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sldIdLst>
    <p:sldId id="256" r:id="rId2"/>
    <p:sldId id="272" r:id="rId3"/>
    <p:sldId id="273" r:id="rId4"/>
    <p:sldId id="262" r:id="rId5"/>
    <p:sldId id="268" r:id="rId6"/>
    <p:sldId id="263" r:id="rId7"/>
    <p:sldId id="264" r:id="rId8"/>
    <p:sldId id="265" r:id="rId9"/>
    <p:sldId id="266" r:id="rId10"/>
    <p:sldId id="267" r:id="rId11"/>
    <p:sldId id="269" r:id="rId12"/>
    <p:sldId id="270" r:id="rId13"/>
    <p:sldId id="271" r:id="rId14"/>
  </p:sldIdLst>
  <p:sldSz cx="9144000" cy="5143500" type="screen16x9"/>
  <p:notesSz cx="6858000" cy="9144000"/>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1BC3E94-9ABA-42F9-84AC-356E405FC508}" v="11" dt="2026-07-22T14:16:48.20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085"/>
    <p:restoredTop sz="74532"/>
  </p:normalViewPr>
  <p:slideViewPr>
    <p:cSldViewPr snapToGrid="0">
      <p:cViewPr varScale="1">
        <p:scale>
          <a:sx n="118" d="100"/>
          <a:sy n="118" d="100"/>
        </p:scale>
        <p:origin x="936" y="184"/>
      </p:cViewPr>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autoTitleDeleted val="1"/>
    <c:plotArea>
      <c:layout/>
      <c:barChart>
        <c:barDir val="col"/>
        <c:grouping val="clustered"/>
        <c:varyColors val="0"/>
        <c:ser>
          <c:idx val="0"/>
          <c:order val="0"/>
          <c:tx>
            <c:strRef>
              <c:f>Sheet1!$B$1</c:f>
              <c:strCache>
                <c:ptCount val="1"/>
                <c:pt idx="0">
                  <c:v> </c:v>
                </c:pt>
              </c:strCache>
            </c:strRef>
          </c:tx>
          <c:spPr>
            <a:solidFill>
              <a:srgbClr val="00BF6F"/>
            </a:solidFill>
          </c:spPr>
          <c:invertIfNegative val="0"/>
          <c:dPt>
            <c:idx val="0"/>
            <c:invertIfNegative val="0"/>
            <c:bubble3D val="0"/>
            <c:spPr>
              <a:solidFill>
                <a:srgbClr val="00BF6F"/>
              </a:solidFill>
              <a:ln w="0">
                <a:noFill/>
              </a:ln>
            </c:spPr>
            <c:extLst>
              <c:ext xmlns:c16="http://schemas.microsoft.com/office/drawing/2014/chart" uri="{C3380CC4-5D6E-409C-BE32-E72D297353CC}">
                <c16:uniqueId val="{00000001-94BF-8941-84F2-77689FA7B94E}"/>
              </c:ext>
            </c:extLst>
          </c:dPt>
          <c:dPt>
            <c:idx val="1"/>
            <c:invertIfNegative val="0"/>
            <c:bubble3D val="0"/>
            <c:spPr>
              <a:solidFill>
                <a:srgbClr val="507CB6"/>
              </a:solidFill>
              <a:ln w="0">
                <a:noFill/>
              </a:ln>
            </c:spPr>
            <c:extLst>
              <c:ext xmlns:c16="http://schemas.microsoft.com/office/drawing/2014/chart" uri="{C3380CC4-5D6E-409C-BE32-E72D297353CC}">
                <c16:uniqueId val="{00000003-94BF-8941-84F2-77689FA7B94E}"/>
              </c:ext>
            </c:extLst>
          </c:dPt>
          <c:dPt>
            <c:idx val="2"/>
            <c:invertIfNegative val="0"/>
            <c:bubble3D val="0"/>
            <c:spPr>
              <a:solidFill>
                <a:srgbClr val="F9BE00"/>
              </a:solidFill>
              <a:ln w="0">
                <a:noFill/>
              </a:ln>
            </c:spPr>
            <c:extLst>
              <c:ext xmlns:c16="http://schemas.microsoft.com/office/drawing/2014/chart" uri="{C3380CC4-5D6E-409C-BE32-E72D297353CC}">
                <c16:uniqueId val="{00000005-94BF-8941-84F2-77689FA7B94E}"/>
              </c:ext>
            </c:extLst>
          </c:dPt>
          <c:dPt>
            <c:idx val="3"/>
            <c:invertIfNegative val="0"/>
            <c:bubble3D val="0"/>
            <c:spPr>
              <a:solidFill>
                <a:srgbClr val="6BC8CD"/>
              </a:solidFill>
              <a:ln w="0">
                <a:noFill/>
              </a:ln>
            </c:spPr>
            <c:extLst>
              <c:ext xmlns:c16="http://schemas.microsoft.com/office/drawing/2014/chart" uri="{C3380CC4-5D6E-409C-BE32-E72D297353CC}">
                <c16:uniqueId val="{00000007-94BF-8941-84F2-77689FA7B94E}"/>
              </c:ext>
            </c:extLst>
          </c:dPt>
          <c:dPt>
            <c:idx val="4"/>
            <c:invertIfNegative val="0"/>
            <c:bubble3D val="0"/>
            <c:spPr>
              <a:solidFill>
                <a:srgbClr val="FF8B4F"/>
              </a:solidFill>
              <a:ln w="0">
                <a:noFill/>
              </a:ln>
            </c:spPr>
            <c:extLst>
              <c:ext xmlns:c16="http://schemas.microsoft.com/office/drawing/2014/chart" uri="{C3380CC4-5D6E-409C-BE32-E72D297353CC}">
                <c16:uniqueId val="{00000009-94BF-8941-84F2-77689FA7B94E}"/>
              </c:ext>
            </c:extLst>
          </c:dPt>
          <c:dPt>
            <c:idx val="5"/>
            <c:invertIfNegative val="0"/>
            <c:bubble3D val="0"/>
            <c:spPr>
              <a:solidFill>
                <a:srgbClr val="7D5E90"/>
              </a:solidFill>
              <a:ln w="0">
                <a:noFill/>
              </a:ln>
            </c:spPr>
            <c:extLst>
              <c:ext xmlns:c16="http://schemas.microsoft.com/office/drawing/2014/chart" uri="{C3380CC4-5D6E-409C-BE32-E72D297353CC}">
                <c16:uniqueId val="{0000000B-94BF-8941-84F2-77689FA7B94E}"/>
              </c:ext>
            </c:extLst>
          </c:dPt>
          <c:dPt>
            <c:idx val="6"/>
            <c:invertIfNegative val="0"/>
            <c:bubble3D val="0"/>
            <c:spPr>
              <a:solidFill>
                <a:srgbClr val="D25F90"/>
              </a:solidFill>
              <a:ln w="0">
                <a:noFill/>
              </a:ln>
            </c:spPr>
            <c:extLst>
              <c:ext xmlns:c16="http://schemas.microsoft.com/office/drawing/2014/chart" uri="{C3380CC4-5D6E-409C-BE32-E72D297353CC}">
                <c16:uniqueId val="{0000000D-94BF-8941-84F2-77689FA7B94E}"/>
              </c:ext>
            </c:extLst>
          </c:dPt>
          <c:dLbls>
            <c:numFmt formatCode="0" sourceLinked="0"/>
            <c:spPr>
              <a:noFill/>
              <a:ln>
                <a:noFill/>
              </a:ln>
              <a:effectLst/>
            </c:spPr>
            <c:txPr>
              <a:bodyPr/>
              <a:lstStyle/>
              <a:p>
                <a:pPr>
                  <a:defRPr sz="1000" b="0">
                    <a:solidFill>
                      <a:srgbClr val="7F7F7F"/>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Yes, many times</c:v>
                </c:pt>
                <c:pt idx="1">
                  <c:v>Yes, a few times</c:v>
                </c:pt>
                <c:pt idx="2">
                  <c:v>No, parents are not interested</c:v>
                </c:pt>
                <c:pt idx="3">
                  <c:v>No, I do not have time</c:v>
                </c:pt>
                <c:pt idx="4">
                  <c:v>No, I don't have opportunities to share resources</c:v>
                </c:pt>
                <c:pt idx="5">
                  <c:v>No, I am uncomfortable sharing resources</c:v>
                </c:pt>
                <c:pt idx="6">
                  <c:v>No, I do not know of any resources</c:v>
                </c:pt>
              </c:strCache>
            </c:strRef>
          </c:cat>
          <c:val>
            <c:numRef>
              <c:f>Sheet1!$B$2:$B$8</c:f>
              <c:numCache>
                <c:formatCode>0.00%</c:formatCode>
                <c:ptCount val="7"/>
                <c:pt idx="0">
                  <c:v>48</c:v>
                </c:pt>
                <c:pt idx="1">
                  <c:v>143</c:v>
                </c:pt>
                <c:pt idx="2">
                  <c:v>32</c:v>
                </c:pt>
                <c:pt idx="3">
                  <c:v>8</c:v>
                </c:pt>
                <c:pt idx="4">
                  <c:v>68</c:v>
                </c:pt>
                <c:pt idx="5">
                  <c:v>20</c:v>
                </c:pt>
                <c:pt idx="6">
                  <c:v>78</c:v>
                </c:pt>
              </c:numCache>
            </c:numRef>
          </c:val>
          <c:extLst>
            <c:ext xmlns:c16="http://schemas.microsoft.com/office/drawing/2014/chart" uri="{C3380CC4-5D6E-409C-BE32-E72D297353CC}">
              <c16:uniqueId val="{0000000E-94BF-8941-84F2-77689FA7B94E}"/>
            </c:ext>
          </c:extLst>
        </c:ser>
        <c:dLbls>
          <c:showLegendKey val="0"/>
          <c:showVal val="1"/>
          <c:showCatName val="0"/>
          <c:showSerName val="0"/>
          <c:showPercent val="0"/>
          <c:showBubbleSize val="0"/>
        </c:dLbls>
        <c:gapWidth val="50"/>
        <c:overlap val="100"/>
        <c:axId val="2068027336"/>
        <c:axId val="2113994440"/>
      </c:barChart>
      <c:catAx>
        <c:axId val="2068027336"/>
        <c:scaling>
          <c:orientation val="minMax"/>
        </c:scaling>
        <c:delete val="0"/>
        <c:axPos val="b"/>
        <c:numFmt formatCode="General" sourceLinked="0"/>
        <c:majorTickMark val="out"/>
        <c:minorTickMark val="none"/>
        <c:tickLblPos val="low"/>
        <c:spPr>
          <a:ln>
            <a:solidFill>
              <a:srgbClr val="7F7F7F"/>
            </a:solidFill>
          </a:ln>
        </c:spPr>
        <c:txPr>
          <a:bodyPr/>
          <a:lstStyle/>
          <a:p>
            <a:pPr>
              <a:defRPr sz="1000" b="0">
                <a:solidFill>
                  <a:srgbClr val="7F7F7F"/>
                </a:solidFill>
              </a:defRPr>
            </a:pPr>
            <a:endParaRPr lang="en-US"/>
          </a:p>
        </c:txPr>
        <c:crossAx val="2113994440"/>
        <c:crosses val="autoZero"/>
        <c:auto val="1"/>
        <c:lblAlgn val="ctr"/>
        <c:lblOffset val="100"/>
        <c:noMultiLvlLbl val="0"/>
      </c:catAx>
      <c:valAx>
        <c:axId val="2113994440"/>
        <c:scaling>
          <c:orientation val="minMax"/>
          <c:max val="144"/>
          <c:min val="0"/>
        </c:scaling>
        <c:delete val="0"/>
        <c:axPos val="l"/>
        <c:numFmt formatCode="0" sourceLinked="0"/>
        <c:majorTickMark val="out"/>
        <c:minorTickMark val="none"/>
        <c:tickLblPos val="nextTo"/>
        <c:spPr>
          <a:ln>
            <a:solidFill>
              <a:srgbClr val="7F7F7F"/>
            </a:solidFill>
          </a:ln>
        </c:spPr>
        <c:txPr>
          <a:bodyPr/>
          <a:lstStyle/>
          <a:p>
            <a:pPr>
              <a:defRPr sz="1000" b="0">
                <a:solidFill>
                  <a:srgbClr val="7F7F7F"/>
                </a:solidFill>
              </a:defRPr>
            </a:pPr>
            <a:endParaRPr lang="en-US"/>
          </a:p>
        </c:txPr>
        <c:crossAx val="2068027336"/>
        <c:crosses val="autoZero"/>
        <c:crossBetween val="between"/>
      </c:valAx>
    </c:plotArea>
    <c:plotVisOnly val="1"/>
    <c:dispBlanksAs val="gap"/>
    <c:showDLblsOverMax val="1"/>
  </c:chart>
  <c:txPr>
    <a:bodyPr/>
    <a:lstStyle/>
    <a:p>
      <a:pPr>
        <a:defRPr sz="1800"/>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15E4936-E804-A24A-A7C3-64F03449BFAE}" type="datetimeFigureOut">
              <a:rPr lang="en-US" smtClean="0"/>
              <a:t>8/5/26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833FE4-2972-924A-A8F6-58DCA09C07A3}" type="slidenum">
              <a:rPr lang="en-US" smtClean="0"/>
              <a:t>‹#›</a:t>
            </a:fld>
            <a:endParaRPr lang="en-US"/>
          </a:p>
        </p:txBody>
      </p:sp>
    </p:spTree>
    <p:extLst>
      <p:ext uri="{BB962C8B-B14F-4D97-AF65-F5344CB8AC3E}">
        <p14:creationId xmlns:p14="http://schemas.microsoft.com/office/powerpoint/2010/main" val="14233495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7833FE4-2972-924A-A8F6-58DCA09C07A3}" type="slidenum">
              <a:rPr lang="en-US" smtClean="0"/>
              <a:t>2</a:t>
            </a:fld>
            <a:endParaRPr lang="en-US"/>
          </a:p>
        </p:txBody>
      </p:sp>
    </p:spTree>
    <p:extLst>
      <p:ext uri="{BB962C8B-B14F-4D97-AF65-F5344CB8AC3E}">
        <p14:creationId xmlns:p14="http://schemas.microsoft.com/office/powerpoint/2010/main" val="8989238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7833FE4-2972-924A-A8F6-58DCA09C07A3}" type="slidenum">
              <a:rPr lang="en-US" smtClean="0"/>
              <a:t>4</a:t>
            </a:fld>
            <a:endParaRPr lang="en-US"/>
          </a:p>
        </p:txBody>
      </p:sp>
    </p:spTree>
    <p:extLst>
      <p:ext uri="{BB962C8B-B14F-4D97-AF65-F5344CB8AC3E}">
        <p14:creationId xmlns:p14="http://schemas.microsoft.com/office/powerpoint/2010/main" val="30913559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 in all the counties and make sure that it is readable – make them side by side in two columns </a:t>
            </a:r>
          </a:p>
        </p:txBody>
      </p:sp>
      <p:sp>
        <p:nvSpPr>
          <p:cNvPr id="4" name="Slide Number Placeholder 3"/>
          <p:cNvSpPr>
            <a:spLocks noGrp="1"/>
          </p:cNvSpPr>
          <p:nvPr>
            <p:ph type="sldNum" sz="quarter" idx="5"/>
          </p:nvPr>
        </p:nvSpPr>
        <p:spPr/>
        <p:txBody>
          <a:bodyPr/>
          <a:lstStyle/>
          <a:p>
            <a:fld id="{67833FE4-2972-924A-A8F6-58DCA09C07A3}" type="slidenum">
              <a:rPr lang="en-US" smtClean="0"/>
              <a:t>5</a:t>
            </a:fld>
            <a:endParaRPr lang="en-US"/>
          </a:p>
        </p:txBody>
      </p:sp>
    </p:spTree>
    <p:extLst>
      <p:ext uri="{BB962C8B-B14F-4D97-AF65-F5344CB8AC3E}">
        <p14:creationId xmlns:p14="http://schemas.microsoft.com/office/powerpoint/2010/main" val="18869615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Can this be a percentage? No pie chart </a:t>
            </a:r>
          </a:p>
          <a:p>
            <a:r>
              <a:rPr lang="en-US" dirty="0"/>
              <a:t>Add in data tables</a:t>
            </a:r>
          </a:p>
        </p:txBody>
      </p:sp>
      <p:sp>
        <p:nvSpPr>
          <p:cNvPr id="4" name="Slide Number Placeholder 3"/>
          <p:cNvSpPr>
            <a:spLocks noGrp="1"/>
          </p:cNvSpPr>
          <p:nvPr>
            <p:ph type="sldNum" sz="quarter" idx="5"/>
          </p:nvPr>
        </p:nvSpPr>
        <p:spPr/>
        <p:txBody>
          <a:bodyPr/>
          <a:lstStyle/>
          <a:p>
            <a:fld id="{67833FE4-2972-924A-A8F6-58DCA09C07A3}" type="slidenum">
              <a:rPr lang="en-US" smtClean="0"/>
              <a:t>6</a:t>
            </a:fld>
            <a:endParaRPr lang="en-US"/>
          </a:p>
        </p:txBody>
      </p:sp>
    </p:spTree>
    <p:extLst>
      <p:ext uri="{BB962C8B-B14F-4D97-AF65-F5344CB8AC3E}">
        <p14:creationId xmlns:p14="http://schemas.microsoft.com/office/powerpoint/2010/main" val="16228886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Can this be a percentage? No pie chart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Add in data tables</a:t>
            </a:r>
          </a:p>
          <a:p>
            <a:endParaRPr lang="en-US" dirty="0"/>
          </a:p>
        </p:txBody>
      </p:sp>
      <p:sp>
        <p:nvSpPr>
          <p:cNvPr id="4" name="Slide Number Placeholder 3"/>
          <p:cNvSpPr>
            <a:spLocks noGrp="1"/>
          </p:cNvSpPr>
          <p:nvPr>
            <p:ph type="sldNum" sz="quarter" idx="5"/>
          </p:nvPr>
        </p:nvSpPr>
        <p:spPr/>
        <p:txBody>
          <a:bodyPr/>
          <a:lstStyle/>
          <a:p>
            <a:fld id="{67833FE4-2972-924A-A8F6-58DCA09C07A3}" type="slidenum">
              <a:rPr lang="en-US" smtClean="0"/>
              <a:t>7</a:t>
            </a:fld>
            <a:endParaRPr lang="en-US"/>
          </a:p>
        </p:txBody>
      </p:sp>
    </p:spTree>
    <p:extLst>
      <p:ext uri="{BB962C8B-B14F-4D97-AF65-F5344CB8AC3E}">
        <p14:creationId xmlns:p14="http://schemas.microsoft.com/office/powerpoint/2010/main" val="25123848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Can this be a percentage? No pie chart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Add in data tables</a:t>
            </a:r>
          </a:p>
          <a:p>
            <a:endParaRPr lang="en-US" dirty="0"/>
          </a:p>
        </p:txBody>
      </p:sp>
      <p:sp>
        <p:nvSpPr>
          <p:cNvPr id="4" name="Slide Number Placeholder 3"/>
          <p:cNvSpPr>
            <a:spLocks noGrp="1"/>
          </p:cNvSpPr>
          <p:nvPr>
            <p:ph type="sldNum" sz="quarter" idx="5"/>
          </p:nvPr>
        </p:nvSpPr>
        <p:spPr/>
        <p:txBody>
          <a:bodyPr/>
          <a:lstStyle/>
          <a:p>
            <a:fld id="{67833FE4-2972-924A-A8F6-58DCA09C07A3}" type="slidenum">
              <a:rPr lang="en-US" smtClean="0"/>
              <a:t>8</a:t>
            </a:fld>
            <a:endParaRPr lang="en-US"/>
          </a:p>
        </p:txBody>
      </p:sp>
    </p:spTree>
    <p:extLst>
      <p:ext uri="{BB962C8B-B14F-4D97-AF65-F5344CB8AC3E}">
        <p14:creationId xmlns:p14="http://schemas.microsoft.com/office/powerpoint/2010/main" val="25301186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Can this be a percentage? No pie chart </a:t>
            </a:r>
          </a:p>
          <a:p>
            <a:endParaRPr lang="en-US" dirty="0"/>
          </a:p>
        </p:txBody>
      </p:sp>
      <p:sp>
        <p:nvSpPr>
          <p:cNvPr id="4" name="Slide Number Placeholder 3"/>
          <p:cNvSpPr>
            <a:spLocks noGrp="1"/>
          </p:cNvSpPr>
          <p:nvPr>
            <p:ph type="sldNum" sz="quarter" idx="5"/>
          </p:nvPr>
        </p:nvSpPr>
        <p:spPr/>
        <p:txBody>
          <a:bodyPr/>
          <a:lstStyle/>
          <a:p>
            <a:fld id="{67833FE4-2972-924A-A8F6-58DCA09C07A3}" type="slidenum">
              <a:rPr lang="en-US" smtClean="0"/>
              <a:t>9</a:t>
            </a:fld>
            <a:endParaRPr lang="en-US"/>
          </a:p>
        </p:txBody>
      </p:sp>
    </p:spTree>
    <p:extLst>
      <p:ext uri="{BB962C8B-B14F-4D97-AF65-F5344CB8AC3E}">
        <p14:creationId xmlns:p14="http://schemas.microsoft.com/office/powerpoint/2010/main" val="13070831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Can this be a percentage? No pie chart </a:t>
            </a:r>
          </a:p>
          <a:p>
            <a:endParaRPr lang="en-US" dirty="0"/>
          </a:p>
        </p:txBody>
      </p:sp>
      <p:sp>
        <p:nvSpPr>
          <p:cNvPr id="4" name="Slide Number Placeholder 3"/>
          <p:cNvSpPr>
            <a:spLocks noGrp="1"/>
          </p:cNvSpPr>
          <p:nvPr>
            <p:ph type="sldNum" sz="quarter" idx="5"/>
          </p:nvPr>
        </p:nvSpPr>
        <p:spPr/>
        <p:txBody>
          <a:bodyPr/>
          <a:lstStyle/>
          <a:p>
            <a:fld id="{67833FE4-2972-924A-A8F6-58DCA09C07A3}" type="slidenum">
              <a:rPr lang="en-US" smtClean="0"/>
              <a:t>10</a:t>
            </a:fld>
            <a:endParaRPr lang="en-US"/>
          </a:p>
        </p:txBody>
      </p:sp>
    </p:spTree>
    <p:extLst>
      <p:ext uri="{BB962C8B-B14F-4D97-AF65-F5344CB8AC3E}">
        <p14:creationId xmlns:p14="http://schemas.microsoft.com/office/powerpoint/2010/main" val="36146678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15136" y="80645"/>
            <a:ext cx="8229600" cy="548713"/>
          </a:xfrm>
        </p:spPr>
        <p:txBody>
          <a:bodyPr/>
          <a:lstStyle>
            <a:lvl1pPr>
              <a:defRPr/>
            </a:lvl1pPr>
          </a:lstStyle>
          <a:p>
            <a:r>
              <a:rPr lang="en-US" dirty="0"/>
              <a:t>Master title style (only changes made to the parent slide will be reflected in the app)</a:t>
            </a:r>
          </a:p>
        </p:txBody>
      </p:sp>
      <p:sp>
        <p:nvSpPr>
          <p:cNvPr id="6" name="Slide Number Placeholder 5"/>
          <p:cNvSpPr>
            <a:spLocks noGrp="1"/>
          </p:cNvSpPr>
          <p:nvPr>
            <p:ph type="sldNum" sz="quarter" idx="12"/>
          </p:nvPr>
        </p:nvSpPr>
        <p:spPr/>
        <p:txBody>
          <a:bodyPr/>
          <a:lstStyle/>
          <a:p>
            <a:fld id="{A88B48FB-E956-2048-9E74-C69E7CAA26CC}" type="slidenum">
              <a:rPr lang="en-US" smtClean="0"/>
              <a:t>‹#›</a:t>
            </a:fld>
            <a:endParaRPr lang="en-US"/>
          </a:p>
        </p:txBody>
      </p:sp>
      <p:sp>
        <p:nvSpPr>
          <p:cNvPr id="8" name="Content Placeholder 7">
            <a:extLst>
              <a:ext uri="{FF2B5EF4-FFF2-40B4-BE49-F238E27FC236}">
                <a16:creationId xmlns:a16="http://schemas.microsoft.com/office/drawing/2014/main" id="{8252A03B-2D42-4DAE-8460-CF96145A8DF0}"/>
              </a:ext>
            </a:extLst>
          </p:cNvPr>
          <p:cNvSpPr>
            <a:spLocks noGrp="1"/>
          </p:cNvSpPr>
          <p:nvPr>
            <p:ph sz="quarter" idx="13" hasCustomPrompt="1"/>
          </p:nvPr>
        </p:nvSpPr>
        <p:spPr>
          <a:xfrm>
            <a:off x="115136" y="1005080"/>
            <a:ext cx="8229600" cy="3569013"/>
          </a:xfrm>
        </p:spPr>
        <p:txBody>
          <a:bodyPr/>
          <a:lstStyle>
            <a:lvl1pPr>
              <a:defRPr sz="1400">
                <a:solidFill>
                  <a:schemeClr val="tx1"/>
                </a:solidFill>
              </a:defRPr>
            </a:lvl1pPr>
            <a:lvl2pPr>
              <a:defRPr sz="1400">
                <a:latin typeface="Arial" panose="020B0604020202020204" pitchFamily="34" charset="0"/>
                <a:cs typeface="Arial" panose="020B0604020202020204" pitchFamily="34" charset="0"/>
              </a:defRPr>
            </a:lvl2pPr>
            <a:lvl3pPr>
              <a:defRPr sz="1200">
                <a:latin typeface="Arial" panose="020B0604020202020204" pitchFamily="34" charset="0"/>
                <a:cs typeface="Arial" panose="020B0604020202020204" pitchFamily="34" charset="0"/>
              </a:defRPr>
            </a:lvl3pPr>
            <a:lvl4pPr>
              <a:defRPr sz="1100">
                <a:latin typeface="Arial" panose="020B0604020202020204" pitchFamily="34" charset="0"/>
                <a:cs typeface="Arial" panose="020B0604020202020204" pitchFamily="34" charset="0"/>
              </a:defRPr>
            </a:lvl4pPr>
            <a:lvl5pPr>
              <a:defRPr sz="1100">
                <a:latin typeface="Arial" panose="020B0604020202020204" pitchFamily="34" charset="0"/>
                <a:cs typeface="Arial" panose="020B0604020202020204" pitchFamily="34" charset="0"/>
              </a:defRPr>
            </a:lvl5pPr>
          </a:lstStyle>
          <a:p>
            <a:pPr lvl="0"/>
            <a:r>
              <a:rPr lang="en-US" dirty="0"/>
              <a:t>Master text style</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Text Placeholder 4">
            <a:extLst>
              <a:ext uri="{FF2B5EF4-FFF2-40B4-BE49-F238E27FC236}">
                <a16:creationId xmlns:a16="http://schemas.microsoft.com/office/drawing/2014/main" id="{FCB14CF1-AB9B-4870-9E5C-AD8F31C7FF68}"/>
              </a:ext>
            </a:extLst>
          </p:cNvPr>
          <p:cNvSpPr>
            <a:spLocks noGrp="1"/>
          </p:cNvSpPr>
          <p:nvPr>
            <p:ph type="body" sz="quarter" idx="14" hasCustomPrompt="1"/>
          </p:nvPr>
        </p:nvSpPr>
        <p:spPr>
          <a:xfrm>
            <a:off x="123322" y="627419"/>
            <a:ext cx="8229600" cy="239713"/>
          </a:xfrm>
        </p:spPr>
        <p:txBody>
          <a:bodyPr/>
          <a:lstStyle>
            <a:lvl1pPr>
              <a:defRPr/>
            </a:lvl1pPr>
          </a:lstStyle>
          <a:p>
            <a:pPr lvl="0"/>
            <a:r>
              <a:rPr lang="en-US" dirty="0"/>
              <a:t>Master text style</a:t>
            </a:r>
            <a:endParaRPr lang="en-GB" dirty="0"/>
          </a:p>
        </p:txBody>
      </p:sp>
      <p:sp>
        <p:nvSpPr>
          <p:cNvPr id="7" name="Footer Placeholder 3">
            <a:extLst>
              <a:ext uri="{FF2B5EF4-FFF2-40B4-BE49-F238E27FC236}">
                <a16:creationId xmlns:a16="http://schemas.microsoft.com/office/drawing/2014/main" id="{E39551A5-770E-3978-ED85-9963EA081996}"/>
              </a:ext>
            </a:extLst>
          </p:cNvPr>
          <p:cNvSpPr>
            <a:spLocks noGrp="1"/>
          </p:cNvSpPr>
          <p:nvPr>
            <p:ph type="ftr" sz="quarter" idx="3"/>
          </p:nvPr>
        </p:nvSpPr>
        <p:spPr>
          <a:xfrm>
            <a:off x="2057400" y="4811867"/>
            <a:ext cx="6339374" cy="274637"/>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9" name="Subtitle 1">
            <a:extLst>
              <a:ext uri="{FF2B5EF4-FFF2-40B4-BE49-F238E27FC236}">
                <a16:creationId xmlns:a16="http://schemas.microsoft.com/office/drawing/2014/main" id="{598A6424-24D4-9A7A-503B-1810D9718646}"/>
              </a:ext>
            </a:extLst>
          </p:cNvPr>
          <p:cNvSpPr txBox="1">
            <a:spLocks/>
          </p:cNvSpPr>
          <p:nvPr userDrawn="1"/>
        </p:nvSpPr>
        <p:spPr>
          <a:xfrm>
            <a:off x="44110" y="4880795"/>
            <a:ext cx="1050635" cy="160202"/>
          </a:xfrm>
          <a:prstGeom prst="rect">
            <a:avLst/>
          </a:prstGeom>
        </p:spPr>
        <p:txBody>
          <a:bodyPr vert="horz" lIns="91440" tIns="45720" rIns="91440" bIns="45720" rtlCol="0">
            <a:no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US" sz="800" dirty="0">
                <a:solidFill>
                  <a:srgbClr val="7C878E"/>
                </a:solidFill>
                <a:latin typeface="Helvetica Neue"/>
                <a:cs typeface="Helvetica Neue"/>
              </a:rPr>
              <a:t>Powered by</a:t>
            </a:r>
          </a:p>
        </p:txBody>
      </p:sp>
      <p:pic>
        <p:nvPicPr>
          <p:cNvPr id="10" name="Picture 9">
            <a:extLst>
              <a:ext uri="{FF2B5EF4-FFF2-40B4-BE49-F238E27FC236}">
                <a16:creationId xmlns:a16="http://schemas.microsoft.com/office/drawing/2014/main" id="{E8D6880F-98FC-C70E-7434-35DAC835CCE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08610" y="4835992"/>
            <a:ext cx="1213734" cy="295620"/>
          </a:xfrm>
          <a:prstGeom prst="rect">
            <a:avLst/>
          </a:prstGeom>
        </p:spPr>
      </p:pic>
    </p:spTree>
    <p:extLst>
      <p:ext uri="{BB962C8B-B14F-4D97-AF65-F5344CB8AC3E}">
        <p14:creationId xmlns:p14="http://schemas.microsoft.com/office/powerpoint/2010/main" val="596443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chemeClr val="accent1"/>
        </a:solidFill>
        <a:effectLst/>
      </p:bgPr>
    </p:bg>
    <p:spTree>
      <p:nvGrpSpPr>
        <p:cNvPr id="1" name=""/>
        <p:cNvGrpSpPr/>
        <p:nvPr/>
      </p:nvGrpSpPr>
      <p:grpSpPr>
        <a:xfrm>
          <a:off x="0" y="0"/>
          <a:ext cx="0" cy="0"/>
          <a:chOff x="0" y="0"/>
          <a:chExt cx="0" cy="0"/>
        </a:xfrm>
      </p:grpSpPr>
      <p:sp>
        <p:nvSpPr>
          <p:cNvPr id="8" name="Text Placeholder 7"/>
          <p:cNvSpPr>
            <a:spLocks noGrp="1"/>
          </p:cNvSpPr>
          <p:nvPr>
            <p:ph type="body" sz="quarter" idx="11" hasCustomPrompt="1"/>
          </p:nvPr>
        </p:nvSpPr>
        <p:spPr>
          <a:xfrm>
            <a:off x="256494" y="2494609"/>
            <a:ext cx="7787252" cy="1234730"/>
          </a:xfrm>
        </p:spPr>
        <p:txBody>
          <a:bodyPr anchor="b">
            <a:normAutofit/>
          </a:bodyPr>
          <a:lstStyle>
            <a:lvl1pPr marL="0" indent="0">
              <a:buNone/>
              <a:defRPr sz="3200" b="1" baseline="0">
                <a:solidFill>
                  <a:schemeClr val="bg1"/>
                </a:solidFill>
              </a:defRPr>
            </a:lvl1pPr>
          </a:lstStyle>
          <a:p>
            <a:pPr lvl="0"/>
            <a:r>
              <a:rPr lang="en-US" dirty="0"/>
              <a:t>Title style (only changes made to the parent slide will be reflected in the app)</a:t>
            </a:r>
          </a:p>
        </p:txBody>
      </p:sp>
      <p:sp>
        <p:nvSpPr>
          <p:cNvPr id="3" name="Text Placeholder 2"/>
          <p:cNvSpPr>
            <a:spLocks noGrp="1"/>
          </p:cNvSpPr>
          <p:nvPr>
            <p:ph type="body" sz="quarter" idx="12" hasCustomPrompt="1"/>
          </p:nvPr>
        </p:nvSpPr>
        <p:spPr>
          <a:xfrm>
            <a:off x="266162" y="3729038"/>
            <a:ext cx="2938463" cy="385762"/>
          </a:xfrm>
        </p:spPr>
        <p:txBody>
          <a:bodyPr>
            <a:normAutofit/>
          </a:bodyPr>
          <a:lstStyle>
            <a:lvl1pPr>
              <a:defRPr sz="1200" baseline="0">
                <a:solidFill>
                  <a:schemeClr val="bg1"/>
                </a:solidFill>
              </a:defRPr>
            </a:lvl1pPr>
          </a:lstStyle>
          <a:p>
            <a:pPr lvl="0"/>
            <a:r>
              <a:rPr lang="en-US" dirty="0"/>
              <a:t>Title slide subtitle style</a:t>
            </a:r>
          </a:p>
        </p:txBody>
      </p:sp>
      <p:sp>
        <p:nvSpPr>
          <p:cNvPr id="5" name="Subtitle 1">
            <a:extLst>
              <a:ext uri="{FF2B5EF4-FFF2-40B4-BE49-F238E27FC236}">
                <a16:creationId xmlns:a16="http://schemas.microsoft.com/office/drawing/2014/main" id="{B397FB30-D0E6-47F8-D354-616B0E20A00C}"/>
              </a:ext>
            </a:extLst>
          </p:cNvPr>
          <p:cNvSpPr txBox="1">
            <a:spLocks/>
          </p:cNvSpPr>
          <p:nvPr userDrawn="1"/>
        </p:nvSpPr>
        <p:spPr>
          <a:xfrm>
            <a:off x="3389891" y="4862023"/>
            <a:ext cx="1050635" cy="160202"/>
          </a:xfrm>
          <a:prstGeom prst="rect">
            <a:avLst/>
          </a:prstGeom>
        </p:spPr>
        <p:txBody>
          <a:bodyPr vert="horz" lIns="91440" tIns="45720" rIns="91440" bIns="45720" rtlCol="0">
            <a:no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US" sz="800" dirty="0">
                <a:solidFill>
                  <a:srgbClr val="FFFFFF"/>
                </a:solidFill>
                <a:latin typeface="Helvetica Neue"/>
                <a:cs typeface="Helvetica Neue"/>
              </a:rPr>
              <a:t>Powered by</a:t>
            </a:r>
          </a:p>
        </p:txBody>
      </p:sp>
      <p:pic>
        <p:nvPicPr>
          <p:cNvPr id="6" name="Picture 5">
            <a:extLst>
              <a:ext uri="{FF2B5EF4-FFF2-40B4-BE49-F238E27FC236}">
                <a16:creationId xmlns:a16="http://schemas.microsoft.com/office/drawing/2014/main" id="{664C1F35-7934-3723-FBBD-74C99BCA9C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156014" y="4791407"/>
            <a:ext cx="1381743" cy="336541"/>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Response Summary Slid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37B593F9-7B30-274B-BFFF-492683631E49}" type="slidenum">
              <a:rPr lang="en-US" smtClean="0"/>
              <a:t>‹#›</a:t>
            </a:fld>
            <a:endParaRPr lang="en-US"/>
          </a:p>
        </p:txBody>
      </p:sp>
      <p:sp>
        <p:nvSpPr>
          <p:cNvPr id="13" name="Text Placeholder 12"/>
          <p:cNvSpPr>
            <a:spLocks noGrp="1"/>
          </p:cNvSpPr>
          <p:nvPr>
            <p:ph type="body" sz="quarter" idx="13" hasCustomPrompt="1"/>
          </p:nvPr>
        </p:nvSpPr>
        <p:spPr>
          <a:xfrm>
            <a:off x="211403" y="3639393"/>
            <a:ext cx="4576388" cy="350837"/>
          </a:xfrm>
        </p:spPr>
        <p:txBody>
          <a:bodyPr/>
          <a:lstStyle>
            <a:lvl1pPr>
              <a:defRPr b="0"/>
            </a:lvl1pPr>
          </a:lstStyle>
          <a:p>
            <a:pPr lvl="0"/>
            <a:r>
              <a:rPr lang="en-US" dirty="0"/>
              <a:t>Master text style</a:t>
            </a:r>
          </a:p>
        </p:txBody>
      </p:sp>
      <p:sp>
        <p:nvSpPr>
          <p:cNvPr id="17" name="Title 16"/>
          <p:cNvSpPr>
            <a:spLocks noGrp="1"/>
          </p:cNvSpPr>
          <p:nvPr>
            <p:ph type="title" hasCustomPrompt="1"/>
          </p:nvPr>
        </p:nvSpPr>
        <p:spPr>
          <a:xfrm>
            <a:off x="204788" y="2334751"/>
            <a:ext cx="8229600" cy="857250"/>
          </a:xfrm>
        </p:spPr>
        <p:txBody>
          <a:bodyPr/>
          <a:lstStyle/>
          <a:p>
            <a:r>
              <a:rPr lang="en-US" dirty="0"/>
              <a:t>Master title style (only changes made to the parent slide will be reflected in the app)</a:t>
            </a:r>
          </a:p>
        </p:txBody>
      </p:sp>
      <p:sp>
        <p:nvSpPr>
          <p:cNvPr id="16" name="Text Placeholder 5"/>
          <p:cNvSpPr>
            <a:spLocks noGrp="1"/>
          </p:cNvSpPr>
          <p:nvPr>
            <p:ph type="body" sz="quarter" idx="17" hasCustomPrompt="1"/>
          </p:nvPr>
        </p:nvSpPr>
        <p:spPr>
          <a:xfrm>
            <a:off x="204788" y="3158633"/>
            <a:ext cx="3859212" cy="280987"/>
          </a:xfrm>
        </p:spPr>
        <p:txBody>
          <a:bodyPr/>
          <a:lstStyle>
            <a:lvl2pPr marL="4763" indent="0">
              <a:buNone/>
              <a:defRPr sz="1600">
                <a:solidFill>
                  <a:schemeClr val="bg1">
                    <a:lumMod val="50000"/>
                  </a:schemeClr>
                </a:solidFill>
                <a:latin typeface="Arial"/>
                <a:cs typeface="Arial"/>
              </a:defRPr>
            </a:lvl2pPr>
          </a:lstStyle>
          <a:p>
            <a:pPr lvl="1"/>
            <a:r>
              <a:rPr lang="en-US" dirty="0"/>
              <a:t>Total Responses style</a:t>
            </a:r>
          </a:p>
        </p:txBody>
      </p:sp>
      <p:sp>
        <p:nvSpPr>
          <p:cNvPr id="7" name="Text Placeholder 12"/>
          <p:cNvSpPr>
            <a:spLocks noGrp="1"/>
          </p:cNvSpPr>
          <p:nvPr>
            <p:ph type="body" sz="quarter" idx="18" hasCustomPrompt="1"/>
          </p:nvPr>
        </p:nvSpPr>
        <p:spPr>
          <a:xfrm>
            <a:off x="211403" y="4047840"/>
            <a:ext cx="4576388" cy="350837"/>
          </a:xfrm>
        </p:spPr>
        <p:txBody>
          <a:bodyPr/>
          <a:lstStyle>
            <a:lvl1pPr>
              <a:defRPr b="0"/>
            </a:lvl1pPr>
          </a:lstStyle>
          <a:p>
            <a:pPr lvl="0"/>
            <a:r>
              <a:rPr lang="en-US" dirty="0"/>
              <a:t>Master text style</a:t>
            </a:r>
          </a:p>
        </p:txBody>
      </p:sp>
      <p:sp>
        <p:nvSpPr>
          <p:cNvPr id="8" name="Footer Placeholder 3">
            <a:extLst>
              <a:ext uri="{FF2B5EF4-FFF2-40B4-BE49-F238E27FC236}">
                <a16:creationId xmlns:a16="http://schemas.microsoft.com/office/drawing/2014/main" id="{CDF05C82-1244-9CA3-984A-2EEF32F7964F}"/>
              </a:ext>
            </a:extLst>
          </p:cNvPr>
          <p:cNvSpPr>
            <a:spLocks noGrp="1"/>
          </p:cNvSpPr>
          <p:nvPr>
            <p:ph type="ftr" sz="quarter" idx="3"/>
          </p:nvPr>
        </p:nvSpPr>
        <p:spPr>
          <a:xfrm>
            <a:off x="2057400" y="4811867"/>
            <a:ext cx="6306014" cy="274637"/>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9" name="Subtitle 1">
            <a:extLst>
              <a:ext uri="{FF2B5EF4-FFF2-40B4-BE49-F238E27FC236}">
                <a16:creationId xmlns:a16="http://schemas.microsoft.com/office/drawing/2014/main" id="{95CE0200-F192-0824-3C26-E467CCA0AF48}"/>
              </a:ext>
            </a:extLst>
          </p:cNvPr>
          <p:cNvSpPr txBox="1">
            <a:spLocks/>
          </p:cNvSpPr>
          <p:nvPr userDrawn="1"/>
        </p:nvSpPr>
        <p:spPr>
          <a:xfrm>
            <a:off x="44110" y="4880795"/>
            <a:ext cx="1050635" cy="160202"/>
          </a:xfrm>
          <a:prstGeom prst="rect">
            <a:avLst/>
          </a:prstGeom>
        </p:spPr>
        <p:txBody>
          <a:bodyPr vert="horz" lIns="91440" tIns="45720" rIns="91440" bIns="45720" rtlCol="0">
            <a:no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US" sz="800" dirty="0">
                <a:solidFill>
                  <a:srgbClr val="7C878E"/>
                </a:solidFill>
                <a:latin typeface="Helvetica Neue"/>
                <a:cs typeface="Helvetica Neue"/>
              </a:rPr>
              <a:t>Powered by</a:t>
            </a:r>
          </a:p>
        </p:txBody>
      </p:sp>
      <p:pic>
        <p:nvPicPr>
          <p:cNvPr id="10" name="Picture 9">
            <a:extLst>
              <a:ext uri="{FF2B5EF4-FFF2-40B4-BE49-F238E27FC236}">
                <a16:creationId xmlns:a16="http://schemas.microsoft.com/office/drawing/2014/main" id="{EEAE7EF1-F906-EB3F-7B2E-99EE2BAA376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08610" y="4835992"/>
            <a:ext cx="1213734" cy="295620"/>
          </a:xfrm>
          <a:prstGeom prst="rect">
            <a:avLst/>
          </a:prstGeom>
        </p:spPr>
      </p:pic>
    </p:spTree>
    <p:extLst>
      <p:ext uri="{BB962C8B-B14F-4D97-AF65-F5344CB8AC3E}">
        <p14:creationId xmlns:p14="http://schemas.microsoft.com/office/powerpoint/2010/main" val="2964830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15136" y="80645"/>
            <a:ext cx="8229600" cy="581143"/>
          </a:xfrm>
        </p:spPr>
        <p:txBody>
          <a:bodyPr/>
          <a:lstStyle/>
          <a:p>
            <a:r>
              <a:rPr lang="en-US" dirty="0"/>
              <a:t>Master title style (only changes made to the parent slide will be reflected in the app)</a:t>
            </a:r>
          </a:p>
        </p:txBody>
      </p:sp>
      <p:sp>
        <p:nvSpPr>
          <p:cNvPr id="3" name="Content Placeholder 2"/>
          <p:cNvSpPr>
            <a:spLocks noGrp="1"/>
          </p:cNvSpPr>
          <p:nvPr>
            <p:ph idx="1" hasCustomPrompt="1"/>
          </p:nvPr>
        </p:nvSpPr>
        <p:spPr>
          <a:xfrm>
            <a:off x="122570" y="666350"/>
            <a:ext cx="5332506" cy="249144"/>
          </a:xfrm>
        </p:spPr>
        <p:txBody>
          <a:bodyPr/>
          <a:lstStyle/>
          <a:p>
            <a:pPr lvl="0"/>
            <a:r>
              <a:rPr lang="en-US" dirty="0"/>
              <a:t>Master text style</a:t>
            </a:r>
          </a:p>
        </p:txBody>
      </p:sp>
      <p:sp>
        <p:nvSpPr>
          <p:cNvPr id="6" name="Slide Number Placeholder 5"/>
          <p:cNvSpPr>
            <a:spLocks noGrp="1"/>
          </p:cNvSpPr>
          <p:nvPr>
            <p:ph type="sldNum" sz="quarter" idx="12"/>
          </p:nvPr>
        </p:nvSpPr>
        <p:spPr/>
        <p:txBody>
          <a:bodyPr/>
          <a:lstStyle/>
          <a:p>
            <a:fld id="{A88B48FB-E956-2048-9E74-C69E7CAA26CC}" type="slidenum">
              <a:rPr lang="en-US" smtClean="0"/>
              <a:t>‹#›</a:t>
            </a:fld>
            <a:endParaRPr lang="en-US"/>
          </a:p>
        </p:txBody>
      </p:sp>
      <p:sp>
        <p:nvSpPr>
          <p:cNvPr id="5" name="Footer Placeholder 3">
            <a:extLst>
              <a:ext uri="{FF2B5EF4-FFF2-40B4-BE49-F238E27FC236}">
                <a16:creationId xmlns:a16="http://schemas.microsoft.com/office/drawing/2014/main" id="{9FE2B938-E785-E802-7A9A-5AD4FEF6088C}"/>
              </a:ext>
            </a:extLst>
          </p:cNvPr>
          <p:cNvSpPr>
            <a:spLocks noGrp="1"/>
          </p:cNvSpPr>
          <p:nvPr>
            <p:ph type="ftr" sz="quarter" idx="3"/>
          </p:nvPr>
        </p:nvSpPr>
        <p:spPr>
          <a:xfrm>
            <a:off x="2093976" y="4811867"/>
            <a:ext cx="6302798" cy="274637"/>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7" name="Subtitle 1">
            <a:extLst>
              <a:ext uri="{FF2B5EF4-FFF2-40B4-BE49-F238E27FC236}">
                <a16:creationId xmlns:a16="http://schemas.microsoft.com/office/drawing/2014/main" id="{13756DC3-62A3-EAD0-0902-502D886CC750}"/>
              </a:ext>
            </a:extLst>
          </p:cNvPr>
          <p:cNvSpPr txBox="1">
            <a:spLocks/>
          </p:cNvSpPr>
          <p:nvPr userDrawn="1"/>
        </p:nvSpPr>
        <p:spPr>
          <a:xfrm>
            <a:off x="44110" y="4880795"/>
            <a:ext cx="1050635" cy="160202"/>
          </a:xfrm>
          <a:prstGeom prst="rect">
            <a:avLst/>
          </a:prstGeom>
        </p:spPr>
        <p:txBody>
          <a:bodyPr vert="horz" lIns="91440" tIns="45720" rIns="91440" bIns="45720" rtlCol="0">
            <a:no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US" sz="800" dirty="0">
                <a:solidFill>
                  <a:srgbClr val="7C878E"/>
                </a:solidFill>
                <a:latin typeface="Helvetica Neue"/>
                <a:cs typeface="Helvetica Neue"/>
              </a:rPr>
              <a:t>Powered by</a:t>
            </a:r>
          </a:p>
        </p:txBody>
      </p:sp>
      <p:pic>
        <p:nvPicPr>
          <p:cNvPr id="8" name="Picture 7">
            <a:extLst>
              <a:ext uri="{FF2B5EF4-FFF2-40B4-BE49-F238E27FC236}">
                <a16:creationId xmlns:a16="http://schemas.microsoft.com/office/drawing/2014/main" id="{91750C52-00F9-42B7-9AC0-F5417C88D42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08610" y="4835992"/>
            <a:ext cx="1213734" cy="295620"/>
          </a:xfrm>
          <a:prstGeom prst="rect">
            <a:avLst/>
          </a:prstGeom>
        </p:spPr>
      </p:pic>
    </p:spTree>
    <p:extLst>
      <p:ext uri="{BB962C8B-B14F-4D97-AF65-F5344CB8AC3E}">
        <p14:creationId xmlns:p14="http://schemas.microsoft.com/office/powerpoint/2010/main" val="216224047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5136" y="270516"/>
            <a:ext cx="8229600" cy="391272"/>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122570" y="666350"/>
            <a:ext cx="5332506" cy="249144"/>
          </a:xfrm>
          <a:prstGeom prst="rect">
            <a:avLst/>
          </a:prstGeom>
        </p:spPr>
        <p:txBody>
          <a:bodyPr vert="horz" lIns="91440" tIns="45720" rIns="91440" bIns="45720" rtlCol="0">
            <a:normAutofit/>
          </a:bodyPr>
          <a:lstStyle/>
          <a:p>
            <a:pPr lvl="0"/>
            <a:r>
              <a:rPr lang="en-US" dirty="0"/>
              <a:t>Click to edit Master text styles</a:t>
            </a:r>
          </a:p>
        </p:txBody>
      </p:sp>
      <p:sp>
        <p:nvSpPr>
          <p:cNvPr id="6" name="Slide Number Placeholder 5"/>
          <p:cNvSpPr>
            <a:spLocks noGrp="1"/>
          </p:cNvSpPr>
          <p:nvPr>
            <p:ph type="sldNum" sz="quarter" idx="4"/>
          </p:nvPr>
        </p:nvSpPr>
        <p:spPr>
          <a:xfrm>
            <a:off x="8367076" y="4815076"/>
            <a:ext cx="626035" cy="274637"/>
          </a:xfrm>
          <a:prstGeom prst="rect">
            <a:avLst/>
          </a:prstGeom>
        </p:spPr>
        <p:txBody>
          <a:bodyPr vert="horz" lIns="91440" tIns="45720" rIns="91440" bIns="45720" rtlCol="0" anchor="ctr"/>
          <a:lstStyle>
            <a:lvl1pPr algn="r">
              <a:defRPr sz="1000">
                <a:solidFill>
                  <a:schemeClr val="tx2">
                    <a:lumMod val="60000"/>
                    <a:lumOff val="40000"/>
                  </a:schemeClr>
                </a:solidFill>
                <a:latin typeface="Arial"/>
                <a:cs typeface="Arial"/>
              </a:defRPr>
            </a:lvl1pPr>
          </a:lstStyle>
          <a:p>
            <a:fld id="{A88B48FB-E956-2048-9E74-C69E7CAA26CC}" type="slidenum">
              <a:rPr lang="en-US" smtClean="0"/>
              <a:pPr/>
              <a:t>‹#›</a:t>
            </a:fld>
            <a:endParaRPr lang="en-US" dirty="0"/>
          </a:p>
        </p:txBody>
      </p:sp>
      <p:sp>
        <p:nvSpPr>
          <p:cNvPr id="4" name="Footer Placeholder 3">
            <a:extLst>
              <a:ext uri="{FF2B5EF4-FFF2-40B4-BE49-F238E27FC236}">
                <a16:creationId xmlns:a16="http://schemas.microsoft.com/office/drawing/2014/main" id="{C67FE218-D8C1-4598-C115-912209DA107F}"/>
              </a:ext>
            </a:extLst>
          </p:cNvPr>
          <p:cNvSpPr>
            <a:spLocks noGrp="1"/>
          </p:cNvSpPr>
          <p:nvPr>
            <p:ph type="ftr" sz="quarter" idx="3"/>
          </p:nvPr>
        </p:nvSpPr>
        <p:spPr>
          <a:xfrm>
            <a:off x="2058920" y="4811866"/>
            <a:ext cx="6380992" cy="274637"/>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Tree>
    <p:extLst>
      <p:ext uri="{BB962C8B-B14F-4D97-AF65-F5344CB8AC3E}">
        <p14:creationId xmlns:p14="http://schemas.microsoft.com/office/powerpoint/2010/main" val="594875503"/>
      </p:ext>
    </p:extLst>
  </p:cSld>
  <p:clrMap bg1="lt1" tx1="dk1" bg2="lt2" tx2="dk2" accent1="accent1" accent2="accent2" accent3="accent3" accent4="accent4" accent5="accent5" accent6="accent6" hlink="hlink" folHlink="folHlink"/>
  <p:sldLayoutIdLst>
    <p:sldLayoutId id="2147483661" r:id="rId1"/>
    <p:sldLayoutId id="2147483674" r:id="rId2"/>
    <p:sldLayoutId id="2147483671" r:id="rId3"/>
    <p:sldLayoutId id="2147483675" r:id="rId4"/>
  </p:sldLayoutIdLst>
  <p:hf hdr="0" dt="0"/>
  <p:txStyles>
    <p:titleStyle>
      <a:lvl1pPr algn="l" defTabSz="457200" rtl="0" eaLnBrk="1" latinLnBrk="0" hangingPunct="1">
        <a:spcBef>
          <a:spcPct val="0"/>
        </a:spcBef>
        <a:buNone/>
        <a:defRPr sz="1800" b="1" kern="1200">
          <a:solidFill>
            <a:schemeClr val="tx1"/>
          </a:solidFill>
          <a:latin typeface="Arial"/>
          <a:ea typeface="+mj-ea"/>
          <a:cs typeface="Arial"/>
        </a:defRPr>
      </a:lvl1pPr>
    </p:titleStyle>
    <p:bodyStyle>
      <a:lvl1pPr marL="0" indent="0" algn="l" defTabSz="457200" rtl="0" eaLnBrk="1" latinLnBrk="0" hangingPunct="1">
        <a:spcBef>
          <a:spcPct val="20000"/>
        </a:spcBef>
        <a:buFont typeface="Arial"/>
        <a:buNone/>
        <a:defRPr sz="1000" kern="1200">
          <a:solidFill>
            <a:schemeClr val="bg1">
              <a:lumMod val="50000"/>
            </a:schemeClr>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a:xfrm>
            <a:off x="266161" y="1844160"/>
            <a:ext cx="7787252" cy="1234730"/>
          </a:xfrm>
        </p:spPr>
        <p:txBody>
          <a:bodyPr/>
          <a:lstStyle/>
          <a:p>
            <a:r>
              <a:rPr lang="en-GB" dirty="0"/>
              <a:t>Breathe/Refresher Pre-Training Assessments - Data Report</a:t>
            </a:r>
            <a:endParaRPr dirty="0"/>
          </a:p>
        </p:txBody>
      </p:sp>
      <p:sp>
        <p:nvSpPr>
          <p:cNvPr id="3" name="Text Placeholder 2"/>
          <p:cNvSpPr>
            <a:spLocks noGrp="1"/>
          </p:cNvSpPr>
          <p:nvPr>
            <p:ph type="body" sz="quarter" idx="12"/>
          </p:nvPr>
        </p:nvSpPr>
        <p:spPr>
          <a:xfrm>
            <a:off x="266161" y="3078890"/>
            <a:ext cx="6030943" cy="748694"/>
          </a:xfrm>
        </p:spPr>
        <p:txBody>
          <a:bodyPr>
            <a:normAutofit fontScale="92500" lnSpcReduction="10000"/>
          </a:bodyPr>
          <a:lstStyle/>
          <a:p>
            <a:r>
              <a:rPr lang="en-GB" sz="2400" dirty="0"/>
              <a:t>Grant Year 1: July 1, 2025 – June 30, 2026</a:t>
            </a:r>
          </a:p>
          <a:p>
            <a:r>
              <a:rPr lang="en-GB" sz="1900" dirty="0"/>
              <a:t>&gt;&gt; 384 Pre-Assessments completed</a:t>
            </a:r>
            <a:endParaRPr sz="1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a:xfrm>
            <a:off x="115136" y="152133"/>
            <a:ext cx="8670645" cy="548713"/>
          </a:xfrm>
        </p:spPr>
        <p:txBody>
          <a:bodyPr>
            <a:normAutofit fontScale="90000"/>
          </a:bodyPr>
          <a:lstStyle/>
          <a:p>
            <a:r>
              <a:rPr lang="en-GB" dirty="0"/>
              <a:t>Have you ever shared smoking/vaping education or cessation resources with parents (including Breathe materials, if you were previously trained)? Check all that apply.</a:t>
            </a:r>
            <a:endParaRPr dirty="0"/>
          </a:p>
        </p:txBody>
      </p:sp>
      <p:sp>
        <p:nvSpPr>
          <p:cNvPr id="3" name="Title"/>
          <p:cNvSpPr>
            <a:spLocks noGrp="1"/>
          </p:cNvSpPr>
          <p:nvPr>
            <p:ph type="body" sz="quarter" idx="14"/>
          </p:nvPr>
        </p:nvSpPr>
        <p:spPr>
          <a:xfrm>
            <a:off x="115136" y="693254"/>
            <a:ext cx="8229600" cy="239713"/>
          </a:xfrm>
        </p:spPr>
        <p:txBody>
          <a:bodyPr>
            <a:normAutofit lnSpcReduction="10000"/>
          </a:bodyPr>
          <a:lstStyle/>
          <a:p>
            <a:r>
              <a:rPr lang="en-GB" dirty="0"/>
              <a:t>Answered: 382   Skipped: 2</a:t>
            </a:r>
            <a:endParaRPr dirty="0"/>
          </a:p>
        </p:txBody>
      </p:sp>
      <p:graphicFrame>
        <p:nvGraphicFramePr>
          <p:cNvPr id="4" name="Chart Placeholder"/>
          <p:cNvGraphicFramePr>
            <a:graphicFrameLocks noGrp="1"/>
          </p:cNvGraphicFramePr>
          <p:nvPr>
            <p:extLst>
              <p:ext uri="{D42A27DB-BD31-4B8C-83A1-F6EECF244321}">
                <p14:modId xmlns:p14="http://schemas.microsoft.com/office/powerpoint/2010/main" val="4180666126"/>
              </p:ext>
            </p:extLst>
          </p:nvPr>
        </p:nvGraphicFramePr>
        <p:xfrm>
          <a:off x="593888" y="829559"/>
          <a:ext cx="7635711" cy="4247953"/>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CF8B14C-CB53-BED7-AC5A-01D2414DE591}"/>
              </a:ext>
            </a:extLst>
          </p:cNvPr>
          <p:cNvSpPr>
            <a:spLocks noGrp="1"/>
          </p:cNvSpPr>
          <p:nvPr>
            <p:ph type="sldNum" sz="quarter" idx="12"/>
          </p:nvPr>
        </p:nvSpPr>
        <p:spPr/>
        <p:txBody>
          <a:bodyPr/>
          <a:lstStyle/>
          <a:p>
            <a:fld id="{A88B48FB-E956-2048-9E74-C69E7CAA26CC}" type="slidenum">
              <a:rPr lang="en-US" smtClean="0"/>
              <a:t>11</a:t>
            </a:fld>
            <a:endParaRPr lang="en-US"/>
          </a:p>
        </p:txBody>
      </p:sp>
      <p:sp>
        <p:nvSpPr>
          <p:cNvPr id="4" name="Content Placeholder 3">
            <a:extLst>
              <a:ext uri="{FF2B5EF4-FFF2-40B4-BE49-F238E27FC236}">
                <a16:creationId xmlns:a16="http://schemas.microsoft.com/office/drawing/2014/main" id="{38C2D3FE-38B3-71D3-93D8-E74EC3F0F4EF}"/>
              </a:ext>
            </a:extLst>
          </p:cNvPr>
          <p:cNvSpPr>
            <a:spLocks noGrp="1"/>
          </p:cNvSpPr>
          <p:nvPr>
            <p:ph sz="quarter" idx="13"/>
          </p:nvPr>
        </p:nvSpPr>
        <p:spPr>
          <a:xfrm>
            <a:off x="450493" y="891958"/>
            <a:ext cx="8229600" cy="3569013"/>
          </a:xfrm>
        </p:spPr>
        <p:txBody>
          <a:bodyPr>
            <a:normAutofit lnSpcReduction="10000"/>
          </a:bodyPr>
          <a:lstStyle/>
          <a:p>
            <a:r>
              <a:rPr lang="en-US" dirty="0"/>
              <a:t>“No questions, hope to learn from resources”</a:t>
            </a:r>
          </a:p>
          <a:p>
            <a:r>
              <a:rPr lang="en-US" dirty="0"/>
              <a:t>“Would like more info I can share with expectant moms”</a:t>
            </a:r>
          </a:p>
          <a:p>
            <a:r>
              <a:rPr lang="en-US" dirty="0"/>
              <a:t>“I am open to learning all information presented”	</a:t>
            </a:r>
          </a:p>
          <a:p>
            <a:r>
              <a:rPr lang="en-US" dirty="0"/>
              <a:t>“The impact smoking and vaping has on vulnerable populations.”</a:t>
            </a:r>
          </a:p>
          <a:p>
            <a:r>
              <a:rPr lang="en-US" dirty="0"/>
              <a:t>“I’m curious about the new oxygen zero nicotine vapes. Do you know much about them?”	</a:t>
            </a:r>
          </a:p>
          <a:p>
            <a:r>
              <a:rPr lang="en-US" dirty="0"/>
              <a:t>“I just do not have many parents that share/admit they want to stop smoking/vaping.  I have shared once or twice is all.”</a:t>
            </a:r>
          </a:p>
          <a:p>
            <a:r>
              <a:rPr lang="en-US" dirty="0"/>
              <a:t>“What are the effects of vaping in the home?”	</a:t>
            </a:r>
          </a:p>
          <a:p>
            <a:r>
              <a:rPr lang="en-US" dirty="0"/>
              <a:t>“Learn about this problem in young people”	</a:t>
            </a:r>
          </a:p>
          <a:p>
            <a:r>
              <a:rPr lang="en-US" dirty="0"/>
              <a:t>“Lean about vape problem in teens	“</a:t>
            </a:r>
          </a:p>
          <a:p>
            <a:r>
              <a:rPr lang="en-US" dirty="0"/>
              <a:t>“I hope to learn more on the effects of second hand smoke.”</a:t>
            </a:r>
          </a:p>
          <a:p>
            <a:r>
              <a:rPr lang="en-US" dirty="0"/>
              <a:t>“How do I get through to my teen how bad vaping is when all their friends are doing it?”	</a:t>
            </a:r>
          </a:p>
          <a:p>
            <a:r>
              <a:rPr lang="en-US" dirty="0"/>
              <a:t>“Learning how to have a successful dialogue with parents about smoking cessation.”</a:t>
            </a:r>
          </a:p>
          <a:p>
            <a:r>
              <a:rPr lang="en-US" dirty="0"/>
              <a:t>“I used to be a smoker.  I quit about 30 years ago.  So I know a few things about it.  It was the hardest thing I have ever done.”</a:t>
            </a:r>
          </a:p>
          <a:p>
            <a:endParaRPr lang="en-US" dirty="0"/>
          </a:p>
        </p:txBody>
      </p:sp>
      <p:sp>
        <p:nvSpPr>
          <p:cNvPr id="6" name="Footer Placeholder 5">
            <a:extLst>
              <a:ext uri="{FF2B5EF4-FFF2-40B4-BE49-F238E27FC236}">
                <a16:creationId xmlns:a16="http://schemas.microsoft.com/office/drawing/2014/main" id="{16DE6EA5-5294-0CF8-F6B6-23869EF1005A}"/>
              </a:ext>
            </a:extLst>
          </p:cNvPr>
          <p:cNvSpPr>
            <a:spLocks noGrp="1"/>
          </p:cNvSpPr>
          <p:nvPr>
            <p:ph type="ftr" sz="quarter" idx="3"/>
          </p:nvPr>
        </p:nvSpPr>
        <p:spPr/>
        <p:txBody>
          <a:bodyPr/>
          <a:lstStyle/>
          <a:p>
            <a:endParaRPr lang="en-US" dirty="0"/>
          </a:p>
        </p:txBody>
      </p:sp>
      <p:sp>
        <p:nvSpPr>
          <p:cNvPr id="7" name="Title">
            <a:extLst>
              <a:ext uri="{FF2B5EF4-FFF2-40B4-BE49-F238E27FC236}">
                <a16:creationId xmlns:a16="http://schemas.microsoft.com/office/drawing/2014/main" id="{FB72F9F6-6FEB-1CFF-84A1-FB22ADDEC4D9}"/>
              </a:ext>
            </a:extLst>
          </p:cNvPr>
          <p:cNvSpPr>
            <a:spLocks noGrp="1"/>
          </p:cNvSpPr>
          <p:nvPr>
            <p:ph type="title"/>
          </p:nvPr>
        </p:nvSpPr>
        <p:spPr>
          <a:xfrm>
            <a:off x="213110" y="218593"/>
            <a:ext cx="8717779" cy="548713"/>
          </a:xfrm>
        </p:spPr>
        <p:txBody>
          <a:bodyPr>
            <a:normAutofit fontScale="90000"/>
          </a:bodyPr>
          <a:lstStyle/>
          <a:p>
            <a:r>
              <a:rPr lang="en-GB" dirty="0">
                <a:solidFill>
                  <a:srgbClr val="00B050"/>
                </a:solidFill>
              </a:rPr>
              <a:t>Do you have any questions about smoking/vaping? Or is there anything specific you hope to learn?</a:t>
            </a:r>
            <a:endParaRPr dirty="0">
              <a:solidFill>
                <a:srgbClr val="00B050"/>
              </a:solidFill>
            </a:endParaRPr>
          </a:p>
        </p:txBody>
      </p:sp>
    </p:spTree>
    <p:extLst>
      <p:ext uri="{BB962C8B-B14F-4D97-AF65-F5344CB8AC3E}">
        <p14:creationId xmlns:p14="http://schemas.microsoft.com/office/powerpoint/2010/main" val="19323923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3C4140D-2CF0-6114-740D-2D72BEA59669}"/>
              </a:ext>
            </a:extLst>
          </p:cNvPr>
          <p:cNvSpPr>
            <a:spLocks noGrp="1"/>
          </p:cNvSpPr>
          <p:nvPr>
            <p:ph type="sldNum" sz="quarter" idx="12"/>
          </p:nvPr>
        </p:nvSpPr>
        <p:spPr/>
        <p:txBody>
          <a:bodyPr/>
          <a:lstStyle/>
          <a:p>
            <a:fld id="{A88B48FB-E956-2048-9E74-C69E7CAA26CC}" type="slidenum">
              <a:rPr lang="en-US" smtClean="0"/>
              <a:t>12</a:t>
            </a:fld>
            <a:endParaRPr lang="en-US"/>
          </a:p>
        </p:txBody>
      </p:sp>
      <p:sp>
        <p:nvSpPr>
          <p:cNvPr id="4" name="Content Placeholder 3">
            <a:extLst>
              <a:ext uri="{FF2B5EF4-FFF2-40B4-BE49-F238E27FC236}">
                <a16:creationId xmlns:a16="http://schemas.microsoft.com/office/drawing/2014/main" id="{4A2556CA-D714-050B-95F0-644046B60361}"/>
              </a:ext>
            </a:extLst>
          </p:cNvPr>
          <p:cNvSpPr>
            <a:spLocks noGrp="1"/>
          </p:cNvSpPr>
          <p:nvPr>
            <p:ph sz="quarter" idx="13"/>
          </p:nvPr>
        </p:nvSpPr>
        <p:spPr>
          <a:xfrm>
            <a:off x="457199" y="799321"/>
            <a:ext cx="8229600" cy="4406825"/>
          </a:xfrm>
        </p:spPr>
        <p:txBody>
          <a:bodyPr/>
          <a:lstStyle/>
          <a:p>
            <a:r>
              <a:rPr lang="en-US" dirty="0"/>
              <a:t>“No had refresher multiple times” 	</a:t>
            </a:r>
          </a:p>
          <a:p>
            <a:r>
              <a:rPr lang="en-US" dirty="0"/>
              <a:t>“More on vaping since they feel it is safer” 	</a:t>
            </a:r>
          </a:p>
          <a:p>
            <a:r>
              <a:rPr lang="en-US" dirty="0"/>
              <a:t>“How much tobacco in vaping”	</a:t>
            </a:r>
          </a:p>
          <a:p>
            <a:r>
              <a:rPr lang="en-US" dirty="0"/>
              <a:t>“I don’t know very much about vaping—looking forward to learning today”	</a:t>
            </a:r>
          </a:p>
          <a:p>
            <a:r>
              <a:rPr lang="en-US" dirty="0"/>
              <a:t>"The difference in danger risks with vaping vs smoking” </a:t>
            </a:r>
          </a:p>
          <a:p>
            <a:r>
              <a:rPr lang="en-US" dirty="0"/>
              <a:t>“Dangers if vaping around kids "	</a:t>
            </a:r>
          </a:p>
          <a:p>
            <a:r>
              <a:rPr lang="en-US" dirty="0"/>
              <a:t>“Learn about resources” 	</a:t>
            </a:r>
          </a:p>
          <a:p>
            <a:r>
              <a:rPr lang="en-US" dirty="0"/>
              <a:t>“I don’t really understand exactly what is in a vape cartridge and how it correlates to cigarettes.  Like if they smoked a pack a day and switched to vape, how would that be classified.”</a:t>
            </a:r>
          </a:p>
          <a:p>
            <a:r>
              <a:rPr lang="en-US" dirty="0"/>
              <a:t>“Can we also learn about effects of marijuana/ CBD pens in pregnancy  for our population?”	</a:t>
            </a:r>
          </a:p>
          <a:p>
            <a:r>
              <a:rPr lang="en-US" dirty="0"/>
              <a:t>“The book called “the easy way to quit smoking” by Allen Carr is a great smoking cessation tool!”</a:t>
            </a:r>
          </a:p>
          <a:p>
            <a:r>
              <a:rPr lang="en-US" dirty="0"/>
              <a:t>“Is vaping better or worse than smoking cigarettes and why?”	</a:t>
            </a:r>
          </a:p>
          <a:p>
            <a:r>
              <a:rPr lang="en-US" dirty="0"/>
              <a:t>“Differences of all the vapes and the risks” 	</a:t>
            </a:r>
          </a:p>
          <a:p>
            <a:r>
              <a:rPr lang="en-US" dirty="0"/>
              <a:t>“Any updates”	</a:t>
            </a:r>
          </a:p>
          <a:p>
            <a:r>
              <a:rPr lang="en-US" dirty="0"/>
              <a:t> “Would love to be able to help explain the impact on children”	</a:t>
            </a:r>
          </a:p>
        </p:txBody>
      </p:sp>
      <p:sp>
        <p:nvSpPr>
          <p:cNvPr id="6" name="Footer Placeholder 5">
            <a:extLst>
              <a:ext uri="{FF2B5EF4-FFF2-40B4-BE49-F238E27FC236}">
                <a16:creationId xmlns:a16="http://schemas.microsoft.com/office/drawing/2014/main" id="{0CF6CDE1-6B05-A8E0-C4CE-FF06427F153F}"/>
              </a:ext>
            </a:extLst>
          </p:cNvPr>
          <p:cNvSpPr>
            <a:spLocks noGrp="1"/>
          </p:cNvSpPr>
          <p:nvPr>
            <p:ph type="ftr" sz="quarter" idx="3"/>
          </p:nvPr>
        </p:nvSpPr>
        <p:spPr/>
        <p:txBody>
          <a:bodyPr/>
          <a:lstStyle/>
          <a:p>
            <a:endParaRPr lang="en-US" dirty="0"/>
          </a:p>
        </p:txBody>
      </p:sp>
      <p:sp>
        <p:nvSpPr>
          <p:cNvPr id="2" name="Title">
            <a:extLst>
              <a:ext uri="{FF2B5EF4-FFF2-40B4-BE49-F238E27FC236}">
                <a16:creationId xmlns:a16="http://schemas.microsoft.com/office/drawing/2014/main" id="{8E1F3E20-D6ED-C38D-7A49-7A30088ABE25}"/>
              </a:ext>
            </a:extLst>
          </p:cNvPr>
          <p:cNvSpPr>
            <a:spLocks noGrp="1"/>
          </p:cNvSpPr>
          <p:nvPr>
            <p:ph type="title"/>
          </p:nvPr>
        </p:nvSpPr>
        <p:spPr>
          <a:xfrm>
            <a:off x="213110" y="218593"/>
            <a:ext cx="8717779" cy="548713"/>
          </a:xfrm>
        </p:spPr>
        <p:txBody>
          <a:bodyPr>
            <a:normAutofit fontScale="90000"/>
          </a:bodyPr>
          <a:lstStyle/>
          <a:p>
            <a:r>
              <a:rPr lang="en-GB" dirty="0">
                <a:solidFill>
                  <a:srgbClr val="00B050"/>
                </a:solidFill>
              </a:rPr>
              <a:t>Do you have any questions about smoking/vaping? Or is there anything specific you hope to learn? </a:t>
            </a:r>
            <a:r>
              <a:rPr lang="en-GB" i="1" dirty="0">
                <a:solidFill>
                  <a:srgbClr val="00B050"/>
                </a:solidFill>
              </a:rPr>
              <a:t>(continued)</a:t>
            </a:r>
            <a:endParaRPr i="1" dirty="0">
              <a:solidFill>
                <a:srgbClr val="00B050"/>
              </a:solidFill>
            </a:endParaRPr>
          </a:p>
        </p:txBody>
      </p:sp>
    </p:spTree>
    <p:extLst>
      <p:ext uri="{BB962C8B-B14F-4D97-AF65-F5344CB8AC3E}">
        <p14:creationId xmlns:p14="http://schemas.microsoft.com/office/powerpoint/2010/main" val="30748671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8C6ADA-05A5-D30D-DCFD-079280CFF552}"/>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157FA1E-1086-B57F-0CE1-3AAC12DA4547}"/>
              </a:ext>
            </a:extLst>
          </p:cNvPr>
          <p:cNvSpPr>
            <a:spLocks noGrp="1"/>
          </p:cNvSpPr>
          <p:nvPr>
            <p:ph type="sldNum" sz="quarter" idx="12"/>
          </p:nvPr>
        </p:nvSpPr>
        <p:spPr/>
        <p:txBody>
          <a:bodyPr/>
          <a:lstStyle/>
          <a:p>
            <a:fld id="{A88B48FB-E956-2048-9E74-C69E7CAA26CC}" type="slidenum">
              <a:rPr lang="en-US" smtClean="0"/>
              <a:t>13</a:t>
            </a:fld>
            <a:endParaRPr lang="en-US"/>
          </a:p>
        </p:txBody>
      </p:sp>
      <p:sp>
        <p:nvSpPr>
          <p:cNvPr id="4" name="Content Placeholder 3">
            <a:extLst>
              <a:ext uri="{FF2B5EF4-FFF2-40B4-BE49-F238E27FC236}">
                <a16:creationId xmlns:a16="http://schemas.microsoft.com/office/drawing/2014/main" id="{87E90508-CA3A-96DE-F988-E2D813C48ACA}"/>
              </a:ext>
            </a:extLst>
          </p:cNvPr>
          <p:cNvSpPr>
            <a:spLocks noGrp="1"/>
          </p:cNvSpPr>
          <p:nvPr>
            <p:ph sz="quarter" idx="13"/>
          </p:nvPr>
        </p:nvSpPr>
        <p:spPr>
          <a:xfrm>
            <a:off x="457200" y="836210"/>
            <a:ext cx="8229600" cy="4406825"/>
          </a:xfrm>
        </p:spPr>
        <p:txBody>
          <a:bodyPr/>
          <a:lstStyle/>
          <a:p>
            <a:r>
              <a:rPr lang="en-US" dirty="0"/>
              <a:t>“There’s so many vape products.. I don’t know what they look like or how to measure the amount they take in so we can work at lowering the amount of vaping they do.” </a:t>
            </a:r>
          </a:p>
          <a:p>
            <a:r>
              <a:rPr lang="en-US" dirty="0"/>
              <a:t>“New products on the market over the past 12 months”	</a:t>
            </a:r>
          </a:p>
          <a:p>
            <a:r>
              <a:rPr lang="en-US" dirty="0"/>
              <a:t>“Number 9 is a bit hard for me to answer at the moment just because I feel a bit unprepared to share with parents the safety and also education on recreational drugs”	</a:t>
            </a:r>
          </a:p>
          <a:p>
            <a:r>
              <a:rPr lang="en-US" dirty="0"/>
              <a:t>“when will the next Initial Breathe Training  be offered? thank you”	</a:t>
            </a:r>
          </a:p>
          <a:p>
            <a:r>
              <a:rPr lang="en-US" dirty="0"/>
              <a:t>“Are there business card sized vaping info we can share with families?  Are there any testimonies from local people who were affected by vaping that we can share?  People with mental health issues struggle to find healthier ways to calm self.  What are alternative options to share with them?”	</a:t>
            </a:r>
          </a:p>
          <a:p>
            <a:r>
              <a:rPr lang="en-US" dirty="0"/>
              <a:t>“Just wish it wasn't such a difficult thing to discuss with parents.”	</a:t>
            </a:r>
          </a:p>
          <a:p>
            <a:r>
              <a:rPr lang="en-US" dirty="0"/>
              <a:t>“The best way to communicate with families and the severity of smoking and vaping.”	</a:t>
            </a:r>
          </a:p>
          <a:p>
            <a:r>
              <a:rPr lang="en-US" dirty="0"/>
              <a:t>“How to deal with parents on denial that they smoke or vape” </a:t>
            </a:r>
          </a:p>
        </p:txBody>
      </p:sp>
      <p:sp>
        <p:nvSpPr>
          <p:cNvPr id="6" name="Footer Placeholder 5">
            <a:extLst>
              <a:ext uri="{FF2B5EF4-FFF2-40B4-BE49-F238E27FC236}">
                <a16:creationId xmlns:a16="http://schemas.microsoft.com/office/drawing/2014/main" id="{8410C425-65A7-8268-5FD7-069F9C8EBF47}"/>
              </a:ext>
            </a:extLst>
          </p:cNvPr>
          <p:cNvSpPr>
            <a:spLocks noGrp="1"/>
          </p:cNvSpPr>
          <p:nvPr>
            <p:ph type="ftr" sz="quarter" idx="3"/>
          </p:nvPr>
        </p:nvSpPr>
        <p:spPr/>
        <p:txBody>
          <a:bodyPr/>
          <a:lstStyle/>
          <a:p>
            <a:endParaRPr lang="en-US" dirty="0"/>
          </a:p>
        </p:txBody>
      </p:sp>
      <p:pic>
        <p:nvPicPr>
          <p:cNvPr id="5" name="Picture 4">
            <a:extLst>
              <a:ext uri="{FF2B5EF4-FFF2-40B4-BE49-F238E27FC236}">
                <a16:creationId xmlns:a16="http://schemas.microsoft.com/office/drawing/2014/main" id="{CF33B8E3-4CA8-4027-A607-DDBCA6415F47}"/>
              </a:ext>
            </a:extLst>
          </p:cNvPr>
          <p:cNvPicPr>
            <a:picLocks noChangeAspect="1"/>
          </p:cNvPicPr>
          <p:nvPr/>
        </p:nvPicPr>
        <p:blipFill>
          <a:blip r:embed="rId2"/>
          <a:stretch>
            <a:fillRect/>
          </a:stretch>
        </p:blipFill>
        <p:spPr>
          <a:xfrm>
            <a:off x="175840" y="159495"/>
            <a:ext cx="8754615" cy="676715"/>
          </a:xfrm>
          <a:prstGeom prst="rect">
            <a:avLst/>
          </a:prstGeom>
        </p:spPr>
      </p:pic>
    </p:spTree>
    <p:extLst>
      <p:ext uri="{BB962C8B-B14F-4D97-AF65-F5344CB8AC3E}">
        <p14:creationId xmlns:p14="http://schemas.microsoft.com/office/powerpoint/2010/main" val="15004245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p:txBody>
          <a:bodyPr/>
          <a:lstStyle/>
          <a:p>
            <a:r>
              <a:rPr lang="en-GB" dirty="0"/>
              <a:t>Breathe training attended:</a:t>
            </a:r>
            <a:endParaRPr dirty="0"/>
          </a:p>
        </p:txBody>
      </p:sp>
      <p:sp>
        <p:nvSpPr>
          <p:cNvPr id="3" name="Title"/>
          <p:cNvSpPr>
            <a:spLocks noGrp="1"/>
          </p:cNvSpPr>
          <p:nvPr>
            <p:ph type="body" sz="quarter" idx="14"/>
          </p:nvPr>
        </p:nvSpPr>
        <p:spPr/>
        <p:txBody>
          <a:bodyPr>
            <a:normAutofit lnSpcReduction="10000"/>
          </a:bodyPr>
          <a:lstStyle/>
          <a:p>
            <a:r>
              <a:rPr lang="en-GB"/>
              <a:t>Answered: 384   Skipped: 0</a:t>
            </a:r>
            <a:endParaRPr lang="en-GB" dirty="0"/>
          </a:p>
        </p:txBody>
      </p:sp>
      <p:pic>
        <p:nvPicPr>
          <p:cNvPr id="7" name="Picture 6">
            <a:extLst>
              <a:ext uri="{FF2B5EF4-FFF2-40B4-BE49-F238E27FC236}">
                <a16:creationId xmlns:a16="http://schemas.microsoft.com/office/drawing/2014/main" id="{B8F99C34-E2B6-2399-925C-C943BCF0B804}"/>
              </a:ext>
            </a:extLst>
          </p:cNvPr>
          <p:cNvPicPr>
            <a:picLocks noChangeAspect="1"/>
          </p:cNvPicPr>
          <p:nvPr/>
        </p:nvPicPr>
        <p:blipFill>
          <a:blip r:embed="rId3"/>
          <a:srcRect l="18646" t="23560" r="19448" b="8524"/>
          <a:stretch>
            <a:fillRect/>
          </a:stretch>
        </p:blipFill>
        <p:spPr>
          <a:xfrm>
            <a:off x="334288" y="837636"/>
            <a:ext cx="8475423" cy="3926692"/>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p:txBody>
          <a:bodyPr/>
          <a:lstStyle/>
          <a:p>
            <a:r>
              <a:rPr lang="en-GB" dirty="0"/>
              <a:t>Format of Breathe Training:</a:t>
            </a:r>
            <a:endParaRPr dirty="0"/>
          </a:p>
        </p:txBody>
      </p:sp>
      <p:sp>
        <p:nvSpPr>
          <p:cNvPr id="3" name="Title"/>
          <p:cNvSpPr>
            <a:spLocks noGrp="1"/>
          </p:cNvSpPr>
          <p:nvPr>
            <p:ph type="body" sz="quarter" idx="14"/>
          </p:nvPr>
        </p:nvSpPr>
        <p:spPr/>
        <p:txBody>
          <a:bodyPr>
            <a:normAutofit lnSpcReduction="10000"/>
          </a:bodyPr>
          <a:lstStyle/>
          <a:p>
            <a:r>
              <a:rPr lang="en-GB" dirty="0"/>
              <a:t>Answered: 384   Skipped: 0</a:t>
            </a:r>
            <a:endParaRPr dirty="0"/>
          </a:p>
        </p:txBody>
      </p:sp>
      <p:pic>
        <p:nvPicPr>
          <p:cNvPr id="7" name="Picture 6">
            <a:extLst>
              <a:ext uri="{FF2B5EF4-FFF2-40B4-BE49-F238E27FC236}">
                <a16:creationId xmlns:a16="http://schemas.microsoft.com/office/drawing/2014/main" id="{08D742E9-A723-A364-72BB-339103171531}"/>
              </a:ext>
            </a:extLst>
          </p:cNvPr>
          <p:cNvPicPr>
            <a:picLocks noChangeAspect="1"/>
          </p:cNvPicPr>
          <p:nvPr/>
        </p:nvPicPr>
        <p:blipFill>
          <a:blip r:embed="rId2"/>
          <a:srcRect l="25149" t="30208" r="29430" b="9065"/>
          <a:stretch>
            <a:fillRect/>
          </a:stretch>
        </p:blipFill>
        <p:spPr>
          <a:xfrm>
            <a:off x="1035134" y="867132"/>
            <a:ext cx="6809775" cy="3887748"/>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2E7DB2F8-652F-CA3F-3708-C11B94E4097F}"/>
              </a:ext>
            </a:extLst>
          </p:cNvPr>
          <p:cNvSpPr txBox="1"/>
          <p:nvPr/>
        </p:nvSpPr>
        <p:spPr>
          <a:xfrm>
            <a:off x="115136" y="80645"/>
            <a:ext cx="8229600" cy="581143"/>
          </a:xfrm>
          <a:prstGeom prst="rect">
            <a:avLst/>
          </a:prstGeom>
        </p:spPr>
        <p:txBody>
          <a:bodyPr vert="horz" lIns="91440" tIns="45720" rIns="91440" bIns="45720" rtlCol="0" anchor="b">
            <a:normAutofit/>
          </a:bodyPr>
          <a:lstStyle/>
          <a:p>
            <a:pPr algn="l" defTabSz="457200" rtl="0">
              <a:lnSpc>
                <a:spcPct val="90000"/>
              </a:lnSpc>
              <a:spcBef>
                <a:spcPct val="0"/>
              </a:spcBef>
              <a:spcAft>
                <a:spcPts val="600"/>
              </a:spcAft>
            </a:pPr>
            <a:r>
              <a:rPr lang="en-US" sz="1700" b="1" kern="1200" dirty="0">
                <a:solidFill>
                  <a:schemeClr val="tx1"/>
                </a:solidFill>
                <a:latin typeface="Arial"/>
                <a:ea typeface="+mj-ea"/>
                <a:cs typeface="Arial"/>
              </a:rPr>
              <a:t>27 Breathe trainings for staff in local organizations were conducted in the following counties from July 1, 2025 – June 30, 2026:</a:t>
            </a:r>
          </a:p>
        </p:txBody>
      </p:sp>
      <p:pic>
        <p:nvPicPr>
          <p:cNvPr id="10" name="Picture 9">
            <a:extLst>
              <a:ext uri="{FF2B5EF4-FFF2-40B4-BE49-F238E27FC236}">
                <a16:creationId xmlns:a16="http://schemas.microsoft.com/office/drawing/2014/main" id="{9A23DCA5-8889-2BDD-9FAC-CC0C29D38814}"/>
              </a:ext>
            </a:extLst>
          </p:cNvPr>
          <p:cNvPicPr>
            <a:picLocks noChangeAspect="1"/>
          </p:cNvPicPr>
          <p:nvPr/>
        </p:nvPicPr>
        <p:blipFill>
          <a:blip r:embed="rId3"/>
          <a:srcRect t="4801" b="12629"/>
          <a:stretch>
            <a:fillRect/>
          </a:stretch>
        </p:blipFill>
        <p:spPr>
          <a:xfrm>
            <a:off x="526921" y="661789"/>
            <a:ext cx="8041849" cy="4067190"/>
          </a:xfrm>
          <a:prstGeom prst="rect">
            <a:avLst/>
          </a:prstGeom>
          <a:noFill/>
        </p:spPr>
      </p:pic>
      <p:sp>
        <p:nvSpPr>
          <p:cNvPr id="17" name="Slide Number Placeholder 3">
            <a:extLst>
              <a:ext uri="{FF2B5EF4-FFF2-40B4-BE49-F238E27FC236}">
                <a16:creationId xmlns:a16="http://schemas.microsoft.com/office/drawing/2014/main" id="{C3EAD22C-5146-475C-E998-4A5A997105C0}"/>
              </a:ext>
            </a:extLst>
          </p:cNvPr>
          <p:cNvSpPr>
            <a:spLocks noGrp="1"/>
          </p:cNvSpPr>
          <p:nvPr>
            <p:ph type="sldNum" sz="quarter" idx="12"/>
          </p:nvPr>
        </p:nvSpPr>
        <p:spPr>
          <a:xfrm>
            <a:off x="8367076" y="4815076"/>
            <a:ext cx="626035" cy="274637"/>
          </a:xfrm>
        </p:spPr>
        <p:txBody>
          <a:bodyPr/>
          <a:lstStyle/>
          <a:p>
            <a:pPr>
              <a:spcAft>
                <a:spcPts val="600"/>
              </a:spcAft>
            </a:pPr>
            <a:fld id="{A88B48FB-E956-2048-9E74-C69E7CAA26CC}" type="slidenum">
              <a:rPr lang="en-US" smtClean="0"/>
              <a:pPr>
                <a:spcAft>
                  <a:spcPts val="600"/>
                </a:spcAft>
              </a:pPr>
              <a:t>4</a:t>
            </a:fld>
            <a:endParaRPr lang="en-US"/>
          </a:p>
        </p:txBody>
      </p:sp>
      <p:sp>
        <p:nvSpPr>
          <p:cNvPr id="19" name="Footer Placeholder 4">
            <a:extLst>
              <a:ext uri="{FF2B5EF4-FFF2-40B4-BE49-F238E27FC236}">
                <a16:creationId xmlns:a16="http://schemas.microsoft.com/office/drawing/2014/main" id="{CF4EE88F-B9B7-476E-BD66-7A57355C43A8}"/>
              </a:ext>
            </a:extLst>
          </p:cNvPr>
          <p:cNvSpPr>
            <a:spLocks noGrp="1"/>
          </p:cNvSpPr>
          <p:nvPr>
            <p:ph type="ftr" sz="quarter" idx="3"/>
          </p:nvPr>
        </p:nvSpPr>
        <p:spPr>
          <a:xfrm>
            <a:off x="2737505" y="4728979"/>
            <a:ext cx="6302798" cy="274637"/>
          </a:xfrm>
        </p:spPr>
        <p:txBody>
          <a:bodyPr/>
          <a:lstStyle/>
          <a:p>
            <a:r>
              <a:rPr lang="en-US" dirty="0"/>
              <a:t>*See chart on next slide for complete county listing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hidden="1">
            <a:extLst>
              <a:ext uri="{FF2B5EF4-FFF2-40B4-BE49-F238E27FC236}">
                <a16:creationId xmlns:a16="http://schemas.microsoft.com/office/drawing/2014/main" id="{FB57D7A4-FD14-5580-B14F-D44D39866CCE}"/>
              </a:ext>
            </a:extLst>
          </p:cNvPr>
          <p:cNvSpPr>
            <a:spLocks noGrp="1"/>
          </p:cNvSpPr>
          <p:nvPr>
            <p:ph type="sldNum" sz="quarter" idx="12"/>
          </p:nvPr>
        </p:nvSpPr>
        <p:spPr/>
        <p:txBody>
          <a:bodyPr/>
          <a:lstStyle/>
          <a:p>
            <a:pPr>
              <a:spcAft>
                <a:spcPts val="600"/>
              </a:spcAft>
            </a:pPr>
            <a:fld id="{A88B48FB-E956-2048-9E74-C69E7CAA26CC}" type="slidenum">
              <a:rPr lang="en-US" smtClean="0"/>
              <a:pPr>
                <a:spcAft>
                  <a:spcPts val="600"/>
                </a:spcAft>
              </a:pPr>
              <a:t>5</a:t>
            </a:fld>
            <a:endParaRPr lang="en-US"/>
          </a:p>
        </p:txBody>
      </p:sp>
      <p:pic>
        <p:nvPicPr>
          <p:cNvPr id="6" name="Content Placeholder 5">
            <a:extLst>
              <a:ext uri="{FF2B5EF4-FFF2-40B4-BE49-F238E27FC236}">
                <a16:creationId xmlns:a16="http://schemas.microsoft.com/office/drawing/2014/main" id="{E0C01B73-F558-BCF9-80DC-08DE79C9D4CE}"/>
              </a:ext>
            </a:extLst>
          </p:cNvPr>
          <p:cNvPicPr>
            <a:picLocks noGrp="1" noChangeAspect="1"/>
          </p:cNvPicPr>
          <p:nvPr>
            <p:ph sz="quarter" idx="13"/>
          </p:nvPr>
        </p:nvPicPr>
        <p:blipFill>
          <a:blip r:embed="rId3"/>
          <a:stretch>
            <a:fillRect/>
          </a:stretch>
        </p:blipFill>
        <p:spPr>
          <a:xfrm>
            <a:off x="1457294" y="75415"/>
            <a:ext cx="2888555" cy="4845646"/>
          </a:xfrm>
          <a:prstGeom prst="rect">
            <a:avLst/>
          </a:prstGeom>
        </p:spPr>
      </p:pic>
      <p:pic>
        <p:nvPicPr>
          <p:cNvPr id="9" name="Picture 8">
            <a:extLst>
              <a:ext uri="{FF2B5EF4-FFF2-40B4-BE49-F238E27FC236}">
                <a16:creationId xmlns:a16="http://schemas.microsoft.com/office/drawing/2014/main" id="{FA1DCF02-00D7-7977-5B9A-FD555AA09B08}"/>
              </a:ext>
            </a:extLst>
          </p:cNvPr>
          <p:cNvPicPr>
            <a:picLocks noChangeAspect="1"/>
          </p:cNvPicPr>
          <p:nvPr/>
        </p:nvPicPr>
        <p:blipFill>
          <a:blip r:embed="rId4"/>
          <a:srcRect t="-8322" b="58323"/>
          <a:stretch>
            <a:fillRect/>
          </a:stretch>
        </p:blipFill>
        <p:spPr>
          <a:xfrm>
            <a:off x="4672647" y="0"/>
            <a:ext cx="3346515" cy="2377440"/>
          </a:xfrm>
          <a:prstGeom prst="rect">
            <a:avLst/>
          </a:prstGeom>
        </p:spPr>
      </p:pic>
      <p:pic>
        <p:nvPicPr>
          <p:cNvPr id="4" name="Picture 3">
            <a:extLst>
              <a:ext uri="{FF2B5EF4-FFF2-40B4-BE49-F238E27FC236}">
                <a16:creationId xmlns:a16="http://schemas.microsoft.com/office/drawing/2014/main" id="{07948B9F-F6CC-671A-393B-B57BE4BD1F73}"/>
              </a:ext>
            </a:extLst>
          </p:cNvPr>
          <p:cNvPicPr>
            <a:picLocks noChangeAspect="1"/>
          </p:cNvPicPr>
          <p:nvPr/>
        </p:nvPicPr>
        <p:blipFill>
          <a:blip r:embed="rId4"/>
          <a:srcRect t="60360" b="-1245"/>
          <a:stretch>
            <a:fillRect/>
          </a:stretch>
        </p:blipFill>
        <p:spPr>
          <a:xfrm>
            <a:off x="4672647" y="2377440"/>
            <a:ext cx="3346515" cy="1920240"/>
          </a:xfrm>
          <a:prstGeom prst="rect">
            <a:avLst/>
          </a:prstGeom>
        </p:spPr>
      </p:pic>
    </p:spTree>
    <p:extLst>
      <p:ext uri="{BB962C8B-B14F-4D97-AF65-F5344CB8AC3E}">
        <p14:creationId xmlns:p14="http://schemas.microsoft.com/office/powerpoint/2010/main" val="36954879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a:xfrm>
            <a:off x="206576" y="247086"/>
            <a:ext cx="8229600" cy="548713"/>
          </a:xfrm>
        </p:spPr>
        <p:txBody>
          <a:bodyPr>
            <a:normAutofit fontScale="90000"/>
          </a:bodyPr>
          <a:lstStyle/>
          <a:p>
            <a:r>
              <a:rPr lang="en-GB" dirty="0"/>
              <a:t>Have you had any previous training on tobacco/smoking/vaping (including previous Breathe trainings)?</a:t>
            </a:r>
            <a:endParaRPr dirty="0"/>
          </a:p>
        </p:txBody>
      </p:sp>
      <p:sp>
        <p:nvSpPr>
          <p:cNvPr id="3" name="Title"/>
          <p:cNvSpPr>
            <a:spLocks noGrp="1"/>
          </p:cNvSpPr>
          <p:nvPr>
            <p:ph type="body" sz="quarter" idx="14"/>
          </p:nvPr>
        </p:nvSpPr>
        <p:spPr>
          <a:xfrm>
            <a:off x="194442" y="809945"/>
            <a:ext cx="8229600" cy="239713"/>
          </a:xfrm>
        </p:spPr>
        <p:txBody>
          <a:bodyPr>
            <a:normAutofit lnSpcReduction="10000"/>
          </a:bodyPr>
          <a:lstStyle/>
          <a:p>
            <a:r>
              <a:rPr lang="en-GB" dirty="0"/>
              <a:t>Answered: 383   Skipped: 1</a:t>
            </a:r>
            <a:endParaRPr dirty="0"/>
          </a:p>
        </p:txBody>
      </p:sp>
      <p:pic>
        <p:nvPicPr>
          <p:cNvPr id="6" name="Picture 5">
            <a:extLst>
              <a:ext uri="{FF2B5EF4-FFF2-40B4-BE49-F238E27FC236}">
                <a16:creationId xmlns:a16="http://schemas.microsoft.com/office/drawing/2014/main" id="{78AFD0AB-AB85-7C65-13C3-F891B8E510D7}"/>
              </a:ext>
            </a:extLst>
          </p:cNvPr>
          <p:cNvPicPr>
            <a:picLocks noChangeAspect="1"/>
          </p:cNvPicPr>
          <p:nvPr/>
        </p:nvPicPr>
        <p:blipFill>
          <a:blip r:embed="rId3"/>
          <a:srcRect l="22152" t="27743" r="28844" b="8519"/>
          <a:stretch>
            <a:fillRect/>
          </a:stretch>
        </p:blipFill>
        <p:spPr>
          <a:xfrm>
            <a:off x="1019037" y="1049658"/>
            <a:ext cx="6333870" cy="3748617"/>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p:txBody>
          <a:bodyPr>
            <a:normAutofit/>
          </a:bodyPr>
          <a:lstStyle/>
          <a:p>
            <a:r>
              <a:rPr lang="en-GB" dirty="0"/>
              <a:t>How prepared do you feel to discuss SMOKING with parents/caregivers?</a:t>
            </a:r>
            <a:endParaRPr dirty="0"/>
          </a:p>
        </p:txBody>
      </p:sp>
      <p:sp>
        <p:nvSpPr>
          <p:cNvPr id="3" name="Title"/>
          <p:cNvSpPr>
            <a:spLocks noGrp="1"/>
          </p:cNvSpPr>
          <p:nvPr>
            <p:ph type="body" sz="quarter" idx="14"/>
          </p:nvPr>
        </p:nvSpPr>
        <p:spPr/>
        <p:txBody>
          <a:bodyPr>
            <a:normAutofit lnSpcReduction="10000"/>
          </a:bodyPr>
          <a:lstStyle/>
          <a:p>
            <a:r>
              <a:rPr lang="en-GB" dirty="0"/>
              <a:t>Answered: 384   Skipped: 0</a:t>
            </a:r>
            <a:endParaRPr dirty="0"/>
          </a:p>
        </p:txBody>
      </p:sp>
      <p:pic>
        <p:nvPicPr>
          <p:cNvPr id="6" name="Picture 5">
            <a:extLst>
              <a:ext uri="{FF2B5EF4-FFF2-40B4-BE49-F238E27FC236}">
                <a16:creationId xmlns:a16="http://schemas.microsoft.com/office/drawing/2014/main" id="{EEC84641-4A4D-F25C-98A1-139DA468A628}"/>
              </a:ext>
            </a:extLst>
          </p:cNvPr>
          <p:cNvPicPr>
            <a:picLocks noChangeAspect="1"/>
          </p:cNvPicPr>
          <p:nvPr/>
        </p:nvPicPr>
        <p:blipFill>
          <a:blip r:embed="rId3"/>
          <a:srcRect l="22228" t="26950" r="21771" b="7328"/>
          <a:stretch>
            <a:fillRect/>
          </a:stretch>
        </p:blipFill>
        <p:spPr>
          <a:xfrm>
            <a:off x="674015" y="867132"/>
            <a:ext cx="8066317" cy="4042348"/>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2F16717-FB6F-4FDB-FB01-E59FF7A55C96}"/>
              </a:ext>
            </a:extLst>
          </p:cNvPr>
          <p:cNvPicPr>
            <a:picLocks noChangeAspect="1"/>
          </p:cNvPicPr>
          <p:nvPr/>
        </p:nvPicPr>
        <p:blipFill>
          <a:blip r:embed="rId3"/>
          <a:srcRect l="20001" t="28630" r="23997" b="10481"/>
          <a:stretch>
            <a:fillRect/>
          </a:stretch>
        </p:blipFill>
        <p:spPr>
          <a:xfrm>
            <a:off x="723305" y="867132"/>
            <a:ext cx="8297373" cy="3852352"/>
          </a:xfrm>
          <a:prstGeom prst="rect">
            <a:avLst/>
          </a:prstGeom>
        </p:spPr>
      </p:pic>
      <p:sp>
        <p:nvSpPr>
          <p:cNvPr id="2" name="Title"/>
          <p:cNvSpPr>
            <a:spLocks noGrp="1"/>
          </p:cNvSpPr>
          <p:nvPr>
            <p:ph type="title"/>
          </p:nvPr>
        </p:nvSpPr>
        <p:spPr/>
        <p:txBody>
          <a:bodyPr>
            <a:normAutofit/>
          </a:bodyPr>
          <a:lstStyle/>
          <a:p>
            <a:r>
              <a:rPr lang="en-GB" dirty="0"/>
              <a:t>How prepared do you feel to discuss VAPING with parents/caregivers?</a:t>
            </a:r>
            <a:endParaRPr dirty="0"/>
          </a:p>
        </p:txBody>
      </p:sp>
      <p:sp>
        <p:nvSpPr>
          <p:cNvPr id="3" name="Title"/>
          <p:cNvSpPr>
            <a:spLocks noGrp="1"/>
          </p:cNvSpPr>
          <p:nvPr>
            <p:ph type="body" sz="quarter" idx="14"/>
          </p:nvPr>
        </p:nvSpPr>
        <p:spPr/>
        <p:txBody>
          <a:bodyPr>
            <a:normAutofit lnSpcReduction="10000"/>
          </a:bodyPr>
          <a:lstStyle/>
          <a:p>
            <a:r>
              <a:rPr lang="en-GB" dirty="0"/>
              <a:t>Answered: 383   Skipped: 1</a:t>
            </a:r>
            <a:endParaRPr dirty="0"/>
          </a:p>
        </p:txBody>
      </p:sp>
      <p:sp>
        <p:nvSpPr>
          <p:cNvPr id="10" name="TextBox 9">
            <a:extLst>
              <a:ext uri="{FF2B5EF4-FFF2-40B4-BE49-F238E27FC236}">
                <a16:creationId xmlns:a16="http://schemas.microsoft.com/office/drawing/2014/main" id="{785355BA-20BC-5E19-5E9A-F3D0FFA001F4}"/>
              </a:ext>
            </a:extLst>
          </p:cNvPr>
          <p:cNvSpPr txBox="1"/>
          <p:nvPr/>
        </p:nvSpPr>
        <p:spPr>
          <a:xfrm>
            <a:off x="264725" y="3869704"/>
            <a:ext cx="914400" cy="307777"/>
          </a:xfrm>
          <a:prstGeom prst="rect">
            <a:avLst/>
          </a:prstGeom>
          <a:noFill/>
        </p:spPr>
        <p:txBody>
          <a:bodyPr wrap="square" rtlCol="0">
            <a:spAutoFit/>
          </a:bodyPr>
          <a:lstStyle/>
          <a:p>
            <a:r>
              <a:rPr lang="en-US" sz="1400" b="1" dirty="0">
                <a:latin typeface="Arial" panose="020B0604020202020204" pitchFamily="34" charset="0"/>
                <a:cs typeface="Arial" panose="020B0604020202020204" pitchFamily="34" charset="0"/>
              </a:rPr>
              <a:t>Neut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p:txBody>
          <a:bodyPr>
            <a:normAutofit fontScale="90000"/>
          </a:bodyPr>
          <a:lstStyle/>
          <a:p>
            <a:r>
              <a:rPr lang="en-GB" dirty="0"/>
              <a:t>How prepared do you feel to discuss children's exposure to second and thirdhand smoke/vapor with parents/caregivers?</a:t>
            </a:r>
            <a:endParaRPr dirty="0"/>
          </a:p>
        </p:txBody>
      </p:sp>
      <p:sp>
        <p:nvSpPr>
          <p:cNvPr id="3" name="Title"/>
          <p:cNvSpPr>
            <a:spLocks noGrp="1"/>
          </p:cNvSpPr>
          <p:nvPr>
            <p:ph type="body" sz="quarter" idx="14"/>
          </p:nvPr>
        </p:nvSpPr>
        <p:spPr/>
        <p:txBody>
          <a:bodyPr>
            <a:normAutofit lnSpcReduction="10000"/>
          </a:bodyPr>
          <a:lstStyle/>
          <a:p>
            <a:r>
              <a:rPr lang="en-GB" dirty="0"/>
              <a:t>Answered: 384   Skipped: 0</a:t>
            </a:r>
            <a:endParaRPr dirty="0"/>
          </a:p>
        </p:txBody>
      </p:sp>
      <p:pic>
        <p:nvPicPr>
          <p:cNvPr id="6" name="Picture 5">
            <a:extLst>
              <a:ext uri="{FF2B5EF4-FFF2-40B4-BE49-F238E27FC236}">
                <a16:creationId xmlns:a16="http://schemas.microsoft.com/office/drawing/2014/main" id="{9CBA1AF6-D9A7-3F87-F99C-38E6CF85A57E}"/>
              </a:ext>
            </a:extLst>
          </p:cNvPr>
          <p:cNvPicPr>
            <a:picLocks noChangeAspect="1"/>
          </p:cNvPicPr>
          <p:nvPr/>
        </p:nvPicPr>
        <p:blipFill>
          <a:blip r:embed="rId3"/>
          <a:srcRect l="23001" t="32141" r="23997" b="6318"/>
          <a:stretch>
            <a:fillRect/>
          </a:stretch>
        </p:blipFill>
        <p:spPr>
          <a:xfrm>
            <a:off x="748023" y="867132"/>
            <a:ext cx="7604899" cy="4017682"/>
          </a:xfrm>
          <a:prstGeom prst="rect">
            <a:avLst/>
          </a:prstGeom>
        </p:spPr>
      </p:pic>
    </p:spTree>
  </p:cSld>
  <p:clrMapOvr>
    <a:masterClrMapping/>
  </p:clrMapOvr>
</p:sld>
</file>

<file path=ppt/theme/theme1.xml><?xml version="1.0" encoding="utf-8"?>
<a:theme xmlns:a="http://schemas.openxmlformats.org/drawingml/2006/main" name="Data slides">
  <a:themeElements>
    <a:clrScheme name="Custom 93">
      <a:dk1>
        <a:srgbClr val="333333"/>
      </a:dk1>
      <a:lt1>
        <a:sysClr val="window" lastClr="FFFFFF"/>
      </a:lt1>
      <a:dk2>
        <a:srgbClr val="666666"/>
      </a:dk2>
      <a:lt2>
        <a:srgbClr val="EEECE1"/>
      </a:lt2>
      <a:accent1>
        <a:srgbClr val="00BF6F"/>
      </a:accent1>
      <a:accent2>
        <a:srgbClr val="507CB6"/>
      </a:accent2>
      <a:accent3>
        <a:srgbClr val="F9BE00"/>
      </a:accent3>
      <a:accent4>
        <a:srgbClr val="6BC8CD"/>
      </a:accent4>
      <a:accent5>
        <a:srgbClr val="EA854B"/>
      </a:accent5>
      <a:accent6>
        <a:srgbClr val="7D5E8F"/>
      </a:accent6>
      <a:hlink>
        <a:srgbClr val="31859C"/>
      </a:hlink>
      <a:folHlink>
        <a:srgbClr val="31859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233</TotalTime>
  <Words>941</Words>
  <Application>Microsoft Macintosh PowerPoint</Application>
  <PresentationFormat>On-screen Show (16:9)</PresentationFormat>
  <Paragraphs>79</Paragraphs>
  <Slides>13</Slides>
  <Notes>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Aptos</vt:lpstr>
      <vt:lpstr>Arial</vt:lpstr>
      <vt:lpstr>Helvetica Neue</vt:lpstr>
      <vt:lpstr>Data slides</vt:lpstr>
      <vt:lpstr>PowerPoint Presentation</vt:lpstr>
      <vt:lpstr>Breathe training attended:</vt:lpstr>
      <vt:lpstr>Format of Breathe Training:</vt:lpstr>
      <vt:lpstr>PowerPoint Presentation</vt:lpstr>
      <vt:lpstr>PowerPoint Presentation</vt:lpstr>
      <vt:lpstr>Have you had any previous training on tobacco/smoking/vaping (including previous Breathe trainings)?</vt:lpstr>
      <vt:lpstr>How prepared do you feel to discuss SMOKING with parents/caregivers?</vt:lpstr>
      <vt:lpstr>How prepared do you feel to discuss VAPING with parents/caregivers?</vt:lpstr>
      <vt:lpstr>How prepared do you feel to discuss children's exposure to second and thirdhand smoke/vapor with parents/caregivers?</vt:lpstr>
      <vt:lpstr>Have you ever shared smoking/vaping education or cessation resources with parents (including Breathe materials, if you were previously trained)? Check all that apply.</vt:lpstr>
      <vt:lpstr>Do you have any questions about smoking/vaping? Or is there anything specific you hope to learn?</vt:lpstr>
      <vt:lpstr>Do you have any questions about smoking/vaping? Or is there anything specific you hope to learn? (continued)</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Tanya</dc:creator>
  <cp:lastModifiedBy>Alison Muckerheide</cp:lastModifiedBy>
  <cp:revision>3</cp:revision>
  <dcterms:modified xsi:type="dcterms:W3CDTF">2026-08-05T18:30:40Z</dcterms:modified>
</cp:coreProperties>
</file>