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rts/chart1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9" r:id="rId4"/>
    <p:sldId id="262" r:id="rId5"/>
    <p:sldId id="263" r:id="rId6"/>
    <p:sldId id="264" r:id="rId7"/>
    <p:sldId id="276" r:id="rId8"/>
    <p:sldId id="277" r:id="rId9"/>
    <p:sldId id="278" r:id="rId10"/>
    <p:sldId id="279" r:id="rId11"/>
    <p:sldId id="280" r:id="rId12"/>
    <p:sldId id="281" r:id="rId13"/>
    <p:sldId id="265" r:id="rId14"/>
    <p:sldId id="266" r:id="rId15"/>
    <p:sldId id="267" r:id="rId16"/>
    <p:sldId id="268" r:id="rId17"/>
    <p:sldId id="282" r:id="rId18"/>
  </p:sldIdLst>
  <p:sldSz cx="9144000" cy="5143500" type="screen16x9"/>
  <p:notesSz cx="6858000" cy="91440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1AC151-4C91-4C11-9A60-09B1ADC125DE}" v="23" dt="2026-07-24T13:58:41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0"/>
    <p:restoredTop sz="94676"/>
  </p:normalViewPr>
  <p:slideViewPr>
    <p:cSldViewPr snapToGrid="0">
      <p:cViewPr varScale="1">
        <p:scale>
          <a:sx n="152" d="100"/>
          <a:sy n="152" d="100"/>
        </p:scale>
        <p:origin x="3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Ext. Likely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Flipchart</c:v>
                </c:pt>
                <c:pt idx="1">
                  <c:v>Parent Handouts</c:v>
                </c:pt>
                <c:pt idx="2">
                  <c:v>Parent Activities</c:v>
                </c:pt>
                <c:pt idx="3">
                  <c:v>Parent Worksheets</c:v>
                </c:pt>
                <c:pt idx="4">
                  <c:v>Child Activities</c:v>
                </c:pt>
                <c:pt idx="5">
                  <c:v>Coloring Pages</c:v>
                </c:pt>
                <c:pt idx="6">
                  <c:v>Social Media Posts</c:v>
                </c:pt>
                <c:pt idx="7">
                  <c:v>Breathe Videos</c:v>
                </c:pt>
                <c:pt idx="8">
                  <c:v>Breathe E-Newsletter</c:v>
                </c:pt>
                <c:pt idx="9">
                  <c:v>Spanish Materials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168</c:v>
                </c:pt>
                <c:pt idx="1">
                  <c:v>236</c:v>
                </c:pt>
                <c:pt idx="2">
                  <c:v>192</c:v>
                </c:pt>
                <c:pt idx="3">
                  <c:v>193</c:v>
                </c:pt>
                <c:pt idx="4">
                  <c:v>198</c:v>
                </c:pt>
                <c:pt idx="5">
                  <c:v>200</c:v>
                </c:pt>
                <c:pt idx="6">
                  <c:v>145</c:v>
                </c:pt>
                <c:pt idx="7">
                  <c:v>155</c:v>
                </c:pt>
                <c:pt idx="8">
                  <c:v>174</c:v>
                </c:pt>
                <c:pt idx="9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47-C640-A27B-170171098D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Likely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Flipchart</c:v>
                </c:pt>
                <c:pt idx="1">
                  <c:v>Parent Handouts</c:v>
                </c:pt>
                <c:pt idx="2">
                  <c:v>Parent Activities</c:v>
                </c:pt>
                <c:pt idx="3">
                  <c:v>Parent Worksheets</c:v>
                </c:pt>
                <c:pt idx="4">
                  <c:v>Child Activities</c:v>
                </c:pt>
                <c:pt idx="5">
                  <c:v>Coloring Pages</c:v>
                </c:pt>
                <c:pt idx="6">
                  <c:v>Social Media Posts</c:v>
                </c:pt>
                <c:pt idx="7">
                  <c:v>Breathe Videos</c:v>
                </c:pt>
                <c:pt idx="8">
                  <c:v>Breathe E-Newsletter</c:v>
                </c:pt>
                <c:pt idx="9">
                  <c:v>Spanish Materials</c:v>
                </c:pt>
              </c:strCache>
            </c:strRef>
          </c:cat>
          <c:val>
            <c:numRef>
              <c:f>Sheet1!$C$2:$C$11</c:f>
              <c:numCache>
                <c:formatCode>0.00%</c:formatCode>
                <c:ptCount val="10"/>
                <c:pt idx="0">
                  <c:v>143</c:v>
                </c:pt>
                <c:pt idx="1">
                  <c:v>91</c:v>
                </c:pt>
                <c:pt idx="2">
                  <c:v>129</c:v>
                </c:pt>
                <c:pt idx="3">
                  <c:v>126</c:v>
                </c:pt>
                <c:pt idx="4">
                  <c:v>114</c:v>
                </c:pt>
                <c:pt idx="5">
                  <c:v>106</c:v>
                </c:pt>
                <c:pt idx="6">
                  <c:v>129</c:v>
                </c:pt>
                <c:pt idx="7">
                  <c:v>152</c:v>
                </c:pt>
                <c:pt idx="8">
                  <c:v>123</c:v>
                </c:pt>
                <c:pt idx="9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47-C640-A27B-170171098D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Ext. Unlikely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Flipchart</c:v>
                </c:pt>
                <c:pt idx="1">
                  <c:v>Parent Handouts</c:v>
                </c:pt>
                <c:pt idx="2">
                  <c:v>Parent Activities</c:v>
                </c:pt>
                <c:pt idx="3">
                  <c:v>Parent Worksheets</c:v>
                </c:pt>
                <c:pt idx="4">
                  <c:v>Child Activities</c:v>
                </c:pt>
                <c:pt idx="5">
                  <c:v>Coloring Pages</c:v>
                </c:pt>
                <c:pt idx="6">
                  <c:v>Social Media Posts</c:v>
                </c:pt>
                <c:pt idx="7">
                  <c:v>Breathe Videos</c:v>
                </c:pt>
                <c:pt idx="8">
                  <c:v>Breathe E-Newsletter</c:v>
                </c:pt>
                <c:pt idx="9">
                  <c:v>Spanish Materials</c:v>
                </c:pt>
              </c:strCache>
            </c:strRef>
          </c:cat>
          <c:val>
            <c:numRef>
              <c:f>Sheet1!$D$2:$D$11</c:f>
              <c:numCache>
                <c:formatCode>0.00%</c:formatCode>
                <c:ptCount val="10"/>
                <c:pt idx="0">
                  <c:v>16</c:v>
                </c:pt>
                <c:pt idx="1">
                  <c:v>4</c:v>
                </c:pt>
                <c:pt idx="2">
                  <c:v>11</c:v>
                </c:pt>
                <c:pt idx="3">
                  <c:v>10</c:v>
                </c:pt>
                <c:pt idx="4">
                  <c:v>13</c:v>
                </c:pt>
                <c:pt idx="5">
                  <c:v>19</c:v>
                </c:pt>
                <c:pt idx="6">
                  <c:v>34</c:v>
                </c:pt>
                <c:pt idx="7">
                  <c:v>14</c:v>
                </c:pt>
                <c:pt idx="8">
                  <c:v>23</c:v>
                </c:pt>
                <c:pt idx="9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47-C640-A27B-170171098D2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Will Never Use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Flipchart</c:v>
                </c:pt>
                <c:pt idx="1">
                  <c:v>Parent Handouts</c:v>
                </c:pt>
                <c:pt idx="2">
                  <c:v>Parent Activities</c:v>
                </c:pt>
                <c:pt idx="3">
                  <c:v>Parent Worksheets</c:v>
                </c:pt>
                <c:pt idx="4">
                  <c:v>Child Activities</c:v>
                </c:pt>
                <c:pt idx="5">
                  <c:v>Coloring Pages</c:v>
                </c:pt>
                <c:pt idx="6">
                  <c:v>Social Media Posts</c:v>
                </c:pt>
                <c:pt idx="7">
                  <c:v>Breathe Videos</c:v>
                </c:pt>
                <c:pt idx="8">
                  <c:v>Breathe E-Newsletter</c:v>
                </c:pt>
                <c:pt idx="9">
                  <c:v>Spanish Materials</c:v>
                </c:pt>
              </c:strCache>
            </c:strRef>
          </c:cat>
          <c:val>
            <c:numRef>
              <c:f>Sheet1!$E$2:$E$11</c:f>
              <c:numCache>
                <c:formatCode>0.00%</c:formatCode>
                <c:ptCount val="10"/>
                <c:pt idx="0">
                  <c:v>11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11</c:v>
                </c:pt>
                <c:pt idx="5">
                  <c:v>10</c:v>
                </c:pt>
                <c:pt idx="6">
                  <c:v>24</c:v>
                </c:pt>
                <c:pt idx="7">
                  <c:v>15</c:v>
                </c:pt>
                <c:pt idx="8">
                  <c:v>16</c:v>
                </c:pt>
                <c:pt idx="9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47-C640-A27B-170171098D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339"/>
          <c:min val="0"/>
        </c:scaling>
        <c:delete val="0"/>
        <c:axPos val="b"/>
        <c:numFmt formatCode="0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4871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52A03B-2D42-4DAE-8460-CF96145A8DF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5136" y="1005080"/>
            <a:ext cx="8229600" cy="3569013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Master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14CF1-AB9B-4870-9E5C-AD8F31C7F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322" y="627419"/>
            <a:ext cx="8229600" cy="2397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Master text style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39551A5-770E-3978-ED85-9963EA081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393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598A6424-24D4-9A7A-503B-1810D9718646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D6880F-98FC-C70E-7434-35DAC835C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7787252" cy="1234730"/>
          </a:xfrm>
        </p:spPr>
        <p:txBody>
          <a:bodyPr anchor="b"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style (only changes made to the parent slide will be reflected in the app)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66162" y="3729038"/>
            <a:ext cx="2938463" cy="385762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slide subtitle style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397FB30-D0E6-47F8-D354-616B0E20A00C}"/>
              </a:ext>
            </a:extLst>
          </p:cNvPr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C1F35-7934-3723-FBBD-74C99BCA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158633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DF05C82-1244-9CA3-984A-2EEF32F79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0601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95CE0200-F192-0824-3C26-E467CCA0AF48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AE7EF1-F906-EB3F-7B2E-99EE2BAA37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81143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2570" y="666350"/>
            <a:ext cx="5332506" cy="249144"/>
          </a:xfrm>
        </p:spPr>
        <p:txBody>
          <a:bodyPr/>
          <a:lstStyle/>
          <a:p>
            <a:pPr lvl="0"/>
            <a:r>
              <a:rPr lang="en-US" dirty="0"/>
              <a:t>Master text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FE2B938-E785-E802-7A9A-5AD4FEF60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93976" y="4811867"/>
            <a:ext cx="630279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13756DC3-62A3-EAD0-0902-502D886CC750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50C52-00F9-42B7-9AC0-F5417C88D4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270516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570" y="666350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FE218-D8C1-4598-C115-912209DA1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8920" y="4811866"/>
            <a:ext cx="63809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1" r:id="rId3"/>
    <p:sldLayoutId id="2147483675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66162" y="1954385"/>
            <a:ext cx="7787252" cy="1234730"/>
          </a:xfrm>
        </p:spPr>
        <p:txBody>
          <a:bodyPr/>
          <a:lstStyle/>
          <a:p>
            <a:r>
              <a:rPr lang="en-GB" dirty="0"/>
              <a:t>Breathe/Refresher Post-Training Assessment 2025-2027</a:t>
            </a:r>
            <a:endParaRPr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7F9B1BE-A52A-6688-AEB0-B603AC3E6D16}"/>
              </a:ext>
            </a:extLst>
          </p:cNvPr>
          <p:cNvSpPr txBox="1">
            <a:spLocks/>
          </p:cNvSpPr>
          <p:nvPr/>
        </p:nvSpPr>
        <p:spPr>
          <a:xfrm>
            <a:off x="266161" y="3078890"/>
            <a:ext cx="6030943" cy="7486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Grant Year 1: July 1, 2025 – June 30, 2026</a:t>
            </a:r>
          </a:p>
          <a:p>
            <a:r>
              <a:rPr lang="en-US" sz="1900" dirty="0"/>
              <a:t>&gt;&gt; 350 Post-Assessments completed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E140F-3B47-1D02-DA6A-B4AD26943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551C0D-F7D3-1BD3-F591-B8FC044AA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10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F0A4B-8ED2-5C1D-89F5-2F2F81A2FD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6862" y="628650"/>
            <a:ext cx="8229600" cy="4354442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lang="en-US" sz="1600" dirty="0"/>
              <a:t>“Skipped around a few topics due to time constraints”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“Need more structure on how to implement”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“Not all subjects covered as in-depth as others”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“Need additional time to get further in depth on each discussion”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“Repetitive”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“Preparing myself to have hard conversations with parents.”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“I’m in the middle of quitting smoking so it is personal for me.”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“Having hard conversations with family about smoking”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“Thinking about having hard conversations.”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“The myths”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“The numbers. Never stick with me”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“Aiming so much towards African Americans.”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“I feel this is more for family advocates vs teachers. We already have enough on our plates to do.”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“Not much hands on. 🤷‍♀️”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“I've known this info primarily for decades.” 	</a:t>
            </a:r>
          </a:p>
          <a:p>
            <a:pPr lvl="0">
              <a:lnSpc>
                <a:spcPct val="120000"/>
              </a:lnSpc>
            </a:pPr>
            <a:r>
              <a:rPr lang="en-US" sz="1600" dirty="0"/>
              <a:t>“Maybe more examples of some of the things they were explaining -vapes </a:t>
            </a:r>
            <a:r>
              <a:rPr lang="en-US" sz="1600" dirty="0" err="1"/>
              <a:t>etc</a:t>
            </a:r>
            <a:r>
              <a:rPr lang="en-US" sz="1600" dirty="0"/>
              <a:t>”	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64768FA-E3D8-C6BD-B293-706148ABB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8" y="80963"/>
            <a:ext cx="8229600" cy="547687"/>
          </a:xfrm>
        </p:spPr>
        <p:txBody>
          <a:bodyPr>
            <a:norm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What was your least </a:t>
            </a:r>
            <a:r>
              <a:rPr lang="en-GB" sz="1600" dirty="0" err="1">
                <a:solidFill>
                  <a:srgbClr val="00B050"/>
                </a:solidFill>
              </a:rPr>
              <a:t>favorite</a:t>
            </a:r>
            <a:r>
              <a:rPr lang="en-GB" sz="1600" dirty="0">
                <a:solidFill>
                  <a:srgbClr val="00B050"/>
                </a:solidFill>
              </a:rPr>
              <a:t> part of the Breathe training?</a:t>
            </a:r>
            <a:endParaRPr lang="en-US" sz="1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966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F9ED0-E03B-247B-E97E-EA88A86B1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26D3D9-9BFC-4FDA-CB24-CCB9C30BB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11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F97970-C919-0BD8-A8A5-63FE5FC758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2531" y="666459"/>
            <a:ext cx="8378938" cy="4285935"/>
          </a:xfrm>
        </p:spPr>
        <p:txBody>
          <a:bodyPr>
            <a:normAutofit fontScale="55000" lnSpcReduction="20000"/>
          </a:bodyPr>
          <a:lstStyle/>
          <a:p>
            <a:pPr lvl="0">
              <a:lnSpc>
                <a:spcPct val="120000"/>
              </a:lnSpc>
            </a:pPr>
            <a:r>
              <a:rPr lang="en-US" sz="2500" dirty="0"/>
              <a:t>“Guessing how many people in Indiana.”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“The length, the games. I would have preferred to get the information not play games.”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“We can’t always change their minds”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“How repetitive hearing about smoking effects as far as hearing it in trainings as a nurse.”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“All information applicable to what we do.”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“It’s just an activating topic.”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“I didn’t like it was virtual”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“Because it was virtual, it was not possible to see materials in person”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“Statistics—but most of presentation was interesting”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“The videos and pictures”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“Wanting to have hands on training with the activities for kids and parents to know how to properly show the training examples”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“learning how appealing the market company is making things”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“We could use more strategies”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“How long it took”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“Knowing how harmful it is to children.” </a:t>
            </a:r>
            <a:r>
              <a:rPr lang="en-US" sz="2000" dirty="0"/>
              <a:t>	</a:t>
            </a:r>
          </a:p>
          <a:p>
            <a:pPr lvl="0"/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D52A256-9BAE-2FAC-D332-55AC5CA8F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8" y="80963"/>
            <a:ext cx="8229600" cy="547687"/>
          </a:xfrm>
        </p:spPr>
        <p:txBody>
          <a:bodyPr>
            <a:norm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What was your least </a:t>
            </a:r>
            <a:r>
              <a:rPr lang="en-GB" sz="1600" dirty="0" err="1">
                <a:solidFill>
                  <a:srgbClr val="00B050"/>
                </a:solidFill>
              </a:rPr>
              <a:t>favorite</a:t>
            </a:r>
            <a:r>
              <a:rPr lang="en-GB" sz="1600" dirty="0">
                <a:solidFill>
                  <a:srgbClr val="00B050"/>
                </a:solidFill>
              </a:rPr>
              <a:t> part of the Breathe training? </a:t>
            </a:r>
            <a:r>
              <a:rPr lang="en-GB" sz="1600" i="1" dirty="0">
                <a:solidFill>
                  <a:srgbClr val="00B050"/>
                </a:solidFill>
              </a:rPr>
              <a:t>(Continued)</a:t>
            </a:r>
            <a:endParaRPr lang="en-US" sz="1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861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4C9F1-347D-097B-867D-38D789135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F99239-7C67-A0D5-F838-6AFA01F79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12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92D07-B798-1383-E7A7-1EA5911A4DB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227" y="684650"/>
            <a:ext cx="8877975" cy="4192150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0000"/>
              </a:lnSpc>
            </a:pPr>
            <a:r>
              <a:rPr lang="en-US" dirty="0"/>
              <a:t>“How bad companies spend on ads”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“Knowing how much money is spent on advertising”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“The presentation” 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“The devices of the vape”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“See and hearing about younger kids being exposed to tobacco products” 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“Hearing the same information </a:t>
            </a:r>
            <a:r>
              <a:rPr lang="en-US" dirty="0" err="1"/>
              <a:t>i</a:t>
            </a:r>
            <a:r>
              <a:rPr lang="en-US" dirty="0"/>
              <a:t> knew already.”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“already did the training” 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“The amount spent of marketing that is horrible. The money could be used so many other ways” 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”Kids vaping more”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“The sadness of seeing how much people spend on these addictions and how sneaky kids can be with it.”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“The questions at the end”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“Not long enough”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“Learning that parents will buy their own kids vapes as a reward.” 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“Lack of prep”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“Hearing how the companies target kids” 	</a:t>
            </a:r>
          </a:p>
          <a:p>
            <a:pPr>
              <a:lnSpc>
                <a:spcPct val="110000"/>
              </a:lnSpc>
            </a:pPr>
            <a:r>
              <a:rPr lang="en-US" dirty="0"/>
              <a:t>“That it keeps evolving into the new generations.”	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7C5601-B20F-D13B-F8D9-10991580D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518" y="80963"/>
            <a:ext cx="8229600" cy="547687"/>
          </a:xfrm>
        </p:spPr>
        <p:txBody>
          <a:bodyPr>
            <a:norm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What was your least </a:t>
            </a:r>
            <a:r>
              <a:rPr lang="en-GB" sz="1600" dirty="0" err="1">
                <a:solidFill>
                  <a:srgbClr val="00B050"/>
                </a:solidFill>
              </a:rPr>
              <a:t>favorite</a:t>
            </a:r>
            <a:r>
              <a:rPr lang="en-GB" sz="1600" dirty="0">
                <a:solidFill>
                  <a:srgbClr val="00B050"/>
                </a:solidFill>
              </a:rPr>
              <a:t> part of the Breathe training? </a:t>
            </a:r>
            <a:r>
              <a:rPr lang="en-GB" sz="1600" i="1" dirty="0">
                <a:solidFill>
                  <a:srgbClr val="00B050"/>
                </a:solidFill>
              </a:rPr>
              <a:t>(Continued)</a:t>
            </a:r>
            <a:endParaRPr lang="en-US" sz="1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9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After completing the Breathe Training, how prepared do you feel to discuss SMOKING with parents/caregivers?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345   Skipped: 5</a:t>
            </a: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089F48-0A0F-2239-5CC3-27FE09BDC2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998" t="35468" r="26002" b="16178"/>
          <a:stretch>
            <a:fillRect/>
          </a:stretch>
        </p:blipFill>
        <p:spPr>
          <a:xfrm>
            <a:off x="57051" y="1000369"/>
            <a:ext cx="8542009" cy="34168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After completing the Breathe Training, how prepared do you feel to discuss VAPING with parents/caregivers?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347   Skipped: 3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E32E65-A9F7-9C7E-3F97-4A4DA0DE31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00" t="36541" r="25998" b="17304"/>
          <a:stretch>
            <a:fillRect/>
          </a:stretch>
        </p:blipFill>
        <p:spPr>
          <a:xfrm>
            <a:off x="123322" y="1141047"/>
            <a:ext cx="8678658" cy="337503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23322" y="172374"/>
            <a:ext cx="8590832" cy="548713"/>
          </a:xfrm>
        </p:spPr>
        <p:txBody>
          <a:bodyPr>
            <a:normAutofit fontScale="90000"/>
          </a:bodyPr>
          <a:lstStyle/>
          <a:p>
            <a:r>
              <a:rPr lang="en-GB" dirty="0"/>
              <a:t>After completing the Breathe Training, how prepared do you feel to discuss children's exposure to second and thirdhand smoke/vapor with parents/caregivers?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>
          <a:xfrm>
            <a:off x="123322" y="736831"/>
            <a:ext cx="8229600" cy="2397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Answered: 347   Skipped: 3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4F3D2-6C6A-F4FC-9FEA-B9FDD12F5E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998" t="34342" r="25002" b="17306"/>
          <a:stretch>
            <a:fillRect/>
          </a:stretch>
        </p:blipFill>
        <p:spPr>
          <a:xfrm>
            <a:off x="123322" y="1141047"/>
            <a:ext cx="8894474" cy="349425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How likely are you to use each of the Breathe Materials? (Extremely Likely, Somewhat Likely, Extremely Unlikely, or Will Never Use)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338   Skipped: 12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540016"/>
              </p:ext>
            </p:extLst>
          </p:nvPr>
        </p:nvGraphicFramePr>
        <p:xfrm>
          <a:off x="875324" y="687754"/>
          <a:ext cx="7469412" cy="437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364FF-26DF-66E8-4CE2-534E9D13C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28" y="-49987"/>
            <a:ext cx="8229600" cy="548713"/>
          </a:xfrm>
        </p:spPr>
        <p:txBody>
          <a:bodyPr>
            <a:norm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Additional Comments/Questions 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9FC91B-E07B-0FF6-FD4C-A5E6CB623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17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B99517-371B-DBBA-E227-B08DDBC334C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8336" y="498726"/>
            <a:ext cx="8674775" cy="434904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200" dirty="0"/>
              <a:t>“The presenter was very good and very knowledgeable”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“It was a great presentation and we had a great conversation with the whole group.” 	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“Thank you- you do a great job with this in a fun way”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“I liked it and the good information on what these types of things can do to your health”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“Thanks was a great topic , Thanks to the people for share with us”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“Do you have any handouts in Haitian Creole? This is one of the primary populations we serve here in Vanderburgh county” 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“This was excellent to learn. I used to smoke weed but stopped when I got pregnant because I wanted to be the best healthiest mom ever. My daughter turned two on Wednesday. I have been sober since that day I found out. I’m proud to say I don’t drink, smoke, cuss, and even gave up caffeine!! All for her betterment. Thank you Jesus for strength and empowerment to honor my temple. 🙌”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“Thanks for bringing the information back up again .  It was nice to have a Refresher!!!!”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“I wish it had a bigger section on vapes with how common the use is”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“I really appreciate the information in Spanish!”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“None at this time just wanting to know about training of recreational drugs in Indiana” 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“I always enjoy the Breathe refresher” 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“Maybe a little more information on 3rd hand smoke just to refresh our memory. Everyone knows about 2nd hand but not 3rd hand. Thank you!” 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“Thank you!  Love resources and fun webinar.” 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“Thanks for giving resources I can use with family members.”	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“Loved this training and how informative it was.” </a:t>
            </a:r>
            <a:r>
              <a:rPr lang="en-US" sz="1800" dirty="0"/>
              <a:t>	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336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Breathe training attended: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350   Skipped: 0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D9799B-AE5E-FB76-C604-0E29C3603C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01" t="26289" r="17997" b="8137"/>
          <a:stretch>
            <a:fillRect/>
          </a:stretch>
        </p:blipFill>
        <p:spPr>
          <a:xfrm>
            <a:off x="593969" y="1086338"/>
            <a:ext cx="8119739" cy="366697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1E862-176A-7713-A1F4-C51F0E016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AE953B66-DE17-1E50-8991-A9A86557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Format of Breathe training:</a:t>
            </a:r>
            <a:endParaRPr dirty="0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B9C5FBC9-18DC-B423-D024-D54F3912A1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350   Skipped: 0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354A80-B8A3-3CB8-45F9-46270A58CB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01" t="26289" r="27000" b="8137"/>
          <a:stretch>
            <a:fillRect/>
          </a:stretch>
        </p:blipFill>
        <p:spPr>
          <a:xfrm>
            <a:off x="1415738" y="1078523"/>
            <a:ext cx="6312524" cy="368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33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8FEC20-EA96-FBA9-6903-0CEBAE4CE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36" y="251028"/>
            <a:ext cx="7900328" cy="4641443"/>
          </a:xfrm>
          <a:prstGeom prst="rect">
            <a:avLst/>
          </a:prstGeom>
          <a:noFill/>
        </p:spPr>
      </p:pic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80645"/>
            <a:ext cx="8229600" cy="548713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27 Breathe trainings for staff in local organizations were conducted in the following counties from July 1, 2025 – June 30, 2026: 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3FE33A92-B13D-62AA-1D84-1A99D97B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67076" y="4815076"/>
            <a:ext cx="626035" cy="274637"/>
          </a:xfrm>
        </p:spPr>
        <p:txBody>
          <a:bodyPr/>
          <a:lstStyle/>
          <a:p>
            <a:pPr>
              <a:spcAft>
                <a:spcPts val="600"/>
              </a:spcAft>
            </a:pPr>
            <a:fld id="{A88B48FB-E956-2048-9E74-C69E7CAA26CC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9051C9C-369C-20C5-5703-4653B3FEE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61" y="4716455"/>
            <a:ext cx="6338888" cy="274637"/>
          </a:xfrm>
        </p:spPr>
        <p:txBody>
          <a:bodyPr/>
          <a:lstStyle/>
          <a:p>
            <a:r>
              <a:rPr lang="en-US" dirty="0"/>
              <a:t>*See chart on next slide for complete county listing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2E2985-F259-5F1D-C4A9-97B585092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31" y="110940"/>
            <a:ext cx="4420269" cy="47111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0E37F4-DC0A-7F42-DF9B-C058698757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9793" b="49793"/>
          <a:stretch>
            <a:fillRect/>
          </a:stretch>
        </p:blipFill>
        <p:spPr>
          <a:xfrm>
            <a:off x="4656575" y="-1437364"/>
            <a:ext cx="4335694" cy="37507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CB1BAD-7A38-4DE0-9198-A5FBCAE132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5583" b="-100"/>
          <a:stretch>
            <a:fillRect/>
          </a:stretch>
        </p:blipFill>
        <p:spPr>
          <a:xfrm>
            <a:off x="4656575" y="2313354"/>
            <a:ext cx="4335694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Would you recommend this training to others?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350   Skipped: 0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E66181-D8CE-CB49-29A5-996BF5DA5D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00" t="26289" r="36998" b="5795"/>
          <a:stretch>
            <a:fillRect/>
          </a:stretch>
        </p:blipFill>
        <p:spPr>
          <a:xfrm>
            <a:off x="2544423" y="867132"/>
            <a:ext cx="4048745" cy="40487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BF68D-DFEE-BEDB-219C-ECA60AE90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What was your </a:t>
            </a:r>
            <a:r>
              <a:rPr lang="en-GB" sz="1600" dirty="0" err="1">
                <a:solidFill>
                  <a:srgbClr val="00B050"/>
                </a:solidFill>
              </a:rPr>
              <a:t>favorite</a:t>
            </a:r>
            <a:r>
              <a:rPr lang="en-GB" sz="1600" dirty="0">
                <a:solidFill>
                  <a:srgbClr val="00B050"/>
                </a:solidFill>
              </a:rPr>
              <a:t> part of the Breathe training?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C3FDC3-0A61-1E16-BA9A-2AEF5168B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7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96760D-FAE5-C527-F42B-82D3B91525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1423" y="664310"/>
            <a:ext cx="8601688" cy="4493845"/>
          </a:xfrm>
        </p:spPr>
        <p:txBody>
          <a:bodyPr>
            <a:normAutofit fontScale="55000" lnSpcReduction="20000"/>
          </a:bodyPr>
          <a:lstStyle/>
          <a:p>
            <a:pPr lvl="0">
              <a:lnSpc>
                <a:spcPct val="120000"/>
              </a:lnSpc>
            </a:pPr>
            <a:r>
              <a:rPr lang="en-US" sz="2500" dirty="0"/>
              <a:t>“Learning about the harms of smoking beyond the lungs”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“Information on vapes and how they are made to keep users addicted and attract to younger kids”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“Learning about the new types of tobacco products and how they’re packaged to attract the youths.”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“Learning about different types of nicotine products”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“Education on how to talk to people”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“Learning how to discuss tobacco use with families”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“Parent worksheets and activities”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“Knowing where I find information”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“Incredible resources that are free to share with families!! Great info!”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“Info on second/third hand exposure and vape / </a:t>
            </a:r>
            <a:r>
              <a:rPr lang="en-US" sz="2500" dirty="0" err="1"/>
              <a:t>thc</a:t>
            </a:r>
            <a:r>
              <a:rPr lang="en-US" sz="2500" dirty="0"/>
              <a:t> look alike pictures”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“I found the slide with the various vape pictures the most helpful/interesting.”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“I like the ask&gt;advise&gt;refer strategy and I didn’t know on average it could take 8-11 times to be successful at quitting”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“Learning more about what are stuff is in cigarettes and vapes and </a:t>
            </a:r>
            <a:r>
              <a:rPr lang="en-US" sz="2500" dirty="0" err="1"/>
              <a:t>zens</a:t>
            </a:r>
            <a:r>
              <a:rPr lang="en-US" sz="2500" dirty="0"/>
              <a:t>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“Education of facts. Very well presented. Personal and relatable.” 	</a:t>
            </a:r>
          </a:p>
          <a:p>
            <a:pPr lvl="0">
              <a:lnSpc>
                <a:spcPct val="120000"/>
              </a:lnSpc>
            </a:pPr>
            <a:r>
              <a:rPr lang="en-US" sz="2500" dirty="0"/>
              <a:t>	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003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EA330-7D89-FB5C-7FA5-6DC28B40C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7FF22E-A2D6-D10A-02E9-8C858BBFD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8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46E59A-2E9E-E274-68F3-3DEE327FFF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7970" y="632069"/>
            <a:ext cx="8229600" cy="396451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“The handouts available to print through the website.”</a:t>
            </a:r>
          </a:p>
          <a:p>
            <a:pPr>
              <a:lnSpc>
                <a:spcPct val="110000"/>
              </a:lnSpc>
            </a:pPr>
            <a:r>
              <a:rPr lang="en-US" dirty="0"/>
              <a:t>“The find the vapes picture”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“Easily understood and clearly presented. Great flow!”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“Access to the handouts, videos. And resources”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“Knowing what vaping and tobacco can do to the pregnancy”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“Education of second and third hand smoke” 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“The inclusion of vaping devices and marijuana. My clients use these primarily.”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“learning how harmful third hand smoke is”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“THE HISTORY OF TOBACCO MARKETING” 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”Learning about all the new tobacco products and their health risks for children and adults	“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“The health problem caused by the cigarette or by smoking/the game was fun”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“My favorite part was receiving and learning new and useful information that </a:t>
            </a:r>
            <a:r>
              <a:rPr lang="en-US" dirty="0" err="1"/>
              <a:t>i</a:t>
            </a:r>
            <a:r>
              <a:rPr lang="en-US" dirty="0"/>
              <a:t> can use in my everyday life and work.”	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“Empowering to invite others to quit.” 	</a:t>
            </a:r>
          </a:p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ECACA-3640-3B9B-F4D2-6AACAFE3A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31C2F6E-2B51-DFF7-E83F-57C2C5E8A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8" y="80963"/>
            <a:ext cx="8229600" cy="547687"/>
          </a:xfrm>
        </p:spPr>
        <p:txBody>
          <a:bodyPr>
            <a:norm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What was your </a:t>
            </a:r>
            <a:r>
              <a:rPr lang="en-GB" sz="1600" dirty="0" err="1">
                <a:solidFill>
                  <a:srgbClr val="00B050"/>
                </a:solidFill>
              </a:rPr>
              <a:t>favorite</a:t>
            </a:r>
            <a:r>
              <a:rPr lang="en-GB" sz="1600" dirty="0">
                <a:solidFill>
                  <a:srgbClr val="00B050"/>
                </a:solidFill>
              </a:rPr>
              <a:t> part of the Breathe training? </a:t>
            </a:r>
            <a:r>
              <a:rPr lang="en-GB" sz="1600" i="1" dirty="0">
                <a:solidFill>
                  <a:srgbClr val="00B050"/>
                </a:solidFill>
              </a:rPr>
              <a:t>(Continued)</a:t>
            </a:r>
            <a:endParaRPr lang="en-US" sz="1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62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8DB12-0552-E9ED-D6A9-6FEAAF106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52874A-C10F-495A-806C-770857EB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9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DD558-F250-C96B-D9E5-EA53242DAE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2339" y="674274"/>
            <a:ext cx="8229600" cy="427812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“Talking about the ways people can get help” 	</a:t>
            </a:r>
          </a:p>
          <a:p>
            <a:pPr lvl="0"/>
            <a:r>
              <a:rPr lang="en-US" dirty="0"/>
              <a:t>“The PowerPoint and speaker was very informative” 	</a:t>
            </a:r>
          </a:p>
          <a:p>
            <a:pPr lvl="0"/>
            <a:r>
              <a:rPr lang="en-US" dirty="0"/>
              <a:t>“Devices, I didn't know about that 😳 “		</a:t>
            </a:r>
          </a:p>
          <a:p>
            <a:pPr lvl="0"/>
            <a:r>
              <a:rPr lang="en-US" dirty="0"/>
              <a:t>”The question and answer” 	</a:t>
            </a:r>
          </a:p>
          <a:p>
            <a:pPr lvl="0"/>
            <a:r>
              <a:rPr lang="en-US" dirty="0"/>
              <a:t>“The cost of the ads”	</a:t>
            </a:r>
          </a:p>
          <a:p>
            <a:pPr lvl="0"/>
            <a:r>
              <a:rPr lang="en-US" dirty="0"/>
              <a:t>“Prevention”	</a:t>
            </a:r>
          </a:p>
          <a:p>
            <a:pPr lvl="0"/>
            <a:r>
              <a:rPr lang="en-US" dirty="0"/>
              <a:t>“New device for smoke.” 	</a:t>
            </a:r>
          </a:p>
          <a:p>
            <a:pPr lvl="0"/>
            <a:r>
              <a:rPr lang="en-US" dirty="0"/>
              <a:t>“Mentioning new information regarding to the children.” 	</a:t>
            </a:r>
          </a:p>
          <a:p>
            <a:pPr lvl="0"/>
            <a:r>
              <a:rPr lang="en-US" dirty="0"/>
              <a:t>“The Jeopardy was my favorite part of the training. Very interactive and informative.” 	</a:t>
            </a:r>
          </a:p>
          <a:p>
            <a:pPr lvl="0"/>
            <a:r>
              <a:rPr lang="en-US" dirty="0"/>
              <a:t>“Learning more kinds of things attracting our kids now.” 	</a:t>
            </a:r>
          </a:p>
          <a:p>
            <a:pPr lvl="0"/>
            <a:r>
              <a:rPr lang="en-US" dirty="0"/>
              <a:t>“Learning about all the cessation resources”	</a:t>
            </a:r>
          </a:p>
          <a:p>
            <a:pPr lvl="0"/>
            <a:r>
              <a:rPr lang="en-US" dirty="0"/>
              <a:t>“Learned what vapes look like more geared towards kids” 	</a:t>
            </a:r>
          </a:p>
          <a:p>
            <a:pPr lvl="0"/>
            <a:r>
              <a:rPr lang="en-US" dirty="0"/>
              <a:t>“Being made aware of how prevalent vaping and tobacco products are.” 	</a:t>
            </a:r>
          </a:p>
          <a:p>
            <a:pPr lvl="0"/>
            <a:r>
              <a:rPr lang="en-US" dirty="0"/>
              <a:t>“To have have information about new products and information to Share with parents”	</a:t>
            </a:r>
          </a:p>
          <a:p>
            <a:pPr lvl="0"/>
            <a:r>
              <a:rPr lang="en-US" dirty="0"/>
              <a:t>“Learning what new things that are coming up @</a:t>
            </a:r>
            <a:r>
              <a:rPr lang="en-US" dirty="0" err="1"/>
              <a:t>zyn</a:t>
            </a:r>
            <a:r>
              <a:rPr lang="en-US" dirty="0"/>
              <a:t> pouches”	</a:t>
            </a:r>
          </a:p>
          <a:p>
            <a:pPr lvl="0"/>
            <a:r>
              <a:rPr lang="en-US" dirty="0"/>
              <a:t>“Jeopardy game. It is a fun way to see what you know.”	</a:t>
            </a:r>
          </a:p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C5E363-0929-A193-AC7A-BF941A49C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8" y="80963"/>
            <a:ext cx="8229600" cy="547687"/>
          </a:xfrm>
        </p:spPr>
        <p:txBody>
          <a:bodyPr>
            <a:norm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What was your </a:t>
            </a:r>
            <a:r>
              <a:rPr lang="en-GB" sz="1600" dirty="0" err="1">
                <a:solidFill>
                  <a:srgbClr val="00B050"/>
                </a:solidFill>
              </a:rPr>
              <a:t>favorite</a:t>
            </a:r>
            <a:r>
              <a:rPr lang="en-GB" sz="1600" dirty="0">
                <a:solidFill>
                  <a:srgbClr val="00B050"/>
                </a:solidFill>
              </a:rPr>
              <a:t> part of the Breathe training? </a:t>
            </a:r>
            <a:r>
              <a:rPr lang="en-GB" sz="1600" i="1" dirty="0">
                <a:solidFill>
                  <a:srgbClr val="00B050"/>
                </a:solidFill>
              </a:rPr>
              <a:t>(Continued)</a:t>
            </a:r>
            <a:endParaRPr lang="en-US" sz="1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70527"/>
      </p:ext>
    </p:extLst>
  </p:cSld>
  <p:clrMapOvr>
    <a:masterClrMapping/>
  </p:clrMapOvr>
</p:sld>
</file>

<file path=ppt/theme/theme1.xml><?xml version="1.0" encoding="utf-8"?>
<a:theme xmlns:a="http://schemas.openxmlformats.org/drawingml/2006/main" name="Data slides">
  <a:themeElements>
    <a:clrScheme name="Custom 93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00BF6F"/>
      </a:accent1>
      <a:accent2>
        <a:srgbClr val="507CB6"/>
      </a:accent2>
      <a:accent3>
        <a:srgbClr val="F9BE00"/>
      </a:accent3>
      <a:accent4>
        <a:srgbClr val="6BC8CD"/>
      </a:accent4>
      <a:accent5>
        <a:srgbClr val="EA854B"/>
      </a:accent5>
      <a:accent6>
        <a:srgbClr val="7D5E8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1700</Words>
  <Application>Microsoft Macintosh PowerPoint</Application>
  <PresentationFormat>On-screen Show (16:9)</PresentationFormat>
  <Paragraphs>142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Helvetica Neue</vt:lpstr>
      <vt:lpstr>Data slides</vt:lpstr>
      <vt:lpstr>PowerPoint Presentation</vt:lpstr>
      <vt:lpstr>Breathe training attended:</vt:lpstr>
      <vt:lpstr>Format of Breathe training:</vt:lpstr>
      <vt:lpstr>27 Breathe trainings for staff in local organizations were conducted in the following counties from July 1, 2025 – June 30, 2026: </vt:lpstr>
      <vt:lpstr>PowerPoint Presentation</vt:lpstr>
      <vt:lpstr>Would you recommend this training to others?</vt:lpstr>
      <vt:lpstr>What was your favorite part of the Breathe training?</vt:lpstr>
      <vt:lpstr>What was your favorite part of the Breathe training? (Continued)</vt:lpstr>
      <vt:lpstr>What was your favorite part of the Breathe training? (Continued)</vt:lpstr>
      <vt:lpstr>What was your least favorite part of the Breathe training?</vt:lpstr>
      <vt:lpstr>What was your least favorite part of the Breathe training? (Continued)</vt:lpstr>
      <vt:lpstr>What was your least favorite part of the Breathe training? (Continued)</vt:lpstr>
      <vt:lpstr>After completing the Breathe Training, how prepared do you feel to discuss SMOKING with parents/caregivers?</vt:lpstr>
      <vt:lpstr>After completing the Breathe Training, how prepared do you feel to discuss VAPING with parents/caregivers?</vt:lpstr>
      <vt:lpstr>After completing the Breathe Training, how prepared do you feel to discuss children's exposure to second and thirdhand smoke/vapor with parents/caregivers?</vt:lpstr>
      <vt:lpstr>How likely are you to use each of the Breathe Materials? (Extremely Likely, Somewhat Likely, Extremely Unlikely, or Will Never Use)</vt:lpstr>
      <vt:lpstr>Additional Comments/Questions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Tanya</dc:creator>
  <cp:lastModifiedBy>Alison Muckerheide</cp:lastModifiedBy>
  <cp:revision>2</cp:revision>
  <dcterms:modified xsi:type="dcterms:W3CDTF">2026-08-05T18:31:02Z</dcterms:modified>
</cp:coreProperties>
</file>