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8" r:id="rId3"/>
    <p:sldId id="259" r:id="rId4"/>
    <p:sldId id="260" r:id="rId5"/>
    <p:sldId id="262" r:id="rId6"/>
    <p:sldId id="263" r:id="rId7"/>
    <p:sldId id="264" r:id="rId8"/>
    <p:sldId id="265" r:id="rId9"/>
    <p:sldId id="266" r:id="rId10"/>
    <p:sldId id="267" r:id="rId11"/>
    <p:sldId id="271" r:id="rId12"/>
    <p:sldId id="272" r:id="rId13"/>
    <p:sldId id="273" r:id="rId14"/>
  </p:sldIdLst>
  <p:sldSz cx="9144000" cy="5143500" type="screen16x9"/>
  <p:notesSz cx="6858000" cy="9144000"/>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D3F69C-CA4A-4363-A7D6-3A89562E0060}" v="11" dt="2026-07-23T19:29:07.1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97"/>
    <p:restoredTop sz="91439"/>
  </p:normalViewPr>
  <p:slideViewPr>
    <p:cSldViewPr snapToGrid="0">
      <p:cViewPr varScale="1">
        <p:scale>
          <a:sx n="146" d="100"/>
          <a:sy n="146"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 </c:v>
                </c:pt>
              </c:strCache>
            </c:strRef>
          </c:tx>
          <c:spPr>
            <a:solidFill>
              <a:srgbClr val="00BF6F"/>
            </a:solidFill>
          </c:spPr>
          <c:invertIfNegative val="0"/>
          <c:dPt>
            <c:idx val="0"/>
            <c:invertIfNegative val="0"/>
            <c:bubble3D val="0"/>
            <c:spPr>
              <a:solidFill>
                <a:srgbClr val="00BF6F"/>
              </a:solidFill>
              <a:ln w="0">
                <a:noFill/>
              </a:ln>
            </c:spPr>
            <c:extLst>
              <c:ext xmlns:c16="http://schemas.microsoft.com/office/drawing/2014/chart" uri="{C3380CC4-5D6E-409C-BE32-E72D297353CC}">
                <c16:uniqueId val="{00000001-6A48-4E49-9640-5ADDA030DAC2}"/>
              </c:ext>
            </c:extLst>
          </c:dPt>
          <c:dPt>
            <c:idx val="1"/>
            <c:invertIfNegative val="0"/>
            <c:bubble3D val="0"/>
            <c:spPr>
              <a:solidFill>
                <a:srgbClr val="507CB6"/>
              </a:solidFill>
              <a:ln w="0">
                <a:noFill/>
              </a:ln>
            </c:spPr>
            <c:extLst>
              <c:ext xmlns:c16="http://schemas.microsoft.com/office/drawing/2014/chart" uri="{C3380CC4-5D6E-409C-BE32-E72D297353CC}">
                <c16:uniqueId val="{00000003-6A48-4E49-9640-5ADDA030DAC2}"/>
              </c:ext>
            </c:extLst>
          </c:dPt>
          <c:dPt>
            <c:idx val="2"/>
            <c:invertIfNegative val="0"/>
            <c:bubble3D val="0"/>
            <c:spPr>
              <a:solidFill>
                <a:srgbClr val="F9BE00"/>
              </a:solidFill>
              <a:ln w="0">
                <a:noFill/>
              </a:ln>
            </c:spPr>
            <c:extLst>
              <c:ext xmlns:c16="http://schemas.microsoft.com/office/drawing/2014/chart" uri="{C3380CC4-5D6E-409C-BE32-E72D297353CC}">
                <c16:uniqueId val="{00000005-6A48-4E49-9640-5ADDA030DAC2}"/>
              </c:ext>
            </c:extLst>
          </c:dPt>
          <c:dPt>
            <c:idx val="3"/>
            <c:invertIfNegative val="0"/>
            <c:bubble3D val="0"/>
            <c:spPr>
              <a:solidFill>
                <a:srgbClr val="6BC8CD"/>
              </a:solidFill>
              <a:ln w="0">
                <a:noFill/>
              </a:ln>
            </c:spPr>
            <c:extLst>
              <c:ext xmlns:c16="http://schemas.microsoft.com/office/drawing/2014/chart" uri="{C3380CC4-5D6E-409C-BE32-E72D297353CC}">
                <c16:uniqueId val="{00000007-6A48-4E49-9640-5ADDA030DAC2}"/>
              </c:ext>
            </c:extLst>
          </c:dPt>
          <c:dPt>
            <c:idx val="4"/>
            <c:invertIfNegative val="0"/>
            <c:bubble3D val="0"/>
            <c:spPr>
              <a:solidFill>
                <a:srgbClr val="FF8B4F"/>
              </a:solidFill>
              <a:ln w="0">
                <a:noFill/>
              </a:ln>
            </c:spPr>
            <c:extLst>
              <c:ext xmlns:c16="http://schemas.microsoft.com/office/drawing/2014/chart" uri="{C3380CC4-5D6E-409C-BE32-E72D297353CC}">
                <c16:uniqueId val="{00000009-6A48-4E49-9640-5ADDA030DAC2}"/>
              </c:ext>
            </c:extLst>
          </c:dPt>
          <c:dPt>
            <c:idx val="5"/>
            <c:invertIfNegative val="0"/>
            <c:bubble3D val="0"/>
            <c:spPr>
              <a:solidFill>
                <a:srgbClr val="7D5E90"/>
              </a:solidFill>
              <a:ln w="0">
                <a:noFill/>
              </a:ln>
            </c:spPr>
            <c:extLst>
              <c:ext xmlns:c16="http://schemas.microsoft.com/office/drawing/2014/chart" uri="{C3380CC4-5D6E-409C-BE32-E72D297353CC}">
                <c16:uniqueId val="{0000000B-6A48-4E49-9640-5ADDA030DAC2}"/>
              </c:ext>
            </c:extLst>
          </c:dPt>
          <c:dPt>
            <c:idx val="6"/>
            <c:invertIfNegative val="0"/>
            <c:bubble3D val="0"/>
            <c:spPr>
              <a:solidFill>
                <a:srgbClr val="D25F90"/>
              </a:solidFill>
              <a:ln w="0">
                <a:noFill/>
              </a:ln>
            </c:spPr>
            <c:extLst>
              <c:ext xmlns:c16="http://schemas.microsoft.com/office/drawing/2014/chart" uri="{C3380CC4-5D6E-409C-BE32-E72D297353CC}">
                <c16:uniqueId val="{0000000D-6A48-4E49-9640-5ADDA030DAC2}"/>
              </c:ext>
            </c:extLst>
          </c:dPt>
          <c:dLbls>
            <c:numFmt formatCode="0" sourceLinked="0"/>
            <c:spPr>
              <a:noFill/>
              <a:ln>
                <a:noFill/>
              </a:ln>
              <a:effectLst/>
            </c:spPr>
            <c:txPr>
              <a:bodyPr/>
              <a:lstStyle/>
              <a:p>
                <a:pPr>
                  <a:defRPr sz="1000" b="0">
                    <a:solidFill>
                      <a:srgbClr val="7F7F7F"/>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Teacher/Teacher Aid</c:v>
                </c:pt>
                <c:pt idx="1">
                  <c:v>Home Visitor</c:v>
                </c:pt>
                <c:pt idx="2">
                  <c:v>Director/Management</c:v>
                </c:pt>
                <c:pt idx="3">
                  <c:v>Administrative Assistant</c:v>
                </c:pt>
                <c:pt idx="4">
                  <c:v>Health Services/Nurse</c:v>
                </c:pt>
                <c:pt idx="5">
                  <c:v>Health Department Staff</c:v>
                </c:pt>
                <c:pt idx="6">
                  <c:v>Other (please specify)</c:v>
                </c:pt>
              </c:strCache>
            </c:strRef>
          </c:cat>
          <c:val>
            <c:numRef>
              <c:f>Sheet1!$B$2:$B$8</c:f>
              <c:numCache>
                <c:formatCode>0.00%</c:formatCode>
                <c:ptCount val="7"/>
                <c:pt idx="0">
                  <c:v>24</c:v>
                </c:pt>
                <c:pt idx="1">
                  <c:v>13</c:v>
                </c:pt>
                <c:pt idx="2">
                  <c:v>3</c:v>
                </c:pt>
                <c:pt idx="3">
                  <c:v>2</c:v>
                </c:pt>
                <c:pt idx="4">
                  <c:v>4</c:v>
                </c:pt>
                <c:pt idx="5">
                  <c:v>4</c:v>
                </c:pt>
                <c:pt idx="6">
                  <c:v>27</c:v>
                </c:pt>
              </c:numCache>
            </c:numRef>
          </c:val>
          <c:extLst>
            <c:ext xmlns:c16="http://schemas.microsoft.com/office/drawing/2014/chart" uri="{C3380CC4-5D6E-409C-BE32-E72D297353CC}">
              <c16:uniqueId val="{0000000E-6A48-4E49-9640-5ADDA030DAC2}"/>
            </c:ext>
          </c:extLst>
        </c:ser>
        <c:dLbls>
          <c:showLegendKey val="0"/>
          <c:showVal val="1"/>
          <c:showCatName val="0"/>
          <c:showSerName val="0"/>
          <c:showPercent val="0"/>
          <c:showBubbleSize val="0"/>
        </c:dLbls>
        <c:gapWidth val="50"/>
        <c:overlap val="100"/>
        <c:axId val="2068027336"/>
        <c:axId val="2113994440"/>
      </c:barChart>
      <c:catAx>
        <c:axId val="2068027336"/>
        <c:scaling>
          <c:orientation val="minMax"/>
        </c:scaling>
        <c:delete val="0"/>
        <c:axPos val="b"/>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2113994440"/>
        <c:crosses val="autoZero"/>
        <c:auto val="1"/>
        <c:lblAlgn val="ctr"/>
        <c:lblOffset val="100"/>
        <c:noMultiLvlLbl val="0"/>
      </c:catAx>
      <c:valAx>
        <c:axId val="2113994440"/>
        <c:scaling>
          <c:orientation val="minMax"/>
          <c:max val="28"/>
          <c:min val="0"/>
        </c:scaling>
        <c:delete val="0"/>
        <c:axPos val="l"/>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2068027336"/>
        <c:crosses val="autoZero"/>
        <c:crossBetween val="between"/>
      </c:valAx>
    </c:plotArea>
    <c:plotVisOnly val="1"/>
    <c:dispBlanksAs val="gap"/>
    <c:showDLblsOverMax val="1"/>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stacked"/>
        <c:varyColors val="0"/>
        <c:ser>
          <c:idx val="0"/>
          <c:order val="0"/>
          <c:tx>
            <c:strRef>
              <c:f>Sheet1!$B$1</c:f>
              <c:strCache>
                <c:ptCount val="1"/>
                <c:pt idx="0">
                  <c:v>Never</c:v>
                </c:pt>
              </c:strCache>
            </c:strRef>
          </c:tx>
          <c:spPr>
            <a:solidFill>
              <a:srgbClr val="00BF6F"/>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Sheet1!$B$2:$B$12</c:f>
              <c:numCache>
                <c:formatCode>0.00%</c:formatCode>
                <c:ptCount val="11"/>
                <c:pt idx="0">
                  <c:v>48</c:v>
                </c:pt>
                <c:pt idx="1">
                  <c:v>34</c:v>
                </c:pt>
                <c:pt idx="2">
                  <c:v>47</c:v>
                </c:pt>
                <c:pt idx="3">
                  <c:v>47</c:v>
                </c:pt>
                <c:pt idx="4">
                  <c:v>54</c:v>
                </c:pt>
                <c:pt idx="5">
                  <c:v>46</c:v>
                </c:pt>
                <c:pt idx="6">
                  <c:v>42</c:v>
                </c:pt>
                <c:pt idx="7">
                  <c:v>47</c:v>
                </c:pt>
                <c:pt idx="8">
                  <c:v>49</c:v>
                </c:pt>
                <c:pt idx="9">
                  <c:v>37</c:v>
                </c:pt>
                <c:pt idx="10">
                  <c:v>56</c:v>
                </c:pt>
              </c:numCache>
            </c:numRef>
          </c:val>
          <c:extLst>
            <c:ext xmlns:c16="http://schemas.microsoft.com/office/drawing/2014/chart" uri="{C3380CC4-5D6E-409C-BE32-E72D297353CC}">
              <c16:uniqueId val="{00000000-9D9B-A14D-BCE6-99D637973401}"/>
            </c:ext>
          </c:extLst>
        </c:ser>
        <c:ser>
          <c:idx val="1"/>
          <c:order val="1"/>
          <c:tx>
            <c:strRef>
              <c:f>Sheet1!$C$1</c:f>
              <c:strCache>
                <c:ptCount val="1"/>
                <c:pt idx="0">
                  <c:v>Once</c:v>
                </c:pt>
              </c:strCache>
            </c:strRef>
          </c:tx>
          <c:spPr>
            <a:solidFill>
              <a:srgbClr val="507CB6"/>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Sheet1!$C$2:$C$12</c:f>
              <c:numCache>
                <c:formatCode>0.00%</c:formatCode>
                <c:ptCount val="11"/>
                <c:pt idx="0">
                  <c:v>13</c:v>
                </c:pt>
                <c:pt idx="1">
                  <c:v>11</c:v>
                </c:pt>
                <c:pt idx="2">
                  <c:v>13</c:v>
                </c:pt>
                <c:pt idx="3">
                  <c:v>12</c:v>
                </c:pt>
                <c:pt idx="4">
                  <c:v>8</c:v>
                </c:pt>
                <c:pt idx="5">
                  <c:v>13</c:v>
                </c:pt>
                <c:pt idx="6">
                  <c:v>15</c:v>
                </c:pt>
                <c:pt idx="7">
                  <c:v>14</c:v>
                </c:pt>
                <c:pt idx="8">
                  <c:v>14</c:v>
                </c:pt>
                <c:pt idx="9">
                  <c:v>12</c:v>
                </c:pt>
                <c:pt idx="10">
                  <c:v>5</c:v>
                </c:pt>
              </c:numCache>
            </c:numRef>
          </c:val>
          <c:extLst>
            <c:ext xmlns:c16="http://schemas.microsoft.com/office/drawing/2014/chart" uri="{C3380CC4-5D6E-409C-BE32-E72D297353CC}">
              <c16:uniqueId val="{00000001-9D9B-A14D-BCE6-99D637973401}"/>
            </c:ext>
          </c:extLst>
        </c:ser>
        <c:ser>
          <c:idx val="2"/>
          <c:order val="2"/>
          <c:tx>
            <c:strRef>
              <c:f>Sheet1!$D$1</c:f>
              <c:strCache>
                <c:ptCount val="1"/>
                <c:pt idx="0">
                  <c:v>2-3 Times</c:v>
                </c:pt>
              </c:strCache>
            </c:strRef>
          </c:tx>
          <c:spPr>
            <a:solidFill>
              <a:srgbClr val="F9BE00"/>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Sheet1!$D$2:$D$12</c:f>
              <c:numCache>
                <c:formatCode>0.00%</c:formatCode>
                <c:ptCount val="11"/>
                <c:pt idx="0">
                  <c:v>5</c:v>
                </c:pt>
                <c:pt idx="1">
                  <c:v>19</c:v>
                </c:pt>
                <c:pt idx="2">
                  <c:v>8</c:v>
                </c:pt>
                <c:pt idx="3">
                  <c:v>6</c:v>
                </c:pt>
                <c:pt idx="4">
                  <c:v>4</c:v>
                </c:pt>
                <c:pt idx="5">
                  <c:v>8</c:v>
                </c:pt>
                <c:pt idx="6">
                  <c:v>11</c:v>
                </c:pt>
                <c:pt idx="7">
                  <c:v>6</c:v>
                </c:pt>
                <c:pt idx="8">
                  <c:v>3</c:v>
                </c:pt>
                <c:pt idx="9">
                  <c:v>14</c:v>
                </c:pt>
                <c:pt idx="10">
                  <c:v>5</c:v>
                </c:pt>
              </c:numCache>
            </c:numRef>
          </c:val>
          <c:extLst>
            <c:ext xmlns:c16="http://schemas.microsoft.com/office/drawing/2014/chart" uri="{C3380CC4-5D6E-409C-BE32-E72D297353CC}">
              <c16:uniqueId val="{00000002-9D9B-A14D-BCE6-99D637973401}"/>
            </c:ext>
          </c:extLst>
        </c:ser>
        <c:ser>
          <c:idx val="3"/>
          <c:order val="3"/>
          <c:tx>
            <c:strRef>
              <c:f>Sheet1!$E$1</c:f>
              <c:strCache>
                <c:ptCount val="1"/>
                <c:pt idx="0">
                  <c:v>4 or More times</c:v>
                </c:pt>
              </c:strCache>
            </c:strRef>
          </c:tx>
          <c:spPr>
            <a:solidFill>
              <a:srgbClr val="6BC8CD"/>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Sheet1!$E$2:$E$12</c:f>
              <c:numCache>
                <c:formatCode>0.00%</c:formatCode>
                <c:ptCount val="11"/>
                <c:pt idx="0">
                  <c:v>1</c:v>
                </c:pt>
                <c:pt idx="1">
                  <c:v>6</c:v>
                </c:pt>
                <c:pt idx="2">
                  <c:v>1</c:v>
                </c:pt>
                <c:pt idx="3">
                  <c:v>1</c:v>
                </c:pt>
                <c:pt idx="4">
                  <c:v>2</c:v>
                </c:pt>
                <c:pt idx="5">
                  <c:v>2</c:v>
                </c:pt>
                <c:pt idx="6">
                  <c:v>2</c:v>
                </c:pt>
                <c:pt idx="7">
                  <c:v>2</c:v>
                </c:pt>
                <c:pt idx="8">
                  <c:v>2</c:v>
                </c:pt>
                <c:pt idx="9">
                  <c:v>6</c:v>
                </c:pt>
                <c:pt idx="10">
                  <c:v>3</c:v>
                </c:pt>
              </c:numCache>
            </c:numRef>
          </c:val>
          <c:extLst>
            <c:ext xmlns:c16="http://schemas.microsoft.com/office/drawing/2014/chart" uri="{C3380CC4-5D6E-409C-BE32-E72D297353CC}">
              <c16:uniqueId val="{00000003-9D9B-A14D-BCE6-99D637973401}"/>
            </c:ext>
          </c:extLst>
        </c:ser>
        <c:dLbls>
          <c:showLegendKey val="0"/>
          <c:showVal val="1"/>
          <c:showCatName val="0"/>
          <c:showSerName val="0"/>
          <c:showPercent val="0"/>
          <c:showBubbleSize val="0"/>
        </c:dLbls>
        <c:gapWidth val="250"/>
        <c:overlap val="100"/>
        <c:axId val="2068027336"/>
        <c:axId val="2113994440"/>
      </c:barChart>
      <c:catAx>
        <c:axId val="2068027336"/>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2113994440"/>
        <c:crosses val="autoZero"/>
        <c:auto val="1"/>
        <c:lblAlgn val="ctr"/>
        <c:lblOffset val="100"/>
        <c:noMultiLvlLbl val="0"/>
      </c:catAx>
      <c:valAx>
        <c:axId val="2113994440"/>
        <c:scaling>
          <c:orientation val="minMax"/>
          <c:max val="138"/>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2068027336"/>
        <c:crosses val="max"/>
        <c:crossBetween val="between"/>
      </c:valAx>
    </c:plotArea>
    <c:legend>
      <c:legendPos val="b"/>
      <c:overlay val="0"/>
      <c:txPr>
        <a:bodyPr/>
        <a:lstStyle/>
        <a:p>
          <a:pPr>
            <a:defRPr sz="1200" b="0">
              <a:solidFill>
                <a:srgbClr val="7F7F7F"/>
              </a:solidFill>
            </a:defRPr>
          </a:pPr>
          <a:endParaRPr lang="en-US"/>
        </a:p>
      </c:txPr>
    </c:legend>
    <c:plotVisOnly val="1"/>
    <c:dispBlanksAs val="gap"/>
    <c:showDLblsOverMax val="1"/>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stacked"/>
        <c:varyColors val="0"/>
        <c:ser>
          <c:idx val="0"/>
          <c:order val="0"/>
          <c:tx>
            <c:strRef>
              <c:f>Sheet1!$B$1</c:f>
              <c:strCache>
                <c:ptCount val="1"/>
                <c:pt idx="0">
                  <c:v>Ext. Useful</c:v>
                </c:pt>
              </c:strCache>
            </c:strRef>
          </c:tx>
          <c:spPr>
            <a:solidFill>
              <a:srgbClr val="00BF6F"/>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Sheet1!$B$2:$B$12</c:f>
              <c:numCache>
                <c:formatCode>0.00%</c:formatCode>
                <c:ptCount val="11"/>
                <c:pt idx="0">
                  <c:v>13</c:v>
                </c:pt>
                <c:pt idx="1">
                  <c:v>29</c:v>
                </c:pt>
                <c:pt idx="2">
                  <c:v>19</c:v>
                </c:pt>
                <c:pt idx="3">
                  <c:v>18</c:v>
                </c:pt>
                <c:pt idx="4">
                  <c:v>13</c:v>
                </c:pt>
                <c:pt idx="5">
                  <c:v>15</c:v>
                </c:pt>
                <c:pt idx="6">
                  <c:v>15</c:v>
                </c:pt>
                <c:pt idx="7">
                  <c:v>18</c:v>
                </c:pt>
                <c:pt idx="8">
                  <c:v>20</c:v>
                </c:pt>
                <c:pt idx="9">
                  <c:v>28</c:v>
                </c:pt>
                <c:pt idx="10">
                  <c:v>18</c:v>
                </c:pt>
              </c:numCache>
            </c:numRef>
          </c:val>
          <c:extLst>
            <c:ext xmlns:c16="http://schemas.microsoft.com/office/drawing/2014/chart" uri="{C3380CC4-5D6E-409C-BE32-E72D297353CC}">
              <c16:uniqueId val="{00000000-142F-EE44-BA9A-BABF41B4B04A}"/>
            </c:ext>
          </c:extLst>
        </c:ser>
        <c:ser>
          <c:idx val="1"/>
          <c:order val="1"/>
          <c:tx>
            <c:strRef>
              <c:f>Sheet1!$C$1</c:f>
              <c:strCache>
                <c:ptCount val="1"/>
                <c:pt idx="0">
                  <c:v>Somewhat Useful</c:v>
                </c:pt>
              </c:strCache>
            </c:strRef>
          </c:tx>
          <c:spPr>
            <a:solidFill>
              <a:srgbClr val="507CB6"/>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Sheet1!$C$2:$C$12</c:f>
              <c:numCache>
                <c:formatCode>0.00%</c:formatCode>
                <c:ptCount val="11"/>
                <c:pt idx="0">
                  <c:v>17</c:v>
                </c:pt>
                <c:pt idx="1">
                  <c:v>16</c:v>
                </c:pt>
                <c:pt idx="2">
                  <c:v>16</c:v>
                </c:pt>
                <c:pt idx="3">
                  <c:v>16</c:v>
                </c:pt>
                <c:pt idx="4">
                  <c:v>14</c:v>
                </c:pt>
                <c:pt idx="5">
                  <c:v>18</c:v>
                </c:pt>
                <c:pt idx="6">
                  <c:v>21</c:v>
                </c:pt>
                <c:pt idx="7">
                  <c:v>12</c:v>
                </c:pt>
                <c:pt idx="8">
                  <c:v>12</c:v>
                </c:pt>
                <c:pt idx="9">
                  <c:v>13</c:v>
                </c:pt>
                <c:pt idx="10">
                  <c:v>10</c:v>
                </c:pt>
              </c:numCache>
            </c:numRef>
          </c:val>
          <c:extLst>
            <c:ext xmlns:c16="http://schemas.microsoft.com/office/drawing/2014/chart" uri="{C3380CC4-5D6E-409C-BE32-E72D297353CC}">
              <c16:uniqueId val="{00000001-142F-EE44-BA9A-BABF41B4B04A}"/>
            </c:ext>
          </c:extLst>
        </c:ser>
        <c:ser>
          <c:idx val="2"/>
          <c:order val="2"/>
          <c:tx>
            <c:strRef>
              <c:f>Sheet1!$D$1</c:f>
              <c:strCache>
                <c:ptCount val="1"/>
                <c:pt idx="0">
                  <c:v>Not At All Useful</c:v>
                </c:pt>
              </c:strCache>
            </c:strRef>
          </c:tx>
          <c:spPr>
            <a:solidFill>
              <a:srgbClr val="F9BE00"/>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Sheet1!$D$2:$D$12</c:f>
              <c:numCache>
                <c:formatCode>0.00%</c:formatCode>
                <c:ptCount val="11"/>
                <c:pt idx="0">
                  <c:v>1</c:v>
                </c:pt>
                <c:pt idx="1">
                  <c:v>0</c:v>
                </c:pt>
                <c:pt idx="2">
                  <c:v>0</c:v>
                </c:pt>
                <c:pt idx="3">
                  <c:v>0</c:v>
                </c:pt>
                <c:pt idx="4">
                  <c:v>1</c:v>
                </c:pt>
                <c:pt idx="5">
                  <c:v>1</c:v>
                </c:pt>
                <c:pt idx="6">
                  <c:v>1</c:v>
                </c:pt>
                <c:pt idx="7">
                  <c:v>1</c:v>
                </c:pt>
                <c:pt idx="8">
                  <c:v>0</c:v>
                </c:pt>
                <c:pt idx="9">
                  <c:v>0</c:v>
                </c:pt>
                <c:pt idx="10">
                  <c:v>0</c:v>
                </c:pt>
              </c:numCache>
            </c:numRef>
          </c:val>
          <c:extLst>
            <c:ext xmlns:c16="http://schemas.microsoft.com/office/drawing/2014/chart" uri="{C3380CC4-5D6E-409C-BE32-E72D297353CC}">
              <c16:uniqueId val="{00000002-142F-EE44-BA9A-BABF41B4B04A}"/>
            </c:ext>
          </c:extLst>
        </c:ser>
        <c:ser>
          <c:idx val="3"/>
          <c:order val="3"/>
          <c:tx>
            <c:strRef>
              <c:f>Sheet1!$E$1</c:f>
              <c:strCache>
                <c:ptCount val="1"/>
                <c:pt idx="0">
                  <c:v>Have Not Used Yet</c:v>
                </c:pt>
              </c:strCache>
            </c:strRef>
          </c:tx>
          <c:spPr>
            <a:solidFill>
              <a:srgbClr val="6BC8CD"/>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Sheet1!$E$2:$E$12</c:f>
              <c:numCache>
                <c:formatCode>0.00%</c:formatCode>
                <c:ptCount val="11"/>
                <c:pt idx="0">
                  <c:v>39</c:v>
                </c:pt>
                <c:pt idx="1">
                  <c:v>26</c:v>
                </c:pt>
                <c:pt idx="2">
                  <c:v>35</c:v>
                </c:pt>
                <c:pt idx="3">
                  <c:v>35</c:v>
                </c:pt>
                <c:pt idx="4">
                  <c:v>41</c:v>
                </c:pt>
                <c:pt idx="5">
                  <c:v>36</c:v>
                </c:pt>
                <c:pt idx="6">
                  <c:v>33</c:v>
                </c:pt>
                <c:pt idx="7">
                  <c:v>39</c:v>
                </c:pt>
                <c:pt idx="8">
                  <c:v>38</c:v>
                </c:pt>
                <c:pt idx="9">
                  <c:v>30</c:v>
                </c:pt>
                <c:pt idx="10">
                  <c:v>42</c:v>
                </c:pt>
              </c:numCache>
            </c:numRef>
          </c:val>
          <c:extLst>
            <c:ext xmlns:c16="http://schemas.microsoft.com/office/drawing/2014/chart" uri="{C3380CC4-5D6E-409C-BE32-E72D297353CC}">
              <c16:uniqueId val="{00000003-142F-EE44-BA9A-BABF41B4B04A}"/>
            </c:ext>
          </c:extLst>
        </c:ser>
        <c:dLbls>
          <c:showLegendKey val="0"/>
          <c:showVal val="1"/>
          <c:showCatName val="0"/>
          <c:showSerName val="0"/>
          <c:showPercent val="0"/>
          <c:showBubbleSize val="0"/>
        </c:dLbls>
        <c:gapWidth val="250"/>
        <c:overlap val="100"/>
        <c:axId val="2068027336"/>
        <c:axId val="2113994440"/>
      </c:barChart>
      <c:catAx>
        <c:axId val="2068027336"/>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2113994440"/>
        <c:crosses val="autoZero"/>
        <c:auto val="1"/>
        <c:lblAlgn val="ctr"/>
        <c:lblOffset val="100"/>
        <c:noMultiLvlLbl val="0"/>
      </c:catAx>
      <c:valAx>
        <c:axId val="2113994440"/>
        <c:scaling>
          <c:orientation val="minMax"/>
          <c:max val="142"/>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2068027336"/>
        <c:crosses val="max"/>
        <c:crossBetween val="between"/>
      </c:valAx>
    </c:plotArea>
    <c:legend>
      <c:legendPos val="b"/>
      <c:overlay val="0"/>
      <c:txPr>
        <a:bodyPr/>
        <a:lstStyle/>
        <a:p>
          <a:pPr>
            <a:defRPr sz="1200" b="0">
              <a:solidFill>
                <a:srgbClr val="7F7F7F"/>
              </a:solidFill>
            </a:defRPr>
          </a:pPr>
          <a:endParaRPr lang="en-US"/>
        </a:p>
      </c:txPr>
    </c:legend>
    <c:plotVisOnly val="1"/>
    <c:dispBlanksAs val="gap"/>
    <c:showDLblsOverMax val="1"/>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stacked"/>
        <c:varyColors val="0"/>
        <c:ser>
          <c:idx val="0"/>
          <c:order val="0"/>
          <c:tx>
            <c:strRef>
              <c:f>Sheet1!$B$1</c:f>
              <c:strCache>
                <c:ptCount val="1"/>
                <c:pt idx="0">
                  <c:v>Ext. Likely</c:v>
                </c:pt>
              </c:strCache>
            </c:strRef>
          </c:tx>
          <c:spPr>
            <a:solidFill>
              <a:srgbClr val="00BF6F"/>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Sheet1!$B$2:$B$12</c:f>
              <c:numCache>
                <c:formatCode>0.00%</c:formatCode>
                <c:ptCount val="11"/>
                <c:pt idx="0">
                  <c:v>24</c:v>
                </c:pt>
                <c:pt idx="1">
                  <c:v>38</c:v>
                </c:pt>
                <c:pt idx="2">
                  <c:v>29</c:v>
                </c:pt>
                <c:pt idx="3">
                  <c:v>28</c:v>
                </c:pt>
                <c:pt idx="4">
                  <c:v>23</c:v>
                </c:pt>
                <c:pt idx="5">
                  <c:v>29</c:v>
                </c:pt>
                <c:pt idx="6">
                  <c:v>30</c:v>
                </c:pt>
                <c:pt idx="7">
                  <c:v>23</c:v>
                </c:pt>
                <c:pt idx="8">
                  <c:v>28</c:v>
                </c:pt>
                <c:pt idx="9">
                  <c:v>34</c:v>
                </c:pt>
                <c:pt idx="10">
                  <c:v>24</c:v>
                </c:pt>
              </c:numCache>
            </c:numRef>
          </c:val>
          <c:extLst>
            <c:ext xmlns:c16="http://schemas.microsoft.com/office/drawing/2014/chart" uri="{C3380CC4-5D6E-409C-BE32-E72D297353CC}">
              <c16:uniqueId val="{00000000-59B8-B943-BFB2-0CC6ACCF63CB}"/>
            </c:ext>
          </c:extLst>
        </c:ser>
        <c:ser>
          <c:idx val="1"/>
          <c:order val="1"/>
          <c:tx>
            <c:strRef>
              <c:f>Sheet1!$C$1</c:f>
              <c:strCache>
                <c:ptCount val="1"/>
                <c:pt idx="0">
                  <c:v>Somewhat Likely</c:v>
                </c:pt>
              </c:strCache>
            </c:strRef>
          </c:tx>
          <c:spPr>
            <a:solidFill>
              <a:srgbClr val="507CB6"/>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Sheet1!$C$2:$C$12</c:f>
              <c:numCache>
                <c:formatCode>0.00%</c:formatCode>
                <c:ptCount val="11"/>
                <c:pt idx="0">
                  <c:v>30</c:v>
                </c:pt>
                <c:pt idx="1">
                  <c:v>27</c:v>
                </c:pt>
                <c:pt idx="2">
                  <c:v>30</c:v>
                </c:pt>
                <c:pt idx="3">
                  <c:v>31</c:v>
                </c:pt>
                <c:pt idx="4">
                  <c:v>29</c:v>
                </c:pt>
                <c:pt idx="5">
                  <c:v>31</c:v>
                </c:pt>
                <c:pt idx="6">
                  <c:v>29</c:v>
                </c:pt>
                <c:pt idx="7">
                  <c:v>29</c:v>
                </c:pt>
                <c:pt idx="8">
                  <c:v>28</c:v>
                </c:pt>
                <c:pt idx="9">
                  <c:v>25</c:v>
                </c:pt>
                <c:pt idx="10">
                  <c:v>28</c:v>
                </c:pt>
              </c:numCache>
            </c:numRef>
          </c:val>
          <c:extLst>
            <c:ext xmlns:c16="http://schemas.microsoft.com/office/drawing/2014/chart" uri="{C3380CC4-5D6E-409C-BE32-E72D297353CC}">
              <c16:uniqueId val="{00000001-59B8-B943-BFB2-0CC6ACCF63CB}"/>
            </c:ext>
          </c:extLst>
        </c:ser>
        <c:ser>
          <c:idx val="2"/>
          <c:order val="2"/>
          <c:tx>
            <c:strRef>
              <c:f>Sheet1!$D$1</c:f>
              <c:strCache>
                <c:ptCount val="1"/>
                <c:pt idx="0">
                  <c:v>Ext. Unlikely</c:v>
                </c:pt>
              </c:strCache>
            </c:strRef>
          </c:tx>
          <c:spPr>
            <a:solidFill>
              <a:srgbClr val="F9BE00"/>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Sheet1!$D$2:$D$12</c:f>
              <c:numCache>
                <c:formatCode>0.00%</c:formatCode>
                <c:ptCount val="11"/>
                <c:pt idx="0">
                  <c:v>12</c:v>
                </c:pt>
                <c:pt idx="1">
                  <c:v>3</c:v>
                </c:pt>
                <c:pt idx="2">
                  <c:v>9</c:v>
                </c:pt>
                <c:pt idx="3">
                  <c:v>7</c:v>
                </c:pt>
                <c:pt idx="4">
                  <c:v>14</c:v>
                </c:pt>
                <c:pt idx="5">
                  <c:v>9</c:v>
                </c:pt>
                <c:pt idx="6">
                  <c:v>8</c:v>
                </c:pt>
                <c:pt idx="7">
                  <c:v>8</c:v>
                </c:pt>
                <c:pt idx="8">
                  <c:v>11</c:v>
                </c:pt>
                <c:pt idx="9">
                  <c:v>6</c:v>
                </c:pt>
                <c:pt idx="10">
                  <c:v>13</c:v>
                </c:pt>
              </c:numCache>
            </c:numRef>
          </c:val>
          <c:extLst>
            <c:ext xmlns:c16="http://schemas.microsoft.com/office/drawing/2014/chart" uri="{C3380CC4-5D6E-409C-BE32-E72D297353CC}">
              <c16:uniqueId val="{00000002-59B8-B943-BFB2-0CC6ACCF63CB}"/>
            </c:ext>
          </c:extLst>
        </c:ser>
        <c:ser>
          <c:idx val="3"/>
          <c:order val="3"/>
          <c:tx>
            <c:strRef>
              <c:f>Sheet1!$E$1</c:f>
              <c:strCache>
                <c:ptCount val="1"/>
                <c:pt idx="0">
                  <c:v>Will Never Use</c:v>
                </c:pt>
              </c:strCache>
            </c:strRef>
          </c:tx>
          <c:spPr>
            <a:solidFill>
              <a:srgbClr val="6BC8CD"/>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Flip Chart</c:v>
                </c:pt>
                <c:pt idx="1">
                  <c:v>Parent Handouts</c:v>
                </c:pt>
                <c:pt idx="2">
                  <c:v>Parent Actvities</c:v>
                </c:pt>
                <c:pt idx="3">
                  <c:v>Parent Worksheets</c:v>
                </c:pt>
                <c:pt idx="4">
                  <c:v>Quarterly Challenges</c:v>
                </c:pt>
                <c:pt idx="5">
                  <c:v>Child Activities</c:v>
                </c:pt>
                <c:pt idx="6">
                  <c:v>Coloring Pages</c:v>
                </c:pt>
                <c:pt idx="7">
                  <c:v>Social Media Posts</c:v>
                </c:pt>
                <c:pt idx="8">
                  <c:v>Breathe Videos</c:v>
                </c:pt>
                <c:pt idx="9">
                  <c:v>Breathe E-Newsletter</c:v>
                </c:pt>
                <c:pt idx="10">
                  <c:v>Spanish Materials</c:v>
                </c:pt>
              </c:strCache>
            </c:strRef>
          </c:cat>
          <c:val>
            <c:numRef>
              <c:f>Sheet1!$E$2:$E$12</c:f>
              <c:numCache>
                <c:formatCode>0.00%</c:formatCode>
                <c:ptCount val="11"/>
                <c:pt idx="0">
                  <c:v>6</c:v>
                </c:pt>
                <c:pt idx="1">
                  <c:v>4</c:v>
                </c:pt>
                <c:pt idx="2">
                  <c:v>3</c:v>
                </c:pt>
                <c:pt idx="3">
                  <c:v>4</c:v>
                </c:pt>
                <c:pt idx="4">
                  <c:v>5</c:v>
                </c:pt>
                <c:pt idx="5">
                  <c:v>2</c:v>
                </c:pt>
                <c:pt idx="6">
                  <c:v>3</c:v>
                </c:pt>
                <c:pt idx="7">
                  <c:v>10</c:v>
                </c:pt>
                <c:pt idx="8">
                  <c:v>5</c:v>
                </c:pt>
                <c:pt idx="9">
                  <c:v>5</c:v>
                </c:pt>
                <c:pt idx="10">
                  <c:v>7</c:v>
                </c:pt>
              </c:numCache>
            </c:numRef>
          </c:val>
          <c:extLst>
            <c:ext xmlns:c16="http://schemas.microsoft.com/office/drawing/2014/chart" uri="{C3380CC4-5D6E-409C-BE32-E72D297353CC}">
              <c16:uniqueId val="{00000003-59B8-B943-BFB2-0CC6ACCF63CB}"/>
            </c:ext>
          </c:extLst>
        </c:ser>
        <c:dLbls>
          <c:showLegendKey val="0"/>
          <c:showVal val="1"/>
          <c:showCatName val="0"/>
          <c:showSerName val="0"/>
          <c:showPercent val="0"/>
          <c:showBubbleSize val="0"/>
        </c:dLbls>
        <c:gapWidth val="250"/>
        <c:overlap val="100"/>
        <c:axId val="2068027336"/>
        <c:axId val="2113994440"/>
      </c:barChart>
      <c:catAx>
        <c:axId val="2068027336"/>
        <c:scaling>
          <c:orientation val="maxMin"/>
        </c:scaling>
        <c:delete val="0"/>
        <c:axPos val="l"/>
        <c:numFmt formatCode="General" sourceLinked="0"/>
        <c:majorTickMark val="out"/>
        <c:minorTickMark val="none"/>
        <c:tickLblPos val="low"/>
        <c:spPr>
          <a:ln>
            <a:solidFill>
              <a:srgbClr val="7F7F7F"/>
            </a:solidFill>
          </a:ln>
        </c:spPr>
        <c:txPr>
          <a:bodyPr/>
          <a:lstStyle/>
          <a:p>
            <a:pPr>
              <a:defRPr sz="1000" b="0">
                <a:solidFill>
                  <a:srgbClr val="7F7F7F"/>
                </a:solidFill>
              </a:defRPr>
            </a:pPr>
            <a:endParaRPr lang="en-US"/>
          </a:p>
        </c:txPr>
        <c:crossAx val="2113994440"/>
        <c:crosses val="autoZero"/>
        <c:auto val="1"/>
        <c:lblAlgn val="ctr"/>
        <c:lblOffset val="100"/>
        <c:noMultiLvlLbl val="0"/>
      </c:catAx>
      <c:valAx>
        <c:axId val="2113994440"/>
        <c:scaling>
          <c:orientation val="minMax"/>
          <c:max val="73"/>
          <c:min val="0"/>
        </c:scaling>
        <c:delete val="0"/>
        <c:axPos val="b"/>
        <c:numFmt formatCode="0" sourceLinked="0"/>
        <c:majorTickMark val="out"/>
        <c:minorTickMark val="none"/>
        <c:tickLblPos val="nextTo"/>
        <c:spPr>
          <a:ln>
            <a:solidFill>
              <a:srgbClr val="7F7F7F"/>
            </a:solidFill>
          </a:ln>
        </c:spPr>
        <c:txPr>
          <a:bodyPr/>
          <a:lstStyle/>
          <a:p>
            <a:pPr>
              <a:defRPr sz="1000" b="0">
                <a:solidFill>
                  <a:srgbClr val="7F7F7F"/>
                </a:solidFill>
              </a:defRPr>
            </a:pPr>
            <a:endParaRPr lang="en-US"/>
          </a:p>
        </c:txPr>
        <c:crossAx val="2068027336"/>
        <c:crosses val="max"/>
        <c:crossBetween val="between"/>
      </c:valAx>
    </c:plotArea>
    <c:legend>
      <c:legendPos val="b"/>
      <c:overlay val="0"/>
      <c:txPr>
        <a:bodyPr/>
        <a:lstStyle/>
        <a:p>
          <a:pPr>
            <a:defRPr sz="1200" b="0">
              <a:solidFill>
                <a:srgbClr val="7F7F7F"/>
              </a:solidFill>
            </a:defRPr>
          </a:pPr>
          <a:endParaRPr lang="en-US"/>
        </a:p>
      </c:txPr>
    </c:legend>
    <c:plotVisOnly val="1"/>
    <c:dispBlanksAs val="gap"/>
    <c:showDLblsOverMax val="1"/>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F35B2-433A-834A-86D0-CFC79FA60CBD}" type="datetimeFigureOut">
              <a:rPr lang="en-US" smtClean="0"/>
              <a:t>8/5/26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B90A24-5A22-2E48-9470-FFBBB64FB5AB}" type="slidenum">
              <a:rPr lang="en-US" smtClean="0"/>
              <a:t>‹#›</a:t>
            </a:fld>
            <a:endParaRPr lang="en-US"/>
          </a:p>
        </p:txBody>
      </p:sp>
    </p:spTree>
    <p:extLst>
      <p:ext uri="{BB962C8B-B14F-4D97-AF65-F5344CB8AC3E}">
        <p14:creationId xmlns:p14="http://schemas.microsoft.com/office/powerpoint/2010/main" val="3333452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B90A24-5A22-2E48-9470-FFBBB64FB5AB}" type="slidenum">
              <a:rPr lang="en-US" smtClean="0"/>
              <a:t>5</a:t>
            </a:fld>
            <a:endParaRPr lang="en-US"/>
          </a:p>
        </p:txBody>
      </p:sp>
    </p:spTree>
    <p:extLst>
      <p:ext uri="{BB962C8B-B14F-4D97-AF65-F5344CB8AC3E}">
        <p14:creationId xmlns:p14="http://schemas.microsoft.com/office/powerpoint/2010/main" val="2790465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136" y="80645"/>
            <a:ext cx="8229600" cy="548713"/>
          </a:xfrm>
        </p:spPr>
        <p:txBody>
          <a:bodyPr/>
          <a:lstStyle>
            <a:lvl1pPr>
              <a:defRPr/>
            </a:lvl1pPr>
          </a:lstStyle>
          <a:p>
            <a:r>
              <a:rPr lang="en-US" dirty="0"/>
              <a:t>Master title style (only changes made to the parent slide will be reflected in the app)</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8" name="Content Placeholder 7">
            <a:extLst>
              <a:ext uri="{FF2B5EF4-FFF2-40B4-BE49-F238E27FC236}">
                <a16:creationId xmlns:a16="http://schemas.microsoft.com/office/drawing/2014/main" id="{8252A03B-2D42-4DAE-8460-CF96145A8DF0}"/>
              </a:ext>
            </a:extLst>
          </p:cNvPr>
          <p:cNvSpPr>
            <a:spLocks noGrp="1"/>
          </p:cNvSpPr>
          <p:nvPr>
            <p:ph sz="quarter" idx="13" hasCustomPrompt="1"/>
          </p:nvPr>
        </p:nvSpPr>
        <p:spPr>
          <a:xfrm>
            <a:off x="115136" y="1005080"/>
            <a:ext cx="8229600" cy="3569013"/>
          </a:xfrm>
        </p:spPr>
        <p:txBody>
          <a:bodyPr/>
          <a:lstStyle>
            <a:lvl1pPr>
              <a:defRPr sz="1400">
                <a:solidFill>
                  <a:schemeClr val="tx1"/>
                </a:solidFill>
              </a:defRPr>
            </a:lvl1pPr>
            <a:lvl2pPr>
              <a:defRPr sz="14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100">
                <a:latin typeface="Arial" panose="020B0604020202020204" pitchFamily="34" charset="0"/>
                <a:cs typeface="Arial" panose="020B0604020202020204" pitchFamily="34" charset="0"/>
              </a:defRPr>
            </a:lvl4pPr>
            <a:lvl5pPr>
              <a:defRPr sz="1100">
                <a:latin typeface="Arial" panose="020B0604020202020204" pitchFamily="34" charset="0"/>
                <a:cs typeface="Arial" panose="020B0604020202020204" pitchFamily="34" charset="0"/>
              </a:defRPr>
            </a:lvl5pPr>
          </a:lstStyle>
          <a:p>
            <a:pPr lvl="0"/>
            <a:r>
              <a:rPr lang="en-US" dirty="0"/>
              <a:t>Master text style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FCB14CF1-AB9B-4870-9E5C-AD8F31C7FF68}"/>
              </a:ext>
            </a:extLst>
          </p:cNvPr>
          <p:cNvSpPr>
            <a:spLocks noGrp="1"/>
          </p:cNvSpPr>
          <p:nvPr>
            <p:ph type="body" sz="quarter" idx="14" hasCustomPrompt="1"/>
          </p:nvPr>
        </p:nvSpPr>
        <p:spPr>
          <a:xfrm>
            <a:off x="123322" y="627419"/>
            <a:ext cx="8229600" cy="239713"/>
          </a:xfrm>
        </p:spPr>
        <p:txBody>
          <a:bodyPr/>
          <a:lstStyle>
            <a:lvl1pPr>
              <a:defRPr/>
            </a:lvl1pPr>
          </a:lstStyle>
          <a:p>
            <a:pPr lvl="0"/>
            <a:r>
              <a:rPr lang="en-US" dirty="0"/>
              <a:t>Master text style</a:t>
            </a:r>
            <a:endParaRPr lang="en-GB" dirty="0"/>
          </a:p>
        </p:txBody>
      </p:sp>
      <p:sp>
        <p:nvSpPr>
          <p:cNvPr id="7" name="Footer Placeholder 3">
            <a:extLst>
              <a:ext uri="{FF2B5EF4-FFF2-40B4-BE49-F238E27FC236}">
                <a16:creationId xmlns:a16="http://schemas.microsoft.com/office/drawing/2014/main" id="{E39551A5-770E-3978-ED85-9963EA081996}"/>
              </a:ext>
            </a:extLst>
          </p:cNvPr>
          <p:cNvSpPr>
            <a:spLocks noGrp="1"/>
          </p:cNvSpPr>
          <p:nvPr>
            <p:ph type="ftr" sz="quarter" idx="3"/>
          </p:nvPr>
        </p:nvSpPr>
        <p:spPr>
          <a:xfrm>
            <a:off x="2057400" y="4811867"/>
            <a:ext cx="6339374"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9" name="Subtitle 1">
            <a:extLst>
              <a:ext uri="{FF2B5EF4-FFF2-40B4-BE49-F238E27FC236}">
                <a16:creationId xmlns:a16="http://schemas.microsoft.com/office/drawing/2014/main" id="{598A6424-24D4-9A7A-503B-1810D9718646}"/>
              </a:ext>
            </a:extLst>
          </p:cNvPr>
          <p:cNvSpPr txBox="1">
            <a:spLocks/>
          </p:cNvSpPr>
          <p:nvPr userDrawn="1"/>
        </p:nvSpPr>
        <p:spPr>
          <a:xfrm>
            <a:off x="44110" y="4880795"/>
            <a:ext cx="1050635" cy="16020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800" dirty="0">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8D6880F-98FC-C70E-7434-35DAC835CC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610" y="4835992"/>
            <a:ext cx="1213734" cy="295620"/>
          </a:xfrm>
          <a:prstGeom prst="rect">
            <a:avLst/>
          </a:prstGeom>
        </p:spPr>
      </p:pic>
    </p:spTree>
    <p:extLst>
      <p:ext uri="{BB962C8B-B14F-4D97-AF65-F5344CB8AC3E}">
        <p14:creationId xmlns:p14="http://schemas.microsoft.com/office/powerpoint/2010/main" val="59644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1" hasCustomPrompt="1"/>
          </p:nvPr>
        </p:nvSpPr>
        <p:spPr>
          <a:xfrm>
            <a:off x="256494" y="2494609"/>
            <a:ext cx="7787252" cy="1234730"/>
          </a:xfrm>
        </p:spPr>
        <p:txBody>
          <a:bodyPr anchor="b">
            <a:normAutofit/>
          </a:bodyPr>
          <a:lstStyle>
            <a:lvl1pPr marL="0" indent="0">
              <a:buNone/>
              <a:defRPr sz="3200" b="1" baseline="0">
                <a:solidFill>
                  <a:schemeClr val="bg1"/>
                </a:solidFill>
              </a:defRPr>
            </a:lvl1pPr>
          </a:lstStyle>
          <a:p>
            <a:pPr lvl="0"/>
            <a:r>
              <a:rPr lang="en-US" dirty="0"/>
              <a:t>Title style (only changes made to the parent slide will be reflected in the app)</a:t>
            </a:r>
          </a:p>
        </p:txBody>
      </p:sp>
      <p:sp>
        <p:nvSpPr>
          <p:cNvPr id="3" name="Text Placeholder 2"/>
          <p:cNvSpPr>
            <a:spLocks noGrp="1"/>
          </p:cNvSpPr>
          <p:nvPr>
            <p:ph type="body" sz="quarter" idx="12" hasCustomPrompt="1"/>
          </p:nvPr>
        </p:nvSpPr>
        <p:spPr>
          <a:xfrm>
            <a:off x="266162" y="3729038"/>
            <a:ext cx="2938463" cy="385762"/>
          </a:xfrm>
        </p:spPr>
        <p:txBody>
          <a:bodyPr>
            <a:normAutofit/>
          </a:bodyPr>
          <a:lstStyle>
            <a:lvl1pPr>
              <a:defRPr sz="1200" baseline="0">
                <a:solidFill>
                  <a:schemeClr val="bg1"/>
                </a:solidFill>
              </a:defRPr>
            </a:lvl1pPr>
          </a:lstStyle>
          <a:p>
            <a:pPr lvl="0"/>
            <a:r>
              <a:rPr lang="en-US" dirty="0"/>
              <a:t>Title slide subtitle style</a:t>
            </a:r>
          </a:p>
        </p:txBody>
      </p:sp>
      <p:sp>
        <p:nvSpPr>
          <p:cNvPr id="5" name="Subtitle 1">
            <a:extLst>
              <a:ext uri="{FF2B5EF4-FFF2-40B4-BE49-F238E27FC236}">
                <a16:creationId xmlns:a16="http://schemas.microsoft.com/office/drawing/2014/main" id="{B397FB30-D0E6-47F8-D354-616B0E20A00C}"/>
              </a:ext>
            </a:extLst>
          </p:cNvPr>
          <p:cNvSpPr txBox="1">
            <a:spLocks/>
          </p:cNvSpPr>
          <p:nvPr userDrawn="1"/>
        </p:nvSpPr>
        <p:spPr>
          <a:xfrm>
            <a:off x="3389891" y="4862023"/>
            <a:ext cx="1050635" cy="16020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800" dirty="0">
                <a:solidFill>
                  <a:srgbClr val="FFFFFF"/>
                </a:solidFill>
                <a:latin typeface="Helvetica Neue"/>
                <a:cs typeface="Helvetica Neue"/>
              </a:rPr>
              <a:t>Powered by</a:t>
            </a:r>
          </a:p>
        </p:txBody>
      </p:sp>
      <p:pic>
        <p:nvPicPr>
          <p:cNvPr id="6" name="Picture 5">
            <a:extLst>
              <a:ext uri="{FF2B5EF4-FFF2-40B4-BE49-F238E27FC236}">
                <a16:creationId xmlns:a16="http://schemas.microsoft.com/office/drawing/2014/main" id="{664C1F35-7934-3723-FBBD-74C99BCA9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6014" y="4791407"/>
            <a:ext cx="1381743" cy="33654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sponse Summary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7B593F9-7B30-274B-BFFF-492683631E49}" type="slidenum">
              <a:rPr lang="en-US" smtClean="0"/>
              <a:t>‹#›</a:t>
            </a:fld>
            <a:endParaRPr lang="en-US"/>
          </a:p>
        </p:txBody>
      </p:sp>
      <p:sp>
        <p:nvSpPr>
          <p:cNvPr id="13" name="Text Placeholder 12"/>
          <p:cNvSpPr>
            <a:spLocks noGrp="1"/>
          </p:cNvSpPr>
          <p:nvPr>
            <p:ph type="body" sz="quarter" idx="13" hasCustomPrompt="1"/>
          </p:nvPr>
        </p:nvSpPr>
        <p:spPr>
          <a:xfrm>
            <a:off x="211403" y="3639393"/>
            <a:ext cx="4576388" cy="350837"/>
          </a:xfrm>
        </p:spPr>
        <p:txBody>
          <a:bodyPr/>
          <a:lstStyle>
            <a:lvl1pPr>
              <a:defRPr b="0"/>
            </a:lvl1pPr>
          </a:lstStyle>
          <a:p>
            <a:pPr lvl="0"/>
            <a:r>
              <a:rPr lang="en-US" dirty="0"/>
              <a:t>Master text style</a:t>
            </a:r>
          </a:p>
        </p:txBody>
      </p:sp>
      <p:sp>
        <p:nvSpPr>
          <p:cNvPr id="17" name="Title 16"/>
          <p:cNvSpPr>
            <a:spLocks noGrp="1"/>
          </p:cNvSpPr>
          <p:nvPr>
            <p:ph type="title" hasCustomPrompt="1"/>
          </p:nvPr>
        </p:nvSpPr>
        <p:spPr>
          <a:xfrm>
            <a:off x="204788" y="2334751"/>
            <a:ext cx="8229600" cy="857250"/>
          </a:xfrm>
        </p:spPr>
        <p:txBody>
          <a:bodyPr/>
          <a:lstStyle/>
          <a:p>
            <a:r>
              <a:rPr lang="en-US" dirty="0"/>
              <a:t>Master title style (only changes made to the parent slide will be reflected in the app)</a:t>
            </a:r>
          </a:p>
        </p:txBody>
      </p:sp>
      <p:sp>
        <p:nvSpPr>
          <p:cNvPr id="16" name="Text Placeholder 5"/>
          <p:cNvSpPr>
            <a:spLocks noGrp="1"/>
          </p:cNvSpPr>
          <p:nvPr>
            <p:ph type="body" sz="quarter" idx="17" hasCustomPrompt="1"/>
          </p:nvPr>
        </p:nvSpPr>
        <p:spPr>
          <a:xfrm>
            <a:off x="204788" y="3158633"/>
            <a:ext cx="3859212" cy="280987"/>
          </a:xfrm>
        </p:spPr>
        <p:txBody>
          <a:bodyPr/>
          <a:lstStyle>
            <a:lvl2pPr marL="4763" indent="0">
              <a:buNone/>
              <a:defRPr sz="1600">
                <a:solidFill>
                  <a:schemeClr val="bg1">
                    <a:lumMod val="50000"/>
                  </a:schemeClr>
                </a:solidFill>
                <a:latin typeface="Arial"/>
                <a:cs typeface="Arial"/>
              </a:defRPr>
            </a:lvl2pPr>
          </a:lstStyle>
          <a:p>
            <a:pPr lvl="1"/>
            <a:r>
              <a:rPr lang="en-US" dirty="0"/>
              <a:t>Total Responses style</a:t>
            </a:r>
          </a:p>
        </p:txBody>
      </p:sp>
      <p:sp>
        <p:nvSpPr>
          <p:cNvPr id="7" name="Text Placeholder 12"/>
          <p:cNvSpPr>
            <a:spLocks noGrp="1"/>
          </p:cNvSpPr>
          <p:nvPr>
            <p:ph type="body" sz="quarter" idx="18" hasCustomPrompt="1"/>
          </p:nvPr>
        </p:nvSpPr>
        <p:spPr>
          <a:xfrm>
            <a:off x="211403" y="4047840"/>
            <a:ext cx="4576388" cy="350837"/>
          </a:xfrm>
        </p:spPr>
        <p:txBody>
          <a:bodyPr/>
          <a:lstStyle>
            <a:lvl1pPr>
              <a:defRPr b="0"/>
            </a:lvl1pPr>
          </a:lstStyle>
          <a:p>
            <a:pPr lvl="0"/>
            <a:r>
              <a:rPr lang="en-US" dirty="0"/>
              <a:t>Master text style</a:t>
            </a:r>
          </a:p>
        </p:txBody>
      </p:sp>
      <p:sp>
        <p:nvSpPr>
          <p:cNvPr id="8" name="Footer Placeholder 3">
            <a:extLst>
              <a:ext uri="{FF2B5EF4-FFF2-40B4-BE49-F238E27FC236}">
                <a16:creationId xmlns:a16="http://schemas.microsoft.com/office/drawing/2014/main" id="{CDF05C82-1244-9CA3-984A-2EEF32F7964F}"/>
              </a:ext>
            </a:extLst>
          </p:cNvPr>
          <p:cNvSpPr>
            <a:spLocks noGrp="1"/>
          </p:cNvSpPr>
          <p:nvPr>
            <p:ph type="ftr" sz="quarter" idx="3"/>
          </p:nvPr>
        </p:nvSpPr>
        <p:spPr>
          <a:xfrm>
            <a:off x="2057400" y="4811867"/>
            <a:ext cx="6306014"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9" name="Subtitle 1">
            <a:extLst>
              <a:ext uri="{FF2B5EF4-FFF2-40B4-BE49-F238E27FC236}">
                <a16:creationId xmlns:a16="http://schemas.microsoft.com/office/drawing/2014/main" id="{95CE0200-F192-0824-3C26-E467CCA0AF48}"/>
              </a:ext>
            </a:extLst>
          </p:cNvPr>
          <p:cNvSpPr txBox="1">
            <a:spLocks/>
          </p:cNvSpPr>
          <p:nvPr userDrawn="1"/>
        </p:nvSpPr>
        <p:spPr>
          <a:xfrm>
            <a:off x="44110" y="4880795"/>
            <a:ext cx="1050635" cy="16020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800" dirty="0">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EAE7EF1-F906-EB3F-7B2E-99EE2BAA37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610" y="4835992"/>
            <a:ext cx="1213734" cy="295620"/>
          </a:xfrm>
          <a:prstGeom prst="rect">
            <a:avLst/>
          </a:prstGeom>
        </p:spPr>
      </p:pic>
    </p:spTree>
    <p:extLst>
      <p:ext uri="{BB962C8B-B14F-4D97-AF65-F5344CB8AC3E}">
        <p14:creationId xmlns:p14="http://schemas.microsoft.com/office/powerpoint/2010/main" val="2964830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136" y="270516"/>
            <a:ext cx="8229600" cy="39127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22570" y="666350"/>
            <a:ext cx="5332506" cy="249144"/>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8367076" y="4815076"/>
            <a:ext cx="626035" cy="274637"/>
          </a:xfrm>
          <a:prstGeom prst="rect">
            <a:avLst/>
          </a:prstGeom>
        </p:spPr>
        <p:txBody>
          <a:bodyPr vert="horz" lIns="91440" tIns="45720" rIns="91440" bIns="45720" rtlCol="0" anchor="ctr"/>
          <a:lstStyle>
            <a:lvl1pPr algn="r">
              <a:defRPr sz="1000">
                <a:solidFill>
                  <a:schemeClr val="tx2">
                    <a:lumMod val="60000"/>
                    <a:lumOff val="40000"/>
                  </a:schemeClr>
                </a:solidFill>
                <a:latin typeface="Arial"/>
                <a:cs typeface="Arial"/>
              </a:defRPr>
            </a:lvl1pPr>
          </a:lstStyle>
          <a:p>
            <a:fld id="{A88B48FB-E956-2048-9E74-C69E7CAA26CC}" type="slidenum">
              <a:rPr lang="en-US" smtClean="0"/>
              <a:pPr/>
              <a:t>‹#›</a:t>
            </a:fld>
            <a:endParaRPr lang="en-US" dirty="0"/>
          </a:p>
        </p:txBody>
      </p:sp>
      <p:sp>
        <p:nvSpPr>
          <p:cNvPr id="4" name="Footer Placeholder 3">
            <a:extLst>
              <a:ext uri="{FF2B5EF4-FFF2-40B4-BE49-F238E27FC236}">
                <a16:creationId xmlns:a16="http://schemas.microsoft.com/office/drawing/2014/main" id="{C67FE218-D8C1-4598-C115-912209DA107F}"/>
              </a:ext>
            </a:extLst>
          </p:cNvPr>
          <p:cNvSpPr>
            <a:spLocks noGrp="1"/>
          </p:cNvSpPr>
          <p:nvPr>
            <p:ph type="ftr" sz="quarter" idx="3"/>
          </p:nvPr>
        </p:nvSpPr>
        <p:spPr>
          <a:xfrm>
            <a:off x="2058920" y="4811866"/>
            <a:ext cx="6380992" cy="274637"/>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Tree>
    <p:extLst>
      <p:ext uri="{BB962C8B-B14F-4D97-AF65-F5344CB8AC3E}">
        <p14:creationId xmlns:p14="http://schemas.microsoft.com/office/powerpoint/2010/main" val="59487550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1" r:id="rId3"/>
  </p:sldLayoutIdLst>
  <p:hf hdr="0" dt="0"/>
  <p:txStyles>
    <p:titleStyle>
      <a:lvl1pPr algn="l" defTabSz="457200" rtl="0" eaLnBrk="1" latinLnBrk="0" hangingPunct="1">
        <a:spcBef>
          <a:spcPct val="0"/>
        </a:spcBef>
        <a:buNone/>
        <a:defRPr sz="1800" b="1" kern="1200">
          <a:solidFill>
            <a:schemeClr val="tx1"/>
          </a:solidFill>
          <a:latin typeface="Arial"/>
          <a:ea typeface="+mj-ea"/>
          <a:cs typeface="Arial"/>
        </a:defRPr>
      </a:lvl1pPr>
    </p:titleStyle>
    <p:bodyStyle>
      <a:lvl1pPr marL="0" indent="0" algn="l" defTabSz="457200" rtl="0" eaLnBrk="1" latinLnBrk="0" hangingPunct="1">
        <a:spcBef>
          <a:spcPct val="20000"/>
        </a:spcBef>
        <a:buFont typeface="Arial"/>
        <a:buNone/>
        <a:defRPr sz="1000" kern="1200">
          <a:solidFill>
            <a:schemeClr val="bg1">
              <a:lumMod val="50000"/>
            </a:schemeClr>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a:t>Breathe 1 Month Follow Up – Data Report</a:t>
            </a:r>
            <a:endParaRPr dirty="0"/>
          </a:p>
        </p:txBody>
      </p:sp>
      <p:sp>
        <p:nvSpPr>
          <p:cNvPr id="4" name="Text Placeholder 2">
            <a:extLst>
              <a:ext uri="{FF2B5EF4-FFF2-40B4-BE49-F238E27FC236}">
                <a16:creationId xmlns:a16="http://schemas.microsoft.com/office/drawing/2014/main" id="{42BE4806-3E67-4FB6-5D97-ADD9077642BC}"/>
              </a:ext>
            </a:extLst>
          </p:cNvPr>
          <p:cNvSpPr txBox="1">
            <a:spLocks/>
          </p:cNvSpPr>
          <p:nvPr/>
        </p:nvSpPr>
        <p:spPr>
          <a:xfrm>
            <a:off x="256494" y="3729339"/>
            <a:ext cx="6030943" cy="748694"/>
          </a:xfrm>
          <a:prstGeom prst="rect">
            <a:avLst/>
          </a:prstGeom>
        </p:spPr>
        <p:txBody>
          <a:bodyPr vert="horz" lIns="91440" tIns="45720" rIns="91440" bIns="45720" rtlCol="0">
            <a:normAutofit fontScale="92500" lnSpcReduction="10000"/>
          </a:bodyPr>
          <a:lstStyle>
            <a:lvl1pPr marL="0" indent="0" algn="l" defTabSz="457200" rtl="0" eaLnBrk="1" latinLnBrk="0" hangingPunct="1">
              <a:spcBef>
                <a:spcPct val="20000"/>
              </a:spcBef>
              <a:buFont typeface="Arial"/>
              <a:buNone/>
              <a:defRPr sz="1200" kern="1200" baseline="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a:t>Grant Year 1: July 1, 2025 – June 30, 2026</a:t>
            </a:r>
          </a:p>
          <a:p>
            <a:r>
              <a:rPr lang="en-US" sz="1900" dirty="0"/>
              <a:t>&gt;&gt; 72 Pre-Assessments completed, 19.8% response rate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8984E1-9834-CF46-2B80-048B49D170FE}"/>
              </a:ext>
            </a:extLst>
          </p:cNvPr>
          <p:cNvPicPr>
            <a:picLocks noChangeAspect="1"/>
          </p:cNvPicPr>
          <p:nvPr/>
        </p:nvPicPr>
        <p:blipFill>
          <a:blip r:embed="rId2"/>
          <a:stretch>
            <a:fillRect/>
          </a:stretch>
        </p:blipFill>
        <p:spPr>
          <a:xfrm>
            <a:off x="769649" y="134620"/>
            <a:ext cx="7604701" cy="473392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47DE5FE-6489-60BE-1F58-BBF644507E43}"/>
              </a:ext>
            </a:extLst>
          </p:cNvPr>
          <p:cNvSpPr>
            <a:spLocks noGrp="1"/>
          </p:cNvSpPr>
          <p:nvPr>
            <p:ph type="sldNum" sz="quarter" idx="12"/>
          </p:nvPr>
        </p:nvSpPr>
        <p:spPr/>
        <p:txBody>
          <a:bodyPr/>
          <a:lstStyle/>
          <a:p>
            <a:fld id="{A88B48FB-E956-2048-9E74-C69E7CAA26CC}" type="slidenum">
              <a:rPr lang="en-US" smtClean="0"/>
              <a:t>11</a:t>
            </a:fld>
            <a:endParaRPr lang="en-US"/>
          </a:p>
        </p:txBody>
      </p:sp>
      <p:sp>
        <p:nvSpPr>
          <p:cNvPr id="18" name="Content Placeholder 17">
            <a:extLst>
              <a:ext uri="{FF2B5EF4-FFF2-40B4-BE49-F238E27FC236}">
                <a16:creationId xmlns:a16="http://schemas.microsoft.com/office/drawing/2014/main" id="{2A1754C9-B6B3-6C44-EB99-59117E4209B3}"/>
              </a:ext>
            </a:extLst>
          </p:cNvPr>
          <p:cNvSpPr>
            <a:spLocks noGrp="1"/>
          </p:cNvSpPr>
          <p:nvPr>
            <p:ph sz="quarter" idx="13"/>
          </p:nvPr>
        </p:nvSpPr>
        <p:spPr>
          <a:xfrm>
            <a:off x="397153" y="853675"/>
            <a:ext cx="8229600" cy="3778963"/>
          </a:xfrm>
        </p:spPr>
        <p:txBody>
          <a:bodyPr>
            <a:normAutofit lnSpcReduction="10000"/>
          </a:bodyPr>
          <a:lstStyle/>
          <a:p>
            <a:r>
              <a:rPr lang="en-US" dirty="0"/>
              <a:t>“The challenge for me, is that I do not really have families that share with me they want this information.  We try to educate, whenever possible, but parents wanting more information, just hasn't really happened for me.” </a:t>
            </a:r>
          </a:p>
          <a:p>
            <a:pPr>
              <a:lnSpc>
                <a:spcPct val="110000"/>
              </a:lnSpc>
            </a:pPr>
            <a:r>
              <a:rPr lang="en-US" dirty="0"/>
              <a:t>“I recently just attended my first "Breath" training about a monthly ago and I thought it was very fun and had a lot of useful and interesting facts in it that I will be able to use for a parent meeting later this year.” </a:t>
            </a:r>
          </a:p>
          <a:p>
            <a:r>
              <a:rPr lang="en-US" dirty="0"/>
              <a:t>“I haven't had the opportunity to use any of the materials yet but am hoping to incorporate somehow with my SRAE.”</a:t>
            </a:r>
          </a:p>
          <a:p>
            <a:r>
              <a:rPr lang="en-US" dirty="0"/>
              <a:t>“Some parents have shared that they really appreciate the materials” </a:t>
            </a:r>
          </a:p>
          <a:p>
            <a:r>
              <a:rPr lang="en-US" dirty="0"/>
              <a:t>“not yet assigned a case for casa, but the training was informative and will be useful whenever..”</a:t>
            </a:r>
          </a:p>
          <a:p>
            <a:r>
              <a:rPr lang="en-US" dirty="0"/>
              <a:t>“Very interesting and informative session, I feel like I learned a lot” </a:t>
            </a:r>
          </a:p>
          <a:p>
            <a:r>
              <a:rPr lang="en-US" dirty="0"/>
              <a:t>“Parents wanting to change their lives and their children's told me they didn't want their kids breathing in smoke like they did as a kid.”</a:t>
            </a:r>
          </a:p>
          <a:p>
            <a:r>
              <a:rPr lang="en-US" dirty="0"/>
              <a:t>“The setup was a bit of a mess. I don't think that the material was as detailed as I expected it to be. I felt like I had heard most of the information before EXCEPT for the Vaping section. I think there could be a lot more info on research and the effects on the teens and young adults.”</a:t>
            </a:r>
          </a:p>
          <a:p>
            <a:pPr marL="285750" indent="-285750">
              <a:buFont typeface="Arial" panose="020B0604020202020204" pitchFamily="34" charset="0"/>
              <a:buChar char="•"/>
            </a:pPr>
            <a:endParaRPr lang="en-US" dirty="0"/>
          </a:p>
        </p:txBody>
      </p:sp>
      <p:sp>
        <p:nvSpPr>
          <p:cNvPr id="5" name="Title">
            <a:extLst>
              <a:ext uri="{FF2B5EF4-FFF2-40B4-BE49-F238E27FC236}">
                <a16:creationId xmlns:a16="http://schemas.microsoft.com/office/drawing/2014/main" id="{58CB9479-0096-FEC8-121E-73994AFD00EC}"/>
              </a:ext>
            </a:extLst>
          </p:cNvPr>
          <p:cNvSpPr>
            <a:spLocks noGrp="1"/>
          </p:cNvSpPr>
          <p:nvPr>
            <p:ph type="title"/>
          </p:nvPr>
        </p:nvSpPr>
        <p:spPr>
          <a:xfrm>
            <a:off x="213110" y="218593"/>
            <a:ext cx="8717779" cy="548713"/>
          </a:xfrm>
        </p:spPr>
        <p:txBody>
          <a:bodyPr>
            <a:normAutofit fontScale="90000"/>
          </a:bodyPr>
          <a:lstStyle/>
          <a:p>
            <a:r>
              <a:rPr lang="en-GB" dirty="0">
                <a:solidFill>
                  <a:srgbClr val="00B050"/>
                </a:solidFill>
              </a:rPr>
              <a:t>Please share any successes/challenges you have experienced while using the “Breathe” materials as well as any suggestions for improving “Breathe”.</a:t>
            </a:r>
            <a:endParaRPr dirty="0">
              <a:solidFill>
                <a:srgbClr val="00B050"/>
              </a:solidFill>
            </a:endParaRPr>
          </a:p>
        </p:txBody>
      </p:sp>
    </p:spTree>
    <p:extLst>
      <p:ext uri="{BB962C8B-B14F-4D97-AF65-F5344CB8AC3E}">
        <p14:creationId xmlns:p14="http://schemas.microsoft.com/office/powerpoint/2010/main" val="4031155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4C10C-E2CC-8867-22ED-AE2EFDBB0AC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2BE0CAA-E409-CD8B-499D-742801BBFFE5}"/>
              </a:ext>
            </a:extLst>
          </p:cNvPr>
          <p:cNvSpPr>
            <a:spLocks noGrp="1"/>
          </p:cNvSpPr>
          <p:nvPr>
            <p:ph type="sldNum" sz="quarter" idx="12"/>
          </p:nvPr>
        </p:nvSpPr>
        <p:spPr/>
        <p:txBody>
          <a:bodyPr/>
          <a:lstStyle/>
          <a:p>
            <a:fld id="{A88B48FB-E956-2048-9E74-C69E7CAA26CC}" type="slidenum">
              <a:rPr lang="en-US" smtClean="0"/>
              <a:t>12</a:t>
            </a:fld>
            <a:endParaRPr lang="en-US"/>
          </a:p>
        </p:txBody>
      </p:sp>
      <p:sp>
        <p:nvSpPr>
          <p:cNvPr id="18" name="Content Placeholder 17">
            <a:extLst>
              <a:ext uri="{FF2B5EF4-FFF2-40B4-BE49-F238E27FC236}">
                <a16:creationId xmlns:a16="http://schemas.microsoft.com/office/drawing/2014/main" id="{D74BC8A9-41B9-17B3-85BB-D64DFA097DFF}"/>
              </a:ext>
            </a:extLst>
          </p:cNvPr>
          <p:cNvSpPr>
            <a:spLocks noGrp="1"/>
          </p:cNvSpPr>
          <p:nvPr>
            <p:ph sz="quarter" idx="13"/>
          </p:nvPr>
        </p:nvSpPr>
        <p:spPr>
          <a:xfrm>
            <a:off x="381836" y="848470"/>
            <a:ext cx="8229600" cy="3778963"/>
          </a:xfrm>
        </p:spPr>
        <p:txBody>
          <a:bodyPr>
            <a:normAutofit/>
          </a:bodyPr>
          <a:lstStyle/>
          <a:p>
            <a:r>
              <a:rPr lang="en-US" dirty="0"/>
              <a:t>“While I have not given them out, I have instructed my Home Visitors to use them.”</a:t>
            </a:r>
          </a:p>
          <a:p>
            <a:r>
              <a:rPr lang="en-US" dirty="0"/>
              <a:t>“Parents often are not interested in the papers. Most interested in the quit line info.” </a:t>
            </a:r>
          </a:p>
          <a:p>
            <a:r>
              <a:rPr lang="en-US" dirty="0"/>
              <a:t>“The materials have been helpful for the families or parents rather that want to quit.”</a:t>
            </a:r>
          </a:p>
          <a:p>
            <a:r>
              <a:rPr lang="en-US" dirty="0"/>
              <a:t>“I’m not a main teacher so I don’t lesson plan and non of the classes I’ve been in recently have done anything with it but the information was sound but unless someone actively brings it up I don’t know if anyone has had the conversation or if the even needed to”</a:t>
            </a:r>
          </a:p>
          <a:p>
            <a:r>
              <a:rPr lang="en-US" dirty="0"/>
              <a:t>“My biggest challenge in using the breathe materials is that I don't have any clients that are smokers, nor do they have a past history of smoking.” </a:t>
            </a:r>
          </a:p>
          <a:p>
            <a:r>
              <a:rPr lang="en-US" dirty="0"/>
              <a:t>“Since I am in management, I don't directly work with families, so that is why I have not used the materials myself. The breathe materials are fantastic and of great use to our home visitors and family advocates when they work with families.” </a:t>
            </a:r>
          </a:p>
          <a:p>
            <a:r>
              <a:rPr lang="en-US" dirty="0"/>
              <a:t>“I have had two parents quit smoking.”</a:t>
            </a:r>
          </a:p>
          <a:p>
            <a:r>
              <a:rPr lang="en-US" dirty="0"/>
              <a:t>“Parents have said they feel encouragement and support to stop vaping.” </a:t>
            </a:r>
          </a:p>
          <a:p>
            <a:r>
              <a:rPr lang="en-US" dirty="0"/>
              <a:t>“I met with a client and she has quit smoking as much as she used to and is improving after sharing this information.”</a:t>
            </a:r>
          </a:p>
        </p:txBody>
      </p:sp>
      <p:sp>
        <p:nvSpPr>
          <p:cNvPr id="4" name="Title">
            <a:extLst>
              <a:ext uri="{FF2B5EF4-FFF2-40B4-BE49-F238E27FC236}">
                <a16:creationId xmlns:a16="http://schemas.microsoft.com/office/drawing/2014/main" id="{1EC46135-CBC4-BA99-7CCC-5F547D428E60}"/>
              </a:ext>
            </a:extLst>
          </p:cNvPr>
          <p:cNvSpPr>
            <a:spLocks noGrp="1"/>
          </p:cNvSpPr>
          <p:nvPr>
            <p:ph type="title"/>
          </p:nvPr>
        </p:nvSpPr>
        <p:spPr>
          <a:xfrm>
            <a:off x="213110" y="218593"/>
            <a:ext cx="8717779" cy="548713"/>
          </a:xfrm>
        </p:spPr>
        <p:txBody>
          <a:bodyPr>
            <a:normAutofit fontScale="90000"/>
          </a:bodyPr>
          <a:lstStyle/>
          <a:p>
            <a:r>
              <a:rPr lang="en-GB" dirty="0">
                <a:solidFill>
                  <a:srgbClr val="00B050"/>
                </a:solidFill>
              </a:rPr>
              <a:t>Please share any successes/challenges you have experienced while using the “Breathe” materials as well as any suggestions for improving “Breathe”.</a:t>
            </a:r>
            <a:endParaRPr dirty="0">
              <a:solidFill>
                <a:srgbClr val="00B050"/>
              </a:solidFill>
            </a:endParaRPr>
          </a:p>
        </p:txBody>
      </p:sp>
    </p:spTree>
    <p:extLst>
      <p:ext uri="{BB962C8B-B14F-4D97-AF65-F5344CB8AC3E}">
        <p14:creationId xmlns:p14="http://schemas.microsoft.com/office/powerpoint/2010/main" val="317107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3119F-CD9F-EB94-1B60-CC79F139D04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B561DA-3000-8754-1A90-AFBEF7C773CD}"/>
              </a:ext>
            </a:extLst>
          </p:cNvPr>
          <p:cNvSpPr>
            <a:spLocks noGrp="1"/>
          </p:cNvSpPr>
          <p:nvPr>
            <p:ph type="sldNum" sz="quarter" idx="12"/>
          </p:nvPr>
        </p:nvSpPr>
        <p:spPr/>
        <p:txBody>
          <a:bodyPr/>
          <a:lstStyle/>
          <a:p>
            <a:fld id="{A88B48FB-E956-2048-9E74-C69E7CAA26CC}" type="slidenum">
              <a:rPr lang="en-US" smtClean="0"/>
              <a:t>13</a:t>
            </a:fld>
            <a:endParaRPr lang="en-US"/>
          </a:p>
        </p:txBody>
      </p:sp>
      <p:sp>
        <p:nvSpPr>
          <p:cNvPr id="18" name="Content Placeholder 17">
            <a:extLst>
              <a:ext uri="{FF2B5EF4-FFF2-40B4-BE49-F238E27FC236}">
                <a16:creationId xmlns:a16="http://schemas.microsoft.com/office/drawing/2014/main" id="{99E78E34-C2E8-DA16-8A7E-3B1CEC74EC90}"/>
              </a:ext>
            </a:extLst>
          </p:cNvPr>
          <p:cNvSpPr>
            <a:spLocks noGrp="1"/>
          </p:cNvSpPr>
          <p:nvPr>
            <p:ph sz="quarter" idx="13"/>
          </p:nvPr>
        </p:nvSpPr>
        <p:spPr>
          <a:xfrm>
            <a:off x="389456" y="815676"/>
            <a:ext cx="8229600" cy="3778963"/>
          </a:xfrm>
        </p:spPr>
        <p:txBody>
          <a:bodyPr>
            <a:normAutofit/>
          </a:bodyPr>
          <a:lstStyle/>
          <a:p>
            <a:r>
              <a:rPr lang="en-US" dirty="0"/>
              <a:t>“Great resources and useful for home visiting and for community health events. No suggestions for improvement”</a:t>
            </a:r>
          </a:p>
          <a:p>
            <a:r>
              <a:rPr lang="en-US" dirty="0"/>
              <a:t>“In my role I usually do not meet with parents and education is usually in the classroom or by video.  I am on the tobacco action team and the education is valuable for that and keeping up with what is going on in the schools and culture. This information is passed on to dental professionals through continuing education classes I provide.”</a:t>
            </a:r>
          </a:p>
          <a:p>
            <a:r>
              <a:rPr lang="en-US" dirty="0"/>
              <a:t>“Great material for those who are choosing to stop smoking”</a:t>
            </a:r>
          </a:p>
          <a:p>
            <a:r>
              <a:rPr lang="en-US" dirty="0"/>
              <a:t>“I have not been able to use this yet this school year.”</a:t>
            </a:r>
          </a:p>
          <a:p>
            <a:r>
              <a:rPr lang="en-US" dirty="0"/>
              <a:t>“I have families who speak Arabic, Kirundi and Bengali.”</a:t>
            </a:r>
          </a:p>
          <a:p>
            <a:r>
              <a:rPr lang="en-US" dirty="0"/>
              <a:t>“The kids like the toss and roll activity”</a:t>
            </a:r>
          </a:p>
          <a:p>
            <a:r>
              <a:rPr lang="en-US" dirty="0"/>
              <a:t>“Parents became more aware of the dangers of tobacco smoking especially if they have kids below 5 years of age”</a:t>
            </a:r>
          </a:p>
          <a:p>
            <a:r>
              <a:rPr lang="en-US" dirty="0"/>
              <a:t>“Family feel more open to learn about side effects and take information.”</a:t>
            </a:r>
          </a:p>
          <a:p>
            <a:r>
              <a:rPr lang="en-US" dirty="0"/>
              <a:t>“I have been combining some of the lessons with the coloring pages to try to simplify some of the children's activities for our younger preschoolers.”</a:t>
            </a:r>
          </a:p>
        </p:txBody>
      </p:sp>
      <p:sp>
        <p:nvSpPr>
          <p:cNvPr id="4" name="Title">
            <a:extLst>
              <a:ext uri="{FF2B5EF4-FFF2-40B4-BE49-F238E27FC236}">
                <a16:creationId xmlns:a16="http://schemas.microsoft.com/office/drawing/2014/main" id="{99F5228E-A39D-541A-D614-87DCF0B51B92}"/>
              </a:ext>
            </a:extLst>
          </p:cNvPr>
          <p:cNvSpPr>
            <a:spLocks noGrp="1"/>
          </p:cNvSpPr>
          <p:nvPr>
            <p:ph type="title"/>
          </p:nvPr>
        </p:nvSpPr>
        <p:spPr>
          <a:xfrm>
            <a:off x="213110" y="218593"/>
            <a:ext cx="8717779" cy="548713"/>
          </a:xfrm>
        </p:spPr>
        <p:txBody>
          <a:bodyPr>
            <a:normAutofit fontScale="90000"/>
          </a:bodyPr>
          <a:lstStyle/>
          <a:p>
            <a:r>
              <a:rPr lang="en-GB" dirty="0">
                <a:solidFill>
                  <a:srgbClr val="00B050"/>
                </a:solidFill>
              </a:rPr>
              <a:t>Please share any successes/challenges you have experienced while using the “Breathe” materials as well as any suggestions for improving “Breathe”.</a:t>
            </a:r>
            <a:endParaRPr dirty="0">
              <a:solidFill>
                <a:srgbClr val="00B050"/>
              </a:solidFill>
            </a:endParaRPr>
          </a:p>
        </p:txBody>
      </p:sp>
    </p:spTree>
    <p:extLst>
      <p:ext uri="{BB962C8B-B14F-4D97-AF65-F5344CB8AC3E}">
        <p14:creationId xmlns:p14="http://schemas.microsoft.com/office/powerpoint/2010/main" val="1477985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3A7815-2F32-792C-5F4A-8C9B6BF3639F}"/>
              </a:ext>
            </a:extLst>
          </p:cNvPr>
          <p:cNvPicPr>
            <a:picLocks noChangeAspect="1"/>
          </p:cNvPicPr>
          <p:nvPr/>
        </p:nvPicPr>
        <p:blipFill>
          <a:blip r:embed="rId2"/>
          <a:stretch>
            <a:fillRect/>
          </a:stretch>
        </p:blipFill>
        <p:spPr>
          <a:xfrm>
            <a:off x="558923" y="355001"/>
            <a:ext cx="7358398" cy="4323059"/>
          </a:xfrm>
          <a:prstGeom prst="rect">
            <a:avLst/>
          </a:prstGeom>
          <a:noFill/>
        </p:spPr>
      </p:pic>
      <p:sp>
        <p:nvSpPr>
          <p:cNvPr id="2" name="Title"/>
          <p:cNvSpPr>
            <a:spLocks noGrp="1"/>
          </p:cNvSpPr>
          <p:nvPr>
            <p:ph type="title"/>
          </p:nvPr>
        </p:nvSpPr>
        <p:spPr>
          <a:xfrm>
            <a:off x="115136" y="80645"/>
            <a:ext cx="8229600" cy="548713"/>
          </a:xfrm>
        </p:spPr>
        <p:txBody>
          <a:bodyPr anchor="b">
            <a:noAutofit/>
          </a:bodyPr>
          <a:lstStyle/>
          <a:p>
            <a:pPr>
              <a:lnSpc>
                <a:spcPct val="90000"/>
              </a:lnSpc>
            </a:pPr>
            <a:r>
              <a:rPr lang="en-GB" sz="1700" dirty="0"/>
              <a:t>Breathe training participants in the following counties completed a 1 month follow up survey from July 1, 2025 – June 30, 2026: </a:t>
            </a:r>
          </a:p>
        </p:txBody>
      </p:sp>
      <p:sp>
        <p:nvSpPr>
          <p:cNvPr id="11" name="Slide Number Placeholder 2">
            <a:extLst>
              <a:ext uri="{FF2B5EF4-FFF2-40B4-BE49-F238E27FC236}">
                <a16:creationId xmlns:a16="http://schemas.microsoft.com/office/drawing/2014/main" id="{1F5ED133-3E88-39E6-9E13-2ABDFB12F1B0}"/>
              </a:ext>
            </a:extLst>
          </p:cNvPr>
          <p:cNvSpPr>
            <a:spLocks noGrp="1"/>
          </p:cNvSpPr>
          <p:nvPr>
            <p:ph type="sldNum" sz="quarter" idx="12"/>
          </p:nvPr>
        </p:nvSpPr>
        <p:spPr>
          <a:xfrm>
            <a:off x="8367076" y="4815076"/>
            <a:ext cx="626035" cy="274637"/>
          </a:xfrm>
        </p:spPr>
        <p:txBody>
          <a:bodyPr/>
          <a:lstStyle/>
          <a:p>
            <a:pPr>
              <a:spcAft>
                <a:spcPts val="600"/>
              </a:spcAft>
            </a:pPr>
            <a:fld id="{A88B48FB-E956-2048-9E74-C69E7CAA26CC}" type="slidenum">
              <a:rPr lang="en-US" smtClean="0"/>
              <a:pPr>
                <a:spcAft>
                  <a:spcPts val="600"/>
                </a:spcAft>
              </a:pPr>
              <a:t>2</a:t>
            </a:fld>
            <a:endParaRPr lang="en-US"/>
          </a:p>
        </p:txBody>
      </p:sp>
      <p:sp>
        <p:nvSpPr>
          <p:cNvPr id="3" name="Title"/>
          <p:cNvSpPr>
            <a:spLocks noGrp="1"/>
          </p:cNvSpPr>
          <p:nvPr>
            <p:ph type="body" sz="quarter" idx="14"/>
          </p:nvPr>
        </p:nvSpPr>
        <p:spPr>
          <a:xfrm>
            <a:off x="123322" y="627419"/>
            <a:ext cx="8229600" cy="239713"/>
          </a:xfrm>
        </p:spPr>
        <p:txBody>
          <a:bodyPr>
            <a:normAutofit/>
          </a:bodyPr>
          <a:lstStyle/>
          <a:p>
            <a:pPr>
              <a:lnSpc>
                <a:spcPct val="90000"/>
              </a:lnSpc>
            </a:pPr>
            <a:r>
              <a:rPr lang="en-GB" dirty="0"/>
              <a:t>Answered: 72   Skipped: 0</a:t>
            </a:r>
            <a:endParaRPr lang="en-US" dirty="0"/>
          </a:p>
        </p:txBody>
      </p:sp>
      <p:sp>
        <p:nvSpPr>
          <p:cNvPr id="4" name="Footer Placeholder 4">
            <a:extLst>
              <a:ext uri="{FF2B5EF4-FFF2-40B4-BE49-F238E27FC236}">
                <a16:creationId xmlns:a16="http://schemas.microsoft.com/office/drawing/2014/main" id="{4405B5CA-D620-0B65-1C24-FAB71C2BE43E}"/>
              </a:ext>
            </a:extLst>
          </p:cNvPr>
          <p:cNvSpPr>
            <a:spLocks noGrp="1"/>
          </p:cNvSpPr>
          <p:nvPr>
            <p:ph type="ftr" sz="quarter" idx="3"/>
          </p:nvPr>
        </p:nvSpPr>
        <p:spPr>
          <a:xfrm>
            <a:off x="2465173" y="4661644"/>
            <a:ext cx="6338888" cy="274637"/>
          </a:xfrm>
        </p:spPr>
        <p:txBody>
          <a:bodyPr/>
          <a:lstStyle/>
          <a:p>
            <a:r>
              <a:rPr lang="en-US" dirty="0"/>
              <a:t>*See chart on next slide for complete county listing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C4C8EAA-5C23-49AC-192A-E1BA08CCF8B3}"/>
              </a:ext>
            </a:extLst>
          </p:cNvPr>
          <p:cNvPicPr>
            <a:picLocks noChangeAspect="1"/>
          </p:cNvPicPr>
          <p:nvPr/>
        </p:nvPicPr>
        <p:blipFill>
          <a:blip r:embed="rId2"/>
          <a:stretch>
            <a:fillRect/>
          </a:stretch>
        </p:blipFill>
        <p:spPr>
          <a:xfrm>
            <a:off x="2305633" y="50800"/>
            <a:ext cx="4836571" cy="50512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fontScale="90000"/>
          </a:bodyPr>
          <a:lstStyle/>
          <a:p>
            <a:r>
              <a:rPr lang="en-GB" dirty="0"/>
              <a:t>The title/role that best describes your position(s) within your organization (check all that apply):</a:t>
            </a:r>
            <a:endParaRPr dirty="0"/>
          </a:p>
        </p:txBody>
      </p:sp>
      <p:sp>
        <p:nvSpPr>
          <p:cNvPr id="3" name="Title"/>
          <p:cNvSpPr>
            <a:spLocks noGrp="1"/>
          </p:cNvSpPr>
          <p:nvPr>
            <p:ph type="body" sz="quarter" idx="14"/>
          </p:nvPr>
        </p:nvSpPr>
        <p:spPr/>
        <p:txBody>
          <a:bodyPr>
            <a:normAutofit lnSpcReduction="10000"/>
          </a:bodyPr>
          <a:lstStyle/>
          <a:p>
            <a:r>
              <a:rPr lang="en-GB" dirty="0"/>
              <a:t>Answered: 72   Skipped: 0</a:t>
            </a:r>
            <a:endParaRPr dirty="0"/>
          </a:p>
        </p:txBody>
      </p:sp>
      <p:graphicFrame>
        <p:nvGraphicFramePr>
          <p:cNvPr id="4" name="Chart Placeholder"/>
          <p:cNvGraphicFramePr>
            <a:graphicFrameLocks noGrp="1"/>
          </p:cNvGraphicFramePr>
          <p:nvPr/>
        </p:nvGraphicFramePr>
        <p:xfrm>
          <a:off x="1097280" y="1049658"/>
          <a:ext cx="6998677" cy="356901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fontScale="90000"/>
          </a:bodyPr>
          <a:lstStyle/>
          <a:p>
            <a:r>
              <a:rPr lang="en-GB" dirty="0"/>
              <a:t>Since completing the “Breathe” Training, HOW OFTEN have you used each of the materials?</a:t>
            </a:r>
            <a:endParaRPr dirty="0"/>
          </a:p>
        </p:txBody>
      </p:sp>
      <p:sp>
        <p:nvSpPr>
          <p:cNvPr id="3" name="Title"/>
          <p:cNvSpPr>
            <a:spLocks noGrp="1"/>
          </p:cNvSpPr>
          <p:nvPr>
            <p:ph type="body" sz="quarter" idx="14"/>
          </p:nvPr>
        </p:nvSpPr>
        <p:spPr/>
        <p:txBody>
          <a:bodyPr>
            <a:normAutofit lnSpcReduction="10000"/>
          </a:bodyPr>
          <a:lstStyle/>
          <a:p>
            <a:r>
              <a:rPr lang="en-GB" dirty="0"/>
              <a:t>Answered: 72   Skipped: 0</a:t>
            </a:r>
            <a:endParaRPr dirty="0"/>
          </a:p>
        </p:txBody>
      </p:sp>
      <p:graphicFrame>
        <p:nvGraphicFramePr>
          <p:cNvPr id="4" name="Chart Placeholder"/>
          <p:cNvGraphicFramePr>
            <a:graphicFrameLocks noGrp="1"/>
          </p:cNvGraphicFramePr>
          <p:nvPr>
            <p:extLst>
              <p:ext uri="{D42A27DB-BD31-4B8C-83A1-F6EECF244321}">
                <p14:modId xmlns:p14="http://schemas.microsoft.com/office/powerpoint/2010/main" val="3035854719"/>
              </p:ext>
            </p:extLst>
          </p:nvPr>
        </p:nvGraphicFramePr>
        <p:xfrm>
          <a:off x="1319706" y="627419"/>
          <a:ext cx="7824294" cy="443543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5238A7-D980-51AD-E7C0-FEE0CFA21772}"/>
              </a:ext>
            </a:extLst>
          </p:cNvPr>
          <p:cNvPicPr>
            <a:picLocks noChangeAspect="1"/>
          </p:cNvPicPr>
          <p:nvPr/>
        </p:nvPicPr>
        <p:blipFill>
          <a:blip r:embed="rId2"/>
          <a:stretch>
            <a:fillRect/>
          </a:stretch>
        </p:blipFill>
        <p:spPr>
          <a:xfrm>
            <a:off x="752694" y="119380"/>
            <a:ext cx="7760532" cy="473392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15136" y="381088"/>
            <a:ext cx="8229600" cy="548713"/>
          </a:xfrm>
        </p:spPr>
        <p:txBody>
          <a:bodyPr>
            <a:normAutofit fontScale="90000"/>
          </a:bodyPr>
          <a:lstStyle/>
          <a:p>
            <a:r>
              <a:rPr lang="en-GB" dirty="0"/>
              <a:t>HOW USEFUL have you found each of the “Breathe” materials to be when providing education on tobacco? (Extremely Useful, Somewhat Useful, Not At All Useful, or Have Not Used Yet)</a:t>
            </a:r>
            <a:endParaRPr dirty="0"/>
          </a:p>
        </p:txBody>
      </p:sp>
      <p:sp>
        <p:nvSpPr>
          <p:cNvPr id="3" name="Title"/>
          <p:cNvSpPr>
            <a:spLocks noGrp="1"/>
          </p:cNvSpPr>
          <p:nvPr>
            <p:ph type="body" sz="quarter" idx="14"/>
          </p:nvPr>
        </p:nvSpPr>
        <p:spPr>
          <a:xfrm>
            <a:off x="115136" y="929801"/>
            <a:ext cx="8229600" cy="239713"/>
          </a:xfrm>
        </p:spPr>
        <p:txBody>
          <a:bodyPr>
            <a:normAutofit lnSpcReduction="10000"/>
          </a:bodyPr>
          <a:lstStyle/>
          <a:p>
            <a:r>
              <a:rPr lang="en-GB" dirty="0"/>
              <a:t>Answered: 72   Skipped: 0</a:t>
            </a:r>
            <a:endParaRPr dirty="0"/>
          </a:p>
        </p:txBody>
      </p:sp>
      <p:graphicFrame>
        <p:nvGraphicFramePr>
          <p:cNvPr id="4" name="Chart Placeholder"/>
          <p:cNvGraphicFramePr>
            <a:graphicFrameLocks noGrp="1"/>
          </p:cNvGraphicFramePr>
          <p:nvPr>
            <p:extLst>
              <p:ext uri="{D42A27DB-BD31-4B8C-83A1-F6EECF244321}">
                <p14:modId xmlns:p14="http://schemas.microsoft.com/office/powerpoint/2010/main" val="692575614"/>
              </p:ext>
            </p:extLst>
          </p:nvPr>
        </p:nvGraphicFramePr>
        <p:xfrm>
          <a:off x="1203960" y="929801"/>
          <a:ext cx="7931584" cy="412225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2F9293-39F1-8E81-7D68-36EBE78C01AC}"/>
              </a:ext>
            </a:extLst>
          </p:cNvPr>
          <p:cNvPicPr>
            <a:picLocks noChangeAspect="1"/>
          </p:cNvPicPr>
          <p:nvPr/>
        </p:nvPicPr>
        <p:blipFill>
          <a:blip r:embed="rId2"/>
          <a:stretch>
            <a:fillRect/>
          </a:stretch>
        </p:blipFill>
        <p:spPr>
          <a:xfrm>
            <a:off x="891388" y="149860"/>
            <a:ext cx="7627772" cy="4786427"/>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15136" y="160581"/>
            <a:ext cx="8229600" cy="548713"/>
          </a:xfrm>
        </p:spPr>
        <p:txBody>
          <a:bodyPr>
            <a:normAutofit fontScale="90000"/>
          </a:bodyPr>
          <a:lstStyle/>
          <a:p>
            <a:r>
              <a:rPr lang="en-GB" dirty="0"/>
              <a:t>IN THE FUTURE, how likely are you to use each of the “Breathe” materials? (Extremely Likely, Somewhat Likely, Extremely Unlikely, or Will Never Use)</a:t>
            </a:r>
            <a:endParaRPr dirty="0"/>
          </a:p>
        </p:txBody>
      </p:sp>
      <p:sp>
        <p:nvSpPr>
          <p:cNvPr id="3" name="Title"/>
          <p:cNvSpPr>
            <a:spLocks noGrp="1"/>
          </p:cNvSpPr>
          <p:nvPr>
            <p:ph type="body" sz="quarter" idx="14"/>
          </p:nvPr>
        </p:nvSpPr>
        <p:spPr>
          <a:xfrm>
            <a:off x="115136" y="702030"/>
            <a:ext cx="8229600" cy="239713"/>
          </a:xfrm>
        </p:spPr>
        <p:txBody>
          <a:bodyPr>
            <a:normAutofit lnSpcReduction="10000"/>
          </a:bodyPr>
          <a:lstStyle/>
          <a:p>
            <a:r>
              <a:rPr lang="en-GB" dirty="0"/>
              <a:t>Answered: 72   Skipped: 0</a:t>
            </a:r>
            <a:endParaRPr dirty="0"/>
          </a:p>
        </p:txBody>
      </p:sp>
      <p:graphicFrame>
        <p:nvGraphicFramePr>
          <p:cNvPr id="4" name="Chart Placeholder"/>
          <p:cNvGraphicFramePr>
            <a:graphicFrameLocks noGrp="1"/>
          </p:cNvGraphicFramePr>
          <p:nvPr>
            <p:extLst>
              <p:ext uri="{D42A27DB-BD31-4B8C-83A1-F6EECF244321}">
                <p14:modId xmlns:p14="http://schemas.microsoft.com/office/powerpoint/2010/main" val="1894443369"/>
              </p:ext>
            </p:extLst>
          </p:nvPr>
        </p:nvGraphicFramePr>
        <p:xfrm>
          <a:off x="1219200" y="769618"/>
          <a:ext cx="7423639" cy="432054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theme1.xml><?xml version="1.0" encoding="utf-8"?>
<a:theme xmlns:a="http://schemas.openxmlformats.org/drawingml/2006/main" name="Data slides">
  <a:themeElements>
    <a:clrScheme name="Custom 93">
      <a:dk1>
        <a:srgbClr val="333333"/>
      </a:dk1>
      <a:lt1>
        <a:sysClr val="window" lastClr="FFFFFF"/>
      </a:lt1>
      <a:dk2>
        <a:srgbClr val="666666"/>
      </a:dk2>
      <a:lt2>
        <a:srgbClr val="EEECE1"/>
      </a:lt2>
      <a:accent1>
        <a:srgbClr val="00BF6F"/>
      </a:accent1>
      <a:accent2>
        <a:srgbClr val="507CB6"/>
      </a:accent2>
      <a:accent3>
        <a:srgbClr val="F9BE00"/>
      </a:accent3>
      <a:accent4>
        <a:srgbClr val="6BC8CD"/>
      </a:accent4>
      <a:accent5>
        <a:srgbClr val="EA854B"/>
      </a:accent5>
      <a:accent6>
        <a:srgbClr val="7D5E8F"/>
      </a:accent6>
      <a:hlink>
        <a:srgbClr val="31859C"/>
      </a:hlink>
      <a:folHlink>
        <a:srgbClr val="3185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94</TotalTime>
  <Words>968</Words>
  <Application>Microsoft Macintosh PowerPoint</Application>
  <PresentationFormat>On-screen Show (16:9)</PresentationFormat>
  <Paragraphs>48</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Arial</vt:lpstr>
      <vt:lpstr>Helvetica Neue</vt:lpstr>
      <vt:lpstr>Data slides</vt:lpstr>
      <vt:lpstr>PowerPoint Presentation</vt:lpstr>
      <vt:lpstr>Breathe training participants in the following counties completed a 1 month follow up survey from July 1, 2025 – June 30, 2026: </vt:lpstr>
      <vt:lpstr>PowerPoint Presentation</vt:lpstr>
      <vt:lpstr>The title/role that best describes your position(s) within your organization (check all that apply):</vt:lpstr>
      <vt:lpstr>Since completing the “Breathe” Training, HOW OFTEN have you used each of the materials?</vt:lpstr>
      <vt:lpstr>PowerPoint Presentation</vt:lpstr>
      <vt:lpstr>HOW USEFUL have you found each of the “Breathe” materials to be when providing education on tobacco? (Extremely Useful, Somewhat Useful, Not At All Useful, or Have Not Used Yet)</vt:lpstr>
      <vt:lpstr>PowerPoint Presentation</vt:lpstr>
      <vt:lpstr>IN THE FUTURE, how likely are you to use each of the “Breathe” materials? (Extremely Likely, Somewhat Likely, Extremely Unlikely, or Will Never Use)</vt:lpstr>
      <vt:lpstr>PowerPoint Presentation</vt:lpstr>
      <vt:lpstr>Please share any successes/challenges you have experienced while using the “Breathe” materials as well as any suggestions for improving “Breathe”.</vt:lpstr>
      <vt:lpstr>Please share any successes/challenges you have experienced while using the “Breathe” materials as well as any suggestions for improving “Breathe”.</vt:lpstr>
      <vt:lpstr>Please share any successes/challenges you have experienced while using the “Breathe” materials as well as any suggestions for improving “Breathe”.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Tanya</dc:creator>
  <cp:lastModifiedBy>Alison Muckerheide</cp:lastModifiedBy>
  <cp:revision>5</cp:revision>
  <dcterms:modified xsi:type="dcterms:W3CDTF">2026-08-05T18:31:18Z</dcterms:modified>
</cp:coreProperties>
</file>