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 id="2147483679" r:id="rId3"/>
  </p:sldMasterIdLst>
  <p:notesMasterIdLst>
    <p:notesMasterId r:id="rId64"/>
  </p:notesMasterIdLst>
  <p:sldIdLst>
    <p:sldId id="2146847488" r:id="rId4"/>
    <p:sldId id="2146847490" r:id="rId5"/>
    <p:sldId id="427" r:id="rId6"/>
    <p:sldId id="2146847491" r:id="rId7"/>
    <p:sldId id="258" r:id="rId8"/>
    <p:sldId id="2146847492" r:id="rId9"/>
    <p:sldId id="41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146847501" r:id="rId45"/>
    <p:sldId id="2146847503" r:id="rId46"/>
    <p:sldId id="2146847505" r:id="rId47"/>
    <p:sldId id="2146847507" r:id="rId48"/>
    <p:sldId id="415" r:id="rId49"/>
    <p:sldId id="2146847508" r:id="rId50"/>
    <p:sldId id="2146847511" r:id="rId51"/>
    <p:sldId id="2146847506" r:id="rId52"/>
    <p:sldId id="2146847482" r:id="rId53"/>
    <p:sldId id="2146847486" r:id="rId54"/>
    <p:sldId id="422" r:id="rId55"/>
    <p:sldId id="423" r:id="rId56"/>
    <p:sldId id="2146847512" r:id="rId57"/>
    <p:sldId id="2146847485" r:id="rId58"/>
    <p:sldId id="2146847521" r:id="rId59"/>
    <p:sldId id="2146847489" r:id="rId60"/>
    <p:sldId id="2146847522" r:id="rId61"/>
    <p:sldId id="2146847514" r:id="rId62"/>
    <p:sldId id="2146847515" r:id="rId63"/>
  </p:sldIdLst>
  <p:sldSz cx="9144000" cy="6858000" type="screen4x3"/>
  <p:notesSz cx="7102475" cy="9388475"/>
  <p:embeddedFontLst>
    <p:embeddedFont>
      <p:font typeface="Atma" panose="020B0604020202020204" charset="0"/>
      <p:regular r:id="rId65"/>
      <p:bold r:id="rId66"/>
      <p:italic r:id="rId67"/>
      <p:boldItalic r:id="rId68"/>
    </p:embeddedFont>
    <p:embeddedFont>
      <p:font typeface="Caveat Brush" pitchFamily="2" charset="0"/>
      <p:regular r:id="rId69"/>
    </p:embeddedFont>
    <p:embeddedFont>
      <p:font typeface="Roboto" panose="02000000000000000000" pitchFamily="2" charset="0"/>
      <p:regular r:id="rId70"/>
      <p:bold r:id="rId71"/>
      <p:italic r:id="rId72"/>
      <p:boldItalic r:id="rId73"/>
    </p:embeddedFont>
    <p:embeddedFont>
      <p:font typeface="Segoe UI" panose="020B0502040204020203" pitchFamily="34" charset="0"/>
      <p:regular r:id="rId74"/>
      <p:bold r:id="rId75"/>
      <p:italic r:id="rId76"/>
      <p:boldItalic r:id="rId77"/>
    </p:embeddedFont>
    <p:embeddedFont>
      <p:font typeface="Trebuchet MS" panose="020B0603020202020204" pitchFamily="34" charset="0"/>
      <p:regular r:id="rId78"/>
      <p:bold r:id="rId79"/>
      <p:italic r:id="rId80"/>
      <p:boldItalic r:id="rId81"/>
    </p:embeddedFont>
    <p:embeddedFont>
      <p:font typeface="Verdana" panose="020B0604030504040204" pitchFamily="34"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832"/>
    <a:srgbClr val="BCE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8EBA4-18ED-4CB4-8AA4-71E30481E0FE}" v="3" dt="2026-05-07T13:24:50.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1" autoAdjust="0"/>
    <p:restoredTop sz="84706" autoAdjust="0"/>
  </p:normalViewPr>
  <p:slideViewPr>
    <p:cSldViewPr snapToGrid="0">
      <p:cViewPr varScale="1">
        <p:scale>
          <a:sx n="70" d="100"/>
          <a:sy n="70" d="100"/>
        </p:scale>
        <p:origin x="1723" y="-115"/>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font" Target="fonts/font4.fntdata"/><Relationship Id="rId84" Type="http://schemas.openxmlformats.org/officeDocument/2006/relationships/font" Target="fonts/font20.fntdata"/><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2.xml"/><Relationship Id="rId90" Type="http://schemas.microsoft.com/office/2016/11/relationships/changesInfo" Target="changesInfos/changesInfo1.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font" Target="fonts/font2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font" Target="fonts/font19.fntdata"/><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2.fntdata"/><Relationship Id="rId7" Type="http://schemas.openxmlformats.org/officeDocument/2006/relationships/slide" Target="slides/slide4.xml"/><Relationship Id="rId71" Type="http://schemas.openxmlformats.org/officeDocument/2006/relationships/font" Target="fonts/font7.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2.fntdata"/><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font" Target="fonts/font18.fntdata"/><Relationship Id="rId19"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Shelburne" userId="5a8aca72b4acc242" providerId="LiveId" clId="{57E2D1BA-8954-4BA3-B98C-BA53A2F866D0}"/>
    <pc:docChg chg="custSel addSld delSld modSld">
      <pc:chgData name="Tanya Shelburne" userId="5a8aca72b4acc242" providerId="LiveId" clId="{57E2D1BA-8954-4BA3-B98C-BA53A2F866D0}" dt="2026-05-07T13:38:13.285" v="19" actId="478"/>
      <pc:docMkLst>
        <pc:docMk/>
      </pc:docMkLst>
      <pc:sldChg chg="del">
        <pc:chgData name="Tanya Shelburne" userId="5a8aca72b4acc242" providerId="LiveId" clId="{57E2D1BA-8954-4BA3-B98C-BA53A2F866D0}" dt="2026-05-07T13:24:55.884" v="3" actId="47"/>
        <pc:sldMkLst>
          <pc:docMk/>
          <pc:sldMk cId="2628297459" sldId="463"/>
        </pc:sldMkLst>
      </pc:sldChg>
      <pc:sldChg chg="add del">
        <pc:chgData name="Tanya Shelburne" userId="5a8aca72b4acc242" providerId="LiveId" clId="{57E2D1BA-8954-4BA3-B98C-BA53A2F866D0}" dt="2026-05-07T13:24:59.261" v="4" actId="47"/>
        <pc:sldMkLst>
          <pc:docMk/>
          <pc:sldMk cId="135431497" sldId="2146847513"/>
        </pc:sldMkLst>
      </pc:sldChg>
      <pc:sldChg chg="addSp delSp modSp add mod">
        <pc:chgData name="Tanya Shelburne" userId="5a8aca72b4acc242" providerId="LiveId" clId="{57E2D1BA-8954-4BA3-B98C-BA53A2F866D0}" dt="2026-05-07T13:38:13.285" v="19" actId="478"/>
        <pc:sldMkLst>
          <pc:docMk/>
          <pc:sldMk cId="2488955890" sldId="2146847521"/>
        </pc:sldMkLst>
        <pc:spChg chg="del">
          <ac:chgData name="Tanya Shelburne" userId="5a8aca72b4acc242" providerId="LiveId" clId="{57E2D1BA-8954-4BA3-B98C-BA53A2F866D0}" dt="2026-05-07T13:38:13.285" v="19" actId="478"/>
          <ac:spMkLst>
            <pc:docMk/>
            <pc:sldMk cId="2488955890" sldId="2146847521"/>
            <ac:spMk id="2" creationId="{9C50FC60-2F62-CB84-AD93-87CAEDB5C116}"/>
          </ac:spMkLst>
        </pc:spChg>
        <pc:spChg chg="del">
          <ac:chgData name="Tanya Shelburne" userId="5a8aca72b4acc242" providerId="LiveId" clId="{57E2D1BA-8954-4BA3-B98C-BA53A2F866D0}" dt="2026-05-07T13:38:10.390" v="18" actId="478"/>
          <ac:spMkLst>
            <pc:docMk/>
            <pc:sldMk cId="2488955890" sldId="2146847521"/>
            <ac:spMk id="4" creationId="{8D236D9B-3E9C-5DE3-616F-066F67815BA2}"/>
          </ac:spMkLst>
        </pc:spChg>
        <pc:picChg chg="add mod ord">
          <ac:chgData name="Tanya Shelburne" userId="5a8aca72b4acc242" providerId="LiveId" clId="{57E2D1BA-8954-4BA3-B98C-BA53A2F866D0}" dt="2026-05-07T13:38:01.714" v="17" actId="167"/>
          <ac:picMkLst>
            <pc:docMk/>
            <pc:sldMk cId="2488955890" sldId="2146847521"/>
            <ac:picMk id="5" creationId="{44561A2A-1E67-3B26-FBD1-191F829F6695}"/>
          </ac:picMkLst>
        </pc:picChg>
        <pc:picChg chg="del">
          <ac:chgData name="Tanya Shelburne" userId="5a8aca72b4acc242" providerId="LiveId" clId="{57E2D1BA-8954-4BA3-B98C-BA53A2F866D0}" dt="2026-05-07T13:37:24.713" v="13" actId="478"/>
          <ac:picMkLst>
            <pc:docMk/>
            <pc:sldMk cId="2488955890" sldId="2146847521"/>
            <ac:picMk id="8" creationId="{4974C2A3-0633-7117-7789-868D87AE5BAF}"/>
          </ac:picMkLst>
        </pc:picChg>
      </pc:sldChg>
      <pc:sldChg chg="modSp add mod">
        <pc:chgData name="Tanya Shelburne" userId="5a8aca72b4acc242" providerId="LiveId" clId="{57E2D1BA-8954-4BA3-B98C-BA53A2F866D0}" dt="2026-05-07T13:26:00.713" v="12" actId="1076"/>
        <pc:sldMkLst>
          <pc:docMk/>
          <pc:sldMk cId="1129139789" sldId="2146847522"/>
        </pc:sldMkLst>
        <pc:spChg chg="mod">
          <ac:chgData name="Tanya Shelburne" userId="5a8aca72b4acc242" providerId="LiveId" clId="{57E2D1BA-8954-4BA3-B98C-BA53A2F866D0}" dt="2026-05-07T13:25:21.529" v="7" actId="1076"/>
          <ac:spMkLst>
            <pc:docMk/>
            <pc:sldMk cId="1129139789" sldId="2146847522"/>
            <ac:spMk id="2" creationId="{2FD53059-0CD6-1B43-9C12-120E7C598367}"/>
          </ac:spMkLst>
        </pc:spChg>
        <pc:spChg chg="mod">
          <ac:chgData name="Tanya Shelburne" userId="5a8aca72b4acc242" providerId="LiveId" clId="{57E2D1BA-8954-4BA3-B98C-BA53A2F866D0}" dt="2026-05-07T13:25:11.069" v="5" actId="1076"/>
          <ac:spMkLst>
            <pc:docMk/>
            <pc:sldMk cId="1129139789" sldId="2146847522"/>
            <ac:spMk id="4" creationId="{CD28B7A8-BE90-DB4F-B425-FBD956A1743A}"/>
          </ac:spMkLst>
        </pc:spChg>
        <pc:spChg chg="mod">
          <ac:chgData name="Tanya Shelburne" userId="5a8aca72b4acc242" providerId="LiveId" clId="{57E2D1BA-8954-4BA3-B98C-BA53A2F866D0}" dt="2026-05-07T13:25:53.079" v="11" actId="1076"/>
          <ac:spMkLst>
            <pc:docMk/>
            <pc:sldMk cId="1129139789" sldId="2146847522"/>
            <ac:spMk id="5" creationId="{08180F6C-054F-4E36-1047-1AE2A3B2DD2F}"/>
          </ac:spMkLst>
        </pc:spChg>
        <pc:spChg chg="mod">
          <ac:chgData name="Tanya Shelburne" userId="5a8aca72b4acc242" providerId="LiveId" clId="{57E2D1BA-8954-4BA3-B98C-BA53A2F866D0}" dt="2026-05-07T13:26:00.713" v="12" actId="1076"/>
          <ac:spMkLst>
            <pc:docMk/>
            <pc:sldMk cId="1129139789" sldId="2146847522"/>
            <ac:spMk id="7" creationId="{08D37E88-ADE7-28FD-627D-BCFBB9242B6E}"/>
          </ac:spMkLst>
        </pc:spChg>
        <pc:spChg chg="mod">
          <ac:chgData name="Tanya Shelburne" userId="5a8aca72b4acc242" providerId="LiveId" clId="{57E2D1BA-8954-4BA3-B98C-BA53A2F866D0}" dt="2026-05-07T13:25:35.021" v="9" actId="1076"/>
          <ac:spMkLst>
            <pc:docMk/>
            <pc:sldMk cId="1129139789" sldId="2146847522"/>
            <ac:spMk id="8" creationId="{D3C1F958-7E94-C547-15BB-35A1448549C7}"/>
          </ac:spMkLst>
        </pc:spChg>
        <pc:spChg chg="mod">
          <ac:chgData name="Tanya Shelburne" userId="5a8aca72b4acc242" providerId="LiveId" clId="{57E2D1BA-8954-4BA3-B98C-BA53A2F866D0}" dt="2026-05-07T13:25:29.298" v="8" actId="1076"/>
          <ac:spMkLst>
            <pc:docMk/>
            <pc:sldMk cId="1129139789" sldId="2146847522"/>
            <ac:spMk id="9" creationId="{45622F49-7058-E685-3A6D-6C630C3878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3" cy="469900"/>
          </a:xfrm>
          <a:prstGeom prst="rect">
            <a:avLst/>
          </a:prstGeom>
          <a:noFill/>
          <a:ln>
            <a:noFill/>
          </a:ln>
        </p:spPr>
        <p:txBody>
          <a:bodyPr spcFirstLastPara="1" wrap="square" lIns="94225" tIns="47100" rIns="94225" bIns="471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4022725" y="0"/>
            <a:ext cx="3078163" cy="469900"/>
          </a:xfrm>
          <a:prstGeom prst="rect">
            <a:avLst/>
          </a:prstGeom>
          <a:noFill/>
          <a:ln>
            <a:noFill/>
          </a:ln>
        </p:spPr>
        <p:txBody>
          <a:bodyPr spcFirstLastPara="1" wrap="square" lIns="94225" tIns="47100" rIns="94225" bIns="471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6988"/>
            <a:ext cx="3078163" cy="469900"/>
          </a:xfrm>
          <a:prstGeom prst="rect">
            <a:avLst/>
          </a:prstGeom>
          <a:noFill/>
          <a:ln>
            <a:noFill/>
          </a:ln>
        </p:spPr>
        <p:txBody>
          <a:bodyPr spcFirstLastPara="1" wrap="square" lIns="94225" tIns="47100" rIns="94225" bIns="471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96133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HOW TO USE THE NOTES SECTION: Each slide in this presentation has a notes section that can help you deliver the presentation.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The KEY POINT let’s you know the most important message to convey and along with the text on the screen, that may be all the guidance an experienced County Coordinator/tobacco expert may need to conduct the training effectively.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If any handouts or other resources are necessary for a given slide you will see a MATERIALS NEEDED section.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If modifications are needed to share a slide or conduct an activity for a virtual training, you will see a VIRTUAL MODIFICATION section.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The SCRIPT portion of each page will give you a sample script (</a:t>
            </a:r>
            <a:r>
              <a:rPr lang="en-US" i="1" dirty="0"/>
              <a:t>in italics</a:t>
            </a:r>
            <a:r>
              <a:rPr lang="en-US" dirty="0"/>
              <a:t>) of what you might say for each slide as well as instructions, if needed. DO NOT READ THE SCRIPT VERBATIM! Instead, use the script to practice the presentation and then adjust it as needed to make it your own. The script is simply meant to be a guide/suggestion!</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KEY POINT: All participants need to complete a pre assessment and sign the sign-in sheet.</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MATERIALS NEEDED: Participants can complete the pre assessment online with the QR code on this slide. This is the preferred method as it will save you time doing data entry after the training! The slide indicates “Breathe Refresher” so they know how to answer the first question regarding the type of training they are attending.  To encourage compliance, you could have them indicate they are done or show you their completion screen and you could give them a handout, magnet, or other giveaway when they do. You still need to bring copies of the sign-in sheets and some printed out pre assessments in case participants prefer to complete a hard copy….then after the training you will need to complete the data entry.  **If you choose NOT to have participants complete the assessment online, modify this slide by removing the QR code.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VIRTUAL MODIFICATION: Participants can use another device to access the QR code on the screen and/or you can place the link in the chat box so they can complete it on the device they are using for the training. You may need to keep posting the link in the chat box as people enter the training since they may not be able to see earlier chat box entries. Ask participants to type DONE in the chat box to encourage compliance and assess completion. Here is the link to the pre assessment:  https://www.surveymonkey.com/r/PreAssess2527 </a:t>
            </a:r>
            <a:endParaRPr lang="en-US" b="1" dirty="0"/>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Before we get started, I need everyone to complete a pre assessment. To access the survey, just open the camera on your smartphone and point it at the QR code on the screen to get the link. If you prefer to complete the assessment with pen and paper just let me know and I will bring you a hard copy.  I will also be asking you to complete a post-assessment at the end of the training, and these are important parts of our evaluation, so I appreciate you completing them. There are also sign-in sheets being passed around. Please make sure you put your name and contact info on one of the sign-in sheets so we will have a record of everyone’s attendance and if you want to receive our monthly Breathe E-newsletter you can indicate that on the sign in as well.”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256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307" name="Google Shape;307;p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a:t>INSTRUCTIONS: Read the question out loud.</a:t>
            </a:r>
            <a:endParaRPr/>
          </a:p>
        </p:txBody>
      </p:sp>
    </p:spTree>
    <p:extLst>
      <p:ext uri="{BB962C8B-B14F-4D97-AF65-F5344CB8AC3E}">
        <p14:creationId xmlns:p14="http://schemas.microsoft.com/office/powerpoint/2010/main" val="1009222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315" name="Google Shape;315;p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p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 KEY POINT: While traditional cigarette smoking has gone down there is still work to be done, especially with e-cigarettes.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“That is true! There has been a lot of great progress as people have learned about the danger of smoking and laws have been put in place to restrict some forms of tobacco marketing and to protect people from secondhand smoke exposure. But there is still work to be done, and especially with the recent growth of e-cigarettes and vaping. </a:t>
            </a:r>
            <a:r>
              <a:rPr lang="en-US" i="0" dirty="0"/>
              <a:t>(Team X) </a:t>
            </a:r>
            <a:r>
              <a:rPr lang="en-US" i="1" dirty="0"/>
              <a:t>gets $100!” </a:t>
            </a:r>
            <a:endParaRPr lang="en-US" dirty="0"/>
          </a:p>
        </p:txBody>
      </p:sp>
    </p:spTree>
    <p:extLst>
      <p:ext uri="{BB962C8B-B14F-4D97-AF65-F5344CB8AC3E}">
        <p14:creationId xmlns:p14="http://schemas.microsoft.com/office/powerpoint/2010/main" val="277951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
        <p:nvSpPr>
          <p:cNvPr id="324" name="Google Shape;324;p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9: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Tree>
    <p:extLst>
      <p:ext uri="{BB962C8B-B14F-4D97-AF65-F5344CB8AC3E}">
        <p14:creationId xmlns:p14="http://schemas.microsoft.com/office/powerpoint/2010/main" val="213891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0: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
        <p:nvSpPr>
          <p:cNvPr id="332" name="Google Shape;332;p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10: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Most smokers start by the age of 21.</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A. </a:t>
            </a:r>
            <a:r>
              <a:rPr lang="en-US" b="0" i="1" dirty="0">
                <a:solidFill>
                  <a:srgbClr val="202124"/>
                </a:solidFill>
                <a:effectLst/>
                <a:latin typeface="Roboto" panose="02000000000000000000" pitchFamily="2" charset="0"/>
              </a:rPr>
              <a:t>About 95% of adult smokers begin smoking before they turn 21 so that is why preventing teens and young adults from starting is so critical.</a:t>
            </a:r>
            <a:r>
              <a:rPr lang="en-US" b="0" i="1" dirty="0"/>
              <a:t> (Team X) gets $200!” </a:t>
            </a:r>
          </a:p>
          <a:p>
            <a:pPr marL="0" indent="0">
              <a:spcBef>
                <a:spcPts val="0"/>
              </a:spcBef>
              <a:buSzPts val="1200"/>
            </a:pPr>
            <a:endParaRPr lang="en-US" dirty="0"/>
          </a:p>
          <a:p>
            <a:pPr marL="0" indent="0">
              <a:spcBef>
                <a:spcPts val="0"/>
              </a:spcBef>
              <a:buSzPts val="1200"/>
            </a:pPr>
            <a:endParaRPr lang="en-US" dirty="0"/>
          </a:p>
          <a:p>
            <a:pPr marL="0" indent="0">
              <a:spcBef>
                <a:spcPts val="0"/>
              </a:spcBef>
              <a:buSzPts val="1200"/>
            </a:pPr>
            <a:endParaRPr lang="en-US" dirty="0"/>
          </a:p>
          <a:p>
            <a:pPr marL="0" lvl="0" indent="0" algn="l">
              <a:spcBef>
                <a:spcPts val="0"/>
              </a:spcBef>
              <a:spcAft>
                <a:spcPts val="0"/>
              </a:spcAft>
              <a:buSzPts val="1200"/>
              <a:buFont typeface="Arial"/>
              <a:buNone/>
            </a:pPr>
            <a:endParaRPr dirty="0"/>
          </a:p>
        </p:txBody>
      </p:sp>
    </p:spTree>
    <p:extLst>
      <p:ext uri="{BB962C8B-B14F-4D97-AF65-F5344CB8AC3E}">
        <p14:creationId xmlns:p14="http://schemas.microsoft.com/office/powerpoint/2010/main" val="2355395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1: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
        <p:nvSpPr>
          <p:cNvPr id="340" name="Google Shape;340;p1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1" name="Google Shape;341;p11: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Tree>
    <p:extLst>
      <p:ext uri="{BB962C8B-B14F-4D97-AF65-F5344CB8AC3E}">
        <p14:creationId xmlns:p14="http://schemas.microsoft.com/office/powerpoint/2010/main" val="236566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2: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
        <p:nvSpPr>
          <p:cNvPr id="348" name="Google Shape;348;p1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9" name="Google Shape;349;p12: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Thirdhand smoke is especially dangerous for infants and children.</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B. If you remember from our last training, Thirdhand smoke includes the toxins and chemicals left behind in a room or a car when someone smokes there. Because of the way infants breathe and the size of their developing lungs they actually take in 4 times the amount of chemicals that an adult would in the same space. That is why it is critical to educate parents about thirdhand smoke and encourage them not to smoke in places where children will later be. (Team X) gets $300!”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11627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3: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
        <p:nvSpPr>
          <p:cNvPr id="356" name="Google Shape;356;p1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7" name="Google Shape;357;p13: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Tree>
    <p:extLst>
      <p:ext uri="{BB962C8B-B14F-4D97-AF65-F5344CB8AC3E}">
        <p14:creationId xmlns:p14="http://schemas.microsoft.com/office/powerpoint/2010/main" val="345813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4: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
        <p:nvSpPr>
          <p:cNvPr id="365" name="Google Shape;365;p1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6" name="Google Shape;366;p14: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The tobacco industry markets to youth with packaging that is similar to candy.</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true! </a:t>
            </a:r>
            <a:r>
              <a:rPr lang="en-US" b="0" i="1" dirty="0">
                <a:solidFill>
                  <a:srgbClr val="202124"/>
                </a:solidFill>
                <a:effectLst/>
                <a:latin typeface="Roboto" panose="02000000000000000000" pitchFamily="2" charset="0"/>
              </a:rPr>
              <a:t>The tobacco industry deliberately targets young people and one of their strategies is to mimic the packaging of popular candy and other items that appeal to youth. These pictures show just a few examples of vape juice, chewing tobacco and cigarettes that look strikingly similar to candy!</a:t>
            </a:r>
            <a:r>
              <a:rPr lang="en-US" b="0" i="1" dirty="0"/>
              <a:t> (Team X) gets $100!” </a:t>
            </a:r>
          </a:p>
          <a:p>
            <a:pPr marL="0" indent="0">
              <a:spcBef>
                <a:spcPts val="0"/>
              </a:spcBef>
            </a:pPr>
            <a:endParaRPr lang="en-US" dirty="0"/>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06353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6" name="Google Shape;376;p1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377" name="Google Shape;377;p1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870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p1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The tobacco industry spends A LOT of money on marketing.</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The tobacco industry spends 23.5 MILLION dollars every day to market their deadly products in the United States.. I personally could think of a lot better ways to spend that money</a:t>
            </a:r>
            <a:r>
              <a:rPr lang="en-US" b="0" i="1" dirty="0">
                <a:solidFill>
                  <a:srgbClr val="202124"/>
                </a:solidFill>
                <a:effectLst/>
                <a:latin typeface="Roboto" panose="02000000000000000000" pitchFamily="2" charset="0"/>
              </a:rPr>
              <a:t>!</a:t>
            </a:r>
            <a:r>
              <a:rPr lang="en-US" b="0" i="1" dirty="0"/>
              <a:t> (Team X) gets $200!” </a:t>
            </a:r>
          </a:p>
          <a:p>
            <a:pPr marL="171450" indent="-171450">
              <a:spcBef>
                <a:spcPts val="0"/>
              </a:spcBef>
              <a:buChar char="•"/>
            </a:pPr>
            <a:endParaRPr lang="en-US" dirty="0"/>
          </a:p>
          <a:p>
            <a:pPr marL="171450" indent="-171450">
              <a:spcBef>
                <a:spcPts val="0"/>
              </a:spcBef>
              <a:buChar char="•"/>
            </a:pPr>
            <a:endParaRPr lang="en-US" dirty="0"/>
          </a:p>
          <a:p>
            <a:pPr marL="0" indent="0">
              <a:spcBef>
                <a:spcPts val="0"/>
              </a:spcBef>
            </a:pPr>
            <a:endParaRPr lang="en-US" dirty="0"/>
          </a:p>
          <a:p>
            <a:pPr marL="0" lvl="0" indent="0" algn="l" rtl="0">
              <a:spcBef>
                <a:spcPts val="0"/>
              </a:spcBef>
              <a:spcAft>
                <a:spcPts val="0"/>
              </a:spcAft>
              <a:buNone/>
            </a:pPr>
            <a:endParaRPr dirty="0"/>
          </a:p>
        </p:txBody>
      </p:sp>
      <p:sp>
        <p:nvSpPr>
          <p:cNvPr id="385" name="Google Shape;385;p1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593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Participants should know your name and a bit about your background and position.</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MATERIALS NEEDED: Breathe kits and Quit Now Indiana materials</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Make plans with your site contact to deliver Breathe Kits and Quit Now Indiana materials either before or after the training and discuss how the materials should be divided up between the training participants.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Personalize this slide with your information. Welcome everyone to the training, introduce yourself, and give a brief background on your experience, your organization, and your position. Bring materials to the training (breathe kits, Quit Now Indiana materials, etc.) but do not distribute them until the end of the training as some attendees will leave/not pay attention if materials are distrusted too early.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0634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3" name="Google Shape;393;p1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394" name="Google Shape;394;p1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37546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p1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a:spcBef>
                <a:spcPts val="0"/>
              </a:spcBef>
              <a:spcAft>
                <a:spcPts val="0"/>
              </a:spcAft>
              <a:buSzPts val="1200"/>
              <a:buFont typeface="Arial"/>
              <a:buNone/>
            </a:pPr>
            <a:r>
              <a:rPr lang="en-US" dirty="0"/>
              <a:t>KEY POINT: The tobacco industry aggressively markets several marginalized populations.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all of the above. The tobacco industry preys on several marginalized populations with aggressive marketing strategies in order to create life-long customers, which results in even greater health disparities. (Team X) gets $300!” </a:t>
            </a:r>
          </a:p>
          <a:p>
            <a:pPr marL="0" lvl="0" indent="0" algn="l" rtl="0">
              <a:spcBef>
                <a:spcPts val="0"/>
              </a:spcBef>
              <a:spcAft>
                <a:spcPts val="0"/>
              </a:spcAft>
              <a:buNone/>
            </a:pPr>
            <a:endParaRPr dirty="0"/>
          </a:p>
        </p:txBody>
      </p:sp>
      <p:sp>
        <p:nvSpPr>
          <p:cNvPr id="402" name="Google Shape;402;p1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27807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9" name="Google Shape;409;p19: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410" name="Google Shape;410;p19: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7003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7" name="Google Shape;417;p20: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a:spcBef>
                <a:spcPts val="0"/>
              </a:spcBef>
              <a:spcAft>
                <a:spcPts val="0"/>
              </a:spcAft>
              <a:buSzPts val="1200"/>
              <a:buFont typeface="Arial"/>
              <a:buNone/>
            </a:pPr>
            <a:r>
              <a:rPr lang="en-US" dirty="0"/>
              <a:t>KEY POINT: There is no safe amount of tobacco use during pregnancy.</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There is no safe amount of tobacco use during pregnancy. But even if someone has smoked during part of their pregnancy it is always a good idea to stop now to help their baby have the healthiest outcome possible. (Team X) gets $100!” </a:t>
            </a:r>
          </a:p>
          <a:p>
            <a:pPr marL="0" lvl="0" indent="0" algn="l" rtl="0">
              <a:spcBef>
                <a:spcPts val="0"/>
              </a:spcBef>
              <a:spcAft>
                <a:spcPts val="0"/>
              </a:spcAft>
              <a:buNone/>
            </a:pPr>
            <a:endParaRPr dirty="0"/>
          </a:p>
        </p:txBody>
      </p:sp>
      <p:sp>
        <p:nvSpPr>
          <p:cNvPr id="418" name="Google Shape;418;p20: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04268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5" name="Google Shape;425;p21: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426" name="Google Shape;426;p21: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054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3" name="Google Shape;433;p22: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indent="0">
              <a:spcBef>
                <a:spcPts val="0"/>
              </a:spcBef>
              <a:buSzPts val="1200"/>
            </a:pPr>
            <a:endParaRPr lang="en-US" dirty="0"/>
          </a:p>
          <a:p>
            <a:pPr marL="0" lvl="0" indent="0" algn="l">
              <a:spcBef>
                <a:spcPts val="0"/>
              </a:spcBef>
              <a:spcAft>
                <a:spcPts val="0"/>
              </a:spcAft>
              <a:buSzPts val="1200"/>
              <a:buFont typeface="Arial"/>
              <a:buNone/>
            </a:pPr>
            <a:r>
              <a:rPr lang="en-US" dirty="0"/>
              <a:t>KEY POINT: THC passes to babies through breastmilk.</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true. THC can pass to babies through breastmilk so we need to encourage those who are breastfeeding not to use marijuana. (Team X) gets $200!” </a:t>
            </a:r>
          </a:p>
          <a:p>
            <a:pPr marL="0" lvl="0" indent="0" algn="l" rtl="0">
              <a:spcBef>
                <a:spcPts val="0"/>
              </a:spcBef>
              <a:spcAft>
                <a:spcPts val="0"/>
              </a:spcAft>
              <a:buNone/>
            </a:pPr>
            <a:endParaRPr dirty="0"/>
          </a:p>
        </p:txBody>
      </p:sp>
      <p:sp>
        <p:nvSpPr>
          <p:cNvPr id="434" name="Google Shape;434;p22: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56964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1" name="Google Shape;441;p23: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442" name="Google Shape;442;p23: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63661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9" name="Google Shape;449;p24: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a:spcBef>
                <a:spcPts val="0"/>
              </a:spcBef>
              <a:spcAft>
                <a:spcPts val="0"/>
              </a:spcAft>
              <a:buSzPts val="1200"/>
              <a:buFont typeface="Arial"/>
              <a:buNone/>
            </a:pPr>
            <a:r>
              <a:rPr lang="en-US" dirty="0"/>
              <a:t>KEY POINT: Smoking during pregnancy can lead to asthma attacks, bronchitis, and ear infections.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all of the above. These are just some of the health problems children may face when exposed to secondhand smoke. (Team X) gets $300!” </a:t>
            </a:r>
          </a:p>
          <a:p>
            <a:pPr marL="0" lvl="0" indent="0" algn="l" rtl="0">
              <a:spcBef>
                <a:spcPts val="0"/>
              </a:spcBef>
              <a:spcAft>
                <a:spcPts val="0"/>
              </a:spcAft>
              <a:buNone/>
            </a:pPr>
            <a:endParaRPr dirty="0"/>
          </a:p>
        </p:txBody>
      </p:sp>
      <p:sp>
        <p:nvSpPr>
          <p:cNvPr id="450" name="Google Shape;450;p24: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17970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p2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458" name="Google Shape;458;p2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93444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5" name="Google Shape;465;p2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indent="0">
              <a:spcBef>
                <a:spcPts val="0"/>
              </a:spcBef>
              <a:buSzPts val="1200"/>
            </a:pPr>
            <a:endParaRPr lang="en-US" dirty="0"/>
          </a:p>
          <a:p>
            <a:pPr marL="0" lvl="0" indent="0" algn="l">
              <a:spcBef>
                <a:spcPts val="0"/>
              </a:spcBef>
              <a:spcAft>
                <a:spcPts val="0"/>
              </a:spcAft>
              <a:buSzPts val="1200"/>
              <a:buFont typeface="Arial"/>
              <a:buNone/>
            </a:pPr>
            <a:r>
              <a:rPr lang="en-US" dirty="0"/>
              <a:t>KEY POINT: Vaping is not a proven cessation method.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false. While you may hear of some people using e-cigarettes to help them quit smoking, vaping is not a proven cessation method, and many people end up becoming dual users and teens start vaping when they never would have started using traditional cigarettes. (Team X) gets $100!” </a:t>
            </a:r>
          </a:p>
          <a:p>
            <a:pPr marL="0" lvl="0" indent="0" algn="l" rtl="0">
              <a:spcBef>
                <a:spcPts val="0"/>
              </a:spcBef>
              <a:spcAft>
                <a:spcPts val="0"/>
              </a:spcAft>
              <a:buNone/>
            </a:pPr>
            <a:endParaRPr dirty="0"/>
          </a:p>
        </p:txBody>
      </p:sp>
      <p:sp>
        <p:nvSpPr>
          <p:cNvPr id="466" name="Google Shape;466;p2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6096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DELETE THIS SLIDE IF CONDUCTING AN IN-PERSON TRAINING!</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KEY POINT: Go over housekeeping and expectations for the training.</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a:t>
            </a:r>
            <a:r>
              <a:rPr lang="en-US" dirty="0"/>
              <a:t>Personalize this slide as needed.) </a:t>
            </a:r>
            <a:r>
              <a:rPr lang="en-US" i="1" dirty="0"/>
              <a:t>“Now before we jump into the actual training I want to go over a few housekeeping items. I want to make sure everyone is aware that the training is being recorded and I will share a link to the recording in a follow up email in a day or two should you want to watch it again or share it with someone on staff who may have missed the training. I do ask that you keep your videos on during the training so I can see everyone’s smiling faces and it will feel a bit more like we are actually in person, but do keep yourself on mute to minimize background noise and just unmute yourself when you want to share something or ask a question. If the name on the screen is not your name, please rename yourself, which will help us with attendance and knowing who everyone is. To rename yourself put your cursor in your box on the screen and click the blue box in the upper right corner with 3 dots in it and you should see the option to rename yourself. Do your best to minimize distractions around you and I do ask that you stay for the full 90 minute training. There will be several options to interact so feel free to use the chat box or raise your hand at any time, and I hope you will interact as it is way more fun when it’s not just me talking the whole time! If you have any issues during the training feel free to message the co-host and we will try to assist.”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639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3" name="Google Shape;473;p2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474" name="Google Shape;474;p2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1662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1" name="Google Shape;481;p2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a:spcBef>
                <a:spcPts val="0"/>
              </a:spcBef>
              <a:spcAft>
                <a:spcPts val="0"/>
              </a:spcAft>
              <a:buSzPts val="1200"/>
              <a:buFont typeface="Arial"/>
              <a:buNone/>
            </a:pPr>
            <a:r>
              <a:rPr lang="en-US" dirty="0"/>
              <a:t>KEY POINT: It is not safe to use e-cigarettes around anyone.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none of the above. Anyone, even pets, who are around people who are vaping are exposed to the dangerous toxins in the aerosol that comes from these products. Of course, infants and children with developing lungs are especially susceptible to health problems from this exposure. (Team X) gets $200!” </a:t>
            </a:r>
          </a:p>
          <a:p>
            <a:pPr marL="0" lvl="0" indent="0" algn="l" rtl="0">
              <a:spcBef>
                <a:spcPts val="0"/>
              </a:spcBef>
              <a:spcAft>
                <a:spcPts val="0"/>
              </a:spcAft>
              <a:buNone/>
            </a:pPr>
            <a:endParaRPr dirty="0"/>
          </a:p>
        </p:txBody>
      </p:sp>
      <p:sp>
        <p:nvSpPr>
          <p:cNvPr id="482" name="Google Shape;482;p2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7974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9" name="Google Shape;489;p29: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490" name="Google Shape;490;p29: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96648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8" name="Google Shape;498;p30: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indent="0">
              <a:spcBef>
                <a:spcPts val="0"/>
              </a:spcBef>
              <a:buSzPts val="1200"/>
            </a:pPr>
            <a:endParaRPr lang="en-US" dirty="0"/>
          </a:p>
          <a:p>
            <a:pPr marL="0" lvl="0" indent="0" algn="l">
              <a:spcBef>
                <a:spcPts val="0"/>
              </a:spcBef>
              <a:spcAft>
                <a:spcPts val="0"/>
              </a:spcAft>
              <a:buSzPts val="1200"/>
              <a:buFont typeface="Arial"/>
              <a:buNone/>
            </a:pPr>
            <a:r>
              <a:rPr lang="en-US" dirty="0"/>
              <a:t>KEY POINT: E-cigarettes emit an aerosol that is full of harmful chemicals.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false. Many people incorrectly think that vaping just creates harmless water vapor, but e-cigarettes actually produce aerosol that is full of harmful chemicals. (Team X) gets $300!” </a:t>
            </a:r>
          </a:p>
          <a:p>
            <a:pPr marL="0" lvl="0" indent="0" algn="l" rtl="0">
              <a:spcBef>
                <a:spcPts val="0"/>
              </a:spcBef>
              <a:spcAft>
                <a:spcPts val="0"/>
              </a:spcAft>
              <a:buNone/>
            </a:pPr>
            <a:endParaRPr dirty="0"/>
          </a:p>
        </p:txBody>
      </p:sp>
      <p:sp>
        <p:nvSpPr>
          <p:cNvPr id="499" name="Google Shape;499;p30: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8869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p31: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508" name="Google Shape;508;p31: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39137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5" name="Google Shape;515;p32: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indent="0">
              <a:spcBef>
                <a:spcPts val="0"/>
              </a:spcBef>
            </a:pPr>
            <a:r>
              <a:rPr lang="en-US" dirty="0"/>
              <a:t>KEY POINT: Quit Now Indiana is a free cessation resource that can be shared with parents.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A. Quit Now Indiana is a wonderful free resource that parents can use 24/7 to get help and support if they are ready to quit tobacco. (Team X) gets $100!” </a:t>
            </a:r>
          </a:p>
          <a:p>
            <a:pPr marL="0" lvl="0" indent="0" algn="l" rtl="0">
              <a:spcBef>
                <a:spcPts val="0"/>
              </a:spcBef>
              <a:spcAft>
                <a:spcPts val="0"/>
              </a:spcAft>
              <a:buNone/>
            </a:pPr>
            <a:endParaRPr dirty="0"/>
          </a:p>
        </p:txBody>
      </p:sp>
      <p:sp>
        <p:nvSpPr>
          <p:cNvPr id="516" name="Google Shape;516;p32: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90552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33: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524" name="Google Shape;524;p33: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1338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1" name="Google Shape;531;p34: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a:spcBef>
                <a:spcPts val="0"/>
              </a:spcBef>
              <a:spcAft>
                <a:spcPts val="0"/>
              </a:spcAft>
              <a:buSzPts val="1200"/>
              <a:buFont typeface="Arial"/>
              <a:buNone/>
            </a:pPr>
            <a:r>
              <a:rPr lang="en-US" dirty="0"/>
              <a:t>KEY POINT: Those with Indiana Medicaid coverage have access to lots of great tobacco cessation resources.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true! Indiana Medicaid covers several forms of proven nicotine replacement products as well as prescription medications and counseling sessions.  (Team X) gets $200!” </a:t>
            </a:r>
          </a:p>
          <a:p>
            <a:pPr marL="0" lvl="0" indent="0" algn="l" rtl="0">
              <a:spcBef>
                <a:spcPts val="0"/>
              </a:spcBef>
              <a:spcAft>
                <a:spcPts val="0"/>
              </a:spcAft>
              <a:buNone/>
            </a:pPr>
            <a:endParaRPr dirty="0"/>
          </a:p>
        </p:txBody>
      </p:sp>
      <p:sp>
        <p:nvSpPr>
          <p:cNvPr id="532" name="Google Shape;532;p34: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45206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9" name="Google Shape;539;p3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INSTRUCTIONS: Read the question out loud.</a:t>
            </a:r>
          </a:p>
          <a:p>
            <a:pPr marL="0" lvl="0" indent="0" algn="l" rtl="0">
              <a:spcBef>
                <a:spcPts val="0"/>
              </a:spcBef>
              <a:spcAft>
                <a:spcPts val="0"/>
              </a:spcAft>
              <a:buNone/>
            </a:pPr>
            <a:endParaRPr/>
          </a:p>
        </p:txBody>
      </p:sp>
      <p:sp>
        <p:nvSpPr>
          <p:cNvPr id="540" name="Google Shape;540;p3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07304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7" name="Google Shape;547;p3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a:spcBef>
                <a:spcPts val="0"/>
              </a:spcBef>
              <a:spcAft>
                <a:spcPts val="0"/>
              </a:spcAft>
              <a:buSzPts val="1200"/>
              <a:buFont typeface="Arial"/>
              <a:buNone/>
            </a:pPr>
            <a:r>
              <a:rPr lang="en-US" dirty="0"/>
              <a:t>KEY POINT: It often takes 8-11 quit attempts before someone quits for good.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C. Quitting smoking is not easy and it often takes 8-11 quit attempts before someone quits for good. All quit attempts are a step in the right direction so offer plenty of support along the way. (Team X) gets $300!” </a:t>
            </a:r>
          </a:p>
          <a:p>
            <a:pPr marL="0" lvl="0" indent="0" algn="l" rtl="0">
              <a:spcBef>
                <a:spcPts val="0"/>
              </a:spcBef>
              <a:spcAft>
                <a:spcPts val="0"/>
              </a:spcAft>
              <a:buNone/>
            </a:pPr>
            <a:endParaRPr dirty="0"/>
          </a:p>
        </p:txBody>
      </p:sp>
      <p:sp>
        <p:nvSpPr>
          <p:cNvPr id="548" name="Google Shape;548;p3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9001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Connect with participants before you get into the training content.</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“We will get to discussing tobacco in just a bit, but I think it is important that we focus on “Connection Before Content”. This quote from Theodore Roosevelt really sums up why Connection Before Content is important and serves as the basis for why we designed the Breathe program the way we did.  He said ‘No one cares how much you know, until they know how much you care.’ Hopefully as we continue to get to know each other you will see that I have a heart for protecting children and families and supporting the staff who serve them! And we know all of you have a heart for the families you serve and that they know and trust you. That’s why we focus on training staff at Head Start and other organizations rather than going directly to the parents ourselves. So let’s connect a bit with an ice breaker I call That’s Me!”</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i="1" dirty="0"/>
          </a:p>
          <a:p>
            <a:endParaRPr lang="en-US" dirty="0">
              <a:latin typeface="Calibri"/>
              <a:ea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72131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5" name="Google Shape;555;p3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Determine how much smoking costs.</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Have participants type their guess into the chat box and then read the responses aloud and provide commentary and praise.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b="0" i="1" dirty="0"/>
              <a:t>“It is now time for final Jeopardy! Each team get out a blank sheet of paper. When I share the question write your team’s answer down and how much you want to wager, then wait until I ask you to hold it up.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b="0" i="1"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b="0" i="0" dirty="0"/>
              <a:t>(CLICK TO THE STATEMENT) </a:t>
            </a:r>
            <a:r>
              <a:rPr lang="en-US" b="0" i="1" dirty="0"/>
              <a:t>How much would someone in Indiana spend on cigarettes in a year if they smoke 1 pack a day? Your answer should be based on the average price of a pack of cigarettes currently in Indiana. I’ll give you wiggle room of $50 over or under for a correct answer. Don’t forget to write down how much you want to wager as well. </a:t>
            </a:r>
            <a:r>
              <a:rPr lang="en-US" b="0" i="0" dirty="0"/>
              <a:t>(Give teams a minute to confer and write down their answer.)</a:t>
            </a:r>
            <a:r>
              <a:rPr lang="en-US" b="0" i="1" dirty="0"/>
              <a:t> (Team 1) what is your answer? (Team 2) please share your answer.”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p>
          <a:p>
            <a:pPr marL="0" lvl="0" indent="0" algn="l" rtl="0">
              <a:spcBef>
                <a:spcPts val="0"/>
              </a:spcBef>
              <a:spcAft>
                <a:spcPts val="0"/>
              </a:spcAft>
              <a:buClr>
                <a:schemeClr val="dk1"/>
              </a:buClr>
              <a:buSzPts val="1200"/>
              <a:buFont typeface="Arial"/>
              <a:buNone/>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p>
          <a:p>
            <a:pPr marL="0" lvl="0" indent="0" algn="l" rtl="0">
              <a:spcBef>
                <a:spcPts val="0"/>
              </a:spcBef>
              <a:spcAft>
                <a:spcPts val="0"/>
              </a:spcAft>
              <a:buNone/>
            </a:pPr>
            <a:endParaRPr dirty="0"/>
          </a:p>
        </p:txBody>
      </p:sp>
      <p:sp>
        <p:nvSpPr>
          <p:cNvPr id="556" name="Google Shape;556;p3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9793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3" name="Google Shape;563;p3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It costs over $4,000 a year for someone who smokes a pack a day.</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If you chose to keep score, announce who had the highest score, add or deduct the wagers, and offer a round of applause!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b="0" i="1" dirty="0"/>
              <a:t>“And the answer is…$4,015 a year, $4,026 if its Leap Year!  That is A LOT of money and I bet we could all think of better ways to spend that money. This is based on the average price of a pack of cigarettes being $11 in Indiana.  That number went up recently as Indiana’s new cigarette tax increase went into effect on July 1 of 2025.  The other number that shot up…calls to Quit Now Indiana! Raising the cost of tobacco products is a proven strategy that motivates people to quit as well as discourages youth from starting.  This means that the parents/caregivers you serve who smoke may be even more receptive to quit support now, so it is a great time to share the Breathe and Quit Now Indiana resources.” </a:t>
            </a:r>
            <a:r>
              <a:rPr lang="en-US" b="0" i="0" dirty="0"/>
              <a:t>(</a:t>
            </a:r>
            <a:r>
              <a:rPr lang="en-US" i="0" dirty="0"/>
              <a:t>Determine the winning team and shower them with praise!)</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endParaRPr lang="en-US" i="0" dirty="0"/>
          </a:p>
        </p:txBody>
      </p:sp>
      <p:sp>
        <p:nvSpPr>
          <p:cNvPr id="564" name="Google Shape;564;p3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7387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a:extLst>
            <a:ext uri="{FF2B5EF4-FFF2-40B4-BE49-F238E27FC236}">
              <a16:creationId xmlns:a16="http://schemas.microsoft.com/office/drawing/2014/main" id="{BADEB6D9-5FC7-A29F-D0B7-2954FA0F68A6}"/>
            </a:ext>
          </a:extLst>
        </p:cNvPr>
        <p:cNvGrpSpPr/>
        <p:nvPr/>
      </p:nvGrpSpPr>
      <p:grpSpPr>
        <a:xfrm>
          <a:off x="0" y="0"/>
          <a:ext cx="0" cy="0"/>
          <a:chOff x="0" y="0"/>
          <a:chExt cx="0" cy="0"/>
        </a:xfrm>
      </p:grpSpPr>
      <p:sp>
        <p:nvSpPr>
          <p:cNvPr id="562" name="Google Shape;562;p38:notes">
            <a:extLst>
              <a:ext uri="{FF2B5EF4-FFF2-40B4-BE49-F238E27FC236}">
                <a16:creationId xmlns:a16="http://schemas.microsoft.com/office/drawing/2014/main" id="{5FE4F8BA-C539-ACB8-47F4-EF7FF64ED455}"/>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3" name="Google Shape;563;p38:notes">
            <a:extLst>
              <a:ext uri="{FF2B5EF4-FFF2-40B4-BE49-F238E27FC236}">
                <a16:creationId xmlns:a16="http://schemas.microsoft.com/office/drawing/2014/main" id="{DCEC176E-9472-23EB-185A-F224153030D4}"/>
              </a:ext>
            </a:extLst>
          </p:cNvPr>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It is everyone’s job to help our communities become healthier and smoke/vape free.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b="0" i="1" dirty="0"/>
              <a:t>“Thank you so much for playing Jeopardy! I hope everyone had fun and learned something.  As one of our Breathe Partners, I also hope you recognize that it is EVERYONE’S job to help our communities become healthier and smoke/vape free! You can all play a role in lowering the tobacco burden by sharing this information and using the Breathe materials that work best with your specific job.  And if you would like to play this same round of Jeopardy with the parents you serve or other staff members who couldn’t be here today, you can now find the Jeopardy game on the Breathe website along with all the other Breathe Resources.”</a:t>
            </a:r>
            <a:endParaRPr dirty="0"/>
          </a:p>
        </p:txBody>
      </p:sp>
      <p:sp>
        <p:nvSpPr>
          <p:cNvPr id="564" name="Google Shape;564;p38:notes">
            <a:extLst>
              <a:ext uri="{FF2B5EF4-FFF2-40B4-BE49-F238E27FC236}">
                <a16:creationId xmlns:a16="http://schemas.microsoft.com/office/drawing/2014/main" id="{93234FE1-F7E3-522B-EC18-602473269D6F}"/>
              </a:ext>
            </a:extLst>
          </p:cNvPr>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25161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Arial"/>
              <a:buNone/>
            </a:pPr>
            <a:r>
              <a:rPr lang="en-US" dirty="0"/>
              <a:t>KEY POINT:  Remind participants that they have access to lot of Breathe materials online.</a:t>
            </a:r>
          </a:p>
          <a:p>
            <a:pPr marL="0" lvl="0" indent="0" algn="l" rtl="0">
              <a:lnSpc>
                <a:spcPct val="100000"/>
              </a:lnSpc>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VIRTUAL MODIFICATION: Place the link to the For Partners webpage in the chat box: https://justbreathein.org/for-partners/</a:t>
            </a:r>
          </a:p>
          <a:p>
            <a:pPr marL="0" lvl="0" indent="0" algn="l" rtl="0">
              <a:lnSpc>
                <a:spcPct val="100000"/>
              </a:lnSpc>
              <a:spcBef>
                <a:spcPts val="0"/>
              </a:spcBef>
              <a:spcAft>
                <a:spcPts val="0"/>
              </a:spcAft>
              <a:buClr>
                <a:schemeClr val="dk1"/>
              </a:buClr>
              <a:buSzPts val="1200"/>
              <a:buFont typeface="Arial"/>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dirty="0"/>
              <a:t>SCRIPT/INSTRUCTIONS: </a:t>
            </a:r>
            <a:r>
              <a:rPr lang="en-US" i="1" dirty="0"/>
              <a:t>“Now that we have all brushed up on our knowledge of tobacco and the importance of protecting children from second and thirdhand smoke, I want to remind you about all the Breathe resources you have access to that can aid in educating and supporting the families you work with. Hopefully you know where your Breathe kits are stored, but if not, talk to your leadership to find out and let me know if you need any replacement items. If you are new or haven’t used some of the Breathe materials yet I hope this refresher will get your wheels spinning as you think about which materials would work best depending on your specific job and how you may interact with families and young children.”</a:t>
            </a:r>
            <a:endParaRPr lang="en-US" dirty="0"/>
          </a:p>
          <a:p>
            <a:pPr marL="0" marR="0" lvl="0" indent="0" algn="l" rtl="0">
              <a:lnSpc>
                <a:spcPct val="100000"/>
              </a:lnSpc>
              <a:spcBef>
                <a:spcPts val="0"/>
              </a:spcBef>
              <a:spcAft>
                <a:spcPts val="0"/>
              </a:spcAft>
              <a:buClr>
                <a:schemeClr val="dk1"/>
              </a:buClr>
              <a:buSzPts val="1200"/>
              <a:buFont typeface="Arial"/>
              <a:buNone/>
            </a:pPr>
            <a:endParaRPr lang="en-US" i="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42224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Breathe resources focused on parents/caregivers.</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MATERIALS NEEDED: Sample Breathe kit; additional supplies as needed.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“Several of the items in the Breathe kit are specifically geared towards parents/caregivers or the adults in the household. </a:t>
            </a:r>
            <a:r>
              <a:rPr lang="en-US" i="0" dirty="0"/>
              <a:t>(CLICK TO REVEAL THE LABELS AS YOU TALK ABOUT EACH BREATHE RESOURCE)</a:t>
            </a:r>
            <a:r>
              <a:rPr lang="en-US" i="1" dirty="0"/>
              <a:t> The flipchart is great for one on one or small group interactions with talking points on the back of each page to guide your conversation. The parent handouts cover many different tobacco topics and can be printed or downloaded and shared electronically with all parents or with specific parents when relevant. The worksheets also provide great information on many tobacco topics but also include interactive components that help parents set goals and think through challenges of quitting or minimizing smoke/vapor exposure for their children. The activities booklet is a great tool for anyone who needs activities to do with groups of parents. There are instructions for 9 different activities that take very little prep and minimal materials and will get parents discussing a variety of tobacco related topics.</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13744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KEY POINT: Review additional Breathe resources and ways to share tobacco information.</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0" dirty="0"/>
              <a:t>(CLICK TO REVEAL THE LABELS AS YOU TALK ABOUT EACH BREATHE RESOURCE) </a:t>
            </a:r>
            <a:r>
              <a:rPr lang="en-US" i="1" dirty="0"/>
              <a:t>“And that’s not all! Many of the Breathe materials are also available in Spanish, so please access those materials if you are working with Spanish Speaking parents/caregivers. There are also lots of short videos, just 2-3 minutes each that help reinforce important tobacco related topics. Feel free to pull these up on an </a:t>
            </a:r>
            <a:r>
              <a:rPr lang="en-US" i="1" dirty="0" err="1"/>
              <a:t>ipad</a:t>
            </a:r>
            <a:r>
              <a:rPr lang="en-US" i="1" dirty="0"/>
              <a:t> to show to parents as appropriate or post them on your social media. Speaking of social media, the website also includes 12 ready to go graphics and accompanying text that you can post on your social media pages as a way to keep tobacco education on everyone’s radar. We also create a monthly Breathe e-newsletter that we will send directly to anyone who indicated they would like to receive it on today’s sign in sheet, if you aren’t already. We hope that you will share the newsletter by forwarding it, printing the pdf, or copying and pasting sections of it into your own organization’s newsletter.  Finally, we have a new challenge each quarter that is a fun way to motivate families when it comes to quitting tobacco or minimizing exposure to second and thirdhand smoke/vapor.  I hope this quick overview of the Breathe materials was a helpful refresher and that each of you can find at least one or two resources that might be useful in your current role and that you will feel comfortable sharing.”</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334873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Arial"/>
              <a:buNone/>
            </a:pPr>
            <a:r>
              <a:rPr lang="en-US" dirty="0"/>
              <a:t>KEY POINT:  Trained Breathe partners can access all the Breathe materials online.</a:t>
            </a:r>
          </a:p>
          <a:p>
            <a:pPr marL="0" lvl="0" indent="0" algn="l" rtl="0">
              <a:lnSpc>
                <a:spcPct val="100000"/>
              </a:lnSpc>
              <a:spcBef>
                <a:spcPts val="0"/>
              </a:spcBef>
              <a:spcAft>
                <a:spcPts val="0"/>
              </a:spcAft>
              <a:buClr>
                <a:schemeClr val="dk1"/>
              </a:buClr>
              <a:buSzPts val="1200"/>
              <a:buFont typeface="Arial"/>
              <a:buNone/>
            </a:pPr>
            <a:endParaRPr lang="en-US" dirty="0"/>
          </a:p>
          <a:p>
            <a:pPr marL="0" lvl="0" indent="0" algn="l" rtl="0">
              <a:lnSpc>
                <a:spcPct val="100000"/>
              </a:lnSpc>
              <a:spcBef>
                <a:spcPts val="0"/>
              </a:spcBef>
              <a:spcAft>
                <a:spcPts val="0"/>
              </a:spcAft>
              <a:buClr>
                <a:schemeClr val="dk1"/>
              </a:buClr>
              <a:buSzPts val="1200"/>
              <a:buFont typeface="Arial"/>
              <a:buNone/>
            </a:pPr>
            <a:r>
              <a:rPr lang="en-US" dirty="0"/>
              <a:t>MATERIALS NEEDED: Print outs of the Partner QR code flyers that can be found here: https://justbreathein.org/for-partners/</a:t>
            </a:r>
          </a:p>
          <a:p>
            <a:pPr marL="0" lvl="0" indent="0" algn="l" rtl="0">
              <a:lnSpc>
                <a:spcPct val="100000"/>
              </a:lnSpc>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VIRTUAL MODIFICATION: Place the link to the For Partners webpage in the chat box: https://justbreathein.org/for-partners/</a:t>
            </a:r>
          </a:p>
          <a:p>
            <a:pPr marL="0" lvl="0" indent="0" algn="l" rtl="0">
              <a:lnSpc>
                <a:spcPct val="100000"/>
              </a:lnSpc>
              <a:spcBef>
                <a:spcPts val="0"/>
              </a:spcBef>
              <a:spcAft>
                <a:spcPts val="0"/>
              </a:spcAft>
              <a:buClr>
                <a:schemeClr val="dk1"/>
              </a:buClr>
              <a:buSzPts val="1200"/>
              <a:buFont typeface="Arial"/>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dirty="0"/>
              <a:t>SCRIPT/INSTRUCTIONS: </a:t>
            </a:r>
            <a:r>
              <a:rPr lang="en-US" i="1" dirty="0"/>
              <a:t>“All of the Breathe materials can be accessed at the webpage on the screen. Don’t worry I’ll send you this link in a follow up email in case you don’t already have it bookmarked.”</a:t>
            </a:r>
            <a:endParaRPr lang="en-US" dirty="0"/>
          </a:p>
          <a:p>
            <a:pPr marL="0" marR="0" lvl="0" indent="0" algn="l" rtl="0">
              <a:lnSpc>
                <a:spcPct val="100000"/>
              </a:lnSpc>
              <a:spcBef>
                <a:spcPts val="0"/>
              </a:spcBef>
              <a:spcAft>
                <a:spcPts val="0"/>
              </a:spcAft>
              <a:buClr>
                <a:schemeClr val="dk1"/>
              </a:buClr>
              <a:buSzPts val="1200"/>
              <a:buFont typeface="Arial"/>
              <a:buNone/>
            </a:pPr>
            <a:endParaRPr lang="en-US" i="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22244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36DCC-B19F-85EB-E2A1-441CFC004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244B3-8D91-FB0B-F39D-B503BB27B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0AF29-E2C9-2D94-8278-56C71132B6B9}"/>
              </a:ext>
            </a:extLst>
          </p:cNvPr>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Share resources that will link participants to the Breathe resources online.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MATERIALS NEEDED: Optional, Print outs of the Breathe Kit QR code flyers (https://justbreathein.org/wp-content/uploads/2024/07/Breathe-Flyer-QR-Code-For-Partners.pdf) and Pocket Guides for Partners (https://justbreathein.org/wp-content/uploads/2024/09/Pocket-Fact-Sheet-Partner-w-cut-marks.pdf)</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“To help you remember how to access the Breathe materials, we have flyers as well as pocket guides with QR codes to the Breathe website.  I printed and brought some with me today, but you can also find these resources on the website and download or print more yourself and share them with your staff.”</a:t>
            </a:r>
            <a:endParaRPr lang="en-US" dirty="0"/>
          </a:p>
        </p:txBody>
      </p:sp>
      <p:sp>
        <p:nvSpPr>
          <p:cNvPr id="4" name="Slide Number Placeholder 3">
            <a:extLst>
              <a:ext uri="{FF2B5EF4-FFF2-40B4-BE49-F238E27FC236}">
                <a16:creationId xmlns:a16="http://schemas.microsoft.com/office/drawing/2014/main" id="{23CC6011-46DD-48E1-2770-3BF379B33A6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03429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A5834-554B-34FA-AA87-560D145F3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F6248-67C3-1982-75BF-CEE8D95B2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B3A4B-FF5C-61B3-9587-27296E5F1857}"/>
              </a:ext>
            </a:extLst>
          </p:cNvPr>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Quit Now Indiana handouts are free to order and are great resources to have on hand.</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MATERIALS NEEDED: Bring a variety of Quit Now Indiana handouts, in English and Spanish.</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VIRTUAL MODIFICATION: Paste the link to order QNI materials in the chat box so they can order their own and/or let them know if you plan to drop off materials. Here is the link: https://www.quitnowindiana.com/educational-materials</a:t>
            </a:r>
            <a:endParaRPr lang="en-US" sz="1200" u="sng" dirty="0">
              <a:latin typeface="Caveat Brush" pitchFamily="2" charset="0"/>
              <a:ea typeface="Segoe UI Black" panose="020B0A02040204020203" pitchFamily="34" charset="0"/>
              <a:cs typeface="Segoe UI" panose="020B0502040204020203" pitchFamily="34" charset="0"/>
            </a:endParaRP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“I also brought a bunch of Quit Now Indiana handouts for you today. I encourage you to make these handouts easily accessible in your lobbies and to have them on hand when you do home visits or meet with parents so you can share this valuable resource when the time is right. You are also welcome to order these materials yourself for free at the website on the screen.  In case you have forgotten about Quit Now Indiana, this is a great resource for anyone who is ready and wants help to quit tobacco.”</a:t>
            </a:r>
            <a:endParaRPr lang="en-US" dirty="0"/>
          </a:p>
          <a:p>
            <a:endParaRPr lang="en-US" dirty="0"/>
          </a:p>
        </p:txBody>
      </p:sp>
      <p:sp>
        <p:nvSpPr>
          <p:cNvPr id="4" name="Slide Number Placeholder 3">
            <a:extLst>
              <a:ext uri="{FF2B5EF4-FFF2-40B4-BE49-F238E27FC236}">
                <a16:creationId xmlns:a16="http://schemas.microsoft.com/office/drawing/2014/main" id="{97DDF245-9DBD-069D-3DFE-E5C89268E3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DDA9C-8990-4052-BFC2-1F48BED24FF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40350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There are lots of resources available for those who want to quit.</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“You don’t have to be the expert on quitting, but you can help parents who want to quit by connecting them to Quit Now Indiana. Quit Now Indiana is free and available 24/7. People can call, text, go online or use the app to access services in whatever way works best for them. A trained quit coach will help them create a customized quit plan just for them. Free Nicotine Replacement Therapies, including the patch and gum, are provided for free, as available. Quit Now Indiana has a dedicated number for those who speak Spanish and other language services are available as well as TTY capabilities for those who are deaf or hard of hearing.” </a:t>
            </a:r>
            <a:endParaRPr lang="en-US" sz="1200" b="0" i="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1312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3: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DELETE THIS SLIDE IF YOU ARE TRAINING AN ALTERNATE PARTNER (NOT HEAD START)!!</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KEY POINT: Get to know the participants with an interactive game.</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Instruct the participants to wave their hands, type in the chat box, or use the reaction buttons to signify if each statement applies to them and provide commentary as appropriate. If it is a small group, you may even choose to have everyone unmute and just shout out that’s me when appropriate. Given that it is hard to look at the participants and the slide as the statements appear, you can print out a cheat sheet with the statements in order here: https://justbreathein.org/staff-training/breathe-refresher/</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“This fun game will help me learn a bit more about more about all of you. That’s Me is a super easy game. I’ll read a statement, which will also appear on the screen. When you hear that statement, if it applies to you just stand up, throw your arms in the air, and shout That’s Me! The more you agree with the statement the louder I want to hear you! Sound good?  Ok, let’s go!” </a:t>
            </a:r>
            <a:r>
              <a:rPr lang="en-US" i="0" dirty="0"/>
              <a:t>(Flip through each statement and read it out loud as you learn about who is in the audience. Based on the amount of space and the ability of the participants you can ask them to actually stand for each statement or just throw their hands up as they say That’s Me! </a:t>
            </a:r>
            <a:r>
              <a:rPr lang="en-US" b="1" i="0" dirty="0"/>
              <a:t>For non-Head Start organizations use the next slide instead.)</a:t>
            </a:r>
            <a:endParaRPr b="1" i="0" dirty="0"/>
          </a:p>
        </p:txBody>
      </p:sp>
      <p:sp>
        <p:nvSpPr>
          <p:cNvPr id="243" name="Google Shape;243;p3: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347561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Quit Now Indiana </a:t>
            </a:r>
            <a:r>
              <a:rPr lang="en-US" i="0" dirty="0"/>
              <a:t>offers specialized services for pregnant people, those with behavioral health issues, youth and those who use menthol products.</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“Quit Now Indiana offers specialized services for several populations that may need a tailored approach. This chart shows what is offered for the standard adult program at the bottom as well as the services available to pregnant people, those with behavioral health issues, youth ages 13-17, and people who use menthol products.”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DDA9C-8990-4052-BFC2-1F48BED24FF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75414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SzPts val="1200"/>
              <a:buFont typeface="Arial"/>
              <a:buNone/>
            </a:pPr>
            <a:r>
              <a:rPr lang="en-US" dirty="0"/>
              <a:t>KEY POINT: Introduce how Value Voting works.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VIRTUAL MODIFICATION: </a:t>
            </a:r>
            <a:r>
              <a:rPr lang="en-US" i="0" dirty="0"/>
              <a:t>Let participants know that since we are not all in the same room we will use hand gestures to signify their level of agreement with each statement. If they agree with the statement 100% then they can give a thumbs up. If they 100% disagree with that statement, they can give a thumbs down.  Or they can do a thumbs sideways or somewhere in between depending on their level of agreement with that statement. Demonstrate with your own hand gestures as you explain the hand signals and advise them to have their cameras on and use their actual hands rather than the reaction buttons. </a:t>
            </a:r>
            <a:r>
              <a:rPr lang="en-US" dirty="0"/>
              <a:t>Given that it is hard to look at the participants and the slide as the statements appear, you can print out a cheat sheet with </a:t>
            </a:r>
            <a:r>
              <a:rPr lang="en-US" dirty="0" err="1"/>
              <a:t>thethree</a:t>
            </a:r>
            <a:r>
              <a:rPr lang="en-US" dirty="0"/>
              <a:t> statements in order here: https://justbreathein.org/additional-resources/materials/  </a:t>
            </a:r>
            <a:r>
              <a:rPr lang="en-US" i="0" dirty="0"/>
              <a:t>Provide appropriate commentary as necessary and ask some people to expand on the reasoning behind their hand gesture by either unmuting and sharing or typing in the chat box.</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“Now we really want to dive into learning more about your experience with the Breathe materials and addressing tobacco with families over the past year. Whether you are using the materials on a regular basis, have used them just a few times, or you’ve tucked them away and never pulled them out, I think we can all learn from each other about how we are or are not addressing this topic with our families. So I’m going to ask for your active involvement again with Value Voting. Here is how value voting works. I will post a statement on the screen and read it out loud. If you agree with the statement 100% then I want you to move to the far right side of the room. If you 100% disagree with that statement, move to the far left of the room. Or you can stand anywhere in between depending on your level of agreement with that statement. Everybody understand? </a:t>
            </a:r>
            <a:r>
              <a:rPr lang="en-US" i="0" dirty="0"/>
              <a:t>(If there is </a:t>
            </a:r>
            <a:r>
              <a:rPr lang="en-US" i="0" dirty="0" err="1"/>
              <a:t>not</a:t>
            </a:r>
            <a:r>
              <a:rPr lang="en-US" i="0" dirty="0"/>
              <a:t> room for everyone to move around you can have everyone do a thumbs up, thumbs down, or thumbs sideways to indicate their level of agreement.)</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(CLICK TO BRING UP AND WHAT CAN WE LEARN FROM EACH OTHER?) </a:t>
            </a:r>
            <a:r>
              <a:rPr lang="en-US" i="1" dirty="0"/>
              <a:t>Like I said this will help me learn a bit more about your experience with Breathe, and you can also learn from each other!”</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19974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SzPts val="1200"/>
              <a:buFont typeface="Arial"/>
              <a:buNone/>
            </a:pPr>
            <a:r>
              <a:rPr lang="en-US" dirty="0"/>
              <a:t>KEY POINT: Assess level of agreement with “I have experienced challenges talking to parents about tobacco in the past year” and validate everyone’s comments.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“The first statement is ‘I have experienced challenges talking to parents about tobacco in the past year.’ If you are in 100% agreement with that statement make your way to the right side of the room. If you disagree completely with that statement move to the left side. Or stand somewhere in between.” </a:t>
            </a:r>
            <a:endParaRPr lang="en-US" dirty="0"/>
          </a:p>
          <a:p>
            <a:pPr marL="0" lvl="0" indent="0" algn="l" rtl="0">
              <a:spcBef>
                <a:spcPts val="0"/>
              </a:spcBef>
              <a:spcAft>
                <a:spcPts val="0"/>
              </a:spcAft>
              <a:buNone/>
            </a:pPr>
            <a:r>
              <a:rPr lang="en-US" dirty="0"/>
              <a:t>(Once everyone has moved to their chosen spot, start with one side of the room and ask 1 or 2 people to state why they chose to stand there. Then flip to the opposite side and inquire about their choice. Then ask a few people who chose to be somewhere in the middle what their reason was. As people share their experiences provide helpful comments, validate that the challenges they faced are common and ask others to chime in as well. Some people may say they disagree with this statement because they haven’t had any conversations with parents about tobacco yet and this is fine. Let them know that is exactly why we do the refresher trainings!)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33564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Bef>
                <a:spcPts val="0"/>
              </a:spcBef>
              <a:spcAft>
                <a:spcPts val="0"/>
              </a:spcAft>
              <a:buSzPts val="1200"/>
              <a:buFont typeface="Arial"/>
              <a:buNone/>
            </a:pPr>
            <a:r>
              <a:rPr lang="en-US" dirty="0"/>
              <a:t>KEY POINT: Assess level of agreement with “I have been successful talking to parents about tobacco use/secondhand smoke exposure in the past year OR I have found creative ways to share this information.” and validate everyone’s comments.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“Great job! Get ready to move. Our second statement is ‘I have been successful talking to parents about tobacco use/secondhand smoke exposure in the past year OR I have found creative ways to share this information.’ If you are in 100% agreement with that statement make your way to the right side of the room. If you disagree completely with that statement move to the left side. Or stand somewhere in between.” </a:t>
            </a:r>
            <a:endParaRPr lang="en-US" dirty="0"/>
          </a:p>
          <a:p>
            <a:pPr marL="0" lvl="0" indent="0" algn="l" rtl="0">
              <a:spcBef>
                <a:spcPts val="0"/>
              </a:spcBef>
              <a:spcAft>
                <a:spcPts val="0"/>
              </a:spcAft>
              <a:buNone/>
            </a:pPr>
            <a:r>
              <a:rPr lang="en-US" dirty="0"/>
              <a:t>(Once everyone has moved to their chosen spot, start with one side of the room and ask 1 or 2 people to state why they chose to stand there. Then flip to the opposite side and inquire about their choice. Then ask a few people who chose to be somewhere in the middle what their reason was. As people share their experiences/ideas provide helpful comments, validate those who have had success or used creative strategies, and encourage the others to think about if those same strategies might work for them or if they can help support each other.)</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73426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2D5BD-7AD6-EDD4-244A-47192918F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BAF50-C158-386C-6DA9-8C1037DBFA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4AC29-7A19-BC3D-796D-CF4C527B4457}"/>
              </a:ext>
            </a:extLst>
          </p:cNvPr>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Assess level of agreement with “I have some ideas for how we could address tobacco with the families we serve” and validate everyone’s comments.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“Awesome! For our last statement decide how much you agree with this statement. ‘I am able to talk about tobacco in a non-judgmental way.’ Go ahead and move around the room to show your level of agreement for that statement. </a:t>
            </a:r>
            <a:r>
              <a:rPr lang="en-US" dirty="0"/>
              <a:t>(Once everyone has moved to their chosen spot, start with one side of the room and ask 1 or 2 people to state why they chose to stand there. Then flip to the opposite side and inquire about their choice. Then ask a few people who chose to be somewhere in the middle what their reason was. As people share their thoughts, validate any concerns/challenges about being non-judgmental and provide support and encouragement for the ideas they share. Ask others to chime in if they support those ideas. Remind participants that having one on one conversations with parents about tobacco isn’t the only way to provide education. Encourage them to share information on social media, create a bulletin board about Quit Now Indiana, send parent handouts home in back packs, add tobacco related questions to intake forms, or other strategies you have heard similar partners use.) </a:t>
            </a:r>
            <a:r>
              <a:rPr lang="en-US" i="1" dirty="0"/>
              <a:t>You guys did a great job with that activity. I know it isn’t always easy to discuss tobacco with the families you serve, but I’m excited about all the ideas you have for how your organization can continue to use the Breathe materials and promote healthy families. We even have a new handout and short video about discussing tobacco in a non-judgmental way, so look for those on the Breathe website! Thanks for participating in this activity!  You can go ahead and find your seat.”</a:t>
            </a:r>
          </a:p>
          <a:p>
            <a:endParaRPr lang="en-US" dirty="0"/>
          </a:p>
        </p:txBody>
      </p:sp>
      <p:sp>
        <p:nvSpPr>
          <p:cNvPr id="4" name="Slide Number Placeholder 3">
            <a:extLst>
              <a:ext uri="{FF2B5EF4-FFF2-40B4-BE49-F238E27FC236}">
                <a16:creationId xmlns:a16="http://schemas.microsoft.com/office/drawing/2014/main" id="{3C9ECB29-FF43-EFF9-DC78-0A97C75F6B0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4189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 am happy to answer any questions now or in the future.</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Check the chat box for any questions that may have been posted during the training and let participants know they can post questions in the chat box or unmute to ask questions now.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“Awesome job today! I am encouraged to hear all the ways you are already supporting the families you serve and the new ideas that were generated in today’s Breathe Refresher. We are just about done with the training, but I would love to answer any additional questions you may have. And as you continue implementing Breathe please do not hesitate to reach out with questions as they come up.”</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167473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C23BC-B907-1FAF-E73F-9282BB856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40103-32B8-E116-535E-F12A4236F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1C4AA7-E092-D5F6-9E46-C4A6FD58AFD8}"/>
              </a:ext>
            </a:extLst>
          </p:cNvPr>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Ask for personal stories about tobacco.</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Post this link in the chat box: https://www.surveymonkey.com/r/tobaccostory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“We love answering your questions as well as hearing stories about how tobacco has affected you, the people you love, and the families you serve. We don’t have time to hear all those great stories today, but we encourage you to share those stories with us at this link, which you can also find on the Breathe website and in the monthly newsletters. Tobacco isn’t just about stats, it’s about people and sharing stories about tobacco helps us all make a personal connection to this important work we are doing.  We look forward to hearing your stories!”</a:t>
            </a:r>
          </a:p>
          <a:p>
            <a:endParaRPr lang="en-US" dirty="0"/>
          </a:p>
        </p:txBody>
      </p:sp>
      <p:sp>
        <p:nvSpPr>
          <p:cNvPr id="4" name="Slide Number Placeholder 3">
            <a:extLst>
              <a:ext uri="{FF2B5EF4-FFF2-40B4-BE49-F238E27FC236}">
                <a16:creationId xmlns:a16="http://schemas.microsoft.com/office/drawing/2014/main" id="{83B8A714-6634-D629-3F9D-0B4A9CE2F43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2335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har char="•"/>
            </a:pPr>
            <a:r>
              <a:rPr lang="en-US" dirty="0"/>
              <a:t>Como lo </a:t>
            </a:r>
            <a:r>
              <a:rPr lang="en-US" dirty="0" err="1"/>
              <a:t>mencione</a:t>
            </a:r>
            <a:r>
              <a:rPr lang="en-US" dirty="0"/>
              <a:t> al principio, </a:t>
            </a:r>
            <a:r>
              <a:rPr lang="en-US" dirty="0" err="1"/>
              <a:t>tambien</a:t>
            </a:r>
            <a:r>
              <a:rPr lang="en-US" dirty="0"/>
              <a:t> hay </a:t>
            </a:r>
            <a:r>
              <a:rPr lang="en-US" dirty="0" err="1"/>
              <a:t>una</a:t>
            </a:r>
            <a:r>
              <a:rPr lang="en-US" dirty="0"/>
              <a:t> </a:t>
            </a:r>
            <a:r>
              <a:rPr lang="en-US" dirty="0" err="1"/>
              <a:t>encuesta</a:t>
            </a:r>
            <a:r>
              <a:rPr lang="en-US" dirty="0"/>
              <a:t> que </a:t>
            </a:r>
            <a:r>
              <a:rPr lang="en-US" dirty="0" err="1"/>
              <a:t>deves</a:t>
            </a:r>
            <a:r>
              <a:rPr lang="en-US" dirty="0"/>
              <a:t> </a:t>
            </a:r>
            <a:r>
              <a:rPr lang="en-US" dirty="0" err="1"/>
              <a:t>llenar</a:t>
            </a:r>
            <a:r>
              <a:rPr lang="en-US" dirty="0"/>
              <a:t> posterior a la </a:t>
            </a:r>
            <a:r>
              <a:rPr lang="en-US" dirty="0" err="1"/>
              <a:t>capacitacion</a:t>
            </a:r>
            <a:r>
              <a:rPr lang="en-US" dirty="0"/>
              <a:t>.</a:t>
            </a:r>
            <a:endParaRPr lang="en-US"/>
          </a:p>
          <a:p>
            <a:pPr>
              <a:buChar char="•"/>
            </a:pPr>
            <a:r>
              <a:rPr lang="en-US" dirty="0"/>
              <a:t>Asi que </a:t>
            </a:r>
            <a:r>
              <a:rPr lang="en-US" dirty="0" err="1"/>
              <a:t>te</a:t>
            </a:r>
            <a:r>
              <a:rPr lang="en-US" dirty="0"/>
              <a:t> </a:t>
            </a:r>
            <a:r>
              <a:rPr lang="en-US" dirty="0" err="1"/>
              <a:t>agradeceria</a:t>
            </a:r>
            <a:r>
              <a:rPr lang="en-US" dirty="0"/>
              <a:t> </a:t>
            </a:r>
            <a:r>
              <a:rPr lang="en-US" dirty="0" err="1"/>
              <a:t>si</a:t>
            </a:r>
            <a:r>
              <a:rPr lang="en-US" dirty="0"/>
              <a:t> de la </a:t>
            </a:r>
            <a:r>
              <a:rPr lang="en-US" dirty="0" err="1"/>
              <a:t>misma</a:t>
            </a:r>
            <a:r>
              <a:rPr lang="en-US" dirty="0"/>
              <a:t> </a:t>
            </a:r>
            <a:r>
              <a:rPr lang="en-US" dirty="0" err="1"/>
              <a:t>manera</a:t>
            </a:r>
            <a:r>
              <a:rPr lang="en-US" dirty="0"/>
              <a:t> que </a:t>
            </a:r>
            <a:r>
              <a:rPr lang="en-US" dirty="0" err="1"/>
              <a:t>llenaste</a:t>
            </a:r>
            <a:r>
              <a:rPr lang="en-US" dirty="0"/>
              <a:t> la anterior, </a:t>
            </a:r>
            <a:r>
              <a:rPr lang="en-US" dirty="0" err="1"/>
              <a:t>Puedes</a:t>
            </a:r>
            <a:r>
              <a:rPr lang="en-US" dirty="0"/>
              <a:t> </a:t>
            </a:r>
            <a:r>
              <a:rPr lang="en-US" dirty="0" err="1"/>
              <a:t>llenar</a:t>
            </a:r>
            <a:r>
              <a:rPr lang="en-US" dirty="0"/>
              <a:t> </a:t>
            </a:r>
            <a:r>
              <a:rPr lang="en-US" dirty="0" err="1"/>
              <a:t>esta</a:t>
            </a:r>
            <a:r>
              <a:rPr lang="en-US" dirty="0"/>
              <a:t> ultima. </a:t>
            </a:r>
          </a:p>
          <a:p>
            <a:pPr>
              <a:buChar char="•"/>
            </a:pPr>
            <a:r>
              <a:rPr lang="en-US" dirty="0" err="1"/>
              <a:t>Dejame</a:t>
            </a:r>
            <a:r>
              <a:rPr lang="en-US" dirty="0"/>
              <a:t> saber </a:t>
            </a:r>
            <a:r>
              <a:rPr lang="en-US" dirty="0" err="1"/>
              <a:t>si</a:t>
            </a:r>
            <a:r>
              <a:rPr lang="en-US" dirty="0"/>
              <a:t> </a:t>
            </a:r>
            <a:r>
              <a:rPr lang="en-US" dirty="0" err="1"/>
              <a:t>tienes</a:t>
            </a:r>
            <a:r>
              <a:rPr lang="en-US" dirty="0"/>
              <a:t> </a:t>
            </a:r>
            <a:r>
              <a:rPr lang="en-US" dirty="0" err="1"/>
              <a:t>alguna</a:t>
            </a:r>
            <a:r>
              <a:rPr lang="en-US" dirty="0"/>
              <a:t> </a:t>
            </a:r>
            <a:r>
              <a:rPr lang="en-US" dirty="0" err="1"/>
              <a:t>pregunta</a:t>
            </a:r>
            <a:r>
              <a:rPr lang="en-US" dirty="0"/>
              <a:t> con </a:t>
            </a:r>
            <a:r>
              <a:rPr lang="en-US" dirty="0" err="1"/>
              <a:t>respecto</a:t>
            </a:r>
            <a:r>
              <a:rPr lang="en-US" dirty="0"/>
              <a:t> a la </a:t>
            </a:r>
            <a:r>
              <a:rPr lang="en-US" dirty="0" err="1"/>
              <a:t>evaluacion</a:t>
            </a:r>
            <a:r>
              <a:rPr lang="en-US" dirty="0"/>
              <a:t>. O </a:t>
            </a:r>
            <a:r>
              <a:rPr lang="en-US" dirty="0" err="1"/>
              <a:t>si</a:t>
            </a:r>
            <a:r>
              <a:rPr lang="en-US" dirty="0"/>
              <a:t> </a:t>
            </a:r>
            <a:r>
              <a:rPr lang="en-US" dirty="0" err="1"/>
              <a:t>necesitas</a:t>
            </a:r>
            <a:r>
              <a:rPr lang="en-US" dirty="0"/>
              <a:t> </a:t>
            </a:r>
            <a:r>
              <a:rPr lang="en-US" dirty="0" err="1"/>
              <a:t>ayuda</a:t>
            </a:r>
            <a:r>
              <a:rPr lang="en-US" dirty="0"/>
              <a:t>.  </a:t>
            </a:r>
          </a:p>
          <a:p>
            <a:pPr>
              <a:buChar char="•"/>
            </a:pPr>
            <a:endParaRPr lang="en-US" dirty="0"/>
          </a:p>
          <a:p>
            <a:endParaRPr lang="en-US"/>
          </a:p>
          <a:p>
            <a:endParaRPr lang="en-US" dirty="0"/>
          </a:p>
          <a:p>
            <a:r>
              <a:rPr lang="en-US" dirty="0"/>
              <a:t>PUNTO CLAVE: Todos </a:t>
            </a:r>
            <a:r>
              <a:rPr lang="en-US" dirty="0" err="1"/>
              <a:t>los</a:t>
            </a:r>
            <a:r>
              <a:rPr lang="en-US" dirty="0"/>
              <a:t> </a:t>
            </a:r>
            <a:r>
              <a:rPr lang="en-US" dirty="0" err="1"/>
              <a:t>participantes</a:t>
            </a:r>
            <a:r>
              <a:rPr lang="en-US" dirty="0"/>
              <a:t> </a:t>
            </a:r>
            <a:r>
              <a:rPr lang="en-US" dirty="0" err="1"/>
              <a:t>deben</a:t>
            </a:r>
            <a:r>
              <a:rPr lang="en-US" dirty="0"/>
              <a:t> </a:t>
            </a:r>
            <a:r>
              <a:rPr lang="en-US" dirty="0" err="1"/>
              <a:t>completar</a:t>
            </a:r>
            <a:r>
              <a:rPr lang="en-US" dirty="0"/>
              <a:t> </a:t>
            </a:r>
            <a:r>
              <a:rPr lang="en-US" dirty="0" err="1"/>
              <a:t>una</a:t>
            </a:r>
            <a:r>
              <a:rPr lang="en-US" dirty="0"/>
              <a:t> </a:t>
            </a:r>
            <a:r>
              <a:rPr lang="en-US" dirty="0" err="1"/>
              <a:t>evaluación</a:t>
            </a:r>
            <a:r>
              <a:rPr lang="en-US" dirty="0"/>
              <a:t> posterior.</a:t>
            </a:r>
          </a:p>
          <a:p>
            <a:r>
              <a:rPr lang="en-US" dirty="0"/>
              <a:t> </a:t>
            </a:r>
          </a:p>
          <a:p>
            <a:pPr marL="0" indent="0">
              <a:spcBef>
                <a:spcPts val="0"/>
              </a:spcBef>
            </a:pPr>
            <a:r>
              <a:rPr lang="en-US" dirty="0"/>
              <a:t>MATERIALES NECESARIOS: Los </a:t>
            </a:r>
            <a:r>
              <a:rPr lang="en-US" dirty="0" err="1"/>
              <a:t>participantes</a:t>
            </a:r>
            <a:r>
              <a:rPr lang="en-US" dirty="0"/>
              <a:t> </a:t>
            </a:r>
            <a:r>
              <a:rPr lang="en-US" dirty="0" err="1"/>
              <a:t>pueden</a:t>
            </a:r>
            <a:r>
              <a:rPr lang="en-US" dirty="0"/>
              <a:t> </a:t>
            </a:r>
            <a:r>
              <a:rPr lang="en-US" dirty="0" err="1"/>
              <a:t>completar</a:t>
            </a:r>
            <a:r>
              <a:rPr lang="en-US" dirty="0"/>
              <a:t> la </a:t>
            </a:r>
            <a:r>
              <a:rPr lang="en-US" dirty="0" err="1"/>
              <a:t>evaluación</a:t>
            </a:r>
            <a:r>
              <a:rPr lang="en-US" dirty="0"/>
              <a:t> posterior </a:t>
            </a:r>
            <a:r>
              <a:rPr lang="en-US" dirty="0" err="1"/>
              <a:t>en</a:t>
            </a:r>
            <a:r>
              <a:rPr lang="en-US" dirty="0"/>
              <a:t> </a:t>
            </a:r>
            <a:r>
              <a:rPr lang="en-US" dirty="0" err="1"/>
              <a:t>línea</a:t>
            </a:r>
            <a:r>
              <a:rPr lang="en-US" dirty="0"/>
              <a:t> con </a:t>
            </a:r>
            <a:r>
              <a:rPr lang="en-US" dirty="0" err="1"/>
              <a:t>el</a:t>
            </a:r>
            <a:r>
              <a:rPr lang="en-US" dirty="0"/>
              <a:t> </a:t>
            </a:r>
            <a:r>
              <a:rPr lang="en-US" dirty="0" err="1"/>
              <a:t>código</a:t>
            </a:r>
            <a:r>
              <a:rPr lang="en-US" dirty="0"/>
              <a:t> QR de </a:t>
            </a:r>
            <a:r>
              <a:rPr lang="en-US" dirty="0" err="1"/>
              <a:t>esta</a:t>
            </a:r>
            <a:r>
              <a:rPr lang="en-US" dirty="0"/>
              <a:t> </a:t>
            </a:r>
            <a:r>
              <a:rPr lang="en-US" dirty="0" err="1"/>
              <a:t>diapositiva</a:t>
            </a:r>
            <a:r>
              <a:rPr lang="en-US" dirty="0"/>
              <a:t>. Este es </a:t>
            </a:r>
            <a:r>
              <a:rPr lang="en-US" dirty="0" err="1"/>
              <a:t>el</a:t>
            </a:r>
            <a:r>
              <a:rPr lang="en-US" dirty="0"/>
              <a:t> </a:t>
            </a:r>
            <a:r>
              <a:rPr lang="en-US" dirty="0" err="1"/>
              <a:t>método</a:t>
            </a:r>
            <a:r>
              <a:rPr lang="en-US" dirty="0"/>
              <a:t> </a:t>
            </a:r>
            <a:r>
              <a:rPr lang="en-US" dirty="0" err="1"/>
              <a:t>recomendado</a:t>
            </a:r>
            <a:r>
              <a:rPr lang="en-US" dirty="0"/>
              <a:t>, </a:t>
            </a:r>
            <a:r>
              <a:rPr lang="en-US" dirty="0" err="1"/>
              <a:t>ya</a:t>
            </a:r>
            <a:r>
              <a:rPr lang="en-US" dirty="0"/>
              <a:t> que les </a:t>
            </a:r>
            <a:r>
              <a:rPr lang="en-US" dirty="0" err="1"/>
              <a:t>ahorrará</a:t>
            </a:r>
            <a:r>
              <a:rPr lang="en-US" dirty="0"/>
              <a:t> </a:t>
            </a:r>
            <a:r>
              <a:rPr lang="en-US" dirty="0" err="1"/>
              <a:t>tiempo</a:t>
            </a:r>
            <a:r>
              <a:rPr lang="en-US" dirty="0"/>
              <a:t> al </a:t>
            </a:r>
            <a:r>
              <a:rPr lang="en-US" dirty="0" err="1"/>
              <a:t>ingresar</a:t>
            </a:r>
            <a:r>
              <a:rPr lang="en-US" dirty="0"/>
              <a:t> </a:t>
            </a:r>
            <a:r>
              <a:rPr lang="en-US" dirty="0" err="1"/>
              <a:t>datos</a:t>
            </a:r>
            <a:r>
              <a:rPr lang="en-US" dirty="0"/>
              <a:t> </a:t>
            </a:r>
            <a:r>
              <a:rPr lang="en-US" dirty="0" err="1"/>
              <a:t>después</a:t>
            </a:r>
            <a:r>
              <a:rPr lang="en-US" dirty="0"/>
              <a:t> de la </a:t>
            </a:r>
            <a:r>
              <a:rPr lang="en-US" dirty="0" err="1"/>
              <a:t>capacitación</a:t>
            </a:r>
            <a:r>
              <a:rPr lang="en-US" dirty="0"/>
              <a:t>. (La </a:t>
            </a:r>
            <a:r>
              <a:rPr lang="en-US" dirty="0" err="1"/>
              <a:t>diapositiva</a:t>
            </a:r>
            <a:r>
              <a:rPr lang="en-US" dirty="0"/>
              <a:t> </a:t>
            </a:r>
            <a:r>
              <a:rPr lang="en-US" dirty="0" err="1"/>
              <a:t>ahora</a:t>
            </a:r>
            <a:r>
              <a:rPr lang="en-US" dirty="0"/>
              <a:t> indica "Repaso de la </a:t>
            </a:r>
            <a:r>
              <a:rPr lang="en-US" dirty="0" err="1"/>
              <a:t>respiración</a:t>
            </a:r>
            <a:r>
              <a:rPr lang="en-US" dirty="0"/>
              <a:t>" para que </a:t>
            </a:r>
            <a:r>
              <a:rPr lang="en-US" dirty="0" err="1"/>
              <a:t>sepan</a:t>
            </a:r>
            <a:r>
              <a:rPr lang="en-US" dirty="0"/>
              <a:t> </a:t>
            </a:r>
            <a:r>
              <a:rPr lang="en-US" dirty="0" err="1"/>
              <a:t>cómo</a:t>
            </a:r>
            <a:r>
              <a:rPr lang="en-US" dirty="0"/>
              <a:t> responder la </a:t>
            </a:r>
            <a:r>
              <a:rPr lang="en-US" dirty="0" err="1"/>
              <a:t>primera</a:t>
            </a:r>
            <a:r>
              <a:rPr lang="en-US" dirty="0"/>
              <a:t> </a:t>
            </a:r>
            <a:r>
              <a:rPr lang="en-US" dirty="0" err="1"/>
              <a:t>pregunta</a:t>
            </a:r>
            <a:r>
              <a:rPr lang="en-US" dirty="0"/>
              <a:t> </a:t>
            </a:r>
            <a:r>
              <a:rPr lang="en-US" dirty="0" err="1"/>
              <a:t>sobre</a:t>
            </a:r>
            <a:r>
              <a:rPr lang="en-US" dirty="0"/>
              <a:t> </a:t>
            </a:r>
            <a:r>
              <a:rPr lang="en-US" dirty="0" err="1"/>
              <a:t>el</a:t>
            </a:r>
            <a:r>
              <a:rPr lang="en-US" dirty="0"/>
              <a:t> </a:t>
            </a:r>
            <a:r>
              <a:rPr lang="en-US" dirty="0" err="1"/>
              <a:t>tipo</a:t>
            </a:r>
            <a:r>
              <a:rPr lang="en-US" dirty="0"/>
              <a:t> de </a:t>
            </a:r>
            <a:r>
              <a:rPr lang="en-US" dirty="0" err="1"/>
              <a:t>capacitación</a:t>
            </a:r>
            <a:r>
              <a:rPr lang="en-US" dirty="0"/>
              <a:t> a la que </a:t>
            </a:r>
            <a:r>
              <a:rPr lang="en-US" dirty="0" err="1"/>
              <a:t>asistieron</a:t>
            </a:r>
            <a:r>
              <a:rPr lang="en-US" dirty="0"/>
              <a:t>). Para </a:t>
            </a:r>
            <a:r>
              <a:rPr lang="en-US" dirty="0" err="1"/>
              <a:t>fomentar</a:t>
            </a:r>
            <a:r>
              <a:rPr lang="en-US" dirty="0"/>
              <a:t> </a:t>
            </a:r>
            <a:r>
              <a:rPr lang="en-US" dirty="0" err="1"/>
              <a:t>el</a:t>
            </a:r>
            <a:r>
              <a:rPr lang="en-US" dirty="0"/>
              <a:t> </a:t>
            </a:r>
            <a:r>
              <a:rPr lang="en-US" dirty="0" err="1"/>
              <a:t>cumplimiento</a:t>
            </a:r>
            <a:r>
              <a:rPr lang="en-US" dirty="0"/>
              <a:t>, </a:t>
            </a:r>
            <a:r>
              <a:rPr lang="en-US" dirty="0" err="1"/>
              <a:t>puede</a:t>
            </a:r>
            <a:r>
              <a:rPr lang="en-US" dirty="0"/>
              <a:t> </a:t>
            </a:r>
            <a:r>
              <a:rPr lang="en-US" dirty="0" err="1"/>
              <a:t>pedirles</a:t>
            </a:r>
            <a:r>
              <a:rPr lang="en-US" dirty="0"/>
              <a:t> que </a:t>
            </a:r>
            <a:r>
              <a:rPr lang="en-US" dirty="0" err="1"/>
              <a:t>indiquen</a:t>
            </a:r>
            <a:r>
              <a:rPr lang="en-US" dirty="0"/>
              <a:t> que </a:t>
            </a:r>
            <a:r>
              <a:rPr lang="en-US" dirty="0" err="1"/>
              <a:t>ya</a:t>
            </a:r>
            <a:r>
              <a:rPr lang="en-US" dirty="0"/>
              <a:t> </a:t>
            </a:r>
            <a:r>
              <a:rPr lang="en-US" dirty="0" err="1"/>
              <a:t>terminaron</a:t>
            </a:r>
            <a:r>
              <a:rPr lang="en-US" dirty="0"/>
              <a:t> o que le </a:t>
            </a:r>
            <a:r>
              <a:rPr lang="en-US" dirty="0" err="1"/>
              <a:t>muestren</a:t>
            </a:r>
            <a:r>
              <a:rPr lang="en-US" dirty="0"/>
              <a:t> la </a:t>
            </a:r>
            <a:r>
              <a:rPr lang="en-US" dirty="0" err="1"/>
              <a:t>pantalla</a:t>
            </a:r>
            <a:r>
              <a:rPr lang="en-US" dirty="0"/>
              <a:t> de </a:t>
            </a:r>
            <a:r>
              <a:rPr lang="en-US" dirty="0" err="1"/>
              <a:t>finalización</a:t>
            </a:r>
            <a:r>
              <a:rPr lang="en-US" dirty="0"/>
              <a:t>, y </a:t>
            </a:r>
            <a:r>
              <a:rPr lang="en-US" dirty="0" err="1"/>
              <a:t>puede</a:t>
            </a:r>
            <a:r>
              <a:rPr lang="en-US" dirty="0"/>
              <a:t> </a:t>
            </a:r>
            <a:r>
              <a:rPr lang="en-US" dirty="0" err="1"/>
              <a:t>entregarles</a:t>
            </a:r>
            <a:r>
              <a:rPr lang="en-US" dirty="0"/>
              <a:t> un </a:t>
            </a:r>
            <a:r>
              <a:rPr lang="en-US" dirty="0" err="1"/>
              <a:t>folleto</a:t>
            </a:r>
            <a:r>
              <a:rPr lang="en-US" dirty="0"/>
              <a:t>, un </a:t>
            </a:r>
            <a:r>
              <a:rPr lang="en-US" dirty="0" err="1"/>
              <a:t>imán</a:t>
            </a:r>
            <a:r>
              <a:rPr lang="en-US" dirty="0"/>
              <a:t> u </a:t>
            </a:r>
            <a:r>
              <a:rPr lang="en-US" dirty="0" err="1"/>
              <a:t>otro</a:t>
            </a:r>
            <a:r>
              <a:rPr lang="en-US" dirty="0"/>
              <a:t> </a:t>
            </a:r>
            <a:r>
              <a:rPr lang="en-US" dirty="0" err="1"/>
              <a:t>obsequio</a:t>
            </a:r>
            <a:r>
              <a:rPr lang="en-US" dirty="0"/>
              <a:t> </a:t>
            </a:r>
            <a:r>
              <a:rPr lang="en-US" dirty="0" err="1"/>
              <a:t>cuando</a:t>
            </a:r>
            <a:r>
              <a:rPr lang="en-US" dirty="0"/>
              <a:t> lo </a:t>
            </a:r>
            <a:r>
              <a:rPr lang="en-US" dirty="0" err="1"/>
              <a:t>hagan</a:t>
            </a:r>
            <a:r>
              <a:rPr lang="en-US" dirty="0"/>
              <a:t>. Aun </a:t>
            </a:r>
            <a:r>
              <a:rPr lang="en-US" dirty="0" err="1"/>
              <a:t>así</a:t>
            </a:r>
            <a:r>
              <a:rPr lang="en-US" dirty="0"/>
              <a:t>, es </a:t>
            </a:r>
            <a:r>
              <a:rPr lang="en-US" dirty="0" err="1"/>
              <a:t>necesario</a:t>
            </a:r>
            <a:r>
              <a:rPr lang="en-US" dirty="0"/>
              <a:t> </a:t>
            </a:r>
            <a:r>
              <a:rPr lang="en-US" dirty="0" err="1"/>
              <a:t>traer</a:t>
            </a:r>
            <a:r>
              <a:rPr lang="en-US" dirty="0"/>
              <a:t> </a:t>
            </a:r>
            <a:r>
              <a:rPr lang="en-US" dirty="0" err="1"/>
              <a:t>algunas</a:t>
            </a:r>
            <a:r>
              <a:rPr lang="en-US" dirty="0"/>
              <a:t> </a:t>
            </a:r>
            <a:r>
              <a:rPr lang="en-US" dirty="0" err="1"/>
              <a:t>evaluaciones</a:t>
            </a:r>
            <a:r>
              <a:rPr lang="en-US" dirty="0"/>
              <a:t> posteriores impresas, </a:t>
            </a:r>
            <a:r>
              <a:rPr lang="en-US" dirty="0" err="1"/>
              <a:t>preferiblemente</a:t>
            </a:r>
            <a:r>
              <a:rPr lang="en-US" dirty="0"/>
              <a:t> </a:t>
            </a:r>
            <a:r>
              <a:rPr lang="en-US" dirty="0" err="1"/>
              <a:t>en</a:t>
            </a:r>
            <a:r>
              <a:rPr lang="en-US" dirty="0"/>
              <a:t> un color </a:t>
            </a:r>
            <a:r>
              <a:rPr lang="en-US" dirty="0" err="1"/>
              <a:t>diferente</a:t>
            </a:r>
            <a:r>
              <a:rPr lang="en-US" dirty="0"/>
              <a:t>, </a:t>
            </a:r>
            <a:r>
              <a:rPr lang="en-US" dirty="0" err="1"/>
              <a:t>por</a:t>
            </a:r>
            <a:r>
              <a:rPr lang="en-US" dirty="0"/>
              <a:t> </a:t>
            </a:r>
            <a:r>
              <a:rPr lang="en-US" dirty="0" err="1"/>
              <a:t>si</a:t>
            </a:r>
            <a:r>
              <a:rPr lang="en-US" dirty="0"/>
              <a:t> </a:t>
            </a:r>
            <a:r>
              <a:rPr lang="en-US" dirty="0" err="1"/>
              <a:t>los</a:t>
            </a:r>
            <a:r>
              <a:rPr lang="en-US" dirty="0"/>
              <a:t> </a:t>
            </a:r>
            <a:r>
              <a:rPr lang="en-US" dirty="0" err="1"/>
              <a:t>participantes</a:t>
            </a:r>
            <a:r>
              <a:rPr lang="en-US" dirty="0"/>
              <a:t> </a:t>
            </a:r>
            <a:r>
              <a:rPr lang="en-US" dirty="0" err="1"/>
              <a:t>prefieren</a:t>
            </a:r>
            <a:r>
              <a:rPr lang="en-US" dirty="0"/>
              <a:t> </a:t>
            </a:r>
            <a:r>
              <a:rPr lang="en-US" dirty="0" err="1"/>
              <a:t>completarlas</a:t>
            </a:r>
            <a:r>
              <a:rPr lang="en-US" dirty="0"/>
              <a:t> </a:t>
            </a:r>
            <a:r>
              <a:rPr lang="en-US" dirty="0" err="1"/>
              <a:t>en</a:t>
            </a:r>
            <a:r>
              <a:rPr lang="en-US" dirty="0"/>
              <a:t> </a:t>
            </a:r>
            <a:r>
              <a:rPr lang="en-US" dirty="0" err="1"/>
              <a:t>papel</a:t>
            </a:r>
            <a:r>
              <a:rPr lang="en-US" dirty="0"/>
              <a:t>. La </a:t>
            </a:r>
            <a:r>
              <a:rPr lang="en-US" dirty="0" err="1"/>
              <a:t>evaluación</a:t>
            </a:r>
            <a:r>
              <a:rPr lang="en-US" dirty="0"/>
              <a:t> posterior se </a:t>
            </a:r>
            <a:r>
              <a:rPr lang="en-US" dirty="0" err="1"/>
              <a:t>puede</a:t>
            </a:r>
            <a:r>
              <a:rPr lang="en-US" dirty="0"/>
              <a:t> </a:t>
            </a:r>
            <a:r>
              <a:rPr lang="en-US" dirty="0" err="1"/>
              <a:t>descargar</a:t>
            </a:r>
            <a:r>
              <a:rPr lang="en-US" dirty="0"/>
              <a:t> de </a:t>
            </a:r>
            <a:r>
              <a:rPr lang="en-US" dirty="0" err="1"/>
              <a:t>esta</a:t>
            </a:r>
            <a:r>
              <a:rPr lang="en-US" dirty="0"/>
              <a:t> </a:t>
            </a:r>
            <a:r>
              <a:rPr lang="en-US" dirty="0" err="1"/>
              <a:t>página</a:t>
            </a:r>
            <a:r>
              <a:rPr lang="en-US" dirty="0"/>
              <a:t> web: https://justbreathein.org/additional-resources/materials/ **Si decide que </a:t>
            </a:r>
            <a:r>
              <a:rPr lang="en-US" dirty="0" err="1"/>
              <a:t>los</a:t>
            </a:r>
            <a:r>
              <a:rPr lang="en-US" dirty="0"/>
              <a:t> </a:t>
            </a:r>
            <a:r>
              <a:rPr lang="en-US" dirty="0" err="1"/>
              <a:t>participantes</a:t>
            </a:r>
            <a:r>
              <a:rPr lang="en-US" dirty="0"/>
              <a:t> NO </a:t>
            </a:r>
            <a:r>
              <a:rPr lang="en-US" dirty="0" err="1"/>
              <a:t>completen</a:t>
            </a:r>
            <a:r>
              <a:rPr lang="en-US" dirty="0"/>
              <a:t> la </a:t>
            </a:r>
            <a:r>
              <a:rPr lang="en-US" dirty="0" err="1"/>
              <a:t>evaluación</a:t>
            </a:r>
            <a:r>
              <a:rPr lang="en-US" dirty="0"/>
              <a:t> </a:t>
            </a:r>
            <a:r>
              <a:rPr lang="en-US" dirty="0" err="1"/>
              <a:t>en</a:t>
            </a:r>
            <a:r>
              <a:rPr lang="en-US" dirty="0"/>
              <a:t> </a:t>
            </a:r>
            <a:r>
              <a:rPr lang="en-US" dirty="0" err="1"/>
              <a:t>línea</a:t>
            </a:r>
            <a:r>
              <a:rPr lang="en-US" dirty="0"/>
              <a:t>, </a:t>
            </a:r>
            <a:r>
              <a:rPr lang="en-US" dirty="0" err="1"/>
              <a:t>modifique</a:t>
            </a:r>
            <a:r>
              <a:rPr lang="en-US" dirty="0"/>
              <a:t> </a:t>
            </a:r>
            <a:r>
              <a:rPr lang="en-US" dirty="0" err="1"/>
              <a:t>esta</a:t>
            </a:r>
            <a:r>
              <a:rPr lang="en-US" dirty="0"/>
              <a:t> </a:t>
            </a:r>
            <a:r>
              <a:rPr lang="en-US" dirty="0" err="1"/>
              <a:t>diapositiva</a:t>
            </a:r>
            <a:r>
              <a:rPr lang="en-US" dirty="0"/>
              <a:t> </a:t>
            </a:r>
            <a:r>
              <a:rPr lang="en-US" dirty="0" err="1"/>
              <a:t>eliminando</a:t>
            </a:r>
            <a:r>
              <a:rPr lang="en-US" dirty="0"/>
              <a:t> </a:t>
            </a:r>
            <a:r>
              <a:rPr lang="en-US" dirty="0" err="1"/>
              <a:t>el</a:t>
            </a:r>
            <a:r>
              <a:rPr lang="en-US" dirty="0"/>
              <a:t> </a:t>
            </a:r>
            <a:r>
              <a:rPr lang="en-US" dirty="0" err="1"/>
              <a:t>código</a:t>
            </a:r>
            <a:r>
              <a:rPr lang="en-US" dirty="0"/>
              <a:t> QR. MODIFICACIÓN VIRTUAL: Los </a:t>
            </a:r>
            <a:r>
              <a:rPr lang="en-US" dirty="0" err="1"/>
              <a:t>participantes</a:t>
            </a:r>
            <a:r>
              <a:rPr lang="en-US" dirty="0"/>
              <a:t> </a:t>
            </a:r>
            <a:r>
              <a:rPr lang="en-US" dirty="0" err="1"/>
              <a:t>pueden</a:t>
            </a:r>
            <a:r>
              <a:rPr lang="en-US" dirty="0"/>
              <a:t> usar </a:t>
            </a:r>
            <a:r>
              <a:rPr lang="en-US" dirty="0" err="1"/>
              <a:t>otro</a:t>
            </a:r>
            <a:r>
              <a:rPr lang="en-US" dirty="0"/>
              <a:t> </a:t>
            </a:r>
            <a:r>
              <a:rPr lang="en-US" dirty="0" err="1"/>
              <a:t>dispositivo</a:t>
            </a:r>
            <a:r>
              <a:rPr lang="en-US" dirty="0"/>
              <a:t> para acceder al </a:t>
            </a:r>
            <a:r>
              <a:rPr lang="en-US" dirty="0" err="1"/>
              <a:t>código</a:t>
            </a:r>
            <a:r>
              <a:rPr lang="en-US" dirty="0"/>
              <a:t> QR </a:t>
            </a:r>
            <a:r>
              <a:rPr lang="en-US" dirty="0" err="1"/>
              <a:t>en</a:t>
            </a:r>
            <a:r>
              <a:rPr lang="en-US" dirty="0"/>
              <a:t> </a:t>
            </a:r>
            <a:r>
              <a:rPr lang="en-US" dirty="0" err="1"/>
              <a:t>pantalla</a:t>
            </a:r>
            <a:r>
              <a:rPr lang="en-US" dirty="0"/>
              <a:t> o </a:t>
            </a:r>
            <a:r>
              <a:rPr lang="en-US" dirty="0" err="1"/>
              <a:t>colocar</a:t>
            </a:r>
            <a:r>
              <a:rPr lang="en-US" dirty="0"/>
              <a:t> </a:t>
            </a:r>
            <a:r>
              <a:rPr lang="en-US" dirty="0" err="1"/>
              <a:t>el</a:t>
            </a:r>
            <a:r>
              <a:rPr lang="en-US" dirty="0"/>
              <a:t> enlace </a:t>
            </a:r>
            <a:r>
              <a:rPr lang="en-US" dirty="0" err="1"/>
              <a:t>en</a:t>
            </a:r>
            <a:r>
              <a:rPr lang="en-US" dirty="0"/>
              <a:t> </a:t>
            </a:r>
            <a:r>
              <a:rPr lang="en-US" dirty="0" err="1"/>
              <a:t>el</a:t>
            </a:r>
            <a:r>
              <a:rPr lang="en-US" dirty="0"/>
              <a:t> chat para que </a:t>
            </a:r>
            <a:r>
              <a:rPr lang="en-US" dirty="0" err="1"/>
              <a:t>puedan</a:t>
            </a:r>
            <a:r>
              <a:rPr lang="en-US" dirty="0"/>
              <a:t> </a:t>
            </a:r>
            <a:r>
              <a:rPr lang="en-US" dirty="0" err="1"/>
              <a:t>completarlo</a:t>
            </a:r>
            <a:r>
              <a:rPr lang="en-US" dirty="0"/>
              <a:t> </a:t>
            </a:r>
            <a:r>
              <a:rPr lang="en-US" dirty="0" err="1"/>
              <a:t>en</a:t>
            </a:r>
            <a:r>
              <a:rPr lang="en-US" dirty="0"/>
              <a:t> </a:t>
            </a:r>
            <a:r>
              <a:rPr lang="en-US" dirty="0" err="1"/>
              <a:t>el</a:t>
            </a:r>
            <a:r>
              <a:rPr lang="en-US" dirty="0"/>
              <a:t> </a:t>
            </a:r>
            <a:r>
              <a:rPr lang="en-US" dirty="0" err="1"/>
              <a:t>dispositivo</a:t>
            </a:r>
            <a:r>
              <a:rPr lang="en-US" dirty="0"/>
              <a:t> que </a:t>
            </a:r>
            <a:r>
              <a:rPr lang="en-US" dirty="0" err="1"/>
              <a:t>estén</a:t>
            </a:r>
            <a:r>
              <a:rPr lang="en-US" dirty="0"/>
              <a:t> </a:t>
            </a:r>
            <a:r>
              <a:rPr lang="en-US" dirty="0" err="1"/>
              <a:t>usando</a:t>
            </a:r>
            <a:r>
              <a:rPr lang="en-US" dirty="0"/>
              <a:t> para la </a:t>
            </a:r>
            <a:r>
              <a:rPr lang="en-US" dirty="0" err="1"/>
              <a:t>capacitación</a:t>
            </a:r>
            <a:r>
              <a:rPr lang="en-US" dirty="0"/>
              <a:t>. Pida a </a:t>
            </a:r>
            <a:r>
              <a:rPr lang="en-US" dirty="0" err="1"/>
              <a:t>los</a:t>
            </a:r>
            <a:r>
              <a:rPr lang="en-US" dirty="0"/>
              <a:t> </a:t>
            </a:r>
            <a:r>
              <a:rPr lang="en-US" dirty="0" err="1"/>
              <a:t>participantes</a:t>
            </a:r>
            <a:r>
              <a:rPr lang="en-US" dirty="0"/>
              <a:t> que </a:t>
            </a:r>
            <a:r>
              <a:rPr lang="en-US" dirty="0" err="1"/>
              <a:t>escriban</a:t>
            </a:r>
            <a:r>
              <a:rPr lang="en-US" dirty="0"/>
              <a:t> "HECHO" </a:t>
            </a:r>
            <a:r>
              <a:rPr lang="en-US" dirty="0" err="1"/>
              <a:t>en</a:t>
            </a:r>
            <a:r>
              <a:rPr lang="en-US" dirty="0"/>
              <a:t> </a:t>
            </a:r>
            <a:r>
              <a:rPr lang="en-US" dirty="0" err="1"/>
              <a:t>el</a:t>
            </a:r>
            <a:r>
              <a:rPr lang="en-US" dirty="0"/>
              <a:t> chat para </a:t>
            </a:r>
            <a:r>
              <a:rPr lang="en-US" dirty="0" err="1"/>
              <a:t>fomentar</a:t>
            </a:r>
            <a:r>
              <a:rPr lang="en-US" dirty="0"/>
              <a:t> </a:t>
            </a:r>
            <a:r>
              <a:rPr lang="en-US" dirty="0" err="1"/>
              <a:t>el</a:t>
            </a:r>
            <a:r>
              <a:rPr lang="en-US" dirty="0"/>
              <a:t> </a:t>
            </a:r>
            <a:r>
              <a:rPr lang="en-US" dirty="0" err="1"/>
              <a:t>cumplimiento</a:t>
            </a:r>
            <a:r>
              <a:rPr lang="en-US" dirty="0"/>
              <a:t> y </a:t>
            </a:r>
            <a:r>
              <a:rPr lang="en-US" dirty="0" err="1"/>
              <a:t>evaluar</a:t>
            </a:r>
            <a:r>
              <a:rPr lang="en-US" dirty="0"/>
              <a:t> </a:t>
            </a:r>
            <a:r>
              <a:rPr lang="en-US" dirty="0" err="1"/>
              <a:t>su</a:t>
            </a:r>
            <a:r>
              <a:rPr lang="en-US" dirty="0"/>
              <a:t> </a:t>
            </a:r>
            <a:r>
              <a:rPr lang="en-US" dirty="0" err="1"/>
              <a:t>finalización</a:t>
            </a:r>
            <a:r>
              <a:rPr lang="en-US" dirty="0"/>
              <a:t>. </a:t>
            </a:r>
            <a:r>
              <a:rPr lang="en-US" dirty="0" err="1"/>
              <a:t>Aquí</a:t>
            </a:r>
            <a:r>
              <a:rPr lang="en-US" dirty="0"/>
              <a:t> </a:t>
            </a:r>
            <a:r>
              <a:rPr lang="en-US" dirty="0" err="1"/>
              <a:t>está</a:t>
            </a:r>
            <a:r>
              <a:rPr lang="en-US" dirty="0"/>
              <a:t> </a:t>
            </a:r>
            <a:r>
              <a:rPr lang="en-US" dirty="0" err="1"/>
              <a:t>el</a:t>
            </a:r>
            <a:r>
              <a:rPr lang="en-US" dirty="0"/>
              <a:t> enlace a la </a:t>
            </a:r>
            <a:r>
              <a:rPr lang="en-US" dirty="0" err="1"/>
              <a:t>evaluación</a:t>
            </a:r>
            <a:r>
              <a:rPr lang="en-US" dirty="0"/>
              <a:t> posterior: https://www.surveymonkey.com/r/BreathePostAssessments</a:t>
            </a:r>
          </a:p>
          <a:p>
            <a:pPr marL="0" indent="0">
              <a:spcBef>
                <a:spcPts val="0"/>
              </a:spcBef>
              <a:buSzPts val="1200"/>
            </a:pPr>
            <a:endParaRPr lang="en-US" dirty="0"/>
          </a:p>
          <a:p>
            <a:pPr marL="0" lvl="0" indent="0" algn="l">
              <a:spcBef>
                <a:spcPts val="0"/>
              </a:spcBef>
              <a:spcAft>
                <a:spcPts val="0"/>
              </a:spcAft>
              <a:buSzPts val="1200"/>
              <a:buFont typeface="Arial"/>
              <a:buNone/>
            </a:pPr>
            <a:r>
              <a:rPr lang="en-US" dirty="0"/>
              <a:t>KEY POINT: All participants need to complete a post assessment.</a:t>
            </a:r>
          </a:p>
          <a:p>
            <a:pPr marL="0" lvl="0" indent="0" algn="l" rtl="0">
              <a:spcBef>
                <a:spcPts val="0"/>
              </a:spcBef>
              <a:spcAft>
                <a:spcPts val="0"/>
              </a:spcAft>
              <a:buClr>
                <a:schemeClr val="dk1"/>
              </a:buClr>
              <a:buSzPts val="1200"/>
              <a:buFont typeface="Arial"/>
              <a:buNone/>
            </a:pPr>
            <a:endParaRPr lang="en-US"/>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MATERIALS NEEDED: Participants can complete the post assessment online with the QR code on this slide. This is the preferred method as it will save you time doing data entry after the training! (The slide now indicates “Breathe Refresher” so they know how to fill answer the first question regarding the type of training they attended.) To encourage compliance you could have them indicate they are done or show you their completion screen and you could give them a handout, magnet, or other giveaway when they do. You still need to bring some printed out post assessments, preferable on a different color of paper, in case participants prefer to complete a hard copy. The Post Assessment can be downloaded from this webpage: https://justbreathein.org/additional-resources/materials/  **If you choose NOT to have participants complete the assessment online, modify this slide by removing the QR code.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VIRTUAL MODIFICATION: Participants can use another device to access the QR code on the screen and/or you can place the link in the chat box so they can complete it on the device they are using for the training. Ask participants to type DONE in the chat box to encourage compliance and assess completion. Here is the link to the post assessment: https://www.surveymonkey.com/r/BreathePostAssessments</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a:p>
          <a:p>
            <a:pPr marL="0" lvl="0" indent="0" algn="l" rtl="0">
              <a:spcBef>
                <a:spcPts val="0"/>
              </a:spcBef>
              <a:spcAft>
                <a:spcPts val="0"/>
              </a:spcAft>
              <a:buClr>
                <a:schemeClr val="dk1"/>
              </a:buClr>
              <a:buSzPts val="1200"/>
              <a:buFont typeface="Arial"/>
              <a:buNone/>
            </a:pPr>
            <a:r>
              <a:rPr lang="en-US" dirty="0"/>
              <a:t>SCRIPT: “</a:t>
            </a:r>
            <a:r>
              <a:rPr lang="en-US" i="1" dirty="0"/>
              <a:t>Thank you for participating in today’s Breathe training! Before we wrap up, I need everyone to complete the post assessment. Once you have completed the post assessment please bring it to me/hold it up and I will give you </a:t>
            </a:r>
            <a:r>
              <a:rPr lang="en-US" i="0" dirty="0"/>
              <a:t>(a magnet, certificate of completion, or whatever handout you choose)</a:t>
            </a:r>
            <a:r>
              <a:rPr lang="en-US" i="1" dirty="0"/>
              <a:t>.”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03232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6AE78-4F4B-5734-65C3-289EEEBB44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AD9F2-95CF-044F-EF4E-16C320A1E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D6A51-1FED-613D-925E-C0FBE0F2333B}"/>
              </a:ext>
            </a:extLst>
          </p:cNvPr>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Participants can pick up Quit Now Indiana materials and should expect a follow up survey in one month.</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“After you complete the post assessment you can pick up Quit Now Indiana handouts/parent survey cards/QR code flyers/supplemental Breathe materials. I’ll be sending a follow up email soon with the link to the webpage with all the digital materials as well as a certificate of completion for today’s training. Then expect an email in about a month from justbreatheindiana@gmail.com with our 1 month survey. Please complete that survey when you get it as it really helps us gain feedback to evaluate and improve the Breathe program.”</a:t>
            </a:r>
            <a:endParaRPr lang="en-US" sz="1200" b="0" i="0"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92D5F992-8929-78F2-8036-B7D0D1C82E6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950093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Share contact information.</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(Personalize this slide with your contact information.) </a:t>
            </a:r>
            <a:r>
              <a:rPr lang="en-US" i="1" dirty="0"/>
              <a:t>“Thank you so much for participating in today’s Breathe Refresher. It was my pleasure to get to see all of you again and meet the new staff. I know that working with families on this topic may not be easy, but I hope this training reinvigorated you and that you have even more ideas for how utilize the Breathe materials. As always, please reach out to me any time you have questions or great ideas and want to share your successes!”  </a:t>
            </a:r>
            <a:endParaRPr lang="en-US" sz="1200" b="0" i="0"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0592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BFFD5B38-1787-F123-0FFD-38787A55EA4E}"/>
            </a:ext>
          </a:extLst>
        </p:cNvPr>
        <p:cNvGrpSpPr/>
        <p:nvPr/>
      </p:nvGrpSpPr>
      <p:grpSpPr>
        <a:xfrm>
          <a:off x="0" y="0"/>
          <a:ext cx="0" cy="0"/>
          <a:chOff x="0" y="0"/>
          <a:chExt cx="0" cy="0"/>
        </a:xfrm>
      </p:grpSpPr>
      <p:sp>
        <p:nvSpPr>
          <p:cNvPr id="241" name="Google Shape;241;p3:notes">
            <a:extLst>
              <a:ext uri="{FF2B5EF4-FFF2-40B4-BE49-F238E27FC236}">
                <a16:creationId xmlns:a16="http://schemas.microsoft.com/office/drawing/2014/main" id="{94F96EC0-5551-994E-0E00-C9F99440CC01}"/>
              </a:ext>
            </a:extLst>
          </p:cNvPr>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3:notes">
            <a:extLst>
              <a:ext uri="{FF2B5EF4-FFF2-40B4-BE49-F238E27FC236}">
                <a16:creationId xmlns:a16="http://schemas.microsoft.com/office/drawing/2014/main" id="{1AB387AE-1D5B-2A64-5D8A-1D1D21877874}"/>
              </a:ext>
            </a:extLst>
          </p:cNvPr>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DELETE THIS SLIDE IF YOU ARE TRAINING A HEAD START CENTER!!</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KEY POINT: Get to know the participants with an interactive game.</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VIRTUAL MODIFICATION: Instruct the participants to wave their hands, type in the chat box, or use the reaction buttons to signify if each statement applies to them and provide commentary as appropriate. If it is a small group, you may even choose to have everyone unmute and just shout out that’s me when appropriate. Given that it is hard to look at the participants and the slide as the statements appear, you can print out a cheat sheet with the statements in order here: https://justbreathein.org/staff-training/breathe-refresher/</a:t>
            </a: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SCRIPT/INSTRUCTIONS: </a:t>
            </a:r>
            <a:r>
              <a:rPr kumimoji="0" lang="en-US" sz="1200" b="0" i="1" u="none" strike="noStrike" kern="0" cap="none" spc="0" normalizeH="0" baseline="0" noProof="0" dirty="0">
                <a:ln>
                  <a:noFill/>
                </a:ln>
                <a:solidFill>
                  <a:srgbClr val="000000"/>
                </a:solidFill>
                <a:effectLst/>
                <a:uLnTx/>
                <a:uFillTx/>
                <a:latin typeface="Arial"/>
                <a:cs typeface="Arial"/>
                <a:sym typeface="Arial"/>
              </a:rPr>
              <a:t>“This fun game will help me learn a bit more about all of you. That’s Me is a super easy game. I’ll read a statement, which will also appear on the screen. When you hear that statement if it applies to you just stand up, throw your arms in the air, and shout That’s Me! The more you agree with the statement the louder I want to hear you! Sound good?  Ok, let’s go!” </a:t>
            </a:r>
            <a:r>
              <a:rPr kumimoji="0" lang="en-US" sz="1200" b="0" i="0" u="none" strike="noStrike" kern="0" cap="none" spc="0" normalizeH="0" baseline="0" noProof="0" dirty="0">
                <a:ln>
                  <a:noFill/>
                </a:ln>
                <a:solidFill>
                  <a:srgbClr val="000000"/>
                </a:solidFill>
                <a:effectLst/>
                <a:uLnTx/>
                <a:uFillTx/>
                <a:latin typeface="Arial"/>
                <a:cs typeface="Arial"/>
                <a:sym typeface="Arial"/>
              </a:rPr>
              <a:t>(Flip through each statement and read it out loud as you learn about who is in the audience. Based on the amount of space and the ability of the participants you can ask them to actually stand for each statement or just throw their hands up as they say That’s Me! </a:t>
            </a:r>
            <a:r>
              <a:rPr kumimoji="0" lang="en-US" sz="1200" b="1" i="0" u="none" strike="noStrike" kern="0" cap="none" spc="0" normalizeH="0" baseline="0" noProof="0" dirty="0">
                <a:ln>
                  <a:noFill/>
                </a:ln>
                <a:solidFill>
                  <a:srgbClr val="000000"/>
                </a:solidFill>
                <a:effectLst/>
                <a:uLnTx/>
                <a:uFillTx/>
                <a:latin typeface="Arial"/>
                <a:cs typeface="Arial"/>
                <a:sym typeface="Arial"/>
              </a:rPr>
              <a:t>For Head Start organizations use the slide before this instead.)</a:t>
            </a:r>
          </a:p>
        </p:txBody>
      </p:sp>
      <p:sp>
        <p:nvSpPr>
          <p:cNvPr id="243" name="Google Shape;243;p3:notes">
            <a:extLst>
              <a:ext uri="{FF2B5EF4-FFF2-40B4-BE49-F238E27FC236}">
                <a16:creationId xmlns:a16="http://schemas.microsoft.com/office/drawing/2014/main" id="{C268BBA2-64B1-DC57-AEE7-449BFD146833}"/>
              </a:ext>
            </a:extLst>
          </p:cNvPr>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738499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056DF-903F-48C1-82D2-CB5926957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FE971-EA5D-D5EB-812D-F1A1E4051C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1AA820-7B81-B9DA-D863-D032320EAA96}"/>
              </a:ext>
            </a:extLst>
          </p:cNvPr>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Share basic data sources and where they can find more.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(You can just leave this slide up for people to see or refer to it if anyone asks about the source of information you shared.)</a:t>
            </a:r>
            <a:endParaRPr lang="en-US" sz="1200" b="0" i="0" dirty="0">
              <a:solidFill>
                <a:schemeClr val="dk1"/>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FC0BFE5C-88DE-3566-826B-56E579A23B5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17292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Set the stage for this training being a refresher.</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“Now that I know a bit more about all of you, let’s see how much you remember from our last training. Of course if I expect you to talk to parents/caregivers about tobacco use and secondhand smoke then you need to be aware of some basic information on this topic. I realize not everyone attended the previous training and you have all slept since then, so just do your best! We are going to have a little fun with this…and play Jeopardy!!! I’m guessing we may have at least a few competitive people in this group so this should be fun!”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63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Review the structure for how to play Jeopardy.</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VIRTUAL MODIFICATION: </a:t>
            </a:r>
            <a:r>
              <a:rPr lang="en-US" i="0" dirty="0"/>
              <a:t>With virtual Jeopardy everyone gets to play as individuals. Instruct participants to use the chat box to answer the questions and let them know that both speed and accuracy count. For multiple choice, tell them to just type the letter that corresponds with the correct answer into the chat box. For true or false they can just type T or F. It helps to have a co-trainer who determines who gets the correct answer in first and keeps score...or you can decide just to play for fun and not keep score. You can find a tracking sheet to help you keep score here: https://justbreathein.org/staff-training/breathe-refresher/</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“This is a modified version of Jeopardy, played with teams. Everyone on this side of the room will be on one team and everyone on this side will be on the other team. Decide who will be your team’s spokesperson and pick a name for your team. The team leader with the closest birthday will go first. Then we will take turns going back and forth between the two teams and you don’t have to worry about answering in the form of a question for this version of Jeopardy! (</a:t>
            </a:r>
            <a:r>
              <a:rPr lang="en-US" i="0" dirty="0"/>
              <a:t>After diving the participants into two teams, ask for a volunteer or have your co-trainer record the score on newsprint or a dry erase board. After each answer is revealed, you can fill in some additional info on that particular topic and then click on the green house at the bottom of the screen to return to the list of categories/questions and alternate between teams to select and answer a question. Questions already completed will change to Orange. Or instead of clicking the house to go back to the main screen, you can just click through all the slides and go in order. Determine how much time you have to play the game and stop when that time is up and do the Final Jeopardy question. You may or may get through all the questions and that is fine.)</a:t>
            </a:r>
          </a:p>
        </p:txBody>
      </p:sp>
      <p:sp>
        <p:nvSpPr>
          <p:cNvPr id="275" name="Google Shape;275;p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05573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280" name="Google Shape;280;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Review the Jeopardy Game Board.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“We have five categories on the game board: Tobacco 101, Industry Tactics, Pregnancy/Child Health, E-cigs, and Quitting.  And there are options for $100, $200, and $300 questions for each one. (Team one) will go first. Which question would you like?” </a:t>
            </a:r>
            <a:r>
              <a:rPr lang="en-US" i="0" dirty="0"/>
              <a:t>(Click on the category and dollar amount they choose to go to that question.)</a:t>
            </a:r>
          </a:p>
        </p:txBody>
      </p:sp>
    </p:spTree>
    <p:extLst>
      <p:ext uri="{BB962C8B-B14F-4D97-AF65-F5344CB8AC3E}">
        <p14:creationId xmlns:p14="http://schemas.microsoft.com/office/powerpoint/2010/main" val="2323811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grpSp>
        <p:nvGrpSpPr>
          <p:cNvPr id="102" name="Google Shape;102;p14"/>
          <p:cNvGrpSpPr/>
          <p:nvPr/>
        </p:nvGrpSpPr>
        <p:grpSpPr>
          <a:xfrm>
            <a:off x="-7938" y="-7938"/>
            <a:ext cx="9169401" cy="6873876"/>
            <a:chOff x="-8466" y="-8468"/>
            <a:chExt cx="9169804" cy="6874935"/>
          </a:xfrm>
        </p:grpSpPr>
        <p:cxnSp>
          <p:nvCxnSpPr>
            <p:cNvPr id="103" name="Google Shape;103;p14"/>
            <p:cNvCxnSpPr/>
            <p:nvPr/>
          </p:nvCxnSpPr>
          <p:spPr>
            <a:xfrm rot="10800000" flipH="1">
              <a:off x="5130498" y="4175239"/>
              <a:ext cx="4022902" cy="2683288"/>
            </a:xfrm>
            <a:prstGeom prst="straightConnector1">
              <a:avLst/>
            </a:prstGeom>
            <a:noFill/>
            <a:ln w="9525" cap="flat" cmpd="sng">
              <a:solidFill>
                <a:srgbClr val="D8D8D8"/>
              </a:solidFill>
              <a:prstDash val="solid"/>
              <a:round/>
              <a:headEnd type="none" w="sm" len="sm"/>
              <a:tailEnd type="none" w="sm" len="sm"/>
            </a:ln>
          </p:spPr>
        </p:cxnSp>
        <p:cxnSp>
          <p:nvCxnSpPr>
            <p:cNvPr id="104" name="Google Shape;104;p14"/>
            <p:cNvCxnSpPr/>
            <p:nvPr/>
          </p:nvCxnSpPr>
          <p:spPr>
            <a:xfrm>
              <a:off x="7041932" y="-529"/>
              <a:ext cx="1219254" cy="6859057"/>
            </a:xfrm>
            <a:prstGeom prst="straightConnector1">
              <a:avLst/>
            </a:prstGeom>
            <a:noFill/>
            <a:ln w="9525" cap="flat" cmpd="sng">
              <a:solidFill>
                <a:srgbClr val="BFBFBF"/>
              </a:solidFill>
              <a:prstDash val="solid"/>
              <a:round/>
              <a:headEnd type="none" w="sm" len="sm"/>
              <a:tailEnd type="none" w="sm" len="sm"/>
            </a:ln>
          </p:spPr>
        </p:cxnSp>
        <p:sp>
          <p:nvSpPr>
            <p:cNvPr id="105" name="Google Shape;105;p14"/>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6638689" y="3919613"/>
              <a:ext cx="2513123"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8">
                <a:alpha val="69803"/>
              </a:srgbClr>
            </a:solidFill>
            <a:ln>
              <a:noFill/>
            </a:ln>
          </p:spPr>
          <p:txBody>
            <a:bodyPr/>
            <a:lstStyle/>
            <a:p>
              <a:endParaRPr lang="en-US"/>
            </a:p>
          </p:txBody>
        </p:sp>
        <p:sp>
          <p:nvSpPr>
            <p:cNvPr id="109" name="Google Shape;109;p14"/>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8059565"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8466" y="-8468"/>
              <a:ext cx="863639" cy="5698416"/>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84705"/>
              </a:schemeClr>
            </a:solidFill>
            <a:ln>
              <a:noFill/>
            </a:ln>
          </p:spPr>
          <p:txBody>
            <a:bodyPr/>
            <a:lstStyle/>
            <a:p>
              <a:endParaRPr lang="en-US"/>
            </a:p>
          </p:txBody>
        </p:sp>
      </p:grpSp>
      <p:sp>
        <p:nvSpPr>
          <p:cNvPr id="113" name="Google Shape;113;p14"/>
          <p:cNvSpPr txBox="1">
            <a:spLocks noGrp="1"/>
          </p:cNvSpPr>
          <p:nvPr>
            <p:ph type="ctrTitle"/>
          </p:nvPr>
        </p:nvSpPr>
        <p:spPr>
          <a:xfrm>
            <a:off x="1130595" y="2404534"/>
            <a:ext cx="5826719"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4"/>
          <p:cNvSpPr txBox="1">
            <a:spLocks noGrp="1"/>
          </p:cNvSpPr>
          <p:nvPr>
            <p:ph type="subTitle" idx="1"/>
          </p:nvPr>
        </p:nvSpPr>
        <p:spPr>
          <a:xfrm>
            <a:off x="1130595" y="4050834"/>
            <a:ext cx="5826719" cy="1096899"/>
          </a:xfrm>
          <a:prstGeom prst="rect">
            <a:avLst/>
          </a:prstGeom>
          <a:noFill/>
          <a:ln>
            <a:noFill/>
          </a:ln>
        </p:spPr>
        <p:txBody>
          <a:bodyPr spcFirstLastPara="1" wrap="square" lIns="91425" tIns="45700" rIns="91425" bIns="45700" anchor="t" anchorCtr="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115" name="Google Shape;115;p14"/>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457200" y="158750"/>
            <a:ext cx="8229600" cy="125888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5"/>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609600" y="609600"/>
            <a:ext cx="63484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609600" y="2160588"/>
            <a:ext cx="6348413" cy="388143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6" name="Google Shape;126;p16"/>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6"/>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609599"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7"/>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7"/>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609600"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a:off x="609600" y="2160589"/>
            <a:ext cx="3088109"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37" name="Google Shape;137;p18"/>
          <p:cNvSpPr txBox="1">
            <a:spLocks noGrp="1"/>
          </p:cNvSpPr>
          <p:nvPr>
            <p:ph type="body" idx="2"/>
          </p:nvPr>
        </p:nvSpPr>
        <p:spPr>
          <a:xfrm>
            <a:off x="3869204" y="2160590"/>
            <a:ext cx="3088110"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38" name="Google Shape;138;p18"/>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8"/>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609598" y="2700868"/>
            <a:ext cx="6347715" cy="1826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9"/>
          <p:cNvSpPr txBox="1">
            <a:spLocks noGrp="1"/>
          </p:cNvSpPr>
          <p:nvPr>
            <p:ph type="body" idx="1"/>
          </p:nvPr>
        </p:nvSpPr>
        <p:spPr>
          <a:xfrm>
            <a:off x="609598" y="4527448"/>
            <a:ext cx="6347715"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44" name="Google Shape;144;p19"/>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9"/>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0"/>
          <p:cNvSpPr txBox="1">
            <a:spLocks noGrp="1"/>
          </p:cNvSpPr>
          <p:nvPr>
            <p:ph type="body" idx="1"/>
          </p:nvPr>
        </p:nvSpPr>
        <p:spPr>
          <a:xfrm>
            <a:off x="609599"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50" name="Google Shape;150;p20"/>
          <p:cNvSpPr txBox="1">
            <a:spLocks noGrp="1"/>
          </p:cNvSpPr>
          <p:nvPr>
            <p:ph type="body" idx="2"/>
          </p:nvPr>
        </p:nvSpPr>
        <p:spPr>
          <a:xfrm>
            <a:off x="609599"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1" name="Google Shape;151;p20"/>
          <p:cNvSpPr txBox="1">
            <a:spLocks noGrp="1"/>
          </p:cNvSpPr>
          <p:nvPr>
            <p:ph type="body" idx="3"/>
          </p:nvPr>
        </p:nvSpPr>
        <p:spPr>
          <a:xfrm>
            <a:off x="3866640"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52" name="Google Shape;152;p20"/>
          <p:cNvSpPr txBox="1">
            <a:spLocks noGrp="1"/>
          </p:cNvSpPr>
          <p:nvPr>
            <p:ph type="body" idx="4"/>
          </p:nvPr>
        </p:nvSpPr>
        <p:spPr>
          <a:xfrm>
            <a:off x="3866640"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3" name="Google Shape;153;p20"/>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0"/>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609599" y="1498604"/>
            <a:ext cx="2790182"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2"/>
          <p:cNvSpPr txBox="1">
            <a:spLocks noGrp="1"/>
          </p:cNvSpPr>
          <p:nvPr>
            <p:ph type="body" idx="1"/>
          </p:nvPr>
        </p:nvSpPr>
        <p:spPr>
          <a:xfrm>
            <a:off x="3571275" y="514925"/>
            <a:ext cx="3386037"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63" name="Google Shape;163;p22"/>
          <p:cNvSpPr txBox="1">
            <a:spLocks noGrp="1"/>
          </p:cNvSpPr>
          <p:nvPr>
            <p:ph type="body" idx="2"/>
          </p:nvPr>
        </p:nvSpPr>
        <p:spPr>
          <a:xfrm>
            <a:off x="609599" y="2777069"/>
            <a:ext cx="2790182"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164" name="Google Shape;164;p22"/>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2"/>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609599" y="4800600"/>
            <a:ext cx="6347714"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3"/>
          <p:cNvSpPr>
            <a:spLocks noGrp="1"/>
          </p:cNvSpPr>
          <p:nvPr>
            <p:ph type="pic" idx="2"/>
          </p:nvPr>
        </p:nvSpPr>
        <p:spPr>
          <a:xfrm>
            <a:off x="609599" y="609600"/>
            <a:ext cx="6347714" cy="3845718"/>
          </a:xfrm>
          <a:prstGeom prst="rect">
            <a:avLst/>
          </a:prstGeom>
          <a:noFill/>
          <a:ln>
            <a:noFill/>
          </a:ln>
        </p:spPr>
      </p:sp>
      <p:sp>
        <p:nvSpPr>
          <p:cNvPr id="170" name="Google Shape;170;p23"/>
          <p:cNvSpPr txBox="1">
            <a:spLocks noGrp="1"/>
          </p:cNvSpPr>
          <p:nvPr>
            <p:ph type="body" idx="1"/>
          </p:nvPr>
        </p:nvSpPr>
        <p:spPr>
          <a:xfrm>
            <a:off x="609599" y="5367338"/>
            <a:ext cx="6347714"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1" name="Google Shape;171;p23"/>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3"/>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609600" y="609600"/>
            <a:ext cx="6347714"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4"/>
          <p:cNvSpPr txBox="1">
            <a:spLocks noGrp="1"/>
          </p:cNvSpPr>
          <p:nvPr>
            <p:ph type="body" idx="1"/>
          </p:nvPr>
        </p:nvSpPr>
        <p:spPr>
          <a:xfrm>
            <a:off x="609600" y="4470400"/>
            <a:ext cx="6347714"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77" name="Google Shape;177;p24"/>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4"/>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80"/>
        <p:cNvGrpSpPr/>
        <p:nvPr/>
      </p:nvGrpSpPr>
      <p:grpSpPr>
        <a:xfrm>
          <a:off x="0" y="0"/>
          <a:ext cx="0" cy="0"/>
          <a:chOff x="0" y="0"/>
          <a:chExt cx="0" cy="0"/>
        </a:xfrm>
      </p:grpSpPr>
      <p:sp>
        <p:nvSpPr>
          <p:cNvPr id="181" name="Google Shape;181;p25"/>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82" name="Google Shape;182;p25"/>
          <p:cNvSpPr txBox="1"/>
          <p:nvPr/>
        </p:nvSpPr>
        <p:spPr>
          <a:xfrm>
            <a:off x="6748463" y="2886075"/>
            <a:ext cx="457200" cy="5857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83" name="Google Shape;183;p25"/>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5"/>
          <p:cNvSpPr txBox="1">
            <a:spLocks noGrp="1"/>
          </p:cNvSpPr>
          <p:nvPr>
            <p:ph type="body" idx="1"/>
          </p:nvPr>
        </p:nvSpPr>
        <p:spPr>
          <a:xfrm>
            <a:off x="1101074" y="3632200"/>
            <a:ext cx="541980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5" name="Google Shape;185;p25"/>
          <p:cNvSpPr txBox="1">
            <a:spLocks noGrp="1"/>
          </p:cNvSpPr>
          <p:nvPr>
            <p:ph type="body" idx="2"/>
          </p:nvPr>
        </p:nvSpPr>
        <p:spPr>
          <a:xfrm>
            <a:off x="609598" y="4470400"/>
            <a:ext cx="6347715"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6" name="Google Shape;186;p25"/>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5"/>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609598" y="1931988"/>
            <a:ext cx="6347715"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6"/>
          <p:cNvSpPr txBox="1">
            <a:spLocks noGrp="1"/>
          </p:cNvSpPr>
          <p:nvPr>
            <p:ph type="body" idx="1"/>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2" name="Google Shape;192;p26"/>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6"/>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95"/>
        <p:cNvGrpSpPr/>
        <p:nvPr/>
      </p:nvGrpSpPr>
      <p:grpSpPr>
        <a:xfrm>
          <a:off x="0" y="0"/>
          <a:ext cx="0" cy="0"/>
          <a:chOff x="0" y="0"/>
          <a:chExt cx="0" cy="0"/>
        </a:xfrm>
      </p:grpSpPr>
      <p:sp>
        <p:nvSpPr>
          <p:cNvPr id="196" name="Google Shape;196;p27"/>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97" name="Google Shape;197;p27"/>
          <p:cNvSpPr txBox="1"/>
          <p:nvPr/>
        </p:nvSpPr>
        <p:spPr>
          <a:xfrm>
            <a:off x="6748463" y="2886075"/>
            <a:ext cx="457200" cy="5857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98" name="Google Shape;198;p27"/>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7"/>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0" name="Google Shape;200;p27"/>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1" name="Google Shape;201;p27"/>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2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27"/>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615848" y="609600"/>
            <a:ext cx="6341465"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28"/>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7" name="Google Shape;207;p28"/>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8" name="Google Shape;208;p28"/>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2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8"/>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609600" y="609600"/>
            <a:ext cx="63484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29"/>
          <p:cNvSpPr txBox="1">
            <a:spLocks noGrp="1"/>
          </p:cNvSpPr>
          <p:nvPr>
            <p:ph type="body" idx="1"/>
          </p:nvPr>
        </p:nvSpPr>
        <p:spPr>
          <a:xfrm rot="5400000">
            <a:off x="1843088" y="927100"/>
            <a:ext cx="3881437" cy="634841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14" name="Google Shape;214;p29"/>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2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29"/>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rot="5400000">
            <a:off x="3840993" y="2745920"/>
            <a:ext cx="5251451" cy="978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0"/>
          <p:cNvSpPr txBox="1">
            <a:spLocks noGrp="1"/>
          </p:cNvSpPr>
          <p:nvPr>
            <p:ph type="body" idx="1"/>
          </p:nvPr>
        </p:nvSpPr>
        <p:spPr>
          <a:xfrm rot="5400000">
            <a:off x="581386" y="637813"/>
            <a:ext cx="5251451" cy="5195026"/>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0" name="Google Shape;220;p30"/>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30"/>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Verdana"/>
                <a:ea typeface="Verdana"/>
                <a:cs typeface="Verdana"/>
                <a:sym typeface="Verdana"/>
              </a:defRPr>
            </a:lvl1pPr>
            <a:lvl2pPr marL="0" marR="0" lvl="1" indent="0" algn="r">
              <a:spcBef>
                <a:spcPts val="0"/>
              </a:spcBef>
              <a:spcAft>
                <a:spcPts val="0"/>
              </a:spcAft>
              <a:buNone/>
              <a:defRPr sz="900">
                <a:solidFill>
                  <a:srgbClr val="898989"/>
                </a:solidFill>
                <a:latin typeface="Verdana"/>
                <a:ea typeface="Verdana"/>
                <a:cs typeface="Verdana"/>
                <a:sym typeface="Verdana"/>
              </a:defRPr>
            </a:lvl2pPr>
            <a:lvl3pPr marL="0" marR="0" lvl="2" indent="0" algn="r">
              <a:spcBef>
                <a:spcPts val="0"/>
              </a:spcBef>
              <a:spcAft>
                <a:spcPts val="0"/>
              </a:spcAft>
              <a:buNone/>
              <a:defRPr sz="900">
                <a:solidFill>
                  <a:srgbClr val="898989"/>
                </a:solidFill>
                <a:latin typeface="Verdana"/>
                <a:ea typeface="Verdana"/>
                <a:cs typeface="Verdana"/>
                <a:sym typeface="Verdana"/>
              </a:defRPr>
            </a:lvl3pPr>
            <a:lvl4pPr marL="0" marR="0" lvl="3" indent="0" algn="r">
              <a:spcBef>
                <a:spcPts val="0"/>
              </a:spcBef>
              <a:spcAft>
                <a:spcPts val="0"/>
              </a:spcAft>
              <a:buNone/>
              <a:defRPr sz="900">
                <a:solidFill>
                  <a:srgbClr val="898989"/>
                </a:solidFill>
                <a:latin typeface="Verdana"/>
                <a:ea typeface="Verdana"/>
                <a:cs typeface="Verdana"/>
                <a:sym typeface="Verdana"/>
              </a:defRPr>
            </a:lvl4pPr>
            <a:lvl5pPr marL="0" marR="0" lvl="4" indent="0" algn="r">
              <a:spcBef>
                <a:spcPts val="0"/>
              </a:spcBef>
              <a:spcAft>
                <a:spcPts val="0"/>
              </a:spcAft>
              <a:buNone/>
              <a:defRPr sz="900">
                <a:solidFill>
                  <a:srgbClr val="898989"/>
                </a:solidFill>
                <a:latin typeface="Verdana"/>
                <a:ea typeface="Verdana"/>
                <a:cs typeface="Verdana"/>
                <a:sym typeface="Verdana"/>
              </a:defRPr>
            </a:lvl5pPr>
            <a:lvl6pPr marL="0" marR="0" lvl="5" indent="0" algn="r">
              <a:spcBef>
                <a:spcPts val="0"/>
              </a:spcBef>
              <a:spcAft>
                <a:spcPts val="0"/>
              </a:spcAft>
              <a:buNone/>
              <a:defRPr sz="900">
                <a:solidFill>
                  <a:srgbClr val="898989"/>
                </a:solidFill>
                <a:latin typeface="Verdana"/>
                <a:ea typeface="Verdana"/>
                <a:cs typeface="Verdana"/>
                <a:sym typeface="Verdana"/>
              </a:defRPr>
            </a:lvl6pPr>
            <a:lvl7pPr marL="0" marR="0" lvl="6" indent="0" algn="r">
              <a:spcBef>
                <a:spcPts val="0"/>
              </a:spcBef>
              <a:spcAft>
                <a:spcPts val="0"/>
              </a:spcAft>
              <a:buNone/>
              <a:defRPr sz="900">
                <a:solidFill>
                  <a:srgbClr val="898989"/>
                </a:solidFill>
                <a:latin typeface="Verdana"/>
                <a:ea typeface="Verdana"/>
                <a:cs typeface="Verdana"/>
                <a:sym typeface="Verdana"/>
              </a:defRPr>
            </a:lvl7pPr>
            <a:lvl8pPr marL="0" marR="0" lvl="7" indent="0" algn="r">
              <a:spcBef>
                <a:spcPts val="0"/>
              </a:spcBef>
              <a:spcAft>
                <a:spcPts val="0"/>
              </a:spcAft>
              <a:buNone/>
              <a:defRPr sz="900">
                <a:solidFill>
                  <a:srgbClr val="898989"/>
                </a:solidFill>
                <a:latin typeface="Verdana"/>
                <a:ea typeface="Verdana"/>
                <a:cs typeface="Verdana"/>
                <a:sym typeface="Verdana"/>
              </a:defRPr>
            </a:lvl8pPr>
            <a:lvl9pPr marL="0" marR="0" lvl="8" indent="0" algn="r">
              <a:spcBef>
                <a:spcPts val="0"/>
              </a:spcBef>
              <a:spcAft>
                <a:spcPts val="0"/>
              </a:spcAft>
              <a:buNone/>
              <a:defRPr sz="9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3251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8" y="1997274"/>
            <a:ext cx="7286625" cy="1378148"/>
          </a:xfrm>
        </p:spPr>
        <p:txBody>
          <a:bodyPr/>
          <a:lstStyle/>
          <a:p>
            <a:r>
              <a:rPr lang="en-US"/>
              <a:t>Click to edit Master title style</a:t>
            </a:r>
          </a:p>
        </p:txBody>
      </p:sp>
      <p:sp>
        <p:nvSpPr>
          <p:cNvPr id="3" name="Subtitle 2"/>
          <p:cNvSpPr>
            <a:spLocks noGrp="1"/>
          </p:cNvSpPr>
          <p:nvPr>
            <p:ph type="subTitle" idx="1"/>
          </p:nvPr>
        </p:nvSpPr>
        <p:spPr>
          <a:xfrm>
            <a:off x="1285875" y="3643312"/>
            <a:ext cx="600075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254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4385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68" y="4131469"/>
            <a:ext cx="7286625"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677168" y="2725044"/>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9716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7368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0133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5625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2134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5"/>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2678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r>
              <a:rPr lang="en-US"/>
              <a:t>Click icon to add picture</a:t>
            </a:r>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0363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1431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3"/>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3"/>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88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rtl="0">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rtl="0">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rtl="0">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rtl="0">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rtl="0">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rtl="0">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rtl="0">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rtl="0">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
        <p:cNvGrpSpPr/>
        <p:nvPr/>
      </p:nvGrpSpPr>
      <p:grpSpPr>
        <a:xfrm>
          <a:off x="0" y="0"/>
          <a:ext cx="0" cy="0"/>
          <a:chOff x="0" y="0"/>
          <a:chExt cx="0" cy="0"/>
        </a:xfrm>
      </p:grpSpPr>
      <p:grpSp>
        <p:nvGrpSpPr>
          <p:cNvPr id="85" name="Google Shape;85;p13"/>
          <p:cNvGrpSpPr/>
          <p:nvPr/>
        </p:nvGrpSpPr>
        <p:grpSpPr>
          <a:xfrm>
            <a:off x="-7938" y="-7938"/>
            <a:ext cx="9169401" cy="6873876"/>
            <a:chOff x="-8467" y="-8468"/>
            <a:chExt cx="9169805" cy="6874935"/>
          </a:xfrm>
        </p:grpSpPr>
        <p:sp>
          <p:nvSpPr>
            <p:cNvPr id="86" name="Google Shape;86;p13"/>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 name="Google Shape;87;p13"/>
            <p:cNvCxnSpPr/>
            <p:nvPr/>
          </p:nvCxnSpPr>
          <p:spPr>
            <a:xfrm rot="10800000" flipH="1">
              <a:off x="5130497" y="4175239"/>
              <a:ext cx="4022902" cy="2683288"/>
            </a:xfrm>
            <a:prstGeom prst="straightConnector1">
              <a:avLst/>
            </a:prstGeom>
            <a:noFill/>
            <a:ln w="9525" cap="flat" cmpd="sng">
              <a:solidFill>
                <a:srgbClr val="D8D8D8"/>
              </a:solidFill>
              <a:prstDash val="solid"/>
              <a:round/>
              <a:headEnd type="none" w="sm" len="sm"/>
              <a:tailEnd type="none" w="sm" len="sm"/>
            </a:ln>
          </p:spPr>
        </p:cxnSp>
        <p:cxnSp>
          <p:nvCxnSpPr>
            <p:cNvPr id="88" name="Google Shape;88;p13"/>
            <p:cNvCxnSpPr/>
            <p:nvPr/>
          </p:nvCxnSpPr>
          <p:spPr>
            <a:xfrm>
              <a:off x="7041932" y="-529"/>
              <a:ext cx="1219254" cy="6859057"/>
            </a:xfrm>
            <a:prstGeom prst="straightConnector1">
              <a:avLst/>
            </a:prstGeom>
            <a:noFill/>
            <a:ln w="9525" cap="flat" cmpd="sng">
              <a:solidFill>
                <a:srgbClr val="BFBFBF"/>
              </a:solidFill>
              <a:prstDash val="solid"/>
              <a:round/>
              <a:headEnd type="none" w="sm" len="sm"/>
              <a:tailEnd type="none" w="sm" len="sm"/>
            </a:ln>
          </p:spPr>
        </p:cxnSp>
        <p:sp>
          <p:nvSpPr>
            <p:cNvPr id="89" name="Google Shape;89;p13"/>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8">
                <a:alpha val="69803"/>
              </a:srgbClr>
            </a:solidFill>
            <a:ln>
              <a:noFill/>
            </a:ln>
          </p:spPr>
          <p:txBody>
            <a:bodyPr/>
            <a:lstStyle/>
            <a:p>
              <a:endParaRPr lang="en-US"/>
            </a:p>
          </p:txBody>
        </p:sp>
        <p:sp>
          <p:nvSpPr>
            <p:cNvPr id="93" name="Google Shape;93;p13"/>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13"/>
          <p:cNvSpPr txBox="1">
            <a:spLocks noGrp="1"/>
          </p:cNvSpPr>
          <p:nvPr>
            <p:ph type="title"/>
          </p:nvPr>
        </p:nvSpPr>
        <p:spPr>
          <a:xfrm>
            <a:off x="609600" y="609600"/>
            <a:ext cx="6348413"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7" name="Google Shape;97;p13"/>
          <p:cNvSpPr txBox="1">
            <a:spLocks noGrp="1"/>
          </p:cNvSpPr>
          <p:nvPr>
            <p:ph type="body" idx="1"/>
          </p:nvPr>
        </p:nvSpPr>
        <p:spPr>
          <a:xfrm>
            <a:off x="609600" y="2160588"/>
            <a:ext cx="6348413"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8" name="Google Shape;98;p13"/>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99" name="Google Shape;99;p1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0" name="Google Shape;100;p13"/>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rtl="0">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rtl="0">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rtl="0">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rtl="0">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rtl="0">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rtl="0">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rtl="0">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rtl="0">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257473"/>
            <a:ext cx="771525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28625" y="1500188"/>
            <a:ext cx="771525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8625" y="5959078"/>
            <a:ext cx="2000250" cy="342305"/>
          </a:xfrm>
          <a:prstGeom prst="rect">
            <a:avLst/>
          </a:prstGeom>
        </p:spPr>
        <p:txBody>
          <a:bodyPr vert="horz" lIns="91440" tIns="45720" rIns="91440" bIns="45720" rtlCol="0" anchor="ctr"/>
          <a:lstStyle>
            <a:lvl1pPr algn="l">
              <a:defRPr sz="1125">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928938" y="5959078"/>
            <a:ext cx="2714625"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143625" y="5959078"/>
            <a:ext cx="200025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00000000-1234-1234-1234-123412341234}" type="slidenum">
              <a:rPr lang="en-US" smtClean="0"/>
              <a:pPr/>
              <a:t>‹#›</a:t>
            </a:fld>
            <a:endParaRPr lang="en-US"/>
          </a:p>
        </p:txBody>
      </p:sp>
    </p:spTree>
    <p:extLst>
      <p:ext uri="{BB962C8B-B14F-4D97-AF65-F5344CB8AC3E}">
        <p14:creationId xmlns:p14="http://schemas.microsoft.com/office/powerpoint/2010/main" val="1088709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sv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svg"/><Relationship Id="rId5" Type="http://schemas.openxmlformats.org/officeDocument/2006/relationships/image" Target="../media/image3.sv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svg"/></Relationships>
</file>

<file path=ppt/slides/_rels/slide4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svg"/><Relationship Id="rId7" Type="http://schemas.openxmlformats.org/officeDocument/2006/relationships/image" Target="../media/image24.jp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svg"/><Relationship Id="rId10" Type="http://schemas.openxmlformats.org/officeDocument/2006/relationships/image" Target="../media/image3.svg"/><Relationship Id="rId4" Type="http://schemas.openxmlformats.org/officeDocument/2006/relationships/image" Target="../media/image23.jpg"/><Relationship Id="rId9" Type="http://schemas.openxmlformats.org/officeDocument/2006/relationships/image" Target="../media/image26.png"/></Relationships>
</file>

<file path=ppt/slides/_rels/slide4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8.svg"/><Relationship Id="rId7" Type="http://schemas.openxmlformats.org/officeDocument/2006/relationships/image" Target="../media/image9.sv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jpg"/></Relationships>
</file>

<file path=ppt/slides/_rels/slide4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svg"/></Relationships>
</file>

<file path=ppt/slides/_rels/slide4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svg"/><Relationship Id="rId4" Type="http://schemas.openxmlformats.org/officeDocument/2006/relationships/image" Target="../media/image9.svg"/></Relationships>
</file>

<file path=ppt/slides/_rels/slide48.xml.rels><?xml version="1.0" encoding="UTF-8" standalone="yes"?>
<Relationships xmlns="http://schemas.openxmlformats.org/package/2006/relationships"><Relationship Id="rId8" Type="http://schemas.openxmlformats.org/officeDocument/2006/relationships/image" Target="../media/image1.svg"/><Relationship Id="rId3" Type="http://schemas.openxmlformats.org/officeDocument/2006/relationships/image" Target="../media/image34.png"/><Relationship Id="rId7" Type="http://schemas.openxmlformats.org/officeDocument/2006/relationships/image" Target="../media/image9.sv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3.svg"/><Relationship Id="rId4" Type="http://schemas.openxmlformats.org/officeDocument/2006/relationships/image" Target="../media/image35.png"/><Relationship Id="rId9" Type="http://schemas.openxmlformats.org/officeDocument/2006/relationships/image" Target="../media/image10.svg"/></Relationships>
</file>

<file path=ppt/slides/_rels/slide4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1.sv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50.xml"/><Relationship Id="rId1" Type="http://schemas.openxmlformats.org/officeDocument/2006/relationships/slideLayout" Target="../slideLayouts/slideLayout30.xml"/><Relationship Id="rId5" Type="http://schemas.openxmlformats.org/officeDocument/2006/relationships/image" Target="../media/image9.svg"/><Relationship Id="rId4" Type="http://schemas.openxmlformats.org/officeDocument/2006/relationships/image" Target="../media/image10.svg"/></Relationships>
</file>

<file path=ppt/slides/_rels/slide5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svg"/><Relationship Id="rId7" Type="http://schemas.openxmlformats.org/officeDocument/2006/relationships/image" Target="../media/image9.sv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svg"/><Relationship Id="rId5" Type="http://schemas.openxmlformats.org/officeDocument/2006/relationships/image" Target="../media/image3.svg"/><Relationship Id="rId4" Type="http://schemas.openxmlformats.org/officeDocument/2006/relationships/image" Target="../media/image8.svg"/></Relationships>
</file>

<file path=ppt/slides/_rels/slide5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1.svg"/><Relationship Id="rId4" Type="http://schemas.openxmlformats.org/officeDocument/2006/relationships/image" Target="../media/image3.svg"/></Relationships>
</file>

<file path=ppt/slides/_rels/slide5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1.svg"/><Relationship Id="rId4" Type="http://schemas.openxmlformats.org/officeDocument/2006/relationships/image" Target="../media/image3.svg"/></Relationships>
</file>

<file path=ppt/slides/_rels/slide5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1.svg"/><Relationship Id="rId4" Type="http://schemas.openxmlformats.org/officeDocument/2006/relationships/image" Target="../media/image3.svg"/></Relationships>
</file>

<file path=ppt/slides/_rels/slide55.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9.sv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3.svg"/><Relationship Id="rId4" Type="http://schemas.openxmlformats.org/officeDocument/2006/relationships/image" Target="../media/image2.svg"/></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sv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3.svg"/><Relationship Id="rId4" Type="http://schemas.openxmlformats.org/officeDocument/2006/relationships/image" Target="../media/image10.svg"/></Relationships>
</file>

<file path=ppt/slides/_rels/slide5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svg"/><Relationship Id="rId4" Type="http://schemas.openxmlformats.org/officeDocument/2006/relationships/image" Target="../media/image2.svg"/></Relationships>
</file>

<file path=ppt/slides/_rels/slide5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svg"/></Relationships>
</file>

<file path=ppt/slides/_rels/slide59.xml.rels><?xml version="1.0" encoding="UTF-8" standalone="yes"?>
<Relationships xmlns="http://schemas.openxmlformats.org/package/2006/relationships"><Relationship Id="rId8" Type="http://schemas.openxmlformats.org/officeDocument/2006/relationships/hyperlink" Target="mailto:tanyas@healthedpros.org" TargetMode="External"/><Relationship Id="rId3" Type="http://schemas.openxmlformats.org/officeDocument/2006/relationships/image" Target="../media/image6.svg"/><Relationship Id="rId7" Type="http://schemas.openxmlformats.org/officeDocument/2006/relationships/image" Target="../media/image9.svg"/><Relationship Id="rId12" Type="http://schemas.openxmlformats.org/officeDocument/2006/relationships/image" Target="../media/image42.jp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1.svg"/><Relationship Id="rId11" Type="http://schemas.openxmlformats.org/officeDocument/2006/relationships/image" Target="../media/image41.png"/><Relationship Id="rId5" Type="http://schemas.openxmlformats.org/officeDocument/2006/relationships/image" Target="../media/image3.svg"/><Relationship Id="rId10"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hyperlink" Target="mailto:alisonm@healthedpros.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60.xml.rels><?xml version="1.0" encoding="UTF-8" standalone="yes"?>
<Relationships xmlns="http://schemas.openxmlformats.org/package/2006/relationships"><Relationship Id="rId8" Type="http://schemas.openxmlformats.org/officeDocument/2006/relationships/hyperlink" Target="http://www.cdc.gov/tobacco/" TargetMode="External"/><Relationship Id="rId13" Type="http://schemas.openxmlformats.org/officeDocument/2006/relationships/image" Target="../media/image41.png"/><Relationship Id="rId3" Type="http://schemas.openxmlformats.org/officeDocument/2006/relationships/image" Target="../media/image8.svg"/><Relationship Id="rId7" Type="http://schemas.openxmlformats.org/officeDocument/2006/relationships/hyperlink" Target="http://www.in.gov/health/tpc/" TargetMode="External"/><Relationship Id="rId12" Type="http://schemas.openxmlformats.org/officeDocument/2006/relationships/image" Target="../media/image42.jp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0.svg"/><Relationship Id="rId5" Type="http://schemas.openxmlformats.org/officeDocument/2006/relationships/image" Target="../media/image1.svg"/><Relationship Id="rId10" Type="http://schemas.openxmlformats.org/officeDocument/2006/relationships/hyperlink" Target="https://justbreathein.org/additional-resources/data-sources/" TargetMode="External"/><Relationship Id="rId4" Type="http://schemas.openxmlformats.org/officeDocument/2006/relationships/image" Target="../media/image3.svg"/><Relationship Id="rId9" Type="http://schemas.openxmlformats.org/officeDocument/2006/relationships/hyperlink" Target="http://www.cancer.org/cancer/risk-prevention/tobacco"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8.svg"/><Relationship Id="rId7"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svg"/><Relationship Id="rId5" Type="http://schemas.openxmlformats.org/officeDocument/2006/relationships/image" Target="../media/image3.sv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6.xml"/><Relationship Id="rId3" Type="http://schemas.openxmlformats.org/officeDocument/2006/relationships/slide" Target="slide10.xml"/><Relationship Id="rId7" Type="http://schemas.openxmlformats.org/officeDocument/2006/relationships/slide" Target="slide28.xml"/><Relationship Id="rId12" Type="http://schemas.openxmlformats.org/officeDocument/2006/relationships/slide" Target="slide30.xml"/><Relationship Id="rId17" Type="http://schemas.openxmlformats.org/officeDocument/2006/relationships/slide" Target="slide38.xml"/><Relationship Id="rId2" Type="http://schemas.openxmlformats.org/officeDocument/2006/relationships/notesSlide" Target="../notesSlides/notesSlide9.xml"/><Relationship Id="rId16" Type="http://schemas.openxmlformats.org/officeDocument/2006/relationships/slide" Target="slide32.xml"/><Relationship Id="rId1" Type="http://schemas.openxmlformats.org/officeDocument/2006/relationships/slideLayout" Target="../slideLayouts/slideLayout13.xml"/><Relationship Id="rId6" Type="http://schemas.openxmlformats.org/officeDocument/2006/relationships/slide" Target="slide16.xml"/><Relationship Id="rId11" Type="http://schemas.openxmlformats.org/officeDocument/2006/relationships/slide" Target="slide24.xml"/><Relationship Id="rId5" Type="http://schemas.openxmlformats.org/officeDocument/2006/relationships/slide" Target="slide14.xml"/><Relationship Id="rId15" Type="http://schemas.openxmlformats.org/officeDocument/2006/relationships/slide" Target="slide26.xml"/><Relationship Id="rId10" Type="http://schemas.openxmlformats.org/officeDocument/2006/relationships/slide" Target="slide18.xml"/><Relationship Id="rId4" Type="http://schemas.openxmlformats.org/officeDocument/2006/relationships/slide" Target="slide12.xml"/><Relationship Id="rId9" Type="http://schemas.openxmlformats.org/officeDocument/2006/relationships/slide" Target="slide34.xml"/><Relationship Id="rId14"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6233375" y="5833693"/>
            <a:ext cx="352032" cy="469195"/>
          </a:xfrm>
          <a:custGeom>
            <a:avLst/>
            <a:gdLst/>
            <a:ahLst/>
            <a:cxnLst/>
            <a:rect l="l" t="t" r="r" b="b"/>
            <a:pathLst>
              <a:path w="630535" h="903110">
                <a:moveTo>
                  <a:pt x="630535" y="0"/>
                </a:moveTo>
                <a:lnTo>
                  <a:pt x="0" y="0"/>
                </a:lnTo>
                <a:lnTo>
                  <a:pt x="0" y="903111"/>
                </a:lnTo>
                <a:lnTo>
                  <a:pt x="630535" y="903111"/>
                </a:lnTo>
                <a:lnTo>
                  <a:pt x="630535"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010425">
            <a:off x="7476704" y="5850128"/>
            <a:ext cx="1562472" cy="850127"/>
          </a:xfrm>
          <a:custGeom>
            <a:avLst/>
            <a:gdLst/>
            <a:ahLst/>
            <a:cxnLst/>
            <a:rect l="l" t="t" r="r" b="b"/>
            <a:pathLst>
              <a:path w="1968778" h="1250174">
                <a:moveTo>
                  <a:pt x="0" y="0"/>
                </a:moveTo>
                <a:lnTo>
                  <a:pt x="1968779" y="0"/>
                </a:lnTo>
                <a:lnTo>
                  <a:pt x="1968779" y="1250175"/>
                </a:lnTo>
                <a:lnTo>
                  <a:pt x="0" y="125017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719947" y="6068291"/>
            <a:ext cx="443347" cy="521628"/>
          </a:xfrm>
          <a:custGeom>
            <a:avLst/>
            <a:gdLst/>
            <a:ahLst/>
            <a:cxnLst/>
            <a:rect l="l" t="t" r="r" b="b"/>
            <a:pathLst>
              <a:path w="622173" h="891134">
                <a:moveTo>
                  <a:pt x="0" y="0"/>
                </a:moveTo>
                <a:lnTo>
                  <a:pt x="622173" y="0"/>
                </a:lnTo>
                <a:lnTo>
                  <a:pt x="622173" y="891134"/>
                </a:lnTo>
                <a:lnTo>
                  <a:pt x="0" y="89113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AutoShape 5"/>
          <p:cNvSpPr/>
          <p:nvPr/>
        </p:nvSpPr>
        <p:spPr>
          <a:xfrm>
            <a:off x="402706" y="1368507"/>
            <a:ext cx="8338589" cy="0"/>
          </a:xfrm>
          <a:prstGeom prst="line">
            <a:avLst/>
          </a:prstGeom>
          <a:ln w="57150" cap="flat">
            <a:solidFill>
              <a:srgbClr val="C9E265"/>
            </a:solidFill>
            <a:prstDash val="sysDot"/>
            <a:headEnd type="triangle" w="lg" len="med"/>
            <a:tailEnd type="triangle" w="lg" len="med"/>
          </a:ln>
        </p:spPr>
        <p:txBody>
          <a:bodyPr/>
          <a:lstStyle/>
          <a:p>
            <a:endParaRPr lang="en-US"/>
          </a:p>
        </p:txBody>
      </p:sp>
      <p:sp>
        <p:nvSpPr>
          <p:cNvPr id="6" name="Freeform 6"/>
          <p:cNvSpPr/>
          <p:nvPr/>
        </p:nvSpPr>
        <p:spPr>
          <a:xfrm>
            <a:off x="103211" y="1434479"/>
            <a:ext cx="5194623" cy="5194623"/>
          </a:xfrm>
          <a:custGeom>
            <a:avLst/>
            <a:gdLst/>
            <a:ahLst/>
            <a:cxnLst/>
            <a:rect l="l" t="t" r="r" b="b"/>
            <a:pathLst>
              <a:path w="5540931" h="5540931">
                <a:moveTo>
                  <a:pt x="0" y="0"/>
                </a:moveTo>
                <a:lnTo>
                  <a:pt x="5540932" y="0"/>
                </a:lnTo>
                <a:lnTo>
                  <a:pt x="5540932" y="5540931"/>
                </a:lnTo>
                <a:lnTo>
                  <a:pt x="0" y="5540931"/>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103211" y="375633"/>
            <a:ext cx="9040790" cy="854658"/>
          </a:xfrm>
          <a:prstGeom prst="rect">
            <a:avLst/>
          </a:prstGeom>
        </p:spPr>
        <p:txBody>
          <a:bodyPr wrap="square" lIns="0" tIns="0" rIns="0" bIns="0" rtlCol="0" anchor="t">
            <a:spAutoFit/>
          </a:bodyPr>
          <a:lstStyle/>
          <a:p>
            <a:pPr algn="ctr">
              <a:lnSpc>
                <a:spcPts val="6626"/>
              </a:lnSpc>
            </a:pPr>
            <a:r>
              <a:rPr lang="en-US" sz="6000" dirty="0">
                <a:solidFill>
                  <a:srgbClr val="FF914D"/>
                </a:solidFill>
                <a:latin typeface="Caveat Brush" pitchFamily="2" charset="0"/>
              </a:rPr>
              <a:t>CAPACITACI</a:t>
            </a:r>
            <a:r>
              <a:rPr lang="es-ES" sz="6000" kern="1200" dirty="0" err="1">
                <a:solidFill>
                  <a:srgbClr val="F98832"/>
                </a:solidFill>
                <a:latin typeface="Caveat Brush" pitchFamily="2" charset="0"/>
              </a:rPr>
              <a:t>Ó</a:t>
            </a:r>
            <a:r>
              <a:rPr lang="en-US" sz="6000" dirty="0">
                <a:solidFill>
                  <a:srgbClr val="FF914D"/>
                </a:solidFill>
                <a:latin typeface="Caveat Brush" pitchFamily="2" charset="0"/>
              </a:rPr>
              <a:t>N  BREATHE</a:t>
            </a:r>
          </a:p>
        </p:txBody>
      </p:sp>
      <p:sp>
        <p:nvSpPr>
          <p:cNvPr id="9" name="TextBox 8">
            <a:extLst>
              <a:ext uri="{FF2B5EF4-FFF2-40B4-BE49-F238E27FC236}">
                <a16:creationId xmlns:a16="http://schemas.microsoft.com/office/drawing/2014/main" id="{7C80D3C9-48DE-AB97-1DD4-C6A1149F2094}"/>
              </a:ext>
            </a:extLst>
          </p:cNvPr>
          <p:cNvSpPr txBox="1"/>
          <p:nvPr/>
        </p:nvSpPr>
        <p:spPr>
          <a:xfrm>
            <a:off x="5200989" y="1482670"/>
            <a:ext cx="3814257" cy="842137"/>
          </a:xfrm>
          <a:prstGeom prst="rect">
            <a:avLst/>
          </a:prstGeom>
          <a:noFill/>
        </p:spPr>
        <p:txBody>
          <a:bodyPr wrap="square" rtlCol="0">
            <a:spAutoFit/>
          </a:bodyPr>
          <a:lstStyle/>
          <a:p>
            <a:pPr algn="ctr"/>
            <a:r>
              <a:rPr lang="en-US" sz="2400" dirty="0">
                <a:latin typeface="Caveat Brush" pitchFamily="2" charset="77"/>
              </a:rPr>
              <a:t>“REPASO DEL PROGRAMA BREATHE”</a:t>
            </a:r>
          </a:p>
        </p:txBody>
      </p:sp>
      <p:sp>
        <p:nvSpPr>
          <p:cNvPr id="10" name="TextBox 8">
            <a:extLst>
              <a:ext uri="{FF2B5EF4-FFF2-40B4-BE49-F238E27FC236}">
                <a16:creationId xmlns:a16="http://schemas.microsoft.com/office/drawing/2014/main" id="{D580375C-246D-CE08-0C4E-9D7B71D1AA5A}"/>
              </a:ext>
            </a:extLst>
          </p:cNvPr>
          <p:cNvSpPr txBox="1"/>
          <p:nvPr/>
        </p:nvSpPr>
        <p:spPr>
          <a:xfrm>
            <a:off x="5200989" y="2372998"/>
            <a:ext cx="3839800" cy="3478132"/>
          </a:xfrm>
          <a:prstGeom prst="rect">
            <a:avLst/>
          </a:prstGeom>
        </p:spPr>
        <p:txBody>
          <a:bodyPr wrap="square" lIns="0" tIns="0" rIns="0" bIns="0" rtlCol="0" anchor="t">
            <a:spAutoFit/>
          </a:bodyPr>
          <a:lstStyle/>
          <a:p>
            <a:pPr algn="ctr">
              <a:lnSpc>
                <a:spcPts val="5405"/>
              </a:lnSpc>
            </a:pPr>
            <a:r>
              <a:rPr lang="en-US" sz="6750" dirty="0">
                <a:solidFill>
                  <a:srgbClr val="8FDB34"/>
                </a:solidFill>
                <a:latin typeface="Caveat Brush"/>
              </a:rPr>
              <a:t>USA EL C</a:t>
            </a:r>
            <a:r>
              <a:rPr lang="es-CO" sz="6750" b="1" dirty="0">
                <a:solidFill>
                  <a:srgbClr val="8FDB34"/>
                </a:solidFill>
                <a:latin typeface="Caveat Brush"/>
              </a:rPr>
              <a:t>Ó</a:t>
            </a:r>
            <a:r>
              <a:rPr lang="es-CO" sz="6750" dirty="0">
                <a:solidFill>
                  <a:srgbClr val="8FDB34"/>
                </a:solidFill>
                <a:latin typeface="Caveat Brush"/>
              </a:rPr>
              <a:t>DIGO QR</a:t>
            </a:r>
          </a:p>
          <a:p>
            <a:pPr algn="ctr">
              <a:lnSpc>
                <a:spcPts val="5405"/>
              </a:lnSpc>
            </a:pPr>
            <a:r>
              <a:rPr lang="es-CO" sz="5400" dirty="0">
                <a:solidFill>
                  <a:srgbClr val="FF914D"/>
                </a:solidFill>
                <a:latin typeface="Caveat Brush"/>
              </a:rPr>
              <a:t>Para tomar la PRE-</a:t>
            </a:r>
            <a:r>
              <a:rPr lang="en-US" sz="5400" dirty="0">
                <a:solidFill>
                  <a:srgbClr val="FF914D"/>
                </a:solidFill>
                <a:latin typeface="Caveat Brush"/>
              </a:rPr>
              <a:t> EVALUACIÓN</a:t>
            </a:r>
            <a:endParaRPr lang="en-US" dirty="0"/>
          </a:p>
        </p:txBody>
      </p:sp>
    </p:spTree>
    <p:extLst>
      <p:ext uri="{BB962C8B-B14F-4D97-AF65-F5344CB8AC3E}">
        <p14:creationId xmlns:p14="http://schemas.microsoft.com/office/powerpoint/2010/main" val="347985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7"/>
          <p:cNvSpPr txBox="1">
            <a:spLocks noGrp="1"/>
          </p:cNvSpPr>
          <p:nvPr>
            <p:ph type="title"/>
          </p:nvPr>
        </p:nvSpPr>
        <p:spPr>
          <a:xfrm>
            <a:off x="482600" y="457200"/>
            <a:ext cx="6348413" cy="762000"/>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$100 </a:t>
            </a:r>
            <a:br>
              <a:rPr lang="en-US" sz="4000" b="1" dirty="0">
                <a:solidFill>
                  <a:srgbClr val="F98832"/>
                </a:solidFill>
              </a:rPr>
            </a:br>
            <a:r>
              <a:rPr lang="en-US" sz="4000" b="1" dirty="0">
                <a:solidFill>
                  <a:srgbClr val="F98832"/>
                </a:solidFill>
              </a:rPr>
              <a:t>Tabaco 1a1</a:t>
            </a:r>
            <a:endParaRPr sz="4000" dirty="0">
              <a:solidFill>
                <a:srgbClr val="F98832"/>
              </a:solidFill>
            </a:endParaRPr>
          </a:p>
        </p:txBody>
      </p:sp>
      <p:sp>
        <p:nvSpPr>
          <p:cNvPr id="312" name="Google Shape;312;p37"/>
          <p:cNvSpPr txBox="1"/>
          <p:nvPr/>
        </p:nvSpPr>
        <p:spPr>
          <a:xfrm>
            <a:off x="143435" y="2160950"/>
            <a:ext cx="6882716" cy="4893607"/>
          </a:xfrm>
          <a:prstGeom prst="rect">
            <a:avLst/>
          </a:prstGeom>
          <a:noFill/>
          <a:ln>
            <a:noFill/>
          </a:ln>
        </p:spPr>
        <p:txBody>
          <a:bodyPr spcFirstLastPara="1" wrap="square" lIns="91425" tIns="45700" rIns="91425" bIns="45700" anchor="t" anchorCtr="0">
            <a:spAutoFit/>
          </a:bodyPr>
          <a:lstStyle/>
          <a:p>
            <a:pPr marL="914400" lvl="2" algn="ctr">
              <a:buClr>
                <a:schemeClr val="dk1"/>
              </a:buClr>
              <a:buSzPts val="4400"/>
            </a:pPr>
            <a:r>
              <a:rPr lang="en-US" sz="5400" b="1" u="sng" dirty="0">
                <a:solidFill>
                  <a:schemeClr val="dk1"/>
                </a:solidFill>
                <a:latin typeface="Times New Roman"/>
                <a:ea typeface="Times New Roman"/>
                <a:cs typeface="Times New Roman"/>
                <a:sym typeface="Times New Roman"/>
              </a:rPr>
              <a:t>Verdadero o Falso</a:t>
            </a:r>
            <a:r>
              <a:rPr lang="en-US" sz="5400" b="1" dirty="0">
                <a:solidFill>
                  <a:schemeClr val="dk1"/>
                </a:solidFill>
                <a:latin typeface="Times New Roman"/>
                <a:ea typeface="Times New Roman"/>
                <a:cs typeface="Times New Roman"/>
                <a:sym typeface="Times New Roman"/>
              </a:rPr>
              <a:t>:</a:t>
            </a:r>
          </a:p>
          <a:p>
            <a:pPr marL="914400" lvl="2" algn="ctr">
              <a:buClr>
                <a:schemeClr val="dk1"/>
              </a:buClr>
              <a:buSzPts val="4400"/>
            </a:pPr>
            <a:r>
              <a:rPr lang="es-ES" sz="4300" b="1" dirty="0">
                <a:solidFill>
                  <a:schemeClr val="tx1"/>
                </a:solidFill>
                <a:latin typeface="Times New Roman"/>
                <a:ea typeface="Times New Roman"/>
                <a:cs typeface="Times New Roman"/>
                <a:sym typeface="Times New Roman"/>
              </a:rPr>
              <a:t>Las tasas de consumo de cigarrillos tradicionales han disminuido en los últimos 30 años.</a:t>
            </a:r>
            <a:endParaRPr sz="4300" b="1" dirty="0">
              <a:solidFill>
                <a:schemeClr val="dk1"/>
              </a:solidFill>
              <a:latin typeface="Times New Roman"/>
              <a:ea typeface="Times New Roman"/>
              <a:cs typeface="Times New Roman"/>
              <a:sym typeface="Times New Roman"/>
            </a:endParaRPr>
          </a:p>
          <a:p>
            <a:pPr marL="914400" lvl="2" indent="0" algn="ctr" rtl="0">
              <a:spcBef>
                <a:spcPts val="0"/>
              </a:spcBef>
              <a:spcAft>
                <a:spcPts val="0"/>
              </a:spcAft>
              <a:buClr>
                <a:schemeClr val="dk1"/>
              </a:buClr>
              <a:buSzPts val="4400"/>
              <a:buFont typeface="Noto Sans Symbols"/>
              <a:buNone/>
            </a:pPr>
            <a:endParaRPr sz="4300" b="1" dirty="0">
              <a:solidFill>
                <a:srgbClr val="FF0000"/>
              </a:solidFill>
              <a:latin typeface="Times New Roman"/>
              <a:ea typeface="Times New Roman"/>
              <a:cs typeface="Times New Roman"/>
              <a:sym typeface="Times New Roman"/>
            </a:endParaRPr>
          </a:p>
          <a:p>
            <a:pPr marL="914400" marR="0" lvl="2" indent="0" algn="ctr" rtl="0">
              <a:spcBef>
                <a:spcPts val="0"/>
              </a:spcBef>
              <a:spcAft>
                <a:spcPts val="0"/>
              </a:spcAft>
              <a:buNone/>
            </a:pPr>
            <a:endParaRPr sz="43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0"/>
                                        </p:tgtEl>
                                        <p:attrNameLst>
                                          <p:attrName>style.visibility</p:attrName>
                                        </p:attrNameLst>
                                      </p:cBhvr>
                                      <p:to>
                                        <p:strVal val="visible"/>
                                      </p:to>
                                    </p:set>
                                    <p:anim calcmode="lin" valueType="num">
                                      <p:cBhvr additive="base">
                                        <p:cTn id="7" dur="500"/>
                                        <p:tgtEl>
                                          <p:spTgt spid="31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 calcmode="lin" valueType="num">
                                      <p:cBhvr additive="base">
                                        <p:cTn id="11" dur="500"/>
                                        <p:tgtEl>
                                          <p:spTgt spid="3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8"/>
          <p:cNvSpPr txBox="1">
            <a:spLocks noGrp="1"/>
          </p:cNvSpPr>
          <p:nvPr>
            <p:ph type="title"/>
          </p:nvPr>
        </p:nvSpPr>
        <p:spPr>
          <a:xfrm>
            <a:off x="-457200" y="381000"/>
            <a:ext cx="822960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$100 </a:t>
            </a:r>
            <a:br>
              <a:rPr lang="en-US" sz="4000" b="1" dirty="0">
                <a:solidFill>
                  <a:srgbClr val="F98832"/>
                </a:solidFill>
              </a:rPr>
            </a:br>
            <a:r>
              <a:rPr lang="en-US" sz="4000" b="1" dirty="0">
                <a:solidFill>
                  <a:srgbClr val="F98832"/>
                </a:solidFill>
              </a:rPr>
              <a:t>Tabaco 1a1</a:t>
            </a:r>
            <a:endParaRPr sz="4000" dirty="0">
              <a:solidFill>
                <a:srgbClr val="F98832"/>
              </a:solidFill>
            </a:endParaRPr>
          </a:p>
        </p:txBody>
      </p:sp>
      <p:sp>
        <p:nvSpPr>
          <p:cNvPr id="319" name="Google Shape;319;p38">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20" name="Google Shape;320;p38"/>
          <p:cNvSpPr txBox="1"/>
          <p:nvPr/>
        </p:nvSpPr>
        <p:spPr>
          <a:xfrm>
            <a:off x="625475" y="2133600"/>
            <a:ext cx="6248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5400"/>
              <a:buFont typeface="Noto Sans Symbols"/>
              <a:buNone/>
            </a:pPr>
            <a:endParaRPr/>
          </a:p>
        </p:txBody>
      </p:sp>
      <p:sp>
        <p:nvSpPr>
          <p:cNvPr id="321" name="Google Shape;321;p38"/>
          <p:cNvSpPr txBox="1"/>
          <p:nvPr/>
        </p:nvSpPr>
        <p:spPr>
          <a:xfrm>
            <a:off x="-302250" y="2605713"/>
            <a:ext cx="7919700" cy="1646574"/>
          </a:xfrm>
          <a:prstGeom prst="rect">
            <a:avLst/>
          </a:prstGeom>
          <a:noFill/>
          <a:ln>
            <a:noFill/>
          </a:ln>
        </p:spPr>
        <p:txBody>
          <a:bodyPr spcFirstLastPara="1" wrap="square" lIns="91425" tIns="91425" rIns="91425" bIns="91425" anchor="t" anchorCtr="0">
            <a:spAutoFit/>
          </a:bodyPr>
          <a:lstStyle/>
          <a:p>
            <a:pPr marL="914400" lvl="2" indent="0" algn="ctr" rtl="0">
              <a:spcBef>
                <a:spcPts val="0"/>
              </a:spcBef>
              <a:spcAft>
                <a:spcPts val="0"/>
              </a:spcAft>
              <a:buNone/>
            </a:pPr>
            <a:r>
              <a:rPr lang="en-US" sz="9500" b="1">
                <a:solidFill>
                  <a:schemeClr val="dk1"/>
                </a:solidFill>
                <a:latin typeface="Times New Roman"/>
                <a:ea typeface="Times New Roman"/>
                <a:cs typeface="Times New Roman"/>
                <a:sym typeface="Times New Roman"/>
              </a:rPr>
              <a:t>¡Verdadero!</a:t>
            </a:r>
            <a:endParaRPr sz="9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0"/>
                                        </p:tgtEl>
                                        <p:attrNameLst>
                                          <p:attrName>style.visibility</p:attrName>
                                        </p:attrNameLst>
                                      </p:cBhvr>
                                      <p:to>
                                        <p:strVal val="visible"/>
                                      </p:to>
                                    </p:set>
                                    <p:animEffect transition="in" filter="fade">
                                      <p:cBhvr>
                                        <p:cTn id="11" dur="1822"/>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9"/>
          <p:cNvSpPr txBox="1">
            <a:spLocks noGrp="1"/>
          </p:cNvSpPr>
          <p:nvPr>
            <p:ph type="title"/>
          </p:nvPr>
        </p:nvSpPr>
        <p:spPr>
          <a:xfrm>
            <a:off x="609600" y="254000"/>
            <a:ext cx="6348413" cy="1320800"/>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a:solidFill>
                  <a:srgbClr val="F98832"/>
                </a:solidFill>
              </a:rPr>
              <a:t>Tabaco 1a1</a:t>
            </a:r>
            <a:endParaRPr sz="4000" dirty="0">
              <a:solidFill>
                <a:srgbClr val="F98832"/>
              </a:solidFill>
            </a:endParaRPr>
          </a:p>
        </p:txBody>
      </p:sp>
      <p:sp>
        <p:nvSpPr>
          <p:cNvPr id="328" name="Google Shape;328;p39"/>
          <p:cNvSpPr txBox="1"/>
          <p:nvPr/>
        </p:nvSpPr>
        <p:spPr>
          <a:xfrm>
            <a:off x="-128587" y="1904326"/>
            <a:ext cx="7086600" cy="4801274"/>
          </a:xfrm>
          <a:prstGeom prst="rect">
            <a:avLst/>
          </a:prstGeom>
          <a:noFill/>
          <a:ln>
            <a:noFill/>
          </a:ln>
        </p:spPr>
        <p:txBody>
          <a:bodyPr spcFirstLastPara="1" wrap="square" lIns="91425" tIns="45700" rIns="91425" bIns="45700" anchor="t" anchorCtr="0">
            <a:spAutoFit/>
          </a:bodyPr>
          <a:lstStyle/>
          <a:p>
            <a:pPr marL="914400" lvl="2" algn="ctr"/>
            <a:r>
              <a:rPr lang="es-ES" sz="3400" b="1">
                <a:solidFill>
                  <a:schemeClr val="dk1"/>
                </a:solidFill>
                <a:latin typeface="Times New Roman"/>
                <a:ea typeface="Times New Roman"/>
                <a:cs typeface="Times New Roman"/>
                <a:sym typeface="Times New Roman"/>
              </a:rPr>
              <a:t>¿La mayoría de las personas comienzan a usar tabaco antes de qué edad?</a:t>
            </a:r>
            <a:endParaRPr sz="340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400" b="1" i="0" u="none" strike="noStrike" cap="none">
                <a:solidFill>
                  <a:schemeClr val="dk1"/>
                </a:solidFill>
                <a:latin typeface="Times New Roman"/>
                <a:ea typeface="Times New Roman"/>
                <a:cs typeface="Times New Roman"/>
                <a:sym typeface="Times New Roman"/>
              </a:rPr>
              <a:t>21 </a:t>
            </a:r>
            <a:r>
              <a:rPr lang="en-US" sz="3400" b="1" i="0" u="none" strike="noStrike" cap="none" err="1">
                <a:solidFill>
                  <a:schemeClr val="dk1"/>
                </a:solidFill>
                <a:latin typeface="Times New Roman"/>
                <a:ea typeface="Times New Roman"/>
                <a:cs typeface="Times New Roman"/>
                <a:sym typeface="Times New Roman"/>
              </a:rPr>
              <a:t>años</a:t>
            </a:r>
            <a:endParaRPr sz="3400"/>
          </a:p>
          <a:p>
            <a:pPr marL="1428750" lvl="2" indent="-514350">
              <a:lnSpc>
                <a:spcPct val="150000"/>
              </a:lnSpc>
              <a:buClr>
                <a:schemeClr val="dk1"/>
              </a:buClr>
              <a:buSzPts val="3600"/>
              <a:buFont typeface="Times New Roman"/>
              <a:buAutoNum type="alphaUcParenR"/>
            </a:pPr>
            <a:r>
              <a:rPr lang="en-US" sz="3400" b="1" i="0" u="none" strike="noStrike" cap="none">
                <a:solidFill>
                  <a:schemeClr val="dk1"/>
                </a:solidFill>
                <a:latin typeface="Times New Roman"/>
                <a:ea typeface="Times New Roman"/>
                <a:cs typeface="Times New Roman"/>
                <a:sym typeface="Times New Roman"/>
              </a:rPr>
              <a:t>25 </a:t>
            </a:r>
            <a:r>
              <a:rPr lang="en-US" sz="3400" b="1" err="1">
                <a:solidFill>
                  <a:schemeClr val="dk1"/>
                </a:solidFill>
                <a:latin typeface="Times New Roman"/>
                <a:ea typeface="Times New Roman"/>
                <a:cs typeface="Times New Roman"/>
                <a:sym typeface="Times New Roman"/>
              </a:rPr>
              <a:t>años</a:t>
            </a:r>
            <a:endParaRPr lang="en-US" sz="3400">
              <a:ea typeface="Times New Roman"/>
            </a:endParaRPr>
          </a:p>
          <a:p>
            <a:pPr marL="1428750" lvl="2" indent="-514350">
              <a:lnSpc>
                <a:spcPct val="150000"/>
              </a:lnSpc>
              <a:buClr>
                <a:schemeClr val="dk1"/>
              </a:buClr>
              <a:buSzPts val="3600"/>
              <a:buFont typeface="Times New Roman"/>
              <a:buAutoNum type="alphaUcParenR"/>
            </a:pPr>
            <a:r>
              <a:rPr lang="en-US" sz="3400" b="1" i="0" u="none" strike="noStrike" cap="none">
                <a:solidFill>
                  <a:schemeClr val="dk1"/>
                </a:solidFill>
                <a:latin typeface="Times New Roman"/>
                <a:ea typeface="Times New Roman"/>
                <a:cs typeface="Times New Roman"/>
                <a:sym typeface="Times New Roman"/>
              </a:rPr>
              <a:t>30 </a:t>
            </a:r>
            <a:r>
              <a:rPr lang="en-US" sz="3400" b="1" err="1">
                <a:solidFill>
                  <a:schemeClr val="dk1"/>
                </a:solidFill>
                <a:latin typeface="Times New Roman"/>
                <a:ea typeface="Times New Roman"/>
                <a:cs typeface="Times New Roman"/>
                <a:sym typeface="Times New Roman"/>
              </a:rPr>
              <a:t>años</a:t>
            </a:r>
            <a:endParaRPr lang="en-US" sz="3400">
              <a:ea typeface="Times New Roman"/>
            </a:endParaRPr>
          </a:p>
          <a:p>
            <a:pPr marL="1428750" lvl="2" indent="-514350">
              <a:lnSpc>
                <a:spcPct val="150000"/>
              </a:lnSpc>
              <a:buClr>
                <a:schemeClr val="dk1"/>
              </a:buClr>
              <a:buSzPts val="3600"/>
              <a:buFont typeface="Times New Roman"/>
              <a:buAutoNum type="alphaUcParenR"/>
            </a:pPr>
            <a:r>
              <a:rPr lang="en-US" sz="3400" b="1">
                <a:solidFill>
                  <a:schemeClr val="dk1"/>
                </a:solidFill>
                <a:latin typeface="Times New Roman"/>
                <a:ea typeface="Times New Roman"/>
                <a:cs typeface="Times New Roman"/>
                <a:sym typeface="Times New Roman"/>
              </a:rPr>
              <a:t>40 </a:t>
            </a:r>
            <a:r>
              <a:rPr lang="en-US" sz="3400" b="1" err="1">
                <a:solidFill>
                  <a:schemeClr val="dk1"/>
                </a:solidFill>
                <a:latin typeface="Times New Roman"/>
                <a:ea typeface="Times New Roman"/>
                <a:cs typeface="Times New Roman"/>
                <a:sym typeface="Times New Roman"/>
              </a:rPr>
              <a:t>años</a:t>
            </a:r>
            <a:endParaRPr sz="3400" b="1" i="0" u="none" strike="noStrike" cap="none">
              <a:solidFill>
                <a:schemeClr val="dk1"/>
              </a:solidFill>
              <a:latin typeface="Times New Roman"/>
              <a:ea typeface="Times New Roman"/>
              <a:cs typeface="Times New Roman"/>
              <a:sym typeface="Times New Roman"/>
            </a:endParaRPr>
          </a:p>
        </p:txBody>
      </p:sp>
      <p:pic>
        <p:nvPicPr>
          <p:cNvPr id="329" name="Google Shape;329;p39"/>
          <p:cNvPicPr preferRelativeResize="0"/>
          <p:nvPr/>
        </p:nvPicPr>
        <p:blipFill rotWithShape="1">
          <a:blip r:embed="rId3">
            <a:alphaModFix/>
          </a:blip>
          <a:srcRect/>
          <a:stretch/>
        </p:blipFill>
        <p:spPr>
          <a:xfrm>
            <a:off x="8839200" y="6553200"/>
            <a:ext cx="304800" cy="30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7"/>
                                        </p:tgtEl>
                                        <p:attrNameLst>
                                          <p:attrName>style.visibility</p:attrName>
                                        </p:attrNameLst>
                                      </p:cBhvr>
                                      <p:to>
                                        <p:strVal val="visible"/>
                                      </p:to>
                                    </p:set>
                                    <p:anim calcmode="lin" valueType="num">
                                      <p:cBhvr additive="base">
                                        <p:cTn id="7" dur="500"/>
                                        <p:tgtEl>
                                          <p:spTgt spid="32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28"/>
                                        </p:tgtEl>
                                        <p:attrNameLst>
                                          <p:attrName>style.visibility</p:attrName>
                                        </p:attrNameLst>
                                      </p:cBhvr>
                                      <p:to>
                                        <p:strVal val="visible"/>
                                      </p:to>
                                    </p:set>
                                    <p:anim calcmode="lin" valueType="num">
                                      <p:cBhvr additive="base">
                                        <p:cTn id="11" dur="500"/>
                                        <p:tgtEl>
                                          <p:spTgt spid="32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9"/>
                                        </p:tgtEl>
                                        <p:attrNameLst>
                                          <p:attrName>style.visibility</p:attrName>
                                        </p:attrNameLst>
                                      </p:cBhvr>
                                      <p:to>
                                        <p:strVal val="visible"/>
                                      </p:to>
                                    </p:set>
                                    <p:animEffect transition="in" filter="fade">
                                      <p:cBhvr>
                                        <p:cTn id="15" dur="5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0"/>
          <p:cNvSpPr txBox="1">
            <a:spLocks noGrp="1"/>
          </p:cNvSpPr>
          <p:nvPr>
            <p:ph type="title"/>
          </p:nvPr>
        </p:nvSpPr>
        <p:spPr>
          <a:xfrm>
            <a:off x="-152400" y="381000"/>
            <a:ext cx="822960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a:solidFill>
                  <a:srgbClr val="F98832"/>
                </a:solidFill>
              </a:rPr>
              <a:t>Tabaco 1a1</a:t>
            </a:r>
            <a:endParaRPr sz="4000" dirty="0">
              <a:solidFill>
                <a:srgbClr val="F98832"/>
              </a:solidFill>
            </a:endParaRPr>
          </a:p>
        </p:txBody>
      </p:sp>
      <p:sp>
        <p:nvSpPr>
          <p:cNvPr id="336" name="Google Shape;336;p40">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37" name="Google Shape;337;p40"/>
          <p:cNvSpPr txBox="1"/>
          <p:nvPr/>
        </p:nvSpPr>
        <p:spPr>
          <a:xfrm>
            <a:off x="-152400" y="2451100"/>
            <a:ext cx="8305800" cy="15700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4000"/>
              <a:buFont typeface="Noto Sans Symbols"/>
              <a:buNone/>
            </a:pPr>
            <a:r>
              <a:rPr lang="en-US" sz="4000" b="0" i="0" u="none" strike="noStrike" cap="none">
                <a:solidFill>
                  <a:schemeClr val="dk1"/>
                </a:solidFill>
                <a:latin typeface="Verdana"/>
                <a:ea typeface="Verdana"/>
                <a:cs typeface="Verdana"/>
                <a:sym typeface="Verdana"/>
              </a:rPr>
              <a:t> </a:t>
            </a:r>
            <a:r>
              <a:rPr lang="en-US" sz="9600" b="1" i="0" u="none" strike="noStrike" cap="none">
                <a:solidFill>
                  <a:schemeClr val="dk1"/>
                </a:solidFill>
                <a:latin typeface="Times New Roman"/>
                <a:ea typeface="Times New Roman"/>
                <a:cs typeface="Times New Roman"/>
                <a:sym typeface="Times New Roman"/>
              </a:rPr>
              <a:t>A) 21 </a:t>
            </a:r>
            <a:r>
              <a:rPr lang="en-US" sz="9600" b="1" i="0" u="none" strike="noStrike" cap="none" err="1">
                <a:solidFill>
                  <a:schemeClr val="dk1"/>
                </a:solidFill>
                <a:latin typeface="Times New Roman"/>
                <a:ea typeface="Times New Roman"/>
                <a:cs typeface="Times New Roman"/>
                <a:sym typeface="Times New Roman"/>
              </a:rPr>
              <a:t>años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7"/>
                                        </p:tgtEl>
                                        <p:attrNameLst>
                                          <p:attrName>style.visibility</p:attrName>
                                        </p:attrNameLst>
                                      </p:cBhvr>
                                      <p:to>
                                        <p:strVal val="visible"/>
                                      </p:to>
                                    </p:set>
                                    <p:animEffect transition="in" filter="fade">
                                      <p:cBhvr>
                                        <p:cTn id="11" dur="1822"/>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41"/>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344" name="Google Shape;344;p41"/>
          <p:cNvSpPr txBox="1">
            <a:spLocks noGrp="1"/>
          </p:cNvSpPr>
          <p:nvPr>
            <p:ph type="title"/>
          </p:nvPr>
        </p:nvSpPr>
        <p:spPr>
          <a:xfrm>
            <a:off x="609600" y="208191"/>
            <a:ext cx="6347714" cy="1320800"/>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n-US" sz="4000" b="1" dirty="0">
                <a:solidFill>
                  <a:srgbClr val="F98832"/>
                </a:solidFill>
              </a:rPr>
              <a:t>Tabaco 1a1</a:t>
            </a:r>
            <a:endParaRPr sz="4000" dirty="0">
              <a:solidFill>
                <a:srgbClr val="F98832"/>
              </a:solidFill>
            </a:endParaRPr>
          </a:p>
        </p:txBody>
      </p:sp>
      <p:sp>
        <p:nvSpPr>
          <p:cNvPr id="345" name="Google Shape;345;p41"/>
          <p:cNvSpPr txBox="1"/>
          <p:nvPr/>
        </p:nvSpPr>
        <p:spPr>
          <a:xfrm>
            <a:off x="405307" y="1765300"/>
            <a:ext cx="6756300" cy="4478109"/>
          </a:xfrm>
          <a:prstGeom prst="rect">
            <a:avLst/>
          </a:prstGeom>
          <a:noFill/>
          <a:ln>
            <a:noFill/>
          </a:ln>
        </p:spPr>
        <p:txBody>
          <a:bodyPr spcFirstLastPara="1" wrap="square" lIns="91425" tIns="45700" rIns="91425" bIns="45700" anchor="t" anchorCtr="0">
            <a:spAutoFit/>
          </a:bodyPr>
          <a:lstStyle/>
          <a:p>
            <a:pPr lvl="0" algn="ctr">
              <a:buClr>
                <a:schemeClr val="dk1"/>
              </a:buClr>
            </a:pPr>
            <a:r>
              <a:rPr lang="es-ES" sz="3000" b="1" dirty="0">
                <a:solidFill>
                  <a:schemeClr val="dk1"/>
                </a:solidFill>
                <a:latin typeface="Times New Roman"/>
                <a:ea typeface="Times New Roman"/>
                <a:cs typeface="Times New Roman"/>
                <a:sym typeface="Times New Roman"/>
              </a:rPr>
              <a:t>¿Los bebés y los niños pequeños ingieren qué cantidad de productos químicos del humo de tercera mano en comparación con los adultos?</a:t>
            </a:r>
          </a:p>
          <a:p>
            <a:pPr lvl="0" algn="ctr">
              <a:buClr>
                <a:schemeClr val="dk1"/>
              </a:buClr>
            </a:pPr>
            <a:endParaRPr sz="3000" dirty="0">
              <a:solidFill>
                <a:schemeClr val="dk1"/>
              </a:solidFill>
            </a:endParaRPr>
          </a:p>
          <a:p>
            <a:pPr marL="514350" lvl="0" indent="-514350">
              <a:lnSpc>
                <a:spcPct val="150000"/>
              </a:lnSpc>
              <a:buClr>
                <a:schemeClr val="dk1"/>
              </a:buClr>
              <a:buSzPts val="3200"/>
              <a:buFont typeface="Times New Roman"/>
              <a:buAutoNum type="alphaUcParenR"/>
            </a:pPr>
            <a:r>
              <a:rPr lang="es-ES" sz="3000" b="1" dirty="0">
                <a:solidFill>
                  <a:schemeClr val="dk1"/>
                </a:solidFill>
                <a:latin typeface="Times New Roman"/>
                <a:ea typeface="Times New Roman"/>
                <a:cs typeface="Times New Roman"/>
                <a:sym typeface="Times New Roman"/>
              </a:rPr>
              <a:t>La misma cantidad que los adultos.</a:t>
            </a:r>
          </a:p>
          <a:p>
            <a:pPr marL="514350" lvl="0" indent="-514350">
              <a:lnSpc>
                <a:spcPct val="150000"/>
              </a:lnSpc>
              <a:buClr>
                <a:schemeClr val="dk1"/>
              </a:buClr>
              <a:buSzPts val="3200"/>
              <a:buFont typeface="Times New Roman"/>
              <a:buAutoNum type="alphaUcParenR"/>
            </a:pPr>
            <a:r>
              <a:rPr lang="es-ES" sz="3000" b="1" dirty="0">
                <a:solidFill>
                  <a:schemeClr val="dk1"/>
                </a:solidFill>
                <a:latin typeface="Times New Roman"/>
                <a:ea typeface="Times New Roman"/>
                <a:cs typeface="Times New Roman"/>
                <a:sym typeface="Times New Roman"/>
              </a:rPr>
              <a:t>Cuatro veces más que los adultos.</a:t>
            </a:r>
          </a:p>
          <a:p>
            <a:pPr marL="514350" lvl="0" indent="-514350">
              <a:lnSpc>
                <a:spcPct val="150000"/>
              </a:lnSpc>
              <a:buClr>
                <a:schemeClr val="dk1"/>
              </a:buClr>
              <a:buSzPts val="3200"/>
              <a:buFont typeface="Times New Roman"/>
              <a:buAutoNum type="alphaUcParenR"/>
            </a:pPr>
            <a:r>
              <a:rPr lang="es-ES" sz="3000" b="1" dirty="0">
                <a:solidFill>
                  <a:schemeClr val="dk1"/>
                </a:solidFill>
                <a:latin typeface="Times New Roman"/>
                <a:ea typeface="Times New Roman"/>
                <a:cs typeface="Times New Roman"/>
                <a:sym typeface="Times New Roman"/>
              </a:rPr>
              <a:t>Cuatro veces menos que los adultos.</a:t>
            </a:r>
            <a:endParaRPr sz="3000"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4"/>
                                        </p:tgtEl>
                                        <p:attrNameLst>
                                          <p:attrName>style.visibility</p:attrName>
                                        </p:attrNameLst>
                                      </p:cBhvr>
                                      <p:to>
                                        <p:strVal val="visible"/>
                                      </p:to>
                                    </p:set>
                                    <p:anim calcmode="lin" valueType="num">
                                      <p:cBhvr additive="base">
                                        <p:cTn id="7" dur="1000"/>
                                        <p:tgtEl>
                                          <p:spTgt spid="344"/>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45"/>
                                        </p:tgtEl>
                                        <p:attrNameLst>
                                          <p:attrName>style.visibility</p:attrName>
                                        </p:attrNameLst>
                                      </p:cBhvr>
                                      <p:to>
                                        <p:strVal val="visible"/>
                                      </p:to>
                                    </p:set>
                                    <p:anim calcmode="lin" valueType="num">
                                      <p:cBhvr additive="base">
                                        <p:cTn id="11" dur="500"/>
                                        <p:tgtEl>
                                          <p:spTgt spid="345"/>
                                        </p:tgtEl>
                                        <p:attrNameLst>
                                          <p:attrName>ppt_x</p:attrName>
                                        </p:attrNameLst>
                                      </p:cBhvr>
                                      <p:tavLst>
                                        <p:tav tm="0">
                                          <p:val>
                                            <p:strVal val="#ppt_x-1"/>
                                          </p:val>
                                        </p:tav>
                                        <p:tav tm="100000">
                                          <p:val>
                                            <p:strVal val="#ppt_x"/>
                                          </p:val>
                                        </p:tav>
                                      </p:tavLst>
                                    </p:anim>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43"/>
                                        </p:tgtEl>
                                        <p:attrNameLst>
                                          <p:attrName>style.visibility</p:attrName>
                                        </p:attrNameLst>
                                      </p:cBhvr>
                                      <p:to>
                                        <p:strVal val="visible"/>
                                      </p:to>
                                    </p:set>
                                    <p:animEffect transition="in" filter="fade">
                                      <p:cBhvr>
                                        <p:cTn id="15" dur="50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2"/>
          <p:cNvSpPr txBox="1">
            <a:spLocks noGrp="1"/>
          </p:cNvSpPr>
          <p:nvPr>
            <p:ph type="title"/>
          </p:nvPr>
        </p:nvSpPr>
        <p:spPr>
          <a:xfrm>
            <a:off x="-381000" y="533400"/>
            <a:ext cx="822960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n-US" sz="4000" b="1" dirty="0">
                <a:solidFill>
                  <a:srgbClr val="F98832"/>
                </a:solidFill>
              </a:rPr>
              <a:t>Tabaco 1a1</a:t>
            </a:r>
            <a:endParaRPr sz="4000" dirty="0">
              <a:solidFill>
                <a:srgbClr val="F98832"/>
              </a:solidFill>
            </a:endParaRPr>
          </a:p>
        </p:txBody>
      </p:sp>
      <p:sp>
        <p:nvSpPr>
          <p:cNvPr id="352" name="Google Shape;352;p42">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53" name="Google Shape;353;p42"/>
          <p:cNvSpPr txBox="1"/>
          <p:nvPr/>
        </p:nvSpPr>
        <p:spPr>
          <a:xfrm>
            <a:off x="219268" y="2005589"/>
            <a:ext cx="7413171" cy="3785611"/>
          </a:xfrm>
          <a:prstGeom prst="rect">
            <a:avLst/>
          </a:prstGeom>
          <a:noFill/>
          <a:ln>
            <a:noFill/>
          </a:ln>
        </p:spPr>
        <p:txBody>
          <a:bodyPr spcFirstLastPara="1" wrap="square" lIns="91425" tIns="45700" rIns="91425" bIns="45700" anchor="t" anchorCtr="0">
            <a:spAutoFit/>
          </a:bodyPr>
          <a:lstStyle/>
          <a:p>
            <a:pPr lvl="0" algn="ctr">
              <a:buClr>
                <a:schemeClr val="dk1"/>
              </a:buClr>
              <a:buSzPts val="2800"/>
            </a:pPr>
            <a:r>
              <a:rPr lang="en-US" sz="8000" b="1" dirty="0">
                <a:solidFill>
                  <a:schemeClr val="dk1"/>
                </a:solidFill>
                <a:latin typeface="Times New Roman"/>
                <a:ea typeface="Times New Roman"/>
                <a:cs typeface="Times New Roman"/>
                <a:sym typeface="Times New Roman"/>
              </a:rPr>
              <a:t>B) ¡</a:t>
            </a:r>
            <a:r>
              <a:rPr lang="es-ES" sz="8000" b="1" dirty="0">
                <a:solidFill>
                  <a:schemeClr val="dk1"/>
                </a:solidFill>
                <a:latin typeface="Times New Roman"/>
                <a:ea typeface="Times New Roman"/>
                <a:cs typeface="Times New Roman"/>
                <a:sym typeface="Times New Roman"/>
              </a:rPr>
              <a:t>Cuatro veces más que los adultos</a:t>
            </a:r>
            <a:r>
              <a:rPr lang="en-US" sz="8000" b="1" dirty="0">
                <a:solidFill>
                  <a:schemeClr val="dk1"/>
                </a:solidFill>
                <a:latin typeface="Times New Roman"/>
                <a:ea typeface="Times New Roman"/>
                <a:cs typeface="Times New Roman"/>
                <a:sym typeface="Times New Roman"/>
              </a:rPr>
              <a:t>!</a:t>
            </a:r>
            <a:endParaRPr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2000"/>
                                        <p:tgtEl>
                                          <p:spTgt spid="3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53"/>
                                        </p:tgtEl>
                                        <p:attrNameLst>
                                          <p:attrName>style.visibility</p:attrName>
                                        </p:attrNameLst>
                                      </p:cBhvr>
                                      <p:to>
                                        <p:strVal val="visible"/>
                                      </p:to>
                                    </p:set>
                                    <p:animEffect transition="in" filter="fade">
                                      <p:cBhvr>
                                        <p:cTn id="11" dur="1822"/>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3"/>
          <p:cNvSpPr txBox="1">
            <a:spLocks noGrp="1"/>
          </p:cNvSpPr>
          <p:nvPr>
            <p:ph type="title"/>
          </p:nvPr>
        </p:nvSpPr>
        <p:spPr>
          <a:xfrm>
            <a:off x="571500" y="313275"/>
            <a:ext cx="5981700" cy="1320800"/>
          </a:xfrm>
          <a:prstGeom prst="rect">
            <a:avLst/>
          </a:prstGeom>
          <a:noFill/>
          <a:ln>
            <a:noFill/>
          </a:ln>
        </p:spPr>
        <p:txBody>
          <a:bodyPr spcFirstLastPara="1" wrap="square" lIns="91425" tIns="45700" rIns="91425" bIns="45700" anchor="t" anchorCtr="0">
            <a:noAutofit/>
          </a:bodyPr>
          <a:lstStyle/>
          <a:p>
            <a:pPr lvl="0" algn="ctr"/>
            <a:r>
              <a:rPr lang="es-ES" sz="4000" b="1" dirty="0">
                <a:solidFill>
                  <a:srgbClr val="F98832"/>
                </a:solidFill>
              </a:rPr>
              <a:t>Pregunta por </a:t>
            </a:r>
            <a:r>
              <a:rPr lang="en-US" sz="4000" b="1" dirty="0">
                <a:solidFill>
                  <a:srgbClr val="F98832"/>
                </a:solidFill>
              </a:rPr>
              <a:t>$100</a:t>
            </a:r>
            <a:r>
              <a:rPr lang="es-ES" sz="4000" b="1" dirty="0">
                <a:solidFill>
                  <a:srgbClr val="F98832"/>
                </a:solidFill>
              </a:rPr>
              <a:t> </a:t>
            </a:r>
            <a:br>
              <a:rPr lang="es-ES" sz="4000" b="1" dirty="0">
                <a:solidFill>
                  <a:srgbClr val="F98832"/>
                </a:solidFill>
              </a:rPr>
            </a:br>
            <a:r>
              <a:rPr lang="es-ES" sz="4000" b="1" dirty="0">
                <a:solidFill>
                  <a:srgbClr val="F98832"/>
                </a:solidFill>
              </a:rPr>
              <a:t>Tácticas de la industria</a:t>
            </a:r>
            <a:endParaRPr sz="4000" dirty="0">
              <a:solidFill>
                <a:srgbClr val="F98832"/>
              </a:solidFill>
            </a:endParaRPr>
          </a:p>
        </p:txBody>
      </p:sp>
      <p:sp>
        <p:nvSpPr>
          <p:cNvPr id="361" name="Google Shape;361;p43"/>
          <p:cNvSpPr txBox="1"/>
          <p:nvPr/>
        </p:nvSpPr>
        <p:spPr>
          <a:xfrm>
            <a:off x="1889125" y="3317875"/>
            <a:ext cx="18415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04040"/>
              </a:buClr>
              <a:buSzPts val="2400"/>
              <a:buFont typeface="Noto Sans Symbols"/>
              <a:buNone/>
            </a:pPr>
            <a:endParaRPr sz="2400" b="0" i="0" u="none" strike="noStrike" cap="none">
              <a:solidFill>
                <a:schemeClr val="dk1"/>
              </a:solidFill>
              <a:latin typeface="Times New Roman"/>
              <a:ea typeface="Times New Roman"/>
              <a:cs typeface="Times New Roman"/>
              <a:sym typeface="Times New Roman"/>
            </a:endParaRPr>
          </a:p>
        </p:txBody>
      </p:sp>
      <p:sp>
        <p:nvSpPr>
          <p:cNvPr id="362" name="Google Shape;362;p43"/>
          <p:cNvSpPr txBox="1"/>
          <p:nvPr/>
        </p:nvSpPr>
        <p:spPr>
          <a:xfrm>
            <a:off x="-534521" y="2036157"/>
            <a:ext cx="8193741" cy="3477835"/>
          </a:xfrm>
          <a:prstGeom prst="rect">
            <a:avLst/>
          </a:prstGeom>
          <a:noFill/>
          <a:ln>
            <a:noFill/>
          </a:ln>
        </p:spPr>
        <p:txBody>
          <a:bodyPr spcFirstLastPara="1" wrap="square" lIns="91425" tIns="45700" rIns="91425" bIns="45700" anchor="t" anchorCtr="0">
            <a:spAutoFit/>
          </a:bodyPr>
          <a:lstStyle/>
          <a:p>
            <a:pPr marL="914400" lvl="2" algn="ctr">
              <a:buClr>
                <a:schemeClr val="dk1"/>
              </a:buClr>
              <a:buSzPts val="4400"/>
            </a:pPr>
            <a:r>
              <a:rPr lang="en-US" sz="4400" b="1" u="sng" dirty="0">
                <a:solidFill>
                  <a:schemeClr val="dk1"/>
                </a:solidFill>
                <a:latin typeface="Times New Roman"/>
                <a:ea typeface="Times New Roman"/>
                <a:cs typeface="Times New Roman"/>
                <a:sym typeface="Times New Roman"/>
              </a:rPr>
              <a:t>Verdadero o Falso</a:t>
            </a:r>
            <a:r>
              <a:rPr lang="en-US" sz="4400" b="1" dirty="0">
                <a:solidFill>
                  <a:schemeClr val="dk1"/>
                </a:solidFill>
                <a:latin typeface="Times New Roman"/>
                <a:ea typeface="Times New Roman"/>
                <a:cs typeface="Times New Roman"/>
                <a:sym typeface="Times New Roman"/>
              </a:rPr>
              <a:t>: </a:t>
            </a:r>
          </a:p>
          <a:p>
            <a:pPr marL="914400" lvl="2" algn="ctr">
              <a:buClr>
                <a:schemeClr val="dk1"/>
              </a:buClr>
              <a:buSzPts val="4400"/>
            </a:pPr>
            <a:r>
              <a:rPr lang="es-ES" sz="4400" b="1" dirty="0">
                <a:solidFill>
                  <a:schemeClr val="dk1"/>
                </a:solidFill>
                <a:latin typeface="Times New Roman"/>
                <a:ea typeface="Times New Roman"/>
                <a:cs typeface="Times New Roman"/>
                <a:sym typeface="Times New Roman"/>
              </a:rPr>
              <a:t>La industria del tabaco comercializa sus productos para que se parezcan a dulces y alimentos populares.</a:t>
            </a:r>
            <a:endParaRPr sz="4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9"/>
                                        </p:tgtEl>
                                        <p:attrNameLst>
                                          <p:attrName>style.visibility</p:attrName>
                                        </p:attrNameLst>
                                      </p:cBhvr>
                                      <p:to>
                                        <p:strVal val="visible"/>
                                      </p:to>
                                    </p:set>
                                    <p:anim calcmode="lin" valueType="num">
                                      <p:cBhvr additive="base">
                                        <p:cTn id="7" dur="500"/>
                                        <p:tgtEl>
                                          <p:spTgt spid="359"/>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 calcmode="lin" valueType="num">
                                      <p:cBhvr additive="base">
                                        <p:cTn id="11" dur="500"/>
                                        <p:tgtEl>
                                          <p:spTgt spid="3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4"/>
          <p:cNvSpPr txBox="1">
            <a:spLocks noGrp="1"/>
          </p:cNvSpPr>
          <p:nvPr>
            <p:ph type="title"/>
          </p:nvPr>
        </p:nvSpPr>
        <p:spPr>
          <a:xfrm>
            <a:off x="0" y="87300"/>
            <a:ext cx="731520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$100 </a:t>
            </a:r>
            <a:br>
              <a:rPr lang="en-US" sz="4000" b="1" dirty="0">
                <a:solidFill>
                  <a:srgbClr val="F98832"/>
                </a:solidFill>
              </a:rPr>
            </a:br>
            <a:r>
              <a:rPr lang="es-ES" sz="4000" b="1" dirty="0">
                <a:solidFill>
                  <a:srgbClr val="F98832"/>
                </a:solidFill>
              </a:rPr>
              <a:t>Tácticas de la industria</a:t>
            </a:r>
            <a:endParaRPr sz="4000" dirty="0">
              <a:solidFill>
                <a:srgbClr val="F98832"/>
              </a:solidFill>
            </a:endParaRPr>
          </a:p>
        </p:txBody>
      </p:sp>
      <p:sp>
        <p:nvSpPr>
          <p:cNvPr id="369" name="Google Shape;369;p44"/>
          <p:cNvSpPr txBox="1"/>
          <p:nvPr/>
        </p:nvSpPr>
        <p:spPr>
          <a:xfrm>
            <a:off x="202525" y="1573642"/>
            <a:ext cx="2915700" cy="707846"/>
          </a:xfrm>
          <a:prstGeom prst="rect">
            <a:avLst/>
          </a:prstGeom>
          <a:noFill/>
          <a:ln>
            <a:noFill/>
          </a:ln>
        </p:spPr>
        <p:txBody>
          <a:bodyPr spcFirstLastPara="1" wrap="square" lIns="91425" tIns="45700" rIns="91425" bIns="45700" anchor="t" anchorCtr="0">
            <a:spAutoFit/>
          </a:bodyPr>
          <a:lstStyle/>
          <a:p>
            <a:pPr lvl="2">
              <a:buClr>
                <a:schemeClr val="dk1"/>
              </a:buClr>
              <a:buSzPts val="4400"/>
            </a:pPr>
            <a:r>
              <a:rPr lang="en-US" sz="4000" b="1" u="sng">
                <a:solidFill>
                  <a:schemeClr val="dk1"/>
                </a:solidFill>
                <a:latin typeface="Times New Roman"/>
                <a:ea typeface="Times New Roman"/>
                <a:cs typeface="Times New Roman"/>
                <a:sym typeface="Times New Roman"/>
              </a:rPr>
              <a:t>¡Verdadero!</a:t>
            </a:r>
            <a:r>
              <a:rPr lang="en-US" sz="4000" b="1">
                <a:solidFill>
                  <a:schemeClr val="dk1"/>
                </a:solidFill>
                <a:latin typeface="Times New Roman"/>
                <a:ea typeface="Times New Roman"/>
                <a:cs typeface="Times New Roman"/>
                <a:sym typeface="Times New Roman"/>
              </a:rPr>
              <a:t> </a:t>
            </a:r>
            <a:endParaRPr sz="4000" b="0" i="0" strike="noStrike" cap="none">
              <a:solidFill>
                <a:schemeClr val="dk1"/>
              </a:solidFill>
              <a:latin typeface="Times New Roman"/>
              <a:ea typeface="Times New Roman"/>
              <a:cs typeface="Times New Roman"/>
              <a:sym typeface="Times New Roman"/>
            </a:endParaRPr>
          </a:p>
        </p:txBody>
      </p:sp>
      <p:sp>
        <p:nvSpPr>
          <p:cNvPr id="370" name="Google Shape;370;p44">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pic>
        <p:nvPicPr>
          <p:cNvPr id="371" name="Google Shape;371;p44"/>
          <p:cNvPicPr preferRelativeResize="0"/>
          <p:nvPr/>
        </p:nvPicPr>
        <p:blipFill>
          <a:blip r:embed="rId4">
            <a:alphaModFix/>
          </a:blip>
          <a:stretch>
            <a:fillRect/>
          </a:stretch>
        </p:blipFill>
        <p:spPr>
          <a:xfrm>
            <a:off x="202525" y="2499000"/>
            <a:ext cx="2915700" cy="2915700"/>
          </a:xfrm>
          <a:prstGeom prst="rect">
            <a:avLst/>
          </a:prstGeom>
          <a:noFill/>
          <a:ln>
            <a:noFill/>
          </a:ln>
        </p:spPr>
      </p:pic>
      <p:pic>
        <p:nvPicPr>
          <p:cNvPr id="372" name="Google Shape;372;p44"/>
          <p:cNvPicPr preferRelativeResize="0"/>
          <p:nvPr/>
        </p:nvPicPr>
        <p:blipFill>
          <a:blip r:embed="rId5">
            <a:alphaModFix/>
          </a:blip>
          <a:stretch>
            <a:fillRect/>
          </a:stretch>
        </p:blipFill>
        <p:spPr>
          <a:xfrm>
            <a:off x="3430600" y="4599000"/>
            <a:ext cx="2133600" cy="2133600"/>
          </a:xfrm>
          <a:prstGeom prst="rect">
            <a:avLst/>
          </a:prstGeom>
          <a:noFill/>
          <a:ln>
            <a:noFill/>
          </a:ln>
        </p:spPr>
      </p:pic>
      <p:pic>
        <p:nvPicPr>
          <p:cNvPr id="373" name="Google Shape;373;p44"/>
          <p:cNvPicPr preferRelativeResize="0"/>
          <p:nvPr/>
        </p:nvPicPr>
        <p:blipFill rotWithShape="1">
          <a:blip r:embed="rId6">
            <a:alphaModFix/>
          </a:blip>
          <a:srcRect t="26492"/>
          <a:stretch/>
        </p:blipFill>
        <p:spPr>
          <a:xfrm>
            <a:off x="3197125" y="1759451"/>
            <a:ext cx="3952876" cy="2542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8"/>
                                        </p:tgtEl>
                                        <p:attrNameLst>
                                          <p:attrName>style.visibility</p:attrName>
                                        </p:attrNameLst>
                                      </p:cBhvr>
                                      <p:to>
                                        <p:strVal val="visible"/>
                                      </p:to>
                                    </p:set>
                                    <p:anim calcmode="lin" valueType="num">
                                      <p:cBhvr additive="base">
                                        <p:cTn id="7" dur="500"/>
                                        <p:tgtEl>
                                          <p:spTgt spid="368"/>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9"/>
                                        </p:tgtEl>
                                        <p:attrNameLst>
                                          <p:attrName>style.visibility</p:attrName>
                                        </p:attrNameLst>
                                      </p:cBhvr>
                                      <p:to>
                                        <p:strVal val="visible"/>
                                      </p:to>
                                    </p:set>
                                    <p:animEffect transition="in" filter="fade">
                                      <p:cBhvr>
                                        <p:cTn id="11" dur="123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5"/>
          <p:cNvSpPr txBox="1">
            <a:spLocks noGrp="1"/>
          </p:cNvSpPr>
          <p:nvPr>
            <p:ph type="title"/>
          </p:nvPr>
        </p:nvSpPr>
        <p:spPr>
          <a:xfrm>
            <a:off x="349250" y="265125"/>
            <a:ext cx="6825000" cy="1320900"/>
          </a:xfrm>
          <a:prstGeom prst="rect">
            <a:avLst/>
          </a:prstGeom>
          <a:noFill/>
          <a:ln>
            <a:noFill/>
          </a:ln>
        </p:spPr>
        <p:txBody>
          <a:bodyPr spcFirstLastPara="1" wrap="square" lIns="91425" tIns="45700" rIns="91425" bIns="45700" anchor="t" anchorCtr="0">
            <a:noAutofit/>
          </a:bodyPr>
          <a:lstStyle/>
          <a:p>
            <a:pPr lvl="0" algn="ctr"/>
            <a:r>
              <a:rPr lang="es-ES" sz="4000" b="1" dirty="0">
                <a:solidFill>
                  <a:srgbClr val="F98832"/>
                </a:solidFill>
              </a:rPr>
              <a:t>Pregunta por </a:t>
            </a:r>
            <a:r>
              <a:rPr lang="en-US" sz="4000" b="1" dirty="0">
                <a:solidFill>
                  <a:srgbClr val="F98832"/>
                </a:solidFill>
              </a:rPr>
              <a:t>$200</a:t>
            </a:r>
            <a:r>
              <a:rPr lang="es-ES" sz="4000" b="1" dirty="0">
                <a:solidFill>
                  <a:srgbClr val="F98832"/>
                </a:solidFill>
              </a:rPr>
              <a:t> </a:t>
            </a:r>
            <a:br>
              <a:rPr lang="es-ES" sz="4000" b="1" dirty="0">
                <a:solidFill>
                  <a:srgbClr val="F98832"/>
                </a:solidFill>
              </a:rPr>
            </a:br>
            <a:r>
              <a:rPr lang="es-ES" sz="4000" b="1" dirty="0">
                <a:solidFill>
                  <a:srgbClr val="F98832"/>
                </a:solidFill>
              </a:rPr>
              <a:t>Tácticas de la industria</a:t>
            </a:r>
            <a:endParaRPr sz="4000" dirty="0">
              <a:solidFill>
                <a:srgbClr val="F98832"/>
              </a:solidFill>
            </a:endParaRPr>
          </a:p>
        </p:txBody>
      </p:sp>
      <p:sp>
        <p:nvSpPr>
          <p:cNvPr id="381" name="Google Shape;381;p45"/>
          <p:cNvSpPr txBox="1"/>
          <p:nvPr/>
        </p:nvSpPr>
        <p:spPr>
          <a:xfrm>
            <a:off x="349250" y="1586025"/>
            <a:ext cx="6891600" cy="4739719"/>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None/>
            </a:pPr>
            <a:endParaRPr dirty="0"/>
          </a:p>
          <a:p>
            <a:pPr marL="342900" lvl="0" indent="-342900" algn="ctr"/>
            <a:r>
              <a:rPr lang="es-ES" sz="3200" b="1" dirty="0">
                <a:solidFill>
                  <a:schemeClr val="dk1"/>
                </a:solidFill>
                <a:latin typeface="Times New Roman"/>
                <a:ea typeface="Times New Roman"/>
                <a:cs typeface="Times New Roman"/>
                <a:sym typeface="Times New Roman"/>
              </a:rPr>
              <a:t>¿Cuánto dinero gasta la industria del tabaco cada día en marketing en los Estados Unidos?</a:t>
            </a:r>
            <a:endParaRPr sz="3200" b="1" dirty="0">
              <a:solidFill>
                <a:schemeClr val="dk1"/>
              </a:solidFill>
              <a:latin typeface="Times New Roman"/>
              <a:ea typeface="Times New Roman"/>
              <a:cs typeface="Times New Roman"/>
              <a:sym typeface="Times New Roman"/>
            </a:endParaRPr>
          </a:p>
          <a:p>
            <a:pPr marL="9715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$750,000</a:t>
            </a:r>
          </a:p>
          <a:p>
            <a:pPr marL="9715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$3.5 </a:t>
            </a:r>
            <a:r>
              <a:rPr lang="en-US" sz="3200" b="1" dirty="0" err="1">
                <a:solidFill>
                  <a:schemeClr val="dk1"/>
                </a:solidFill>
                <a:latin typeface="Times New Roman"/>
                <a:ea typeface="Times New Roman"/>
                <a:cs typeface="Times New Roman"/>
                <a:sym typeface="Times New Roman"/>
              </a:rPr>
              <a:t>Millones</a:t>
            </a:r>
            <a:endParaRPr sz="3200" b="1" dirty="0">
              <a:solidFill>
                <a:schemeClr val="dk1"/>
              </a:solidFill>
              <a:latin typeface="Times New Roman"/>
              <a:ea typeface="Times New Roman"/>
              <a:cs typeface="Times New Roman"/>
              <a:sym typeface="Times New Roman"/>
            </a:endParaRPr>
          </a:p>
          <a:p>
            <a:pPr marL="9715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$10 </a:t>
            </a:r>
            <a:r>
              <a:rPr lang="en-US" sz="3200" b="1" dirty="0" err="1">
                <a:solidFill>
                  <a:schemeClr val="dk1"/>
                </a:solidFill>
                <a:latin typeface="Times New Roman"/>
                <a:ea typeface="Times New Roman"/>
                <a:cs typeface="Times New Roman"/>
                <a:sym typeface="Times New Roman"/>
              </a:rPr>
              <a:t>Millones</a:t>
            </a:r>
            <a:endParaRPr sz="3200" dirty="0">
              <a:solidFill>
                <a:schemeClr val="dk1"/>
              </a:solidFill>
            </a:endParaRPr>
          </a:p>
          <a:p>
            <a:pPr marL="9715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$23.5 </a:t>
            </a:r>
            <a:r>
              <a:rPr lang="en-US" sz="3200" b="1" dirty="0" err="1">
                <a:solidFill>
                  <a:schemeClr val="dk1"/>
                </a:solidFill>
                <a:latin typeface="Times New Roman"/>
                <a:ea typeface="Times New Roman"/>
                <a:cs typeface="Times New Roman"/>
                <a:sym typeface="Times New Roman"/>
              </a:rPr>
              <a:t>Millones</a:t>
            </a:r>
            <a:endParaRPr sz="3200" b="1"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500"/>
                                        <p:tgtEl>
                                          <p:spTgt spid="379"/>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81"/>
                                        </p:tgtEl>
                                        <p:attrNameLst>
                                          <p:attrName>style.visibility</p:attrName>
                                        </p:attrNameLst>
                                      </p:cBhvr>
                                      <p:to>
                                        <p:strVal val="visible"/>
                                      </p:to>
                                    </p:set>
                                    <p:anim calcmode="lin" valueType="num">
                                      <p:cBhvr additive="base">
                                        <p:cTn id="11" dur="500"/>
                                        <p:tgtEl>
                                          <p:spTgt spid="38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6"/>
          <p:cNvSpPr txBox="1">
            <a:spLocks noGrp="1"/>
          </p:cNvSpPr>
          <p:nvPr>
            <p:ph type="title"/>
          </p:nvPr>
        </p:nvSpPr>
        <p:spPr>
          <a:xfrm>
            <a:off x="0" y="466725"/>
            <a:ext cx="708660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a:solidFill>
                  <a:srgbClr val="F98832"/>
                </a:solidFill>
              </a:rPr>
              <a:t> </a:t>
            </a:r>
            <a:r>
              <a:rPr lang="es-ES" sz="4000" b="1" dirty="0">
                <a:solidFill>
                  <a:srgbClr val="F98832"/>
                </a:solidFill>
              </a:rPr>
              <a:t>Tácticas de la industria</a:t>
            </a:r>
            <a:endParaRPr sz="4000" dirty="0">
              <a:solidFill>
                <a:srgbClr val="F98832"/>
              </a:solidFill>
            </a:endParaRPr>
          </a:p>
        </p:txBody>
      </p:sp>
      <p:sp>
        <p:nvSpPr>
          <p:cNvPr id="388" name="Google Shape;388;p46"/>
          <p:cNvSpPr txBox="1"/>
          <p:nvPr/>
        </p:nvSpPr>
        <p:spPr>
          <a:xfrm>
            <a:off x="596900" y="2133600"/>
            <a:ext cx="6477000"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Noto Sans Symbols"/>
              <a:buNone/>
            </a:pPr>
            <a:r>
              <a:rPr lang="en-US" sz="1800" b="0" i="0" u="none" strike="noStrike" cap="none">
                <a:solidFill>
                  <a:schemeClr val="dk1"/>
                </a:solidFill>
                <a:latin typeface="Verdana"/>
                <a:ea typeface="Verdana"/>
                <a:cs typeface="Verdana"/>
                <a:sym typeface="Verdana"/>
              </a:rPr>
              <a:t> </a:t>
            </a:r>
            <a:endParaRPr sz="2800" b="1" i="0" u="none" strike="noStrike" cap="none">
              <a:solidFill>
                <a:schemeClr val="dk1"/>
              </a:solidFill>
              <a:latin typeface="Times New Roman"/>
              <a:ea typeface="Times New Roman"/>
              <a:cs typeface="Times New Roman"/>
              <a:sym typeface="Times New Roman"/>
            </a:endParaRPr>
          </a:p>
        </p:txBody>
      </p:sp>
      <p:sp>
        <p:nvSpPr>
          <p:cNvPr id="389" name="Google Shape;389;p46">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90" name="Google Shape;390;p46"/>
          <p:cNvSpPr/>
          <p:nvPr/>
        </p:nvSpPr>
        <p:spPr>
          <a:xfrm>
            <a:off x="152400" y="2921000"/>
            <a:ext cx="7086600" cy="101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000"/>
              <a:buFont typeface="Noto Sans Symbols"/>
              <a:buNone/>
            </a:pPr>
            <a:r>
              <a:rPr lang="en-US" sz="6000" b="1" dirty="0">
                <a:solidFill>
                  <a:schemeClr val="dk1"/>
                </a:solidFill>
                <a:latin typeface="Times New Roman"/>
                <a:ea typeface="Times New Roman"/>
                <a:cs typeface="Times New Roman"/>
                <a:sym typeface="Times New Roman"/>
              </a:rPr>
              <a:t>D</a:t>
            </a:r>
            <a:r>
              <a:rPr lang="en-US" sz="6000" b="1" i="0" u="none" strike="noStrike" cap="none" dirty="0">
                <a:solidFill>
                  <a:schemeClr val="dk1"/>
                </a:solidFill>
                <a:latin typeface="Times New Roman"/>
                <a:ea typeface="Times New Roman"/>
                <a:cs typeface="Times New Roman"/>
                <a:sym typeface="Times New Roman"/>
              </a:rPr>
              <a:t>) $</a:t>
            </a:r>
            <a:r>
              <a:rPr lang="en-US" sz="6000" b="1" dirty="0">
                <a:solidFill>
                  <a:schemeClr val="dk1"/>
                </a:solidFill>
                <a:latin typeface="Times New Roman"/>
                <a:ea typeface="Times New Roman"/>
                <a:cs typeface="Times New Roman"/>
                <a:sym typeface="Times New Roman"/>
              </a:rPr>
              <a:t>23.5 </a:t>
            </a:r>
            <a:r>
              <a:rPr lang="en-US" sz="6000" b="1" dirty="0" err="1">
                <a:solidFill>
                  <a:schemeClr val="dk1"/>
                </a:solidFill>
                <a:latin typeface="Times New Roman"/>
                <a:ea typeface="Times New Roman"/>
                <a:cs typeface="Times New Roman"/>
                <a:sym typeface="Times New Roman"/>
              </a:rPr>
              <a:t>Millones</a:t>
            </a:r>
            <a:r>
              <a:rPr lang="en-US" sz="6000" b="1" i="0" u="none" strike="noStrike" cap="none" dirty="0">
                <a:solidFill>
                  <a:schemeClr val="dk1"/>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8"/>
                                        </p:tgtEl>
                                        <p:attrNameLst>
                                          <p:attrName>style.visibility</p:attrName>
                                        </p:attrNameLst>
                                      </p:cBhvr>
                                      <p:to>
                                        <p:strVal val="visible"/>
                                      </p:to>
                                    </p:set>
                                    <p:animEffect transition="in" filter="fade">
                                      <p:cBhvr>
                                        <p:cTn id="11" dur="1822"/>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04840" y="2360229"/>
            <a:ext cx="6134319" cy="2725361"/>
          </a:xfrm>
          <a:prstGeom prst="rect">
            <a:avLst/>
          </a:prstGeom>
        </p:spPr>
        <p:txBody>
          <a:bodyPr wrap="square" lIns="0" tIns="0" rIns="0" bIns="0" rtlCol="0" anchor="t">
            <a:spAutoFit/>
          </a:bodyPr>
          <a:lstStyle/>
          <a:p>
            <a:pPr algn="ctr" defTabSz="857250"/>
            <a:r>
              <a:rPr lang="en-US" sz="6000" b="1" kern="1200">
                <a:solidFill>
                  <a:srgbClr val="8FDB34"/>
                </a:solidFill>
                <a:latin typeface="Caveat Brush"/>
                <a:ea typeface="+mn-ea"/>
                <a:cs typeface="+mn-cs"/>
              </a:rPr>
              <a:t>HEALTH ED PROS</a:t>
            </a:r>
            <a:endParaRPr lang="en-US"/>
          </a:p>
          <a:p>
            <a:pPr algn="ctr" defTabSz="857250"/>
            <a:r>
              <a:rPr lang="en-US" sz="4300" kern="1200">
                <a:solidFill>
                  <a:srgbClr val="FF914D"/>
                </a:solidFill>
                <a:latin typeface="Caveat Brush"/>
                <a:ea typeface="+mn-ea"/>
                <a:cs typeface="+mn-cs"/>
              </a:rPr>
              <a:t>Tanya Shelburne</a:t>
            </a:r>
            <a:r>
              <a:rPr lang="en-US" sz="4300" kern="1200" dirty="0">
                <a:solidFill>
                  <a:srgbClr val="C9E265"/>
                </a:solidFill>
                <a:latin typeface="Caveat Brush"/>
                <a:ea typeface="+mn-ea"/>
                <a:cs typeface="+mn-cs"/>
              </a:rPr>
              <a:t> </a:t>
            </a:r>
            <a:r>
              <a:rPr lang="en-US" sz="4300" kern="1200">
                <a:solidFill>
                  <a:srgbClr val="8FDB34"/>
                </a:solidFill>
                <a:latin typeface="Caveat Brush"/>
                <a:ea typeface="+mn-ea"/>
                <a:cs typeface="+mn-cs"/>
              </a:rPr>
              <a:t>MPH, CHES</a:t>
            </a:r>
            <a:endParaRPr lang="en-US">
              <a:ea typeface="+mn-ea"/>
              <a:cs typeface="+mn-cs"/>
            </a:endParaRPr>
          </a:p>
          <a:p>
            <a:pPr algn="ctr" defTabSz="857250"/>
            <a:r>
              <a:rPr lang="en-US" sz="4300" kern="1200">
                <a:solidFill>
                  <a:srgbClr val="FF914D"/>
                </a:solidFill>
                <a:latin typeface="Caveat Brush"/>
                <a:ea typeface="+mn-ea"/>
                <a:cs typeface="+mn-cs"/>
              </a:rPr>
              <a:t>Alison Muckerheide </a:t>
            </a:r>
            <a:r>
              <a:rPr lang="en-US" sz="4300" kern="1200">
                <a:solidFill>
                  <a:srgbClr val="8FDB34"/>
                </a:solidFill>
                <a:latin typeface="Caveat Brush"/>
                <a:ea typeface="+mn-ea"/>
                <a:cs typeface="+mn-cs"/>
              </a:rPr>
              <a:t>MPH, CHES</a:t>
            </a:r>
            <a:endParaRPr lang="en-US">
              <a:ea typeface="+mn-ea"/>
              <a:cs typeface="+mn-cs"/>
            </a:endParaRPr>
          </a:p>
          <a:p>
            <a:pPr algn="ctr" defTabSz="857250">
              <a:lnSpc>
                <a:spcPts val="3325"/>
              </a:lnSpc>
              <a:buClrTx/>
            </a:pPr>
            <a:endParaRPr lang="en-US" sz="4400" b="1" kern="1200" dirty="0">
              <a:solidFill>
                <a:srgbClr val="8FDB34"/>
              </a:solidFill>
              <a:latin typeface="Caveat Brush"/>
              <a:ea typeface="+mn-ea"/>
              <a:cs typeface="+mn-cs"/>
            </a:endParaRPr>
          </a:p>
        </p:txBody>
      </p:sp>
      <p:sp>
        <p:nvSpPr>
          <p:cNvPr id="4" name="Freeform 4"/>
          <p:cNvSpPr/>
          <p:nvPr/>
        </p:nvSpPr>
        <p:spPr>
          <a:xfrm>
            <a:off x="0" y="4725900"/>
            <a:ext cx="9144000" cy="3146991"/>
          </a:xfrm>
          <a:custGeom>
            <a:avLst/>
            <a:gdLst/>
            <a:ahLst/>
            <a:cxnLst/>
            <a:rect l="l" t="t" r="r" b="b"/>
            <a:pathLst>
              <a:path w="9753600" h="3356790">
                <a:moveTo>
                  <a:pt x="0" y="0"/>
                </a:moveTo>
                <a:lnTo>
                  <a:pt x="9753600" y="0"/>
                </a:lnTo>
                <a:lnTo>
                  <a:pt x="9753600" y="3356790"/>
                </a:lnTo>
                <a:lnTo>
                  <a:pt x="0" y="3356790"/>
                </a:lnTo>
                <a:lnTo>
                  <a:pt x="0" y="0"/>
                </a:lnTo>
                <a:close/>
              </a:path>
            </a:pathLst>
          </a:custGeom>
          <a:blipFill>
            <a:blip r:embed="rId3"/>
            <a:stretch>
              <a:fillRect t="-12853"/>
            </a:stretch>
          </a:blipFill>
        </p:spPr>
        <p:txBody>
          <a:bodyPr/>
          <a:lstStyle/>
          <a:p>
            <a:endParaRPr lang="en-US"/>
          </a:p>
        </p:txBody>
      </p:sp>
      <p:sp>
        <p:nvSpPr>
          <p:cNvPr id="5" name="Freeform 5"/>
          <p:cNvSpPr/>
          <p:nvPr/>
        </p:nvSpPr>
        <p:spPr>
          <a:xfrm rot="-5658584">
            <a:off x="128900" y="2994759"/>
            <a:ext cx="1727329" cy="1096069"/>
          </a:xfrm>
          <a:custGeom>
            <a:avLst/>
            <a:gdLst/>
            <a:ahLst/>
            <a:cxnLst/>
            <a:rect l="l" t="t" r="r" b="b"/>
            <a:pathLst>
              <a:path w="1842484" h="1169140">
                <a:moveTo>
                  <a:pt x="0" y="0"/>
                </a:moveTo>
                <a:lnTo>
                  <a:pt x="1842483" y="0"/>
                </a:lnTo>
                <a:lnTo>
                  <a:pt x="1842483" y="1169140"/>
                </a:lnTo>
                <a:lnTo>
                  <a:pt x="0" y="116914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5941416" flipH="1" flipV="1">
            <a:off x="7376900" y="2995262"/>
            <a:ext cx="1727329" cy="1096069"/>
          </a:xfrm>
          <a:custGeom>
            <a:avLst/>
            <a:gdLst/>
            <a:ahLst/>
            <a:cxnLst/>
            <a:rect l="l" t="t" r="r" b="b"/>
            <a:pathLst>
              <a:path w="1842484" h="1169140">
                <a:moveTo>
                  <a:pt x="1842483" y="1169140"/>
                </a:moveTo>
                <a:lnTo>
                  <a:pt x="0" y="1169140"/>
                </a:lnTo>
                <a:lnTo>
                  <a:pt x="0" y="0"/>
                </a:lnTo>
                <a:lnTo>
                  <a:pt x="1842483" y="0"/>
                </a:lnTo>
                <a:lnTo>
                  <a:pt x="1842483" y="116914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8" name="Picture 7">
            <a:extLst>
              <a:ext uri="{FF2B5EF4-FFF2-40B4-BE49-F238E27FC236}">
                <a16:creationId xmlns:a16="http://schemas.microsoft.com/office/drawing/2014/main" id="{81A15526-1168-619A-E45C-6B72AF84A476}"/>
              </a:ext>
            </a:extLst>
          </p:cNvPr>
          <p:cNvPicPr>
            <a:picLocks noChangeAspect="1"/>
          </p:cNvPicPr>
          <p:nvPr/>
        </p:nvPicPr>
        <p:blipFill>
          <a:blip r:embed="rId5"/>
          <a:stretch>
            <a:fillRect/>
          </a:stretch>
        </p:blipFill>
        <p:spPr>
          <a:xfrm>
            <a:off x="0" y="0"/>
            <a:ext cx="9144000" cy="24390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7"/>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397" name="Google Shape;397;p47"/>
          <p:cNvSpPr txBox="1">
            <a:spLocks noGrp="1"/>
          </p:cNvSpPr>
          <p:nvPr>
            <p:ph type="title"/>
          </p:nvPr>
        </p:nvSpPr>
        <p:spPr>
          <a:xfrm>
            <a:off x="-457200" y="304800"/>
            <a:ext cx="8229600" cy="1258888"/>
          </a:xfrm>
          <a:prstGeom prst="rect">
            <a:avLst/>
          </a:prstGeom>
          <a:noFill/>
          <a:ln>
            <a:noFill/>
          </a:ln>
        </p:spPr>
        <p:txBody>
          <a:bodyPr spcFirstLastPara="1" wrap="square" lIns="91425" tIns="45700" rIns="91425" bIns="45700" anchor="t" anchorCtr="0">
            <a:noAutofit/>
          </a:bodyPr>
          <a:lstStyle/>
          <a:p>
            <a:pPr lvl="0" algn="ctr"/>
            <a:r>
              <a:rPr lang="es-ES" sz="4000" b="1" dirty="0">
                <a:solidFill>
                  <a:srgbClr val="F98832"/>
                </a:solidFill>
              </a:rPr>
              <a:t>Pregunta por $300  </a:t>
            </a:r>
            <a:br>
              <a:rPr lang="es-ES" sz="4000" b="1" dirty="0">
                <a:solidFill>
                  <a:srgbClr val="F98832"/>
                </a:solidFill>
              </a:rPr>
            </a:br>
            <a:r>
              <a:rPr lang="es-ES" sz="4000" b="1" dirty="0">
                <a:solidFill>
                  <a:srgbClr val="F98832"/>
                </a:solidFill>
              </a:rPr>
              <a:t>Tácticas de la industria</a:t>
            </a:r>
            <a:endParaRPr sz="4000" dirty="0">
              <a:solidFill>
                <a:srgbClr val="F98832"/>
              </a:solidFill>
            </a:endParaRPr>
          </a:p>
        </p:txBody>
      </p:sp>
      <p:sp>
        <p:nvSpPr>
          <p:cNvPr id="398" name="Google Shape;398;p47"/>
          <p:cNvSpPr txBox="1"/>
          <p:nvPr/>
        </p:nvSpPr>
        <p:spPr>
          <a:xfrm>
            <a:off x="164841" y="1765827"/>
            <a:ext cx="7607559" cy="4478109"/>
          </a:xfrm>
          <a:prstGeom prst="rect">
            <a:avLst/>
          </a:prstGeom>
          <a:noFill/>
          <a:ln>
            <a:noFill/>
          </a:ln>
        </p:spPr>
        <p:txBody>
          <a:bodyPr spcFirstLastPara="1" wrap="square" lIns="91425" tIns="45700" rIns="91425" bIns="45700" anchor="t" anchorCtr="0">
            <a:spAutoFit/>
          </a:bodyPr>
          <a:lstStyle/>
          <a:p>
            <a:pPr marL="342900" lvl="0" indent="-342900" algn="ctr"/>
            <a:r>
              <a:rPr lang="es-ES" sz="3000" b="1" dirty="0">
                <a:solidFill>
                  <a:schemeClr val="dk1"/>
                </a:solidFill>
                <a:latin typeface="Times New Roman"/>
                <a:ea typeface="Times New Roman"/>
                <a:cs typeface="Times New Roman"/>
                <a:sym typeface="Times New Roman"/>
              </a:rPr>
              <a:t>   ¿A qué grupo(s) de personas apunta la industria del tabaco?</a:t>
            </a:r>
            <a:endParaRPr sz="3000" dirty="0"/>
          </a:p>
          <a:p>
            <a:pPr marL="971550" lvl="0" indent="-514350">
              <a:lnSpc>
                <a:spcPct val="150000"/>
              </a:lnSpc>
              <a:buClr>
                <a:schemeClr val="dk1"/>
              </a:buClr>
              <a:buSzPts val="3200"/>
              <a:buFont typeface="Times New Roman"/>
              <a:buAutoNum type="alphaUcParenR"/>
            </a:pPr>
            <a:r>
              <a:rPr lang="en-US" sz="3000" b="1" dirty="0">
                <a:solidFill>
                  <a:schemeClr val="dk1"/>
                </a:solidFill>
                <a:latin typeface="Times New Roman"/>
                <a:ea typeface="Times New Roman"/>
                <a:cs typeface="Times New Roman"/>
                <a:sym typeface="Times New Roman"/>
              </a:rPr>
              <a:t>A la </a:t>
            </a:r>
            <a:r>
              <a:rPr lang="en-US" sz="3000" b="1" dirty="0" err="1">
                <a:solidFill>
                  <a:schemeClr val="dk1"/>
                </a:solidFill>
                <a:latin typeface="Times New Roman"/>
                <a:ea typeface="Times New Roman"/>
                <a:cs typeface="Times New Roman"/>
                <a:sym typeface="Times New Roman"/>
              </a:rPr>
              <a:t>Gente</a:t>
            </a:r>
            <a:r>
              <a:rPr lang="en-US" sz="3000" b="1" dirty="0">
                <a:solidFill>
                  <a:schemeClr val="dk1"/>
                </a:solidFill>
                <a:latin typeface="Times New Roman"/>
                <a:ea typeface="Times New Roman"/>
                <a:cs typeface="Times New Roman"/>
                <a:sym typeface="Times New Roman"/>
              </a:rPr>
              <a:t> de Color.</a:t>
            </a:r>
          </a:p>
          <a:p>
            <a:pPr marL="971550" lvl="0" indent="-514350">
              <a:lnSpc>
                <a:spcPct val="150000"/>
              </a:lnSpc>
              <a:buClr>
                <a:schemeClr val="dk1"/>
              </a:buClr>
              <a:buSzPts val="3200"/>
              <a:buFont typeface="Times New Roman"/>
              <a:buAutoNum type="alphaUcParenR"/>
            </a:pPr>
            <a:r>
              <a:rPr lang="en-US" sz="3000" b="1" dirty="0">
                <a:solidFill>
                  <a:schemeClr val="dk1"/>
                </a:solidFill>
                <a:latin typeface="Times New Roman"/>
                <a:ea typeface="Times New Roman"/>
                <a:cs typeface="Times New Roman"/>
                <a:sym typeface="Times New Roman"/>
              </a:rPr>
              <a:t>A </a:t>
            </a:r>
            <a:r>
              <a:rPr lang="en-US" sz="3000" b="1" dirty="0" err="1">
                <a:solidFill>
                  <a:schemeClr val="dk1"/>
                </a:solidFill>
                <a:latin typeface="Times New Roman"/>
                <a:ea typeface="Times New Roman"/>
                <a:cs typeface="Times New Roman"/>
                <a:sym typeface="Times New Roman"/>
              </a:rPr>
              <a:t>los</a:t>
            </a:r>
            <a:r>
              <a:rPr lang="en-US" sz="3000" b="1" dirty="0">
                <a:solidFill>
                  <a:schemeClr val="dk1"/>
                </a:solidFill>
                <a:latin typeface="Times New Roman"/>
                <a:ea typeface="Times New Roman"/>
                <a:cs typeface="Times New Roman"/>
                <a:sym typeface="Times New Roman"/>
              </a:rPr>
              <a:t> </a:t>
            </a:r>
            <a:r>
              <a:rPr lang="en-US" sz="3000" b="1" dirty="0" err="1">
                <a:solidFill>
                  <a:schemeClr val="dk1"/>
                </a:solidFill>
                <a:latin typeface="Times New Roman"/>
                <a:ea typeface="Times New Roman"/>
                <a:cs typeface="Times New Roman"/>
                <a:sym typeface="Times New Roman"/>
              </a:rPr>
              <a:t>Jóvenes</a:t>
            </a:r>
            <a:r>
              <a:rPr lang="en-US" sz="3000" b="1" dirty="0">
                <a:solidFill>
                  <a:schemeClr val="dk1"/>
                </a:solidFill>
                <a:latin typeface="Times New Roman"/>
                <a:ea typeface="Times New Roman"/>
                <a:cs typeface="Times New Roman"/>
                <a:sym typeface="Times New Roman"/>
              </a:rPr>
              <a:t>.</a:t>
            </a:r>
          </a:p>
          <a:p>
            <a:pPr marL="971550" lvl="0" indent="-514350">
              <a:lnSpc>
                <a:spcPct val="150000"/>
              </a:lnSpc>
              <a:buClr>
                <a:schemeClr val="dk1"/>
              </a:buClr>
              <a:buSzPts val="3200"/>
              <a:buFont typeface="Times New Roman"/>
              <a:buAutoNum type="alphaUcParenR"/>
            </a:pPr>
            <a:r>
              <a:rPr lang="es-ES" sz="3000" b="1" dirty="0">
                <a:solidFill>
                  <a:schemeClr val="dk1"/>
                </a:solidFill>
                <a:latin typeface="Times New Roman"/>
                <a:ea typeface="Times New Roman"/>
                <a:cs typeface="Times New Roman"/>
                <a:sym typeface="Times New Roman"/>
              </a:rPr>
              <a:t>A las Comunidades de Bajos Ingresos.</a:t>
            </a:r>
          </a:p>
          <a:p>
            <a:pPr marL="971550" lvl="0" indent="-514350">
              <a:lnSpc>
                <a:spcPct val="150000"/>
              </a:lnSpc>
              <a:buClr>
                <a:schemeClr val="dk1"/>
              </a:buClr>
              <a:buSzPts val="3200"/>
              <a:buFont typeface="Times New Roman"/>
              <a:buAutoNum type="alphaUcParenR"/>
            </a:pPr>
            <a:r>
              <a:rPr lang="es-ES" sz="3000" b="1" dirty="0">
                <a:solidFill>
                  <a:schemeClr val="dk1"/>
                </a:solidFill>
                <a:latin typeface="Times New Roman"/>
                <a:ea typeface="Times New Roman"/>
                <a:cs typeface="Times New Roman"/>
                <a:sym typeface="Times New Roman"/>
              </a:rPr>
              <a:t>LGBTQ+</a:t>
            </a:r>
          </a:p>
          <a:p>
            <a:pPr marL="971550" lvl="0" indent="-514350">
              <a:lnSpc>
                <a:spcPct val="150000"/>
              </a:lnSpc>
              <a:buClr>
                <a:schemeClr val="dk1"/>
              </a:buClr>
              <a:buSzPts val="3200"/>
              <a:buFont typeface="Times New Roman"/>
              <a:buAutoNum type="alphaUcParenR"/>
            </a:pPr>
            <a:r>
              <a:rPr lang="en-US" sz="3000" b="1" dirty="0" err="1">
                <a:solidFill>
                  <a:schemeClr val="dk1"/>
                </a:solidFill>
                <a:latin typeface="Times New Roman"/>
                <a:ea typeface="Times New Roman"/>
                <a:cs typeface="Times New Roman"/>
                <a:sym typeface="Times New Roman"/>
              </a:rPr>
              <a:t>Todas</a:t>
            </a:r>
            <a:r>
              <a:rPr lang="en-US" sz="3000" b="1" dirty="0">
                <a:solidFill>
                  <a:schemeClr val="dk1"/>
                </a:solidFill>
                <a:latin typeface="Times New Roman"/>
                <a:ea typeface="Times New Roman"/>
                <a:cs typeface="Times New Roman"/>
                <a:sym typeface="Times New Roman"/>
              </a:rPr>
              <a:t> las </a:t>
            </a:r>
            <a:r>
              <a:rPr lang="en-US" sz="3000" b="1" dirty="0" err="1">
                <a:solidFill>
                  <a:schemeClr val="dk1"/>
                </a:solidFill>
                <a:latin typeface="Times New Roman"/>
                <a:ea typeface="Times New Roman"/>
                <a:cs typeface="Times New Roman"/>
                <a:sym typeface="Times New Roman"/>
              </a:rPr>
              <a:t>Anteriores</a:t>
            </a:r>
            <a:r>
              <a:rPr lang="en-US" sz="3000" b="1" dirty="0">
                <a:solidFill>
                  <a:schemeClr val="dk1"/>
                </a:solidFill>
                <a:latin typeface="Times New Roman"/>
                <a:ea typeface="Times New Roman"/>
                <a:cs typeface="Times New Roman"/>
                <a:sym typeface="Times New Roman"/>
              </a:rPr>
              <a:t>.</a:t>
            </a:r>
            <a:endParaRPr sz="30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7"/>
                                        </p:tgtEl>
                                        <p:attrNameLst>
                                          <p:attrName>style.visibility</p:attrName>
                                        </p:attrNameLst>
                                      </p:cBhvr>
                                      <p:to>
                                        <p:strVal val="visible"/>
                                      </p:to>
                                    </p:set>
                                    <p:anim calcmode="lin" valueType="num">
                                      <p:cBhvr additive="base">
                                        <p:cTn id="7" dur="500"/>
                                        <p:tgtEl>
                                          <p:spTgt spid="39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p:tgtEl>
                                          <p:spTgt spid="39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6"/>
                                        </p:tgtEl>
                                        <p:attrNameLst>
                                          <p:attrName>style.visibility</p:attrName>
                                        </p:attrNameLst>
                                      </p:cBhvr>
                                      <p:to>
                                        <p:strVal val="visible"/>
                                      </p:to>
                                    </p:set>
                                    <p:animEffect transition="in" filter="fade">
                                      <p:cBhvr>
                                        <p:cTn id="15" dur="5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8"/>
          <p:cNvSpPr txBox="1">
            <a:spLocks noGrp="1"/>
          </p:cNvSpPr>
          <p:nvPr>
            <p:ph type="title"/>
          </p:nvPr>
        </p:nvSpPr>
        <p:spPr>
          <a:xfrm>
            <a:off x="165100" y="288650"/>
            <a:ext cx="685800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s-ES" sz="4000" b="1" dirty="0">
                <a:solidFill>
                  <a:srgbClr val="F98832"/>
                </a:solidFill>
              </a:rPr>
              <a:t>Tácticas de la industria</a:t>
            </a:r>
            <a:endParaRPr sz="4000" dirty="0">
              <a:solidFill>
                <a:srgbClr val="F98832"/>
              </a:solidFill>
            </a:endParaRPr>
          </a:p>
        </p:txBody>
      </p:sp>
      <p:sp>
        <p:nvSpPr>
          <p:cNvPr id="405" name="Google Shape;405;p48">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06" name="Google Shape;406;p48"/>
          <p:cNvSpPr txBox="1"/>
          <p:nvPr/>
        </p:nvSpPr>
        <p:spPr>
          <a:xfrm>
            <a:off x="438900" y="2274600"/>
            <a:ext cx="6858000" cy="2123618"/>
          </a:xfrm>
          <a:prstGeom prst="rect">
            <a:avLst/>
          </a:prstGeom>
          <a:noFill/>
          <a:ln>
            <a:noFill/>
          </a:ln>
        </p:spPr>
        <p:txBody>
          <a:bodyPr spcFirstLastPara="1" wrap="square" lIns="91425" tIns="45700" rIns="91425" bIns="45700" anchor="t" anchorCtr="0">
            <a:spAutoFit/>
          </a:bodyPr>
          <a:lstStyle/>
          <a:p>
            <a:pPr lvl="0" algn="ctr">
              <a:buClr>
                <a:schemeClr val="dk1"/>
              </a:buClr>
              <a:buSzPts val="2800"/>
            </a:pPr>
            <a:r>
              <a:rPr lang="en-US" sz="2800" b="0" i="0" u="none" strike="noStrike" cap="none" dirty="0">
                <a:solidFill>
                  <a:schemeClr val="dk1"/>
                </a:solidFill>
                <a:latin typeface="Verdana"/>
                <a:ea typeface="Verdana"/>
                <a:cs typeface="Verdana"/>
                <a:sym typeface="Verdana"/>
              </a:rPr>
              <a:t> </a:t>
            </a:r>
            <a:r>
              <a:rPr lang="en-US" sz="6600" b="1" dirty="0">
                <a:solidFill>
                  <a:schemeClr val="dk1"/>
                </a:solidFill>
                <a:latin typeface="Times New Roman"/>
                <a:ea typeface="Times New Roman"/>
                <a:cs typeface="Times New Roman"/>
                <a:sym typeface="Times New Roman"/>
              </a:rPr>
              <a:t>D</a:t>
            </a:r>
            <a:r>
              <a:rPr lang="en-US" sz="6600" b="1" i="0" u="none" strike="noStrike" cap="none" dirty="0">
                <a:solidFill>
                  <a:schemeClr val="dk1"/>
                </a:solidFill>
                <a:latin typeface="Times New Roman"/>
                <a:ea typeface="Times New Roman"/>
                <a:cs typeface="Times New Roman"/>
                <a:sym typeface="Times New Roman"/>
              </a:rPr>
              <a:t>)</a:t>
            </a:r>
            <a:r>
              <a:rPr lang="en-US" sz="6600" b="1" dirty="0">
                <a:solidFill>
                  <a:schemeClr val="dk1"/>
                </a:solidFill>
                <a:latin typeface="Times New Roman"/>
                <a:ea typeface="Times New Roman"/>
                <a:cs typeface="Times New Roman"/>
                <a:sym typeface="Times New Roman"/>
              </a:rPr>
              <a:t> ¡TODAS LAS ANTERIORES!</a:t>
            </a:r>
            <a:endParaRPr sz="3700" b="1"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6"/>
                                        </p:tgtEl>
                                        <p:attrNameLst>
                                          <p:attrName>style.visibility</p:attrName>
                                        </p:attrNameLst>
                                      </p:cBhvr>
                                      <p:to>
                                        <p:strVal val="visible"/>
                                      </p:to>
                                    </p:set>
                                    <p:animEffect transition="in" filter="fade">
                                      <p:cBhvr>
                                        <p:cTn id="11" dur="1822"/>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9"/>
          <p:cNvSpPr txBox="1">
            <a:spLocks noGrp="1"/>
          </p:cNvSpPr>
          <p:nvPr>
            <p:ph type="title"/>
          </p:nvPr>
        </p:nvSpPr>
        <p:spPr>
          <a:xfrm>
            <a:off x="570560" y="304800"/>
            <a:ext cx="5962218" cy="1422400"/>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$100 </a:t>
            </a:r>
            <a:r>
              <a:rPr lang="en-US" sz="4000" b="1" dirty="0" err="1">
                <a:solidFill>
                  <a:srgbClr val="F98832"/>
                </a:solidFill>
              </a:rPr>
              <a:t>Embarazo</a:t>
            </a:r>
            <a:r>
              <a:rPr lang="en-US" sz="4000" b="1" dirty="0">
                <a:solidFill>
                  <a:srgbClr val="F98832"/>
                </a:solidFill>
              </a:rPr>
              <a:t>/Salud </a:t>
            </a:r>
            <a:r>
              <a:rPr lang="en-US" sz="4000" b="1" dirty="0" err="1">
                <a:solidFill>
                  <a:srgbClr val="F98832"/>
                </a:solidFill>
              </a:rPr>
              <a:t>Infantil</a:t>
            </a:r>
            <a:br>
              <a:rPr lang="en-US" sz="4000" dirty="0">
                <a:solidFill>
                  <a:srgbClr val="F98832"/>
                </a:solidFill>
              </a:rPr>
            </a:br>
            <a:endParaRPr sz="4000" dirty="0">
              <a:solidFill>
                <a:srgbClr val="F98832"/>
              </a:solidFill>
            </a:endParaRPr>
          </a:p>
        </p:txBody>
      </p:sp>
      <p:sp>
        <p:nvSpPr>
          <p:cNvPr id="414" name="Google Shape;414;p49"/>
          <p:cNvSpPr txBox="1"/>
          <p:nvPr/>
        </p:nvSpPr>
        <p:spPr>
          <a:xfrm>
            <a:off x="-525032" y="2095501"/>
            <a:ext cx="8512035" cy="4524275"/>
          </a:xfrm>
          <a:prstGeom prst="rect">
            <a:avLst/>
          </a:prstGeom>
          <a:noFill/>
          <a:ln>
            <a:noFill/>
          </a:ln>
        </p:spPr>
        <p:txBody>
          <a:bodyPr spcFirstLastPara="1" wrap="square" lIns="91425" tIns="45700" rIns="91425" bIns="45700" anchor="t" anchorCtr="0">
            <a:spAutoFit/>
          </a:bodyPr>
          <a:lstStyle/>
          <a:p>
            <a:pPr marL="914400" lvl="2"/>
            <a:r>
              <a:rPr lang="es-ES" sz="3200" b="1" dirty="0">
                <a:solidFill>
                  <a:schemeClr val="dk1"/>
                </a:solidFill>
                <a:latin typeface="Times New Roman"/>
                <a:ea typeface="Times New Roman"/>
                <a:cs typeface="Times New Roman"/>
                <a:sym typeface="Times New Roman"/>
              </a:rPr>
              <a:t>¿Cuál se considera una cantidad segura de consumo de tabaco durante el embarazo?</a:t>
            </a:r>
          </a:p>
          <a:p>
            <a:pPr marL="914400" lvl="2"/>
            <a:endParaRPr sz="3200" dirty="0">
              <a:solidFill>
                <a:schemeClr val="tx1"/>
              </a:solidFill>
            </a:endParaRPr>
          </a:p>
          <a:p>
            <a:pPr marL="1428750" lvl="2" indent="-514350">
              <a:lnSpc>
                <a:spcPct val="150000"/>
              </a:lnSpc>
              <a:buClr>
                <a:schemeClr val="dk1"/>
              </a:buClr>
              <a:buSzPts val="3200"/>
              <a:buFont typeface="Times New Roman"/>
              <a:buAutoNum type="alphaUcParenR"/>
            </a:pPr>
            <a:r>
              <a:rPr lang="es-ES" sz="3200" b="1" dirty="0">
                <a:solidFill>
                  <a:schemeClr val="dk1"/>
                </a:solidFill>
                <a:latin typeface="Times New Roman"/>
                <a:ea typeface="Times New Roman"/>
                <a:cs typeface="Times New Roman"/>
                <a:sym typeface="Times New Roman"/>
              </a:rPr>
              <a:t>1 paquete durante todo el embarazo.</a:t>
            </a:r>
          </a:p>
          <a:p>
            <a:pPr marL="1428750" lvl="2" indent="-514350">
              <a:lnSpc>
                <a:spcPct val="150000"/>
              </a:lnSpc>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1 </a:t>
            </a:r>
            <a:r>
              <a:rPr lang="en-US" sz="3200" b="1" dirty="0" err="1">
                <a:solidFill>
                  <a:schemeClr val="dk1"/>
                </a:solidFill>
                <a:latin typeface="Times New Roman"/>
                <a:ea typeface="Times New Roman"/>
                <a:cs typeface="Times New Roman"/>
                <a:sym typeface="Times New Roman"/>
              </a:rPr>
              <a:t>paquete</a:t>
            </a:r>
            <a:r>
              <a:rPr lang="en-US" sz="3200" b="1" dirty="0">
                <a:solidFill>
                  <a:schemeClr val="dk1"/>
                </a:solidFill>
                <a:latin typeface="Times New Roman"/>
                <a:ea typeface="Times New Roman"/>
                <a:cs typeface="Times New Roman"/>
                <a:sym typeface="Times New Roman"/>
              </a:rPr>
              <a:t> al </a:t>
            </a:r>
            <a:r>
              <a:rPr lang="en-US" sz="3200" b="1" dirty="0" err="1">
                <a:solidFill>
                  <a:schemeClr val="dk1"/>
                </a:solidFill>
                <a:latin typeface="Times New Roman"/>
                <a:ea typeface="Times New Roman"/>
                <a:cs typeface="Times New Roman"/>
                <a:sym typeface="Times New Roman"/>
              </a:rPr>
              <a:t>mes</a:t>
            </a:r>
            <a:r>
              <a:rPr lang="en-US" sz="3200" b="1" dirty="0">
                <a:solidFill>
                  <a:schemeClr val="dk1"/>
                </a:solidFill>
                <a:latin typeface="Times New Roman"/>
                <a:ea typeface="Times New Roman"/>
                <a:cs typeface="Times New Roman"/>
                <a:sym typeface="Times New Roman"/>
              </a:rPr>
              <a:t>.</a:t>
            </a:r>
          </a:p>
          <a:p>
            <a:pPr marL="1428750" lvl="2" indent="-514350">
              <a:lnSpc>
                <a:spcPct val="150000"/>
              </a:lnSpc>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1-2 </a:t>
            </a:r>
            <a:r>
              <a:rPr lang="en-US" sz="3200" b="1" dirty="0" err="1">
                <a:solidFill>
                  <a:schemeClr val="dk1"/>
                </a:solidFill>
                <a:latin typeface="Times New Roman"/>
                <a:ea typeface="Times New Roman"/>
                <a:cs typeface="Times New Roman"/>
                <a:sym typeface="Times New Roman"/>
              </a:rPr>
              <a:t>cigarrillos</a:t>
            </a:r>
            <a:r>
              <a:rPr lang="en-US" sz="3200" b="1" dirty="0">
                <a:solidFill>
                  <a:schemeClr val="dk1"/>
                </a:solidFill>
                <a:latin typeface="Times New Roman"/>
                <a:ea typeface="Times New Roman"/>
                <a:cs typeface="Times New Roman"/>
                <a:sym typeface="Times New Roman"/>
              </a:rPr>
              <a:t> al </a:t>
            </a:r>
            <a:r>
              <a:rPr lang="en-US" sz="3200" b="1" dirty="0" err="1">
                <a:solidFill>
                  <a:schemeClr val="dk1"/>
                </a:solidFill>
                <a:latin typeface="Times New Roman"/>
                <a:ea typeface="Times New Roman"/>
                <a:cs typeface="Times New Roman"/>
                <a:sym typeface="Times New Roman"/>
              </a:rPr>
              <a:t>mes</a:t>
            </a:r>
            <a:r>
              <a:rPr lang="en-US" sz="3200" b="1" dirty="0">
                <a:solidFill>
                  <a:schemeClr val="dk1"/>
                </a:solidFill>
                <a:latin typeface="Times New Roman"/>
                <a:ea typeface="Times New Roman"/>
                <a:cs typeface="Times New Roman"/>
                <a:sym typeface="Times New Roman"/>
              </a:rPr>
              <a:t>.</a:t>
            </a:r>
          </a:p>
          <a:p>
            <a:pPr marL="1428750" lvl="2" indent="-514350">
              <a:lnSpc>
                <a:spcPct val="150000"/>
              </a:lnSpc>
              <a:buClr>
                <a:schemeClr val="dk1"/>
              </a:buClr>
              <a:buSzPts val="3200"/>
              <a:buFont typeface="Times New Roman"/>
              <a:buAutoNum type="alphaUcParenR"/>
            </a:pPr>
            <a:r>
              <a:rPr lang="es-ES" sz="3200" b="1" dirty="0">
                <a:solidFill>
                  <a:schemeClr val="dk1"/>
                </a:solidFill>
                <a:latin typeface="Times New Roman"/>
                <a:ea typeface="Times New Roman"/>
                <a:cs typeface="Times New Roman"/>
                <a:sym typeface="Times New Roman"/>
              </a:rPr>
              <a:t>NO hay una cantidad segura.</a:t>
            </a:r>
            <a:endParaRPr sz="30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2"/>
                                        </p:tgtEl>
                                        <p:attrNameLst>
                                          <p:attrName>style.visibility</p:attrName>
                                        </p:attrNameLst>
                                      </p:cBhvr>
                                      <p:to>
                                        <p:strVal val="visible"/>
                                      </p:to>
                                    </p:set>
                                    <p:anim calcmode="lin" valueType="num">
                                      <p:cBhvr additive="base">
                                        <p:cTn id="7" dur="500"/>
                                        <p:tgtEl>
                                          <p:spTgt spid="412"/>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 calcmode="lin" valueType="num">
                                      <p:cBhvr additive="base">
                                        <p:cTn id="11" dur="500"/>
                                        <p:tgtEl>
                                          <p:spTgt spid="4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0"/>
          <p:cNvSpPr txBox="1">
            <a:spLocks noGrp="1"/>
          </p:cNvSpPr>
          <p:nvPr>
            <p:ph type="title"/>
          </p:nvPr>
        </p:nvSpPr>
        <p:spPr>
          <a:xfrm>
            <a:off x="801687" y="797118"/>
            <a:ext cx="6194425" cy="1258887"/>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$100 </a:t>
            </a:r>
            <a:r>
              <a:rPr lang="en-US" sz="4000" b="1" dirty="0" err="1">
                <a:solidFill>
                  <a:srgbClr val="F98832"/>
                </a:solidFill>
              </a:rPr>
              <a:t>Embarazo</a:t>
            </a:r>
            <a:r>
              <a:rPr lang="en-US" sz="4000" b="1" dirty="0">
                <a:solidFill>
                  <a:srgbClr val="F98832"/>
                </a:solidFill>
              </a:rPr>
              <a:t>/Salud </a:t>
            </a:r>
            <a:r>
              <a:rPr lang="en-US" sz="4000" b="1" dirty="0" err="1">
                <a:solidFill>
                  <a:srgbClr val="F98832"/>
                </a:solidFill>
              </a:rPr>
              <a:t>Infantil</a:t>
            </a:r>
            <a:endParaRPr sz="4000" dirty="0">
              <a:solidFill>
                <a:srgbClr val="F98832"/>
              </a:solidFill>
            </a:endParaRPr>
          </a:p>
        </p:txBody>
      </p:sp>
      <p:sp>
        <p:nvSpPr>
          <p:cNvPr id="421" name="Google Shape;421;p50">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22" name="Google Shape;422;p50"/>
          <p:cNvSpPr txBox="1"/>
          <p:nvPr/>
        </p:nvSpPr>
        <p:spPr>
          <a:xfrm>
            <a:off x="127000" y="2613412"/>
            <a:ext cx="7543800" cy="1631175"/>
          </a:xfrm>
          <a:prstGeom prst="rect">
            <a:avLst/>
          </a:prstGeom>
          <a:noFill/>
          <a:ln>
            <a:noFill/>
          </a:ln>
        </p:spPr>
        <p:txBody>
          <a:bodyPr spcFirstLastPara="1" wrap="square" lIns="91425" tIns="45700" rIns="91425" bIns="45700" anchor="t" anchorCtr="0">
            <a:spAutoFit/>
          </a:bodyPr>
          <a:lstStyle/>
          <a:p>
            <a:pPr lvl="0" algn="ctr">
              <a:buClr>
                <a:schemeClr val="dk1"/>
              </a:buClr>
              <a:buSzPts val="2800"/>
            </a:pPr>
            <a:r>
              <a:rPr lang="en-US" sz="5000" b="0" i="0" u="none" strike="noStrike" cap="none">
                <a:solidFill>
                  <a:schemeClr val="dk1"/>
                </a:solidFill>
                <a:latin typeface="Verdana"/>
                <a:ea typeface="Verdana"/>
                <a:cs typeface="Verdana"/>
                <a:sym typeface="Verdana"/>
              </a:rPr>
              <a:t> </a:t>
            </a:r>
            <a:r>
              <a:rPr lang="en-US" sz="5000" b="1" i="0" u="none" strike="noStrike" cap="none">
                <a:solidFill>
                  <a:schemeClr val="dk1"/>
                </a:solidFill>
                <a:latin typeface="Times New Roman"/>
                <a:ea typeface="Times New Roman"/>
                <a:cs typeface="Times New Roman"/>
                <a:sym typeface="Times New Roman"/>
              </a:rPr>
              <a:t>D) </a:t>
            </a:r>
            <a:r>
              <a:rPr lang="es-ES" sz="5000" b="1">
                <a:solidFill>
                  <a:schemeClr val="dk1"/>
                </a:solidFill>
                <a:latin typeface="Times New Roman"/>
                <a:ea typeface="Times New Roman"/>
                <a:cs typeface="Times New Roman"/>
                <a:sym typeface="Times New Roman"/>
              </a:rPr>
              <a:t>¡NO HAY UNA CANTIDAD SEGURA!</a:t>
            </a:r>
            <a:endParaRPr sz="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2"/>
                                        </p:tgtEl>
                                        <p:attrNameLst>
                                          <p:attrName>style.visibility</p:attrName>
                                        </p:attrNameLst>
                                      </p:cBhvr>
                                      <p:to>
                                        <p:strVal val="visible"/>
                                      </p:to>
                                    </p:set>
                                    <p:animEffect transition="in" filter="fade">
                                      <p:cBhvr>
                                        <p:cTn id="11" dur="1822"/>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1"/>
          <p:cNvSpPr txBox="1">
            <a:spLocks noGrp="1"/>
          </p:cNvSpPr>
          <p:nvPr>
            <p:ph type="title"/>
          </p:nvPr>
        </p:nvSpPr>
        <p:spPr>
          <a:xfrm>
            <a:off x="504825" y="667008"/>
            <a:ext cx="5924550" cy="1258888"/>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$200 </a:t>
            </a:r>
            <a:r>
              <a:rPr lang="en-US" sz="4000" b="1" dirty="0" err="1">
                <a:solidFill>
                  <a:srgbClr val="F98832"/>
                </a:solidFill>
              </a:rPr>
              <a:t>Embarazo</a:t>
            </a:r>
            <a:r>
              <a:rPr lang="en-US" sz="4000" b="1" dirty="0">
                <a:solidFill>
                  <a:srgbClr val="F98832"/>
                </a:solidFill>
              </a:rPr>
              <a:t>/Salud </a:t>
            </a:r>
            <a:r>
              <a:rPr lang="en-US" sz="4000" b="1" dirty="0" err="1">
                <a:solidFill>
                  <a:srgbClr val="F98832"/>
                </a:solidFill>
              </a:rPr>
              <a:t>Infantil</a:t>
            </a:r>
            <a:br>
              <a:rPr lang="en-US" sz="4000" dirty="0">
                <a:solidFill>
                  <a:srgbClr val="F98832"/>
                </a:solidFill>
              </a:rPr>
            </a:br>
            <a:endParaRPr sz="4000" dirty="0">
              <a:solidFill>
                <a:srgbClr val="F98832"/>
              </a:solidFill>
            </a:endParaRPr>
          </a:p>
        </p:txBody>
      </p:sp>
      <p:sp>
        <p:nvSpPr>
          <p:cNvPr id="429" name="Google Shape;429;p51"/>
          <p:cNvSpPr txBox="1"/>
          <p:nvPr/>
        </p:nvSpPr>
        <p:spPr>
          <a:xfrm>
            <a:off x="-419100" y="2514600"/>
            <a:ext cx="7772400" cy="3046948"/>
          </a:xfrm>
          <a:prstGeom prst="rect">
            <a:avLst/>
          </a:prstGeom>
          <a:noFill/>
          <a:ln>
            <a:noFill/>
          </a:ln>
        </p:spPr>
        <p:txBody>
          <a:bodyPr spcFirstLastPara="1" wrap="square" lIns="91425" tIns="45700" rIns="91425" bIns="45700" anchor="t" anchorCtr="0">
            <a:spAutoFit/>
          </a:bodyPr>
          <a:lstStyle/>
          <a:p>
            <a:pPr marL="914400" lvl="2" algn="ctr">
              <a:buClr>
                <a:schemeClr val="dk1"/>
              </a:buClr>
              <a:buSzPts val="4800"/>
            </a:pPr>
            <a:r>
              <a:rPr lang="en-US" sz="4800" b="1" i="0" u="sng" strike="noStrike" cap="none">
                <a:solidFill>
                  <a:schemeClr val="dk1"/>
                </a:solidFill>
                <a:latin typeface="Times New Roman"/>
                <a:ea typeface="Times New Roman"/>
                <a:cs typeface="Times New Roman"/>
                <a:sym typeface="Times New Roman"/>
              </a:rPr>
              <a:t>Verdadero or Falso</a:t>
            </a:r>
            <a:r>
              <a:rPr lang="en-US" sz="4800" b="1" i="0" u="none" strike="noStrike" cap="none">
                <a:solidFill>
                  <a:schemeClr val="dk1"/>
                </a:solidFill>
                <a:latin typeface="Times New Roman"/>
                <a:ea typeface="Times New Roman"/>
                <a:cs typeface="Times New Roman"/>
                <a:sym typeface="Times New Roman"/>
              </a:rPr>
              <a:t>: </a:t>
            </a:r>
            <a:endParaRPr lang="en-US" sz="4800" b="1">
              <a:solidFill>
                <a:schemeClr val="dk1"/>
              </a:solidFill>
              <a:latin typeface="Times New Roman"/>
              <a:ea typeface="Times New Roman"/>
              <a:cs typeface="Times New Roman"/>
              <a:sym typeface="Times New Roman"/>
            </a:endParaRPr>
          </a:p>
          <a:p>
            <a:pPr marL="914400" lvl="2" algn="ctr">
              <a:buClr>
                <a:schemeClr val="dk1"/>
              </a:buClr>
              <a:buSzPts val="4800"/>
            </a:pPr>
            <a:r>
              <a:rPr lang="es-ES" sz="4800" b="1">
                <a:solidFill>
                  <a:schemeClr val="dk1"/>
                </a:solidFill>
                <a:latin typeface="Times New Roman"/>
                <a:ea typeface="Times New Roman"/>
                <a:cs typeface="Times New Roman"/>
                <a:sym typeface="Times New Roman"/>
              </a:rPr>
              <a:t>El THC en la marihuana puede pasar a través de la leche materna.</a:t>
            </a:r>
            <a:endParaRPr/>
          </a:p>
        </p:txBody>
      </p:sp>
      <p:pic>
        <p:nvPicPr>
          <p:cNvPr id="430" name="Google Shape;430;p51"/>
          <p:cNvPicPr preferRelativeResize="0"/>
          <p:nvPr/>
        </p:nvPicPr>
        <p:blipFill rotWithShape="1">
          <a:blip r:embed="rId3">
            <a:alphaModFix/>
          </a:blip>
          <a:srcRect/>
          <a:stretch/>
        </p:blipFill>
        <p:spPr>
          <a:xfrm>
            <a:off x="8839200" y="6553200"/>
            <a:ext cx="304800" cy="30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8"/>
                                        </p:tgtEl>
                                        <p:attrNameLst>
                                          <p:attrName>style.visibility</p:attrName>
                                        </p:attrNameLst>
                                      </p:cBhvr>
                                      <p:to>
                                        <p:strVal val="visible"/>
                                      </p:to>
                                    </p:set>
                                    <p:anim calcmode="lin" valueType="num">
                                      <p:cBhvr additive="base">
                                        <p:cTn id="7" dur="500"/>
                                        <p:tgtEl>
                                          <p:spTgt spid="428"/>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29"/>
                                        </p:tgtEl>
                                        <p:attrNameLst>
                                          <p:attrName>style.visibility</p:attrName>
                                        </p:attrNameLst>
                                      </p:cBhvr>
                                      <p:to>
                                        <p:strVal val="visible"/>
                                      </p:to>
                                    </p:set>
                                    <p:anim calcmode="lin" valueType="num">
                                      <p:cBhvr additive="base">
                                        <p:cTn id="11" dur="500"/>
                                        <p:tgtEl>
                                          <p:spTgt spid="429"/>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0"/>
                                        </p:tgtEl>
                                        <p:attrNameLst>
                                          <p:attrName>style.visibility</p:attrName>
                                        </p:attrNameLst>
                                      </p:cBhvr>
                                      <p:to>
                                        <p:strVal val="visible"/>
                                      </p:to>
                                    </p:set>
                                    <p:animEffect transition="in" filter="fade">
                                      <p:cBhvr>
                                        <p:cTn id="15" dur="5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2"/>
          <p:cNvSpPr txBox="1">
            <a:spLocks noGrp="1"/>
          </p:cNvSpPr>
          <p:nvPr>
            <p:ph type="title"/>
          </p:nvPr>
        </p:nvSpPr>
        <p:spPr>
          <a:xfrm>
            <a:off x="609600" y="594519"/>
            <a:ext cx="608330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err="1">
                <a:solidFill>
                  <a:srgbClr val="F98832"/>
                </a:solidFill>
              </a:rPr>
              <a:t>Embarazo</a:t>
            </a:r>
            <a:r>
              <a:rPr lang="en-US" sz="4000" b="1" dirty="0">
                <a:solidFill>
                  <a:srgbClr val="F98832"/>
                </a:solidFill>
              </a:rPr>
              <a:t>/Salud </a:t>
            </a:r>
            <a:r>
              <a:rPr lang="en-US" sz="4000" b="1" dirty="0" err="1">
                <a:solidFill>
                  <a:srgbClr val="F98832"/>
                </a:solidFill>
              </a:rPr>
              <a:t>Infantil</a:t>
            </a:r>
            <a:endParaRPr sz="4000" dirty="0">
              <a:solidFill>
                <a:srgbClr val="F98832"/>
              </a:solidFill>
            </a:endParaRPr>
          </a:p>
        </p:txBody>
      </p:sp>
      <p:sp>
        <p:nvSpPr>
          <p:cNvPr id="437" name="Google Shape;437;p52">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38" name="Google Shape;438;p52"/>
          <p:cNvSpPr txBox="1"/>
          <p:nvPr/>
        </p:nvSpPr>
        <p:spPr>
          <a:xfrm>
            <a:off x="393698" y="2705577"/>
            <a:ext cx="7029077" cy="1815841"/>
          </a:xfrm>
          <a:prstGeom prst="rect">
            <a:avLst/>
          </a:prstGeom>
          <a:noFill/>
          <a:ln>
            <a:noFill/>
          </a:ln>
        </p:spPr>
        <p:txBody>
          <a:bodyPr spcFirstLastPara="1" wrap="square" lIns="91425" tIns="45700" rIns="91425" bIns="45700" anchor="t" anchorCtr="0">
            <a:spAutoFit/>
          </a:bodyPr>
          <a:lstStyle/>
          <a:p>
            <a:pPr lvl="0" algn="ctr">
              <a:buClr>
                <a:schemeClr val="dk1"/>
              </a:buClr>
              <a:buSzPts val="1800"/>
            </a:pPr>
            <a:r>
              <a:rPr lang="en-US" sz="7200" b="1" dirty="0">
                <a:solidFill>
                  <a:schemeClr val="dk1"/>
                </a:solidFill>
                <a:latin typeface="Times New Roman"/>
                <a:ea typeface="Times New Roman"/>
                <a:cs typeface="Times New Roman"/>
                <a:sym typeface="Times New Roman"/>
              </a:rPr>
              <a:t>¡VERDADERO!</a:t>
            </a:r>
          </a:p>
          <a:p>
            <a:pPr marL="0" marR="0" lvl="0" indent="0" algn="ctr" rtl="0">
              <a:spcBef>
                <a:spcPts val="0"/>
              </a:spcBef>
              <a:spcAft>
                <a:spcPts val="0"/>
              </a:spcAft>
              <a:buClr>
                <a:schemeClr val="dk1"/>
              </a:buClr>
              <a:buSzPts val="1800"/>
              <a:buFont typeface="Noto Sans Symbols"/>
              <a:buNone/>
            </a:pPr>
            <a:endParaRP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1000"/>
                                        <p:tgtEl>
                                          <p:spTgt spid="43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38"/>
                                        </p:tgtEl>
                                        <p:attrNameLst>
                                          <p:attrName>style.visibility</p:attrName>
                                        </p:attrNameLst>
                                      </p:cBhvr>
                                      <p:to>
                                        <p:strVal val="visible"/>
                                      </p:to>
                                    </p:set>
                                    <p:animEffect transition="in" filter="fade">
                                      <p:cBhvr>
                                        <p:cTn id="11" dur="1822"/>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3"/>
          <p:cNvSpPr txBox="1">
            <a:spLocks noGrp="1"/>
          </p:cNvSpPr>
          <p:nvPr>
            <p:ph type="title"/>
          </p:nvPr>
        </p:nvSpPr>
        <p:spPr>
          <a:xfrm>
            <a:off x="533400" y="228600"/>
            <a:ext cx="6348413" cy="1320800"/>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$300 </a:t>
            </a:r>
            <a:r>
              <a:rPr lang="en-US" sz="4000" b="1" dirty="0" err="1">
                <a:solidFill>
                  <a:srgbClr val="F98832"/>
                </a:solidFill>
              </a:rPr>
              <a:t>Embarazo</a:t>
            </a:r>
            <a:r>
              <a:rPr lang="en-US" sz="4000" b="1" dirty="0">
                <a:solidFill>
                  <a:srgbClr val="F98832"/>
                </a:solidFill>
              </a:rPr>
              <a:t>/Salud </a:t>
            </a:r>
            <a:r>
              <a:rPr lang="en-US" sz="4000" b="1" dirty="0" err="1">
                <a:solidFill>
                  <a:srgbClr val="F98832"/>
                </a:solidFill>
              </a:rPr>
              <a:t>Infantil</a:t>
            </a:r>
            <a:endParaRPr sz="4000" dirty="0">
              <a:solidFill>
                <a:srgbClr val="F98832"/>
              </a:solidFill>
            </a:endParaRPr>
          </a:p>
        </p:txBody>
      </p:sp>
      <p:sp>
        <p:nvSpPr>
          <p:cNvPr id="446" name="Google Shape;446;p53"/>
          <p:cNvSpPr txBox="1"/>
          <p:nvPr/>
        </p:nvSpPr>
        <p:spPr>
          <a:xfrm>
            <a:off x="-361731" y="1814080"/>
            <a:ext cx="7456488" cy="4739719"/>
          </a:xfrm>
          <a:prstGeom prst="rect">
            <a:avLst/>
          </a:prstGeom>
          <a:noFill/>
          <a:ln>
            <a:noFill/>
          </a:ln>
        </p:spPr>
        <p:txBody>
          <a:bodyPr spcFirstLastPara="1" wrap="square" lIns="91425" tIns="45700" rIns="91425" bIns="45700" anchor="t" anchorCtr="0">
            <a:spAutoFit/>
          </a:bodyPr>
          <a:lstStyle/>
          <a:p>
            <a:pPr marL="914400" lvl="2" algn="ctr"/>
            <a:r>
              <a:rPr lang="es-ES" sz="3200" b="1" dirty="0">
                <a:solidFill>
                  <a:schemeClr val="dk1"/>
                </a:solidFill>
                <a:latin typeface="Times New Roman"/>
                <a:ea typeface="Times New Roman"/>
                <a:cs typeface="Times New Roman"/>
                <a:sym typeface="Times New Roman"/>
              </a:rPr>
              <a:t>¿Qué problemas de salud puede causar fumar durante el embarazo en los niños?</a:t>
            </a:r>
          </a:p>
          <a:p>
            <a:pPr marL="914400" lvl="2" algn="ctr"/>
            <a:endParaRPr dirty="0"/>
          </a:p>
          <a:p>
            <a:pPr marL="1428750" lvl="2" indent="-514350">
              <a:lnSpc>
                <a:spcPct val="150000"/>
              </a:lnSpc>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Bajo Peso al Nacer.</a:t>
            </a:r>
          </a:p>
          <a:p>
            <a:pPr marL="1428750" lvl="2" indent="-514350">
              <a:lnSpc>
                <a:spcPct val="150000"/>
              </a:lnSpc>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Parto </a:t>
            </a:r>
            <a:r>
              <a:rPr lang="en-US" sz="3200" b="1" dirty="0" err="1">
                <a:solidFill>
                  <a:schemeClr val="dk1"/>
                </a:solidFill>
                <a:latin typeface="Times New Roman"/>
                <a:ea typeface="Times New Roman"/>
                <a:cs typeface="Times New Roman"/>
                <a:sym typeface="Times New Roman"/>
              </a:rPr>
              <a:t>Prematuro</a:t>
            </a:r>
            <a:r>
              <a:rPr lang="en-US" sz="3200" b="1" i="0" u="none" strike="noStrike" cap="none" dirty="0">
                <a:solidFill>
                  <a:schemeClr val="dk1"/>
                </a:solidFill>
                <a:latin typeface="Times New Roman"/>
                <a:ea typeface="Times New Roman"/>
                <a:cs typeface="Times New Roman"/>
                <a:sym typeface="Times New Roman"/>
              </a:rPr>
              <a:t>.</a:t>
            </a:r>
            <a:endParaRPr dirty="0"/>
          </a:p>
          <a:p>
            <a:pPr marL="1428750" lvl="2" indent="-514350">
              <a:lnSpc>
                <a:spcPct val="150000"/>
              </a:lnSpc>
              <a:buClr>
                <a:schemeClr val="dk1"/>
              </a:buClr>
              <a:buSzPts val="3200"/>
              <a:buFont typeface="Times New Roman"/>
              <a:buAutoNum type="alphaUcParenR"/>
            </a:pPr>
            <a:r>
              <a:rPr lang="en-US" sz="3200" b="1" dirty="0" err="1">
                <a:solidFill>
                  <a:schemeClr val="dk1"/>
                </a:solidFill>
                <a:latin typeface="Times New Roman"/>
                <a:ea typeface="Times New Roman"/>
                <a:cs typeface="Times New Roman"/>
                <a:sym typeface="Times New Roman"/>
              </a:rPr>
              <a:t>Aborto</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Espontáneo</a:t>
            </a:r>
            <a:endParaRPr lang="en-US" sz="3200" b="1" dirty="0">
              <a:solidFill>
                <a:schemeClr val="dk1"/>
              </a:solidFill>
              <a:latin typeface="Times New Roman"/>
              <a:ea typeface="Times New Roman"/>
              <a:cs typeface="Times New Roman"/>
              <a:sym typeface="Times New Roman"/>
            </a:endParaRPr>
          </a:p>
          <a:p>
            <a:pPr marL="1428750" lvl="2" indent="-514350">
              <a:lnSpc>
                <a:spcPct val="150000"/>
              </a:lnSpc>
              <a:buClr>
                <a:schemeClr val="dk1"/>
              </a:buClr>
              <a:buSzPts val="3200"/>
              <a:buFont typeface="Times New Roman"/>
              <a:buAutoNum type="alphaUcParenR"/>
            </a:pPr>
            <a:r>
              <a:rPr lang="en-US" sz="3200" b="1" i="0" u="none" strike="noStrike" cap="none" dirty="0" err="1">
                <a:solidFill>
                  <a:schemeClr val="dk1"/>
                </a:solidFill>
                <a:latin typeface="Times New Roman"/>
                <a:ea typeface="Times New Roman"/>
                <a:cs typeface="Times New Roman"/>
                <a:sym typeface="Times New Roman"/>
              </a:rPr>
              <a:t>Todas</a:t>
            </a:r>
            <a:r>
              <a:rPr lang="en-US" sz="3200" b="1" i="0" u="none" strike="noStrike" cap="none" dirty="0">
                <a:solidFill>
                  <a:schemeClr val="dk1"/>
                </a:solidFill>
                <a:latin typeface="Times New Roman"/>
                <a:ea typeface="Times New Roman"/>
                <a:cs typeface="Times New Roman"/>
                <a:sym typeface="Times New Roman"/>
              </a:rPr>
              <a:t> las </a:t>
            </a:r>
            <a:r>
              <a:rPr lang="en-US" sz="3200" b="1" dirty="0" err="1">
                <a:solidFill>
                  <a:schemeClr val="dk1"/>
                </a:solidFill>
                <a:latin typeface="Times New Roman"/>
                <a:ea typeface="Times New Roman"/>
                <a:cs typeface="Times New Roman"/>
                <a:sym typeface="Times New Roman"/>
              </a:rPr>
              <a:t>A</a:t>
            </a:r>
            <a:r>
              <a:rPr lang="en-US" sz="3200" b="1" i="0" u="none" strike="noStrike" cap="none" dirty="0" err="1">
                <a:solidFill>
                  <a:schemeClr val="dk1"/>
                </a:solidFill>
                <a:latin typeface="Times New Roman"/>
                <a:ea typeface="Times New Roman"/>
                <a:cs typeface="Times New Roman"/>
                <a:sym typeface="Times New Roman"/>
              </a:rPr>
              <a:t>nteriores</a:t>
            </a:r>
            <a:r>
              <a:rPr lang="en-US" sz="3200" b="1" i="0" u="none" strike="noStrike" cap="none" dirty="0">
                <a:solidFill>
                  <a:schemeClr val="dk1"/>
                </a:solidFill>
                <a:latin typeface="Times New Roman"/>
                <a:ea typeface="Times New Roman"/>
                <a:cs typeface="Times New Roman"/>
                <a:sym typeface="Times New Roman"/>
              </a:rPr>
              <a:t>.</a:t>
            </a:r>
            <a:endParaRPr sz="3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4"/>
                                        </p:tgtEl>
                                        <p:attrNameLst>
                                          <p:attrName>style.visibility</p:attrName>
                                        </p:attrNameLst>
                                      </p:cBhvr>
                                      <p:to>
                                        <p:strVal val="visible"/>
                                      </p:to>
                                    </p:set>
                                    <p:anim calcmode="lin" valueType="num">
                                      <p:cBhvr additive="base">
                                        <p:cTn id="7" dur="500"/>
                                        <p:tgtEl>
                                          <p:spTgt spid="44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46"/>
                                        </p:tgtEl>
                                        <p:attrNameLst>
                                          <p:attrName>style.visibility</p:attrName>
                                        </p:attrNameLst>
                                      </p:cBhvr>
                                      <p:to>
                                        <p:strVal val="visible"/>
                                      </p:to>
                                    </p:set>
                                    <p:anim calcmode="lin" valueType="num">
                                      <p:cBhvr additive="base">
                                        <p:cTn id="11" dur="500"/>
                                        <p:tgtEl>
                                          <p:spTgt spid="4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4"/>
          <p:cNvSpPr txBox="1">
            <a:spLocks noGrp="1"/>
          </p:cNvSpPr>
          <p:nvPr>
            <p:ph type="title"/>
          </p:nvPr>
        </p:nvSpPr>
        <p:spPr>
          <a:xfrm>
            <a:off x="742950" y="569912"/>
            <a:ext cx="5873750"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n-US" sz="4000" b="1" dirty="0" err="1">
                <a:solidFill>
                  <a:srgbClr val="F98832"/>
                </a:solidFill>
              </a:rPr>
              <a:t>Embarazo</a:t>
            </a:r>
            <a:r>
              <a:rPr lang="en-US" sz="4000" b="1" dirty="0">
                <a:solidFill>
                  <a:srgbClr val="F98832"/>
                </a:solidFill>
              </a:rPr>
              <a:t>/Salud </a:t>
            </a:r>
            <a:r>
              <a:rPr lang="en-US" sz="4000" b="1" dirty="0" err="1">
                <a:solidFill>
                  <a:srgbClr val="F98832"/>
                </a:solidFill>
              </a:rPr>
              <a:t>Infantil</a:t>
            </a:r>
            <a:endParaRPr sz="4000" dirty="0">
              <a:solidFill>
                <a:srgbClr val="F98832"/>
              </a:solidFill>
            </a:endParaRPr>
          </a:p>
        </p:txBody>
      </p:sp>
      <p:sp>
        <p:nvSpPr>
          <p:cNvPr id="453" name="Google Shape;453;p54">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54" name="Google Shape;454;p54"/>
          <p:cNvSpPr txBox="1"/>
          <p:nvPr/>
        </p:nvSpPr>
        <p:spPr>
          <a:xfrm>
            <a:off x="155575" y="2409637"/>
            <a:ext cx="7461250" cy="2308284"/>
          </a:xfrm>
          <a:prstGeom prst="rect">
            <a:avLst/>
          </a:prstGeom>
          <a:noFill/>
          <a:ln>
            <a:noFill/>
          </a:ln>
        </p:spPr>
        <p:txBody>
          <a:bodyPr spcFirstLastPara="1" wrap="square" lIns="91425" tIns="45700" rIns="91425" bIns="45700" anchor="t" anchorCtr="0">
            <a:spAutoFit/>
          </a:bodyPr>
          <a:lstStyle/>
          <a:p>
            <a:pPr lvl="0" algn="ctr">
              <a:buClr>
                <a:schemeClr val="dk1"/>
              </a:buClr>
              <a:buSzPts val="3600"/>
            </a:pPr>
            <a:r>
              <a:rPr lang="en-US" sz="3600" b="0" i="0" u="none" strike="noStrike" cap="none" dirty="0">
                <a:solidFill>
                  <a:schemeClr val="dk1"/>
                </a:solidFill>
                <a:latin typeface="Verdana"/>
                <a:ea typeface="Verdana"/>
                <a:cs typeface="Verdana"/>
                <a:sym typeface="Verdana"/>
              </a:rPr>
              <a:t> </a:t>
            </a:r>
            <a:r>
              <a:rPr lang="en-US" sz="7200" b="1" i="0" u="none" strike="noStrike" cap="none" dirty="0">
                <a:solidFill>
                  <a:schemeClr val="dk1"/>
                </a:solidFill>
                <a:latin typeface="Times New Roman"/>
                <a:ea typeface="Times New Roman"/>
                <a:cs typeface="Times New Roman"/>
                <a:sym typeface="Times New Roman"/>
              </a:rPr>
              <a:t>D) </a:t>
            </a:r>
            <a:r>
              <a:rPr lang="en-US" sz="7200" b="1" dirty="0">
                <a:solidFill>
                  <a:schemeClr val="dk1"/>
                </a:solidFill>
                <a:latin typeface="Times New Roman"/>
                <a:ea typeface="Times New Roman"/>
                <a:cs typeface="Times New Roman"/>
                <a:sym typeface="Times New Roman"/>
              </a:rPr>
              <a:t>¡TODAS LAS ANTERIORES</a:t>
            </a:r>
            <a:r>
              <a:rPr lang="en-US" sz="7200" b="1" i="0" u="none" strike="noStrike" cap="none" dirty="0">
                <a:solidFill>
                  <a:schemeClr val="dk1"/>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2000"/>
                                        <p:tgtEl>
                                          <p:spTgt spid="45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54"/>
                                        </p:tgtEl>
                                        <p:attrNameLst>
                                          <p:attrName>style.visibility</p:attrName>
                                        </p:attrNameLst>
                                      </p:cBhvr>
                                      <p:to>
                                        <p:strVal val="visible"/>
                                      </p:to>
                                    </p:set>
                                    <p:animEffect transition="in" filter="fade">
                                      <p:cBhvr>
                                        <p:cTn id="11" dur="1822"/>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5"/>
          <p:cNvSpPr txBox="1">
            <a:spLocks noGrp="1"/>
          </p:cNvSpPr>
          <p:nvPr>
            <p:ph type="title"/>
          </p:nvPr>
        </p:nvSpPr>
        <p:spPr>
          <a:xfrm>
            <a:off x="547688" y="457200"/>
            <a:ext cx="6346825" cy="1320800"/>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$100 </a:t>
            </a:r>
            <a:br>
              <a:rPr lang="en-US" sz="4000" b="1" dirty="0">
                <a:solidFill>
                  <a:srgbClr val="F98832"/>
                </a:solidFill>
              </a:rPr>
            </a:br>
            <a:r>
              <a:rPr lang="en-US" sz="4000" b="1" dirty="0" err="1">
                <a:solidFill>
                  <a:srgbClr val="F98832"/>
                </a:solidFill>
              </a:rPr>
              <a:t>Cigarrillos</a:t>
            </a:r>
            <a:r>
              <a:rPr lang="en-US" sz="4000" b="1" dirty="0">
                <a:solidFill>
                  <a:srgbClr val="F98832"/>
                </a:solidFill>
              </a:rPr>
              <a:t> </a:t>
            </a:r>
            <a:r>
              <a:rPr lang="en-US" sz="4000" b="1" dirty="0" err="1">
                <a:solidFill>
                  <a:srgbClr val="F98832"/>
                </a:solidFill>
              </a:rPr>
              <a:t>electrónicos</a:t>
            </a:r>
            <a:endParaRPr sz="4000" dirty="0">
              <a:solidFill>
                <a:srgbClr val="F98832"/>
              </a:solidFill>
            </a:endParaRPr>
          </a:p>
        </p:txBody>
      </p:sp>
      <p:sp>
        <p:nvSpPr>
          <p:cNvPr id="462" name="Google Shape;462;p55"/>
          <p:cNvSpPr txBox="1"/>
          <p:nvPr/>
        </p:nvSpPr>
        <p:spPr>
          <a:xfrm>
            <a:off x="-573449" y="2084242"/>
            <a:ext cx="7772400" cy="4308831"/>
          </a:xfrm>
          <a:prstGeom prst="rect">
            <a:avLst/>
          </a:prstGeom>
          <a:noFill/>
          <a:ln>
            <a:noFill/>
          </a:ln>
        </p:spPr>
        <p:txBody>
          <a:bodyPr spcFirstLastPara="1" wrap="square" lIns="91425" tIns="45700" rIns="91425" bIns="45700" anchor="t" anchorCtr="0">
            <a:spAutoFit/>
          </a:bodyPr>
          <a:lstStyle/>
          <a:p>
            <a:pPr marL="914400" lvl="2" algn="ctr">
              <a:buClr>
                <a:schemeClr val="dk1"/>
              </a:buClr>
              <a:buSzPts val="5400"/>
            </a:pPr>
            <a:r>
              <a:rPr lang="en-US" sz="5400" b="1" i="0" u="sng" strike="noStrike" cap="none" dirty="0">
                <a:solidFill>
                  <a:schemeClr val="dk1"/>
                </a:solidFill>
                <a:latin typeface="Times New Roman"/>
                <a:ea typeface="Times New Roman"/>
                <a:cs typeface="Times New Roman"/>
                <a:sym typeface="Times New Roman"/>
              </a:rPr>
              <a:t>Verdadero o </a:t>
            </a:r>
            <a:r>
              <a:rPr lang="en-US" sz="5400" b="1" u="sng" dirty="0">
                <a:solidFill>
                  <a:schemeClr val="dk1"/>
                </a:solidFill>
                <a:latin typeface="Times New Roman"/>
                <a:ea typeface="Times New Roman"/>
                <a:cs typeface="Times New Roman"/>
                <a:sym typeface="Times New Roman"/>
              </a:rPr>
              <a:t>Falso</a:t>
            </a:r>
            <a:r>
              <a:rPr lang="en-US" sz="5400" b="1" i="0" u="sng" strike="noStrike" cap="none" dirty="0">
                <a:solidFill>
                  <a:schemeClr val="dk1"/>
                </a:solidFill>
                <a:latin typeface="Times New Roman"/>
                <a:ea typeface="Times New Roman"/>
                <a:cs typeface="Times New Roman"/>
                <a:sym typeface="Times New Roman"/>
              </a:rPr>
              <a:t>:</a:t>
            </a:r>
            <a:r>
              <a:rPr lang="en-US" sz="5400" b="1" i="0" u="none" strike="noStrike" cap="none" dirty="0">
                <a:solidFill>
                  <a:schemeClr val="dk1"/>
                </a:solidFill>
                <a:latin typeface="Times New Roman"/>
                <a:ea typeface="Times New Roman"/>
                <a:cs typeface="Times New Roman"/>
                <a:sym typeface="Times New Roman"/>
              </a:rPr>
              <a:t> </a:t>
            </a:r>
          </a:p>
          <a:p>
            <a:pPr marL="914400" lvl="2" algn="ctr">
              <a:buClr>
                <a:schemeClr val="dk1"/>
              </a:buClr>
              <a:buSzPts val="5400"/>
            </a:pPr>
            <a:r>
              <a:rPr lang="es-ES" sz="4400" b="1" dirty="0">
                <a:solidFill>
                  <a:schemeClr val="dk1"/>
                </a:solidFill>
                <a:latin typeface="Times New Roman"/>
                <a:ea typeface="Times New Roman"/>
                <a:cs typeface="Times New Roman"/>
                <a:sym typeface="Times New Roman"/>
              </a:rPr>
              <a:t>El uso de cigarrillos electrónicos /Vapeadores es un método comprobado para dejar el consumo de tabaco.</a:t>
            </a:r>
            <a:endParaRPr sz="4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60"/>
                                        </p:tgtEl>
                                        <p:attrNameLst>
                                          <p:attrName>style.visibility</p:attrName>
                                        </p:attrNameLst>
                                      </p:cBhvr>
                                      <p:to>
                                        <p:strVal val="visible"/>
                                      </p:to>
                                    </p:set>
                                    <p:anim calcmode="lin" valueType="num">
                                      <p:cBhvr additive="base">
                                        <p:cTn id="7" dur="500"/>
                                        <p:tgtEl>
                                          <p:spTgt spid="46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2"/>
                                        </p:tgtEl>
                                        <p:attrNameLst>
                                          <p:attrName>style.visibility</p:attrName>
                                        </p:attrNameLst>
                                      </p:cBhvr>
                                      <p:to>
                                        <p:strVal val="visible"/>
                                      </p:to>
                                    </p:set>
                                    <p:anim calcmode="lin" valueType="num">
                                      <p:cBhvr additive="base">
                                        <p:cTn id="11" dur="500"/>
                                        <p:tgtEl>
                                          <p:spTgt spid="4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6"/>
          <p:cNvSpPr txBox="1">
            <a:spLocks noGrp="1"/>
          </p:cNvSpPr>
          <p:nvPr>
            <p:ph type="title"/>
          </p:nvPr>
        </p:nvSpPr>
        <p:spPr>
          <a:xfrm>
            <a:off x="609600" y="404812"/>
            <a:ext cx="6054292" cy="1258888"/>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$100 </a:t>
            </a:r>
            <a:br>
              <a:rPr lang="en-US" sz="4000" b="1" dirty="0">
                <a:solidFill>
                  <a:srgbClr val="F98832"/>
                </a:solidFill>
              </a:rPr>
            </a:br>
            <a:r>
              <a:rPr lang="en-US" sz="4000" b="1" dirty="0" err="1">
                <a:solidFill>
                  <a:srgbClr val="F98832"/>
                </a:solidFill>
              </a:rPr>
              <a:t>Cigarrillos</a:t>
            </a:r>
            <a:r>
              <a:rPr lang="en-US" sz="4000" b="1" dirty="0">
                <a:solidFill>
                  <a:srgbClr val="F98832"/>
                </a:solidFill>
              </a:rPr>
              <a:t> </a:t>
            </a:r>
            <a:r>
              <a:rPr lang="en-US" sz="4000" b="1" dirty="0" err="1">
                <a:solidFill>
                  <a:srgbClr val="F98832"/>
                </a:solidFill>
              </a:rPr>
              <a:t>electrónicos</a:t>
            </a:r>
            <a:endParaRPr sz="4000" dirty="0">
              <a:solidFill>
                <a:srgbClr val="F98832"/>
              </a:solidFill>
            </a:endParaRPr>
          </a:p>
        </p:txBody>
      </p:sp>
      <p:sp>
        <p:nvSpPr>
          <p:cNvPr id="469" name="Google Shape;469;p56">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70" name="Google Shape;470;p56"/>
          <p:cNvSpPr txBox="1"/>
          <p:nvPr/>
        </p:nvSpPr>
        <p:spPr>
          <a:xfrm>
            <a:off x="353291" y="2644190"/>
            <a:ext cx="6970713" cy="3108503"/>
          </a:xfrm>
          <a:prstGeom prst="rect">
            <a:avLst/>
          </a:prstGeom>
          <a:noFill/>
          <a:ln>
            <a:noFill/>
          </a:ln>
        </p:spPr>
        <p:txBody>
          <a:bodyPr spcFirstLastPara="1" wrap="square" lIns="91425" tIns="45700" rIns="91425" bIns="45700" anchor="t" anchorCtr="0">
            <a:spAutoFit/>
          </a:bodyPr>
          <a:lstStyle/>
          <a:p>
            <a:pPr algn="ctr">
              <a:buClr>
                <a:schemeClr val="dk1"/>
              </a:buClr>
              <a:buSzPts val="1800"/>
            </a:pPr>
            <a:r>
              <a:rPr lang="en-US" sz="1800" b="0" i="0" u="none" strike="noStrike" cap="none" dirty="0">
                <a:solidFill>
                  <a:schemeClr val="dk1"/>
                </a:solidFill>
                <a:latin typeface="Verdana"/>
                <a:ea typeface="Verdana"/>
                <a:cs typeface="Verdana"/>
                <a:sym typeface="Verdana"/>
              </a:rPr>
              <a:t> </a:t>
            </a:r>
            <a:r>
              <a:rPr lang="en-US" sz="9600" b="1" dirty="0">
                <a:solidFill>
                  <a:schemeClr val="dk1"/>
                </a:solidFill>
                <a:latin typeface="Times New Roman"/>
                <a:ea typeface="Times New Roman"/>
                <a:cs typeface="Times New Roman"/>
                <a:sym typeface="Times New Roman"/>
              </a:rPr>
              <a:t>¡FALSO!</a:t>
            </a:r>
          </a:p>
          <a:p>
            <a:pPr marL="0" marR="0" lvl="0" indent="0" algn="ctr" rtl="0">
              <a:spcBef>
                <a:spcPts val="0"/>
              </a:spcBef>
              <a:spcAft>
                <a:spcPts val="0"/>
              </a:spcAft>
              <a:buClr>
                <a:schemeClr val="dk1"/>
              </a:buClr>
              <a:buSzPts val="1800"/>
              <a:buFont typeface="Noto Sans Symbols"/>
              <a:buNone/>
            </a:pPr>
            <a:endParaRPr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1000"/>
                                        <p:tgtEl>
                                          <p:spTgt spid="468"/>
                                        </p:tgtEl>
                                      </p:cBhvr>
                                    </p:animEffect>
                                  </p:childTnLst>
                                </p:cTn>
                              </p:par>
                              <p:par>
                                <p:cTn id="8" presetID="10" presetClass="entr" presetSubtype="0" fill="hold" nodeType="withEffect">
                                  <p:stCondLst>
                                    <p:cond delay="0"/>
                                  </p:stCondLst>
                                  <p:childTnLst>
                                    <p:set>
                                      <p:cBhvr>
                                        <p:cTn id="9" dur="1" fill="hold">
                                          <p:stCondLst>
                                            <p:cond delay="0"/>
                                          </p:stCondLst>
                                        </p:cTn>
                                        <p:tgtEl>
                                          <p:spTgt spid="468"/>
                                        </p:tgtEl>
                                        <p:attrNameLst>
                                          <p:attrName>style.visibility</p:attrName>
                                        </p:attrNameLst>
                                      </p:cBhvr>
                                      <p:to>
                                        <p:strVal val="visible"/>
                                      </p:to>
                                    </p:set>
                                    <p:animEffect transition="in" filter="fade">
                                      <p:cBhvr>
                                        <p:cTn id="10" dur="1822"/>
                                        <p:tgtEl>
                                          <p:spTgt spid="468"/>
                                        </p:tgtEl>
                                      </p:cBhvr>
                                    </p:animEffect>
                                  </p:childTnLst>
                                </p:cTn>
                              </p:par>
                            </p:childTnLst>
                          </p:cTn>
                        </p:par>
                        <p:par>
                          <p:cTn id="11" fill="hold">
                            <p:stCondLst>
                              <p:cond delay="1822"/>
                            </p:stCondLst>
                            <p:childTnLst>
                              <p:par>
                                <p:cTn id="12" presetID="10" presetClass="entr" presetSubtype="0" fill="hold" nodeType="afterEffect">
                                  <p:stCondLst>
                                    <p:cond delay="0"/>
                                  </p:stCondLst>
                                  <p:childTnLst>
                                    <p:set>
                                      <p:cBhvr>
                                        <p:cTn id="13" dur="1" fill="hold">
                                          <p:stCondLst>
                                            <p:cond delay="0"/>
                                          </p:stCondLst>
                                        </p:cTn>
                                        <p:tgtEl>
                                          <p:spTgt spid="470"/>
                                        </p:tgtEl>
                                        <p:attrNameLst>
                                          <p:attrName>style.visibility</p:attrName>
                                        </p:attrNameLst>
                                      </p:cBhvr>
                                      <p:to>
                                        <p:strVal val="visible"/>
                                      </p:to>
                                    </p:set>
                                    <p:animEffect transition="in" filter="fade">
                                      <p:cBhvr>
                                        <p:cTn id="14" dur="1822"/>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91667">
            <a:off x="8263190" y="1162581"/>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614108" y="334675"/>
            <a:ext cx="7826417" cy="637097"/>
          </a:xfrm>
          <a:prstGeom prst="rect">
            <a:avLst/>
          </a:prstGeom>
        </p:spPr>
        <p:txBody>
          <a:bodyPr wrap="square" lIns="0" tIns="0" rIns="0" bIns="0" rtlCol="0" anchor="t">
            <a:spAutoFit/>
          </a:bodyPr>
          <a:lstStyle/>
          <a:p>
            <a:pPr algn="ctr" defTabSz="857250">
              <a:lnSpc>
                <a:spcPts val="5057"/>
              </a:lnSpc>
              <a:buClrTx/>
            </a:pPr>
            <a:r>
              <a:rPr lang="es-ES" sz="3800" kern="1200" dirty="0">
                <a:solidFill>
                  <a:srgbClr val="F98832"/>
                </a:solidFill>
                <a:latin typeface="Caveat Brush" pitchFamily="2" charset="0"/>
                <a:ea typeface="+mn-ea"/>
                <a:cs typeface="+mn-cs"/>
              </a:rPr>
              <a:t>PAUTAS PARA LA CAPACITACIÓN VIRTUAL</a:t>
            </a:r>
            <a:endParaRPr lang="en-US" sz="3800" kern="1200" dirty="0">
              <a:solidFill>
                <a:srgbClr val="F98832"/>
              </a:solidFill>
              <a:latin typeface="Caveat Brush" pitchFamily="2" charset="0"/>
              <a:ea typeface="+mn-ea"/>
              <a:cs typeface="+mn-cs"/>
            </a:endParaRPr>
          </a:p>
        </p:txBody>
      </p:sp>
      <p:sp>
        <p:nvSpPr>
          <p:cNvPr id="12" name="TextBox 12"/>
          <p:cNvSpPr txBox="1"/>
          <p:nvPr/>
        </p:nvSpPr>
        <p:spPr>
          <a:xfrm>
            <a:off x="740622" y="1586307"/>
            <a:ext cx="8009222" cy="4154984"/>
          </a:xfrm>
          <a:prstGeom prst="rect">
            <a:avLst/>
          </a:prstGeom>
        </p:spPr>
        <p:txBody>
          <a:bodyPr lIns="0" tIns="0" rIns="0" bIns="0" rtlCol="0" anchor="t">
            <a:spAutoFit/>
          </a:bodyPr>
          <a:lstStyle/>
          <a:p>
            <a:pPr marL="342900" indent="-342900">
              <a:buClr>
                <a:schemeClr val="dk1"/>
              </a:buClr>
              <a:buSzPts val="2800"/>
              <a:buFont typeface="Arial"/>
              <a:buChar char="•"/>
            </a:pPr>
            <a:r>
              <a:rPr lang="es-ES" sz="3000" dirty="0">
                <a:solidFill>
                  <a:schemeClr val="dk1"/>
                </a:solidFill>
                <a:latin typeface="Caveat Brush"/>
                <a:ea typeface="Calibri"/>
                <a:cs typeface="Calibri"/>
                <a:sym typeface="Calibri"/>
              </a:rPr>
              <a:t>La capacitación está siendo grabada.</a:t>
            </a:r>
          </a:p>
          <a:p>
            <a:pPr marL="342900" indent="-342900">
              <a:buClr>
                <a:schemeClr val="dk1"/>
              </a:buClr>
              <a:buSzPts val="2800"/>
              <a:buFont typeface="Arial"/>
              <a:buChar char="•"/>
            </a:pPr>
            <a:r>
              <a:rPr lang="es-ES" sz="3000" dirty="0">
                <a:solidFill>
                  <a:schemeClr val="dk1"/>
                </a:solidFill>
                <a:latin typeface="Caveat Brush"/>
                <a:ea typeface="Calibri"/>
                <a:cs typeface="Calibri"/>
                <a:sym typeface="Calibri"/>
              </a:rPr>
              <a:t>Mantén tu video encendido.</a:t>
            </a:r>
            <a:endParaRPr lang="es-ES" sz="3000" dirty="0">
              <a:solidFill>
                <a:schemeClr val="dk1"/>
              </a:solidFill>
              <a:latin typeface="Caveat Brush"/>
              <a:ea typeface="Calibri"/>
              <a:cs typeface="Calibri"/>
            </a:endParaRPr>
          </a:p>
          <a:p>
            <a:pPr marL="342900" indent="-342900">
              <a:buClr>
                <a:schemeClr val="dk1"/>
              </a:buClr>
              <a:buSzPts val="2800"/>
              <a:buFont typeface="Arial"/>
              <a:buChar char="•"/>
            </a:pPr>
            <a:r>
              <a:rPr lang="es-ES" sz="3000" dirty="0">
                <a:solidFill>
                  <a:schemeClr val="dk1"/>
                </a:solidFill>
                <a:latin typeface="Caveat Brush"/>
                <a:ea typeface="Calibri"/>
                <a:cs typeface="Calibri"/>
                <a:sym typeface="Calibri"/>
              </a:rPr>
              <a:t>Silencia tu micrófono cuando no estés hablando.</a:t>
            </a:r>
            <a:endParaRPr lang="es-ES" sz="3000" dirty="0">
              <a:solidFill>
                <a:schemeClr val="dk1"/>
              </a:solidFill>
              <a:latin typeface="Caveat Brush"/>
              <a:ea typeface="Calibri"/>
              <a:cs typeface="Calibri"/>
            </a:endParaRPr>
          </a:p>
          <a:p>
            <a:pPr marL="342900" indent="-342900">
              <a:buClr>
                <a:schemeClr val="dk1"/>
              </a:buClr>
              <a:buSzPts val="2800"/>
              <a:buFont typeface="Arial"/>
              <a:buChar char="•"/>
            </a:pPr>
            <a:r>
              <a:rPr lang="es-ES" sz="3000" dirty="0">
                <a:solidFill>
                  <a:schemeClr val="dk1"/>
                </a:solidFill>
                <a:latin typeface="Caveat Brush"/>
                <a:ea typeface="Calibri"/>
                <a:cs typeface="Calibri"/>
                <a:sym typeface="Calibri"/>
              </a:rPr>
              <a:t>Renombra tu usuario si es necesario.</a:t>
            </a:r>
            <a:endParaRPr lang="es-ES" sz="3000" dirty="0">
              <a:solidFill>
                <a:schemeClr val="dk1"/>
              </a:solidFill>
              <a:latin typeface="Caveat Brush"/>
              <a:ea typeface="Calibri"/>
              <a:cs typeface="Calibri"/>
            </a:endParaRPr>
          </a:p>
          <a:p>
            <a:pPr marL="342900" indent="-342900">
              <a:buClr>
                <a:schemeClr val="dk1"/>
              </a:buClr>
              <a:buSzPts val="2800"/>
              <a:buFont typeface="Arial"/>
              <a:buChar char="•"/>
            </a:pPr>
            <a:r>
              <a:rPr lang="es-ES" sz="3000" dirty="0">
                <a:solidFill>
                  <a:schemeClr val="dk1"/>
                </a:solidFill>
                <a:latin typeface="Caveat Brush"/>
                <a:ea typeface="Calibri"/>
                <a:cs typeface="Calibri"/>
                <a:sym typeface="Calibri"/>
              </a:rPr>
              <a:t>Minimiza las distracciones.</a:t>
            </a:r>
            <a:endParaRPr lang="es-ES" sz="3000" dirty="0">
              <a:solidFill>
                <a:schemeClr val="dk1"/>
              </a:solidFill>
              <a:latin typeface="Caveat Brush"/>
              <a:ea typeface="Calibri"/>
              <a:cs typeface="Calibri"/>
            </a:endParaRPr>
          </a:p>
          <a:p>
            <a:pPr marL="342900" indent="-342900">
              <a:buClr>
                <a:schemeClr val="dk1"/>
              </a:buClr>
              <a:buSzPts val="2800"/>
              <a:buFont typeface="Arial"/>
              <a:buChar char="•"/>
            </a:pPr>
            <a:r>
              <a:rPr lang="es-ES" sz="3000" dirty="0">
                <a:solidFill>
                  <a:schemeClr val="dk1"/>
                </a:solidFill>
                <a:latin typeface="Caveat Brush"/>
                <a:ea typeface="Calibri"/>
                <a:cs typeface="Calibri"/>
                <a:sym typeface="Calibri"/>
              </a:rPr>
              <a:t>Permanece durante toda la capacitación (60 minutos).</a:t>
            </a:r>
            <a:endParaRPr lang="es-ES" sz="3000" dirty="0">
              <a:solidFill>
                <a:schemeClr val="dk1"/>
              </a:solidFill>
              <a:latin typeface="Caveat Brush"/>
              <a:ea typeface="Calibri"/>
              <a:cs typeface="Calibri"/>
            </a:endParaRPr>
          </a:p>
          <a:p>
            <a:pPr marL="342900" indent="-342900">
              <a:buClr>
                <a:schemeClr val="dk1"/>
              </a:buClr>
              <a:buSzPts val="2800"/>
              <a:buFont typeface="Arial"/>
              <a:buChar char="•"/>
            </a:pPr>
            <a:r>
              <a:rPr lang="es-ES" sz="3000" dirty="0">
                <a:solidFill>
                  <a:schemeClr val="dk1"/>
                </a:solidFill>
                <a:latin typeface="Caveat Brush"/>
                <a:ea typeface="Calibri"/>
                <a:cs typeface="Calibri"/>
                <a:sym typeface="Calibri"/>
              </a:rPr>
              <a:t>¡Interactúa! (evaluaciones previas/posteriores, chat, activar micrófono).</a:t>
            </a:r>
            <a:endParaRPr lang="es-ES" sz="3000" dirty="0">
              <a:solidFill>
                <a:schemeClr val="dk1"/>
              </a:solidFill>
              <a:latin typeface="Caveat Brush"/>
              <a:ea typeface="Calibri"/>
              <a:cs typeface="Calibri"/>
            </a:endParaRPr>
          </a:p>
          <a:p>
            <a:pPr marL="342900" indent="-342900">
              <a:buClr>
                <a:schemeClr val="dk1"/>
              </a:buClr>
              <a:buSzPts val="2800"/>
              <a:buFont typeface="Arial"/>
              <a:buChar char="•"/>
            </a:pPr>
            <a:r>
              <a:rPr lang="es-ES" sz="3000" dirty="0">
                <a:solidFill>
                  <a:schemeClr val="dk1"/>
                </a:solidFill>
                <a:latin typeface="Caveat Brush"/>
                <a:ea typeface="Calibri"/>
                <a:cs typeface="Calibri"/>
                <a:sym typeface="Calibri"/>
              </a:rPr>
              <a:t>Notifica al coanfitrión si tienes algún problema.</a:t>
            </a:r>
            <a:endParaRPr lang="en-US" sz="3000" kern="1200" dirty="0">
              <a:solidFill>
                <a:schemeClr val="dk1"/>
              </a:solidFill>
              <a:latin typeface="Caveat Brush"/>
              <a:ea typeface="+mn-ea"/>
              <a:cs typeface="+mn-cs"/>
            </a:endParaRPr>
          </a:p>
        </p:txBody>
      </p:sp>
      <p:sp>
        <p:nvSpPr>
          <p:cNvPr id="13" name="Freeform 13"/>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111383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7"/>
          <p:cNvSpPr txBox="1">
            <a:spLocks noGrp="1"/>
          </p:cNvSpPr>
          <p:nvPr>
            <p:ph type="title"/>
          </p:nvPr>
        </p:nvSpPr>
        <p:spPr>
          <a:xfrm>
            <a:off x="-457200" y="280988"/>
            <a:ext cx="8229600" cy="827087"/>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err="1">
                <a:solidFill>
                  <a:srgbClr val="F98832"/>
                </a:solidFill>
              </a:rPr>
              <a:t>Cigarrillos</a:t>
            </a:r>
            <a:r>
              <a:rPr lang="en-US" sz="4000" b="1" dirty="0">
                <a:solidFill>
                  <a:srgbClr val="F98832"/>
                </a:solidFill>
              </a:rPr>
              <a:t> </a:t>
            </a:r>
            <a:r>
              <a:rPr lang="en-US" sz="4000" b="1" dirty="0" err="1">
                <a:solidFill>
                  <a:srgbClr val="F98832"/>
                </a:solidFill>
              </a:rPr>
              <a:t>electrónicos</a:t>
            </a:r>
            <a:endParaRPr sz="4000" dirty="0">
              <a:solidFill>
                <a:srgbClr val="F98832"/>
              </a:solidFill>
            </a:endParaRPr>
          </a:p>
        </p:txBody>
      </p:sp>
      <p:sp>
        <p:nvSpPr>
          <p:cNvPr id="478" name="Google Shape;478;p57"/>
          <p:cNvSpPr txBox="1"/>
          <p:nvPr/>
        </p:nvSpPr>
        <p:spPr>
          <a:xfrm>
            <a:off x="-265545" y="1868071"/>
            <a:ext cx="8037945" cy="4708941"/>
          </a:xfrm>
          <a:prstGeom prst="rect">
            <a:avLst/>
          </a:prstGeom>
          <a:noFill/>
          <a:ln>
            <a:noFill/>
          </a:ln>
        </p:spPr>
        <p:txBody>
          <a:bodyPr spcFirstLastPara="1" wrap="square" lIns="91425" tIns="45700" rIns="91425" bIns="45700" anchor="t" anchorCtr="0">
            <a:spAutoFit/>
          </a:bodyPr>
          <a:lstStyle/>
          <a:p>
            <a:pPr marL="914400" lvl="2"/>
            <a:r>
              <a:rPr lang="es-ES" sz="3600" b="1" dirty="0">
                <a:solidFill>
                  <a:schemeClr val="dk1"/>
                </a:solidFill>
                <a:latin typeface="Times New Roman"/>
                <a:ea typeface="Times New Roman"/>
                <a:cs typeface="Times New Roman"/>
                <a:sym typeface="Times New Roman"/>
              </a:rPr>
              <a:t>Es seguro usar cigarrillos electrónicos cerca de lo siguiente</a:t>
            </a:r>
            <a:r>
              <a:rPr lang="en-US" sz="3600" b="1" i="0" u="none" strike="noStrike" cap="none" dirty="0">
                <a:solidFill>
                  <a:schemeClr val="dk1"/>
                </a:solidFill>
                <a:latin typeface="Times New Roman"/>
                <a:ea typeface="Times New Roman"/>
                <a:cs typeface="Times New Roman"/>
                <a:sym typeface="Times New Roman"/>
              </a:rPr>
              <a:t>:</a:t>
            </a:r>
          </a:p>
          <a:p>
            <a:pPr marL="914400" lvl="2"/>
            <a:endParaRPr sz="3600"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200" b="1" i="0" u="none" strike="noStrike" cap="none" dirty="0" err="1">
                <a:solidFill>
                  <a:schemeClr val="dk1"/>
                </a:solidFill>
                <a:latin typeface="Times New Roman"/>
                <a:ea typeface="Times New Roman"/>
                <a:cs typeface="Times New Roman"/>
                <a:sym typeface="Times New Roman"/>
              </a:rPr>
              <a:t>Niños</a:t>
            </a:r>
            <a:endParaRPr sz="3200"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200" b="1" i="0" u="none" strike="noStrike" cap="none" dirty="0" err="1">
                <a:solidFill>
                  <a:schemeClr val="dk1"/>
                </a:solidFill>
                <a:latin typeface="Times New Roman"/>
                <a:ea typeface="Times New Roman"/>
                <a:cs typeface="Times New Roman"/>
                <a:sym typeface="Times New Roman"/>
              </a:rPr>
              <a:t>Adultos</a:t>
            </a:r>
            <a:endParaRPr sz="3200"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200" b="1" i="0" u="none" strike="noStrike" cap="none" dirty="0" err="1">
                <a:solidFill>
                  <a:schemeClr val="dk1"/>
                </a:solidFill>
                <a:latin typeface="Times New Roman"/>
                <a:ea typeface="Times New Roman"/>
                <a:cs typeface="Times New Roman"/>
                <a:sym typeface="Times New Roman"/>
              </a:rPr>
              <a:t>Mascotas</a:t>
            </a:r>
            <a:endParaRPr sz="3200"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200" b="1" i="0" u="none" strike="noStrike" cap="none" dirty="0" err="1">
                <a:solidFill>
                  <a:schemeClr val="dk1"/>
                </a:solidFill>
                <a:latin typeface="Times New Roman"/>
                <a:ea typeface="Times New Roman"/>
                <a:cs typeface="Times New Roman"/>
                <a:sym typeface="Times New Roman"/>
              </a:rPr>
              <a:t>Ninguna</a:t>
            </a:r>
            <a:r>
              <a:rPr lang="en-US" sz="3200" b="1" i="0" u="none" strike="noStrike" cap="none" dirty="0">
                <a:solidFill>
                  <a:schemeClr val="dk1"/>
                </a:solidFill>
                <a:latin typeface="Times New Roman"/>
                <a:ea typeface="Times New Roman"/>
                <a:cs typeface="Times New Roman"/>
                <a:sym typeface="Times New Roman"/>
              </a:rPr>
              <a:t> de las </a:t>
            </a:r>
            <a:r>
              <a:rPr lang="en-US" sz="3200" b="1" i="0" u="none" strike="noStrike" cap="none" dirty="0" err="1">
                <a:solidFill>
                  <a:schemeClr val="dk1"/>
                </a:solidFill>
                <a:latin typeface="Times New Roman"/>
                <a:ea typeface="Times New Roman"/>
                <a:cs typeface="Times New Roman"/>
                <a:sym typeface="Times New Roman"/>
              </a:rPr>
              <a:t>anteriores</a:t>
            </a:r>
            <a:endParaRPr sz="3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500"/>
                                        <p:tgtEl>
                                          <p:spTgt spid="47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78"/>
                                        </p:tgtEl>
                                        <p:attrNameLst>
                                          <p:attrName>style.visibility</p:attrName>
                                        </p:attrNameLst>
                                      </p:cBhvr>
                                      <p:to>
                                        <p:strVal val="visible"/>
                                      </p:to>
                                    </p:set>
                                    <p:anim calcmode="lin" valueType="num">
                                      <p:cBhvr additive="base">
                                        <p:cTn id="11" dur="500"/>
                                        <p:tgtEl>
                                          <p:spTgt spid="4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8"/>
          <p:cNvSpPr txBox="1">
            <a:spLocks noGrp="1"/>
          </p:cNvSpPr>
          <p:nvPr>
            <p:ph type="title"/>
          </p:nvPr>
        </p:nvSpPr>
        <p:spPr>
          <a:xfrm>
            <a:off x="768350" y="457200"/>
            <a:ext cx="6346825" cy="1320800"/>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err="1">
                <a:solidFill>
                  <a:srgbClr val="F98832"/>
                </a:solidFill>
              </a:rPr>
              <a:t>Cigarrillos</a:t>
            </a:r>
            <a:r>
              <a:rPr lang="en-US" sz="4000" b="1" dirty="0">
                <a:solidFill>
                  <a:srgbClr val="F98832"/>
                </a:solidFill>
              </a:rPr>
              <a:t> </a:t>
            </a:r>
            <a:r>
              <a:rPr lang="en-US" sz="4000" b="1" dirty="0" err="1">
                <a:solidFill>
                  <a:srgbClr val="F98832"/>
                </a:solidFill>
              </a:rPr>
              <a:t>electrónicos</a:t>
            </a:r>
            <a:endParaRPr sz="4000" dirty="0">
              <a:solidFill>
                <a:srgbClr val="F98832"/>
              </a:solidFill>
            </a:endParaRPr>
          </a:p>
        </p:txBody>
      </p:sp>
      <p:sp>
        <p:nvSpPr>
          <p:cNvPr id="485" name="Google Shape;485;p58">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86" name="Google Shape;486;p58"/>
          <p:cNvSpPr txBox="1"/>
          <p:nvPr/>
        </p:nvSpPr>
        <p:spPr>
          <a:xfrm>
            <a:off x="0" y="2815124"/>
            <a:ext cx="7509885" cy="1938952"/>
          </a:xfrm>
          <a:prstGeom prst="rect">
            <a:avLst/>
          </a:prstGeom>
          <a:noFill/>
          <a:ln>
            <a:noFill/>
          </a:ln>
        </p:spPr>
        <p:txBody>
          <a:bodyPr spcFirstLastPara="1" wrap="square" lIns="91425" tIns="45700" rIns="91425" bIns="45700" anchor="t" anchorCtr="0">
            <a:spAutoFit/>
          </a:bodyPr>
          <a:lstStyle/>
          <a:p>
            <a:pPr lvl="0" algn="ctr">
              <a:buClr>
                <a:schemeClr val="dk1"/>
              </a:buClr>
              <a:buSzPts val="3200"/>
            </a:pPr>
            <a:r>
              <a:rPr lang="en-US" sz="3200" b="0" i="0" u="none" strike="noStrike" cap="none" dirty="0">
                <a:solidFill>
                  <a:schemeClr val="dk1"/>
                </a:solidFill>
                <a:latin typeface="Verdana"/>
                <a:ea typeface="Verdana"/>
                <a:cs typeface="Verdana"/>
                <a:sym typeface="Verdana"/>
              </a:rPr>
              <a:t> </a:t>
            </a:r>
            <a:r>
              <a:rPr lang="en-US" sz="6000" b="1" i="0" u="none" strike="noStrike" cap="none" dirty="0">
                <a:solidFill>
                  <a:schemeClr val="dk1"/>
                </a:solidFill>
                <a:latin typeface="Times New Roman"/>
                <a:ea typeface="Times New Roman"/>
                <a:cs typeface="Times New Roman"/>
                <a:sym typeface="Times New Roman"/>
              </a:rPr>
              <a:t>D) </a:t>
            </a:r>
            <a:r>
              <a:rPr lang="en-US" sz="6000" b="1" dirty="0">
                <a:solidFill>
                  <a:schemeClr val="dk1"/>
                </a:solidFill>
                <a:latin typeface="Times New Roman"/>
                <a:ea typeface="Times New Roman"/>
                <a:cs typeface="Times New Roman"/>
                <a:sym typeface="Times New Roman"/>
              </a:rPr>
              <a:t>¡NINGUNA DE LAS ANTERIORES</a:t>
            </a:r>
            <a:r>
              <a:rPr lang="en-US" sz="6000" b="1" i="0" u="none" strike="noStrike" cap="none" dirty="0">
                <a:solidFill>
                  <a:schemeClr val="dk1"/>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4"/>
                                        </p:tgtEl>
                                        <p:attrNameLst>
                                          <p:attrName>style.visibility</p:attrName>
                                        </p:attrNameLst>
                                      </p:cBhvr>
                                      <p:to>
                                        <p:strVal val="visible"/>
                                      </p:to>
                                    </p:set>
                                    <p:animEffect transition="in" filter="fade">
                                      <p:cBhvr>
                                        <p:cTn id="7" dur="500"/>
                                        <p:tgtEl>
                                          <p:spTgt spid="48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6"/>
                                        </p:tgtEl>
                                        <p:attrNameLst>
                                          <p:attrName>style.visibility</p:attrName>
                                        </p:attrNameLst>
                                      </p:cBhvr>
                                      <p:to>
                                        <p:strVal val="visible"/>
                                      </p:to>
                                    </p:set>
                                    <p:animEffect transition="in" filter="fade">
                                      <p:cBhvr>
                                        <p:cTn id="11" dur="1822"/>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59"/>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493" name="Google Shape;493;p59"/>
          <p:cNvSpPr txBox="1">
            <a:spLocks noGrp="1"/>
          </p:cNvSpPr>
          <p:nvPr>
            <p:ph type="title"/>
          </p:nvPr>
        </p:nvSpPr>
        <p:spPr>
          <a:xfrm>
            <a:off x="352425" y="457200"/>
            <a:ext cx="6346825" cy="1320800"/>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n-US" sz="4000" b="1" dirty="0" err="1">
                <a:solidFill>
                  <a:srgbClr val="F98832"/>
                </a:solidFill>
              </a:rPr>
              <a:t>Cigarrillos</a:t>
            </a:r>
            <a:r>
              <a:rPr lang="en-US" sz="4000" b="1" dirty="0">
                <a:solidFill>
                  <a:srgbClr val="F98832"/>
                </a:solidFill>
              </a:rPr>
              <a:t> </a:t>
            </a:r>
            <a:r>
              <a:rPr lang="en-US" sz="4000" b="1" dirty="0" err="1">
                <a:solidFill>
                  <a:srgbClr val="F98832"/>
                </a:solidFill>
              </a:rPr>
              <a:t>electrónicos</a:t>
            </a:r>
            <a:endParaRPr sz="4000" dirty="0">
              <a:solidFill>
                <a:srgbClr val="F98832"/>
              </a:solidFill>
            </a:endParaRPr>
          </a:p>
        </p:txBody>
      </p:sp>
      <p:sp>
        <p:nvSpPr>
          <p:cNvPr id="494" name="Google Shape;494;p59"/>
          <p:cNvSpPr txBox="1"/>
          <p:nvPr/>
        </p:nvSpPr>
        <p:spPr>
          <a:xfrm>
            <a:off x="1889125" y="3219450"/>
            <a:ext cx="184150"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04040"/>
              </a:buClr>
              <a:buSzPts val="3200"/>
              <a:buFont typeface="Noto Sans Symbols"/>
              <a:buNone/>
            </a:pPr>
            <a:endParaRPr sz="3200" b="0" i="0" u="none" strike="noStrike" cap="none">
              <a:solidFill>
                <a:schemeClr val="dk1"/>
              </a:solidFill>
              <a:latin typeface="Times New Roman"/>
              <a:ea typeface="Times New Roman"/>
              <a:cs typeface="Times New Roman"/>
              <a:sym typeface="Times New Roman"/>
            </a:endParaRPr>
          </a:p>
        </p:txBody>
      </p:sp>
      <p:sp>
        <p:nvSpPr>
          <p:cNvPr id="495" name="Google Shape;495;p59"/>
          <p:cNvSpPr txBox="1"/>
          <p:nvPr/>
        </p:nvSpPr>
        <p:spPr>
          <a:xfrm>
            <a:off x="-690625" y="2211388"/>
            <a:ext cx="7945500" cy="4093388"/>
          </a:xfrm>
          <a:prstGeom prst="rect">
            <a:avLst/>
          </a:prstGeom>
          <a:noFill/>
          <a:ln>
            <a:noFill/>
          </a:ln>
        </p:spPr>
        <p:txBody>
          <a:bodyPr spcFirstLastPara="1" wrap="square" lIns="91425" tIns="45700" rIns="91425" bIns="45700" anchor="t" anchorCtr="0">
            <a:spAutoFit/>
          </a:bodyPr>
          <a:lstStyle/>
          <a:p>
            <a:pPr marL="914400" lvl="2" algn="ctr">
              <a:buClr>
                <a:schemeClr val="dk1"/>
              </a:buClr>
              <a:buSzPts val="6000"/>
            </a:pPr>
            <a:r>
              <a:rPr lang="en-US" sz="6000" b="1" i="0" u="sng" strike="noStrike" cap="none" dirty="0">
                <a:solidFill>
                  <a:schemeClr val="dk1"/>
                </a:solidFill>
                <a:latin typeface="Times New Roman"/>
                <a:ea typeface="Times New Roman"/>
                <a:cs typeface="Times New Roman"/>
                <a:sym typeface="Times New Roman"/>
              </a:rPr>
              <a:t>Verdadero o </a:t>
            </a:r>
            <a:r>
              <a:rPr lang="en-US" sz="6000" b="1" u="sng" dirty="0">
                <a:solidFill>
                  <a:schemeClr val="dk1"/>
                </a:solidFill>
                <a:latin typeface="Times New Roman"/>
                <a:ea typeface="Times New Roman"/>
                <a:cs typeface="Times New Roman"/>
                <a:sym typeface="Times New Roman"/>
              </a:rPr>
              <a:t>Falso</a:t>
            </a:r>
            <a:r>
              <a:rPr lang="en-US" sz="6000" b="1" i="0" u="sng" strike="noStrike" cap="none" dirty="0">
                <a:solidFill>
                  <a:schemeClr val="dk1"/>
                </a:solidFill>
                <a:latin typeface="Times New Roman"/>
                <a:ea typeface="Times New Roman"/>
                <a:cs typeface="Times New Roman"/>
                <a:sym typeface="Times New Roman"/>
              </a:rPr>
              <a:t>: </a:t>
            </a:r>
            <a:br>
              <a:rPr lang="en-US" sz="6000" b="1" i="0" u="sng" strike="noStrike" cap="none" dirty="0">
                <a:solidFill>
                  <a:schemeClr val="dk1"/>
                </a:solidFill>
                <a:latin typeface="Times New Roman"/>
                <a:ea typeface="Times New Roman"/>
                <a:cs typeface="Times New Roman"/>
                <a:sym typeface="Times New Roman"/>
              </a:rPr>
            </a:br>
            <a:r>
              <a:rPr lang="es-ES" sz="5000" b="1" dirty="0">
                <a:solidFill>
                  <a:schemeClr val="tx1"/>
                </a:solidFill>
                <a:latin typeface="Times New Roman"/>
                <a:ea typeface="Times New Roman"/>
                <a:cs typeface="Times New Roman"/>
                <a:sym typeface="Times New Roman"/>
              </a:rPr>
              <a:t>Los cigarrillos electrónicos emiten vapor de agua inofensivo.</a:t>
            </a:r>
            <a:endParaRPr sz="50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93"/>
                                        </p:tgtEl>
                                        <p:attrNameLst>
                                          <p:attrName>style.visibility</p:attrName>
                                        </p:attrNameLst>
                                      </p:cBhvr>
                                      <p:to>
                                        <p:strVal val="visible"/>
                                      </p:to>
                                    </p:set>
                                    <p:anim calcmode="lin" valueType="num">
                                      <p:cBhvr additive="base">
                                        <p:cTn id="7" dur="500"/>
                                        <p:tgtEl>
                                          <p:spTgt spid="49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95"/>
                                        </p:tgtEl>
                                        <p:attrNameLst>
                                          <p:attrName>style.visibility</p:attrName>
                                        </p:attrNameLst>
                                      </p:cBhvr>
                                      <p:to>
                                        <p:strVal val="visible"/>
                                      </p:to>
                                    </p:set>
                                    <p:anim calcmode="lin" valueType="num">
                                      <p:cBhvr additive="base">
                                        <p:cTn id="11" dur="500"/>
                                        <p:tgtEl>
                                          <p:spTgt spid="495"/>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92"/>
                                        </p:tgtEl>
                                        <p:attrNameLst>
                                          <p:attrName>style.visibility</p:attrName>
                                        </p:attrNameLst>
                                      </p:cBhvr>
                                      <p:to>
                                        <p:strVal val="visible"/>
                                      </p:to>
                                    </p:set>
                                    <p:animEffect transition="in" filter="fade">
                                      <p:cBhvr>
                                        <p:cTn id="15" dur="50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0"/>
          <p:cNvSpPr txBox="1">
            <a:spLocks noGrp="1"/>
          </p:cNvSpPr>
          <p:nvPr>
            <p:ph type="title"/>
          </p:nvPr>
        </p:nvSpPr>
        <p:spPr>
          <a:xfrm>
            <a:off x="524603" y="404812"/>
            <a:ext cx="6348300" cy="1320900"/>
          </a:xfrm>
          <a:prstGeom prst="rect">
            <a:avLst/>
          </a:prstGeom>
          <a:noFill/>
          <a:ln>
            <a:noFill/>
          </a:ln>
        </p:spPr>
        <p:txBody>
          <a:bodyPr spcFirstLastPara="1" wrap="square" lIns="91425" tIns="45700" rIns="91425" bIns="45700" anchor="t" anchorCtr="0">
            <a:noAutofit/>
          </a:bodyPr>
          <a:lstStyle/>
          <a:p>
            <a:pPr lvl="0"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n-US" sz="4000" b="1" dirty="0" err="1">
                <a:solidFill>
                  <a:srgbClr val="F98832"/>
                </a:solidFill>
              </a:rPr>
              <a:t>Cigarrillos</a:t>
            </a:r>
            <a:r>
              <a:rPr lang="en-US" sz="4000" b="1" dirty="0">
                <a:solidFill>
                  <a:srgbClr val="F98832"/>
                </a:solidFill>
              </a:rPr>
              <a:t> </a:t>
            </a:r>
            <a:r>
              <a:rPr lang="en-US" sz="4000" b="1" dirty="0" err="1">
                <a:solidFill>
                  <a:srgbClr val="F98832"/>
                </a:solidFill>
              </a:rPr>
              <a:t>electrónicos</a:t>
            </a:r>
            <a:endParaRPr sz="4000" dirty="0">
              <a:solidFill>
                <a:srgbClr val="F98832"/>
              </a:solidFill>
            </a:endParaRPr>
          </a:p>
        </p:txBody>
      </p:sp>
      <p:sp>
        <p:nvSpPr>
          <p:cNvPr id="502" name="Google Shape;502;p60">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03" name="Google Shape;503;p60"/>
          <p:cNvSpPr txBox="1"/>
          <p:nvPr/>
        </p:nvSpPr>
        <p:spPr>
          <a:xfrm>
            <a:off x="-873248" y="1725712"/>
            <a:ext cx="9144000" cy="2492950"/>
          </a:xfrm>
          <a:prstGeom prst="rect">
            <a:avLst/>
          </a:prstGeom>
          <a:noFill/>
          <a:ln>
            <a:noFill/>
          </a:ln>
        </p:spPr>
        <p:txBody>
          <a:bodyPr spcFirstLastPara="1" wrap="square" lIns="91425" tIns="45700" rIns="91425" bIns="45700" anchor="t" anchorCtr="0">
            <a:spAutoFit/>
          </a:bodyPr>
          <a:lstStyle/>
          <a:p>
            <a:pPr algn="ctr">
              <a:buClr>
                <a:schemeClr val="dk1"/>
              </a:buClr>
              <a:buSzPts val="1800"/>
            </a:pPr>
            <a:r>
              <a:rPr lang="en-US" sz="6000" dirty="0">
                <a:solidFill>
                  <a:schemeClr val="dk1"/>
                </a:solidFill>
                <a:latin typeface="Verdana"/>
                <a:ea typeface="Verdana"/>
                <a:cs typeface="Verdana"/>
                <a:sym typeface="Verdana"/>
              </a:rPr>
              <a:t> </a:t>
            </a:r>
            <a:r>
              <a:rPr lang="en-US" sz="9600" b="1" dirty="0">
                <a:solidFill>
                  <a:schemeClr val="dk1"/>
                </a:solidFill>
                <a:latin typeface="Times New Roman"/>
                <a:ea typeface="Times New Roman"/>
                <a:cs typeface="Times New Roman"/>
                <a:sym typeface="Times New Roman"/>
              </a:rPr>
              <a:t>¡Falso!</a:t>
            </a:r>
          </a:p>
          <a:p>
            <a:pPr marL="0" marR="0" lvl="0" indent="0" algn="l" rtl="0">
              <a:spcBef>
                <a:spcPts val="0"/>
              </a:spcBef>
              <a:spcAft>
                <a:spcPts val="0"/>
              </a:spcAft>
              <a:buClr>
                <a:schemeClr val="dk1"/>
              </a:buClr>
              <a:buSzPts val="5400"/>
              <a:buFont typeface="Noto Sans Symbols"/>
              <a:buNone/>
            </a:pPr>
            <a:endParaRPr sz="6000" dirty="0"/>
          </a:p>
        </p:txBody>
      </p:sp>
      <p:pic>
        <p:nvPicPr>
          <p:cNvPr id="504" name="Google Shape;504;p60"/>
          <p:cNvPicPr preferRelativeResize="0"/>
          <p:nvPr/>
        </p:nvPicPr>
        <p:blipFill>
          <a:blip r:embed="rId4">
            <a:alphaModFix/>
          </a:blip>
          <a:stretch>
            <a:fillRect/>
          </a:stretch>
        </p:blipFill>
        <p:spPr>
          <a:xfrm>
            <a:off x="1518474" y="3429000"/>
            <a:ext cx="4360557" cy="2674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1000"/>
                                        <p:tgtEl>
                                          <p:spTgt spid="50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03"/>
                                        </p:tgtEl>
                                        <p:attrNameLst>
                                          <p:attrName>style.visibility</p:attrName>
                                        </p:attrNameLst>
                                      </p:cBhvr>
                                      <p:to>
                                        <p:strVal val="visible"/>
                                      </p:to>
                                    </p:set>
                                    <p:animEffect transition="in" filter="fade">
                                      <p:cBhvr>
                                        <p:cTn id="11" dur="1822"/>
                                        <p:tgtEl>
                                          <p:spTgt spid="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61"/>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511" name="Google Shape;511;p61"/>
          <p:cNvSpPr txBox="1">
            <a:spLocks noGrp="1"/>
          </p:cNvSpPr>
          <p:nvPr>
            <p:ph type="title"/>
          </p:nvPr>
        </p:nvSpPr>
        <p:spPr>
          <a:xfrm>
            <a:off x="422293" y="272754"/>
            <a:ext cx="6480530" cy="1600200"/>
          </a:xfrm>
          <a:prstGeom prst="rect">
            <a:avLst/>
          </a:prstGeom>
          <a:noFill/>
          <a:ln>
            <a:noFill/>
          </a:ln>
        </p:spPr>
        <p:txBody>
          <a:bodyPr spcFirstLastPara="1" wrap="square" lIns="91425" tIns="45700" rIns="91425" bIns="45700" anchor="t" anchorCtr="0">
            <a:noAutofit/>
          </a:bodyPr>
          <a:lstStyle/>
          <a:p>
            <a:pPr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$100 </a:t>
            </a:r>
            <a:br>
              <a:rPr lang="en-US" sz="4000" b="1" dirty="0">
                <a:solidFill>
                  <a:srgbClr val="F98832"/>
                </a:solidFill>
              </a:rPr>
            </a:br>
            <a:r>
              <a:rPr lang="en-US" sz="4000" b="1" dirty="0" err="1">
                <a:solidFill>
                  <a:srgbClr val="F98832"/>
                </a:solidFill>
                <a:latin typeface="Federo"/>
                <a:ea typeface="Federo"/>
                <a:cs typeface="Federo"/>
                <a:sym typeface="Federo"/>
              </a:rPr>
              <a:t>Renunciando</a:t>
            </a:r>
            <a:r>
              <a:rPr lang="en-US" sz="4000" b="1" dirty="0">
                <a:solidFill>
                  <a:srgbClr val="F98832"/>
                </a:solidFill>
                <a:latin typeface="Federo"/>
                <a:ea typeface="Federo"/>
                <a:cs typeface="Federo"/>
                <a:sym typeface="Federo"/>
              </a:rPr>
              <a:t> al Tabaco</a:t>
            </a:r>
            <a:br>
              <a:rPr lang="en-US" sz="4000" dirty="0">
                <a:solidFill>
                  <a:srgbClr val="F98832"/>
                </a:solidFill>
              </a:rPr>
            </a:br>
            <a:endParaRPr sz="4000" b="1" dirty="0">
              <a:solidFill>
                <a:srgbClr val="F98832"/>
              </a:solidFill>
            </a:endParaRPr>
          </a:p>
        </p:txBody>
      </p:sp>
      <p:sp>
        <p:nvSpPr>
          <p:cNvPr id="512" name="Google Shape;512;p61"/>
          <p:cNvSpPr txBox="1"/>
          <p:nvPr/>
        </p:nvSpPr>
        <p:spPr>
          <a:xfrm>
            <a:off x="-293622" y="1872954"/>
            <a:ext cx="7912359" cy="5216772"/>
          </a:xfrm>
          <a:prstGeom prst="rect">
            <a:avLst/>
          </a:prstGeom>
          <a:noFill/>
          <a:ln>
            <a:noFill/>
          </a:ln>
        </p:spPr>
        <p:txBody>
          <a:bodyPr spcFirstLastPara="1" wrap="square" lIns="91425" tIns="45700" rIns="91425" bIns="45700" anchor="t" anchorCtr="0">
            <a:spAutoFit/>
          </a:bodyPr>
          <a:lstStyle/>
          <a:p>
            <a:pPr marL="914400" lvl="2" algn="ctr"/>
            <a:r>
              <a:rPr lang="es-ES" sz="2800" b="1" dirty="0">
                <a:solidFill>
                  <a:schemeClr val="dk1"/>
                </a:solidFill>
                <a:latin typeface="Times New Roman"/>
                <a:ea typeface="Times New Roman"/>
                <a:cs typeface="Times New Roman"/>
                <a:sym typeface="Times New Roman"/>
              </a:rPr>
              <a:t>¿Cuál es el programa gratuito, clínicamente comprobado, basado en llamadas y mensajes de texto para dejar de fumar disponible en Indiana?</a:t>
            </a:r>
          </a:p>
          <a:p>
            <a:pPr marL="914400" lvl="2" algn="ctr"/>
            <a:endParaRPr sz="2800" dirty="0">
              <a:solidFill>
                <a:schemeClr val="dk1"/>
              </a:solidFill>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2800" b="1" i="0" u="none" strike="noStrike" cap="none" dirty="0">
                <a:solidFill>
                  <a:schemeClr val="dk1"/>
                </a:solidFill>
                <a:latin typeface="Times New Roman"/>
                <a:ea typeface="Times New Roman"/>
                <a:cs typeface="Times New Roman"/>
                <a:sym typeface="Times New Roman"/>
              </a:rPr>
              <a:t>Quit Now Indiana</a:t>
            </a:r>
            <a:endParaRPr sz="2800" b="0" i="0" u="none" strike="noStrike" cap="none" dirty="0">
              <a:solidFill>
                <a:schemeClr val="dk1"/>
              </a:solidFill>
              <a:latin typeface="Times New Roman"/>
              <a:ea typeface="Times New Roman"/>
              <a:cs typeface="Times New Roman"/>
              <a:sym typeface="Times New Roman"/>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2800" b="1" i="0" u="none" strike="noStrike" cap="none" dirty="0">
                <a:solidFill>
                  <a:schemeClr val="dk1"/>
                </a:solidFill>
                <a:latin typeface="Times New Roman"/>
                <a:ea typeface="Times New Roman"/>
                <a:cs typeface="Times New Roman"/>
                <a:sym typeface="Times New Roman"/>
              </a:rPr>
              <a:t>Smoke, The Big NOPE Foundation</a:t>
            </a:r>
            <a:endParaRPr sz="2800" dirty="0">
              <a:solidFill>
                <a:schemeClr val="dk1"/>
              </a:solidFill>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2800" b="1" i="0" u="none" strike="noStrike" cap="none" dirty="0">
                <a:solidFill>
                  <a:schemeClr val="dk1"/>
                </a:solidFill>
                <a:latin typeface="Times New Roman"/>
                <a:ea typeface="Times New Roman"/>
                <a:cs typeface="Times New Roman"/>
                <a:sym typeface="Times New Roman"/>
              </a:rPr>
              <a:t>You Can Do it Incorporated</a:t>
            </a:r>
            <a:endParaRPr sz="2800" dirty="0">
              <a:solidFill>
                <a:schemeClr val="dk1"/>
              </a:solidFill>
            </a:endParaRPr>
          </a:p>
          <a:p>
            <a:pPr marL="1428750" lvl="2" indent="-514350">
              <a:lnSpc>
                <a:spcPct val="150000"/>
              </a:lnSpc>
              <a:buClr>
                <a:schemeClr val="dk1"/>
              </a:buClr>
              <a:buSzPts val="3200"/>
              <a:buFont typeface="Times New Roman"/>
              <a:buAutoNum type="alphaUcParenR"/>
            </a:pPr>
            <a:r>
              <a:rPr lang="en-US" sz="2800" b="1" dirty="0">
                <a:solidFill>
                  <a:schemeClr val="dk1"/>
                </a:solidFill>
                <a:latin typeface="Times New Roman"/>
                <a:ea typeface="Times New Roman"/>
                <a:cs typeface="Times New Roman"/>
                <a:sym typeface="Times New Roman"/>
              </a:rPr>
              <a:t>Helping Hoosiers Quit</a:t>
            </a:r>
          </a:p>
          <a:p>
            <a:pPr marL="1428750" marR="0" lvl="2" indent="-311150" algn="l" rtl="0">
              <a:spcBef>
                <a:spcPts val="0"/>
              </a:spcBef>
              <a:spcAft>
                <a:spcPts val="0"/>
              </a:spcAft>
              <a:buClr>
                <a:schemeClr val="dk1"/>
              </a:buClr>
              <a:buSzPts val="3200"/>
              <a:buFont typeface="Verdana"/>
              <a:buNone/>
            </a:pPr>
            <a:endParaRPr sz="25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11"/>
                                        </p:tgtEl>
                                        <p:attrNameLst>
                                          <p:attrName>style.visibility</p:attrName>
                                        </p:attrNameLst>
                                      </p:cBhvr>
                                      <p:to>
                                        <p:strVal val="visible"/>
                                      </p:to>
                                    </p:set>
                                    <p:anim calcmode="lin" valueType="num">
                                      <p:cBhvr additive="base">
                                        <p:cTn id="7" dur="500"/>
                                        <p:tgtEl>
                                          <p:spTgt spid="511"/>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12"/>
                                        </p:tgtEl>
                                        <p:attrNameLst>
                                          <p:attrName>style.visibility</p:attrName>
                                        </p:attrNameLst>
                                      </p:cBhvr>
                                      <p:to>
                                        <p:strVal val="visible"/>
                                      </p:to>
                                    </p:set>
                                    <p:anim calcmode="lin" valueType="num">
                                      <p:cBhvr additive="base">
                                        <p:cTn id="11" dur="500"/>
                                        <p:tgtEl>
                                          <p:spTgt spid="512"/>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0"/>
                                        </p:tgtEl>
                                        <p:attrNameLst>
                                          <p:attrName>style.visibility</p:attrName>
                                        </p:attrNameLst>
                                      </p:cBhvr>
                                      <p:to>
                                        <p:strVal val="visible"/>
                                      </p:to>
                                    </p:set>
                                    <p:animEffect transition="in" filter="fade">
                                      <p:cBhvr>
                                        <p:cTn id="15" dur="50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2"/>
          <p:cNvSpPr txBox="1">
            <a:spLocks noGrp="1"/>
          </p:cNvSpPr>
          <p:nvPr>
            <p:ph type="title"/>
          </p:nvPr>
        </p:nvSpPr>
        <p:spPr>
          <a:xfrm>
            <a:off x="429208" y="404812"/>
            <a:ext cx="6419461" cy="1909180"/>
          </a:xfrm>
          <a:prstGeom prst="rect">
            <a:avLst/>
          </a:prstGeom>
          <a:noFill/>
          <a:ln>
            <a:noFill/>
          </a:ln>
        </p:spPr>
        <p:txBody>
          <a:bodyPr spcFirstLastPara="1" wrap="square" lIns="91425" tIns="45700" rIns="91425" bIns="45700" anchor="t" anchorCtr="0">
            <a:noAutofit/>
          </a:bodyPr>
          <a:lstStyle/>
          <a:p>
            <a:pPr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$100 </a:t>
            </a:r>
            <a:r>
              <a:rPr lang="en-US" sz="4000" b="1" dirty="0" err="1">
                <a:solidFill>
                  <a:srgbClr val="F98832"/>
                </a:solidFill>
                <a:latin typeface="Federo"/>
                <a:ea typeface="Federo"/>
                <a:cs typeface="Federo"/>
                <a:sym typeface="Federo"/>
              </a:rPr>
              <a:t>Renunciando</a:t>
            </a:r>
            <a:r>
              <a:rPr lang="en-US" sz="4000" b="1" dirty="0">
                <a:solidFill>
                  <a:srgbClr val="F98832"/>
                </a:solidFill>
                <a:latin typeface="Federo"/>
                <a:ea typeface="Federo"/>
                <a:cs typeface="Federo"/>
                <a:sym typeface="Federo"/>
              </a:rPr>
              <a:t> al Tabaco</a:t>
            </a:r>
            <a:br>
              <a:rPr lang="en-US" sz="4000" dirty="0">
                <a:solidFill>
                  <a:srgbClr val="F98832"/>
                </a:solidFill>
              </a:rPr>
            </a:br>
            <a:endParaRPr sz="4000" dirty="0">
              <a:solidFill>
                <a:srgbClr val="F98832"/>
              </a:solidFill>
            </a:endParaRPr>
          </a:p>
        </p:txBody>
      </p:sp>
      <p:sp>
        <p:nvSpPr>
          <p:cNvPr id="519" name="Google Shape;519;p62">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20" name="Google Shape;520;p62"/>
          <p:cNvSpPr txBox="1"/>
          <p:nvPr/>
        </p:nvSpPr>
        <p:spPr>
          <a:xfrm>
            <a:off x="277091" y="2151747"/>
            <a:ext cx="7004050" cy="2554505"/>
          </a:xfrm>
          <a:prstGeom prst="rect">
            <a:avLst/>
          </a:prstGeom>
          <a:noFill/>
          <a:ln>
            <a:noFill/>
          </a:ln>
        </p:spPr>
        <p:txBody>
          <a:bodyPr spcFirstLastPara="1" wrap="square" lIns="91425" tIns="45700" rIns="91425" bIns="45700" anchor="t" anchorCtr="0">
            <a:spAutoFit/>
          </a:bodyPr>
          <a:lstStyle/>
          <a:p>
            <a:pPr marL="1371600" marR="0" lvl="0" indent="-1371600" algn="ctr" rtl="0">
              <a:spcBef>
                <a:spcPts val="0"/>
              </a:spcBef>
              <a:spcAft>
                <a:spcPts val="0"/>
              </a:spcAft>
              <a:buClr>
                <a:schemeClr val="dk1"/>
              </a:buClr>
              <a:buSzPts val="8000"/>
              <a:buFont typeface="Noto Sans Symbols"/>
              <a:buAutoNum type="alphaUcParenR"/>
            </a:pPr>
            <a:r>
              <a:rPr lang="en-US" sz="8000" b="1" i="0" u="none" strike="noStrike" cap="none">
                <a:solidFill>
                  <a:schemeClr val="dk1"/>
                </a:solidFill>
                <a:latin typeface="Times New Roman"/>
                <a:ea typeface="Times New Roman"/>
                <a:cs typeface="Times New Roman"/>
                <a:sym typeface="Times New Roman"/>
              </a:rPr>
              <a:t>QUIT NOW INDIANA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2000"/>
                                        <p:tgtEl>
                                          <p:spTgt spid="5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20"/>
                                        </p:tgtEl>
                                        <p:attrNameLst>
                                          <p:attrName>style.visibility</p:attrName>
                                        </p:attrNameLst>
                                      </p:cBhvr>
                                      <p:to>
                                        <p:strVal val="visible"/>
                                      </p:to>
                                    </p:set>
                                    <p:animEffect transition="in" filter="fade">
                                      <p:cBhvr>
                                        <p:cTn id="11" dur="1822"/>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63"/>
          <p:cNvPicPr preferRelativeResize="0"/>
          <p:nvPr/>
        </p:nvPicPr>
        <p:blipFill rotWithShape="1">
          <a:blip r:embed="rId3">
            <a:alphaModFix/>
          </a:blip>
          <a:srcRect/>
          <a:stretch/>
        </p:blipFill>
        <p:spPr>
          <a:xfrm>
            <a:off x="8839200" y="6477000"/>
            <a:ext cx="304800" cy="304800"/>
          </a:xfrm>
          <a:prstGeom prst="rect">
            <a:avLst/>
          </a:prstGeom>
          <a:noFill/>
          <a:ln>
            <a:noFill/>
          </a:ln>
        </p:spPr>
      </p:pic>
      <p:sp>
        <p:nvSpPr>
          <p:cNvPr id="527" name="Google Shape;527;p63"/>
          <p:cNvSpPr txBox="1">
            <a:spLocks noGrp="1"/>
          </p:cNvSpPr>
          <p:nvPr>
            <p:ph type="title"/>
          </p:nvPr>
        </p:nvSpPr>
        <p:spPr>
          <a:xfrm>
            <a:off x="578498" y="330945"/>
            <a:ext cx="6336145" cy="1600200"/>
          </a:xfrm>
          <a:prstGeom prst="rect">
            <a:avLst/>
          </a:prstGeom>
          <a:noFill/>
          <a:ln>
            <a:noFill/>
          </a:ln>
        </p:spPr>
        <p:txBody>
          <a:bodyPr spcFirstLastPara="1" wrap="square" lIns="91425" tIns="45700" rIns="91425" bIns="45700" anchor="t" anchorCtr="0">
            <a:noAutofit/>
          </a:bodyPr>
          <a:lstStyle/>
          <a:p>
            <a:pPr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err="1">
                <a:solidFill>
                  <a:srgbClr val="F98832"/>
                </a:solidFill>
                <a:latin typeface="Federo"/>
                <a:ea typeface="Federo"/>
                <a:cs typeface="Federo"/>
                <a:sym typeface="Federo"/>
              </a:rPr>
              <a:t>Renunciando</a:t>
            </a:r>
            <a:r>
              <a:rPr lang="en-US" sz="4000" b="1" dirty="0">
                <a:solidFill>
                  <a:srgbClr val="F98832"/>
                </a:solidFill>
                <a:latin typeface="Federo"/>
                <a:ea typeface="Federo"/>
                <a:cs typeface="Federo"/>
                <a:sym typeface="Federo"/>
              </a:rPr>
              <a:t> al Tabaco</a:t>
            </a:r>
            <a:br>
              <a:rPr lang="en-US" sz="4000" dirty="0">
                <a:solidFill>
                  <a:srgbClr val="F98832"/>
                </a:solidFill>
              </a:rPr>
            </a:br>
            <a:endParaRPr sz="4000" dirty="0">
              <a:solidFill>
                <a:srgbClr val="F98832"/>
              </a:solidFill>
            </a:endParaRPr>
          </a:p>
        </p:txBody>
      </p:sp>
      <p:sp>
        <p:nvSpPr>
          <p:cNvPr id="528" name="Google Shape;528;p63"/>
          <p:cNvSpPr txBox="1"/>
          <p:nvPr/>
        </p:nvSpPr>
        <p:spPr>
          <a:xfrm>
            <a:off x="-288589" y="1931145"/>
            <a:ext cx="7203232" cy="4524275"/>
          </a:xfrm>
          <a:prstGeom prst="rect">
            <a:avLst/>
          </a:prstGeom>
          <a:noFill/>
          <a:ln>
            <a:noFill/>
          </a:ln>
        </p:spPr>
        <p:txBody>
          <a:bodyPr spcFirstLastPara="1" wrap="square" lIns="91425" tIns="45700" rIns="91425" bIns="45700" anchor="t" anchorCtr="0">
            <a:spAutoFit/>
          </a:bodyPr>
          <a:lstStyle/>
          <a:p>
            <a:pPr marL="914400" lvl="2" algn="ctr">
              <a:buClr>
                <a:schemeClr val="dk1"/>
              </a:buClr>
              <a:buSzPts val="4800"/>
            </a:pPr>
            <a:r>
              <a:rPr lang="en-US" sz="4800" b="1" i="0" u="sng" strike="noStrike" cap="none" dirty="0">
                <a:solidFill>
                  <a:schemeClr val="dk1"/>
                </a:solidFill>
                <a:latin typeface="Times New Roman"/>
                <a:ea typeface="Times New Roman"/>
                <a:cs typeface="Times New Roman"/>
                <a:sym typeface="Times New Roman"/>
              </a:rPr>
              <a:t>Verdadero o Falso:</a:t>
            </a:r>
            <a:r>
              <a:rPr lang="en-US" sz="4800" b="1" i="0" u="none" strike="noStrike" cap="none" dirty="0">
                <a:solidFill>
                  <a:schemeClr val="dk1"/>
                </a:solidFill>
                <a:latin typeface="Times New Roman"/>
                <a:ea typeface="Times New Roman"/>
                <a:cs typeface="Times New Roman"/>
                <a:sym typeface="Times New Roman"/>
              </a:rPr>
              <a:t> </a:t>
            </a:r>
          </a:p>
          <a:p>
            <a:pPr marL="914400" lvl="2" algn="ctr">
              <a:buClr>
                <a:schemeClr val="dk1"/>
              </a:buClr>
              <a:buSzPts val="4800"/>
            </a:pPr>
            <a:endParaRPr lang="es-ES" sz="4000" b="1" dirty="0">
              <a:solidFill>
                <a:schemeClr val="dk1"/>
              </a:solidFill>
              <a:latin typeface="Times New Roman"/>
              <a:ea typeface="Times New Roman"/>
              <a:cs typeface="Times New Roman"/>
              <a:sym typeface="Times New Roman"/>
            </a:endParaRPr>
          </a:p>
          <a:p>
            <a:pPr marL="914400" lvl="2" algn="ctr">
              <a:buClr>
                <a:schemeClr val="dk1"/>
              </a:buClr>
              <a:buSzPts val="4800"/>
            </a:pPr>
            <a:r>
              <a:rPr lang="es-ES" sz="4000" b="1" dirty="0">
                <a:solidFill>
                  <a:schemeClr val="dk1"/>
                </a:solidFill>
                <a:latin typeface="Times New Roman"/>
                <a:ea typeface="Times New Roman"/>
                <a:cs typeface="Times New Roman"/>
                <a:sym typeface="Times New Roman"/>
              </a:rPr>
              <a:t>Medicaid en Indiana ofrece múltiples recursos para la cesación del tabaco para las personas que intentan dejar de fumar.</a:t>
            </a:r>
            <a:endParaRPr sz="40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27"/>
                                        </p:tgtEl>
                                        <p:attrNameLst>
                                          <p:attrName>style.visibility</p:attrName>
                                        </p:attrNameLst>
                                      </p:cBhvr>
                                      <p:to>
                                        <p:strVal val="visible"/>
                                      </p:to>
                                    </p:set>
                                    <p:anim calcmode="lin" valueType="num">
                                      <p:cBhvr additive="base">
                                        <p:cTn id="7" dur="500"/>
                                        <p:tgtEl>
                                          <p:spTgt spid="52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28"/>
                                        </p:tgtEl>
                                        <p:attrNameLst>
                                          <p:attrName>style.visibility</p:attrName>
                                        </p:attrNameLst>
                                      </p:cBhvr>
                                      <p:to>
                                        <p:strVal val="visible"/>
                                      </p:to>
                                    </p:set>
                                    <p:anim calcmode="lin" valueType="num">
                                      <p:cBhvr additive="base">
                                        <p:cTn id="11" dur="500"/>
                                        <p:tgtEl>
                                          <p:spTgt spid="52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6"/>
                                        </p:tgtEl>
                                        <p:attrNameLst>
                                          <p:attrName>style.visibility</p:attrName>
                                        </p:attrNameLst>
                                      </p:cBhvr>
                                      <p:to>
                                        <p:strVal val="visible"/>
                                      </p:to>
                                    </p:set>
                                    <p:animEffect transition="in" filter="fade">
                                      <p:cBhvr>
                                        <p:cTn id="15" dur="500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4"/>
          <p:cNvSpPr txBox="1">
            <a:spLocks noGrp="1"/>
          </p:cNvSpPr>
          <p:nvPr>
            <p:ph type="title"/>
          </p:nvPr>
        </p:nvSpPr>
        <p:spPr>
          <a:xfrm>
            <a:off x="990600" y="404812"/>
            <a:ext cx="5262418" cy="838200"/>
          </a:xfrm>
          <a:prstGeom prst="rect">
            <a:avLst/>
          </a:prstGeom>
          <a:noFill/>
          <a:ln>
            <a:noFill/>
          </a:ln>
        </p:spPr>
        <p:txBody>
          <a:bodyPr spcFirstLastPara="1" wrap="square" lIns="91425" tIns="45700" rIns="91425" bIns="45700" anchor="t" anchorCtr="0">
            <a:noAutofit/>
          </a:bodyPr>
          <a:lstStyle/>
          <a:p>
            <a:pPr algn="ctr"/>
            <a:r>
              <a:rPr lang="en-US" sz="4000" b="1" dirty="0">
                <a:solidFill>
                  <a:srgbClr val="F98832"/>
                </a:solidFill>
              </a:rPr>
              <a:t>Respuesta </a:t>
            </a:r>
            <a:r>
              <a:rPr lang="en-US" sz="4000" b="1" dirty="0" err="1">
                <a:solidFill>
                  <a:srgbClr val="F98832"/>
                </a:solidFill>
              </a:rPr>
              <a:t>por</a:t>
            </a:r>
            <a:r>
              <a:rPr lang="en-US" sz="4000" b="1" dirty="0">
                <a:solidFill>
                  <a:srgbClr val="F98832"/>
                </a:solidFill>
              </a:rPr>
              <a:t> $200 </a:t>
            </a:r>
            <a:br>
              <a:rPr lang="en-US" sz="4000" b="1" dirty="0">
                <a:solidFill>
                  <a:srgbClr val="F98832"/>
                </a:solidFill>
              </a:rPr>
            </a:br>
            <a:r>
              <a:rPr lang="en-US" sz="4000" b="1" dirty="0" err="1">
                <a:solidFill>
                  <a:srgbClr val="F98832"/>
                </a:solidFill>
                <a:latin typeface="Federo"/>
                <a:ea typeface="Federo"/>
                <a:cs typeface="Federo"/>
                <a:sym typeface="Federo"/>
              </a:rPr>
              <a:t>Renunciando</a:t>
            </a:r>
            <a:r>
              <a:rPr lang="en-US" sz="4000" b="1" dirty="0">
                <a:solidFill>
                  <a:srgbClr val="F98832"/>
                </a:solidFill>
                <a:latin typeface="Federo"/>
                <a:ea typeface="Federo"/>
                <a:cs typeface="Federo"/>
                <a:sym typeface="Federo"/>
              </a:rPr>
              <a:t> al Tabaco</a:t>
            </a:r>
            <a:br>
              <a:rPr lang="en-US" sz="4000" dirty="0">
                <a:solidFill>
                  <a:srgbClr val="F98832"/>
                </a:solidFill>
              </a:rPr>
            </a:br>
            <a:endParaRPr sz="4000" dirty="0">
              <a:solidFill>
                <a:srgbClr val="F98832"/>
              </a:solidFill>
            </a:endParaRPr>
          </a:p>
        </p:txBody>
      </p:sp>
      <p:sp>
        <p:nvSpPr>
          <p:cNvPr id="535" name="Google Shape;535;p64">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36" name="Google Shape;536;p64"/>
          <p:cNvSpPr txBox="1"/>
          <p:nvPr/>
        </p:nvSpPr>
        <p:spPr>
          <a:xfrm>
            <a:off x="228600" y="2505690"/>
            <a:ext cx="7051675" cy="1846619"/>
          </a:xfrm>
          <a:prstGeom prst="rect">
            <a:avLst/>
          </a:prstGeom>
          <a:noFill/>
          <a:ln>
            <a:noFill/>
          </a:ln>
        </p:spPr>
        <p:txBody>
          <a:bodyPr spcFirstLastPara="1" wrap="square" lIns="91425" tIns="45700" rIns="91425" bIns="45700" anchor="t" anchorCtr="0">
            <a:spAutoFit/>
          </a:bodyPr>
          <a:lstStyle/>
          <a:p>
            <a:pPr lvl="0" algn="ctr">
              <a:buClr>
                <a:schemeClr val="dk1"/>
              </a:buClr>
              <a:buSzPts val="5400"/>
            </a:pPr>
            <a:r>
              <a:rPr lang="en-US" sz="5400" b="0" i="0" u="none" strike="noStrike" cap="none">
                <a:solidFill>
                  <a:schemeClr val="dk1"/>
                </a:solidFill>
                <a:latin typeface="Verdana"/>
                <a:ea typeface="Verdana"/>
                <a:cs typeface="Verdana"/>
                <a:sym typeface="Verdana"/>
              </a:rPr>
              <a:t> </a:t>
            </a:r>
            <a:r>
              <a:rPr lang="en-US" sz="10000" b="1">
                <a:solidFill>
                  <a:schemeClr val="dk1"/>
                </a:solidFill>
                <a:latin typeface="Times New Roman"/>
                <a:ea typeface="Times New Roman"/>
                <a:cs typeface="Times New Roman"/>
                <a:sym typeface="Times New Roman"/>
              </a:rPr>
              <a:t>¡</a:t>
            </a:r>
            <a:r>
              <a:rPr lang="en-US" sz="9500" b="1">
                <a:solidFill>
                  <a:schemeClr val="dk1"/>
                </a:solidFill>
                <a:latin typeface="Times New Roman"/>
                <a:ea typeface="Times New Roman"/>
                <a:cs typeface="Times New Roman"/>
                <a:sym typeface="Times New Roman"/>
              </a:rPr>
              <a:t>Verdadero</a:t>
            </a:r>
            <a:r>
              <a:rPr lang="en-US" sz="10000" b="1">
                <a:solidFill>
                  <a:schemeClr val="dk1"/>
                </a:solidFill>
                <a:latin typeface="Times New Roman"/>
                <a:ea typeface="Times New Roman"/>
                <a:cs typeface="Times New Roman"/>
                <a:sym typeface="Times New Roman"/>
              </a:rPr>
              <a:t>!</a:t>
            </a:r>
          </a:p>
          <a:p>
            <a:pPr marL="0" marR="0" lvl="0" indent="0" algn="ctr" rtl="0">
              <a:spcBef>
                <a:spcPts val="0"/>
              </a:spcBef>
              <a:spcAft>
                <a:spcPts val="0"/>
              </a:spcAft>
              <a:buClr>
                <a:schemeClr val="dk1"/>
              </a:buClr>
              <a:buSzPts val="5400"/>
              <a:buFont typeface="Noto Sans Symbols"/>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4"/>
                                        </p:tgtEl>
                                        <p:attrNameLst>
                                          <p:attrName>style.visibility</p:attrName>
                                        </p:attrNameLst>
                                      </p:cBhvr>
                                      <p:to>
                                        <p:strVal val="visible"/>
                                      </p:to>
                                    </p:set>
                                    <p:anim calcmode="lin" valueType="num">
                                      <p:cBhvr additive="base">
                                        <p:cTn id="7" dur="1000"/>
                                        <p:tgtEl>
                                          <p:spTgt spid="534"/>
                                        </p:tgtEl>
                                        <p:attrNameLst>
                                          <p:attrName>ppt_w</p:attrName>
                                        </p:attrNameLst>
                                      </p:cBhvr>
                                      <p:tavLst>
                                        <p:tav tm="0">
                                          <p:val>
                                            <p:strVal val="0"/>
                                          </p:val>
                                        </p:tav>
                                        <p:tav tm="100000">
                                          <p:val>
                                            <p:strVal val="#ppt_w"/>
                                          </p:val>
                                        </p:tav>
                                      </p:tavLst>
                                    </p:anim>
                                    <p:anim calcmode="lin" valueType="num">
                                      <p:cBhvr additive="base">
                                        <p:cTn id="8" dur="1000"/>
                                        <p:tgtEl>
                                          <p:spTgt spid="534"/>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36"/>
                                        </p:tgtEl>
                                        <p:attrNameLst>
                                          <p:attrName>style.visibility</p:attrName>
                                        </p:attrNameLst>
                                      </p:cBhvr>
                                      <p:to>
                                        <p:strVal val="visible"/>
                                      </p:to>
                                    </p:set>
                                    <p:animEffect transition="in" filter="fade">
                                      <p:cBhvr>
                                        <p:cTn id="12" dur="1822"/>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65"/>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543" name="Google Shape;543;p65"/>
          <p:cNvSpPr txBox="1">
            <a:spLocks noGrp="1"/>
          </p:cNvSpPr>
          <p:nvPr>
            <p:ph type="title"/>
          </p:nvPr>
        </p:nvSpPr>
        <p:spPr>
          <a:xfrm>
            <a:off x="1016000" y="157769"/>
            <a:ext cx="5207000" cy="1639888"/>
          </a:xfrm>
          <a:prstGeom prst="rect">
            <a:avLst/>
          </a:prstGeom>
          <a:noFill/>
          <a:ln>
            <a:noFill/>
          </a:ln>
        </p:spPr>
        <p:txBody>
          <a:bodyPr spcFirstLastPara="1" wrap="square" lIns="91425" tIns="45700" rIns="91425" bIns="45700" anchor="t" anchorCtr="0">
            <a:noAutofit/>
          </a:bodyPr>
          <a:lstStyle/>
          <a:p>
            <a:pPr lvl="0" algn="ctr"/>
            <a:r>
              <a:rPr lang="en-US" sz="4000" b="1" dirty="0" err="1">
                <a:solidFill>
                  <a:srgbClr val="F98832"/>
                </a:solidFill>
              </a:rPr>
              <a:t>Pregunta</a:t>
            </a:r>
            <a:r>
              <a:rPr lang="en-US" sz="4000" b="1" dirty="0">
                <a:solidFill>
                  <a:srgbClr val="F98832"/>
                </a:solidFill>
              </a:rPr>
              <a:t>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n-US" sz="4000" b="1" dirty="0" err="1">
                <a:solidFill>
                  <a:srgbClr val="F98832"/>
                </a:solidFill>
                <a:latin typeface="Federo"/>
                <a:ea typeface="Federo"/>
                <a:cs typeface="Federo"/>
                <a:sym typeface="Federo"/>
              </a:rPr>
              <a:t>Renunciando</a:t>
            </a:r>
            <a:r>
              <a:rPr lang="en-US" sz="4000" b="1" dirty="0">
                <a:solidFill>
                  <a:srgbClr val="F98832"/>
                </a:solidFill>
                <a:latin typeface="Federo"/>
                <a:ea typeface="Federo"/>
                <a:cs typeface="Federo"/>
                <a:sym typeface="Federo"/>
              </a:rPr>
              <a:t> al Tabaco</a:t>
            </a:r>
            <a:endParaRPr sz="4000" dirty="0">
              <a:solidFill>
                <a:srgbClr val="F98832"/>
              </a:solidFill>
            </a:endParaRPr>
          </a:p>
        </p:txBody>
      </p:sp>
      <p:sp>
        <p:nvSpPr>
          <p:cNvPr id="544" name="Google Shape;544;p65"/>
          <p:cNvSpPr txBox="1"/>
          <p:nvPr/>
        </p:nvSpPr>
        <p:spPr>
          <a:xfrm>
            <a:off x="-369794" y="1644603"/>
            <a:ext cx="7978588" cy="4524275"/>
          </a:xfrm>
          <a:prstGeom prst="rect">
            <a:avLst/>
          </a:prstGeom>
          <a:noFill/>
          <a:ln>
            <a:noFill/>
          </a:ln>
        </p:spPr>
        <p:txBody>
          <a:bodyPr spcFirstLastPara="1" wrap="square" lIns="91425" tIns="45700" rIns="91425" bIns="45700" anchor="t" anchorCtr="0">
            <a:spAutoFit/>
          </a:bodyPr>
          <a:lstStyle/>
          <a:p>
            <a:pPr marL="914400" lvl="2"/>
            <a:r>
              <a:rPr lang="es-ES" sz="3600" b="1" dirty="0">
                <a:solidFill>
                  <a:schemeClr val="dk1"/>
                </a:solidFill>
                <a:latin typeface="Times New Roman"/>
                <a:ea typeface="Times New Roman"/>
                <a:cs typeface="Times New Roman"/>
                <a:sym typeface="Times New Roman"/>
              </a:rPr>
              <a:t>En promedio, ¿cuántos intentos se necesitan para dejar de fumar con éxito?</a:t>
            </a:r>
          </a:p>
          <a:p>
            <a:pPr marL="914400" lvl="2"/>
            <a:endParaRPr lang="es-ES" sz="3600" b="1" dirty="0">
              <a:solidFill>
                <a:schemeClr val="dk1"/>
              </a:solidFill>
              <a:latin typeface="Times New Roman"/>
              <a:ea typeface="Times New Roman"/>
              <a:cs typeface="Times New Roman"/>
              <a:sym typeface="Times New Roman"/>
            </a:endParaRPr>
          </a:p>
          <a:p>
            <a:pPr marL="1657350" lvl="2" indent="-742950">
              <a:buAutoNum type="alphaUcParenR"/>
            </a:pPr>
            <a:r>
              <a:rPr lang="en-US" sz="3600" b="1" i="0" u="none" strike="noStrike" cap="none" dirty="0">
                <a:solidFill>
                  <a:schemeClr val="dk1"/>
                </a:solidFill>
                <a:latin typeface="Times New Roman"/>
                <a:ea typeface="Times New Roman"/>
                <a:cs typeface="Times New Roman"/>
                <a:sym typeface="Times New Roman"/>
              </a:rPr>
              <a:t>1 </a:t>
            </a:r>
            <a:r>
              <a:rPr lang="en-US" sz="3600" b="1" i="0" u="none" strike="noStrike" cap="none" dirty="0" err="1">
                <a:solidFill>
                  <a:schemeClr val="dk1"/>
                </a:solidFill>
                <a:latin typeface="Times New Roman"/>
                <a:ea typeface="Times New Roman"/>
                <a:cs typeface="Times New Roman"/>
                <a:sym typeface="Times New Roman"/>
              </a:rPr>
              <a:t>intento</a:t>
            </a:r>
            <a:r>
              <a:rPr lang="en-US" sz="3600" b="1" i="0" u="none" strike="noStrike" cap="none" dirty="0">
                <a:solidFill>
                  <a:schemeClr val="dk1"/>
                </a:solidFill>
                <a:latin typeface="Times New Roman"/>
                <a:ea typeface="Times New Roman"/>
                <a:cs typeface="Times New Roman"/>
                <a:sym typeface="Times New Roman"/>
              </a:rPr>
              <a:t>.</a:t>
            </a:r>
            <a:endParaRPr lang="en-US" sz="3600" dirty="0">
              <a:ea typeface="Times New Roman"/>
            </a:endParaRPr>
          </a:p>
          <a:p>
            <a:pPr marL="1657350" lvl="2" indent="-742950">
              <a:buAutoNum type="alphaUcParenR"/>
            </a:pPr>
            <a:r>
              <a:rPr lang="en-US" sz="3600" b="1" i="0" u="none" strike="noStrike" cap="none" dirty="0">
                <a:solidFill>
                  <a:schemeClr val="dk1"/>
                </a:solidFill>
                <a:latin typeface="Times New Roman"/>
                <a:ea typeface="Times New Roman"/>
                <a:cs typeface="Times New Roman"/>
                <a:sym typeface="Times New Roman"/>
              </a:rPr>
              <a:t>3-4 </a:t>
            </a:r>
            <a:r>
              <a:rPr lang="en-US" sz="3600" b="1" dirty="0" err="1">
                <a:solidFill>
                  <a:schemeClr val="dk1"/>
                </a:solidFill>
                <a:latin typeface="Times New Roman"/>
                <a:ea typeface="Times New Roman"/>
                <a:cs typeface="Times New Roman"/>
                <a:sym typeface="Times New Roman"/>
              </a:rPr>
              <a:t>intentos</a:t>
            </a:r>
            <a:r>
              <a:rPr lang="en-US" sz="3600" b="1" dirty="0">
                <a:solidFill>
                  <a:schemeClr val="dk1"/>
                </a:solidFill>
                <a:latin typeface="Times New Roman"/>
                <a:ea typeface="Times New Roman"/>
                <a:cs typeface="Times New Roman"/>
                <a:sym typeface="Times New Roman"/>
              </a:rPr>
              <a:t>.</a:t>
            </a:r>
            <a:endParaRPr sz="3600" dirty="0"/>
          </a:p>
          <a:p>
            <a:pPr marL="1428750" marR="0" lvl="2" indent="-514350" algn="l" rtl="0">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 8-11 </a:t>
            </a:r>
            <a:r>
              <a:rPr lang="en-US" sz="3600" b="1" i="0" u="none" strike="noStrike" cap="none" dirty="0" err="1">
                <a:solidFill>
                  <a:schemeClr val="dk1"/>
                </a:solidFill>
                <a:latin typeface="Times New Roman"/>
                <a:ea typeface="Times New Roman"/>
                <a:cs typeface="Times New Roman"/>
                <a:sym typeface="Times New Roman"/>
              </a:rPr>
              <a:t>intentos</a:t>
            </a:r>
            <a:r>
              <a:rPr lang="en-US" sz="3600" b="1" i="0" u="none" strike="noStrike" cap="none" dirty="0">
                <a:solidFill>
                  <a:schemeClr val="dk1"/>
                </a:solidFill>
                <a:latin typeface="Times New Roman"/>
                <a:ea typeface="Times New Roman"/>
                <a:cs typeface="Times New Roman"/>
                <a:sym typeface="Times New Roman"/>
              </a:rPr>
              <a:t>.</a:t>
            </a:r>
            <a:endParaRPr sz="3600" dirty="0"/>
          </a:p>
          <a:p>
            <a:pPr marL="1428750" lvl="2" indent="-514350">
              <a:buClr>
                <a:schemeClr val="dk1"/>
              </a:buClr>
              <a:buSzPts val="3600"/>
              <a:buFont typeface="Times New Roman"/>
              <a:buAutoNum type="alphaUcParenR"/>
            </a:pPr>
            <a:r>
              <a:rPr lang="en-US" sz="3600" b="1" dirty="0">
                <a:solidFill>
                  <a:schemeClr val="dk1"/>
                </a:solidFill>
                <a:latin typeface="Times New Roman"/>
                <a:ea typeface="Times New Roman"/>
                <a:cs typeface="Times New Roman"/>
                <a:sym typeface="Times New Roman"/>
              </a:rPr>
              <a:t> 5 </a:t>
            </a:r>
            <a:r>
              <a:rPr lang="en-US" sz="3600" b="1" dirty="0" err="1">
                <a:solidFill>
                  <a:schemeClr val="dk1"/>
                </a:solidFill>
                <a:latin typeface="Times New Roman"/>
                <a:ea typeface="Times New Roman"/>
                <a:cs typeface="Times New Roman"/>
                <a:sym typeface="Times New Roman"/>
              </a:rPr>
              <a:t>millones</a:t>
            </a:r>
            <a:r>
              <a:rPr lang="en-US" sz="3600" b="1" dirty="0">
                <a:solidFill>
                  <a:schemeClr val="dk1"/>
                </a:solidFill>
                <a:latin typeface="Times New Roman"/>
                <a:ea typeface="Times New Roman"/>
                <a:cs typeface="Times New Roman"/>
                <a:sym typeface="Times New Roman"/>
              </a:rPr>
              <a:t> de </a:t>
            </a:r>
            <a:r>
              <a:rPr lang="en-US" sz="3600" b="1" dirty="0" err="1">
                <a:solidFill>
                  <a:schemeClr val="dk1"/>
                </a:solidFill>
                <a:latin typeface="Times New Roman"/>
                <a:ea typeface="Times New Roman"/>
                <a:cs typeface="Times New Roman"/>
                <a:sym typeface="Times New Roman"/>
              </a:rPr>
              <a:t>veces</a:t>
            </a:r>
            <a:r>
              <a:rPr lang="en-US" sz="3600" b="1" dirty="0">
                <a:solidFill>
                  <a:schemeClr val="dk1"/>
                </a:solidFill>
                <a:latin typeface="Times New Roman"/>
                <a:ea typeface="Times New Roman"/>
                <a:cs typeface="Times New Roman"/>
                <a:sym typeface="Times New Roman"/>
              </a:rPr>
              <a:t>.</a:t>
            </a:r>
            <a:endParaRPr sz="36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43"/>
                                        </p:tgtEl>
                                        <p:attrNameLst>
                                          <p:attrName>style.visibility</p:attrName>
                                        </p:attrNameLst>
                                      </p:cBhvr>
                                      <p:to>
                                        <p:strVal val="visible"/>
                                      </p:to>
                                    </p:set>
                                    <p:anim calcmode="lin" valueType="num">
                                      <p:cBhvr additive="base">
                                        <p:cTn id="7" dur="500"/>
                                        <p:tgtEl>
                                          <p:spTgt spid="54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44"/>
                                        </p:tgtEl>
                                        <p:attrNameLst>
                                          <p:attrName>style.visibility</p:attrName>
                                        </p:attrNameLst>
                                      </p:cBhvr>
                                      <p:to>
                                        <p:strVal val="visible"/>
                                      </p:to>
                                    </p:set>
                                    <p:anim calcmode="lin" valueType="num">
                                      <p:cBhvr additive="base">
                                        <p:cTn id="11" dur="500"/>
                                        <p:tgtEl>
                                          <p:spTgt spid="54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2"/>
                                        </p:tgtEl>
                                        <p:attrNameLst>
                                          <p:attrName>style.visibility</p:attrName>
                                        </p:attrNameLst>
                                      </p:cBhvr>
                                      <p:to>
                                        <p:strVal val="visible"/>
                                      </p:to>
                                    </p:set>
                                    <p:animEffect transition="in" filter="fade">
                                      <p:cBhvr>
                                        <p:cTn id="15" dur="50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66"/>
          <p:cNvSpPr txBox="1">
            <a:spLocks noGrp="1"/>
          </p:cNvSpPr>
          <p:nvPr>
            <p:ph type="title"/>
          </p:nvPr>
        </p:nvSpPr>
        <p:spPr>
          <a:xfrm>
            <a:off x="609600" y="404811"/>
            <a:ext cx="5916706" cy="1746717"/>
          </a:xfrm>
          <a:prstGeom prst="rect">
            <a:avLst/>
          </a:prstGeom>
          <a:noFill/>
          <a:ln>
            <a:noFill/>
          </a:ln>
        </p:spPr>
        <p:txBody>
          <a:bodyPr spcFirstLastPara="1" wrap="square" lIns="91425" tIns="45700" rIns="91425" bIns="45700" anchor="t" anchorCtr="0">
            <a:noAutofit/>
          </a:bodyPr>
          <a:lstStyle/>
          <a:p>
            <a:pPr lvl="0"/>
            <a:r>
              <a:rPr lang="en-US" sz="4000" b="1" dirty="0">
                <a:solidFill>
                  <a:srgbClr val="F98832"/>
                </a:solidFill>
              </a:rPr>
              <a:t>Respuesta </a:t>
            </a:r>
            <a:r>
              <a:rPr lang="en-US" sz="4000" b="1" dirty="0" err="1">
                <a:solidFill>
                  <a:srgbClr val="F98832"/>
                </a:solidFill>
              </a:rPr>
              <a:t>por</a:t>
            </a:r>
            <a:r>
              <a:rPr lang="en-US" sz="4000" b="1" dirty="0">
                <a:solidFill>
                  <a:srgbClr val="F98832"/>
                </a:solidFill>
              </a:rPr>
              <a:t> $300 </a:t>
            </a:r>
            <a:br>
              <a:rPr lang="en-US" sz="4000" b="1" dirty="0">
                <a:solidFill>
                  <a:srgbClr val="F98832"/>
                </a:solidFill>
              </a:rPr>
            </a:br>
            <a:r>
              <a:rPr lang="en-US" sz="4000" b="1" dirty="0" err="1">
                <a:solidFill>
                  <a:srgbClr val="F98832"/>
                </a:solidFill>
              </a:rPr>
              <a:t>Renunciando</a:t>
            </a:r>
            <a:r>
              <a:rPr lang="en-US" sz="4000" b="1" dirty="0">
                <a:solidFill>
                  <a:srgbClr val="F98832"/>
                </a:solidFill>
              </a:rPr>
              <a:t> al tabaco</a:t>
            </a:r>
            <a:endParaRPr sz="4000" dirty="0">
              <a:solidFill>
                <a:srgbClr val="F98832"/>
              </a:solidFill>
            </a:endParaRPr>
          </a:p>
        </p:txBody>
      </p:sp>
      <p:sp>
        <p:nvSpPr>
          <p:cNvPr id="551" name="Google Shape;551;p66">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52" name="Google Shape;552;p66"/>
          <p:cNvSpPr txBox="1"/>
          <p:nvPr/>
        </p:nvSpPr>
        <p:spPr>
          <a:xfrm>
            <a:off x="-90225" y="2306362"/>
            <a:ext cx="7316356" cy="2800726"/>
          </a:xfrm>
          <a:prstGeom prst="rect">
            <a:avLst/>
          </a:prstGeom>
          <a:noFill/>
          <a:ln>
            <a:noFill/>
          </a:ln>
        </p:spPr>
        <p:txBody>
          <a:bodyPr spcFirstLastPara="1" wrap="square" lIns="91425" tIns="45700" rIns="91425" bIns="45700" anchor="t" anchorCtr="0">
            <a:spAutoFit/>
          </a:bodyPr>
          <a:lstStyle/>
          <a:p>
            <a:pPr lvl="0" algn="ctr">
              <a:buClr>
                <a:schemeClr val="dk1"/>
              </a:buClr>
              <a:buSzPts val="5400"/>
            </a:pPr>
            <a:r>
              <a:rPr lang="en-US" sz="7000" b="0" i="0" u="none" strike="noStrike" cap="none" dirty="0">
                <a:solidFill>
                  <a:schemeClr val="dk1"/>
                </a:solidFill>
                <a:latin typeface="Verdana"/>
                <a:ea typeface="Verdana"/>
                <a:cs typeface="Verdana"/>
                <a:sym typeface="Verdana"/>
              </a:rPr>
              <a:t> </a:t>
            </a:r>
            <a:r>
              <a:rPr lang="en-US" sz="8800" b="1" dirty="0">
                <a:solidFill>
                  <a:schemeClr val="dk1"/>
                </a:solidFill>
                <a:latin typeface="Times New Roman"/>
                <a:ea typeface="Times New Roman"/>
                <a:cs typeface="Times New Roman"/>
                <a:sym typeface="Times New Roman"/>
              </a:rPr>
              <a:t>C) ¡8-11 INTENTOS</a:t>
            </a:r>
            <a:r>
              <a:rPr lang="en-US" sz="8800" b="1" i="0" u="none" strike="noStrike" cap="none" dirty="0">
                <a:solidFill>
                  <a:schemeClr val="dk1"/>
                </a:solidFill>
                <a:latin typeface="Times New Roman"/>
                <a:ea typeface="Times New Roman"/>
                <a:cs typeface="Times New Roman"/>
                <a:sym typeface="Times New Roman"/>
              </a:rPr>
              <a:t>!</a:t>
            </a:r>
            <a:endParaRPr sz="7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2000"/>
                                        <p:tgtEl>
                                          <p:spTgt spid="55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52"/>
                                        </p:tgtEl>
                                        <p:attrNameLst>
                                          <p:attrName>style.visibility</p:attrName>
                                        </p:attrNameLst>
                                      </p:cBhvr>
                                      <p:to>
                                        <p:strVal val="visible"/>
                                      </p:to>
                                    </p:set>
                                    <p:animEffect transition="in" filter="fade">
                                      <p:cBhvr>
                                        <p:cTn id="11" dur="1822"/>
                                        <p:tgtEl>
                                          <p:spTgt spid="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orange and black brushstrokes&#10;&#10;AI-generated content may be incorrect.">
            <a:extLst>
              <a:ext uri="{FF2B5EF4-FFF2-40B4-BE49-F238E27FC236}">
                <a16:creationId xmlns:a16="http://schemas.microsoft.com/office/drawing/2014/main" id="{EF008A31-0A86-876D-21CE-5AEF15544963}"/>
              </a:ext>
            </a:extLst>
          </p:cNvPr>
          <p:cNvPicPr>
            <a:picLocks noChangeAspect="1"/>
          </p:cNvPicPr>
          <p:nvPr/>
        </p:nvPicPr>
        <p:blipFill>
          <a:blip r:embed="rId3"/>
          <a:stretch>
            <a:fillRect/>
          </a:stretch>
        </p:blipFill>
        <p:spPr>
          <a:xfrm>
            <a:off x="-1881458" y="-2659812"/>
            <a:ext cx="5200650" cy="5334000"/>
          </a:xfrm>
          <a:prstGeom prst="rect">
            <a:avLst/>
          </a:prstGeom>
        </p:spPr>
      </p:pic>
      <p:pic>
        <p:nvPicPr>
          <p:cNvPr id="4" name="Picture 3" descr="A green and black background&#10;&#10;AI-generated content may be incorrect.">
            <a:extLst>
              <a:ext uri="{FF2B5EF4-FFF2-40B4-BE49-F238E27FC236}">
                <a16:creationId xmlns:a16="http://schemas.microsoft.com/office/drawing/2014/main" id="{B3ABADED-21EA-B40A-9EA0-F26290104FAA}"/>
              </a:ext>
            </a:extLst>
          </p:cNvPr>
          <p:cNvPicPr>
            <a:picLocks noChangeAspect="1"/>
          </p:cNvPicPr>
          <p:nvPr/>
        </p:nvPicPr>
        <p:blipFill>
          <a:blip r:embed="rId4"/>
          <a:stretch>
            <a:fillRect/>
          </a:stretch>
        </p:blipFill>
        <p:spPr>
          <a:xfrm>
            <a:off x="6291981" y="-1883524"/>
            <a:ext cx="4410075" cy="3781425"/>
          </a:xfrm>
          <a:prstGeom prst="rect">
            <a:avLst/>
          </a:prstGeom>
        </p:spPr>
      </p:pic>
      <p:pic>
        <p:nvPicPr>
          <p:cNvPr id="5" name="Picture 4" descr="A green star on a black background&#10;&#10;AI-generated content may be incorrect.">
            <a:extLst>
              <a:ext uri="{FF2B5EF4-FFF2-40B4-BE49-F238E27FC236}">
                <a16:creationId xmlns:a16="http://schemas.microsoft.com/office/drawing/2014/main" id="{C73658B8-90C2-8CD8-4DDB-0E41C5FADF72}"/>
              </a:ext>
            </a:extLst>
          </p:cNvPr>
          <p:cNvPicPr>
            <a:picLocks noChangeAspect="1"/>
          </p:cNvPicPr>
          <p:nvPr/>
        </p:nvPicPr>
        <p:blipFill>
          <a:blip r:embed="rId5"/>
          <a:stretch>
            <a:fillRect/>
          </a:stretch>
        </p:blipFill>
        <p:spPr>
          <a:xfrm>
            <a:off x="2058568" y="393671"/>
            <a:ext cx="684902" cy="808547"/>
          </a:xfrm>
          <a:prstGeom prst="rect">
            <a:avLst/>
          </a:prstGeom>
        </p:spPr>
      </p:pic>
      <p:pic>
        <p:nvPicPr>
          <p:cNvPr id="6" name="Picture 5" descr="A orange star on a black background&#10;&#10;AI-generated content may be incorrect.">
            <a:extLst>
              <a:ext uri="{FF2B5EF4-FFF2-40B4-BE49-F238E27FC236}">
                <a16:creationId xmlns:a16="http://schemas.microsoft.com/office/drawing/2014/main" id="{A7FA979A-FC2D-75C0-D9FE-0E5A76221505}"/>
              </a:ext>
            </a:extLst>
          </p:cNvPr>
          <p:cNvPicPr>
            <a:picLocks noChangeAspect="1"/>
          </p:cNvPicPr>
          <p:nvPr/>
        </p:nvPicPr>
        <p:blipFill>
          <a:blip r:embed="rId6"/>
          <a:stretch>
            <a:fillRect/>
          </a:stretch>
        </p:blipFill>
        <p:spPr>
          <a:xfrm>
            <a:off x="8226725" y="1597595"/>
            <a:ext cx="914400" cy="1304925"/>
          </a:xfrm>
          <a:prstGeom prst="rect">
            <a:avLst/>
          </a:prstGeom>
        </p:spPr>
      </p:pic>
      <p:pic>
        <p:nvPicPr>
          <p:cNvPr id="7" name="Picture 6" descr="A row of squares on a black background&#10;&#10;AI-generated content may be incorrect.">
            <a:extLst>
              <a:ext uri="{FF2B5EF4-FFF2-40B4-BE49-F238E27FC236}">
                <a16:creationId xmlns:a16="http://schemas.microsoft.com/office/drawing/2014/main" id="{50966DFD-10B3-C810-E438-55E1953D1B58}"/>
              </a:ext>
            </a:extLst>
          </p:cNvPr>
          <p:cNvPicPr>
            <a:picLocks noChangeAspect="1"/>
          </p:cNvPicPr>
          <p:nvPr/>
        </p:nvPicPr>
        <p:blipFill>
          <a:blip r:embed="rId7"/>
          <a:stretch>
            <a:fillRect/>
          </a:stretch>
        </p:blipFill>
        <p:spPr>
          <a:xfrm>
            <a:off x="0" y="3221617"/>
            <a:ext cx="9144000" cy="414766"/>
          </a:xfrm>
          <a:prstGeom prst="rect">
            <a:avLst/>
          </a:prstGeom>
        </p:spPr>
      </p:pic>
      <p:sp>
        <p:nvSpPr>
          <p:cNvPr id="8" name="TextBox 7">
            <a:extLst>
              <a:ext uri="{FF2B5EF4-FFF2-40B4-BE49-F238E27FC236}">
                <a16:creationId xmlns:a16="http://schemas.microsoft.com/office/drawing/2014/main" id="{F569FBA2-9466-B40C-FBA4-B7C8A54735CF}"/>
              </a:ext>
            </a:extLst>
          </p:cNvPr>
          <p:cNvSpPr txBox="1"/>
          <p:nvPr/>
        </p:nvSpPr>
        <p:spPr>
          <a:xfrm>
            <a:off x="819511" y="3429000"/>
            <a:ext cx="7677507"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4400" dirty="0">
                <a:solidFill>
                  <a:schemeClr val="tx1"/>
                </a:solidFill>
                <a:latin typeface="Caveat Brush"/>
                <a:ea typeface="Calibri"/>
                <a:cs typeface="Calibri"/>
              </a:rPr>
              <a:t>"A nadie le importa cuánto sabes</a:t>
            </a:r>
            <a:r>
              <a:rPr lang="es-ES" sz="4400" i="0" dirty="0">
                <a:solidFill>
                  <a:schemeClr val="tx1"/>
                </a:solidFill>
                <a:latin typeface="Caveat Brush"/>
                <a:ea typeface="Calibri"/>
                <a:cs typeface="Calibri"/>
              </a:rPr>
              <a:t>, </a:t>
            </a:r>
            <a:r>
              <a:rPr lang="es-ES" sz="4400" dirty="0">
                <a:solidFill>
                  <a:schemeClr val="tx1"/>
                </a:solidFill>
                <a:latin typeface="Caveat Brush"/>
                <a:ea typeface="Calibri"/>
                <a:cs typeface="Calibri"/>
              </a:rPr>
              <a:t>hasta que saben cuánto te importan.“</a:t>
            </a:r>
            <a:endParaRPr lang="en-US" sz="4400" i="0">
              <a:solidFill>
                <a:schemeClr val="tx1"/>
              </a:solidFill>
              <a:latin typeface="Caveat Brush"/>
              <a:ea typeface="Calibri"/>
              <a:cs typeface="Calibri"/>
            </a:endParaRPr>
          </a:p>
          <a:p>
            <a:pPr algn="ctr"/>
            <a:r>
              <a:rPr lang="en-US" sz="3200" i="0" dirty="0">
                <a:solidFill>
                  <a:schemeClr val="tx1"/>
                </a:solidFill>
                <a:latin typeface="Caveat Brush"/>
                <a:ea typeface="Calibri"/>
                <a:cs typeface="Calibri"/>
              </a:rPr>
              <a:t>-Theodore Roosevelt</a:t>
            </a:r>
            <a:endParaRPr lang="en-US" sz="2400" dirty="0">
              <a:solidFill>
                <a:schemeClr val="tx1"/>
              </a:solidFill>
            </a:endParaRPr>
          </a:p>
          <a:p>
            <a:pPr algn="ctr"/>
            <a:endParaRPr lang="en-US"/>
          </a:p>
        </p:txBody>
      </p:sp>
      <p:pic>
        <p:nvPicPr>
          <p:cNvPr id="9" name="Picture 8" descr="A green lines on a black background&#10;&#10;AI-generated content may be incorrect.">
            <a:extLst>
              <a:ext uri="{FF2B5EF4-FFF2-40B4-BE49-F238E27FC236}">
                <a16:creationId xmlns:a16="http://schemas.microsoft.com/office/drawing/2014/main" id="{20BA1302-0274-A5FF-46C9-6273F1597684}"/>
              </a:ext>
            </a:extLst>
          </p:cNvPr>
          <p:cNvPicPr>
            <a:picLocks noChangeAspect="1"/>
          </p:cNvPicPr>
          <p:nvPr/>
        </p:nvPicPr>
        <p:blipFill>
          <a:blip r:embed="rId8"/>
          <a:stretch>
            <a:fillRect/>
          </a:stretch>
        </p:blipFill>
        <p:spPr>
          <a:xfrm>
            <a:off x="6413469" y="4435684"/>
            <a:ext cx="3074419" cy="2903688"/>
          </a:xfrm>
          <a:prstGeom prst="rect">
            <a:avLst/>
          </a:prstGeom>
        </p:spPr>
      </p:pic>
      <p:pic>
        <p:nvPicPr>
          <p:cNvPr id="10" name="Picture 9" descr="A orange star on a black background&#10;&#10;AI-generated content may be incorrect.">
            <a:extLst>
              <a:ext uri="{FF2B5EF4-FFF2-40B4-BE49-F238E27FC236}">
                <a16:creationId xmlns:a16="http://schemas.microsoft.com/office/drawing/2014/main" id="{B51595A4-F56E-3C33-B351-D8359AE12B18}"/>
              </a:ext>
            </a:extLst>
          </p:cNvPr>
          <p:cNvPicPr>
            <a:picLocks noChangeAspect="1"/>
          </p:cNvPicPr>
          <p:nvPr/>
        </p:nvPicPr>
        <p:blipFill>
          <a:blip r:embed="rId6"/>
          <a:stretch>
            <a:fillRect/>
          </a:stretch>
        </p:blipFill>
        <p:spPr>
          <a:xfrm>
            <a:off x="5552535" y="5882046"/>
            <a:ext cx="727495" cy="830474"/>
          </a:xfrm>
          <a:prstGeom prst="rect">
            <a:avLst/>
          </a:prstGeom>
        </p:spPr>
      </p:pic>
      <p:pic>
        <p:nvPicPr>
          <p:cNvPr id="11" name="Picture 10" descr="A green neon star on a black background&#10;&#10;AI-generated content may be incorrect.">
            <a:extLst>
              <a:ext uri="{FF2B5EF4-FFF2-40B4-BE49-F238E27FC236}">
                <a16:creationId xmlns:a16="http://schemas.microsoft.com/office/drawing/2014/main" id="{E7D6DB17-4757-C439-C9BF-3C5D14DEC4EA}"/>
              </a:ext>
            </a:extLst>
          </p:cNvPr>
          <p:cNvPicPr>
            <a:picLocks noChangeAspect="1"/>
          </p:cNvPicPr>
          <p:nvPr/>
        </p:nvPicPr>
        <p:blipFill>
          <a:blip r:embed="rId9"/>
          <a:stretch>
            <a:fillRect/>
          </a:stretch>
        </p:blipFill>
        <p:spPr>
          <a:xfrm>
            <a:off x="6295396" y="5168031"/>
            <a:ext cx="722642" cy="691372"/>
          </a:xfrm>
          <a:prstGeom prst="rect">
            <a:avLst/>
          </a:prstGeom>
        </p:spPr>
      </p:pic>
      <p:sp>
        <p:nvSpPr>
          <p:cNvPr id="12" name="TextBox 11">
            <a:extLst>
              <a:ext uri="{FF2B5EF4-FFF2-40B4-BE49-F238E27FC236}">
                <a16:creationId xmlns:a16="http://schemas.microsoft.com/office/drawing/2014/main" id="{52FD3AD7-4F45-682E-8AE5-67DA8EB93DE7}"/>
              </a:ext>
            </a:extLst>
          </p:cNvPr>
          <p:cNvSpPr txBox="1"/>
          <p:nvPr/>
        </p:nvSpPr>
        <p:spPr>
          <a:xfrm>
            <a:off x="1782792" y="884207"/>
            <a:ext cx="6167887"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kern="1200" err="1">
                <a:solidFill>
                  <a:srgbClr val="FF914D"/>
                </a:solidFill>
                <a:latin typeface="Caveat Brush"/>
              </a:rPr>
              <a:t>Conexión</a:t>
            </a:r>
            <a:r>
              <a:rPr lang="en-US" sz="8000" kern="1200" dirty="0">
                <a:solidFill>
                  <a:srgbClr val="FF914D"/>
                </a:solidFill>
                <a:latin typeface="Caveat Brush"/>
              </a:rPr>
              <a:t> Antes </a:t>
            </a:r>
            <a:r>
              <a:rPr lang="en-US" sz="8000" kern="1200" err="1">
                <a:solidFill>
                  <a:srgbClr val="FF914D"/>
                </a:solidFill>
                <a:latin typeface="Caveat Brush"/>
              </a:rPr>
              <a:t>Que</a:t>
            </a:r>
            <a:r>
              <a:rPr lang="en-US" sz="8000" kern="1200" dirty="0">
                <a:solidFill>
                  <a:srgbClr val="FF914D"/>
                </a:solidFill>
                <a:latin typeface="Caveat Brush"/>
              </a:rPr>
              <a:t> </a:t>
            </a:r>
            <a:r>
              <a:rPr lang="en-US" sz="8000" kern="1200" err="1">
                <a:solidFill>
                  <a:srgbClr val="FF914D"/>
                </a:solidFill>
                <a:latin typeface="Caveat Brush"/>
              </a:rPr>
              <a:t>Contenido</a:t>
            </a:r>
            <a:r>
              <a:rPr lang="en-US" sz="8800" kern="1200" dirty="0">
                <a:solidFill>
                  <a:srgbClr val="FF914D"/>
                </a:solidFill>
                <a:latin typeface="Caveat Brush"/>
              </a:rPr>
              <a:t> </a:t>
            </a:r>
            <a:endParaRPr lang="en-US" sz="8800" kern="1200" dirty="0">
              <a:latin typeface="Caveat Brush"/>
            </a:endParaRPr>
          </a:p>
          <a:p>
            <a:pPr algn="ctr"/>
            <a:endParaRPr lang="en-US"/>
          </a:p>
          <a:p>
            <a:pPr algn="ctr"/>
            <a:endParaRPr lang="en-US"/>
          </a:p>
        </p:txBody>
      </p:sp>
    </p:spTree>
    <p:extLst>
      <p:ext uri="{BB962C8B-B14F-4D97-AF65-F5344CB8AC3E}">
        <p14:creationId xmlns:p14="http://schemas.microsoft.com/office/powerpoint/2010/main" val="2123641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7"/>
          <p:cNvSpPr txBox="1">
            <a:spLocks noGrp="1"/>
          </p:cNvSpPr>
          <p:nvPr>
            <p:ph type="title"/>
          </p:nvPr>
        </p:nvSpPr>
        <p:spPr>
          <a:xfrm>
            <a:off x="634482" y="315034"/>
            <a:ext cx="6158204" cy="1320800"/>
          </a:xfrm>
          <a:prstGeom prst="rect">
            <a:avLst/>
          </a:prstGeom>
          <a:noFill/>
          <a:ln>
            <a:noFill/>
          </a:ln>
        </p:spPr>
        <p:txBody>
          <a:bodyPr spcFirstLastPara="1" wrap="square" lIns="91425" tIns="45700" rIns="91425" bIns="45700" anchor="t" anchorCtr="0">
            <a:noAutofit/>
          </a:bodyPr>
          <a:lstStyle/>
          <a:p>
            <a:pPr lvl="0" algn="ctr"/>
            <a:r>
              <a:rPr lang="en-US" sz="4800" b="1" dirty="0" err="1">
                <a:solidFill>
                  <a:srgbClr val="F98832"/>
                </a:solidFill>
              </a:rPr>
              <a:t>Pregunta</a:t>
            </a:r>
            <a:r>
              <a:rPr lang="en-US" sz="4800" b="1" dirty="0">
                <a:solidFill>
                  <a:srgbClr val="F98832"/>
                </a:solidFill>
              </a:rPr>
              <a:t> Jeopardy Final </a:t>
            </a:r>
            <a:br>
              <a:rPr lang="en-US" sz="4800" b="1" dirty="0">
                <a:solidFill>
                  <a:srgbClr val="F98832"/>
                </a:solidFill>
              </a:rPr>
            </a:br>
            <a:endParaRPr sz="4800" b="1" dirty="0">
              <a:solidFill>
                <a:srgbClr val="F98832"/>
              </a:solidFill>
            </a:endParaRPr>
          </a:p>
        </p:txBody>
      </p:sp>
      <p:sp>
        <p:nvSpPr>
          <p:cNvPr id="560" name="Google Shape;560;p67"/>
          <p:cNvSpPr txBox="1"/>
          <p:nvPr/>
        </p:nvSpPr>
        <p:spPr>
          <a:xfrm>
            <a:off x="-619630" y="2096955"/>
            <a:ext cx="7772400" cy="3416279"/>
          </a:xfrm>
          <a:prstGeom prst="rect">
            <a:avLst/>
          </a:prstGeom>
          <a:noFill/>
          <a:ln>
            <a:noFill/>
          </a:ln>
        </p:spPr>
        <p:txBody>
          <a:bodyPr spcFirstLastPara="1" wrap="square" lIns="91425" tIns="45700" rIns="91425" bIns="45700" anchor="t" anchorCtr="0">
            <a:spAutoFit/>
          </a:bodyPr>
          <a:lstStyle/>
          <a:p>
            <a:pPr marL="914400" lvl="2" algn="ctr">
              <a:buClr>
                <a:schemeClr val="dk1"/>
              </a:buClr>
              <a:buSzPts val="4800"/>
            </a:pPr>
            <a:r>
              <a:rPr lang="es-ES" sz="4800" b="1" dirty="0">
                <a:solidFill>
                  <a:schemeClr val="dk1"/>
                </a:solidFill>
                <a:latin typeface="Times New Roman"/>
                <a:ea typeface="Times New Roman"/>
                <a:cs typeface="Times New Roman"/>
                <a:sym typeface="Times New Roman"/>
              </a:rPr>
              <a:t>¿Cuánto gastaría al año una persona en Indiana si fuma un paquete de cigarrillos al día?</a:t>
            </a:r>
          </a:p>
          <a:p>
            <a:pPr marL="914400" lvl="2" algn="ctr">
              <a:buClr>
                <a:schemeClr val="dk1"/>
              </a:buClr>
              <a:buSzPts val="4800"/>
            </a:pPr>
            <a:r>
              <a:rPr lang="es-ES" sz="2400" b="1" dirty="0">
                <a:solidFill>
                  <a:schemeClr val="dk1"/>
                </a:solidFill>
                <a:latin typeface="Times New Roman"/>
                <a:ea typeface="Times New Roman"/>
                <a:cs typeface="Times New Roman"/>
                <a:sym typeface="Times New Roman"/>
              </a:rPr>
              <a:t>(Basado en el precio promedio de una cajetilla)</a:t>
            </a:r>
            <a:endParaRPr sz="24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58"/>
                                        </p:tgtEl>
                                        <p:attrNameLst>
                                          <p:attrName>style.visibility</p:attrName>
                                        </p:attrNameLst>
                                      </p:cBhvr>
                                      <p:to>
                                        <p:strVal val="visible"/>
                                      </p:to>
                                    </p:set>
                                    <p:anim calcmode="lin" valueType="num">
                                      <p:cBhvr additive="base">
                                        <p:cTn id="7" dur="500"/>
                                        <p:tgtEl>
                                          <p:spTgt spid="55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60"/>
                                        </p:tgtEl>
                                        <p:attrNameLst>
                                          <p:attrName>style.visibility</p:attrName>
                                        </p:attrNameLst>
                                      </p:cBhvr>
                                      <p:to>
                                        <p:strVal val="visible"/>
                                      </p:to>
                                    </p:set>
                                    <p:anim calcmode="lin" valueType="num">
                                      <p:cBhvr additive="base">
                                        <p:cTn id="12" dur="500" fill="hold"/>
                                        <p:tgtEl>
                                          <p:spTgt spid="560"/>
                                        </p:tgtEl>
                                        <p:attrNameLst>
                                          <p:attrName>ppt_x</p:attrName>
                                        </p:attrNameLst>
                                      </p:cBhvr>
                                      <p:tavLst>
                                        <p:tav tm="0">
                                          <p:val>
                                            <p:strVal val="#ppt_x"/>
                                          </p:val>
                                        </p:tav>
                                        <p:tav tm="100000">
                                          <p:val>
                                            <p:strVal val="#ppt_x"/>
                                          </p:val>
                                        </p:tav>
                                      </p:tavLst>
                                    </p:anim>
                                    <p:anim calcmode="lin" valueType="num">
                                      <p:cBhvr additive="base">
                                        <p:cTn id="13" dur="500" fill="hold"/>
                                        <p:tgtEl>
                                          <p:spTgt spid="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8"/>
          <p:cNvSpPr txBox="1">
            <a:spLocks noGrp="1"/>
          </p:cNvSpPr>
          <p:nvPr>
            <p:ph type="title"/>
          </p:nvPr>
        </p:nvSpPr>
        <p:spPr>
          <a:xfrm>
            <a:off x="-201088" y="472506"/>
            <a:ext cx="7972961" cy="1320800"/>
          </a:xfrm>
          <a:prstGeom prst="rect">
            <a:avLst/>
          </a:prstGeom>
          <a:noFill/>
          <a:ln>
            <a:noFill/>
          </a:ln>
        </p:spPr>
        <p:txBody>
          <a:bodyPr spcFirstLastPara="1" wrap="square" lIns="91425" tIns="45700" rIns="91425" bIns="45700" anchor="t" anchorCtr="0">
            <a:noAutofit/>
          </a:bodyPr>
          <a:lstStyle/>
          <a:p>
            <a:pPr lvl="0" algn="ctr"/>
            <a:r>
              <a:rPr lang="en-US" sz="4400" b="1" dirty="0">
                <a:solidFill>
                  <a:srgbClr val="F98832"/>
                </a:solidFill>
              </a:rPr>
              <a:t>Respuesta Jeopardy Final</a:t>
            </a:r>
            <a:endParaRPr sz="4400" b="1" dirty="0">
              <a:solidFill>
                <a:srgbClr val="F98832"/>
              </a:solidFill>
            </a:endParaRPr>
          </a:p>
        </p:txBody>
      </p:sp>
      <p:sp>
        <p:nvSpPr>
          <p:cNvPr id="568" name="Google Shape;568;p68"/>
          <p:cNvSpPr txBox="1"/>
          <p:nvPr/>
        </p:nvSpPr>
        <p:spPr>
          <a:xfrm>
            <a:off x="228598" y="1793306"/>
            <a:ext cx="7113588" cy="4247276"/>
          </a:xfrm>
          <a:prstGeom prst="rect">
            <a:avLst/>
          </a:prstGeom>
          <a:noFill/>
          <a:ln>
            <a:noFill/>
          </a:ln>
        </p:spPr>
        <p:txBody>
          <a:bodyPr spcFirstLastPara="1" wrap="square" lIns="91425" tIns="45700" rIns="91425" bIns="45700" anchor="t" anchorCtr="0">
            <a:spAutoFit/>
          </a:bodyPr>
          <a:lstStyle/>
          <a:p>
            <a:pPr lvl="0" algn="ctr">
              <a:buClr>
                <a:schemeClr val="dk1"/>
              </a:buClr>
              <a:buSzPts val="5400"/>
            </a:pPr>
            <a:r>
              <a:rPr lang="en-US" sz="5400" b="0" i="0" u="none" strike="noStrike" cap="none" dirty="0">
                <a:solidFill>
                  <a:schemeClr val="dk1"/>
                </a:solidFill>
                <a:latin typeface="Verdana"/>
                <a:ea typeface="Verdana"/>
                <a:cs typeface="Verdana"/>
                <a:sym typeface="Verdana"/>
              </a:rPr>
              <a:t> </a:t>
            </a:r>
            <a:r>
              <a:rPr lang="es-ES" sz="4800" b="1" dirty="0">
                <a:solidFill>
                  <a:schemeClr val="dk1"/>
                </a:solidFill>
                <a:latin typeface="Times New Roman"/>
                <a:ea typeface="Times New Roman"/>
                <a:cs typeface="Times New Roman"/>
                <a:sym typeface="Times New Roman"/>
              </a:rPr>
              <a:t>¡¡$4,015!! </a:t>
            </a:r>
          </a:p>
          <a:p>
            <a:pPr lvl="0" algn="ctr">
              <a:buClr>
                <a:schemeClr val="dk1"/>
              </a:buClr>
              <a:buSzPts val="5400"/>
            </a:pPr>
            <a:r>
              <a:rPr lang="es-ES" sz="3200" b="1" dirty="0">
                <a:solidFill>
                  <a:schemeClr val="dk1"/>
                </a:solidFill>
                <a:latin typeface="Times New Roman"/>
                <a:ea typeface="Times New Roman"/>
                <a:cs typeface="Times New Roman"/>
                <a:sym typeface="Times New Roman"/>
              </a:rPr>
              <a:t>(¡$4,026 si es año bisiesto!)</a:t>
            </a:r>
          </a:p>
          <a:p>
            <a:pPr lvl="0" algn="ctr">
              <a:buClr>
                <a:schemeClr val="dk1"/>
              </a:buClr>
              <a:buSzPts val="5400"/>
            </a:pPr>
            <a:endParaRPr lang="es-ES" sz="2800" b="1" dirty="0">
              <a:solidFill>
                <a:schemeClr val="dk1"/>
              </a:solidFill>
              <a:latin typeface="Times New Roman"/>
              <a:ea typeface="Times New Roman"/>
              <a:cs typeface="Times New Roman"/>
              <a:sym typeface="Times New Roman"/>
            </a:endParaRPr>
          </a:p>
          <a:p>
            <a:pPr lvl="0" algn="ctr">
              <a:buClr>
                <a:schemeClr val="dk1"/>
              </a:buClr>
              <a:buSzPts val="5400"/>
            </a:pPr>
            <a:r>
              <a:rPr lang="es-ES" sz="4800" b="1" dirty="0">
                <a:solidFill>
                  <a:schemeClr val="dk1"/>
                </a:solidFill>
                <a:latin typeface="Times New Roman"/>
                <a:ea typeface="Times New Roman"/>
                <a:cs typeface="Times New Roman"/>
                <a:sym typeface="Times New Roman"/>
              </a:rPr>
              <a:t>Aceptaré respuestas entre $3,965 y $4,076</a:t>
            </a:r>
            <a:r>
              <a:rPr lang="es-ES" sz="2000" b="1" dirty="0">
                <a:solidFill>
                  <a:schemeClr val="dk1"/>
                </a:solidFill>
                <a:latin typeface="Times New Roman"/>
                <a:ea typeface="Times New Roman"/>
                <a:cs typeface="Times New Roman"/>
                <a:sym typeface="Times New Roman"/>
              </a:rPr>
              <a:t> </a:t>
            </a:r>
          </a:p>
          <a:p>
            <a:pPr lvl="0" algn="ctr">
              <a:buClr>
                <a:schemeClr val="dk1"/>
              </a:buClr>
              <a:buSzPts val="5400"/>
            </a:pPr>
            <a:r>
              <a:rPr lang="es-ES" sz="2000" b="1" dirty="0">
                <a:solidFill>
                  <a:schemeClr val="dk1"/>
                </a:solidFill>
                <a:latin typeface="Times New Roman"/>
                <a:ea typeface="Times New Roman"/>
                <a:cs typeface="Times New Roman"/>
                <a:sym typeface="Times New Roman"/>
              </a:rPr>
              <a:t> </a:t>
            </a:r>
            <a:endParaRPr lang="es-ES" sz="4800" b="1" dirty="0">
              <a:solidFill>
                <a:schemeClr val="dk1"/>
              </a:solidFill>
              <a:latin typeface="Times New Roman"/>
              <a:ea typeface="Times New Roman"/>
              <a:cs typeface="Times New Roman"/>
              <a:sym typeface="Times New Roman"/>
            </a:endParaRPr>
          </a:p>
          <a:p>
            <a:pPr lvl="0" algn="ctr">
              <a:buClr>
                <a:schemeClr val="dk1"/>
              </a:buClr>
              <a:buSzPts val="5400"/>
            </a:pPr>
            <a:r>
              <a:rPr lang="es-ES" sz="2000" b="1" dirty="0">
                <a:solidFill>
                  <a:schemeClr val="dk1"/>
                </a:solidFill>
                <a:latin typeface="Times New Roman"/>
                <a:ea typeface="Times New Roman"/>
                <a:cs typeface="Times New Roman"/>
                <a:sym typeface="Times New Roman"/>
              </a:rPr>
              <a:t>(basado en $11 como precio promedio de un paquete de cigarrillos en Indiana x 365 días)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500"/>
                                        <p:tgtEl>
                                          <p:spTgt spid="5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8"/>
                                        </p:tgtEl>
                                        <p:attrNameLst>
                                          <p:attrName>style.visibility</p:attrName>
                                        </p:attrNameLst>
                                      </p:cBhvr>
                                      <p:to>
                                        <p:strVal val="visible"/>
                                      </p:to>
                                    </p:set>
                                    <p:animEffect transition="in" filter="fade">
                                      <p:cBhvr>
                                        <p:cTn id="11" dur="1822"/>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5">
          <a:extLst>
            <a:ext uri="{FF2B5EF4-FFF2-40B4-BE49-F238E27FC236}">
              <a16:creationId xmlns:a16="http://schemas.microsoft.com/office/drawing/2014/main" id="{88F0EEBA-54A1-64CD-126F-CD2F32998188}"/>
            </a:ext>
          </a:extLst>
        </p:cNvPr>
        <p:cNvGrpSpPr/>
        <p:nvPr/>
      </p:nvGrpSpPr>
      <p:grpSpPr>
        <a:xfrm>
          <a:off x="0" y="0"/>
          <a:ext cx="0" cy="0"/>
          <a:chOff x="0" y="0"/>
          <a:chExt cx="0" cy="0"/>
        </a:xfrm>
      </p:grpSpPr>
      <p:sp>
        <p:nvSpPr>
          <p:cNvPr id="566" name="Google Shape;566;p68">
            <a:extLst>
              <a:ext uri="{FF2B5EF4-FFF2-40B4-BE49-F238E27FC236}">
                <a16:creationId xmlns:a16="http://schemas.microsoft.com/office/drawing/2014/main" id="{3F1E32FC-C6F0-6BD8-225B-B5B105A817B3}"/>
              </a:ext>
            </a:extLst>
          </p:cNvPr>
          <p:cNvSpPr txBox="1">
            <a:spLocks noGrp="1"/>
          </p:cNvSpPr>
          <p:nvPr>
            <p:ph type="title"/>
          </p:nvPr>
        </p:nvSpPr>
        <p:spPr>
          <a:xfrm>
            <a:off x="76200" y="280988"/>
            <a:ext cx="7110413" cy="1320800"/>
          </a:xfrm>
          <a:prstGeom prst="rect">
            <a:avLst/>
          </a:prstGeom>
          <a:noFill/>
          <a:ln>
            <a:noFill/>
          </a:ln>
        </p:spPr>
        <p:txBody>
          <a:bodyPr spcFirstLastPara="1" wrap="square" lIns="91425" tIns="45700" rIns="91425" bIns="45700" anchor="t" anchorCtr="0">
            <a:normAutofit fontScale="90000"/>
          </a:bodyPr>
          <a:lstStyle/>
          <a:p>
            <a:pPr lvl="0" algn="ctr"/>
            <a:r>
              <a:rPr lang="en-US" sz="5400" b="1" dirty="0">
                <a:solidFill>
                  <a:srgbClr val="F98832"/>
                </a:solidFill>
              </a:rPr>
              <a:t>¡Gracias </a:t>
            </a:r>
            <a:r>
              <a:rPr lang="en-US" sz="5400" b="1" dirty="0" err="1">
                <a:solidFill>
                  <a:srgbClr val="F98832"/>
                </a:solidFill>
              </a:rPr>
              <a:t>por</a:t>
            </a:r>
            <a:r>
              <a:rPr lang="en-US" sz="5400" b="1" dirty="0">
                <a:solidFill>
                  <a:srgbClr val="F98832"/>
                </a:solidFill>
              </a:rPr>
              <a:t> </a:t>
            </a:r>
            <a:r>
              <a:rPr lang="en-US" sz="5400" b="1" dirty="0" err="1">
                <a:solidFill>
                  <a:srgbClr val="F98832"/>
                </a:solidFill>
              </a:rPr>
              <a:t>jugar</a:t>
            </a:r>
            <a:r>
              <a:rPr lang="en-US" sz="5400" b="1" dirty="0">
                <a:solidFill>
                  <a:srgbClr val="F98832"/>
                </a:solidFill>
              </a:rPr>
              <a:t> Jeopardy!</a:t>
            </a:r>
            <a:endParaRPr b="1" dirty="0">
              <a:solidFill>
                <a:srgbClr val="F98832"/>
              </a:solidFill>
            </a:endParaRPr>
          </a:p>
        </p:txBody>
      </p:sp>
      <p:sp>
        <p:nvSpPr>
          <p:cNvPr id="568" name="Google Shape;568;p68">
            <a:extLst>
              <a:ext uri="{FF2B5EF4-FFF2-40B4-BE49-F238E27FC236}">
                <a16:creationId xmlns:a16="http://schemas.microsoft.com/office/drawing/2014/main" id="{32117B10-5D7A-665A-2AF8-3B3101DBEB18}"/>
              </a:ext>
            </a:extLst>
          </p:cNvPr>
          <p:cNvSpPr txBox="1"/>
          <p:nvPr/>
        </p:nvSpPr>
        <p:spPr>
          <a:xfrm>
            <a:off x="228600" y="2280249"/>
            <a:ext cx="7113588" cy="3877944"/>
          </a:xfrm>
          <a:prstGeom prst="rect">
            <a:avLst/>
          </a:prstGeom>
          <a:noFill/>
          <a:ln>
            <a:noFill/>
          </a:ln>
        </p:spPr>
        <p:txBody>
          <a:bodyPr spcFirstLastPara="1" wrap="square" lIns="91425" tIns="45700" rIns="91425" bIns="45700" anchor="t" anchorCtr="0">
            <a:spAutoFit/>
          </a:bodyPr>
          <a:lstStyle/>
          <a:p>
            <a:pPr lvl="0" algn="ctr">
              <a:buSzPts val="5400"/>
            </a:pPr>
            <a:r>
              <a:rPr kumimoji="0" lang="en-US" sz="5400" b="0" i="0" u="none" strike="noStrike" kern="0" cap="none" spc="0" normalizeH="0" baseline="0" noProof="0" dirty="0">
                <a:ln>
                  <a:noFill/>
                </a:ln>
                <a:solidFill>
                  <a:srgbClr val="000000"/>
                </a:solidFill>
                <a:effectLst/>
                <a:uLnTx/>
                <a:uFillTx/>
                <a:latin typeface="Verdana"/>
                <a:ea typeface="Verdana"/>
                <a:cs typeface="Verdana"/>
                <a:sym typeface="Verdana"/>
              </a:rPr>
              <a:t> </a:t>
            </a:r>
            <a:r>
              <a:rPr lang="es-ES" sz="4800" b="1" dirty="0">
                <a:latin typeface="Times New Roman"/>
                <a:ea typeface="Times New Roman"/>
                <a:cs typeface="Times New Roman"/>
                <a:sym typeface="Times New Roman"/>
              </a:rPr>
              <a:t>Ayudar a que nuestras comunidades sean más saludables y libres de humo y vapeo es tarea de </a:t>
            </a:r>
            <a:r>
              <a:rPr lang="es-ES" sz="4800" b="1" u="sng" dirty="0">
                <a:solidFill>
                  <a:srgbClr val="F98832"/>
                </a:solidFill>
                <a:latin typeface="Times New Roman"/>
                <a:ea typeface="Times New Roman"/>
                <a:cs typeface="Times New Roman"/>
                <a:sym typeface="Times New Roman"/>
              </a:rPr>
              <a:t>TODOS.</a:t>
            </a:r>
            <a:endParaRPr kumimoji="0" sz="1400" b="0" i="0" u="sng" strike="noStrike" kern="0" cap="none" spc="0" normalizeH="0" baseline="0" noProof="0" dirty="0">
              <a:ln>
                <a:noFill/>
              </a:ln>
              <a:solidFill>
                <a:srgbClr val="F98832"/>
              </a:solidFill>
              <a:effectLst/>
              <a:uLnTx/>
              <a:uFillTx/>
              <a:sym typeface="Arial"/>
            </a:endParaRPr>
          </a:p>
        </p:txBody>
      </p:sp>
    </p:spTree>
    <p:extLst>
      <p:ext uri="{BB962C8B-B14F-4D97-AF65-F5344CB8AC3E}">
        <p14:creationId xmlns:p14="http://schemas.microsoft.com/office/powerpoint/2010/main" val="416564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500"/>
                                        <p:tgtEl>
                                          <p:spTgt spid="5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8"/>
                                        </p:tgtEl>
                                        <p:attrNameLst>
                                          <p:attrName>style.visibility</p:attrName>
                                        </p:attrNameLst>
                                      </p:cBhvr>
                                      <p:to>
                                        <p:strVal val="visible"/>
                                      </p:to>
                                    </p:set>
                                    <p:animEffect transition="in" filter="fade">
                                      <p:cBhvr>
                                        <p:cTn id="11" dur="1822"/>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6547532" y="5319920"/>
            <a:ext cx="591127" cy="846666"/>
          </a:xfrm>
          <a:custGeom>
            <a:avLst/>
            <a:gdLst/>
            <a:ahLst/>
            <a:cxnLst/>
            <a:rect l="l" t="t" r="r" b="b"/>
            <a:pathLst>
              <a:path w="630535" h="903110">
                <a:moveTo>
                  <a:pt x="630535" y="0"/>
                </a:moveTo>
                <a:lnTo>
                  <a:pt x="0" y="0"/>
                </a:lnTo>
                <a:lnTo>
                  <a:pt x="0" y="903111"/>
                </a:lnTo>
                <a:lnTo>
                  <a:pt x="630535" y="903111"/>
                </a:lnTo>
                <a:lnTo>
                  <a:pt x="630535"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Freeform 3"/>
          <p:cNvSpPr/>
          <p:nvPr/>
        </p:nvSpPr>
        <p:spPr>
          <a:xfrm rot="-2010425">
            <a:off x="7308801" y="5580566"/>
            <a:ext cx="1845729" cy="1172038"/>
          </a:xfrm>
          <a:custGeom>
            <a:avLst/>
            <a:gdLst/>
            <a:ahLst/>
            <a:cxnLst/>
            <a:rect l="l" t="t" r="r" b="b"/>
            <a:pathLst>
              <a:path w="1968778" h="1250174">
                <a:moveTo>
                  <a:pt x="0" y="0"/>
                </a:moveTo>
                <a:lnTo>
                  <a:pt x="1968779" y="0"/>
                </a:lnTo>
                <a:lnTo>
                  <a:pt x="1968779" y="1250175"/>
                </a:lnTo>
                <a:lnTo>
                  <a:pt x="0" y="125017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Freeform 4"/>
          <p:cNvSpPr/>
          <p:nvPr/>
        </p:nvSpPr>
        <p:spPr>
          <a:xfrm>
            <a:off x="5719947" y="5754481"/>
            <a:ext cx="583287" cy="835438"/>
          </a:xfrm>
          <a:custGeom>
            <a:avLst/>
            <a:gdLst/>
            <a:ahLst/>
            <a:cxnLst/>
            <a:rect l="l" t="t" r="r" b="b"/>
            <a:pathLst>
              <a:path w="622173" h="891134">
                <a:moveTo>
                  <a:pt x="0" y="0"/>
                </a:moveTo>
                <a:lnTo>
                  <a:pt x="622173" y="0"/>
                </a:lnTo>
                <a:lnTo>
                  <a:pt x="622173" y="891134"/>
                </a:lnTo>
                <a:lnTo>
                  <a:pt x="0" y="89113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AutoShape 5"/>
          <p:cNvSpPr/>
          <p:nvPr/>
        </p:nvSpPr>
        <p:spPr>
          <a:xfrm>
            <a:off x="402702" y="2219614"/>
            <a:ext cx="8338589" cy="0"/>
          </a:xfrm>
          <a:prstGeom prst="line">
            <a:avLst/>
          </a:prstGeom>
          <a:ln w="57150" cap="flat">
            <a:solidFill>
              <a:srgbClr val="C9E265"/>
            </a:solidFill>
            <a:prstDash val="sysDot"/>
            <a:headEnd type="triangle" w="lg" len="med"/>
            <a:tailEnd type="triangle" w="lg"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7"/>
          <p:cNvSpPr txBox="1"/>
          <p:nvPr/>
        </p:nvSpPr>
        <p:spPr>
          <a:xfrm>
            <a:off x="-433731" y="1249704"/>
            <a:ext cx="10011453" cy="966868"/>
          </a:xfrm>
          <a:prstGeom prst="rect">
            <a:avLst/>
          </a:prstGeom>
        </p:spPr>
        <p:txBody>
          <a:bodyPr lIns="0" tIns="0" rIns="0" bIns="0" rtlCol="0" anchor="t">
            <a:spAutoFit/>
          </a:bodyPr>
          <a:lstStyle/>
          <a:p>
            <a:pPr lvl="0" algn="ctr" defTabSz="857250">
              <a:lnSpc>
                <a:spcPts val="6694"/>
              </a:lnSpc>
              <a:buClrTx/>
            </a:pPr>
            <a:r>
              <a:rPr kumimoji="0" lang="en-US" sz="8000" b="0" i="0" u="none" strike="noStrike" kern="1200" cap="none" spc="0" normalizeH="0" baseline="0" noProof="0" dirty="0" err="1">
                <a:ln>
                  <a:noFill/>
                </a:ln>
                <a:solidFill>
                  <a:srgbClr val="FF914D"/>
                </a:solidFill>
                <a:effectLst/>
                <a:uLnTx/>
                <a:uFillTx/>
                <a:latin typeface="Caveat Brush" pitchFamily="2" charset="0"/>
                <a:ea typeface="+mn-ea"/>
                <a:cs typeface="Arial"/>
                <a:sym typeface="Arial"/>
              </a:rPr>
              <a:t>Materiales</a:t>
            </a:r>
            <a:r>
              <a:rPr kumimoji="0" lang="en-US" sz="8000" b="0" i="0" u="none" strike="noStrike" kern="1200" cap="none" spc="0" normalizeH="0" baseline="0" noProof="0" dirty="0">
                <a:ln>
                  <a:noFill/>
                </a:ln>
                <a:solidFill>
                  <a:srgbClr val="FF914D"/>
                </a:solidFill>
                <a:effectLst/>
                <a:uLnTx/>
                <a:uFillTx/>
                <a:latin typeface="Caveat Brush" pitchFamily="2" charset="0"/>
                <a:ea typeface="+mn-ea"/>
                <a:cs typeface="Arial"/>
                <a:sym typeface="Arial"/>
              </a:rPr>
              <a:t> de </a:t>
            </a:r>
            <a:r>
              <a:rPr lang="en-US" sz="8000" kern="1200" dirty="0">
                <a:solidFill>
                  <a:srgbClr val="FF914D"/>
                </a:solidFill>
                <a:latin typeface="Caveat Brush" pitchFamily="2" charset="0"/>
              </a:rPr>
              <a:t>Breathe </a:t>
            </a:r>
            <a:endParaRPr kumimoji="0" lang="en-US" sz="8000" b="0" i="0" u="none" strike="noStrike" kern="1200" cap="none" spc="0" normalizeH="0" baseline="0" noProof="0" dirty="0">
              <a:ln>
                <a:noFill/>
              </a:ln>
              <a:solidFill>
                <a:srgbClr val="FF914D"/>
              </a:solidFill>
              <a:effectLst/>
              <a:uLnTx/>
              <a:uFillTx/>
              <a:latin typeface="Caveat Brush" pitchFamily="2" charset="0"/>
              <a:ea typeface="+mn-ea"/>
              <a:cs typeface="Arial"/>
              <a:sym typeface="Arial"/>
            </a:endParaRPr>
          </a:p>
        </p:txBody>
      </p:sp>
      <p:sp>
        <p:nvSpPr>
          <p:cNvPr id="8" name="TextBox 8"/>
          <p:cNvSpPr txBox="1"/>
          <p:nvPr/>
        </p:nvSpPr>
        <p:spPr>
          <a:xfrm>
            <a:off x="664229" y="2978162"/>
            <a:ext cx="7815532" cy="1409745"/>
          </a:xfrm>
          <a:prstGeom prst="rect">
            <a:avLst/>
          </a:prstGeom>
        </p:spPr>
        <p:txBody>
          <a:bodyPr wrap="square" lIns="0" tIns="0" rIns="0" bIns="0" rtlCol="0" anchor="t">
            <a:spAutoFit/>
          </a:bodyPr>
          <a:lstStyle/>
          <a:p>
            <a:pPr marL="0" marR="0" lvl="0" indent="0" algn="ctr" defTabSz="857250" rtl="0" eaLnBrk="1" fontAlgn="auto" latinLnBrk="0" hangingPunct="1">
              <a:lnSpc>
                <a:spcPts val="5405"/>
              </a:lnSpc>
              <a:spcBef>
                <a:spcPts val="0"/>
              </a:spcBef>
              <a:spcAft>
                <a:spcPts val="0"/>
              </a:spcAft>
              <a:buClrTx/>
              <a:buSzTx/>
              <a:buFont typeface="Arial"/>
              <a:buNone/>
              <a:tabLst/>
              <a:defRPr/>
            </a:pPr>
            <a:r>
              <a:rPr kumimoji="0" lang="es-ES" sz="5400" b="1" i="0" u="none" strike="noStrike" kern="1200" cap="none" spc="0" normalizeH="0" baseline="0" noProof="0" dirty="0">
                <a:ln>
                  <a:noFill/>
                </a:ln>
                <a:solidFill>
                  <a:srgbClr val="92D050"/>
                </a:solidFill>
                <a:effectLst/>
                <a:uLnTx/>
                <a:uFillTx/>
                <a:latin typeface="Caveat Brush" pitchFamily="2" charset="0"/>
                <a:ea typeface="+mn-ea"/>
                <a:cs typeface="Arial"/>
                <a:sym typeface="Century Gothic"/>
              </a:rPr>
              <a:t>¡Revisemos todos los materiales a los que tienen acceso!</a:t>
            </a:r>
            <a:endParaRPr kumimoji="0" lang="en-US" sz="6193" b="0" i="0" u="none" strike="noStrike" kern="1200" cap="none" spc="0" normalizeH="0" baseline="0" noProof="0" dirty="0">
              <a:ln>
                <a:noFill/>
              </a:ln>
              <a:solidFill>
                <a:srgbClr val="FF914D"/>
              </a:solidFill>
              <a:effectLst/>
              <a:uLnTx/>
              <a:uFillTx/>
              <a:latin typeface="Caveat Brush"/>
              <a:ea typeface="+mn-ea"/>
              <a:cs typeface="Arial"/>
              <a:sym typeface="Arial"/>
            </a:endParaRPr>
          </a:p>
        </p:txBody>
      </p:sp>
    </p:spTree>
    <p:extLst>
      <p:ext uri="{BB962C8B-B14F-4D97-AF65-F5344CB8AC3E}">
        <p14:creationId xmlns:p14="http://schemas.microsoft.com/office/powerpoint/2010/main" val="3518854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Freeform 5"/>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Freeform 6"/>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10"/>
          <p:cNvSpPr txBox="1"/>
          <p:nvPr/>
        </p:nvSpPr>
        <p:spPr>
          <a:xfrm>
            <a:off x="685801" y="340788"/>
            <a:ext cx="7589594" cy="654025"/>
          </a:xfrm>
          <a:prstGeom prst="rect">
            <a:avLst/>
          </a:prstGeom>
        </p:spPr>
        <p:txBody>
          <a:bodyPr lIns="0" tIns="0" rIns="0" bIns="0" rtlCol="0" anchor="t">
            <a:spAutoFit/>
          </a:bodyPr>
          <a:lstStyle/>
          <a:p>
            <a:pPr marL="0" marR="0" lvl="0" indent="0" algn="ctr" defTabSz="857250" rtl="0" eaLnBrk="1" fontAlgn="auto" latinLnBrk="0" hangingPunct="1">
              <a:lnSpc>
                <a:spcPts val="5057"/>
              </a:lnSpc>
              <a:spcBef>
                <a:spcPts val="0"/>
              </a:spcBef>
              <a:spcAft>
                <a:spcPts val="0"/>
              </a:spcAft>
              <a:buClrTx/>
              <a:buSzTx/>
              <a:buFont typeface="Arial"/>
              <a:buNone/>
              <a:tabLst/>
              <a:defRPr/>
            </a:pPr>
            <a:r>
              <a:rPr kumimoji="0" lang="en-US" sz="4400" b="0" i="0" u="none" strike="noStrike" kern="1200" cap="none" spc="0" normalizeH="0" baseline="0" noProof="0" dirty="0">
                <a:ln>
                  <a:noFill/>
                </a:ln>
                <a:solidFill>
                  <a:srgbClr val="F98832"/>
                </a:solidFill>
                <a:effectLst/>
                <a:uLnTx/>
                <a:uFillTx/>
                <a:latin typeface="Caveat Brush" pitchFamily="2" charset="0"/>
                <a:ea typeface="+mn-ea"/>
                <a:cs typeface="Arial"/>
                <a:sym typeface="Arial"/>
              </a:rPr>
              <a:t>PARA PADRES/CUIDADORES</a:t>
            </a:r>
          </a:p>
        </p:txBody>
      </p:sp>
      <p:pic>
        <p:nvPicPr>
          <p:cNvPr id="3" name="Google Shape;161;p8" descr="A picture containing person, indoor, man, sitting&#10;&#10;Description generated with very high confidence">
            <a:extLst>
              <a:ext uri="{FF2B5EF4-FFF2-40B4-BE49-F238E27FC236}">
                <a16:creationId xmlns:a16="http://schemas.microsoft.com/office/drawing/2014/main" id="{05A6B4A8-3D01-8419-ED2A-BF9A469EA7D8}"/>
              </a:ext>
            </a:extLst>
          </p:cNvPr>
          <p:cNvPicPr preferRelativeResize="0"/>
          <p:nvPr/>
        </p:nvPicPr>
        <p:blipFill rotWithShape="1">
          <a:blip r:embed="rId4">
            <a:alphaModFix/>
          </a:blip>
          <a:srcRect/>
          <a:stretch/>
        </p:blipFill>
        <p:spPr>
          <a:xfrm>
            <a:off x="265318" y="1489575"/>
            <a:ext cx="2363092" cy="2743968"/>
          </a:xfrm>
          <a:prstGeom prst="rect">
            <a:avLst/>
          </a:prstGeom>
          <a:noFill/>
          <a:ln w="38100">
            <a:solidFill>
              <a:srgbClr val="92D050"/>
            </a:solidFill>
          </a:ln>
        </p:spPr>
      </p:pic>
      <p:sp>
        <p:nvSpPr>
          <p:cNvPr id="21" name="Freeform 9">
            <a:extLst>
              <a:ext uri="{FF2B5EF4-FFF2-40B4-BE49-F238E27FC236}">
                <a16:creationId xmlns:a16="http://schemas.microsoft.com/office/drawing/2014/main" id="{4FE1CA32-78C6-F821-9D6B-B140499EA597}"/>
              </a:ext>
            </a:extLst>
          </p:cNvPr>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Freeform 13">
            <a:extLst>
              <a:ext uri="{FF2B5EF4-FFF2-40B4-BE49-F238E27FC236}">
                <a16:creationId xmlns:a16="http://schemas.microsoft.com/office/drawing/2014/main" id="{8D4B0A31-93CD-3310-1139-F8421251D597}"/>
              </a:ext>
            </a:extLst>
          </p:cNvPr>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AF8F7AD9-C151-6AFC-510B-9926515BE222}"/>
              </a:ext>
            </a:extLst>
          </p:cNvPr>
          <p:cNvSpPr txBox="1"/>
          <p:nvPr/>
        </p:nvSpPr>
        <p:spPr>
          <a:xfrm>
            <a:off x="2716424" y="1786448"/>
            <a:ext cx="1680384" cy="646331"/>
          </a:xfrm>
          <a:prstGeom prst="rect">
            <a:avLst/>
          </a:prstGeom>
          <a:noFill/>
        </p:spPr>
        <p:txBody>
          <a:bodyPr wrap="square" rtlCol="0">
            <a:spAutoFit/>
          </a:bodyPr>
          <a:lstStyle/>
          <a:p>
            <a:pPr lvl="0" algn="r"/>
            <a:r>
              <a:rPr lang="en-US" sz="3600" dirty="0" err="1">
                <a:latin typeface="Caveat Brush" pitchFamily="2" charset="0"/>
                <a:ea typeface="Calibri"/>
                <a:cs typeface="Calibri"/>
                <a:sym typeface="Calibri"/>
              </a:rPr>
              <a:t>Rotafolio</a:t>
            </a:r>
            <a:endParaRPr lang="en-US" sz="3600" dirty="0">
              <a:latin typeface="Caveat Brush" pitchFamily="2" charset="0"/>
              <a:ea typeface="Calibri"/>
              <a:cs typeface="Calibri"/>
              <a:sym typeface="Calibri"/>
            </a:endParaRPr>
          </a:p>
        </p:txBody>
      </p:sp>
      <p:sp>
        <p:nvSpPr>
          <p:cNvPr id="13" name="TextBox 12">
            <a:extLst>
              <a:ext uri="{FF2B5EF4-FFF2-40B4-BE49-F238E27FC236}">
                <a16:creationId xmlns:a16="http://schemas.microsoft.com/office/drawing/2014/main" id="{DACE5CC6-09CA-AD5D-001C-AA02F4655B23}"/>
              </a:ext>
            </a:extLst>
          </p:cNvPr>
          <p:cNvSpPr txBox="1"/>
          <p:nvPr/>
        </p:nvSpPr>
        <p:spPr>
          <a:xfrm>
            <a:off x="-54795" y="4312326"/>
            <a:ext cx="3003318" cy="1200329"/>
          </a:xfrm>
          <a:prstGeom prst="rect">
            <a:avLst/>
          </a:prstGeom>
          <a:noFill/>
        </p:spPr>
        <p:txBody>
          <a:bodyPr wrap="square" rtlCol="0">
            <a:spAutoFit/>
          </a:bodyPr>
          <a:lstStyle/>
          <a:p>
            <a:pPr lvl="0" algn="ctr"/>
            <a:r>
              <a:rPr lang="en-US" sz="3600" dirty="0" err="1">
                <a:latin typeface="Caveat Brush" pitchFamily="2" charset="0"/>
                <a:ea typeface="Calibri"/>
                <a:cs typeface="Calibri"/>
                <a:sym typeface="Calibri"/>
              </a:rPr>
              <a:t>Cuaderno</a:t>
            </a:r>
            <a:r>
              <a:rPr lang="en-US" sz="3600" dirty="0">
                <a:latin typeface="Caveat Brush" pitchFamily="2" charset="0"/>
                <a:ea typeface="Calibri"/>
                <a:cs typeface="Calibri"/>
                <a:sym typeface="Calibri"/>
              </a:rPr>
              <a:t> de </a:t>
            </a:r>
            <a:r>
              <a:rPr lang="en-US" sz="3600" dirty="0" err="1">
                <a:latin typeface="Caveat Brush" pitchFamily="2" charset="0"/>
                <a:ea typeface="Calibri"/>
                <a:cs typeface="Calibri"/>
                <a:sym typeface="Calibri"/>
              </a:rPr>
              <a:t>Actividades</a:t>
            </a:r>
            <a:endParaRPr kumimoji="0" lang="en-US" sz="36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TextBox 21">
            <a:extLst>
              <a:ext uri="{FF2B5EF4-FFF2-40B4-BE49-F238E27FC236}">
                <a16:creationId xmlns:a16="http://schemas.microsoft.com/office/drawing/2014/main" id="{3DF5D062-04F4-4082-27F8-77D1233560D3}"/>
              </a:ext>
            </a:extLst>
          </p:cNvPr>
          <p:cNvSpPr txBox="1"/>
          <p:nvPr/>
        </p:nvSpPr>
        <p:spPr>
          <a:xfrm>
            <a:off x="6134605" y="5284864"/>
            <a:ext cx="2306016" cy="1200329"/>
          </a:xfrm>
          <a:prstGeom prst="rect">
            <a:avLst/>
          </a:prstGeom>
          <a:noFill/>
        </p:spPr>
        <p:txBody>
          <a:bodyPr wrap="square" rtlCol="0">
            <a:spAutoFit/>
          </a:bodyPr>
          <a:lstStyle/>
          <a:p>
            <a:pPr lvl="0" algn="ctr"/>
            <a:r>
              <a:rPr lang="en-US" sz="3600" dirty="0">
                <a:latin typeface="Caveat Brush" pitchFamily="2" charset="0"/>
                <a:ea typeface="Calibri"/>
                <a:cs typeface="Calibri"/>
                <a:sym typeface="Calibri"/>
              </a:rPr>
              <a:t>Hojas </a:t>
            </a:r>
          </a:p>
          <a:p>
            <a:pPr lvl="0" algn="ctr"/>
            <a:r>
              <a:rPr lang="en-US" sz="3600" dirty="0">
                <a:latin typeface="Caveat Brush" pitchFamily="2" charset="0"/>
                <a:ea typeface="Calibri"/>
                <a:cs typeface="Calibri"/>
                <a:sym typeface="Calibri"/>
              </a:rPr>
              <a:t>de </a:t>
            </a:r>
            <a:r>
              <a:rPr lang="en-US" sz="3600" dirty="0" err="1">
                <a:latin typeface="Caveat Brush" pitchFamily="2" charset="0"/>
                <a:ea typeface="Calibri"/>
                <a:cs typeface="Calibri"/>
                <a:sym typeface="Calibri"/>
              </a:rPr>
              <a:t>trabajo</a:t>
            </a:r>
            <a:r>
              <a:rPr kumimoji="0" lang="en-US" sz="3600" b="0" i="0" u="none" strike="noStrike" kern="0" cap="none" spc="0" normalizeH="0" baseline="0" noProof="0" dirty="0">
                <a:ln>
                  <a:noFill/>
                </a:ln>
                <a:solidFill>
                  <a:srgbClr val="000000"/>
                </a:solidFill>
                <a:effectLst/>
                <a:uLnTx/>
                <a:uFillTx/>
                <a:latin typeface="Caveat Brush" pitchFamily="2" charset="0"/>
                <a:ea typeface="Calibri"/>
                <a:cs typeface="Calibri"/>
                <a:sym typeface="Calibri"/>
              </a:rPr>
              <a:t> </a:t>
            </a:r>
            <a:endParaRPr kumimoji="0" lang="en-US" sz="3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2" name="Google Shape;224;p14" descr="A picture containing website&#10;&#10;Description automatically generated">
            <a:extLst>
              <a:ext uri="{FF2B5EF4-FFF2-40B4-BE49-F238E27FC236}">
                <a16:creationId xmlns:a16="http://schemas.microsoft.com/office/drawing/2014/main" id="{471DB400-DBFD-EC79-1676-F49F664131B9}"/>
              </a:ext>
            </a:extLst>
          </p:cNvPr>
          <p:cNvPicPr preferRelativeResize="0"/>
          <p:nvPr/>
        </p:nvPicPr>
        <p:blipFill rotWithShape="1">
          <a:blip r:embed="rId7">
            <a:alphaModFix/>
          </a:blip>
          <a:srcRect/>
          <a:stretch/>
        </p:blipFill>
        <p:spPr>
          <a:xfrm>
            <a:off x="6589984" y="2482585"/>
            <a:ext cx="2294222" cy="2776022"/>
          </a:xfrm>
          <a:prstGeom prst="rect">
            <a:avLst/>
          </a:prstGeom>
          <a:noFill/>
          <a:ln w="38100">
            <a:solidFill>
              <a:srgbClr val="92D050"/>
            </a:solidFill>
          </a:ln>
        </p:spPr>
      </p:pic>
      <p:sp>
        <p:nvSpPr>
          <p:cNvPr id="11" name="TextBox 10">
            <a:extLst>
              <a:ext uri="{FF2B5EF4-FFF2-40B4-BE49-F238E27FC236}">
                <a16:creationId xmlns:a16="http://schemas.microsoft.com/office/drawing/2014/main" id="{06126242-A93F-131E-36B5-0E2C9A9BEBBB}"/>
              </a:ext>
            </a:extLst>
          </p:cNvPr>
          <p:cNvSpPr txBox="1"/>
          <p:nvPr/>
        </p:nvSpPr>
        <p:spPr>
          <a:xfrm>
            <a:off x="1361484" y="5368425"/>
            <a:ext cx="2306016" cy="1200329"/>
          </a:xfrm>
          <a:prstGeom prst="rect">
            <a:avLst/>
          </a:prstGeom>
          <a:noFill/>
        </p:spPr>
        <p:txBody>
          <a:bodyPr wrap="square" rtlCol="0">
            <a:spAutoFit/>
          </a:bodyPr>
          <a:lstStyle/>
          <a:p>
            <a:pPr lvl="0" algn="ctr"/>
            <a:r>
              <a:rPr lang="en-US" sz="3600" dirty="0" err="1">
                <a:latin typeface="Caveat Brush" pitchFamily="2" charset="0"/>
                <a:ea typeface="Calibri"/>
                <a:cs typeface="Calibri"/>
                <a:sym typeface="Calibri"/>
              </a:rPr>
              <a:t>Folletos</a:t>
            </a:r>
            <a:r>
              <a:rPr lang="en-US" sz="3600" dirty="0">
                <a:latin typeface="Caveat Brush" pitchFamily="2" charset="0"/>
                <a:ea typeface="Calibri"/>
                <a:cs typeface="Calibri"/>
                <a:sym typeface="Calibri"/>
              </a:rPr>
              <a:t> </a:t>
            </a:r>
            <a:r>
              <a:rPr lang="en-US" sz="3600" dirty="0" err="1">
                <a:latin typeface="Caveat Brush" pitchFamily="2" charset="0"/>
                <a:ea typeface="Calibri"/>
                <a:cs typeface="Calibri"/>
                <a:sym typeface="Calibri"/>
              </a:rPr>
              <a:t>informativos</a:t>
            </a:r>
            <a:r>
              <a:rPr kumimoji="0" lang="en-US" sz="3600" i="0" u="none" strike="noStrike" kern="0" cap="none" spc="0" normalizeH="0" baseline="0" noProof="0" dirty="0">
                <a:ln>
                  <a:noFill/>
                </a:ln>
                <a:solidFill>
                  <a:srgbClr val="000000"/>
                </a:solidFill>
                <a:effectLst/>
                <a:uLnTx/>
                <a:uFillTx/>
                <a:latin typeface="Caveat Brush" pitchFamily="2" charset="0"/>
                <a:ea typeface="Calibri"/>
                <a:cs typeface="Calibri"/>
                <a:sym typeface="Calibri"/>
              </a:rPr>
              <a:t> </a:t>
            </a:r>
            <a:endParaRPr kumimoji="0" lang="en-US" sz="3600" i="0" u="none" strike="noStrike" kern="0" cap="none" spc="0" normalizeH="0" baseline="0" noProof="0" dirty="0">
              <a:ln>
                <a:noFill/>
              </a:ln>
              <a:solidFill>
                <a:srgbClr val="000000"/>
              </a:solidFill>
              <a:effectLst/>
              <a:uLnTx/>
              <a:uFillTx/>
              <a:sym typeface="Arial"/>
            </a:endParaRPr>
          </a:p>
        </p:txBody>
      </p:sp>
      <p:pic>
        <p:nvPicPr>
          <p:cNvPr id="18" name="Google Shape;190;p11">
            <a:extLst>
              <a:ext uri="{FF2B5EF4-FFF2-40B4-BE49-F238E27FC236}">
                <a16:creationId xmlns:a16="http://schemas.microsoft.com/office/drawing/2014/main" id="{E4822830-5AB7-F05C-600D-6B34CDDA852C}"/>
              </a:ext>
            </a:extLst>
          </p:cNvPr>
          <p:cNvPicPr preferRelativeResize="0"/>
          <p:nvPr/>
        </p:nvPicPr>
        <p:blipFill rotWithShape="1">
          <a:blip r:embed="rId8">
            <a:alphaModFix/>
          </a:blip>
          <a:srcRect/>
          <a:stretch/>
        </p:blipFill>
        <p:spPr>
          <a:xfrm>
            <a:off x="3029767" y="3541391"/>
            <a:ext cx="3714873" cy="3486947"/>
          </a:xfrm>
          <a:prstGeom prst="rect">
            <a:avLst/>
          </a:prstGeom>
          <a:noFill/>
          <a:ln>
            <a:noFill/>
          </a:ln>
        </p:spPr>
      </p:pic>
      <p:pic>
        <p:nvPicPr>
          <p:cNvPr id="26" name="Google Shape;151;p7">
            <a:extLst>
              <a:ext uri="{FF2B5EF4-FFF2-40B4-BE49-F238E27FC236}">
                <a16:creationId xmlns:a16="http://schemas.microsoft.com/office/drawing/2014/main" id="{9204DCC3-87B9-A6BB-E2CF-5B513B627354}"/>
              </a:ext>
            </a:extLst>
          </p:cNvPr>
          <p:cNvPicPr preferRelativeResize="0"/>
          <p:nvPr/>
        </p:nvPicPr>
        <p:blipFill rotWithShape="1">
          <a:blip r:embed="rId9">
            <a:alphaModFix/>
          </a:blip>
          <a:srcRect/>
          <a:stretch/>
        </p:blipFill>
        <p:spPr>
          <a:xfrm>
            <a:off x="3746975" y="989943"/>
            <a:ext cx="3255031" cy="3322383"/>
          </a:xfrm>
          <a:prstGeom prst="rect">
            <a:avLst/>
          </a:prstGeom>
          <a:noFill/>
          <a:ln>
            <a:noFill/>
          </a:ln>
        </p:spPr>
      </p:pic>
      <p:sp>
        <p:nvSpPr>
          <p:cNvPr id="15" name="Freeform 7">
            <a:extLst>
              <a:ext uri="{FF2B5EF4-FFF2-40B4-BE49-F238E27FC236}">
                <a16:creationId xmlns:a16="http://schemas.microsoft.com/office/drawing/2014/main" id="{41A0FD8A-9207-1274-EE95-044213789890}"/>
              </a:ext>
            </a:extLst>
          </p:cNvPr>
          <p:cNvSpPr/>
          <p:nvPr/>
        </p:nvSpPr>
        <p:spPr>
          <a:xfrm>
            <a:off x="8378234" y="828179"/>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1020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2"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Freeform 5"/>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Freeform 6"/>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10"/>
          <p:cNvSpPr txBox="1"/>
          <p:nvPr/>
        </p:nvSpPr>
        <p:spPr>
          <a:xfrm>
            <a:off x="685801" y="340788"/>
            <a:ext cx="7589594" cy="654025"/>
          </a:xfrm>
          <a:prstGeom prst="rect">
            <a:avLst/>
          </a:prstGeom>
        </p:spPr>
        <p:txBody>
          <a:bodyPr lIns="0" tIns="0" rIns="0" bIns="0" rtlCol="0" anchor="t">
            <a:spAutoFit/>
          </a:bodyPr>
          <a:lstStyle/>
          <a:p>
            <a:pPr marL="0" marR="0" lvl="0" indent="0" algn="ctr" defTabSz="857250" rtl="0" eaLnBrk="1" fontAlgn="auto" latinLnBrk="0" hangingPunct="1">
              <a:lnSpc>
                <a:spcPts val="5057"/>
              </a:lnSpc>
              <a:spcBef>
                <a:spcPts val="0"/>
              </a:spcBef>
              <a:spcAft>
                <a:spcPts val="0"/>
              </a:spcAft>
              <a:buClrTx/>
              <a:buSzTx/>
              <a:buFont typeface="Arial"/>
              <a:buNone/>
              <a:tabLst/>
              <a:defRPr/>
            </a:pPr>
            <a:r>
              <a:rPr kumimoji="0" lang="en-US" sz="4400" b="0" i="0" u="none" strike="noStrike" kern="1200" cap="none" spc="0" normalizeH="0" baseline="0" noProof="0" dirty="0">
                <a:ln>
                  <a:noFill/>
                </a:ln>
                <a:solidFill>
                  <a:srgbClr val="F98832"/>
                </a:solidFill>
                <a:effectLst/>
                <a:uLnTx/>
                <a:uFillTx/>
                <a:latin typeface="Caveat Brush" pitchFamily="2" charset="0"/>
                <a:ea typeface="+mn-ea"/>
                <a:cs typeface="Arial"/>
                <a:sym typeface="Arial"/>
              </a:rPr>
              <a:t>MÁS RECURSOS</a:t>
            </a:r>
          </a:p>
        </p:txBody>
      </p:sp>
      <p:pic>
        <p:nvPicPr>
          <p:cNvPr id="15" name="Google Shape;247;p16" descr="A picture containing text, map&#10;&#10;Description generated with very high confidence">
            <a:extLst>
              <a:ext uri="{FF2B5EF4-FFF2-40B4-BE49-F238E27FC236}">
                <a16:creationId xmlns:a16="http://schemas.microsoft.com/office/drawing/2014/main" id="{D75822F9-B1CF-801F-285C-1616D1C139EC}"/>
              </a:ext>
            </a:extLst>
          </p:cNvPr>
          <p:cNvPicPr preferRelativeResize="0"/>
          <p:nvPr/>
        </p:nvPicPr>
        <p:blipFill rotWithShape="1">
          <a:blip r:embed="rId4">
            <a:alphaModFix/>
          </a:blip>
          <a:srcRect/>
          <a:stretch/>
        </p:blipFill>
        <p:spPr>
          <a:xfrm>
            <a:off x="5776025" y="1263483"/>
            <a:ext cx="2993314" cy="1613197"/>
          </a:xfrm>
          <a:prstGeom prst="rect">
            <a:avLst/>
          </a:prstGeom>
          <a:noFill/>
          <a:ln w="38100">
            <a:solidFill>
              <a:srgbClr val="92D050"/>
            </a:solidFill>
          </a:ln>
        </p:spPr>
      </p:pic>
      <p:pic>
        <p:nvPicPr>
          <p:cNvPr id="16" name="Google Shape;201;p12" descr="Timeline&#10;&#10;Description automatically generated">
            <a:extLst>
              <a:ext uri="{FF2B5EF4-FFF2-40B4-BE49-F238E27FC236}">
                <a16:creationId xmlns:a16="http://schemas.microsoft.com/office/drawing/2014/main" id="{4E8D2D5B-38C5-1C87-7819-0EED4FE9F391}"/>
              </a:ext>
            </a:extLst>
          </p:cNvPr>
          <p:cNvPicPr preferRelativeResize="0"/>
          <p:nvPr/>
        </p:nvPicPr>
        <p:blipFill rotWithShape="1">
          <a:blip r:embed="rId5">
            <a:alphaModFix/>
          </a:blip>
          <a:srcRect/>
          <a:stretch/>
        </p:blipFill>
        <p:spPr>
          <a:xfrm>
            <a:off x="630451" y="1549816"/>
            <a:ext cx="2123868" cy="2510389"/>
          </a:xfrm>
          <a:prstGeom prst="rect">
            <a:avLst/>
          </a:prstGeom>
          <a:noFill/>
          <a:ln w="38100">
            <a:solidFill>
              <a:srgbClr val="92D050"/>
            </a:solidFill>
          </a:ln>
        </p:spPr>
      </p:pic>
      <p:pic>
        <p:nvPicPr>
          <p:cNvPr id="17" name="Google Shape;256;p17">
            <a:extLst>
              <a:ext uri="{FF2B5EF4-FFF2-40B4-BE49-F238E27FC236}">
                <a16:creationId xmlns:a16="http://schemas.microsoft.com/office/drawing/2014/main" id="{986A1A2F-5D8B-6B1F-7DE7-5A189907390D}"/>
              </a:ext>
            </a:extLst>
          </p:cNvPr>
          <p:cNvPicPr preferRelativeResize="0"/>
          <p:nvPr/>
        </p:nvPicPr>
        <p:blipFill>
          <a:blip r:embed="rId6">
            <a:alphaModFix/>
          </a:blip>
          <a:stretch>
            <a:fillRect/>
          </a:stretch>
        </p:blipFill>
        <p:spPr>
          <a:xfrm>
            <a:off x="6675774" y="3098132"/>
            <a:ext cx="2190061" cy="2642897"/>
          </a:xfrm>
          <a:prstGeom prst="rect">
            <a:avLst/>
          </a:prstGeom>
          <a:noFill/>
          <a:ln w="38100">
            <a:solidFill>
              <a:srgbClr val="92D050"/>
            </a:solidFill>
          </a:ln>
        </p:spPr>
      </p:pic>
      <p:sp>
        <p:nvSpPr>
          <p:cNvPr id="21" name="Freeform 9">
            <a:extLst>
              <a:ext uri="{FF2B5EF4-FFF2-40B4-BE49-F238E27FC236}">
                <a16:creationId xmlns:a16="http://schemas.microsoft.com/office/drawing/2014/main" id="{4FE1CA32-78C6-F821-9D6B-B140499EA597}"/>
              </a:ext>
            </a:extLst>
          </p:cNvPr>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Freeform 13">
            <a:extLst>
              <a:ext uri="{FF2B5EF4-FFF2-40B4-BE49-F238E27FC236}">
                <a16:creationId xmlns:a16="http://schemas.microsoft.com/office/drawing/2014/main" id="{12C2ED61-F53A-3DD2-17EA-65A614CB91B9}"/>
              </a:ext>
            </a:extLst>
          </p:cNvPr>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F002DF01-9FFD-5B91-F96E-36FAC5C9B0F9}"/>
              </a:ext>
            </a:extLst>
          </p:cNvPr>
          <p:cNvSpPr txBox="1"/>
          <p:nvPr/>
        </p:nvSpPr>
        <p:spPr>
          <a:xfrm>
            <a:off x="-224310" y="4027634"/>
            <a:ext cx="4017823" cy="830997"/>
          </a:xfrm>
          <a:prstGeom prst="rect">
            <a:avLst/>
          </a:prstGeom>
          <a:noFill/>
        </p:spPr>
        <p:txBody>
          <a:bodyPr wrap="square" rtlCol="0">
            <a:spAutoFit/>
          </a:bodyPr>
          <a:lstStyle/>
          <a:p>
            <a:pPr lvl="0" algn="ctr"/>
            <a:r>
              <a:rPr lang="en-US" sz="2400" b="1" dirty="0" err="1">
                <a:latin typeface="Caveat Brush" pitchFamily="2" charset="0"/>
                <a:ea typeface="Calibri"/>
                <a:cs typeface="Calibri"/>
                <a:sym typeface="Calibri"/>
              </a:rPr>
              <a:t>Publicaciones</a:t>
            </a:r>
            <a:r>
              <a:rPr lang="en-US" sz="2400" b="1" dirty="0">
                <a:latin typeface="Caveat Brush" pitchFamily="2" charset="0"/>
                <a:ea typeface="Calibri"/>
                <a:cs typeface="Calibri"/>
                <a:sym typeface="Calibri"/>
              </a:rPr>
              <a:t> para </a:t>
            </a:r>
          </a:p>
          <a:p>
            <a:pPr lvl="0" algn="ctr"/>
            <a:r>
              <a:rPr lang="en-US" sz="2400" b="1" dirty="0">
                <a:latin typeface="Caveat Brush" pitchFamily="2" charset="0"/>
                <a:ea typeface="Calibri"/>
                <a:cs typeface="Calibri"/>
                <a:sym typeface="Calibri"/>
              </a:rPr>
              <a:t>redes </a:t>
            </a:r>
            <a:r>
              <a:rPr lang="en-US" sz="2400" b="1" dirty="0" err="1">
                <a:latin typeface="Caveat Brush" pitchFamily="2" charset="0"/>
                <a:ea typeface="Calibri"/>
                <a:cs typeface="Calibri"/>
                <a:sym typeface="Calibri"/>
              </a:rPr>
              <a:t>sociales</a:t>
            </a:r>
            <a:endParaRPr kumimoji="0" lang="en-US" sz="2400" b="1" i="0" u="none" strike="noStrike" kern="0" cap="none" spc="0" normalizeH="0" baseline="0" noProof="0" dirty="0">
              <a:ln>
                <a:noFill/>
              </a:ln>
              <a:solidFill>
                <a:srgbClr val="000000"/>
              </a:solidFill>
              <a:effectLst/>
              <a:uLnTx/>
              <a:uFillTx/>
              <a:sym typeface="Arial"/>
            </a:endParaRPr>
          </a:p>
        </p:txBody>
      </p:sp>
      <p:sp>
        <p:nvSpPr>
          <p:cNvPr id="7" name="TextBox 6">
            <a:extLst>
              <a:ext uri="{FF2B5EF4-FFF2-40B4-BE49-F238E27FC236}">
                <a16:creationId xmlns:a16="http://schemas.microsoft.com/office/drawing/2014/main" id="{E97B0EE6-14BB-EEB8-34E3-CA2BB5781FE5}"/>
              </a:ext>
            </a:extLst>
          </p:cNvPr>
          <p:cNvSpPr txBox="1"/>
          <p:nvPr/>
        </p:nvSpPr>
        <p:spPr>
          <a:xfrm>
            <a:off x="6077671" y="5677964"/>
            <a:ext cx="3500183" cy="954107"/>
          </a:xfrm>
          <a:prstGeom prst="rect">
            <a:avLst/>
          </a:prstGeom>
          <a:noFill/>
        </p:spPr>
        <p:txBody>
          <a:bodyPr wrap="square" rtlCol="0">
            <a:spAutoFit/>
          </a:bodyPr>
          <a:lstStyle/>
          <a:p>
            <a:pPr lvl="0" algn="ctr"/>
            <a:r>
              <a:rPr lang="en-US" sz="2800" b="1" dirty="0" err="1">
                <a:latin typeface="Caveat Brush" pitchFamily="2" charset="0"/>
                <a:ea typeface="Calibri"/>
                <a:cs typeface="Calibri"/>
                <a:sym typeface="Calibri"/>
              </a:rPr>
              <a:t>Boletín</a:t>
            </a:r>
            <a:r>
              <a:rPr lang="en-US" sz="2800" b="1" dirty="0">
                <a:latin typeface="Caveat Brush" pitchFamily="2" charset="0"/>
                <a:ea typeface="Calibri"/>
                <a:cs typeface="Calibri"/>
                <a:sym typeface="Calibri"/>
              </a:rPr>
              <a:t> </a:t>
            </a:r>
            <a:r>
              <a:rPr lang="en-US" sz="2800" b="1" dirty="0" err="1">
                <a:latin typeface="Caveat Brush" pitchFamily="2" charset="0"/>
                <a:ea typeface="Calibri"/>
                <a:cs typeface="Calibri"/>
                <a:sym typeface="Calibri"/>
              </a:rPr>
              <a:t>electrónico</a:t>
            </a:r>
            <a:r>
              <a:rPr lang="en-US" sz="2800" b="1" dirty="0">
                <a:latin typeface="Caveat Brush" pitchFamily="2" charset="0"/>
                <a:ea typeface="Calibri"/>
                <a:cs typeface="Calibri"/>
                <a:sym typeface="Calibri"/>
              </a:rPr>
              <a:t> </a:t>
            </a:r>
            <a:r>
              <a:rPr lang="en-US" sz="2800" b="1" dirty="0" err="1">
                <a:latin typeface="Caveat Brush" pitchFamily="2" charset="0"/>
                <a:ea typeface="Calibri"/>
                <a:cs typeface="Calibri"/>
                <a:sym typeface="Calibri"/>
              </a:rPr>
              <a:t>mensual</a:t>
            </a:r>
            <a:endParaRPr kumimoji="0" lang="en-US" sz="2800" b="1" i="0" u="none" strike="noStrike" kern="0" cap="none" spc="0" normalizeH="0" baseline="0" noProof="0" dirty="0">
              <a:ln>
                <a:noFill/>
              </a:ln>
              <a:solidFill>
                <a:srgbClr val="000000"/>
              </a:solidFill>
              <a:effectLst/>
              <a:uLnTx/>
              <a:uFillTx/>
              <a:sym typeface="Arial"/>
            </a:endParaRPr>
          </a:p>
        </p:txBody>
      </p:sp>
      <p:sp>
        <p:nvSpPr>
          <p:cNvPr id="9" name="TextBox 8">
            <a:extLst>
              <a:ext uri="{FF2B5EF4-FFF2-40B4-BE49-F238E27FC236}">
                <a16:creationId xmlns:a16="http://schemas.microsoft.com/office/drawing/2014/main" id="{137C8D75-1C7E-BD59-3D1C-5B8ED3024B52}"/>
              </a:ext>
            </a:extLst>
          </p:cNvPr>
          <p:cNvSpPr txBox="1"/>
          <p:nvPr/>
        </p:nvSpPr>
        <p:spPr>
          <a:xfrm>
            <a:off x="4159243" y="1360551"/>
            <a:ext cx="1359802"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veat Brush" pitchFamily="2" charset="0"/>
                <a:ea typeface="Calibri"/>
                <a:cs typeface="Calibri"/>
                <a:sym typeface="Calibri"/>
              </a:rPr>
              <a:t> </a:t>
            </a:r>
            <a:r>
              <a:rPr kumimoji="0" lang="en-US" sz="2800" b="1" i="0" u="none" strike="noStrike" kern="0" cap="none" spc="0" normalizeH="0" baseline="0" noProof="0" dirty="0">
                <a:ln>
                  <a:noFill/>
                </a:ln>
                <a:solidFill>
                  <a:srgbClr val="000000"/>
                </a:solidFill>
                <a:effectLst/>
                <a:uLnTx/>
                <a:uFillTx/>
                <a:latin typeface="Caveat Brush" pitchFamily="2" charset="0"/>
                <a:ea typeface="Calibri"/>
                <a:cs typeface="Calibri"/>
                <a:sym typeface="Calibri"/>
              </a:rPr>
              <a:t>Videos</a:t>
            </a:r>
            <a:endParaRPr lang="en-US" sz="2800" b="1" dirty="0">
              <a:latin typeface="Caveat Brush" pitchFamily="2" charset="0"/>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Caveat Brush" pitchFamily="2" charset="0"/>
                <a:ea typeface="Calibri"/>
                <a:cs typeface="Calibri"/>
                <a:sym typeface="Calibri"/>
              </a:rPr>
              <a:t>Cortos</a:t>
            </a:r>
            <a:r>
              <a:rPr kumimoji="0" lang="en-US" sz="2800" b="1" i="0" u="none" strike="noStrike" kern="0" cap="none" spc="0" normalizeH="0" baseline="0" noProof="0" dirty="0">
                <a:ln>
                  <a:noFill/>
                </a:ln>
                <a:solidFill>
                  <a:srgbClr val="000000"/>
                </a:solidFill>
                <a:effectLst/>
                <a:uLnTx/>
                <a:uFillTx/>
                <a:latin typeface="Caveat Brush" pitchFamily="2" charset="0"/>
                <a:ea typeface="Calibri"/>
                <a:cs typeface="Calibri"/>
                <a:sym typeface="Calibri"/>
              </a:rPr>
              <a:t> </a:t>
            </a:r>
            <a:endParaRPr kumimoji="0" lang="en-US" sz="2800" b="1" i="0" u="none" strike="noStrike" kern="0" cap="none" spc="0" normalizeH="0" baseline="0" noProof="0" dirty="0">
              <a:ln>
                <a:noFill/>
              </a:ln>
              <a:solidFill>
                <a:srgbClr val="000000"/>
              </a:solidFill>
              <a:effectLst/>
              <a:uLnTx/>
              <a:uFillTx/>
              <a:sym typeface="Arial"/>
            </a:endParaRPr>
          </a:p>
        </p:txBody>
      </p:sp>
      <p:sp>
        <p:nvSpPr>
          <p:cNvPr id="13" name="TextBox 12">
            <a:extLst>
              <a:ext uri="{FF2B5EF4-FFF2-40B4-BE49-F238E27FC236}">
                <a16:creationId xmlns:a16="http://schemas.microsoft.com/office/drawing/2014/main" id="{35A7DC97-409A-2DEF-9F35-6340C2612428}"/>
              </a:ext>
            </a:extLst>
          </p:cNvPr>
          <p:cNvSpPr txBox="1"/>
          <p:nvPr/>
        </p:nvSpPr>
        <p:spPr>
          <a:xfrm>
            <a:off x="-240187" y="976222"/>
            <a:ext cx="386514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Caveat Brush" pitchFamily="2" charset="0"/>
                <a:ea typeface="Calibri"/>
                <a:cs typeface="Calibri"/>
                <a:sym typeface="Calibri"/>
              </a:rPr>
              <a:t>Materiales</a:t>
            </a:r>
            <a:r>
              <a:rPr kumimoji="0" lang="en-US" sz="2800" b="1" i="0" u="none" strike="noStrike" kern="0" cap="none" spc="0" normalizeH="0" baseline="0" noProof="0" dirty="0">
                <a:ln>
                  <a:noFill/>
                </a:ln>
                <a:solidFill>
                  <a:srgbClr val="000000"/>
                </a:solidFill>
                <a:effectLst/>
                <a:uLnTx/>
                <a:uFillTx/>
                <a:latin typeface="Caveat Brush" pitchFamily="2" charset="0"/>
                <a:ea typeface="Calibri"/>
                <a:cs typeface="Calibri"/>
                <a:sym typeface="Calibri"/>
              </a:rPr>
              <a:t> </a:t>
            </a:r>
            <a:r>
              <a:rPr kumimoji="0" lang="en-US" sz="2800" b="1" i="0" u="none" strike="noStrike" kern="0" cap="none" spc="0" normalizeH="0" baseline="0" noProof="0" dirty="0" err="1">
                <a:ln>
                  <a:noFill/>
                </a:ln>
                <a:solidFill>
                  <a:srgbClr val="000000"/>
                </a:solidFill>
                <a:effectLst/>
                <a:uLnTx/>
                <a:uFillTx/>
                <a:latin typeface="Caveat Brush" pitchFamily="2" charset="0"/>
                <a:ea typeface="Calibri"/>
                <a:cs typeface="Calibri"/>
                <a:sym typeface="Calibri"/>
              </a:rPr>
              <a:t>en</a:t>
            </a:r>
            <a:r>
              <a:rPr kumimoji="0" lang="en-US" sz="2800" b="1" i="0" u="none" strike="noStrike" kern="0" cap="none" spc="0" normalizeH="0" baseline="0" noProof="0" dirty="0">
                <a:ln>
                  <a:noFill/>
                </a:ln>
                <a:solidFill>
                  <a:srgbClr val="000000"/>
                </a:solidFill>
                <a:effectLst/>
                <a:uLnTx/>
                <a:uFillTx/>
                <a:latin typeface="Caveat Brush" pitchFamily="2" charset="0"/>
                <a:ea typeface="Calibri"/>
                <a:cs typeface="Calibri"/>
                <a:sym typeface="Calibri"/>
              </a:rPr>
              <a:t> Español </a:t>
            </a:r>
            <a:endParaRPr kumimoji="0" lang="en-US" sz="2800" b="1" i="0" u="none" strike="noStrike" kern="0" cap="none" spc="0" normalizeH="0" baseline="0" noProof="0" dirty="0">
              <a:ln>
                <a:noFill/>
              </a:ln>
              <a:solidFill>
                <a:srgbClr val="000000"/>
              </a:solidFill>
              <a:effectLst/>
              <a:uLnTx/>
              <a:uFillTx/>
              <a:sym typeface="Arial"/>
            </a:endParaRPr>
          </a:p>
        </p:txBody>
      </p:sp>
      <p:pic>
        <p:nvPicPr>
          <p:cNvPr id="19" name="Picture 18" descr="A calendar with numbers and images&#10;&#10;Description automatically generated">
            <a:extLst>
              <a:ext uri="{FF2B5EF4-FFF2-40B4-BE49-F238E27FC236}">
                <a16:creationId xmlns:a16="http://schemas.microsoft.com/office/drawing/2014/main" id="{2BDB1E59-D17E-EC29-5549-06D52588B024}"/>
              </a:ext>
            </a:extLst>
          </p:cNvPr>
          <p:cNvPicPr>
            <a:picLocks noChangeAspect="1"/>
          </p:cNvPicPr>
          <p:nvPr/>
        </p:nvPicPr>
        <p:blipFill>
          <a:blip r:embed="rId9"/>
          <a:stretch>
            <a:fillRect/>
          </a:stretch>
        </p:blipFill>
        <p:spPr>
          <a:xfrm>
            <a:off x="3752130" y="3498122"/>
            <a:ext cx="2407504" cy="3065648"/>
          </a:xfrm>
          <a:prstGeom prst="rect">
            <a:avLst/>
          </a:prstGeom>
          <a:ln w="38100">
            <a:solidFill>
              <a:srgbClr val="92D050"/>
            </a:solidFill>
          </a:ln>
        </p:spPr>
      </p:pic>
      <p:sp>
        <p:nvSpPr>
          <p:cNvPr id="20" name="TextBox 19">
            <a:extLst>
              <a:ext uri="{FF2B5EF4-FFF2-40B4-BE49-F238E27FC236}">
                <a16:creationId xmlns:a16="http://schemas.microsoft.com/office/drawing/2014/main" id="{3B16CDA0-7B7B-7BC2-8139-48E6277A54AC}"/>
              </a:ext>
            </a:extLst>
          </p:cNvPr>
          <p:cNvSpPr txBox="1"/>
          <p:nvPr/>
        </p:nvSpPr>
        <p:spPr>
          <a:xfrm>
            <a:off x="3246972" y="2850393"/>
            <a:ext cx="3333160" cy="523220"/>
          </a:xfrm>
          <a:prstGeom prst="rect">
            <a:avLst/>
          </a:prstGeom>
          <a:noFill/>
        </p:spPr>
        <p:txBody>
          <a:bodyPr wrap="square" rtlCol="0">
            <a:spAutoFit/>
          </a:bodyPr>
          <a:lstStyle/>
          <a:p>
            <a:pPr lvl="0" algn="ctr"/>
            <a:r>
              <a:rPr lang="en-US" sz="2800" b="1" dirty="0" err="1">
                <a:latin typeface="Caveat Brush" pitchFamily="2" charset="0"/>
                <a:ea typeface="Calibri"/>
                <a:cs typeface="Calibri"/>
                <a:sym typeface="Calibri"/>
              </a:rPr>
              <a:t>Desafíos</a:t>
            </a:r>
            <a:r>
              <a:rPr lang="en-US" sz="2800" b="1" dirty="0">
                <a:latin typeface="Caveat Brush" pitchFamily="2" charset="0"/>
                <a:ea typeface="Calibri"/>
                <a:cs typeface="Calibri"/>
                <a:sym typeface="Calibri"/>
              </a:rPr>
              <a:t> </a:t>
            </a:r>
            <a:r>
              <a:rPr lang="en-US" sz="2800" b="1" dirty="0" err="1">
                <a:latin typeface="Caveat Brush" pitchFamily="2" charset="0"/>
                <a:ea typeface="Calibri"/>
                <a:cs typeface="Calibri"/>
                <a:sym typeface="Calibri"/>
              </a:rPr>
              <a:t>trimestrales</a:t>
            </a:r>
            <a:endParaRPr kumimoji="0" lang="en-US" sz="2800" b="1" i="0" u="none" strike="noStrike" kern="0" cap="none" spc="0" normalizeH="0" baseline="0" noProof="0" dirty="0">
              <a:ln>
                <a:noFill/>
              </a:ln>
              <a:solidFill>
                <a:srgbClr val="000000"/>
              </a:solidFill>
              <a:effectLst/>
              <a:uLnTx/>
              <a:uFillTx/>
              <a:sym typeface="Arial"/>
            </a:endParaRPr>
          </a:p>
        </p:txBody>
      </p:sp>
      <p:pic>
        <p:nvPicPr>
          <p:cNvPr id="14" name="Google Shape;234;p15" descr="Diagram, engineering drawing&#10;&#10;Description automatically generated">
            <a:extLst>
              <a:ext uri="{FF2B5EF4-FFF2-40B4-BE49-F238E27FC236}">
                <a16:creationId xmlns:a16="http://schemas.microsoft.com/office/drawing/2014/main" id="{7E5C28B6-AF73-F728-5D92-37D1BB4D75FF}"/>
              </a:ext>
            </a:extLst>
          </p:cNvPr>
          <p:cNvPicPr preferRelativeResize="0"/>
          <p:nvPr/>
        </p:nvPicPr>
        <p:blipFill rotWithShape="1">
          <a:blip r:embed="rId10">
            <a:alphaModFix/>
          </a:blip>
          <a:srcRect/>
          <a:stretch/>
        </p:blipFill>
        <p:spPr>
          <a:xfrm>
            <a:off x="674021" y="4899048"/>
            <a:ext cx="2053274" cy="1819351"/>
          </a:xfrm>
          <a:prstGeom prst="rect">
            <a:avLst/>
          </a:prstGeom>
          <a:noFill/>
          <a:ln w="38100" cap="flat" cmpd="sng">
            <a:solidFill>
              <a:srgbClr val="92D050"/>
            </a:solidFill>
            <a:prstDash val="solid"/>
            <a:round/>
            <a:headEnd type="none" w="sm" len="sm"/>
            <a:tailEnd type="none" w="sm" len="sm"/>
          </a:ln>
        </p:spPr>
      </p:pic>
    </p:spTree>
    <p:extLst>
      <p:ext uri="{BB962C8B-B14F-4D97-AF65-F5344CB8AC3E}">
        <p14:creationId xmlns:p14="http://schemas.microsoft.com/office/powerpoint/2010/main" val="40349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3"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6547532" y="5319920"/>
            <a:ext cx="591127" cy="846666"/>
          </a:xfrm>
          <a:custGeom>
            <a:avLst/>
            <a:gdLst/>
            <a:ahLst/>
            <a:cxnLst/>
            <a:rect l="l" t="t" r="r" b="b"/>
            <a:pathLst>
              <a:path w="630535" h="903110">
                <a:moveTo>
                  <a:pt x="630535" y="0"/>
                </a:moveTo>
                <a:lnTo>
                  <a:pt x="0" y="0"/>
                </a:lnTo>
                <a:lnTo>
                  <a:pt x="0" y="903111"/>
                </a:lnTo>
                <a:lnTo>
                  <a:pt x="630535" y="903111"/>
                </a:lnTo>
                <a:lnTo>
                  <a:pt x="630535"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010425">
            <a:off x="7308801" y="5580566"/>
            <a:ext cx="1845729" cy="1172038"/>
          </a:xfrm>
          <a:custGeom>
            <a:avLst/>
            <a:gdLst/>
            <a:ahLst/>
            <a:cxnLst/>
            <a:rect l="l" t="t" r="r" b="b"/>
            <a:pathLst>
              <a:path w="1968778" h="1250174">
                <a:moveTo>
                  <a:pt x="0" y="0"/>
                </a:moveTo>
                <a:lnTo>
                  <a:pt x="1968779" y="0"/>
                </a:lnTo>
                <a:lnTo>
                  <a:pt x="1968779" y="1250175"/>
                </a:lnTo>
                <a:lnTo>
                  <a:pt x="0" y="125017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719947" y="5754481"/>
            <a:ext cx="583287" cy="835438"/>
          </a:xfrm>
          <a:custGeom>
            <a:avLst/>
            <a:gdLst/>
            <a:ahLst/>
            <a:cxnLst/>
            <a:rect l="l" t="t" r="r" b="b"/>
            <a:pathLst>
              <a:path w="622173" h="891134">
                <a:moveTo>
                  <a:pt x="0" y="0"/>
                </a:moveTo>
                <a:lnTo>
                  <a:pt x="622173" y="0"/>
                </a:lnTo>
                <a:lnTo>
                  <a:pt x="622173" y="891134"/>
                </a:lnTo>
                <a:lnTo>
                  <a:pt x="0" y="89113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AutoShape 5"/>
          <p:cNvSpPr/>
          <p:nvPr/>
        </p:nvSpPr>
        <p:spPr>
          <a:xfrm>
            <a:off x="402702" y="2219614"/>
            <a:ext cx="8338589" cy="0"/>
          </a:xfrm>
          <a:prstGeom prst="line">
            <a:avLst/>
          </a:prstGeom>
          <a:ln w="57150" cap="flat">
            <a:solidFill>
              <a:srgbClr val="C9E265"/>
            </a:solidFill>
            <a:prstDash val="sysDot"/>
            <a:headEnd type="triangle" w="lg" len="med"/>
            <a:tailEnd type="triangle" w="lg" len="med"/>
          </a:ln>
        </p:spPr>
        <p:txBody>
          <a:bodyPr/>
          <a:lstStyle/>
          <a:p>
            <a:endParaRPr lang="en-US"/>
          </a:p>
        </p:txBody>
      </p:sp>
      <p:sp>
        <p:nvSpPr>
          <p:cNvPr id="7" name="TextBox 7"/>
          <p:cNvSpPr txBox="1"/>
          <p:nvPr/>
        </p:nvSpPr>
        <p:spPr>
          <a:xfrm>
            <a:off x="402702" y="412075"/>
            <a:ext cx="8338589" cy="1723485"/>
          </a:xfrm>
          <a:prstGeom prst="rect">
            <a:avLst/>
          </a:prstGeom>
        </p:spPr>
        <p:txBody>
          <a:bodyPr wrap="square" lIns="0" tIns="0" rIns="0" bIns="0" rtlCol="0" anchor="t">
            <a:spAutoFit/>
          </a:bodyPr>
          <a:lstStyle/>
          <a:p>
            <a:pPr algn="ctr" defTabSz="857250">
              <a:lnSpc>
                <a:spcPts val="6694"/>
              </a:lnSpc>
              <a:buClrTx/>
            </a:pPr>
            <a:r>
              <a:rPr lang="es-ES" sz="6000" kern="1200" dirty="0">
                <a:solidFill>
                  <a:srgbClr val="FF914D"/>
                </a:solidFill>
                <a:latin typeface="Caveat Brush" pitchFamily="2" charset="0"/>
                <a:ea typeface="+mn-ea"/>
                <a:cs typeface="+mn-cs"/>
              </a:rPr>
              <a:t>¡Accede a todos los materiales BREATHE en línea!</a:t>
            </a:r>
            <a:endParaRPr lang="en-US" sz="6000" kern="1200" dirty="0">
              <a:solidFill>
                <a:srgbClr val="FF914D"/>
              </a:solidFill>
              <a:latin typeface="Caveat Brush" pitchFamily="2" charset="0"/>
              <a:ea typeface="+mn-ea"/>
              <a:cs typeface="+mn-cs"/>
            </a:endParaRPr>
          </a:p>
        </p:txBody>
      </p:sp>
      <p:sp>
        <p:nvSpPr>
          <p:cNvPr id="8" name="TextBox 8"/>
          <p:cNvSpPr txBox="1"/>
          <p:nvPr/>
        </p:nvSpPr>
        <p:spPr>
          <a:xfrm>
            <a:off x="0" y="2779686"/>
            <a:ext cx="8951204" cy="3516284"/>
          </a:xfrm>
          <a:prstGeom prst="rect">
            <a:avLst/>
          </a:prstGeom>
        </p:spPr>
        <p:txBody>
          <a:bodyPr wrap="square" lIns="0" tIns="0" rIns="0" bIns="0" rtlCol="0" anchor="t">
            <a:spAutoFit/>
          </a:bodyPr>
          <a:lstStyle/>
          <a:p>
            <a:pPr algn="ctr" defTabSz="857250">
              <a:lnSpc>
                <a:spcPts val="5405"/>
              </a:lnSpc>
              <a:buClrTx/>
            </a:pPr>
            <a:r>
              <a:rPr lang="es-ES" sz="6000" b="1" dirty="0">
                <a:solidFill>
                  <a:srgbClr val="92D050"/>
                </a:solidFill>
                <a:latin typeface="Caveat Brush" pitchFamily="2" charset="0"/>
                <a:ea typeface="Century Gothic"/>
                <a:cs typeface="Century Gothic"/>
                <a:sym typeface="Century Gothic"/>
              </a:rPr>
              <a:t>Los socios capacitados pueden descargar los materiales en</a:t>
            </a:r>
          </a:p>
          <a:p>
            <a:pPr algn="ctr" defTabSz="857250">
              <a:lnSpc>
                <a:spcPts val="5405"/>
              </a:lnSpc>
              <a:buClrTx/>
            </a:pPr>
            <a:endParaRPr lang="en-US" sz="5400" u="sng" kern="1200" dirty="0">
              <a:solidFill>
                <a:srgbClr val="FF914D"/>
              </a:solidFill>
              <a:latin typeface="Caveat Brush" pitchFamily="2" charset="0"/>
              <a:ea typeface="+mn-ea"/>
              <a:cs typeface="+mn-cs"/>
            </a:endParaRPr>
          </a:p>
          <a:p>
            <a:pPr algn="ctr" defTabSz="857250">
              <a:lnSpc>
                <a:spcPts val="5405"/>
              </a:lnSpc>
              <a:buClrTx/>
            </a:pPr>
            <a:r>
              <a:rPr lang="en-US" sz="4800" u="sng" kern="1200" dirty="0">
                <a:solidFill>
                  <a:srgbClr val="FF914D"/>
                </a:solidFill>
                <a:latin typeface="Caveat Brush" pitchFamily="2" charset="0"/>
                <a:ea typeface="+mn-ea"/>
                <a:cs typeface="+mn-cs"/>
              </a:rPr>
              <a:t>justbreathein.org/for-partners/</a:t>
            </a:r>
            <a:r>
              <a:rPr lang="en-US" sz="4800" b="1" u="sng" dirty="0">
                <a:solidFill>
                  <a:srgbClr val="92D050"/>
                </a:solidFill>
                <a:latin typeface="Caveat Brush" pitchFamily="2" charset="0"/>
                <a:ea typeface="Century Gothic"/>
                <a:cs typeface="Century Gothic"/>
                <a:sym typeface="Century Gothic"/>
              </a:rPr>
              <a:t>  </a:t>
            </a:r>
          </a:p>
          <a:p>
            <a:pPr algn="ctr" defTabSz="857250">
              <a:lnSpc>
                <a:spcPts val="5405"/>
              </a:lnSpc>
              <a:buClrTx/>
            </a:pPr>
            <a:endParaRPr lang="en-US" sz="6193" u="sng" kern="1200" dirty="0">
              <a:solidFill>
                <a:srgbClr val="FF914D"/>
              </a:solidFill>
              <a:latin typeface="Caveat Brush"/>
              <a:ea typeface="+mn-ea"/>
              <a:cs typeface="+mn-cs"/>
            </a:endParaRPr>
          </a:p>
        </p:txBody>
      </p:sp>
    </p:spTree>
    <p:extLst>
      <p:ext uri="{BB962C8B-B14F-4D97-AF65-F5344CB8AC3E}">
        <p14:creationId xmlns:p14="http://schemas.microsoft.com/office/powerpoint/2010/main" val="408583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FF27E-081A-41DE-5A63-2469C006CE9A}"/>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43962B9E-46AD-D096-BE82-A5463A5D0241}"/>
              </a:ext>
            </a:extLst>
          </p:cNvPr>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Freeform 5">
            <a:extLst>
              <a:ext uri="{FF2B5EF4-FFF2-40B4-BE49-F238E27FC236}">
                <a16:creationId xmlns:a16="http://schemas.microsoft.com/office/drawing/2014/main" id="{9B168D98-211D-6AF3-B832-1F5D3A35383C}"/>
              </a:ext>
            </a:extLst>
          </p:cNvPr>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Freeform 6">
            <a:extLst>
              <a:ext uri="{FF2B5EF4-FFF2-40B4-BE49-F238E27FC236}">
                <a16:creationId xmlns:a16="http://schemas.microsoft.com/office/drawing/2014/main" id="{D041C6D9-BEF5-2340-0E53-4801B8B72F97}"/>
              </a:ext>
            </a:extLst>
          </p:cNvPr>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Freeform 9">
            <a:extLst>
              <a:ext uri="{FF2B5EF4-FFF2-40B4-BE49-F238E27FC236}">
                <a16:creationId xmlns:a16="http://schemas.microsoft.com/office/drawing/2014/main" id="{FD99BF89-CD5F-DEAE-2B53-818962C396FB}"/>
              </a:ext>
            </a:extLst>
          </p:cNvPr>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10">
            <a:extLst>
              <a:ext uri="{FF2B5EF4-FFF2-40B4-BE49-F238E27FC236}">
                <a16:creationId xmlns:a16="http://schemas.microsoft.com/office/drawing/2014/main" id="{315A8B72-3AC4-F42D-A1E7-3D30426537F8}"/>
              </a:ext>
            </a:extLst>
          </p:cNvPr>
          <p:cNvSpPr txBox="1"/>
          <p:nvPr/>
        </p:nvSpPr>
        <p:spPr>
          <a:xfrm>
            <a:off x="685801" y="340788"/>
            <a:ext cx="7589594" cy="654025"/>
          </a:xfrm>
          <a:prstGeom prst="rect">
            <a:avLst/>
          </a:prstGeom>
        </p:spPr>
        <p:txBody>
          <a:bodyPr lIns="0" tIns="0" rIns="0" bIns="0" rtlCol="0" anchor="t">
            <a:spAutoFit/>
          </a:bodyPr>
          <a:lstStyle/>
          <a:p>
            <a:pPr marL="0" marR="0" lvl="0" indent="0" algn="ctr" defTabSz="857250" rtl="0" eaLnBrk="1" fontAlgn="auto" latinLnBrk="0" hangingPunct="1">
              <a:lnSpc>
                <a:spcPts val="5057"/>
              </a:lnSpc>
              <a:spcBef>
                <a:spcPts val="0"/>
              </a:spcBef>
              <a:spcAft>
                <a:spcPts val="0"/>
              </a:spcAft>
              <a:buClrTx/>
              <a:buSzTx/>
              <a:buFont typeface="Arial"/>
              <a:buNone/>
              <a:tabLst/>
              <a:defRPr/>
            </a:pPr>
            <a:r>
              <a:rPr kumimoji="0" lang="es-ES" sz="4400" b="0" i="0" u="none" strike="noStrike" kern="1200" cap="none" spc="0" normalizeH="0" baseline="0" noProof="0" dirty="0">
                <a:ln>
                  <a:noFill/>
                </a:ln>
                <a:solidFill>
                  <a:srgbClr val="F98832"/>
                </a:solidFill>
                <a:effectLst/>
                <a:uLnTx/>
                <a:uFillTx/>
                <a:latin typeface="Caveat Brush" pitchFamily="2" charset="0"/>
                <a:ea typeface="+mn-ea"/>
                <a:cs typeface="Arial"/>
                <a:sym typeface="Arial"/>
              </a:rPr>
              <a:t>ACCEDA AL SITIO WEB DE BREATHE</a:t>
            </a:r>
            <a:endParaRPr kumimoji="0" lang="en-US" sz="4400" b="0" i="0" u="none" strike="noStrike" kern="1200" cap="none" spc="0" normalizeH="0" baseline="0" noProof="0" dirty="0">
              <a:ln>
                <a:noFill/>
              </a:ln>
              <a:solidFill>
                <a:srgbClr val="F98832"/>
              </a:solidFill>
              <a:effectLst/>
              <a:uLnTx/>
              <a:uFillTx/>
              <a:latin typeface="Caveat Brush" pitchFamily="2" charset="0"/>
              <a:ea typeface="+mn-ea"/>
              <a:cs typeface="Arial"/>
              <a:sym typeface="Arial"/>
            </a:endParaRPr>
          </a:p>
        </p:txBody>
      </p:sp>
      <p:sp>
        <p:nvSpPr>
          <p:cNvPr id="11" name="TextBox 11">
            <a:extLst>
              <a:ext uri="{FF2B5EF4-FFF2-40B4-BE49-F238E27FC236}">
                <a16:creationId xmlns:a16="http://schemas.microsoft.com/office/drawing/2014/main" id="{1FB1EF84-6B78-4DAB-B05E-9D7550C05C5B}"/>
              </a:ext>
            </a:extLst>
          </p:cNvPr>
          <p:cNvSpPr txBox="1"/>
          <p:nvPr/>
        </p:nvSpPr>
        <p:spPr>
          <a:xfrm>
            <a:off x="4480598" y="1618744"/>
            <a:ext cx="4554769" cy="5829160"/>
          </a:xfrm>
          <a:prstGeom prst="rect">
            <a:avLst/>
          </a:prstGeom>
        </p:spPr>
        <p:txBody>
          <a:bodyPr wrap="square" lIns="0" tIns="0" rIns="0" bIns="0" rtlCol="0" anchor="t">
            <a:spAutoFit/>
          </a:bodyPr>
          <a:lstStyle/>
          <a:p>
            <a:pPr marL="292608" marR="0" lvl="6" indent="0" algn="ctr" defTabSz="857250" rtl="0" eaLnBrk="1" fontAlgn="auto" latinLnBrk="0" hangingPunct="1">
              <a:lnSpc>
                <a:spcPts val="4560"/>
              </a:lnSpc>
              <a:spcBef>
                <a:spcPts val="0"/>
              </a:spcBef>
              <a:spcAft>
                <a:spcPts val="0"/>
              </a:spcAft>
              <a:buClrTx/>
              <a:buSzTx/>
              <a:buFont typeface="Arial"/>
              <a:buNone/>
              <a:tabLst/>
              <a:defRPr/>
            </a:pPr>
            <a:r>
              <a:rPr kumimoji="0" lang="en-US" sz="4000" b="0" i="0" u="none" strike="noStrike" kern="1200" cap="none" spc="0" normalizeH="0" baseline="0" noProof="0" dirty="0">
                <a:ln>
                  <a:noFill/>
                </a:ln>
                <a:solidFill>
                  <a:srgbClr val="ED7D31"/>
                </a:solidFill>
                <a:effectLst/>
                <a:uLnTx/>
                <a:uFillTx/>
                <a:latin typeface="Caveat Brush" pitchFamily="2" charset="0"/>
                <a:ea typeface="+mn-ea"/>
                <a:cs typeface="Arial"/>
                <a:sym typeface="Arial"/>
              </a:rPr>
              <a:t>  </a:t>
            </a:r>
            <a:r>
              <a:rPr kumimoji="0" lang="en-US" sz="4000" b="0" i="0" u="none" strike="noStrike" kern="1200" cap="none" spc="0" normalizeH="0" baseline="0" noProof="0" dirty="0" err="1">
                <a:ln>
                  <a:noFill/>
                </a:ln>
                <a:solidFill>
                  <a:srgbClr val="ED7D31"/>
                </a:solidFill>
                <a:effectLst/>
                <a:uLnTx/>
                <a:uFillTx/>
                <a:latin typeface="Caveat Brush" pitchFamily="2" charset="0"/>
                <a:ea typeface="+mn-ea"/>
                <a:cs typeface="Arial"/>
                <a:sym typeface="Arial"/>
              </a:rPr>
              <a:t>Folleto</a:t>
            </a:r>
            <a:r>
              <a:rPr kumimoji="0" lang="en-US" sz="4000" b="0" i="0" u="none" strike="noStrike" kern="1200" cap="none" spc="0" normalizeH="0" baseline="0" noProof="0" dirty="0">
                <a:ln>
                  <a:noFill/>
                </a:ln>
                <a:solidFill>
                  <a:srgbClr val="ED7D31"/>
                </a:solidFill>
                <a:effectLst/>
                <a:uLnTx/>
                <a:uFillTx/>
                <a:latin typeface="Caveat Brush" pitchFamily="2" charset="0"/>
                <a:ea typeface="+mn-ea"/>
                <a:cs typeface="Arial"/>
                <a:sym typeface="Arial"/>
              </a:rPr>
              <a:t> con </a:t>
            </a:r>
            <a:r>
              <a:rPr kumimoji="0" lang="en-US" sz="4000" b="0" i="0" u="none" strike="noStrike" kern="1200" cap="none" spc="0" normalizeH="0" baseline="0" noProof="0" dirty="0" err="1">
                <a:ln>
                  <a:noFill/>
                </a:ln>
                <a:solidFill>
                  <a:srgbClr val="ED7D31"/>
                </a:solidFill>
                <a:effectLst/>
                <a:uLnTx/>
                <a:uFillTx/>
                <a:latin typeface="Caveat Brush" pitchFamily="2" charset="0"/>
                <a:ea typeface="+mn-ea"/>
                <a:cs typeface="Arial"/>
                <a:sym typeface="Arial"/>
              </a:rPr>
              <a:t>código</a:t>
            </a:r>
            <a:r>
              <a:rPr kumimoji="0" lang="en-US" sz="4000" b="0" i="0" u="none" strike="noStrike" kern="1200" cap="none" spc="0" normalizeH="0" baseline="0" noProof="0" dirty="0">
                <a:ln>
                  <a:noFill/>
                </a:ln>
                <a:solidFill>
                  <a:srgbClr val="ED7D31"/>
                </a:solidFill>
                <a:effectLst/>
                <a:uLnTx/>
                <a:uFillTx/>
                <a:latin typeface="Caveat Brush" pitchFamily="2" charset="0"/>
                <a:ea typeface="+mn-ea"/>
                <a:cs typeface="Arial"/>
                <a:sym typeface="Arial"/>
              </a:rPr>
              <a:t> QR</a:t>
            </a:r>
          </a:p>
          <a:p>
            <a:pPr marL="292608" marR="0" lvl="6" indent="0" algn="l" defTabSz="857250" rtl="0" eaLnBrk="1" fontAlgn="auto" latinLnBrk="0" hangingPunct="1">
              <a:lnSpc>
                <a:spcPts val="4560"/>
              </a:lnSpc>
              <a:spcBef>
                <a:spcPts val="0"/>
              </a:spcBef>
              <a:spcAft>
                <a:spcPts val="0"/>
              </a:spcAft>
              <a:buClrTx/>
              <a:buSzTx/>
              <a:buFont typeface="Arial"/>
              <a:buNone/>
              <a:tabLst/>
              <a:defRPr/>
            </a:pPr>
            <a:endParaRPr kumimoji="0" lang="en-US" sz="4000" b="0" i="0" u="none" strike="noStrike" kern="1200" cap="none" spc="0" normalizeH="0" baseline="0" noProof="0" dirty="0">
              <a:ln>
                <a:noFill/>
              </a:ln>
              <a:solidFill>
                <a:srgbClr val="ED7D31"/>
              </a:solidFill>
              <a:effectLst/>
              <a:uLnTx/>
              <a:uFillTx/>
              <a:latin typeface="Caveat Brush" pitchFamily="2" charset="0"/>
              <a:ea typeface="+mn-ea"/>
              <a:cs typeface="Arial"/>
              <a:sym typeface="Arial"/>
            </a:endParaRPr>
          </a:p>
          <a:p>
            <a:pPr marL="292608" marR="0" lvl="6" indent="0" algn="l" defTabSz="857250" rtl="0" eaLnBrk="1" fontAlgn="auto" latinLnBrk="0" hangingPunct="1">
              <a:lnSpc>
                <a:spcPts val="4560"/>
              </a:lnSpc>
              <a:spcBef>
                <a:spcPts val="0"/>
              </a:spcBef>
              <a:spcAft>
                <a:spcPts val="0"/>
              </a:spcAft>
              <a:buClrTx/>
              <a:buSzTx/>
              <a:buFont typeface="Arial"/>
              <a:buNone/>
              <a:tabLst/>
              <a:defRPr/>
            </a:pPr>
            <a:endParaRPr kumimoji="0" lang="en-US" sz="4000" b="0" i="0" u="none" strike="noStrike" kern="1200" cap="none" spc="0" normalizeH="0" baseline="0" noProof="0" dirty="0">
              <a:ln>
                <a:noFill/>
              </a:ln>
              <a:solidFill>
                <a:srgbClr val="ED7D31"/>
              </a:solidFill>
              <a:effectLst/>
              <a:uLnTx/>
              <a:uFillTx/>
              <a:latin typeface="Caveat Brush" pitchFamily="2" charset="0"/>
              <a:ea typeface="+mn-ea"/>
              <a:cs typeface="Arial"/>
              <a:sym typeface="Arial"/>
            </a:endParaRPr>
          </a:p>
          <a:p>
            <a:pPr marL="292608" marR="0" lvl="6" indent="0" algn="l" defTabSz="857250" rtl="0" eaLnBrk="1" fontAlgn="auto" latinLnBrk="0" hangingPunct="1">
              <a:lnSpc>
                <a:spcPts val="4560"/>
              </a:lnSpc>
              <a:spcBef>
                <a:spcPts val="0"/>
              </a:spcBef>
              <a:spcAft>
                <a:spcPts val="0"/>
              </a:spcAft>
              <a:buClrTx/>
              <a:buSzTx/>
              <a:buFont typeface="Arial"/>
              <a:buNone/>
              <a:tabLst/>
              <a:defRPr/>
            </a:pPr>
            <a:endParaRPr kumimoji="0" lang="en-US" sz="4000" b="0" i="0" u="none" strike="noStrike" kern="1200" cap="none" spc="0" normalizeH="0" baseline="0" noProof="0" dirty="0">
              <a:ln>
                <a:noFill/>
              </a:ln>
              <a:solidFill>
                <a:srgbClr val="ED7D31"/>
              </a:solidFill>
              <a:effectLst/>
              <a:uLnTx/>
              <a:uFillTx/>
              <a:latin typeface="Caveat Brush" pitchFamily="2" charset="0"/>
              <a:ea typeface="+mn-ea"/>
              <a:cs typeface="Arial"/>
              <a:sym typeface="Arial"/>
            </a:endParaRPr>
          </a:p>
          <a:p>
            <a:pPr marL="292608" marR="0" lvl="6" indent="0" algn="l" defTabSz="857250" rtl="0" eaLnBrk="1" fontAlgn="auto" latinLnBrk="0" hangingPunct="1">
              <a:lnSpc>
                <a:spcPts val="4560"/>
              </a:lnSpc>
              <a:spcBef>
                <a:spcPts val="0"/>
              </a:spcBef>
              <a:spcAft>
                <a:spcPts val="0"/>
              </a:spcAft>
              <a:buClrTx/>
              <a:buSzTx/>
              <a:buFont typeface="Arial"/>
              <a:buNone/>
              <a:tabLst/>
              <a:defRPr/>
            </a:pPr>
            <a:endParaRPr kumimoji="0" lang="en-US" sz="4000" b="0" i="0" u="none" strike="noStrike" kern="1200" cap="none" spc="0" normalizeH="0" baseline="0" noProof="0" dirty="0">
              <a:ln>
                <a:noFill/>
              </a:ln>
              <a:solidFill>
                <a:srgbClr val="ED7D31"/>
              </a:solidFill>
              <a:effectLst/>
              <a:uLnTx/>
              <a:uFillTx/>
              <a:latin typeface="Caveat Brush" pitchFamily="2" charset="0"/>
              <a:ea typeface="+mn-ea"/>
              <a:cs typeface="Arial"/>
              <a:sym typeface="Arial"/>
            </a:endParaRPr>
          </a:p>
          <a:p>
            <a:pPr marL="292608" marR="0" lvl="6" indent="0" algn="l" defTabSz="857250" rtl="0" eaLnBrk="1" fontAlgn="auto" latinLnBrk="0" hangingPunct="1">
              <a:lnSpc>
                <a:spcPts val="4560"/>
              </a:lnSpc>
              <a:spcBef>
                <a:spcPts val="0"/>
              </a:spcBef>
              <a:spcAft>
                <a:spcPts val="0"/>
              </a:spcAft>
              <a:buClrTx/>
              <a:buSzTx/>
              <a:buFont typeface="Arial"/>
              <a:buNone/>
              <a:tabLst/>
              <a:defRPr/>
            </a:pPr>
            <a:endParaRPr kumimoji="0" lang="en-US" sz="4000" b="0" i="0" u="none" strike="noStrike" kern="1200" cap="none" spc="0" normalizeH="0" baseline="0" noProof="0" dirty="0">
              <a:ln>
                <a:noFill/>
              </a:ln>
              <a:solidFill>
                <a:srgbClr val="ED7D31"/>
              </a:solidFill>
              <a:effectLst/>
              <a:uLnTx/>
              <a:uFillTx/>
              <a:latin typeface="Caveat Brush" pitchFamily="2" charset="0"/>
              <a:ea typeface="+mn-ea"/>
              <a:cs typeface="Arial"/>
              <a:sym typeface="Arial"/>
            </a:endParaRPr>
          </a:p>
          <a:p>
            <a:pPr marL="0" marR="0" lvl="6" indent="0" algn="ctr" defTabSz="857250" rtl="0" eaLnBrk="1" fontAlgn="auto" latinLnBrk="0" hangingPunct="1">
              <a:lnSpc>
                <a:spcPct val="100000"/>
              </a:lnSpc>
              <a:spcBef>
                <a:spcPts val="0"/>
              </a:spcBef>
              <a:spcAft>
                <a:spcPts val="0"/>
              </a:spcAft>
              <a:buClrTx/>
              <a:buSzTx/>
              <a:buFont typeface="Arial"/>
              <a:buNone/>
              <a:tabLst/>
              <a:defRPr/>
            </a:pPr>
            <a:endParaRPr lang="en-US" sz="4000" kern="1200" dirty="0">
              <a:solidFill>
                <a:srgbClr val="ED7D31"/>
              </a:solidFill>
              <a:latin typeface="Caveat Brush" pitchFamily="2" charset="0"/>
              <a:ea typeface="+mn-ea"/>
            </a:endParaRPr>
          </a:p>
          <a:p>
            <a:pPr marL="0" marR="0" lvl="6" indent="0" algn="ctr" defTabSz="857250" rtl="0" eaLnBrk="1" fontAlgn="auto" latinLnBrk="0" hangingPunct="1">
              <a:lnSpc>
                <a:spcPct val="100000"/>
              </a:lnSpc>
              <a:spcBef>
                <a:spcPts val="0"/>
              </a:spcBef>
              <a:spcAft>
                <a:spcPts val="0"/>
              </a:spcAft>
              <a:buClrTx/>
              <a:buSzTx/>
              <a:buFont typeface="Arial"/>
              <a:buNone/>
              <a:tabLst/>
              <a:defRPr/>
            </a:pPr>
            <a:r>
              <a:rPr kumimoji="0" lang="en-US" sz="4000" b="0" i="0" u="none" strike="noStrike" kern="1200" cap="none" spc="0" normalizeH="0" baseline="0" noProof="0" dirty="0">
                <a:ln>
                  <a:noFill/>
                </a:ln>
                <a:solidFill>
                  <a:srgbClr val="ED7D31"/>
                </a:solidFill>
                <a:effectLst/>
                <a:uLnTx/>
                <a:uFillTx/>
                <a:latin typeface="Caveat Brush" pitchFamily="2" charset="0"/>
                <a:ea typeface="+mn-ea"/>
                <a:cs typeface="Arial"/>
                <a:sym typeface="Arial"/>
              </a:rPr>
              <a:t>Guía de </a:t>
            </a:r>
            <a:r>
              <a:rPr kumimoji="0" lang="en-US" sz="4000" b="0" i="0" u="none" strike="noStrike" kern="1200" cap="none" spc="0" normalizeH="0" baseline="0" noProof="0" dirty="0" err="1">
                <a:ln>
                  <a:noFill/>
                </a:ln>
                <a:solidFill>
                  <a:srgbClr val="ED7D31"/>
                </a:solidFill>
                <a:effectLst/>
                <a:uLnTx/>
                <a:uFillTx/>
                <a:latin typeface="Caveat Brush" pitchFamily="2" charset="0"/>
                <a:ea typeface="+mn-ea"/>
                <a:cs typeface="Arial"/>
                <a:sym typeface="Arial"/>
              </a:rPr>
              <a:t>bolsillo</a:t>
            </a:r>
            <a:endParaRPr kumimoji="0" lang="en-US" sz="4000" b="0" i="0" u="none" strike="noStrike" kern="1200" cap="none" spc="0" normalizeH="0" baseline="0" noProof="0" dirty="0">
              <a:ln>
                <a:noFill/>
              </a:ln>
              <a:solidFill>
                <a:srgbClr val="ED7D31"/>
              </a:solidFill>
              <a:effectLst/>
              <a:uLnTx/>
              <a:uFillTx/>
              <a:latin typeface="Caveat Brush" pitchFamily="2" charset="0"/>
              <a:ea typeface="+mn-ea"/>
              <a:cs typeface="Arial"/>
              <a:sym typeface="Arial"/>
            </a:endParaRPr>
          </a:p>
          <a:p>
            <a:pPr marL="292608" marR="0" lvl="6" indent="0" algn="ctr" defTabSz="857250" rtl="0" eaLnBrk="1" fontAlgn="auto" latinLnBrk="0" hangingPunct="1">
              <a:lnSpc>
                <a:spcPts val="4560"/>
              </a:lnSpc>
              <a:spcBef>
                <a:spcPts val="0"/>
              </a:spcBef>
              <a:spcAft>
                <a:spcPts val="0"/>
              </a:spcAft>
              <a:buClrTx/>
              <a:buSzTx/>
              <a:buFont typeface="Arial"/>
              <a:buNone/>
              <a:tabLst/>
              <a:defRPr/>
            </a:pPr>
            <a:endParaRPr kumimoji="0" lang="en-US" sz="3200" b="0" i="0" u="none" strike="noStrike" kern="1200" cap="none" spc="0" normalizeH="0" baseline="0" noProof="0" dirty="0">
              <a:ln>
                <a:noFill/>
              </a:ln>
              <a:solidFill>
                <a:srgbClr val="ED7D31"/>
              </a:solidFill>
              <a:effectLst/>
              <a:uLnTx/>
              <a:uFillTx/>
              <a:latin typeface="Caveat Brush" pitchFamily="2" charset="0"/>
              <a:ea typeface="+mn-ea"/>
              <a:cs typeface="Arial"/>
              <a:sym typeface="Arial"/>
            </a:endParaRPr>
          </a:p>
          <a:p>
            <a:pPr marL="0" marR="0" lvl="0" indent="0" algn="ctr" defTabSz="857250" rtl="0" eaLnBrk="1" fontAlgn="auto" latinLnBrk="0" hangingPunct="1">
              <a:lnSpc>
                <a:spcPts val="3904"/>
              </a:lnSpc>
              <a:spcBef>
                <a:spcPts val="0"/>
              </a:spcBef>
              <a:spcAft>
                <a:spcPts val="0"/>
              </a:spcAft>
              <a:buClrTx/>
              <a:buSzTx/>
              <a:buFont typeface="Arial"/>
              <a:buNone/>
              <a:tabLst/>
              <a:defRPr/>
            </a:pPr>
            <a:endParaRPr kumimoji="0" lang="en-US" sz="2765" b="0" i="0" u="none" strike="noStrike" kern="1200" cap="none" spc="0" normalizeH="0" baseline="0" noProof="0" dirty="0">
              <a:ln>
                <a:noFill/>
              </a:ln>
              <a:solidFill>
                <a:srgbClr val="000000"/>
              </a:solidFill>
              <a:effectLst/>
              <a:uLnTx/>
              <a:uFillTx/>
              <a:latin typeface="Atma"/>
              <a:ea typeface="+mn-ea"/>
              <a:cs typeface="Arial"/>
              <a:sym typeface="Arial"/>
            </a:endParaRPr>
          </a:p>
        </p:txBody>
      </p:sp>
      <p:sp>
        <p:nvSpPr>
          <p:cNvPr id="13" name="Freeform 13">
            <a:extLst>
              <a:ext uri="{FF2B5EF4-FFF2-40B4-BE49-F238E27FC236}">
                <a16:creationId xmlns:a16="http://schemas.microsoft.com/office/drawing/2014/main" id="{7A529AE3-B880-4661-FA9A-BBF9EF90BC5F}"/>
              </a:ext>
            </a:extLst>
          </p:cNvPr>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22" descr="A poster with a list of brochures&#10;&#10;Description automatically generated">
            <a:extLst>
              <a:ext uri="{FF2B5EF4-FFF2-40B4-BE49-F238E27FC236}">
                <a16:creationId xmlns:a16="http://schemas.microsoft.com/office/drawing/2014/main" id="{EB47457E-5A7C-15BE-8C1C-182F6B628507}"/>
              </a:ext>
            </a:extLst>
          </p:cNvPr>
          <p:cNvPicPr>
            <a:picLocks noChangeAspect="1"/>
          </p:cNvPicPr>
          <p:nvPr/>
        </p:nvPicPr>
        <p:blipFill>
          <a:blip r:embed="rId6"/>
          <a:stretch>
            <a:fillRect/>
          </a:stretch>
        </p:blipFill>
        <p:spPr>
          <a:xfrm>
            <a:off x="340655" y="1313739"/>
            <a:ext cx="3799597" cy="4929702"/>
          </a:xfrm>
          <a:prstGeom prst="rect">
            <a:avLst/>
          </a:prstGeom>
          <a:ln w="38100">
            <a:solidFill>
              <a:srgbClr val="92D050"/>
            </a:solidFill>
          </a:ln>
        </p:spPr>
      </p:pic>
      <p:pic>
        <p:nvPicPr>
          <p:cNvPr id="25" name="Picture 24" descr="A close-up of a sign&#10;&#10;Description automatically generated">
            <a:extLst>
              <a:ext uri="{FF2B5EF4-FFF2-40B4-BE49-F238E27FC236}">
                <a16:creationId xmlns:a16="http://schemas.microsoft.com/office/drawing/2014/main" id="{5C8BF7DD-90C2-5B46-29B1-40C3ECECD1A3}"/>
              </a:ext>
            </a:extLst>
          </p:cNvPr>
          <p:cNvPicPr>
            <a:picLocks noChangeAspect="1"/>
          </p:cNvPicPr>
          <p:nvPr/>
        </p:nvPicPr>
        <p:blipFill>
          <a:blip r:embed="rId7"/>
          <a:stretch>
            <a:fillRect/>
          </a:stretch>
        </p:blipFill>
        <p:spPr>
          <a:xfrm>
            <a:off x="4972399" y="2554848"/>
            <a:ext cx="3830946" cy="2180269"/>
          </a:xfrm>
          <a:prstGeom prst="rect">
            <a:avLst/>
          </a:prstGeom>
          <a:ln w="38100">
            <a:solidFill>
              <a:srgbClr val="92D050"/>
            </a:solidFill>
          </a:ln>
        </p:spPr>
      </p:pic>
      <p:sp>
        <p:nvSpPr>
          <p:cNvPr id="2" name="Arrow: Up 1">
            <a:extLst>
              <a:ext uri="{FF2B5EF4-FFF2-40B4-BE49-F238E27FC236}">
                <a16:creationId xmlns:a16="http://schemas.microsoft.com/office/drawing/2014/main" id="{79B102E6-E35B-D9A3-4CAB-684FA4650CEF}"/>
              </a:ext>
            </a:extLst>
          </p:cNvPr>
          <p:cNvSpPr/>
          <p:nvPr/>
        </p:nvSpPr>
        <p:spPr>
          <a:xfrm>
            <a:off x="6636591" y="4871525"/>
            <a:ext cx="502562" cy="735459"/>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Arrow: Up 2">
            <a:extLst>
              <a:ext uri="{FF2B5EF4-FFF2-40B4-BE49-F238E27FC236}">
                <a16:creationId xmlns:a16="http://schemas.microsoft.com/office/drawing/2014/main" id="{D457E44A-595A-D4F1-C96B-CF04434D317B}"/>
              </a:ext>
            </a:extLst>
          </p:cNvPr>
          <p:cNvSpPr/>
          <p:nvPr/>
        </p:nvSpPr>
        <p:spPr>
          <a:xfrm rot="16200000">
            <a:off x="4384740" y="1502296"/>
            <a:ext cx="502562" cy="735459"/>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798291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81A53-4597-04E7-A706-02020A97CADC}"/>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4078CC1-B83A-0C6F-7A9D-B9AA5170CE78}"/>
              </a:ext>
            </a:extLst>
          </p:cNvPr>
          <p:cNvSpPr>
            <a:spLocks noGrp="1"/>
          </p:cNvSpPr>
          <p:nvPr>
            <p:ph idx="1"/>
          </p:nvPr>
        </p:nvSpPr>
        <p:spPr>
          <a:xfrm>
            <a:off x="754833" y="-68490"/>
            <a:ext cx="7634334" cy="3978214"/>
          </a:xfrm>
        </p:spPr>
        <p:txBody>
          <a:bodyPr anchor="ctr">
            <a:normAutofit/>
          </a:bodyPr>
          <a:lstStyle/>
          <a:p>
            <a:pPr marL="0" indent="0" algn="ctr">
              <a:buNone/>
            </a:pPr>
            <a:r>
              <a:rPr lang="en-US" sz="3800" dirty="0" err="1">
                <a:latin typeface="Caveat Brush" pitchFamily="2" charset="0"/>
                <a:ea typeface="Segoe UI Black" panose="020B0A02040204020203" pitchFamily="34" charset="0"/>
                <a:cs typeface="Segoe UI" panose="020B0502040204020203" pitchFamily="34" charset="0"/>
              </a:rPr>
              <a:t>Solicite</a:t>
            </a:r>
            <a:r>
              <a:rPr lang="en-US" sz="3800" dirty="0">
                <a:latin typeface="Caveat Brush" pitchFamily="2" charset="0"/>
                <a:ea typeface="Segoe UI Black" panose="020B0A02040204020203" pitchFamily="34" charset="0"/>
                <a:cs typeface="Segoe UI" panose="020B0502040204020203" pitchFamily="34" charset="0"/>
              </a:rPr>
              <a:t> </a:t>
            </a:r>
            <a:r>
              <a:rPr lang="en-US" sz="3800" dirty="0" err="1">
                <a:latin typeface="Caveat Brush" pitchFamily="2" charset="0"/>
                <a:ea typeface="Segoe UI Black" panose="020B0A02040204020203" pitchFamily="34" charset="0"/>
                <a:cs typeface="Segoe UI" panose="020B0502040204020203" pitchFamily="34" charset="0"/>
              </a:rPr>
              <a:t>materiales</a:t>
            </a:r>
            <a:r>
              <a:rPr lang="en-US" sz="3800" dirty="0">
                <a:latin typeface="Caveat Brush" pitchFamily="2" charset="0"/>
                <a:ea typeface="Segoe UI Black" panose="020B0A02040204020203" pitchFamily="34" charset="0"/>
                <a:cs typeface="Segoe UI" panose="020B0502040204020203" pitchFamily="34" charset="0"/>
              </a:rPr>
              <a:t> de QNI de forma GRATUITA </a:t>
            </a:r>
            <a:r>
              <a:rPr lang="en-US" sz="3800" dirty="0" err="1">
                <a:latin typeface="Caveat Brush" pitchFamily="2" charset="0"/>
                <a:ea typeface="Segoe UI Black" panose="020B0A02040204020203" pitchFamily="34" charset="0"/>
                <a:cs typeface="Segoe UI" panose="020B0502040204020203" pitchFamily="34" charset="0"/>
              </a:rPr>
              <a:t>en</a:t>
            </a:r>
            <a:r>
              <a:rPr lang="en-US" sz="3800" dirty="0">
                <a:latin typeface="Caveat Brush" pitchFamily="2" charset="0"/>
                <a:ea typeface="Segoe UI Black" panose="020B0A02040204020203" pitchFamily="34" charset="0"/>
                <a:cs typeface="Segoe UI" panose="020B0502040204020203" pitchFamily="34" charset="0"/>
              </a:rPr>
              <a:t>: </a:t>
            </a:r>
            <a:r>
              <a:rPr lang="en-US" sz="3300" dirty="0">
                <a:latin typeface="Caveat Brush" pitchFamily="2" charset="0"/>
                <a:ea typeface="Segoe UI Black" panose="020B0A02040204020203" pitchFamily="34" charset="0"/>
                <a:cs typeface="Segoe UI" panose="020B0502040204020203" pitchFamily="34" charset="0"/>
              </a:rPr>
              <a:t>quitnowindiana.com/educational-materials   </a:t>
            </a:r>
          </a:p>
        </p:txBody>
      </p:sp>
      <p:pic>
        <p:nvPicPr>
          <p:cNvPr id="3" name="Picture 2">
            <a:extLst>
              <a:ext uri="{FF2B5EF4-FFF2-40B4-BE49-F238E27FC236}">
                <a16:creationId xmlns:a16="http://schemas.microsoft.com/office/drawing/2014/main" id="{9961BBBD-40AE-CFCF-F024-95A8701B8307}"/>
              </a:ext>
            </a:extLst>
          </p:cNvPr>
          <p:cNvPicPr>
            <a:picLocks noChangeAspect="1"/>
          </p:cNvPicPr>
          <p:nvPr/>
        </p:nvPicPr>
        <p:blipFill>
          <a:blip r:embed="rId3"/>
          <a:stretch>
            <a:fillRect/>
          </a:stretch>
        </p:blipFill>
        <p:spPr>
          <a:xfrm>
            <a:off x="7566321" y="2762340"/>
            <a:ext cx="1288099" cy="216747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E6134D2A-7A8C-A5E0-E52A-48115FC6C2B8}"/>
              </a:ext>
            </a:extLst>
          </p:cNvPr>
          <p:cNvPicPr>
            <a:picLocks noChangeAspect="1"/>
          </p:cNvPicPr>
          <p:nvPr/>
        </p:nvPicPr>
        <p:blipFill>
          <a:blip r:embed="rId4"/>
          <a:stretch>
            <a:fillRect/>
          </a:stretch>
        </p:blipFill>
        <p:spPr>
          <a:xfrm>
            <a:off x="4601715" y="3293158"/>
            <a:ext cx="2780079" cy="242395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90B6CC4-E26C-99D3-D405-5D42A61C1A8E}"/>
              </a:ext>
            </a:extLst>
          </p:cNvPr>
          <p:cNvPicPr>
            <a:picLocks noChangeAspect="1"/>
          </p:cNvPicPr>
          <p:nvPr/>
        </p:nvPicPr>
        <p:blipFill>
          <a:blip r:embed="rId5"/>
          <a:stretch>
            <a:fillRect/>
          </a:stretch>
        </p:blipFill>
        <p:spPr>
          <a:xfrm>
            <a:off x="1790357" y="3087882"/>
            <a:ext cx="2626831" cy="3512625"/>
          </a:xfrm>
          <a:prstGeom prst="rect">
            <a:avLst/>
          </a:prstGeom>
          <a:ln>
            <a:noFill/>
          </a:ln>
          <a:effectLst>
            <a:outerShdw blurRad="292100" dist="139700" dir="2700000" algn="tl" rotWithShape="0">
              <a:srgbClr val="333333">
                <a:alpha val="65000"/>
              </a:srgbClr>
            </a:outerShdw>
          </a:effectLst>
        </p:spPr>
      </p:pic>
      <p:sp>
        <p:nvSpPr>
          <p:cNvPr id="7" name="Freeform 4">
            <a:extLst>
              <a:ext uri="{FF2B5EF4-FFF2-40B4-BE49-F238E27FC236}">
                <a16:creationId xmlns:a16="http://schemas.microsoft.com/office/drawing/2014/main" id="{E2141412-7C28-5614-3FD6-7DD8201712D4}"/>
              </a:ext>
            </a:extLst>
          </p:cNvPr>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Freeform 5">
            <a:extLst>
              <a:ext uri="{FF2B5EF4-FFF2-40B4-BE49-F238E27FC236}">
                <a16:creationId xmlns:a16="http://schemas.microsoft.com/office/drawing/2014/main" id="{F512D275-0F37-066B-D97D-94EDE0BC9B3F}"/>
              </a:ext>
            </a:extLst>
          </p:cNvPr>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Freeform 6">
            <a:extLst>
              <a:ext uri="{FF2B5EF4-FFF2-40B4-BE49-F238E27FC236}">
                <a16:creationId xmlns:a16="http://schemas.microsoft.com/office/drawing/2014/main" id="{CAC951E6-CB3A-A212-2AE6-A3D5762E2C3B}"/>
              </a:ext>
            </a:extLst>
          </p:cNvPr>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1E53A7CF-DD02-CDE7-47C9-3247D212BF74}"/>
              </a:ext>
            </a:extLst>
          </p:cNvPr>
          <p:cNvSpPr txBox="1"/>
          <p:nvPr/>
        </p:nvSpPr>
        <p:spPr>
          <a:xfrm>
            <a:off x="685801" y="340788"/>
            <a:ext cx="7589594" cy="654025"/>
          </a:xfrm>
          <a:prstGeom prst="rect">
            <a:avLst/>
          </a:prstGeom>
        </p:spPr>
        <p:txBody>
          <a:bodyPr lIns="0" tIns="0" rIns="0" bIns="0" rtlCol="0" anchor="t">
            <a:spAutoFit/>
          </a:bodyPr>
          <a:lstStyle/>
          <a:p>
            <a:pPr marL="0" marR="0" lvl="0" indent="0" algn="ctr" defTabSz="857250" rtl="0" eaLnBrk="1" fontAlgn="auto" latinLnBrk="0" hangingPunct="1">
              <a:lnSpc>
                <a:spcPts val="5057"/>
              </a:lnSpc>
              <a:spcBef>
                <a:spcPts val="0"/>
              </a:spcBef>
              <a:spcAft>
                <a:spcPts val="0"/>
              </a:spcAft>
              <a:buClrTx/>
              <a:buSzTx/>
              <a:buFont typeface="Arial"/>
              <a:buNone/>
              <a:tabLst/>
              <a:defRPr/>
            </a:pPr>
            <a:r>
              <a:rPr kumimoji="0" lang="en-US" sz="4400" b="0" i="0" u="none" strike="noStrike" kern="1200" cap="none" spc="0" normalizeH="0" baseline="0" noProof="0" dirty="0">
                <a:ln>
                  <a:noFill/>
                </a:ln>
                <a:solidFill>
                  <a:srgbClr val="F98832"/>
                </a:solidFill>
                <a:effectLst/>
                <a:uLnTx/>
                <a:uFillTx/>
                <a:latin typeface="Caveat Brush" pitchFamily="2" charset="0"/>
                <a:ea typeface="+mn-ea"/>
                <a:cs typeface="Arial"/>
                <a:sym typeface="Arial"/>
              </a:rPr>
              <a:t>QUIT NOW INDIANA</a:t>
            </a:r>
          </a:p>
        </p:txBody>
      </p:sp>
      <p:sp>
        <p:nvSpPr>
          <p:cNvPr id="12" name="Freeform 9">
            <a:extLst>
              <a:ext uri="{FF2B5EF4-FFF2-40B4-BE49-F238E27FC236}">
                <a16:creationId xmlns:a16="http://schemas.microsoft.com/office/drawing/2014/main" id="{04564BE9-1B7D-CC09-B614-17DF2C5FCBF4}"/>
              </a:ext>
            </a:extLst>
          </p:cNvPr>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Freeform 8">
            <a:extLst>
              <a:ext uri="{FF2B5EF4-FFF2-40B4-BE49-F238E27FC236}">
                <a16:creationId xmlns:a16="http://schemas.microsoft.com/office/drawing/2014/main" id="{00EA78EF-C387-8A0F-0B06-FA20BAB45CC1}"/>
              </a:ext>
            </a:extLst>
          </p:cNvPr>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Freeform 13">
            <a:extLst>
              <a:ext uri="{FF2B5EF4-FFF2-40B4-BE49-F238E27FC236}">
                <a16:creationId xmlns:a16="http://schemas.microsoft.com/office/drawing/2014/main" id="{3778597A-1482-34C3-A52B-E241958E9D78}"/>
              </a:ext>
            </a:extLst>
          </p:cNvPr>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Freeform 7">
            <a:extLst>
              <a:ext uri="{FF2B5EF4-FFF2-40B4-BE49-F238E27FC236}">
                <a16:creationId xmlns:a16="http://schemas.microsoft.com/office/drawing/2014/main" id="{A6F8550A-F4C5-4E4F-5939-419C15361E66}"/>
              </a:ext>
            </a:extLst>
          </p:cNvPr>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4DB9D01D-4F75-E323-F9C9-A877185CA963}"/>
              </a:ext>
            </a:extLst>
          </p:cNvPr>
          <p:cNvPicPr>
            <a:picLocks noChangeAspect="1"/>
          </p:cNvPicPr>
          <p:nvPr/>
        </p:nvPicPr>
        <p:blipFill>
          <a:blip r:embed="rId11"/>
          <a:stretch>
            <a:fillRect/>
          </a:stretch>
        </p:blipFill>
        <p:spPr>
          <a:xfrm>
            <a:off x="289580" y="2795816"/>
            <a:ext cx="1238559" cy="2167477"/>
          </a:xfrm>
          <a:prstGeom prst="rect">
            <a:avLst/>
          </a:prstGeom>
          <a:ln>
            <a:noFill/>
          </a:ln>
          <a:effectLst>
            <a:outerShdw blurRad="292100" dist="139700" dir="2700000" algn="tl" rotWithShape="0">
              <a:srgbClr val="333333">
                <a:alpha val="65000"/>
              </a:srgbClr>
            </a:outerShdw>
          </a:effectLst>
        </p:spPr>
      </p:pic>
      <p:sp>
        <p:nvSpPr>
          <p:cNvPr id="6" name="Content Placeholder 7">
            <a:extLst>
              <a:ext uri="{FF2B5EF4-FFF2-40B4-BE49-F238E27FC236}">
                <a16:creationId xmlns:a16="http://schemas.microsoft.com/office/drawing/2014/main" id="{B2E83524-A5D6-0A48-9DAD-01EBACC81ED5}"/>
              </a:ext>
            </a:extLst>
          </p:cNvPr>
          <p:cNvSpPr txBox="1">
            <a:spLocks/>
          </p:cNvSpPr>
          <p:nvPr/>
        </p:nvSpPr>
        <p:spPr>
          <a:xfrm>
            <a:off x="2326806" y="4750114"/>
            <a:ext cx="7634334" cy="2838079"/>
          </a:xfrm>
          <a:prstGeom prst="rect">
            <a:avLst/>
          </a:prstGeom>
        </p:spPr>
        <p:txBody>
          <a:bodyPr vert="horz" lIns="91440" tIns="45720" rIns="91440" bIns="45720" rtlCol="0" anchor="ctr">
            <a:normAutofit/>
          </a:bodyPr>
          <a:lst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a:lstStyle>
          <a:p>
            <a:pPr marL="0" marR="0" lvl="0" indent="0" algn="ctr" defTabSz="85725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000000"/>
                </a:solidFill>
                <a:effectLst/>
                <a:uLnTx/>
                <a:uFillTx/>
                <a:latin typeface="Caveat Brush" pitchFamily="2" charset="0"/>
                <a:ea typeface="Segoe UI Black" panose="020B0A02040204020203" pitchFamily="34" charset="0"/>
                <a:cs typeface="Segoe UI" panose="020B0502040204020203" pitchFamily="34" charset="0"/>
                <a:sym typeface="Arial"/>
              </a:rPr>
              <a:t>En Ingles &amp; Español</a:t>
            </a:r>
          </a:p>
        </p:txBody>
      </p:sp>
    </p:spTree>
    <p:extLst>
      <p:ext uri="{BB962C8B-B14F-4D97-AF65-F5344CB8AC3E}">
        <p14:creationId xmlns:p14="http://schemas.microsoft.com/office/powerpoint/2010/main" val="1316280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Freeform 5"/>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Freeform 6"/>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Freeform 8"/>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Freeform 9"/>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10"/>
          <p:cNvSpPr txBox="1"/>
          <p:nvPr/>
        </p:nvSpPr>
        <p:spPr>
          <a:xfrm>
            <a:off x="685801" y="340788"/>
            <a:ext cx="7589594" cy="654025"/>
          </a:xfrm>
          <a:prstGeom prst="rect">
            <a:avLst/>
          </a:prstGeom>
        </p:spPr>
        <p:txBody>
          <a:bodyPr lIns="0" tIns="0" rIns="0" bIns="0" rtlCol="0" anchor="t">
            <a:spAutoFit/>
          </a:bodyPr>
          <a:lstStyle/>
          <a:p>
            <a:pPr marL="0" marR="0" lvl="0" indent="0" algn="ctr" defTabSz="857250" rtl="0" eaLnBrk="1" fontAlgn="auto" latinLnBrk="0" hangingPunct="1">
              <a:lnSpc>
                <a:spcPts val="5057"/>
              </a:lnSpc>
              <a:spcBef>
                <a:spcPts val="0"/>
              </a:spcBef>
              <a:spcAft>
                <a:spcPts val="0"/>
              </a:spcAft>
              <a:buClrTx/>
              <a:buSzTx/>
              <a:buFont typeface="Arial"/>
              <a:buNone/>
              <a:tabLst/>
              <a:defRPr/>
            </a:pPr>
            <a:r>
              <a:rPr kumimoji="0" lang="en-US" sz="4400" b="0" i="0" u="none" strike="noStrike" kern="1200" cap="none" spc="0" normalizeH="0" baseline="0" noProof="0" dirty="0">
                <a:ln>
                  <a:noFill/>
                </a:ln>
                <a:solidFill>
                  <a:srgbClr val="F98832"/>
                </a:solidFill>
                <a:effectLst/>
                <a:uLnTx/>
                <a:uFillTx/>
                <a:latin typeface="Caveat Brush" pitchFamily="2" charset="0"/>
                <a:ea typeface="+mn-ea"/>
                <a:cs typeface="Arial"/>
                <a:sym typeface="Arial"/>
              </a:rPr>
              <a:t>QUIT NOW INDIANA</a:t>
            </a:r>
          </a:p>
        </p:txBody>
      </p:sp>
      <p:sp>
        <p:nvSpPr>
          <p:cNvPr id="13" name="Freeform 13"/>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96563E67-1A5C-87A9-9623-F1D949C3446C}"/>
              </a:ext>
            </a:extLst>
          </p:cNvPr>
          <p:cNvSpPr txBox="1"/>
          <p:nvPr/>
        </p:nvSpPr>
        <p:spPr>
          <a:xfrm>
            <a:off x="-117389" y="1216237"/>
            <a:ext cx="9378778" cy="1234120"/>
          </a:xfrm>
          <a:prstGeom prst="rect">
            <a:avLst/>
          </a:prstGeom>
          <a:noFill/>
        </p:spPr>
        <p:txBody>
          <a:bodyPr wrap="square" rtlCol="0">
            <a:spAutoFit/>
          </a:bodyPr>
          <a:lstStyle/>
          <a:p>
            <a:pPr marL="292608" marR="0" lvl="0" indent="0" defTabSz="857250" rtl="0" eaLnBrk="1" fontAlgn="auto" latinLnBrk="0" hangingPunct="1">
              <a:lnSpc>
                <a:spcPts val="4500"/>
              </a:lnSpc>
              <a:spcBef>
                <a:spcPts val="0"/>
              </a:spcBef>
              <a:spcAft>
                <a:spcPts val="0"/>
              </a:spcAft>
              <a:buClrTx/>
              <a:buSzTx/>
              <a:buFont typeface="Arial"/>
              <a:buNone/>
              <a:tabLst/>
              <a:defRPr/>
            </a:pPr>
            <a:r>
              <a:rPr kumimoji="0" lang="en-US" sz="2800" b="0" i="0" u="none" strike="noStrike" kern="1200" cap="none" spc="0" normalizeH="0" baseline="0" noProof="0" dirty="0">
                <a:ln>
                  <a:noFill/>
                </a:ln>
                <a:solidFill>
                  <a:srgbClr val="000000"/>
                </a:solidFill>
                <a:effectLst/>
                <a:uLnTx/>
                <a:uFillTx/>
                <a:latin typeface="Caveat Brush" pitchFamily="2" charset="0"/>
                <a:ea typeface="+mn-ea"/>
                <a:cs typeface="Arial"/>
                <a:sym typeface="Arial"/>
              </a:rPr>
              <a:t>GRATIS y disponible 24/7  </a:t>
            </a:r>
            <a:r>
              <a:rPr kumimoji="0" lang="en-US" sz="3600" b="0" i="0" u="none" strike="noStrike" kern="1200" cap="none" spc="0" normalizeH="0" baseline="0" noProof="0" dirty="0">
                <a:ln>
                  <a:noFill/>
                </a:ln>
                <a:solidFill>
                  <a:srgbClr val="F98832"/>
                </a:solidFill>
                <a:effectLst/>
                <a:uLnTx/>
                <a:uFillTx/>
                <a:latin typeface="Caveat Brush" pitchFamily="2" charset="0"/>
                <a:ea typeface="+mn-ea"/>
                <a:cs typeface="Arial"/>
                <a:sym typeface="Arial"/>
              </a:rPr>
              <a:t>&gt;&gt;</a:t>
            </a:r>
            <a:r>
              <a:rPr kumimoji="0" lang="en-US" sz="3600" b="0" i="0" u="none" strike="noStrike" kern="1200" cap="none" spc="0" normalizeH="0" baseline="0" noProof="0" dirty="0">
                <a:ln>
                  <a:noFill/>
                </a:ln>
                <a:solidFill>
                  <a:srgbClr val="000000"/>
                </a:solidFill>
                <a:effectLst/>
                <a:uLnTx/>
                <a:uFillTx/>
                <a:latin typeface="Caveat Brush" pitchFamily="2" charset="0"/>
                <a:ea typeface="+mn-ea"/>
                <a:cs typeface="Arial"/>
                <a:sym typeface="Arial"/>
              </a:rPr>
              <a:t>  </a:t>
            </a:r>
            <a:r>
              <a:rPr kumimoji="0" lang="es-ES" sz="2800" b="0" i="0" u="none" strike="noStrike" kern="1200" cap="none" spc="0" normalizeH="0" baseline="0" noProof="0" dirty="0">
                <a:ln>
                  <a:noFill/>
                </a:ln>
                <a:solidFill>
                  <a:srgbClr val="000000"/>
                </a:solidFill>
                <a:effectLst/>
                <a:uLnTx/>
                <a:uFillTx/>
                <a:latin typeface="Caveat Brush" pitchFamily="2" charset="0"/>
                <a:cs typeface="Arial"/>
                <a:sym typeface="Arial"/>
              </a:rPr>
              <a:t>Llamada, Texto, </a:t>
            </a:r>
            <a:r>
              <a:rPr lang="es-ES" sz="2800" kern="1200" dirty="0">
                <a:latin typeface="Caveat Brush" pitchFamily="2" charset="0"/>
              </a:rPr>
              <a:t>E</a:t>
            </a:r>
            <a:r>
              <a:rPr kumimoji="0" lang="es-ES" sz="2800" b="0" i="0" u="none" strike="noStrike" kern="1200" cap="none" spc="0" normalizeH="0" baseline="0" noProof="0" dirty="0">
                <a:ln>
                  <a:noFill/>
                </a:ln>
                <a:solidFill>
                  <a:srgbClr val="000000"/>
                </a:solidFill>
                <a:effectLst/>
                <a:uLnTx/>
                <a:uFillTx/>
                <a:latin typeface="Caveat Brush" pitchFamily="2" charset="0"/>
                <a:cs typeface="Arial"/>
                <a:sym typeface="Arial"/>
              </a:rPr>
              <a:t>n Línea o App</a:t>
            </a:r>
            <a:endParaRPr lang="en-US" sz="3600" kern="1200" dirty="0">
              <a:latin typeface="Caveat Brush" pitchFamily="2" charset="0"/>
              <a:ea typeface="+mn-ea"/>
            </a:endParaRPr>
          </a:p>
          <a:p>
            <a:pPr marL="292608" marR="0" lvl="0" indent="0" defTabSz="857250" rtl="0" eaLnBrk="1" fontAlgn="auto" latinLnBrk="0" hangingPunct="1">
              <a:lnSpc>
                <a:spcPts val="4500"/>
              </a:lnSpc>
              <a:spcBef>
                <a:spcPts val="0"/>
              </a:spcBef>
              <a:spcAft>
                <a:spcPts val="0"/>
              </a:spcAft>
              <a:buClrTx/>
              <a:buSzTx/>
              <a:buFont typeface="Arial"/>
              <a:buNone/>
              <a:tabLst/>
              <a:defRPr/>
            </a:pPr>
            <a:r>
              <a:rPr kumimoji="0" lang="es-ES" sz="2800" b="0" i="0" u="none" strike="noStrike" kern="1200" cap="none" spc="0" normalizeH="0" baseline="0" noProof="0" dirty="0">
                <a:ln>
                  <a:noFill/>
                </a:ln>
                <a:solidFill>
                  <a:srgbClr val="000000"/>
                </a:solidFill>
                <a:effectLst/>
                <a:uLnTx/>
                <a:uFillTx/>
                <a:latin typeface="Caveat Brush" pitchFamily="2" charset="0"/>
                <a:ea typeface="+mn-ea"/>
                <a:cs typeface="Arial"/>
                <a:sym typeface="Arial"/>
              </a:rPr>
              <a:t>Entrenador Para </a:t>
            </a:r>
            <a:r>
              <a:rPr lang="es-ES" sz="2800" kern="1200" dirty="0">
                <a:latin typeface="Caveat Brush" pitchFamily="2" charset="0"/>
                <a:ea typeface="+mn-ea"/>
              </a:rPr>
              <a:t>D</a:t>
            </a:r>
            <a:r>
              <a:rPr kumimoji="0" lang="es-ES" sz="2800" b="0" i="0" u="none" strike="noStrike" kern="1200" cap="none" spc="0" normalizeH="0" baseline="0" noProof="0" dirty="0" err="1">
                <a:ln>
                  <a:noFill/>
                </a:ln>
                <a:solidFill>
                  <a:srgbClr val="000000"/>
                </a:solidFill>
                <a:effectLst/>
                <a:uLnTx/>
                <a:uFillTx/>
                <a:latin typeface="Caveat Brush" pitchFamily="2" charset="0"/>
                <a:ea typeface="+mn-ea"/>
                <a:cs typeface="Arial"/>
                <a:sym typeface="Arial"/>
              </a:rPr>
              <a:t>ejar</a:t>
            </a:r>
            <a:r>
              <a:rPr kumimoji="0" lang="es-ES" sz="2800" b="0" i="0" u="none" strike="noStrike" kern="1200" cap="none" spc="0" normalizeH="0" baseline="0" noProof="0" dirty="0">
                <a:ln>
                  <a:noFill/>
                </a:ln>
                <a:solidFill>
                  <a:srgbClr val="000000"/>
                </a:solidFill>
                <a:effectLst/>
                <a:uLnTx/>
                <a:uFillTx/>
                <a:latin typeface="Caveat Brush" pitchFamily="2" charset="0"/>
                <a:ea typeface="+mn-ea"/>
                <a:cs typeface="Arial"/>
                <a:sym typeface="Arial"/>
              </a:rPr>
              <a:t> de Fumar </a:t>
            </a:r>
            <a:r>
              <a:rPr lang="es-ES" sz="2800" kern="1200" dirty="0">
                <a:latin typeface="Caveat Brush" pitchFamily="2" charset="0"/>
                <a:ea typeface="+mn-ea"/>
              </a:rPr>
              <a:t>C</a:t>
            </a:r>
            <a:r>
              <a:rPr kumimoji="0" lang="es-ES" sz="2800" b="0" i="0" u="none" strike="noStrike" kern="1200" cap="none" spc="0" normalizeH="0" baseline="0" noProof="0" dirty="0" err="1">
                <a:ln>
                  <a:noFill/>
                </a:ln>
                <a:solidFill>
                  <a:srgbClr val="000000"/>
                </a:solidFill>
                <a:effectLst/>
                <a:uLnTx/>
                <a:uFillTx/>
                <a:latin typeface="Caveat Brush" pitchFamily="2" charset="0"/>
                <a:ea typeface="+mn-ea"/>
                <a:cs typeface="Arial"/>
                <a:sym typeface="Arial"/>
              </a:rPr>
              <a:t>apacitado</a:t>
            </a:r>
            <a:r>
              <a:rPr kumimoji="0" lang="es-ES" sz="2800" b="0" i="0" u="none" strike="noStrike" kern="1200" cap="none" spc="0" normalizeH="0" baseline="0" noProof="0" dirty="0">
                <a:ln>
                  <a:noFill/>
                </a:ln>
                <a:solidFill>
                  <a:srgbClr val="000000"/>
                </a:solidFill>
                <a:effectLst/>
                <a:uLnTx/>
                <a:uFillTx/>
                <a:latin typeface="Caveat Brush" pitchFamily="2" charset="0"/>
                <a:ea typeface="+mn-ea"/>
                <a:cs typeface="Arial"/>
                <a:sym typeface="Arial"/>
              </a:rPr>
              <a:t> </a:t>
            </a:r>
            <a:r>
              <a:rPr kumimoji="0" lang="en-US" sz="3600" b="0" i="0" u="none" strike="noStrike" kern="1200" cap="none" spc="0" normalizeH="0" baseline="0" noProof="0" dirty="0">
                <a:ln>
                  <a:noFill/>
                </a:ln>
                <a:solidFill>
                  <a:srgbClr val="F98832"/>
                </a:solidFill>
                <a:effectLst/>
                <a:uLnTx/>
                <a:uFillTx/>
                <a:latin typeface="Caveat Brush" pitchFamily="2" charset="0"/>
                <a:ea typeface="+mn-ea"/>
                <a:cs typeface="Arial"/>
                <a:sym typeface="Arial"/>
              </a:rPr>
              <a:t>&gt;&gt;</a:t>
            </a:r>
            <a:r>
              <a:rPr kumimoji="0" lang="en-US" sz="3600" b="0" i="0" u="none" strike="noStrike" kern="1200" cap="none" spc="0" normalizeH="0" baseline="0" noProof="0" dirty="0">
                <a:ln>
                  <a:noFill/>
                </a:ln>
                <a:solidFill>
                  <a:srgbClr val="000000"/>
                </a:solidFill>
                <a:effectLst/>
                <a:uLnTx/>
                <a:uFillTx/>
                <a:latin typeface="Caveat Brush" pitchFamily="2" charset="0"/>
                <a:ea typeface="+mn-ea"/>
                <a:cs typeface="Arial"/>
                <a:sym typeface="Arial"/>
              </a:rPr>
              <a:t>  </a:t>
            </a:r>
            <a:r>
              <a:rPr kumimoji="0" lang="en-US" sz="2800" b="0" i="0" u="none" strike="noStrike" kern="1200" cap="none" spc="0" normalizeH="0" baseline="0" noProof="0" dirty="0">
                <a:ln>
                  <a:noFill/>
                </a:ln>
                <a:solidFill>
                  <a:srgbClr val="000000"/>
                </a:solidFill>
                <a:effectLst/>
                <a:uLnTx/>
                <a:uFillTx/>
                <a:latin typeface="Caveat Brush" pitchFamily="2" charset="0"/>
                <a:ea typeface="+mn-ea"/>
                <a:cs typeface="Arial"/>
                <a:sym typeface="Arial"/>
              </a:rPr>
              <a:t>Plan </a:t>
            </a:r>
            <a:r>
              <a:rPr lang="en-US" sz="2800" kern="1200" dirty="0">
                <a:latin typeface="Caveat Brush" pitchFamily="2" charset="0"/>
                <a:ea typeface="+mn-ea"/>
              </a:rPr>
              <a:t>P</a:t>
            </a:r>
            <a:r>
              <a:rPr kumimoji="0" lang="en-US" sz="2800" b="0" i="0" u="none" strike="noStrike" kern="1200" cap="none" spc="0" normalizeH="0" baseline="0" noProof="0" dirty="0" err="1">
                <a:ln>
                  <a:noFill/>
                </a:ln>
                <a:solidFill>
                  <a:srgbClr val="000000"/>
                </a:solidFill>
                <a:effectLst/>
                <a:uLnTx/>
                <a:uFillTx/>
                <a:latin typeface="Caveat Brush" pitchFamily="2" charset="0"/>
                <a:ea typeface="+mn-ea"/>
                <a:cs typeface="Arial"/>
                <a:sym typeface="Arial"/>
              </a:rPr>
              <a:t>ersonalizado</a:t>
            </a:r>
            <a:endParaRPr kumimoji="0" lang="en-US" sz="3600" b="0" i="0" u="none" strike="noStrike" kern="1200" cap="none" spc="0" normalizeH="0" baseline="0" noProof="0" dirty="0">
              <a:ln>
                <a:noFill/>
              </a:ln>
              <a:solidFill>
                <a:srgbClr val="000000"/>
              </a:solidFill>
              <a:effectLst/>
              <a:uLnTx/>
              <a:uFillTx/>
              <a:latin typeface="Caveat Brush" pitchFamily="2" charset="0"/>
              <a:ea typeface="+mn-ea"/>
              <a:cs typeface="Arial"/>
              <a:sym typeface="Arial"/>
            </a:endParaRPr>
          </a:p>
        </p:txBody>
      </p:sp>
      <p:pic>
        <p:nvPicPr>
          <p:cNvPr id="2" name="Content Placeholder 4" descr="Graphical user interface, application&#10;&#10;Description automatically generated">
            <a:extLst>
              <a:ext uri="{FF2B5EF4-FFF2-40B4-BE49-F238E27FC236}">
                <a16:creationId xmlns:a16="http://schemas.microsoft.com/office/drawing/2014/main" id="{AC9527AA-CF7D-6BCE-A637-3C8DCDCE1F1F}"/>
              </a:ext>
            </a:extLst>
          </p:cNvPr>
          <p:cNvPicPr>
            <a:picLocks noChangeAspect="1"/>
          </p:cNvPicPr>
          <p:nvPr/>
        </p:nvPicPr>
        <p:blipFill rotWithShape="1">
          <a:blip r:embed="rId7">
            <a:extLst>
              <a:ext uri="{28A0092B-C50C-407E-A947-70E740481C1C}">
                <a14:useLocalDpi xmlns:a14="http://schemas.microsoft.com/office/drawing/2010/main" val="0"/>
              </a:ext>
            </a:extLst>
          </a:blip>
          <a:srcRect r="2334"/>
          <a:stretch/>
        </p:blipFill>
        <p:spPr>
          <a:xfrm>
            <a:off x="3465887" y="2499387"/>
            <a:ext cx="5474944" cy="4204335"/>
          </a:xfrm>
          <a:prstGeom prst="rect">
            <a:avLst/>
          </a:prstGeom>
          <a:ln w="25400">
            <a:solidFill>
              <a:srgbClr val="92D050"/>
            </a:solidFill>
          </a:ln>
        </p:spPr>
      </p:pic>
      <p:sp>
        <p:nvSpPr>
          <p:cNvPr id="11" name="TextBox 10">
            <a:extLst>
              <a:ext uri="{FF2B5EF4-FFF2-40B4-BE49-F238E27FC236}">
                <a16:creationId xmlns:a16="http://schemas.microsoft.com/office/drawing/2014/main" id="{D873E407-F995-DBD8-24F0-05762D96F8F1}"/>
              </a:ext>
            </a:extLst>
          </p:cNvPr>
          <p:cNvSpPr txBox="1"/>
          <p:nvPr/>
        </p:nvSpPr>
        <p:spPr>
          <a:xfrm>
            <a:off x="6124327" y="3770938"/>
            <a:ext cx="3254451" cy="1505027"/>
          </a:xfrm>
          <a:prstGeom prst="rect">
            <a:avLst/>
          </a:prstGeom>
          <a:noFill/>
        </p:spPr>
        <p:txBody>
          <a:bodyPr wrap="square">
            <a:spAutoFit/>
          </a:bodyPr>
          <a:lstStyle/>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en-US" sz="1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1-800-Quit-Now (784-8669)</a:t>
            </a:r>
          </a:p>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en-US" sz="1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1-855-DÉJELO-YA (Spanish)</a:t>
            </a:r>
          </a:p>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en-US" sz="1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1-877-777-6534 (TTY)</a:t>
            </a:r>
          </a:p>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en-US" sz="1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Text READY to 34191</a:t>
            </a:r>
          </a:p>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en-US" sz="1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Text LISTO to 34191 (Spanish)</a:t>
            </a:r>
          </a:p>
          <a:p>
            <a:pPr marL="0" marR="0" lvl="0" indent="0" algn="l" defTabSz="685800" rtl="0" eaLnBrk="1" fontAlgn="auto" latinLnBrk="0" hangingPunct="1">
              <a:lnSpc>
                <a:spcPct val="90000"/>
              </a:lnSpc>
              <a:spcBef>
                <a:spcPts val="0"/>
              </a:spcBef>
              <a:spcAft>
                <a:spcPts val="0"/>
              </a:spcAft>
              <a:buClrTx/>
              <a:buSzTx/>
              <a:buFont typeface="Arial"/>
              <a:buNone/>
              <a:tabLst/>
              <a:defRPr/>
            </a:pPr>
            <a:r>
              <a:rPr kumimoji="0" lang="en-US" sz="17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quitnowindiana.com</a:t>
            </a:r>
          </a:p>
        </p:txBody>
      </p:sp>
      <p:sp>
        <p:nvSpPr>
          <p:cNvPr id="17" name="TextBox 16">
            <a:extLst>
              <a:ext uri="{FF2B5EF4-FFF2-40B4-BE49-F238E27FC236}">
                <a16:creationId xmlns:a16="http://schemas.microsoft.com/office/drawing/2014/main" id="{209C149A-0F0A-8330-F327-1B661E7DA2A8}"/>
              </a:ext>
            </a:extLst>
          </p:cNvPr>
          <p:cNvSpPr txBox="1"/>
          <p:nvPr/>
        </p:nvSpPr>
        <p:spPr>
          <a:xfrm>
            <a:off x="77060" y="2163000"/>
            <a:ext cx="3225227" cy="3862596"/>
          </a:xfrm>
          <a:prstGeom prst="rect">
            <a:avLst/>
          </a:prstGeom>
          <a:noFill/>
        </p:spPr>
        <p:txBody>
          <a:bodyPr wrap="square" rtlCol="0">
            <a:spAutoFit/>
          </a:bodyPr>
          <a:lstStyle/>
          <a:p>
            <a:pPr marL="292608" marR="0" lvl="0" indent="0" algn="l" defTabSz="857250" rtl="0" eaLnBrk="1" fontAlgn="auto" latinLnBrk="0" hangingPunct="1">
              <a:lnSpc>
                <a:spcPts val="4200"/>
              </a:lnSpc>
              <a:spcBef>
                <a:spcPts val="0"/>
              </a:spcBef>
              <a:spcAft>
                <a:spcPts val="0"/>
              </a:spcAft>
              <a:buClrTx/>
              <a:buSzTx/>
              <a:buFont typeface="Arial"/>
              <a:buNone/>
              <a:tabLst/>
              <a:defRPr/>
            </a:pPr>
            <a:endParaRPr kumimoji="0" lang="en-US" sz="3200" b="0" i="0" u="none" strike="noStrike" kern="1200" cap="none" spc="0" normalizeH="0" baseline="0" noProof="0" dirty="0">
              <a:ln>
                <a:noFill/>
              </a:ln>
              <a:solidFill>
                <a:srgbClr val="000000"/>
              </a:solidFill>
              <a:effectLst/>
              <a:uLnTx/>
              <a:uFillTx/>
              <a:latin typeface="Caveat Brush" pitchFamily="2" charset="0"/>
              <a:ea typeface="+mn-ea"/>
              <a:cs typeface="Arial"/>
              <a:sym typeface="Arial"/>
            </a:endParaRPr>
          </a:p>
          <a:p>
            <a:pPr marL="292608" marR="0" lvl="2" indent="0" algn="ctr" defTabSz="857250" rtl="0" eaLnBrk="1" fontAlgn="auto" latinLnBrk="0" hangingPunct="1">
              <a:lnSpc>
                <a:spcPts val="4200"/>
              </a:lnSpc>
              <a:spcBef>
                <a:spcPts val="0"/>
              </a:spcBef>
              <a:spcAft>
                <a:spcPts val="0"/>
              </a:spcAft>
              <a:buClrTx/>
              <a:buSzTx/>
              <a:buFont typeface="Arial"/>
              <a:buNone/>
              <a:tabLst/>
              <a:defRPr/>
            </a:pPr>
            <a:r>
              <a:rPr kumimoji="0" lang="en-US" sz="3600" b="0" i="0" u="none" strike="noStrike" kern="1200" cap="none" spc="0" normalizeH="0" baseline="0" noProof="0" dirty="0" err="1">
                <a:ln>
                  <a:noFill/>
                </a:ln>
                <a:solidFill>
                  <a:schemeClr val="tx1"/>
                </a:solidFill>
                <a:effectLst/>
                <a:uLnTx/>
                <a:uFillTx/>
                <a:latin typeface="Caveat Brush" pitchFamily="2" charset="0"/>
                <a:ea typeface="+mn-ea"/>
                <a:cs typeface="Arial"/>
                <a:sym typeface="Arial"/>
              </a:rPr>
              <a:t>Terapias</a:t>
            </a:r>
            <a:r>
              <a:rPr kumimoji="0" lang="en-US" sz="3600" b="0" i="0" u="none" strike="noStrike" kern="1200" cap="none" spc="0" normalizeH="0" baseline="0" noProof="0" dirty="0">
                <a:ln>
                  <a:noFill/>
                </a:ln>
                <a:solidFill>
                  <a:schemeClr val="tx1"/>
                </a:solidFill>
                <a:effectLst/>
                <a:uLnTx/>
                <a:uFillTx/>
                <a:latin typeface="Caveat Brush" pitchFamily="2" charset="0"/>
                <a:ea typeface="+mn-ea"/>
                <a:cs typeface="Arial"/>
                <a:sym typeface="Arial"/>
              </a:rPr>
              <a:t> de </a:t>
            </a:r>
            <a:r>
              <a:rPr kumimoji="0" lang="en-US" sz="3600" b="0" i="0" u="none" strike="noStrike" kern="1200" cap="none" spc="0" normalizeH="0" baseline="0" noProof="0" dirty="0" err="1">
                <a:ln>
                  <a:noFill/>
                </a:ln>
                <a:solidFill>
                  <a:schemeClr val="tx1"/>
                </a:solidFill>
                <a:effectLst/>
                <a:uLnTx/>
                <a:uFillTx/>
                <a:latin typeface="Caveat Brush" pitchFamily="2" charset="0"/>
                <a:ea typeface="+mn-ea"/>
                <a:cs typeface="Arial"/>
                <a:sym typeface="Arial"/>
              </a:rPr>
              <a:t>reemplazo</a:t>
            </a:r>
            <a:r>
              <a:rPr kumimoji="0" lang="en-US" sz="3600" b="0" i="0" u="none" strike="noStrike" kern="1200" cap="none" spc="0" normalizeH="0" baseline="0" noProof="0" dirty="0">
                <a:ln>
                  <a:noFill/>
                </a:ln>
                <a:solidFill>
                  <a:schemeClr val="tx1"/>
                </a:solidFill>
                <a:effectLst/>
                <a:uLnTx/>
                <a:uFillTx/>
                <a:latin typeface="Caveat Brush" pitchFamily="2" charset="0"/>
                <a:ea typeface="+mn-ea"/>
                <a:cs typeface="Arial"/>
                <a:sym typeface="Arial"/>
              </a:rPr>
              <a:t> de </a:t>
            </a:r>
            <a:r>
              <a:rPr kumimoji="0" lang="en-US" sz="3600" b="0" i="0" u="none" strike="noStrike" kern="1200" cap="none" spc="0" normalizeH="0" baseline="0" noProof="0" dirty="0" err="1">
                <a:ln>
                  <a:noFill/>
                </a:ln>
                <a:solidFill>
                  <a:schemeClr val="tx1"/>
                </a:solidFill>
                <a:effectLst/>
                <a:uLnTx/>
                <a:uFillTx/>
                <a:latin typeface="Caveat Brush" pitchFamily="2" charset="0"/>
                <a:ea typeface="+mn-ea"/>
                <a:cs typeface="Arial"/>
                <a:sym typeface="Arial"/>
              </a:rPr>
              <a:t>nicotina</a:t>
            </a:r>
            <a:r>
              <a:rPr kumimoji="0" lang="en-US" sz="3600" b="0" i="0" u="none" strike="noStrike" kern="1200" cap="none" spc="0" normalizeH="0" baseline="0" noProof="0" dirty="0">
                <a:ln>
                  <a:noFill/>
                </a:ln>
                <a:solidFill>
                  <a:schemeClr val="tx1"/>
                </a:solidFill>
                <a:effectLst/>
                <a:uLnTx/>
                <a:uFillTx/>
                <a:latin typeface="Caveat Brush" pitchFamily="2" charset="0"/>
                <a:ea typeface="+mn-ea"/>
                <a:cs typeface="Arial"/>
                <a:sym typeface="Arial"/>
              </a:rPr>
              <a:t> (TRN) </a:t>
            </a:r>
            <a:r>
              <a:rPr kumimoji="0" lang="en-US" sz="3600" b="0" i="0" u="none" strike="noStrike" kern="1200" cap="none" spc="0" normalizeH="0" baseline="0" noProof="0" dirty="0">
                <a:ln>
                  <a:noFill/>
                </a:ln>
                <a:solidFill>
                  <a:srgbClr val="F98832"/>
                </a:solidFill>
                <a:effectLst/>
                <a:uLnTx/>
                <a:uFillTx/>
                <a:latin typeface="Caveat Brush" pitchFamily="2" charset="0"/>
                <a:ea typeface="+mn-ea"/>
                <a:cs typeface="Arial"/>
                <a:sym typeface="Arial"/>
              </a:rPr>
              <a:t>GRATUITAS</a:t>
            </a:r>
            <a:r>
              <a:rPr kumimoji="0" lang="en-US" sz="3600" b="0" i="0" u="none" strike="noStrike" kern="1200" cap="none" spc="0" normalizeH="0" baseline="0" noProof="0" dirty="0">
                <a:ln>
                  <a:noFill/>
                </a:ln>
                <a:solidFill>
                  <a:schemeClr val="tx1"/>
                </a:solidFill>
                <a:effectLst/>
                <a:uLnTx/>
                <a:uFillTx/>
                <a:latin typeface="Caveat Brush" pitchFamily="2" charset="0"/>
                <a:ea typeface="+mn-ea"/>
                <a:cs typeface="Arial"/>
                <a:sym typeface="Arial"/>
              </a:rPr>
              <a:t>, </a:t>
            </a:r>
            <a:r>
              <a:rPr kumimoji="0" lang="en-US" sz="3600" b="0" i="0" u="none" strike="noStrike" kern="1200" cap="none" spc="0" normalizeH="0" baseline="0" noProof="0" dirty="0" err="1">
                <a:ln>
                  <a:noFill/>
                </a:ln>
                <a:solidFill>
                  <a:schemeClr val="tx1"/>
                </a:solidFill>
                <a:effectLst/>
                <a:uLnTx/>
                <a:uFillTx/>
                <a:latin typeface="Caveat Brush" pitchFamily="2" charset="0"/>
                <a:ea typeface="+mn-ea"/>
                <a:cs typeface="Arial"/>
                <a:sym typeface="Arial"/>
              </a:rPr>
              <a:t>según</a:t>
            </a:r>
            <a:r>
              <a:rPr kumimoji="0" lang="en-US" sz="3600" b="0" i="0" u="none" strike="noStrike" kern="1200" cap="none" spc="0" normalizeH="0" baseline="0" noProof="0" dirty="0">
                <a:ln>
                  <a:noFill/>
                </a:ln>
                <a:solidFill>
                  <a:schemeClr val="tx1"/>
                </a:solidFill>
                <a:effectLst/>
                <a:uLnTx/>
                <a:uFillTx/>
                <a:latin typeface="Caveat Brush" pitchFamily="2" charset="0"/>
                <a:ea typeface="+mn-ea"/>
                <a:cs typeface="Arial"/>
                <a:sym typeface="Arial"/>
              </a:rPr>
              <a:t> la </a:t>
            </a:r>
            <a:r>
              <a:rPr kumimoji="0" lang="en-US" sz="3600" b="0" i="0" u="none" strike="noStrike" kern="1200" cap="none" spc="0" normalizeH="0" baseline="0" noProof="0" dirty="0" err="1">
                <a:ln>
                  <a:noFill/>
                </a:ln>
                <a:solidFill>
                  <a:schemeClr val="tx1"/>
                </a:solidFill>
                <a:effectLst/>
                <a:uLnTx/>
                <a:uFillTx/>
                <a:latin typeface="Caveat Brush" pitchFamily="2" charset="0"/>
                <a:ea typeface="+mn-ea"/>
                <a:cs typeface="Arial"/>
                <a:sym typeface="Arial"/>
              </a:rPr>
              <a:t>disponibilidad</a:t>
            </a:r>
            <a:endParaRPr kumimoji="0" lang="en-US" sz="4000" b="0" i="0" u="none" strike="noStrike" kern="1200" cap="none" spc="0" normalizeH="0" baseline="0" noProof="0" dirty="0">
              <a:ln>
                <a:noFill/>
              </a:ln>
              <a:solidFill>
                <a:schemeClr val="tx1"/>
              </a:solidFill>
              <a:effectLst/>
              <a:uLnTx/>
              <a:uFillTx/>
              <a:latin typeface="Caveat Brush" pitchFamily="2" charset="0"/>
              <a:ea typeface="+mn-ea"/>
              <a:cs typeface="Arial"/>
              <a:sym typeface="Arial"/>
            </a:endParaRPr>
          </a:p>
        </p:txBody>
      </p:sp>
    </p:spTree>
    <p:extLst>
      <p:ext uri="{BB962C8B-B14F-4D97-AF65-F5344CB8AC3E}">
        <p14:creationId xmlns:p14="http://schemas.microsoft.com/office/powerpoint/2010/main" val="245592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3" name="Freeform 9">
            <a:extLst>
              <a:ext uri="{FF2B5EF4-FFF2-40B4-BE49-F238E27FC236}">
                <a16:creationId xmlns:a16="http://schemas.microsoft.com/office/drawing/2014/main" id="{317CD9CE-7B51-EA2F-C09F-70008E7D5DEE}"/>
              </a:ext>
            </a:extLst>
          </p:cNvPr>
          <p:cNvSpPr/>
          <p:nvPr/>
        </p:nvSpPr>
        <p:spPr>
          <a:xfrm>
            <a:off x="-500530" y="5986036"/>
            <a:ext cx="2278370" cy="1829223"/>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6" name="Google Shape;246;p33"/>
          <p:cNvSpPr txBox="1">
            <a:spLocks noGrp="1"/>
          </p:cNvSpPr>
          <p:nvPr>
            <p:ph type="ctrTitle"/>
          </p:nvPr>
        </p:nvSpPr>
        <p:spPr>
          <a:xfrm>
            <a:off x="1143000" y="1202167"/>
            <a:ext cx="6858000" cy="60680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None/>
            </a:pPr>
            <a:r>
              <a:rPr lang="en-US" sz="4400" b="1" dirty="0">
                <a:solidFill>
                  <a:srgbClr val="F98832"/>
                </a:solidFill>
                <a:latin typeface="Caveat Brush" pitchFamily="2" charset="77"/>
                <a:ea typeface="Century Gothic"/>
                <a:cs typeface="Century Gothic"/>
                <a:sym typeface="Century Gothic"/>
              </a:rPr>
              <a:t> </a:t>
            </a:r>
            <a:endParaRPr sz="4400" dirty="0">
              <a:solidFill>
                <a:srgbClr val="F98832"/>
              </a:solidFill>
              <a:latin typeface="Caveat Brush" pitchFamily="2" charset="77"/>
            </a:endParaRPr>
          </a:p>
        </p:txBody>
      </p:sp>
      <p:sp>
        <p:nvSpPr>
          <p:cNvPr id="247" name="Google Shape;247;p33"/>
          <p:cNvSpPr txBox="1">
            <a:spLocks noGrp="1"/>
          </p:cNvSpPr>
          <p:nvPr>
            <p:ph type="subTitle" idx="1"/>
          </p:nvPr>
        </p:nvSpPr>
        <p:spPr>
          <a:xfrm>
            <a:off x="2869298" y="2813409"/>
            <a:ext cx="3503458" cy="93742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rgbClr val="548135"/>
              </a:buClr>
              <a:buSzPts val="4500"/>
              <a:buNone/>
            </a:pPr>
            <a:r>
              <a:rPr lang="en-US" sz="6000" b="1" dirty="0">
                <a:solidFill>
                  <a:srgbClr val="92D050"/>
                </a:solidFill>
                <a:latin typeface="Caveat Brush" pitchFamily="2" charset="77"/>
                <a:ea typeface="Century Gothic"/>
                <a:cs typeface="Century Gothic"/>
                <a:sym typeface="Century Gothic"/>
              </a:rPr>
              <a:t>Ese/a soy </a:t>
            </a:r>
            <a:r>
              <a:rPr lang="en-US" sz="6000" b="1" dirty="0" err="1">
                <a:solidFill>
                  <a:srgbClr val="92D050"/>
                </a:solidFill>
                <a:latin typeface="Caveat Brush" pitchFamily="2" charset="77"/>
                <a:ea typeface="Century Gothic"/>
                <a:cs typeface="Century Gothic"/>
                <a:sym typeface="Century Gothic"/>
              </a:rPr>
              <a:t>yo</a:t>
            </a:r>
            <a:r>
              <a:rPr lang="en-US" sz="6000" b="1" dirty="0">
                <a:solidFill>
                  <a:srgbClr val="92D050"/>
                </a:solidFill>
                <a:latin typeface="Caveat Brush" pitchFamily="2" charset="77"/>
                <a:ea typeface="Century Gothic"/>
                <a:cs typeface="Century Gothic"/>
                <a:sym typeface="Century Gothic"/>
              </a:rPr>
              <a:t>!</a:t>
            </a:r>
            <a:endParaRPr sz="2800" dirty="0">
              <a:solidFill>
                <a:srgbClr val="92D050"/>
              </a:solidFill>
              <a:latin typeface="Caveat Brush" pitchFamily="2" charset="77"/>
            </a:endParaRPr>
          </a:p>
        </p:txBody>
      </p:sp>
      <p:sp>
        <p:nvSpPr>
          <p:cNvPr id="249" name="Google Shape;249;p33"/>
          <p:cNvSpPr/>
          <p:nvPr/>
        </p:nvSpPr>
        <p:spPr>
          <a:xfrm>
            <a:off x="5728997" y="2741400"/>
            <a:ext cx="3234232" cy="860972"/>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Asistí a la última capacitación de </a:t>
            </a:r>
          </a:p>
          <a:p>
            <a:pPr lvl="0" algn="ctr">
              <a:defRPr/>
            </a:pPr>
            <a:r>
              <a:rPr lang="es-ES" sz="2800" dirty="0" err="1">
                <a:solidFill>
                  <a:srgbClr val="F98832"/>
                </a:solidFill>
                <a:latin typeface="Caveat Brush" pitchFamily="2" charset="77"/>
                <a:ea typeface="Verdana"/>
                <a:cs typeface="Verdana"/>
                <a:sym typeface="Verdana"/>
              </a:rPr>
              <a:t>Breathe</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0" name="Google Shape;250;p33"/>
          <p:cNvSpPr/>
          <p:nvPr/>
        </p:nvSpPr>
        <p:spPr>
          <a:xfrm>
            <a:off x="1286445" y="4128856"/>
            <a:ext cx="6521658" cy="484748"/>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Soy maestro(a) o asistente de Head </a:t>
            </a:r>
            <a:r>
              <a:rPr lang="es-ES" sz="2800" dirty="0" err="1">
                <a:solidFill>
                  <a:srgbClr val="F98832"/>
                </a:solidFill>
                <a:latin typeface="Caveat Brush" pitchFamily="2" charset="77"/>
                <a:ea typeface="Verdana"/>
                <a:cs typeface="Verdana"/>
                <a:sym typeface="Verdana"/>
              </a:rPr>
              <a:t>Start</a:t>
            </a:r>
            <a:r>
              <a:rPr lang="es-ES" sz="2800" dirty="0">
                <a:solidFill>
                  <a:srgbClr val="F98832"/>
                </a:solidFill>
                <a:latin typeface="Caveat Brush" pitchFamily="2" charset="77"/>
                <a:ea typeface="Verdana"/>
                <a:cs typeface="Verdana"/>
                <a:sym typeface="Verdana"/>
              </a:rPr>
              <a:t>.</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1" name="Google Shape;251;p33"/>
          <p:cNvSpPr/>
          <p:nvPr/>
        </p:nvSpPr>
        <p:spPr>
          <a:xfrm>
            <a:off x="566824" y="2747187"/>
            <a:ext cx="2465910" cy="963909"/>
          </a:xfrm>
          <a:prstGeom prst="rect">
            <a:avLst/>
          </a:prstGeom>
          <a:noFill/>
          <a:ln>
            <a:noFill/>
          </a:ln>
        </p:spPr>
        <p:txBody>
          <a:bodyPr spcFirstLastPara="1" wrap="square" lIns="68575" tIns="34275" rIns="68575" bIns="34275" anchor="t" anchorCtr="0">
            <a:noAutofit/>
          </a:bodyPr>
          <a:lstStyle/>
          <a:p>
            <a:pPr lvl="0" algn="ctr">
              <a:defRPr/>
            </a:pPr>
            <a:r>
              <a:rPr lang="en-US" sz="2800" dirty="0" err="1">
                <a:solidFill>
                  <a:srgbClr val="F98832"/>
                </a:solidFill>
                <a:latin typeface="Caveat Brush" pitchFamily="2" charset="77"/>
                <a:ea typeface="Verdana"/>
                <a:cs typeface="Verdana"/>
                <a:sym typeface="Verdana"/>
              </a:rPr>
              <a:t>Realizo</a:t>
            </a:r>
            <a:r>
              <a:rPr lang="en-US" sz="2800" dirty="0">
                <a:solidFill>
                  <a:srgbClr val="F98832"/>
                </a:solidFill>
                <a:latin typeface="Caveat Brush" pitchFamily="2" charset="77"/>
                <a:ea typeface="Verdana"/>
                <a:cs typeface="Verdana"/>
                <a:sym typeface="Verdana"/>
              </a:rPr>
              <a:t> </a:t>
            </a:r>
            <a:r>
              <a:rPr lang="en-US" sz="2800" dirty="0" err="1">
                <a:solidFill>
                  <a:srgbClr val="F98832"/>
                </a:solidFill>
                <a:latin typeface="Caveat Brush" pitchFamily="2" charset="77"/>
                <a:ea typeface="Verdana"/>
                <a:cs typeface="Verdana"/>
                <a:sym typeface="Verdana"/>
              </a:rPr>
              <a:t>visitas</a:t>
            </a:r>
            <a:r>
              <a:rPr lang="en-US" sz="2800" dirty="0">
                <a:solidFill>
                  <a:srgbClr val="F98832"/>
                </a:solidFill>
                <a:latin typeface="Caveat Brush" pitchFamily="2" charset="77"/>
                <a:ea typeface="Verdana"/>
                <a:cs typeface="Verdana"/>
                <a:sym typeface="Verdana"/>
              </a:rPr>
              <a:t> </a:t>
            </a:r>
            <a:r>
              <a:rPr lang="en-US" sz="2800" dirty="0" err="1">
                <a:solidFill>
                  <a:srgbClr val="F98832"/>
                </a:solidFill>
                <a:latin typeface="Caveat Brush" pitchFamily="2" charset="77"/>
                <a:ea typeface="Verdana"/>
                <a:cs typeface="Verdana"/>
                <a:sym typeface="Verdana"/>
              </a:rPr>
              <a:t>domiciliarias</a:t>
            </a:r>
            <a:r>
              <a:rPr lang="en-US" sz="2800" dirty="0">
                <a:solidFill>
                  <a:srgbClr val="F98832"/>
                </a:solidFill>
                <a:latin typeface="Caveat Brush" pitchFamily="2" charset="77"/>
                <a:ea typeface="Verdana"/>
                <a:cs typeface="Verdana"/>
                <a:sym typeface="Verdana"/>
              </a:rPr>
              <a:t>.</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2" name="Google Shape;252;p33"/>
          <p:cNvSpPr/>
          <p:nvPr/>
        </p:nvSpPr>
        <p:spPr>
          <a:xfrm>
            <a:off x="1030438" y="72626"/>
            <a:ext cx="7364838" cy="438582"/>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Soy o he sido padre/madre de familia en Head </a:t>
            </a:r>
            <a:r>
              <a:rPr lang="es-ES" sz="2800" dirty="0" err="1">
                <a:solidFill>
                  <a:srgbClr val="F98832"/>
                </a:solidFill>
                <a:latin typeface="Caveat Brush" pitchFamily="2" charset="77"/>
                <a:ea typeface="Verdana"/>
                <a:cs typeface="Verdana"/>
                <a:sym typeface="Verdana"/>
              </a:rPr>
              <a:t>Start</a:t>
            </a:r>
            <a:r>
              <a:rPr lang="es-ES" sz="2800" dirty="0">
                <a:solidFill>
                  <a:srgbClr val="F98832"/>
                </a:solidFill>
                <a:latin typeface="Caveat Brush" pitchFamily="2" charset="77"/>
                <a:ea typeface="Verdana"/>
                <a:cs typeface="Verdana"/>
                <a:sym typeface="Verdana"/>
              </a:rPr>
              <a:t>.</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3" name="Google Shape;253;p33"/>
          <p:cNvSpPr/>
          <p:nvPr/>
        </p:nvSpPr>
        <p:spPr>
          <a:xfrm>
            <a:off x="1334552" y="4653643"/>
            <a:ext cx="6572954" cy="484748"/>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He utilizado el rotafolio (</a:t>
            </a:r>
            <a:r>
              <a:rPr lang="es-ES" sz="2800" dirty="0" err="1">
                <a:solidFill>
                  <a:srgbClr val="F98832"/>
                </a:solidFill>
                <a:latin typeface="Caveat Brush" pitchFamily="2" charset="77"/>
                <a:ea typeface="Verdana"/>
                <a:cs typeface="Verdana"/>
                <a:sym typeface="Verdana"/>
              </a:rPr>
              <a:t>flip</a:t>
            </a:r>
            <a:r>
              <a:rPr lang="es-ES" sz="2800" dirty="0">
                <a:solidFill>
                  <a:srgbClr val="F98832"/>
                </a:solidFill>
                <a:latin typeface="Caveat Brush" pitchFamily="2" charset="77"/>
                <a:ea typeface="Verdana"/>
                <a:cs typeface="Verdana"/>
                <a:sym typeface="Verdana"/>
              </a:rPr>
              <a:t> chart) de </a:t>
            </a:r>
            <a:r>
              <a:rPr lang="es-ES" sz="2800" dirty="0" err="1">
                <a:solidFill>
                  <a:srgbClr val="F98832"/>
                </a:solidFill>
                <a:latin typeface="Caveat Brush" pitchFamily="2" charset="77"/>
                <a:ea typeface="Verdana"/>
                <a:cs typeface="Verdana"/>
                <a:sym typeface="Verdana"/>
              </a:rPr>
              <a:t>Breathe</a:t>
            </a:r>
            <a:r>
              <a:rPr lang="es-ES" sz="2800" dirty="0">
                <a:solidFill>
                  <a:srgbClr val="F98832"/>
                </a:solidFill>
                <a:latin typeface="Caveat Brush" pitchFamily="2" charset="77"/>
                <a:ea typeface="Verdana"/>
                <a:cs typeface="Verdana"/>
                <a:sym typeface="Verdana"/>
              </a:rPr>
              <a:t>.</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4" name="Google Shape;254;p33"/>
          <p:cNvSpPr/>
          <p:nvPr/>
        </p:nvSpPr>
        <p:spPr>
          <a:xfrm>
            <a:off x="339289" y="2183103"/>
            <a:ext cx="8747135" cy="518905"/>
          </a:xfrm>
          <a:prstGeom prst="rect">
            <a:avLst/>
          </a:prstGeom>
          <a:noFill/>
          <a:ln>
            <a:noFill/>
          </a:ln>
        </p:spPr>
        <p:txBody>
          <a:bodyPr spcFirstLastPara="1" wrap="square" lIns="68575" tIns="34275" rIns="68575" bIns="34275" anchor="t" anchorCtr="0">
            <a:noAutofit/>
          </a:bodyPr>
          <a:lstStyle/>
          <a:p>
            <a:pPr lvl="0" algn="ctr">
              <a:defRPr/>
            </a:pPr>
            <a:r>
              <a:rPr lang="en-US" sz="2800" dirty="0">
                <a:solidFill>
                  <a:srgbClr val="F98832"/>
                </a:solidFill>
                <a:latin typeface="Caveat Brush" pitchFamily="2" charset="77"/>
                <a:ea typeface="Verdana"/>
                <a:cs typeface="Verdana"/>
                <a:sym typeface="Verdana"/>
              </a:rPr>
              <a:t>He </a:t>
            </a:r>
            <a:r>
              <a:rPr lang="en-US" sz="2800" dirty="0" err="1">
                <a:solidFill>
                  <a:srgbClr val="F98832"/>
                </a:solidFill>
                <a:latin typeface="Caveat Brush" pitchFamily="2" charset="77"/>
                <a:ea typeface="Verdana"/>
                <a:cs typeface="Verdana"/>
                <a:sym typeface="Verdana"/>
              </a:rPr>
              <a:t>utilizado</a:t>
            </a:r>
            <a:r>
              <a:rPr lang="en-US" sz="2800" dirty="0">
                <a:solidFill>
                  <a:srgbClr val="F98832"/>
                </a:solidFill>
                <a:latin typeface="Caveat Brush" pitchFamily="2" charset="77"/>
                <a:ea typeface="Verdana"/>
                <a:cs typeface="Verdana"/>
                <a:sym typeface="Verdana"/>
              </a:rPr>
              <a:t> las </a:t>
            </a:r>
            <a:r>
              <a:rPr lang="en-US" sz="2800" dirty="0" err="1">
                <a:solidFill>
                  <a:srgbClr val="F98832"/>
                </a:solidFill>
                <a:latin typeface="Caveat Brush" pitchFamily="2" charset="77"/>
                <a:ea typeface="Verdana"/>
                <a:cs typeface="Verdana"/>
                <a:sym typeface="Verdana"/>
              </a:rPr>
              <a:t>actividades</a:t>
            </a:r>
            <a:r>
              <a:rPr lang="en-US" sz="2800" dirty="0">
                <a:solidFill>
                  <a:srgbClr val="F98832"/>
                </a:solidFill>
                <a:latin typeface="Caveat Brush" pitchFamily="2" charset="77"/>
                <a:ea typeface="Verdana"/>
                <a:cs typeface="Verdana"/>
                <a:sym typeface="Verdana"/>
              </a:rPr>
              <a:t>, </a:t>
            </a:r>
            <a:r>
              <a:rPr lang="en-US" sz="2800" dirty="0" err="1">
                <a:solidFill>
                  <a:srgbClr val="F98832"/>
                </a:solidFill>
                <a:latin typeface="Caveat Brush" pitchFamily="2" charset="77"/>
                <a:ea typeface="Verdana"/>
                <a:cs typeface="Verdana"/>
                <a:sym typeface="Verdana"/>
              </a:rPr>
              <a:t>folletos</a:t>
            </a:r>
            <a:r>
              <a:rPr lang="en-US" sz="2800" dirty="0">
                <a:solidFill>
                  <a:srgbClr val="F98832"/>
                </a:solidFill>
                <a:latin typeface="Caveat Brush" pitchFamily="2" charset="77"/>
                <a:ea typeface="Verdana"/>
                <a:cs typeface="Verdana"/>
                <a:sym typeface="Verdana"/>
              </a:rPr>
              <a:t> o </a:t>
            </a:r>
            <a:r>
              <a:rPr lang="en-US" sz="2800" dirty="0" err="1">
                <a:solidFill>
                  <a:srgbClr val="F98832"/>
                </a:solidFill>
                <a:latin typeface="Caveat Brush" pitchFamily="2" charset="77"/>
                <a:ea typeface="Verdana"/>
                <a:cs typeface="Verdana"/>
                <a:sym typeface="Verdana"/>
              </a:rPr>
              <a:t>fichas</a:t>
            </a:r>
            <a:r>
              <a:rPr lang="en-US" sz="2800" dirty="0">
                <a:solidFill>
                  <a:srgbClr val="F98832"/>
                </a:solidFill>
                <a:latin typeface="Caveat Brush" pitchFamily="2" charset="77"/>
                <a:ea typeface="Verdana"/>
                <a:cs typeface="Verdana"/>
                <a:sym typeface="Verdana"/>
              </a:rPr>
              <a:t> de </a:t>
            </a:r>
            <a:r>
              <a:rPr lang="en-US" sz="2800" dirty="0" err="1">
                <a:solidFill>
                  <a:srgbClr val="F98832"/>
                </a:solidFill>
                <a:latin typeface="Caveat Brush" pitchFamily="2" charset="77"/>
                <a:ea typeface="Verdana"/>
                <a:cs typeface="Verdana"/>
                <a:sym typeface="Verdana"/>
              </a:rPr>
              <a:t>trabajo</a:t>
            </a:r>
            <a:r>
              <a:rPr lang="en-US" sz="2800" dirty="0">
                <a:solidFill>
                  <a:srgbClr val="F98832"/>
                </a:solidFill>
                <a:latin typeface="Caveat Brush" pitchFamily="2" charset="77"/>
                <a:ea typeface="Verdana"/>
                <a:cs typeface="Verdana"/>
                <a:sym typeface="Verdana"/>
              </a:rPr>
              <a:t> para padres de Breathe.</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5" name="Google Shape;255;p33"/>
          <p:cNvSpPr/>
          <p:nvPr/>
        </p:nvSpPr>
        <p:spPr>
          <a:xfrm>
            <a:off x="1554162" y="3476556"/>
            <a:ext cx="6133731" cy="438582"/>
          </a:xfrm>
          <a:prstGeom prst="rect">
            <a:avLst/>
          </a:prstGeom>
          <a:noFill/>
          <a:ln>
            <a:noFill/>
          </a:ln>
        </p:spPr>
        <p:txBody>
          <a:bodyPr spcFirstLastPara="1" wrap="square" lIns="68575" tIns="34275" rIns="68575" bIns="34275" anchor="t" anchorCtr="0">
            <a:noAutofit/>
          </a:bodyPr>
          <a:lstStyle/>
          <a:p>
            <a:pPr lvl="0" algn="ctr">
              <a:defRPr/>
            </a:pPr>
            <a:r>
              <a:rPr lang="en-US" sz="2800" dirty="0">
                <a:solidFill>
                  <a:srgbClr val="F98832"/>
                </a:solidFill>
                <a:latin typeface="Caveat Brush" pitchFamily="2" charset="77"/>
                <a:ea typeface="Century Gothic"/>
                <a:cs typeface="Century Gothic"/>
                <a:sym typeface="Century Gothic"/>
              </a:rPr>
              <a:t>¡Amo mi </a:t>
            </a:r>
            <a:r>
              <a:rPr lang="en-US" sz="2800" dirty="0" err="1">
                <a:solidFill>
                  <a:srgbClr val="F98832"/>
                </a:solidFill>
                <a:latin typeface="Caveat Brush" pitchFamily="2" charset="77"/>
                <a:ea typeface="Century Gothic"/>
                <a:cs typeface="Century Gothic"/>
                <a:sym typeface="Century Gothic"/>
              </a:rPr>
              <a:t>trabajo</a:t>
            </a:r>
            <a:r>
              <a:rPr lang="en-US" sz="2800" dirty="0">
                <a:solidFill>
                  <a:srgbClr val="F98832"/>
                </a:solidFill>
                <a:latin typeface="Caveat Brush" pitchFamily="2" charset="77"/>
                <a:ea typeface="Century Gothic"/>
                <a:cs typeface="Century Gothic"/>
                <a:sym typeface="Century Gothic"/>
              </a:rPr>
              <a:t>!</a:t>
            </a:r>
            <a:endParaRPr kumimoji="0" sz="2800" b="0" i="0" u="none" strike="noStrike" kern="0" cap="none" spc="0" normalizeH="0" baseline="0" noProof="0" dirty="0">
              <a:ln>
                <a:noFill/>
              </a:ln>
              <a:solidFill>
                <a:srgbClr val="F98832"/>
              </a:solidFill>
              <a:effectLst/>
              <a:uLnTx/>
              <a:uFillTx/>
              <a:latin typeface="Caveat Brush" pitchFamily="2" charset="77"/>
              <a:ea typeface="Verdana"/>
              <a:cs typeface="Verdana"/>
              <a:sym typeface="Verdana"/>
            </a:endParaRPr>
          </a:p>
        </p:txBody>
      </p:sp>
      <p:sp>
        <p:nvSpPr>
          <p:cNvPr id="257" name="Google Shape;257;p33"/>
          <p:cNvSpPr/>
          <p:nvPr/>
        </p:nvSpPr>
        <p:spPr>
          <a:xfrm>
            <a:off x="836477" y="5184242"/>
            <a:ext cx="7752763" cy="438582"/>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He leído el boletín electrónico mensual de </a:t>
            </a:r>
            <a:r>
              <a:rPr lang="es-ES" sz="2800" dirty="0" err="1">
                <a:solidFill>
                  <a:srgbClr val="F98832"/>
                </a:solidFill>
                <a:latin typeface="Caveat Brush" pitchFamily="2" charset="77"/>
                <a:ea typeface="Verdana"/>
                <a:cs typeface="Verdana"/>
                <a:sym typeface="Verdana"/>
              </a:rPr>
              <a:t>Breathe</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8" name="Google Shape;258;p33"/>
          <p:cNvSpPr/>
          <p:nvPr/>
        </p:nvSpPr>
        <p:spPr>
          <a:xfrm>
            <a:off x="1853925" y="1019621"/>
            <a:ext cx="5534207" cy="438582"/>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He utilizado los videos de </a:t>
            </a:r>
            <a:r>
              <a:rPr lang="es-ES" sz="2800" dirty="0" err="1">
                <a:solidFill>
                  <a:srgbClr val="F98832"/>
                </a:solidFill>
                <a:latin typeface="Caveat Brush" pitchFamily="2" charset="77"/>
                <a:ea typeface="Verdana"/>
                <a:cs typeface="Verdana"/>
                <a:sym typeface="Verdana"/>
              </a:rPr>
              <a:t>Breathe</a:t>
            </a:r>
            <a:r>
              <a:rPr lang="es-ES" sz="2800" dirty="0">
                <a:solidFill>
                  <a:srgbClr val="F98832"/>
                </a:solidFill>
                <a:latin typeface="Caveat Brush" pitchFamily="2" charset="77"/>
                <a:ea typeface="Verdana"/>
                <a:cs typeface="Verdana"/>
                <a:sym typeface="Verdana"/>
              </a:rPr>
              <a:t>.</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9" name="Google Shape;259;p33"/>
          <p:cNvSpPr/>
          <p:nvPr/>
        </p:nvSpPr>
        <p:spPr>
          <a:xfrm>
            <a:off x="1748597" y="550367"/>
            <a:ext cx="5572680" cy="438582"/>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¡No tengo idea de qué es </a:t>
            </a:r>
            <a:r>
              <a:rPr lang="es-ES" sz="2800" dirty="0" err="1">
                <a:solidFill>
                  <a:srgbClr val="F98832"/>
                </a:solidFill>
                <a:latin typeface="Caveat Brush" pitchFamily="2" charset="77"/>
                <a:ea typeface="Verdana"/>
                <a:cs typeface="Verdana"/>
                <a:sym typeface="Verdana"/>
              </a:rPr>
              <a:t>Breathe</a:t>
            </a:r>
            <a:r>
              <a:rPr lang="es-ES" sz="2800" dirty="0">
                <a:solidFill>
                  <a:srgbClr val="F98832"/>
                </a:solidFill>
                <a:latin typeface="Caveat Brush" pitchFamily="2" charset="77"/>
                <a:ea typeface="Verdana"/>
                <a:cs typeface="Verdana"/>
                <a:sym typeface="Verdana"/>
              </a:rPr>
              <a:t>!</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61" name="Google Shape;261;p33"/>
          <p:cNvSpPr/>
          <p:nvPr/>
        </p:nvSpPr>
        <p:spPr>
          <a:xfrm>
            <a:off x="1193488" y="6190849"/>
            <a:ext cx="6855082" cy="438582"/>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He hablado con los padres sobre el tema del tabaco.</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62" name="Google Shape;262;p33"/>
          <p:cNvSpPr/>
          <p:nvPr/>
        </p:nvSpPr>
        <p:spPr>
          <a:xfrm rot="21268436">
            <a:off x="578620" y="2436171"/>
            <a:ext cx="8524480" cy="1260827"/>
          </a:xfrm>
          <a:prstGeom prst="rect">
            <a:avLst/>
          </a:prstGeom>
          <a:noFill/>
          <a:ln>
            <a:noFill/>
          </a:ln>
        </p:spPr>
        <p:txBody>
          <a:bodyPr spcFirstLastPara="1" wrap="square" lIns="68575" tIns="34275" rIns="68575" bIns="34275" anchor="t" anchorCtr="0">
            <a:noAutofit/>
          </a:bodyPr>
          <a:lstStyle/>
          <a:p>
            <a:pPr lvl="0" algn="ctr">
              <a:defRPr/>
            </a:pPr>
            <a:r>
              <a:rPr lang="es-ES" sz="4400" b="1" dirty="0">
                <a:solidFill>
                  <a:srgbClr val="F98832"/>
                </a:solidFill>
                <a:highlight>
                  <a:srgbClr val="BCEE80"/>
                </a:highlight>
                <a:latin typeface="Caveat Brush" pitchFamily="2" charset="0"/>
                <a:ea typeface="Verdana"/>
                <a:cs typeface="Verdana"/>
                <a:sym typeface="Verdana"/>
              </a:rPr>
              <a:t>¡Me vendría bien más ayuda para hablar con los padres sobre el tabaco y el humo de segunda mano!</a:t>
            </a:r>
            <a:endParaRPr kumimoji="0" sz="4400" b="0" i="0" u="none" strike="noStrike" kern="0" cap="none" spc="0" normalizeH="0" baseline="0" noProof="0" dirty="0">
              <a:ln>
                <a:noFill/>
              </a:ln>
              <a:solidFill>
                <a:srgbClr val="F98832"/>
              </a:solidFill>
              <a:effectLst/>
              <a:highlight>
                <a:srgbClr val="BCEE80"/>
              </a:highlight>
              <a:uLnTx/>
              <a:uFillTx/>
              <a:latin typeface="Caveat Brush" pitchFamily="2" charset="0"/>
              <a:sym typeface="Arial"/>
            </a:endParaRPr>
          </a:p>
        </p:txBody>
      </p:sp>
      <p:sp>
        <p:nvSpPr>
          <p:cNvPr id="4" name="Freeform 13">
            <a:extLst>
              <a:ext uri="{FF2B5EF4-FFF2-40B4-BE49-F238E27FC236}">
                <a16:creationId xmlns:a16="http://schemas.microsoft.com/office/drawing/2014/main" id="{D45FEB3F-5CDD-7073-F45B-B21ED9079E4E}"/>
              </a:ext>
            </a:extLst>
          </p:cNvPr>
          <p:cNvSpPr/>
          <p:nvPr/>
        </p:nvSpPr>
        <p:spPr>
          <a:xfrm>
            <a:off x="7950512" y="5956586"/>
            <a:ext cx="1863706" cy="1799934"/>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Freeform 13">
            <a:extLst>
              <a:ext uri="{FF2B5EF4-FFF2-40B4-BE49-F238E27FC236}">
                <a16:creationId xmlns:a16="http://schemas.microsoft.com/office/drawing/2014/main" id="{B6E73E14-7B92-DDC3-BB37-1386725EFEBD}"/>
              </a:ext>
            </a:extLst>
          </p:cNvPr>
          <p:cNvSpPr/>
          <p:nvPr/>
        </p:nvSpPr>
        <p:spPr>
          <a:xfrm>
            <a:off x="-1182470" y="-903465"/>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Freeform 9">
            <a:extLst>
              <a:ext uri="{FF2B5EF4-FFF2-40B4-BE49-F238E27FC236}">
                <a16:creationId xmlns:a16="http://schemas.microsoft.com/office/drawing/2014/main" id="{47654775-2CD2-9298-039F-4AEAD4BF667D}"/>
              </a:ext>
            </a:extLst>
          </p:cNvPr>
          <p:cNvSpPr/>
          <p:nvPr/>
        </p:nvSpPr>
        <p:spPr>
          <a:xfrm>
            <a:off x="7779725" y="-940054"/>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6" name="Google Shape;256;p33"/>
          <p:cNvSpPr/>
          <p:nvPr/>
        </p:nvSpPr>
        <p:spPr>
          <a:xfrm>
            <a:off x="198432" y="1390205"/>
            <a:ext cx="8747135" cy="547653"/>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He utilizado las actividades infantiles o las hojas para colorear de </a:t>
            </a:r>
            <a:r>
              <a:rPr lang="es-ES" sz="2800" dirty="0" err="1">
                <a:solidFill>
                  <a:srgbClr val="F98832"/>
                </a:solidFill>
                <a:latin typeface="Caveat Brush" pitchFamily="2" charset="77"/>
                <a:ea typeface="Verdana"/>
                <a:cs typeface="Verdana"/>
                <a:sym typeface="Verdana"/>
              </a:rPr>
              <a:t>Breathe</a:t>
            </a:r>
            <a:r>
              <a:rPr lang="es-ES" sz="2800" dirty="0">
                <a:solidFill>
                  <a:srgbClr val="F98832"/>
                </a:solidFill>
                <a:latin typeface="Caveat Brush" pitchFamily="2" charset="77"/>
                <a:ea typeface="Verdana"/>
                <a:cs typeface="Verdana"/>
                <a:sym typeface="Verdana"/>
              </a:rPr>
              <a:t>.</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60" name="Google Shape;260;p33"/>
          <p:cNvSpPr/>
          <p:nvPr/>
        </p:nvSpPr>
        <p:spPr>
          <a:xfrm>
            <a:off x="373797" y="5687518"/>
            <a:ext cx="8396404" cy="608440"/>
          </a:xfrm>
          <a:prstGeom prst="rect">
            <a:avLst/>
          </a:prstGeom>
          <a:noFill/>
          <a:ln>
            <a:noFill/>
          </a:ln>
        </p:spPr>
        <p:txBody>
          <a:bodyPr spcFirstLastPara="1" wrap="square" lIns="68575" tIns="34275" rIns="68575" bIns="34275" anchor="t" anchorCtr="0">
            <a:noAutofit/>
          </a:bodyPr>
          <a:lstStyle/>
          <a:p>
            <a:pPr lvl="0" algn="ctr">
              <a:defRPr/>
            </a:pPr>
            <a:r>
              <a:rPr lang="en-US" sz="2800" dirty="0">
                <a:solidFill>
                  <a:srgbClr val="F98832"/>
                </a:solidFill>
                <a:latin typeface="Caveat Brush" pitchFamily="2" charset="77"/>
                <a:ea typeface="Verdana"/>
                <a:cs typeface="Verdana"/>
                <a:sym typeface="Verdana"/>
              </a:rPr>
              <a:t>Formo </a:t>
            </a:r>
            <a:r>
              <a:rPr lang="en-US" sz="2800" dirty="0" err="1">
                <a:solidFill>
                  <a:srgbClr val="F98832"/>
                </a:solidFill>
                <a:latin typeface="Caveat Brush" pitchFamily="2" charset="77"/>
                <a:ea typeface="Verdana"/>
                <a:cs typeface="Verdana"/>
                <a:sym typeface="Verdana"/>
              </a:rPr>
              <a:t>parte</a:t>
            </a:r>
            <a:r>
              <a:rPr lang="en-US" sz="2800" dirty="0">
                <a:solidFill>
                  <a:srgbClr val="F98832"/>
                </a:solidFill>
                <a:latin typeface="Caveat Brush" pitchFamily="2" charset="77"/>
                <a:ea typeface="Verdana"/>
                <a:cs typeface="Verdana"/>
                <a:sym typeface="Verdana"/>
              </a:rPr>
              <a:t> del </a:t>
            </a:r>
            <a:r>
              <a:rPr lang="en-US" sz="2800" dirty="0" err="1">
                <a:solidFill>
                  <a:srgbClr val="F98832"/>
                </a:solidFill>
                <a:latin typeface="Caveat Brush" pitchFamily="2" charset="77"/>
                <a:ea typeface="Verdana"/>
                <a:cs typeface="Verdana"/>
                <a:sym typeface="Verdana"/>
              </a:rPr>
              <a:t>equipo</a:t>
            </a:r>
            <a:r>
              <a:rPr lang="en-US" sz="2800" dirty="0">
                <a:solidFill>
                  <a:srgbClr val="F98832"/>
                </a:solidFill>
                <a:latin typeface="Caveat Brush" pitchFamily="2" charset="77"/>
                <a:ea typeface="Verdana"/>
                <a:cs typeface="Verdana"/>
                <a:sym typeface="Verdana"/>
              </a:rPr>
              <a:t> </a:t>
            </a:r>
            <a:r>
              <a:rPr lang="en-US" sz="2800" dirty="0" err="1">
                <a:solidFill>
                  <a:srgbClr val="F98832"/>
                </a:solidFill>
                <a:latin typeface="Caveat Brush" pitchFamily="2" charset="77"/>
                <a:ea typeface="Verdana"/>
                <a:cs typeface="Verdana"/>
                <a:sym typeface="Verdana"/>
              </a:rPr>
              <a:t>directivo</a:t>
            </a:r>
            <a:r>
              <a:rPr lang="en-US" sz="2800" dirty="0">
                <a:solidFill>
                  <a:srgbClr val="F98832"/>
                </a:solidFill>
                <a:latin typeface="Caveat Brush" pitchFamily="2" charset="77"/>
                <a:ea typeface="Verdana"/>
                <a:cs typeface="Verdana"/>
                <a:sym typeface="Verdana"/>
              </a:rPr>
              <a:t> o de </a:t>
            </a:r>
            <a:r>
              <a:rPr lang="en-US" sz="2800" dirty="0" err="1">
                <a:solidFill>
                  <a:srgbClr val="F98832"/>
                </a:solidFill>
                <a:latin typeface="Caveat Brush" pitchFamily="2" charset="77"/>
                <a:ea typeface="Verdana"/>
                <a:cs typeface="Verdana"/>
                <a:sym typeface="Verdana"/>
              </a:rPr>
              <a:t>liderazgo</a:t>
            </a:r>
            <a:r>
              <a:rPr lang="en-US" sz="2800" dirty="0">
                <a:solidFill>
                  <a:srgbClr val="F98832"/>
                </a:solidFill>
                <a:latin typeface="Caveat Brush" pitchFamily="2" charset="77"/>
                <a:ea typeface="Verdana"/>
                <a:cs typeface="Verdana"/>
                <a:sym typeface="Verdana"/>
              </a:rPr>
              <a:t> de Head Start.</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xEl>
                                              <p:pRg st="0" end="0"/>
                                            </p:txEl>
                                          </p:spTgt>
                                        </p:tgtEl>
                                        <p:attrNameLst>
                                          <p:attrName>style.visibility</p:attrName>
                                        </p:attrNameLst>
                                      </p:cBhvr>
                                      <p:to>
                                        <p:strVal val="visible"/>
                                      </p:to>
                                    </p:set>
                                    <p:animEffect transition="in" filter="fade">
                                      <p:cBhvr>
                                        <p:cTn id="12" dur="500"/>
                                        <p:tgtEl>
                                          <p:spTgt spid="2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xEl>
                                              <p:pRg st="0" end="0"/>
                                            </p:txEl>
                                          </p:spTgt>
                                        </p:tgtEl>
                                        <p:attrNameLst>
                                          <p:attrName>style.visibility</p:attrName>
                                        </p:attrNameLst>
                                      </p:cBhvr>
                                      <p:to>
                                        <p:strVal val="visible"/>
                                      </p:to>
                                    </p:set>
                                    <p:animEffect transition="in" filter="fade">
                                      <p:cBhvr>
                                        <p:cTn id="17" dur="500"/>
                                        <p:tgtEl>
                                          <p:spTgt spid="2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0">
                                            <p:txEl>
                                              <p:pRg st="0" end="0"/>
                                            </p:txEl>
                                          </p:spTgt>
                                        </p:tgtEl>
                                        <p:attrNameLst>
                                          <p:attrName>style.visibility</p:attrName>
                                        </p:attrNameLst>
                                      </p:cBhvr>
                                      <p:to>
                                        <p:strVal val="visible"/>
                                      </p:to>
                                    </p:set>
                                    <p:animEffect transition="in" filter="fade">
                                      <p:cBhvr>
                                        <p:cTn id="22" dur="500"/>
                                        <p:tgtEl>
                                          <p:spTgt spid="26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9">
                                            <p:txEl>
                                              <p:pRg st="0" end="0"/>
                                            </p:txEl>
                                          </p:spTgt>
                                        </p:tgtEl>
                                        <p:attrNameLst>
                                          <p:attrName>style.visibility</p:attrName>
                                        </p:attrNameLst>
                                      </p:cBhvr>
                                      <p:to>
                                        <p:strVal val="visible"/>
                                      </p:to>
                                    </p:set>
                                    <p:animEffect transition="in" filter="fade">
                                      <p:cBhvr>
                                        <p:cTn id="27" dur="500"/>
                                        <p:tgtEl>
                                          <p:spTgt spid="24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9">
                                            <p:txEl>
                                              <p:pRg st="1" end="1"/>
                                            </p:txEl>
                                          </p:spTgt>
                                        </p:tgtEl>
                                        <p:attrNameLst>
                                          <p:attrName>style.visibility</p:attrName>
                                        </p:attrNameLst>
                                      </p:cBhvr>
                                      <p:to>
                                        <p:strVal val="visible"/>
                                      </p:to>
                                    </p:set>
                                    <p:animEffect transition="in" filter="fade">
                                      <p:cBhvr>
                                        <p:cTn id="32" dur="500"/>
                                        <p:tgtEl>
                                          <p:spTgt spid="24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9">
                                            <p:txEl>
                                              <p:pRg st="0" end="0"/>
                                            </p:txEl>
                                          </p:spTgt>
                                        </p:tgtEl>
                                        <p:attrNameLst>
                                          <p:attrName>style.visibility</p:attrName>
                                        </p:attrNameLst>
                                      </p:cBhvr>
                                      <p:to>
                                        <p:strVal val="visible"/>
                                      </p:to>
                                    </p:set>
                                    <p:animEffect transition="in" filter="fade">
                                      <p:cBhvr>
                                        <p:cTn id="37" dur="500"/>
                                        <p:tgtEl>
                                          <p:spTgt spid="25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3">
                                            <p:txEl>
                                              <p:pRg st="0" end="0"/>
                                            </p:txEl>
                                          </p:spTgt>
                                        </p:tgtEl>
                                        <p:attrNameLst>
                                          <p:attrName>style.visibility</p:attrName>
                                        </p:attrNameLst>
                                      </p:cBhvr>
                                      <p:to>
                                        <p:strVal val="visible"/>
                                      </p:to>
                                    </p:set>
                                    <p:animEffect transition="in" filter="fade">
                                      <p:cBhvr>
                                        <p:cTn id="42" dur="500"/>
                                        <p:tgtEl>
                                          <p:spTgt spid="25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6">
                                            <p:txEl>
                                              <p:pRg st="0" end="0"/>
                                            </p:txEl>
                                          </p:spTgt>
                                        </p:tgtEl>
                                        <p:attrNameLst>
                                          <p:attrName>style.visibility</p:attrName>
                                        </p:attrNameLst>
                                      </p:cBhvr>
                                      <p:to>
                                        <p:strVal val="visible"/>
                                      </p:to>
                                    </p:set>
                                    <p:animEffect transition="in" filter="fade">
                                      <p:cBhvr>
                                        <p:cTn id="47" dur="500"/>
                                        <p:tgtEl>
                                          <p:spTgt spid="25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7">
                                            <p:txEl>
                                              <p:pRg st="0" end="0"/>
                                            </p:txEl>
                                          </p:spTgt>
                                        </p:tgtEl>
                                        <p:attrNameLst>
                                          <p:attrName>style.visibility</p:attrName>
                                        </p:attrNameLst>
                                      </p:cBhvr>
                                      <p:to>
                                        <p:strVal val="visible"/>
                                      </p:to>
                                    </p:set>
                                    <p:animEffect transition="in" filter="fade">
                                      <p:cBhvr>
                                        <p:cTn id="52" dur="500"/>
                                        <p:tgtEl>
                                          <p:spTgt spid="25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4">
                                            <p:txEl>
                                              <p:pRg st="0" end="0"/>
                                            </p:txEl>
                                          </p:spTgt>
                                        </p:tgtEl>
                                        <p:attrNameLst>
                                          <p:attrName>style.visibility</p:attrName>
                                        </p:attrNameLst>
                                      </p:cBhvr>
                                      <p:to>
                                        <p:strVal val="visible"/>
                                      </p:to>
                                    </p:set>
                                    <p:animEffect transition="in" filter="fade">
                                      <p:cBhvr>
                                        <p:cTn id="57" dur="500"/>
                                        <p:tgtEl>
                                          <p:spTgt spid="25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8">
                                            <p:txEl>
                                              <p:pRg st="0" end="0"/>
                                            </p:txEl>
                                          </p:spTgt>
                                        </p:tgtEl>
                                        <p:attrNameLst>
                                          <p:attrName>style.visibility</p:attrName>
                                        </p:attrNameLst>
                                      </p:cBhvr>
                                      <p:to>
                                        <p:strVal val="visible"/>
                                      </p:to>
                                    </p:set>
                                    <p:animEffect transition="in" filter="fade">
                                      <p:cBhvr>
                                        <p:cTn id="62" dur="500"/>
                                        <p:tgtEl>
                                          <p:spTgt spid="25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1">
                                            <p:txEl>
                                              <p:pRg st="0" end="0"/>
                                            </p:txEl>
                                          </p:spTgt>
                                        </p:tgtEl>
                                        <p:attrNameLst>
                                          <p:attrName>style.visibility</p:attrName>
                                        </p:attrNameLst>
                                      </p:cBhvr>
                                      <p:to>
                                        <p:strVal val="visible"/>
                                      </p:to>
                                    </p:set>
                                    <p:animEffect transition="in" filter="fade">
                                      <p:cBhvr>
                                        <p:cTn id="67" dur="500"/>
                                        <p:tgtEl>
                                          <p:spTgt spid="26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5">
                                            <p:txEl>
                                              <p:pRg st="0" end="0"/>
                                            </p:txEl>
                                          </p:spTgt>
                                        </p:tgtEl>
                                        <p:attrNameLst>
                                          <p:attrName>style.visibility</p:attrName>
                                        </p:attrNameLst>
                                      </p:cBhvr>
                                      <p:to>
                                        <p:strVal val="visible"/>
                                      </p:to>
                                    </p:set>
                                    <p:animEffect transition="in" filter="fade">
                                      <p:cBhvr>
                                        <p:cTn id="72" dur="500"/>
                                        <p:tgtEl>
                                          <p:spTgt spid="25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62"/>
                                        </p:tgtEl>
                                        <p:attrNameLst>
                                          <p:attrName>style.visibility</p:attrName>
                                        </p:attrNameLst>
                                      </p:cBhvr>
                                      <p:to>
                                        <p:strVal val="visible"/>
                                      </p:to>
                                    </p:set>
                                    <p:anim calcmode="lin" valueType="num">
                                      <p:cBhvr additive="base">
                                        <p:cTn id="77" dur="500" fill="hold"/>
                                        <p:tgtEl>
                                          <p:spTgt spid="262"/>
                                        </p:tgtEl>
                                        <p:attrNameLst>
                                          <p:attrName>ppt_x</p:attrName>
                                        </p:attrNameLst>
                                      </p:cBhvr>
                                      <p:tavLst>
                                        <p:tav tm="0">
                                          <p:val>
                                            <p:strVal val="#ppt_x"/>
                                          </p:val>
                                        </p:tav>
                                        <p:tav tm="100000">
                                          <p:val>
                                            <p:strVal val="#ppt_x"/>
                                          </p:val>
                                        </p:tav>
                                      </p:tavLst>
                                    </p:anim>
                                    <p:anim calcmode="lin" valueType="num">
                                      <p:cBhvr additive="base">
                                        <p:cTn id="78" dur="500" fill="hold"/>
                                        <p:tgtEl>
                                          <p:spTgt spid="2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build="allAtOnce"/>
      <p:bldP spid="26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
            <a:extLst>
              <a:ext uri="{FF2B5EF4-FFF2-40B4-BE49-F238E27FC236}">
                <a16:creationId xmlns:a16="http://schemas.microsoft.com/office/drawing/2014/main" id="{9D2683E4-955C-CF04-7D18-7C4D2FF8CE85}"/>
              </a:ext>
            </a:extLst>
          </p:cNvPr>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Freeform 5">
            <a:extLst>
              <a:ext uri="{FF2B5EF4-FFF2-40B4-BE49-F238E27FC236}">
                <a16:creationId xmlns:a16="http://schemas.microsoft.com/office/drawing/2014/main" id="{75E409B1-05B6-35F0-D488-3D386EFAC0E7}"/>
              </a:ext>
            </a:extLst>
          </p:cNvPr>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Freeform 6">
            <a:extLst>
              <a:ext uri="{FF2B5EF4-FFF2-40B4-BE49-F238E27FC236}">
                <a16:creationId xmlns:a16="http://schemas.microsoft.com/office/drawing/2014/main" id="{C041F763-DE58-36DE-B95F-A6B0E86CF174}"/>
              </a:ext>
            </a:extLst>
          </p:cNvPr>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8A657244-A0FF-FC2A-493B-0E81DF67289F}"/>
              </a:ext>
            </a:extLst>
          </p:cNvPr>
          <p:cNvSpPr txBox="1"/>
          <p:nvPr/>
        </p:nvSpPr>
        <p:spPr>
          <a:xfrm>
            <a:off x="685801" y="340788"/>
            <a:ext cx="7589594" cy="607795"/>
          </a:xfrm>
          <a:prstGeom prst="rect">
            <a:avLst/>
          </a:prstGeom>
        </p:spPr>
        <p:txBody>
          <a:bodyPr lIns="0" tIns="0" rIns="0" bIns="0" rtlCol="0" anchor="t">
            <a:spAutoFit/>
          </a:bodyPr>
          <a:lstStyle/>
          <a:p>
            <a:pPr marL="0" marR="0" lvl="0" indent="0" algn="ctr" defTabSz="857250" rtl="0" eaLnBrk="1" fontAlgn="auto" latinLnBrk="0" hangingPunct="1">
              <a:lnSpc>
                <a:spcPts val="5057"/>
              </a:lnSpc>
              <a:spcBef>
                <a:spcPts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98832"/>
                </a:solidFill>
                <a:effectLst/>
                <a:uLnTx/>
                <a:uFillTx/>
                <a:latin typeface="Caveat Brush"/>
                <a:ea typeface="+mn-ea"/>
                <a:cs typeface="Arial"/>
                <a:sym typeface="Arial"/>
              </a:rPr>
              <a:t>PROGRAMAS ESTÁNDAR Y PERSONALIZADOS DE QNI</a:t>
            </a:r>
            <a:endParaRPr kumimoji="0" lang="en-US" sz="3200" b="0" i="0" u="none" strike="noStrike" kern="0" cap="none" spc="0" normalizeH="0" baseline="0" noProof="0">
              <a:ln>
                <a:noFill/>
              </a:ln>
              <a:solidFill>
                <a:srgbClr val="000000"/>
              </a:solidFill>
              <a:effectLst/>
              <a:uLnTx/>
              <a:uFillTx/>
              <a:latin typeface="Caveat Brush"/>
              <a:ea typeface="+mn-ea"/>
              <a:cs typeface="Arial"/>
              <a:sym typeface="Arial"/>
            </a:endParaRPr>
          </a:p>
        </p:txBody>
      </p:sp>
      <p:graphicFrame>
        <p:nvGraphicFramePr>
          <p:cNvPr id="6" name="Table 5">
            <a:extLst>
              <a:ext uri="{FF2B5EF4-FFF2-40B4-BE49-F238E27FC236}">
                <a16:creationId xmlns:a16="http://schemas.microsoft.com/office/drawing/2014/main" id="{61772745-5834-0074-4F80-FA61BE0DF574}"/>
              </a:ext>
            </a:extLst>
          </p:cNvPr>
          <p:cNvGraphicFramePr>
            <a:graphicFrameLocks noGrp="1"/>
          </p:cNvGraphicFramePr>
          <p:nvPr>
            <p:extLst>
              <p:ext uri="{D42A27DB-BD31-4B8C-83A1-F6EECF244321}">
                <p14:modId xmlns:p14="http://schemas.microsoft.com/office/powerpoint/2010/main" val="257906248"/>
              </p:ext>
            </p:extLst>
          </p:nvPr>
        </p:nvGraphicFramePr>
        <p:xfrm>
          <a:off x="380107" y="1315400"/>
          <a:ext cx="8314915" cy="5201813"/>
        </p:xfrm>
        <a:graphic>
          <a:graphicData uri="http://schemas.openxmlformats.org/drawingml/2006/table">
            <a:tbl>
              <a:tblPr firstRow="1" firstCol="1" bandRow="1"/>
              <a:tblGrid>
                <a:gridCol w="1662983">
                  <a:extLst>
                    <a:ext uri="{9D8B030D-6E8A-4147-A177-3AD203B41FA5}">
                      <a16:colId xmlns:a16="http://schemas.microsoft.com/office/drawing/2014/main" val="3037873599"/>
                    </a:ext>
                  </a:extLst>
                </a:gridCol>
                <a:gridCol w="1662983">
                  <a:extLst>
                    <a:ext uri="{9D8B030D-6E8A-4147-A177-3AD203B41FA5}">
                      <a16:colId xmlns:a16="http://schemas.microsoft.com/office/drawing/2014/main" val="2225160234"/>
                    </a:ext>
                  </a:extLst>
                </a:gridCol>
                <a:gridCol w="1662983">
                  <a:extLst>
                    <a:ext uri="{9D8B030D-6E8A-4147-A177-3AD203B41FA5}">
                      <a16:colId xmlns:a16="http://schemas.microsoft.com/office/drawing/2014/main" val="1734986908"/>
                    </a:ext>
                  </a:extLst>
                </a:gridCol>
                <a:gridCol w="1662983">
                  <a:extLst>
                    <a:ext uri="{9D8B030D-6E8A-4147-A177-3AD203B41FA5}">
                      <a16:colId xmlns:a16="http://schemas.microsoft.com/office/drawing/2014/main" val="867093427"/>
                    </a:ext>
                  </a:extLst>
                </a:gridCol>
                <a:gridCol w="1662983">
                  <a:extLst>
                    <a:ext uri="{9D8B030D-6E8A-4147-A177-3AD203B41FA5}">
                      <a16:colId xmlns:a16="http://schemas.microsoft.com/office/drawing/2014/main" val="1302947085"/>
                    </a:ext>
                  </a:extLst>
                </a:gridCol>
              </a:tblGrid>
              <a:tr h="742194">
                <a:tc>
                  <a:txBody>
                    <a:bodyPr/>
                    <a:lstStyle/>
                    <a:p>
                      <a:pPr marL="0" marR="0" algn="ctr">
                        <a:lnSpc>
                          <a:spcPct val="107000"/>
                        </a:lnSpc>
                        <a:spcBef>
                          <a:spcPts val="0"/>
                        </a:spcBef>
                        <a:spcAft>
                          <a:spcPts val="0"/>
                        </a:spcAft>
                      </a:pPr>
                      <a:r>
                        <a:rPr lang="en-US" sz="1500" b="0" kern="100" err="1">
                          <a:solidFill>
                            <a:srgbClr val="FFFFFF"/>
                          </a:solidFill>
                          <a:effectLst/>
                          <a:highlight>
                            <a:srgbClr val="7F7F7F"/>
                          </a:highlight>
                          <a:latin typeface="Segoe UI"/>
                          <a:ea typeface="Aptos" panose="020B0004020202020204" pitchFamily="34" charset="0"/>
                          <a:cs typeface="Times New Roman"/>
                        </a:rPr>
                        <a:t>Programa</a:t>
                      </a:r>
                      <a:endParaRPr lang="en-US" sz="1100" b="0" kern="100" dirty="0" err="1">
                        <a:effectLst/>
                        <a:highlight>
                          <a:srgbClr val="7F7F7F"/>
                        </a:highlight>
                        <a:latin typeface="Segoe UI"/>
                        <a:ea typeface="Aptos" panose="020B0004020202020204" pitchFamily="34" charset="0"/>
                        <a:cs typeface="Times New Roman"/>
                      </a:endParaRPr>
                    </a:p>
                    <a:p>
                      <a:pPr marL="0" marR="0" algn="ctr">
                        <a:lnSpc>
                          <a:spcPct val="107000"/>
                        </a:lnSpc>
                        <a:spcBef>
                          <a:spcPts val="0"/>
                        </a:spcBef>
                        <a:spcAft>
                          <a:spcPts val="0"/>
                        </a:spcAft>
                      </a:pPr>
                      <a:r>
                        <a:rPr lang="en-US" sz="900" b="0" kern="100" dirty="0">
                          <a:solidFill>
                            <a:srgbClr val="FFFFFF"/>
                          </a:solidFill>
                          <a:effectLst/>
                          <a:highlight>
                            <a:srgbClr val="7F7F7F"/>
                          </a:highlight>
                          <a:latin typeface="Segoe UI"/>
                          <a:ea typeface="Aptos" panose="020B0004020202020204" pitchFamily="34" charset="0"/>
                          <a:cs typeface="Times New Roman"/>
                        </a:rPr>
                        <a:t>(</a:t>
                      </a:r>
                      <a:r>
                        <a:rPr lang="en-US" sz="900" b="0" kern="100" dirty="0" err="1">
                          <a:solidFill>
                            <a:srgbClr val="FFFFFF"/>
                          </a:solidFill>
                          <a:effectLst/>
                          <a:highlight>
                            <a:srgbClr val="7F7F7F"/>
                          </a:highlight>
                          <a:latin typeface="Segoe UI"/>
                          <a:ea typeface="Aptos" panose="020B0004020202020204" pitchFamily="34" charset="0"/>
                          <a:cs typeface="Times New Roman"/>
                        </a:rPr>
                        <a:t>autorreporte</a:t>
                      </a:r>
                      <a:r>
                        <a:rPr lang="en-US" sz="900" b="0" kern="100" dirty="0">
                          <a:solidFill>
                            <a:srgbClr val="FFFFFF"/>
                          </a:solidFill>
                          <a:effectLst/>
                          <a:highlight>
                            <a:srgbClr val="7F7F7F"/>
                          </a:highlight>
                          <a:latin typeface="Segoe UI"/>
                          <a:ea typeface="Aptos" panose="020B0004020202020204" pitchFamily="34" charset="0"/>
                          <a:cs typeface="Times New Roman"/>
                        </a:rPr>
                        <a:t>)</a:t>
                      </a:r>
                      <a:endParaRPr lang="en-US" sz="1100" b="0" kern="100" dirty="0">
                        <a:effectLst/>
                        <a:highlight>
                          <a:srgbClr val="7F7F7F"/>
                        </a:highlight>
                        <a:latin typeface="Segoe UI"/>
                        <a:ea typeface="Aptos" panose="020B0004020202020204" pitchFamily="34" charset="0"/>
                        <a:cs typeface="Times New Roman"/>
                      </a:endParaRPr>
                    </a:p>
                  </a:txBody>
                  <a:tcPr marL="39893" marR="39893" marT="0" marB="0" anchor="ctr">
                    <a:lnL w="12700" cap="flat" cmpd="sng" algn="ctr">
                      <a:solidFill>
                        <a:srgbClr val="000000"/>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lvl="0" algn="ctr">
                        <a:lnSpc>
                          <a:spcPct val="107000"/>
                        </a:lnSpc>
                        <a:spcBef>
                          <a:spcPts val="0"/>
                        </a:spcBef>
                        <a:spcAft>
                          <a:spcPts val="0"/>
                        </a:spcAft>
                        <a:buNone/>
                      </a:pPr>
                      <a:endParaRPr lang="en-US" sz="1100" b="0" kern="100" dirty="0">
                        <a:effectLst/>
                        <a:highlight>
                          <a:srgbClr val="7F7F7F"/>
                        </a:highlight>
                        <a:latin typeface="Segoe UI"/>
                        <a:cs typeface="Times New Roman"/>
                      </a:endParaRPr>
                    </a:p>
                    <a:p>
                      <a:pPr marL="0" marR="0" lvl="0" algn="ctr">
                        <a:lnSpc>
                          <a:spcPct val="107000"/>
                        </a:lnSpc>
                        <a:spcBef>
                          <a:spcPts val="0"/>
                        </a:spcBef>
                        <a:spcAft>
                          <a:spcPts val="0"/>
                        </a:spcAft>
                        <a:buNone/>
                      </a:pPr>
                      <a:r>
                        <a:rPr lang="en-US" sz="1500" b="0" kern="100" dirty="0" err="1">
                          <a:solidFill>
                            <a:srgbClr val="FFFFFF"/>
                          </a:solidFill>
                          <a:effectLst/>
                          <a:highlight>
                            <a:srgbClr val="7F7F7F"/>
                          </a:highlight>
                          <a:latin typeface="Segoe UI"/>
                          <a:cs typeface="Times New Roman"/>
                        </a:rPr>
                        <a:t>Sesiones</a:t>
                      </a:r>
                      <a:endParaRPr lang="en-US" sz="1500" b="0" kern="100" dirty="0">
                        <a:solidFill>
                          <a:srgbClr val="FFFFFF"/>
                        </a:solidFill>
                        <a:effectLst/>
                        <a:highlight>
                          <a:srgbClr val="7F7F7F"/>
                        </a:highlight>
                        <a:latin typeface="Segoe UI"/>
                        <a:cs typeface="Times New Roman"/>
                      </a:endParaRPr>
                    </a:p>
                  </a:txBody>
                  <a:tcPr marL="39893" marR="39893"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marL="0" marR="0" algn="ctr">
                        <a:lnSpc>
                          <a:spcPct val="107000"/>
                        </a:lnSpc>
                        <a:spcBef>
                          <a:spcPts val="0"/>
                        </a:spcBef>
                        <a:spcAft>
                          <a:spcPts val="0"/>
                        </a:spcAft>
                      </a:pPr>
                      <a:endParaRPr lang="en-US" sz="1100" b="0" kern="100" dirty="0">
                        <a:effectLst/>
                        <a:highlight>
                          <a:srgbClr val="7F7F7F"/>
                        </a:highlight>
                        <a:latin typeface="Segoe UI"/>
                        <a:ea typeface="Aptos" panose="020B0004020202020204" pitchFamily="34" charset="0"/>
                        <a:cs typeface="Times New Roman"/>
                      </a:endParaRPr>
                    </a:p>
                    <a:p>
                      <a:pPr marL="0" marR="0" algn="ctr">
                        <a:lnSpc>
                          <a:spcPct val="107000"/>
                        </a:lnSpc>
                        <a:spcBef>
                          <a:spcPts val="0"/>
                        </a:spcBef>
                        <a:spcAft>
                          <a:spcPts val="0"/>
                        </a:spcAft>
                      </a:pPr>
                      <a:r>
                        <a:rPr lang="en-US" sz="1500" b="0" kern="100" dirty="0">
                          <a:solidFill>
                            <a:srgbClr val="FFFFFF"/>
                          </a:solidFill>
                          <a:effectLst/>
                          <a:highlight>
                            <a:srgbClr val="7F7F7F"/>
                          </a:highlight>
                          <a:latin typeface="Segoe UI"/>
                          <a:ea typeface="Aptos" panose="020B0004020202020204" pitchFamily="34" charset="0"/>
                          <a:cs typeface="Times New Roman"/>
                        </a:rPr>
                        <a:t>NRT</a:t>
                      </a:r>
                      <a:endParaRPr lang="en-US" sz="1100" b="0" kern="100" dirty="0">
                        <a:effectLst/>
                        <a:highlight>
                          <a:srgbClr val="7F7F7F"/>
                        </a:highlight>
                        <a:latin typeface="Segoe UI"/>
                        <a:ea typeface="Aptos" panose="020B0004020202020204" pitchFamily="34" charset="0"/>
                        <a:cs typeface="Times New Roman"/>
                      </a:endParaRPr>
                    </a:p>
                  </a:txBody>
                  <a:tcPr marL="39893" marR="39893"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marL="0" marR="0" algn="ctr">
                        <a:lnSpc>
                          <a:spcPct val="107000"/>
                        </a:lnSpc>
                        <a:spcBef>
                          <a:spcPts val="0"/>
                        </a:spcBef>
                        <a:spcAft>
                          <a:spcPts val="0"/>
                        </a:spcAft>
                      </a:pPr>
                      <a:endParaRPr lang="en-US" sz="1100" b="0" kern="100" dirty="0">
                        <a:effectLst/>
                        <a:highlight>
                          <a:srgbClr val="7F7F7F"/>
                        </a:highligh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500" b="0" kern="100" err="1">
                          <a:solidFill>
                            <a:srgbClr val="FFFFFF"/>
                          </a:solidFill>
                          <a:effectLst/>
                          <a:highlight>
                            <a:srgbClr val="7F7F7F"/>
                          </a:highlight>
                          <a:latin typeface="Segoe UI"/>
                          <a:ea typeface="Aptos" panose="020B0004020202020204" pitchFamily="34" charset="0"/>
                          <a:cs typeface="Times New Roman"/>
                        </a:rPr>
                        <a:t>Ofrece</a:t>
                      </a:r>
                      <a:endParaRPr lang="en-US" sz="1100" b="0" kern="100" dirty="0" err="1">
                        <a:effectLst/>
                        <a:highlight>
                          <a:srgbClr val="7F7F7F"/>
                        </a:highlight>
                        <a:latin typeface="Aptos"/>
                        <a:ea typeface="Aptos" panose="020B0004020202020204" pitchFamily="34" charset="0"/>
                        <a:cs typeface="Times New Roman" panose="02020603050405020304" pitchFamily="18" charset="0"/>
                      </a:endParaRPr>
                    </a:p>
                  </a:txBody>
                  <a:tcPr marL="39893" marR="39893"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marL="0" marR="0" algn="ctr">
                        <a:lnSpc>
                          <a:spcPct val="107000"/>
                        </a:lnSpc>
                        <a:spcBef>
                          <a:spcPts val="0"/>
                        </a:spcBef>
                        <a:spcAft>
                          <a:spcPts val="0"/>
                        </a:spcAft>
                      </a:pPr>
                      <a:r>
                        <a:rPr lang="en-US" sz="1500" b="0" kern="100" err="1">
                          <a:solidFill>
                            <a:srgbClr val="FFFFFF"/>
                          </a:solidFill>
                          <a:effectLst/>
                          <a:highlight>
                            <a:srgbClr val="7F7F7F"/>
                          </a:highlight>
                          <a:latin typeface="Segoe UI"/>
                          <a:ea typeface="Aptos" panose="020B0004020202020204" pitchFamily="34" charset="0"/>
                          <a:cs typeface="Times New Roman"/>
                        </a:rPr>
                        <a:t>Duración</a:t>
                      </a:r>
                      <a:endParaRPr lang="en-US" sz="1500" b="0" kern="100" dirty="0" err="1">
                        <a:solidFill>
                          <a:srgbClr val="FFFFFF"/>
                        </a:solidFill>
                        <a:effectLst/>
                        <a:highlight>
                          <a:srgbClr val="7F7F7F"/>
                        </a:highlight>
                        <a:latin typeface="Segoe UI"/>
                        <a:ea typeface="Aptos" panose="020B0004020202020204" pitchFamily="34" charset="0"/>
                        <a:cs typeface="Times New Roman"/>
                      </a:endParaRPr>
                    </a:p>
                    <a:p>
                      <a:pPr marL="0" marR="0" algn="ctr">
                        <a:lnSpc>
                          <a:spcPct val="107000"/>
                        </a:lnSpc>
                        <a:spcBef>
                          <a:spcPts val="0"/>
                        </a:spcBef>
                        <a:spcAft>
                          <a:spcPts val="0"/>
                        </a:spcAft>
                      </a:pPr>
                      <a:r>
                        <a:rPr lang="en-US" sz="800" b="0" kern="100" dirty="0">
                          <a:solidFill>
                            <a:srgbClr val="FFFFFF"/>
                          </a:solidFill>
                          <a:effectLst/>
                          <a:highlight>
                            <a:srgbClr val="7F7F7F"/>
                          </a:highlight>
                          <a:latin typeface="Segoe UI"/>
                          <a:ea typeface="Aptos" panose="020B0004020202020204" pitchFamily="34" charset="0"/>
                          <a:cs typeface="Times New Roman"/>
                        </a:rPr>
                        <a:t>(subject to change)</a:t>
                      </a:r>
                      <a:endParaRPr lang="en-US" sz="1100" b="0" kern="100" dirty="0">
                        <a:effectLst/>
                        <a:highlight>
                          <a:srgbClr val="7F7F7F"/>
                        </a:highlight>
                        <a:latin typeface="Segoe UI"/>
                        <a:ea typeface="Aptos" panose="020B0004020202020204" pitchFamily="34" charset="0"/>
                        <a:cs typeface="Times New Roman"/>
                      </a:endParaRPr>
                    </a:p>
                  </a:txBody>
                  <a:tcPr marL="39893" marR="39893" marT="0" marB="0" anchor="ctr">
                    <a:lnL w="1270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extLst>
                  <a:ext uri="{0D108BD9-81ED-4DB2-BD59-A6C34878D82A}">
                    <a16:rowId xmlns:a16="http://schemas.microsoft.com/office/drawing/2014/main" val="4149195031"/>
                  </a:ext>
                </a:extLst>
              </a:tr>
              <a:tr h="759155">
                <a:tc>
                  <a:txBody>
                    <a:bodyPr/>
                    <a:lstStyle/>
                    <a:p>
                      <a:pPr marL="0" marR="0" algn="ctr">
                        <a:lnSpc>
                          <a:spcPct val="107000"/>
                        </a:lnSpc>
                        <a:spcBef>
                          <a:spcPts val="0"/>
                        </a:spcBef>
                        <a:spcAft>
                          <a:spcPts val="0"/>
                        </a:spcAft>
                      </a:pPr>
                      <a:r>
                        <a:rPr lang="en-US" sz="1200" b="0" kern="100" dirty="0" err="1">
                          <a:solidFill>
                            <a:srgbClr val="595959"/>
                          </a:solidFill>
                          <a:effectLst/>
                          <a:highlight>
                            <a:srgbClr val="C6EAF0"/>
                          </a:highlight>
                          <a:latin typeface="Segoe UI"/>
                          <a:ea typeface="Aptos" panose="020B0004020202020204" pitchFamily="34" charset="0"/>
                          <a:cs typeface="Times New Roman"/>
                        </a:rPr>
                        <a:t>Embarazo</a:t>
                      </a: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tc>
                  <a:txBody>
                    <a:bodyPr/>
                    <a:lstStyle/>
                    <a:p>
                      <a:pPr marL="0" marR="0" algn="ctr">
                        <a:lnSpc>
                          <a:spcPct val="107000"/>
                        </a:lnSpc>
                        <a:spcBef>
                          <a:spcPts val="0"/>
                        </a:spcBef>
                        <a:spcAft>
                          <a:spcPts val="0"/>
                        </a:spcAft>
                      </a:pPr>
                      <a:r>
                        <a:rPr lang="en-US" sz="1200" b="0" kern="100" dirty="0">
                          <a:solidFill>
                            <a:srgbClr val="595959"/>
                          </a:solidFill>
                          <a:effectLst/>
                          <a:highlight>
                            <a:srgbClr val="C6EAF0"/>
                          </a:highlight>
                          <a:latin typeface="Segoe UI"/>
                          <a:ea typeface="Aptos" panose="020B0004020202020204" pitchFamily="34" charset="0"/>
                          <a:cs typeface="Times New Roman"/>
                        </a:rPr>
                        <a:t>7</a:t>
                      </a:r>
                      <a:endParaRPr lang="en-US" sz="800" b="0" kern="100" dirty="0">
                        <a:effectLst/>
                        <a:highlight>
                          <a:srgbClr val="C6EAF0"/>
                        </a:highlight>
                        <a:latin typeface="Segoe UI"/>
                        <a:ea typeface="Aptos" panose="020B0004020202020204" pitchFamily="34" charset="0"/>
                        <a:cs typeface="Times New Roman"/>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tc>
                  <a:txBody>
                    <a:bodyPr/>
                    <a:lstStyle/>
                    <a:p>
                      <a:pPr marL="0" marR="0" algn="ctr">
                        <a:lnSpc>
                          <a:spcPct val="107000"/>
                        </a:lnSpc>
                        <a:spcBef>
                          <a:spcPts val="0"/>
                        </a:spcBef>
                        <a:spcAft>
                          <a:spcPts val="0"/>
                        </a:spcAft>
                      </a:pPr>
                      <a:r>
                        <a:rPr lang="en-US" sz="1200" b="0" kern="100" dirty="0">
                          <a:solidFill>
                            <a:srgbClr val="595959"/>
                          </a:solidFill>
                          <a:effectLst/>
                          <a:highlight>
                            <a:srgbClr val="C6EAF0"/>
                          </a:highlight>
                          <a:latin typeface="Segoe UI"/>
                          <a:ea typeface="Aptos" panose="020B0004020202020204" pitchFamily="34" charset="0"/>
                          <a:cs typeface="Times New Roman"/>
                        </a:rPr>
                        <a:t>Si*</a:t>
                      </a:r>
                      <a:endParaRPr lang="en-US" sz="800" b="0" kern="100" dirty="0">
                        <a:effectLst/>
                        <a:highlight>
                          <a:srgbClr val="C6EAF0"/>
                        </a:highlight>
                        <a:latin typeface="Segoe UI"/>
                        <a:ea typeface="Aptos" panose="020B0004020202020204" pitchFamily="34" charset="0"/>
                        <a:cs typeface="Times New Roman"/>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tc>
                  <a:txBody>
                    <a:bodyPr/>
                    <a:lstStyle/>
                    <a:p>
                      <a:pPr marL="0" marR="0" algn="ctr">
                        <a:lnSpc>
                          <a:spcPct val="107000"/>
                        </a:lnSpc>
                        <a:spcBef>
                          <a:spcPts val="0"/>
                        </a:spcBef>
                        <a:spcAft>
                          <a:spcPts val="0"/>
                        </a:spcAft>
                      </a:pPr>
                      <a:endParaRPr lang="en-US" sz="800" b="0" kern="100" dirty="0">
                        <a:effectLst/>
                        <a:highlight>
                          <a:srgbClr val="C6EAF0"/>
                        </a:highlight>
                        <a:latin typeface="Aptos" panose="020B0004020202020204" pitchFamily="34" charset="0"/>
                        <a:ea typeface="Aptos" panose="020B0004020202020204" pitchFamily="34" charset="0"/>
                        <a:cs typeface="Times New Roman" panose="02020603050405020304" pitchFamily="18" charset="0"/>
                      </a:endParaRPr>
                    </a:p>
                    <a:p>
                      <a:pPr marL="0" marR="0" lvl="0" algn="ctr">
                        <a:lnSpc>
                          <a:spcPct val="107000"/>
                        </a:lnSpc>
                        <a:spcBef>
                          <a:spcPts val="0"/>
                        </a:spcBef>
                        <a:spcAft>
                          <a:spcPts val="0"/>
                        </a:spcAft>
                        <a:buNone/>
                      </a:pPr>
                      <a:r>
                        <a:rPr lang="en-US" sz="1400" b="0" i="0" u="none" strike="noStrike" kern="100" noProof="0" dirty="0">
                          <a:solidFill>
                            <a:srgbClr val="595959"/>
                          </a:solidFill>
                          <a:effectLst/>
                          <a:highlight>
                            <a:srgbClr val="C6EAF0"/>
                          </a:highlight>
                          <a:latin typeface="Segoe UI"/>
                        </a:rPr>
                        <a:t>Parche o Goma de </a:t>
                      </a:r>
                      <a:r>
                        <a:rPr lang="en-US" sz="1400" b="0" i="0" u="none" strike="noStrike" kern="100" noProof="0" dirty="0" err="1">
                          <a:solidFill>
                            <a:srgbClr val="595959"/>
                          </a:solidFill>
                          <a:effectLst/>
                          <a:highlight>
                            <a:srgbClr val="C6EAF0"/>
                          </a:highlight>
                          <a:latin typeface="Segoe UI"/>
                        </a:rPr>
                        <a:t>Mascar</a:t>
                      </a:r>
                      <a:endParaRPr lang="en-US" sz="1400" b="0" i="0" u="none" strike="noStrike" kern="100" noProof="0" dirty="0">
                        <a:solidFill>
                          <a:srgbClr val="595959"/>
                        </a:solidFill>
                        <a:effectLst/>
                        <a:highlight>
                          <a:srgbClr val="C6EAF0"/>
                        </a:highlight>
                        <a:latin typeface="Segoe UI"/>
                      </a:endParaRPr>
                    </a:p>
                    <a:p>
                      <a:pPr marL="0" marR="0" algn="ctr">
                        <a:lnSpc>
                          <a:spcPct val="107000"/>
                        </a:lnSpc>
                        <a:spcBef>
                          <a:spcPts val="0"/>
                        </a:spcBef>
                        <a:spcAft>
                          <a:spcPts val="0"/>
                        </a:spcAft>
                      </a:pPr>
                      <a:endParaRPr lang="en-US" sz="800" b="0" kern="100" dirty="0">
                        <a:effectLst/>
                        <a:highlight>
                          <a:srgbClr val="C6EAF0"/>
                        </a:highlight>
                        <a:latin typeface="Aptos" panose="020B0004020202020204" pitchFamily="34" charset="0"/>
                        <a:ea typeface="Aptos" panose="020B0004020202020204" pitchFamily="34" charset="0"/>
                        <a:cs typeface="Times New Roman" panose="02020603050405020304" pitchFamily="18" charset="0"/>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tc>
                  <a:txBody>
                    <a:bodyPr/>
                    <a:lstStyle/>
                    <a:p>
                      <a:pPr marL="0" marR="0" algn="ctr">
                        <a:lnSpc>
                          <a:spcPct val="107000"/>
                        </a:lnSpc>
                        <a:spcBef>
                          <a:spcPts val="0"/>
                        </a:spcBef>
                        <a:spcAft>
                          <a:spcPts val="0"/>
                        </a:spcAft>
                      </a:pPr>
                      <a:r>
                        <a:rPr lang="en-US" sz="1200" b="0" kern="100" dirty="0">
                          <a:solidFill>
                            <a:srgbClr val="595959"/>
                          </a:solidFill>
                          <a:effectLst/>
                          <a:highlight>
                            <a:srgbClr val="C6EAF0"/>
                          </a:highlight>
                          <a:latin typeface="Segoe UI"/>
                          <a:ea typeface="Aptos" panose="020B0004020202020204" pitchFamily="34" charset="0"/>
                          <a:cs typeface="Times New Roman"/>
                        </a:rPr>
                        <a:t>4 </a:t>
                      </a:r>
                      <a:r>
                        <a:rPr lang="en-US" sz="1200" b="0" kern="100" dirty="0" err="1">
                          <a:solidFill>
                            <a:srgbClr val="595959"/>
                          </a:solidFill>
                          <a:effectLst/>
                          <a:highlight>
                            <a:srgbClr val="C6EAF0"/>
                          </a:highlight>
                          <a:latin typeface="Segoe UI"/>
                          <a:ea typeface="Aptos" panose="020B0004020202020204" pitchFamily="34" charset="0"/>
                          <a:cs typeface="Times New Roman"/>
                        </a:rPr>
                        <a:t>semanas</a:t>
                      </a:r>
                      <a:endParaRPr lang="en-US" sz="800" b="0" kern="100" dirty="0" err="1">
                        <a:effectLst/>
                        <a:highlight>
                          <a:srgbClr val="C6EAF0"/>
                        </a:highlight>
                        <a:latin typeface="Segoe UI"/>
                        <a:ea typeface="Aptos" panose="020B0004020202020204" pitchFamily="34" charset="0"/>
                        <a:cs typeface="Times New Roman"/>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extLst>
                  <a:ext uri="{0D108BD9-81ED-4DB2-BD59-A6C34878D82A}">
                    <a16:rowId xmlns:a16="http://schemas.microsoft.com/office/drawing/2014/main" val="3291954401"/>
                  </a:ext>
                </a:extLst>
              </a:tr>
              <a:tr h="925116">
                <a:tc>
                  <a:txBody>
                    <a:bodyPr/>
                    <a:lstStyle/>
                    <a:p>
                      <a:pPr marL="0" marR="0" algn="ctr">
                        <a:lnSpc>
                          <a:spcPct val="107000"/>
                        </a:lnSpc>
                        <a:spcBef>
                          <a:spcPts val="0"/>
                        </a:spcBef>
                        <a:spcAft>
                          <a:spcPts val="0"/>
                        </a:spcAft>
                      </a:pPr>
                      <a:endParaRPr lang="en-US" sz="800" b="0" kern="100">
                        <a:effectLst/>
                        <a:latin typeface="Segoe UI"/>
                        <a:ea typeface="Aptos" panose="020B0004020202020204" pitchFamily="34" charset="0"/>
                        <a:cs typeface="Times New Roman"/>
                      </a:endParaRPr>
                    </a:p>
                    <a:p>
                      <a:pPr marL="0" marR="0" algn="ctr">
                        <a:lnSpc>
                          <a:spcPct val="107000"/>
                        </a:lnSpc>
                        <a:spcBef>
                          <a:spcPts val="0"/>
                        </a:spcBef>
                        <a:spcAft>
                          <a:spcPts val="0"/>
                        </a:spcAft>
                      </a:pPr>
                      <a:r>
                        <a:rPr lang="en-US" sz="1200" b="0" kern="100" dirty="0">
                          <a:solidFill>
                            <a:srgbClr val="595959"/>
                          </a:solidFill>
                          <a:effectLst/>
                          <a:latin typeface="Segoe UI"/>
                          <a:ea typeface="Aptos" panose="020B0004020202020204" pitchFamily="34" charset="0"/>
                          <a:cs typeface="Times New Roman"/>
                        </a:rPr>
                        <a:t>Salud </a:t>
                      </a:r>
                      <a:r>
                        <a:rPr lang="en-US" sz="1200" b="0" kern="100" dirty="0" err="1">
                          <a:solidFill>
                            <a:srgbClr val="595959"/>
                          </a:solidFill>
                          <a:effectLst/>
                          <a:latin typeface="Segoe UI"/>
                          <a:ea typeface="Aptos" panose="020B0004020202020204" pitchFamily="34" charset="0"/>
                          <a:cs typeface="Times New Roman"/>
                        </a:rPr>
                        <a:t>Conductual</a:t>
                      </a:r>
                      <a:r>
                        <a:rPr lang="en-US" sz="1200" b="0" kern="100" dirty="0">
                          <a:solidFill>
                            <a:srgbClr val="595959"/>
                          </a:solidFill>
                          <a:effectLst/>
                          <a:latin typeface="Segoe UI"/>
                          <a:ea typeface="Aptos" panose="020B0004020202020204" pitchFamily="34" charset="0"/>
                          <a:cs typeface="Times New Roman"/>
                        </a:rPr>
                        <a:t> </a:t>
                      </a:r>
                    </a:p>
                    <a:p>
                      <a:pPr marL="0" marR="0" algn="ctr">
                        <a:lnSpc>
                          <a:spcPct val="107000"/>
                        </a:lnSpc>
                        <a:spcBef>
                          <a:spcPts val="0"/>
                        </a:spcBef>
                        <a:spcAft>
                          <a:spcPts val="0"/>
                        </a:spcAft>
                      </a:pPr>
                      <a:endParaRPr lang="en-US" sz="800" b="0" kern="100">
                        <a:effectLst/>
                        <a:latin typeface="Segoe UI"/>
                        <a:ea typeface="Aptos" panose="020B0004020202020204" pitchFamily="34" charset="0"/>
                        <a:cs typeface="Times New Roman"/>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00" dirty="0">
                          <a:solidFill>
                            <a:srgbClr val="595959"/>
                          </a:solidFill>
                          <a:effectLst/>
                          <a:latin typeface="Segoe UI"/>
                          <a:ea typeface="Aptos" panose="020B0004020202020204" pitchFamily="34" charset="0"/>
                          <a:cs typeface="Times New Roman"/>
                        </a:rPr>
                        <a:t>7</a:t>
                      </a:r>
                      <a:endParaRPr lang="en-US" sz="800" b="0" kern="100" dirty="0">
                        <a:effectLst/>
                        <a:latin typeface="Segoe UI"/>
                        <a:ea typeface="Aptos" panose="020B0004020202020204" pitchFamily="34" charset="0"/>
                        <a:cs typeface="Times New Roman"/>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00" dirty="0">
                          <a:solidFill>
                            <a:srgbClr val="595959"/>
                          </a:solidFill>
                          <a:effectLst/>
                          <a:latin typeface="Segoe UI"/>
                          <a:ea typeface="Aptos" panose="020B0004020202020204" pitchFamily="34" charset="0"/>
                          <a:cs typeface="Times New Roman"/>
                        </a:rPr>
                        <a:t>Si</a:t>
                      </a: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noFill/>
                  </a:tcPr>
                </a:tc>
                <a:tc>
                  <a:txBody>
                    <a:bodyPr/>
                    <a:lstStyle/>
                    <a:p>
                      <a:pPr marL="0" marR="0" lvl="0" algn="ctr">
                        <a:lnSpc>
                          <a:spcPct val="107000"/>
                        </a:lnSpc>
                        <a:spcBef>
                          <a:spcPts val="0"/>
                        </a:spcBef>
                        <a:spcAft>
                          <a:spcPts val="0"/>
                        </a:spcAft>
                        <a:buNone/>
                      </a:pPr>
                      <a:r>
                        <a:rPr lang="en-US" sz="1400" b="0" i="0" u="none" strike="noStrike" kern="100" noProof="0" dirty="0">
                          <a:solidFill>
                            <a:srgbClr val="595959"/>
                          </a:solidFill>
                          <a:effectLst/>
                          <a:latin typeface="Segoe UI"/>
                        </a:rPr>
                        <a:t>Parche o Goma de </a:t>
                      </a:r>
                      <a:r>
                        <a:rPr lang="en-US" sz="1400" b="0" i="0" u="none" strike="noStrike" kern="100" noProof="0" dirty="0" err="1">
                          <a:solidFill>
                            <a:srgbClr val="595959"/>
                          </a:solidFill>
                          <a:effectLst/>
                          <a:latin typeface="Segoe UI"/>
                        </a:rPr>
                        <a:t>Mascar</a:t>
                      </a: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00" dirty="0">
                          <a:solidFill>
                            <a:srgbClr val="595959"/>
                          </a:solidFill>
                          <a:effectLst/>
                          <a:latin typeface="Segoe UI"/>
                          <a:ea typeface="Aptos" panose="020B0004020202020204" pitchFamily="34" charset="0"/>
                          <a:cs typeface="Times New Roman"/>
                        </a:rPr>
                        <a:t>4 </a:t>
                      </a:r>
                      <a:r>
                        <a:rPr lang="en-US" sz="1200" b="0" kern="100" dirty="0" err="1">
                          <a:solidFill>
                            <a:srgbClr val="595959"/>
                          </a:solidFill>
                          <a:effectLst/>
                          <a:latin typeface="Segoe UI"/>
                          <a:ea typeface="Aptos" panose="020B0004020202020204" pitchFamily="34" charset="0"/>
                          <a:cs typeface="Times New Roman"/>
                        </a:rPr>
                        <a:t>semanas</a:t>
                      </a:r>
                      <a:endParaRPr lang="en-US" sz="800" b="0" kern="100" dirty="0" err="1">
                        <a:effectLst/>
                        <a:latin typeface="Segoe UI"/>
                        <a:ea typeface="Aptos" panose="020B0004020202020204" pitchFamily="34" charset="0"/>
                        <a:cs typeface="Times New Roman"/>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noFill/>
                  </a:tcPr>
                </a:tc>
                <a:extLst>
                  <a:ext uri="{0D108BD9-81ED-4DB2-BD59-A6C34878D82A}">
                    <a16:rowId xmlns:a16="http://schemas.microsoft.com/office/drawing/2014/main" val="2357214803"/>
                  </a:ext>
                </a:extLst>
              </a:tr>
              <a:tr h="925116">
                <a:tc>
                  <a:txBody>
                    <a:bodyPr/>
                    <a:lstStyle/>
                    <a:p>
                      <a:pPr marL="0" marR="0" algn="ctr">
                        <a:lnSpc>
                          <a:spcPct val="107000"/>
                        </a:lnSpc>
                        <a:spcBef>
                          <a:spcPts val="0"/>
                        </a:spcBef>
                        <a:spcAft>
                          <a:spcPts val="0"/>
                        </a:spcAft>
                      </a:pPr>
                      <a:endParaRPr lang="en-US" sz="800" b="0" kern="100">
                        <a:effectLst/>
                        <a:highlight>
                          <a:srgbClr val="C6EAF0"/>
                        </a:highlight>
                        <a:latin typeface="Segoe UI"/>
                        <a:ea typeface="Aptos" panose="020B0004020202020204" pitchFamily="34" charset="0"/>
                        <a:cs typeface="Times New Roman"/>
                      </a:endParaRPr>
                    </a:p>
                    <a:p>
                      <a:pPr marL="0" marR="0" algn="ctr">
                        <a:lnSpc>
                          <a:spcPct val="107000"/>
                        </a:lnSpc>
                        <a:spcBef>
                          <a:spcPts val="0"/>
                        </a:spcBef>
                        <a:spcAft>
                          <a:spcPts val="0"/>
                        </a:spcAft>
                      </a:pPr>
                      <a:r>
                        <a:rPr lang="en-US" sz="1200" b="0" kern="100" dirty="0" err="1">
                          <a:solidFill>
                            <a:srgbClr val="595959"/>
                          </a:solidFill>
                          <a:effectLst/>
                          <a:highlight>
                            <a:srgbClr val="C6EAF0"/>
                          </a:highlight>
                          <a:latin typeface="Segoe UI"/>
                          <a:ea typeface="Aptos" panose="020B0004020202020204" pitchFamily="34" charset="0"/>
                          <a:cs typeface="Times New Roman"/>
                        </a:rPr>
                        <a:t>Jóvenes</a:t>
                      </a:r>
                      <a:r>
                        <a:rPr lang="en-US" sz="1200" b="0" kern="100" dirty="0">
                          <a:solidFill>
                            <a:srgbClr val="595959"/>
                          </a:solidFill>
                          <a:effectLst/>
                          <a:highlight>
                            <a:srgbClr val="C6EAF0"/>
                          </a:highlight>
                          <a:latin typeface="Segoe UI"/>
                          <a:ea typeface="Aptos" panose="020B0004020202020204" pitchFamily="34" charset="0"/>
                          <a:cs typeface="Times New Roman"/>
                        </a:rPr>
                        <a:t> </a:t>
                      </a:r>
                      <a:r>
                        <a:rPr lang="en-US" sz="1200" b="0" kern="100" dirty="0" err="1">
                          <a:solidFill>
                            <a:srgbClr val="595959"/>
                          </a:solidFill>
                          <a:effectLst/>
                          <a:highlight>
                            <a:srgbClr val="C6EAF0"/>
                          </a:highlight>
                          <a:latin typeface="Segoe UI"/>
                          <a:ea typeface="Aptos" panose="020B0004020202020204" pitchFamily="34" charset="0"/>
                          <a:cs typeface="Times New Roman"/>
                        </a:rPr>
                        <a:t>en</a:t>
                      </a:r>
                      <a:r>
                        <a:rPr lang="en-US" sz="1200" b="0" kern="100" dirty="0">
                          <a:solidFill>
                            <a:srgbClr val="595959"/>
                          </a:solidFill>
                          <a:effectLst/>
                          <a:highlight>
                            <a:srgbClr val="C6EAF0"/>
                          </a:highlight>
                          <a:latin typeface="Segoe UI"/>
                          <a:ea typeface="Aptos" panose="020B0004020202020204" pitchFamily="34" charset="0"/>
                          <a:cs typeface="Times New Roman"/>
                        </a:rPr>
                        <a:t> Linea</a:t>
                      </a:r>
                      <a:endParaRPr lang="en-US" sz="1200" b="0" kern="100">
                        <a:solidFill>
                          <a:srgbClr val="595959"/>
                        </a:solidFill>
                        <a:effectLst/>
                        <a:highlight>
                          <a:srgbClr val="C6EAF0"/>
                        </a:highlight>
                        <a:latin typeface="Segoe UI"/>
                        <a:ea typeface="Aptos" panose="020B0004020202020204" pitchFamily="34" charset="0"/>
                        <a:cs typeface="Times New Roman"/>
                      </a:endParaRPr>
                    </a:p>
                    <a:p>
                      <a:pPr marL="0" marR="0" algn="ctr">
                        <a:lnSpc>
                          <a:spcPct val="107000"/>
                        </a:lnSpc>
                        <a:spcBef>
                          <a:spcPts val="0"/>
                        </a:spcBef>
                        <a:spcAft>
                          <a:spcPts val="0"/>
                        </a:spcAft>
                      </a:pPr>
                      <a:endParaRPr lang="en-US" sz="800" b="0" kern="100">
                        <a:effectLst/>
                        <a:highlight>
                          <a:srgbClr val="C6EAF0"/>
                        </a:highlight>
                        <a:latin typeface="Segoe UI"/>
                        <a:ea typeface="Aptos" panose="020B0004020202020204" pitchFamily="34" charset="0"/>
                        <a:cs typeface="Times New Roman"/>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tc>
                  <a:txBody>
                    <a:bodyPr/>
                    <a:lstStyle/>
                    <a:p>
                      <a:pPr marL="0" marR="0" algn="ctr">
                        <a:lnSpc>
                          <a:spcPct val="107000"/>
                        </a:lnSpc>
                        <a:spcBef>
                          <a:spcPts val="0"/>
                        </a:spcBef>
                        <a:spcAft>
                          <a:spcPts val="0"/>
                        </a:spcAft>
                      </a:pPr>
                      <a:r>
                        <a:rPr lang="en-US" sz="1200" b="0" kern="100" dirty="0">
                          <a:solidFill>
                            <a:srgbClr val="595959"/>
                          </a:solidFill>
                          <a:effectLst/>
                          <a:highlight>
                            <a:srgbClr val="C6EAF0"/>
                          </a:highlight>
                          <a:latin typeface="Segoe UI"/>
                          <a:ea typeface="Aptos" panose="020B0004020202020204" pitchFamily="34" charset="0"/>
                          <a:cs typeface="Times New Roman"/>
                        </a:rPr>
                        <a:t>6 Pasos</a:t>
                      </a:r>
                      <a:endParaRPr lang="en-US" sz="800" b="0" kern="100" dirty="0">
                        <a:effectLst/>
                        <a:highlight>
                          <a:srgbClr val="C6EAF0"/>
                        </a:highlight>
                        <a:latin typeface="Segoe UI"/>
                        <a:ea typeface="Aptos" panose="020B0004020202020204" pitchFamily="34" charset="0"/>
                        <a:cs typeface="Times New Roman"/>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tc>
                  <a:txBody>
                    <a:bodyPr/>
                    <a:lstStyle/>
                    <a:p>
                      <a:pPr marL="0" marR="0" algn="ctr">
                        <a:lnSpc>
                          <a:spcPct val="107000"/>
                        </a:lnSpc>
                        <a:spcBef>
                          <a:spcPts val="0"/>
                        </a:spcBef>
                        <a:spcAft>
                          <a:spcPts val="0"/>
                        </a:spcAft>
                      </a:pPr>
                      <a:r>
                        <a:rPr lang="en-US" sz="1200" b="0" kern="100" dirty="0">
                          <a:solidFill>
                            <a:srgbClr val="595959"/>
                          </a:solidFill>
                          <a:effectLst/>
                          <a:highlight>
                            <a:srgbClr val="C6EAF0"/>
                          </a:highlight>
                          <a:latin typeface="Segoe UI"/>
                          <a:ea typeface="Aptos" panose="020B0004020202020204" pitchFamily="34" charset="0"/>
                          <a:cs typeface="Times New Roman"/>
                        </a:rPr>
                        <a:t>No</a:t>
                      </a:r>
                      <a:endParaRPr lang="en-US" sz="800" b="0" kern="100" dirty="0">
                        <a:effectLst/>
                        <a:highlight>
                          <a:srgbClr val="C6EAF0"/>
                        </a:highlight>
                        <a:latin typeface="Segoe UI"/>
                        <a:ea typeface="Aptos" panose="020B0004020202020204" pitchFamily="34" charset="0"/>
                        <a:cs typeface="Times New Roman"/>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tc>
                  <a:txBody>
                    <a:bodyPr/>
                    <a:lstStyle/>
                    <a:p>
                      <a:pPr marL="0" marR="0" algn="ctr">
                        <a:lnSpc>
                          <a:spcPct val="107000"/>
                        </a:lnSpc>
                        <a:spcBef>
                          <a:spcPts val="0"/>
                        </a:spcBef>
                        <a:spcAft>
                          <a:spcPts val="0"/>
                        </a:spcAft>
                      </a:pPr>
                      <a:r>
                        <a:rPr lang="en-US" sz="1200" b="0" kern="100" dirty="0">
                          <a:solidFill>
                            <a:srgbClr val="595959"/>
                          </a:solidFill>
                          <a:effectLst/>
                          <a:highlight>
                            <a:srgbClr val="C6EAF0"/>
                          </a:highlight>
                          <a:latin typeface="Segoe UI"/>
                          <a:ea typeface="Aptos" panose="020B0004020202020204" pitchFamily="34" charset="0"/>
                          <a:cs typeface="Times New Roman"/>
                        </a:rPr>
                        <a:t>N/A</a:t>
                      </a:r>
                      <a:endParaRPr lang="en-US" sz="800" b="0" kern="100" dirty="0">
                        <a:effectLst/>
                        <a:highlight>
                          <a:srgbClr val="C6EAF0"/>
                        </a:highlight>
                        <a:latin typeface="Segoe UI"/>
                        <a:ea typeface="Aptos" panose="020B0004020202020204" pitchFamily="34" charset="0"/>
                        <a:cs typeface="Times New Roman"/>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tc>
                  <a:txBody>
                    <a:bodyPr/>
                    <a:lstStyle/>
                    <a:p>
                      <a:pPr marL="0" marR="0" algn="ctr">
                        <a:lnSpc>
                          <a:spcPct val="107000"/>
                        </a:lnSpc>
                        <a:spcBef>
                          <a:spcPts val="0"/>
                        </a:spcBef>
                        <a:spcAft>
                          <a:spcPts val="0"/>
                        </a:spcAft>
                      </a:pPr>
                      <a:r>
                        <a:rPr lang="en-US" sz="1200" b="0" kern="100" dirty="0">
                          <a:solidFill>
                            <a:srgbClr val="595959"/>
                          </a:solidFill>
                          <a:effectLst/>
                          <a:highlight>
                            <a:srgbClr val="C6EAF0"/>
                          </a:highlight>
                          <a:latin typeface="Segoe UI"/>
                          <a:ea typeface="Aptos" panose="020B0004020202020204" pitchFamily="34" charset="0"/>
                          <a:cs typeface="Times New Roman"/>
                        </a:rPr>
                        <a:t>N/A</a:t>
                      </a:r>
                      <a:endParaRPr lang="en-US" sz="800" b="0" kern="100" dirty="0">
                        <a:effectLst/>
                        <a:highlight>
                          <a:srgbClr val="C6EAF0"/>
                        </a:highlight>
                        <a:latin typeface="Segoe UI"/>
                        <a:ea typeface="Aptos" panose="020B0004020202020204" pitchFamily="34" charset="0"/>
                        <a:cs typeface="Times New Roman"/>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extLst>
                  <a:ext uri="{0D108BD9-81ED-4DB2-BD59-A6C34878D82A}">
                    <a16:rowId xmlns:a16="http://schemas.microsoft.com/office/drawing/2014/main" val="1781958574"/>
                  </a:ext>
                </a:extLst>
              </a:tr>
              <a:tr h="925116">
                <a:tc>
                  <a:txBody>
                    <a:bodyPr/>
                    <a:lstStyle/>
                    <a:p>
                      <a:pPr marL="0" marR="0" lvl="0" algn="ctr">
                        <a:lnSpc>
                          <a:spcPct val="107000"/>
                        </a:lnSpc>
                        <a:spcBef>
                          <a:spcPts val="0"/>
                        </a:spcBef>
                        <a:spcAft>
                          <a:spcPts val="0"/>
                        </a:spcAft>
                        <a:buNone/>
                      </a:pPr>
                      <a:r>
                        <a:rPr lang="en-US" sz="1200" b="0" kern="100" dirty="0">
                          <a:solidFill>
                            <a:srgbClr val="595959"/>
                          </a:solidFill>
                          <a:effectLst/>
                          <a:latin typeface="Segoe UI"/>
                          <a:cs typeface="Times New Roman"/>
                        </a:rPr>
                        <a:t>Refuerzo de </a:t>
                      </a:r>
                      <a:r>
                        <a:rPr lang="en-US" sz="1200" b="0" kern="100" dirty="0" err="1">
                          <a:solidFill>
                            <a:srgbClr val="595959"/>
                          </a:solidFill>
                          <a:effectLst/>
                          <a:latin typeface="Segoe UI"/>
                          <a:cs typeface="Times New Roman"/>
                        </a:rPr>
                        <a:t>mentol</a:t>
                      </a:r>
                      <a:endParaRPr lang="en-US" sz="800" b="0" kern="100" dirty="0">
                        <a:effectLst/>
                        <a:latin typeface="Segoe UI"/>
                        <a:ea typeface="Aptos" panose="020B0004020202020204" pitchFamily="34" charset="0"/>
                        <a:cs typeface="Times New Roman"/>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00" dirty="0">
                          <a:solidFill>
                            <a:srgbClr val="595959"/>
                          </a:solidFill>
                          <a:effectLst/>
                          <a:latin typeface="Segoe UI"/>
                          <a:ea typeface="Aptos" panose="020B0004020202020204" pitchFamily="34" charset="0"/>
                          <a:cs typeface="Times New Roman"/>
                        </a:rPr>
                        <a:t>5 or 7</a:t>
                      </a:r>
                      <a:endParaRPr lang="en-US" sz="800" b="0" kern="100" dirty="0">
                        <a:effectLst/>
                        <a:latin typeface="Aptos"/>
                        <a:ea typeface="Aptos" panose="020B0004020202020204" pitchFamily="34" charset="0"/>
                        <a:cs typeface="Times New Roman" panose="02020603050405020304" pitchFamily="18" charset="0"/>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00" dirty="0">
                          <a:solidFill>
                            <a:srgbClr val="595959"/>
                          </a:solidFill>
                          <a:effectLst/>
                          <a:latin typeface="Segoe UI"/>
                          <a:ea typeface="Aptos" panose="020B0004020202020204" pitchFamily="34" charset="0"/>
                          <a:cs typeface="Times New Roman"/>
                        </a:rPr>
                        <a:t>Si</a:t>
                      </a: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kern="100" dirty="0">
                          <a:solidFill>
                            <a:srgbClr val="595959"/>
                          </a:solidFill>
                          <a:effectLst/>
                          <a:latin typeface="Segoe UI"/>
                          <a:cs typeface="Times New Roman"/>
                        </a:rPr>
                        <a:t>Parche o Goma de </a:t>
                      </a:r>
                      <a:r>
                        <a:rPr lang="en-US" sz="1400" b="0" kern="100" dirty="0" err="1">
                          <a:solidFill>
                            <a:srgbClr val="595959"/>
                          </a:solidFill>
                          <a:effectLst/>
                          <a:latin typeface="Segoe UI"/>
                          <a:cs typeface="Times New Roman"/>
                        </a:rPr>
                        <a:t>Mascar</a:t>
                      </a:r>
                      <a:endParaRPr lang="en-US" dirty="0" err="1"/>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800" b="0" kern="10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200" b="0" kern="100" dirty="0">
                          <a:solidFill>
                            <a:srgbClr val="595959"/>
                          </a:solidFill>
                          <a:effectLst/>
                          <a:latin typeface="Segoe UI"/>
                          <a:ea typeface="Aptos" panose="020B0004020202020204" pitchFamily="34" charset="0"/>
                          <a:cs typeface="Times New Roman"/>
                        </a:rPr>
                        <a:t>4 </a:t>
                      </a:r>
                      <a:r>
                        <a:rPr lang="en-US" sz="1200" b="0" kern="100" dirty="0" err="1">
                          <a:solidFill>
                            <a:srgbClr val="595959"/>
                          </a:solidFill>
                          <a:effectLst/>
                          <a:latin typeface="Segoe UI"/>
                          <a:ea typeface="Aptos" panose="020B0004020202020204" pitchFamily="34" charset="0"/>
                          <a:cs typeface="Times New Roman"/>
                        </a:rPr>
                        <a:t>semanas</a:t>
                      </a:r>
                      <a:endParaRPr lang="en-US" sz="800" b="0" kern="100" dirty="0" err="1">
                        <a:effectLst/>
                        <a:latin typeface="Segoe UI"/>
                        <a:ea typeface="Aptos" panose="020B0004020202020204" pitchFamily="34" charset="0"/>
                        <a:cs typeface="Times New Roman"/>
                      </a:endParaRPr>
                    </a:p>
                    <a:p>
                      <a:pPr marL="0" marR="0" algn="ctr">
                        <a:lnSpc>
                          <a:spcPct val="107000"/>
                        </a:lnSpc>
                        <a:spcBef>
                          <a:spcPts val="0"/>
                        </a:spcBef>
                        <a:spcAft>
                          <a:spcPts val="0"/>
                        </a:spcAft>
                      </a:pPr>
                      <a:endParaRPr lang="en-US" sz="800" b="0" kern="100">
                        <a:effectLst/>
                        <a:latin typeface="Aptos" panose="020B0004020202020204" pitchFamily="34" charset="0"/>
                        <a:ea typeface="Aptos" panose="020B0004020202020204" pitchFamily="34" charset="0"/>
                        <a:cs typeface="Times New Roman" panose="02020603050405020304" pitchFamily="18" charset="0"/>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noFill/>
                  </a:tcPr>
                </a:tc>
                <a:extLst>
                  <a:ext uri="{0D108BD9-81ED-4DB2-BD59-A6C34878D82A}">
                    <a16:rowId xmlns:a16="http://schemas.microsoft.com/office/drawing/2014/main" val="3493550331"/>
                  </a:ext>
                </a:extLst>
              </a:tr>
              <a:tr h="925116">
                <a:tc>
                  <a:txBody>
                    <a:bodyPr/>
                    <a:lstStyle/>
                    <a:p>
                      <a:pPr marL="0" marR="0" algn="ctr">
                        <a:lnSpc>
                          <a:spcPct val="107000"/>
                        </a:lnSpc>
                        <a:spcBef>
                          <a:spcPts val="0"/>
                        </a:spcBef>
                        <a:spcAft>
                          <a:spcPts val="0"/>
                        </a:spcAft>
                      </a:pPr>
                      <a:endParaRPr lang="en-US" sz="800" b="0" kern="100">
                        <a:effectLst/>
                        <a:highlight>
                          <a:srgbClr val="C6EAF0"/>
                        </a:highligh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1200" b="0" kern="100" dirty="0" err="1">
                          <a:solidFill>
                            <a:srgbClr val="595959"/>
                          </a:solidFill>
                          <a:effectLst/>
                          <a:highlight>
                            <a:srgbClr val="C6EAF0"/>
                          </a:highlight>
                          <a:latin typeface="Segoe UI"/>
                          <a:ea typeface="Aptos" panose="020B0004020202020204" pitchFamily="34" charset="0"/>
                          <a:cs typeface="Times New Roman"/>
                        </a:rPr>
                        <a:t>Adulto</a:t>
                      </a:r>
                      <a:r>
                        <a:rPr lang="en-US" sz="1200" b="0" kern="100" dirty="0">
                          <a:solidFill>
                            <a:srgbClr val="595959"/>
                          </a:solidFill>
                          <a:effectLst/>
                          <a:highlight>
                            <a:srgbClr val="C6EAF0"/>
                          </a:highlight>
                          <a:latin typeface="Segoe UI"/>
                          <a:ea typeface="Aptos" panose="020B0004020202020204" pitchFamily="34" charset="0"/>
                          <a:cs typeface="Times New Roman"/>
                        </a:rPr>
                        <a:t> </a:t>
                      </a:r>
                      <a:r>
                        <a:rPr lang="en-US" sz="1200" b="0" kern="100" dirty="0" err="1">
                          <a:solidFill>
                            <a:srgbClr val="595959"/>
                          </a:solidFill>
                          <a:effectLst/>
                          <a:highlight>
                            <a:srgbClr val="C6EAF0"/>
                          </a:highlight>
                          <a:latin typeface="Segoe UI"/>
                          <a:ea typeface="Aptos" panose="020B0004020202020204" pitchFamily="34" charset="0"/>
                          <a:cs typeface="Times New Roman"/>
                        </a:rPr>
                        <a:t>Estandar</a:t>
                      </a:r>
                      <a:endParaRPr lang="en-US" sz="800" b="0" kern="100" dirty="0" err="1">
                        <a:effectLst/>
                        <a:highlight>
                          <a:srgbClr val="C6EAF0"/>
                        </a:highlight>
                        <a:latin typeface="Segoe UI"/>
                        <a:ea typeface="Aptos" panose="020B0004020202020204" pitchFamily="34" charset="0"/>
                        <a:cs typeface="Times New Roman"/>
                      </a:endParaRPr>
                    </a:p>
                    <a:p>
                      <a:pPr marL="0" marR="0" lvl="0" algn="ctr">
                        <a:lnSpc>
                          <a:spcPct val="107000"/>
                        </a:lnSpc>
                        <a:spcBef>
                          <a:spcPts val="0"/>
                        </a:spcBef>
                        <a:spcAft>
                          <a:spcPts val="0"/>
                        </a:spcAft>
                        <a:buNone/>
                      </a:pPr>
                      <a:endParaRPr lang="en-US" sz="1200" b="0" kern="100">
                        <a:solidFill>
                          <a:srgbClr val="595959"/>
                        </a:solidFill>
                        <a:effectLst/>
                        <a:highlight>
                          <a:srgbClr val="C6EAF0"/>
                        </a:highlight>
                        <a:latin typeface="Segoe UI"/>
                        <a:ea typeface="Aptos" panose="020B0004020202020204" pitchFamily="34" charset="0"/>
                        <a:cs typeface="Times New Roman"/>
                      </a:endParaRPr>
                    </a:p>
                    <a:p>
                      <a:pPr marL="0" marR="0" algn="ctr">
                        <a:lnSpc>
                          <a:spcPct val="107000"/>
                        </a:lnSpc>
                        <a:spcBef>
                          <a:spcPts val="0"/>
                        </a:spcBef>
                        <a:spcAft>
                          <a:spcPts val="0"/>
                        </a:spcAft>
                      </a:pPr>
                      <a:endParaRPr lang="en-US" sz="800" b="0" kern="100">
                        <a:effectLst/>
                        <a:highlight>
                          <a:srgbClr val="C6EAF0"/>
                        </a:highlight>
                        <a:latin typeface="Aptos" panose="020B0004020202020204" pitchFamily="34" charset="0"/>
                        <a:ea typeface="Aptos" panose="020B0004020202020204" pitchFamily="34" charset="0"/>
                        <a:cs typeface="Times New Roman" panose="02020603050405020304" pitchFamily="18" charset="0"/>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tc>
                  <a:txBody>
                    <a:bodyPr/>
                    <a:lstStyle/>
                    <a:p>
                      <a:pPr marL="0" marR="0" algn="ctr">
                        <a:lnSpc>
                          <a:spcPct val="107000"/>
                        </a:lnSpc>
                        <a:spcBef>
                          <a:spcPts val="0"/>
                        </a:spcBef>
                        <a:spcAft>
                          <a:spcPts val="0"/>
                        </a:spcAft>
                      </a:pPr>
                      <a:r>
                        <a:rPr lang="en-US" sz="1200" b="0" kern="100" dirty="0">
                          <a:solidFill>
                            <a:srgbClr val="595959"/>
                          </a:solidFill>
                          <a:effectLst/>
                          <a:highlight>
                            <a:srgbClr val="C6EAF0"/>
                          </a:highlight>
                          <a:latin typeface="Segoe UI"/>
                          <a:ea typeface="Aptos" panose="020B0004020202020204" pitchFamily="34" charset="0"/>
                          <a:cs typeface="Times New Roman"/>
                        </a:rPr>
                        <a:t>5</a:t>
                      </a:r>
                      <a:endParaRPr lang="en-US" sz="800" b="0" kern="100" dirty="0">
                        <a:effectLst/>
                        <a:highlight>
                          <a:srgbClr val="C6EAF0"/>
                        </a:highlight>
                        <a:latin typeface="Segoe UI"/>
                        <a:ea typeface="Aptos" panose="020B0004020202020204" pitchFamily="34" charset="0"/>
                        <a:cs typeface="Times New Roman"/>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tc>
                  <a:txBody>
                    <a:bodyPr/>
                    <a:lstStyle/>
                    <a:p>
                      <a:pPr marL="0" marR="0" algn="ctr">
                        <a:lnSpc>
                          <a:spcPct val="107000"/>
                        </a:lnSpc>
                        <a:spcBef>
                          <a:spcPts val="0"/>
                        </a:spcBef>
                        <a:spcAft>
                          <a:spcPts val="0"/>
                        </a:spcAft>
                      </a:pPr>
                      <a:r>
                        <a:rPr lang="en-US" sz="1100" b="0" kern="100" dirty="0">
                          <a:solidFill>
                            <a:srgbClr val="595959"/>
                          </a:solidFill>
                          <a:effectLst/>
                          <a:highlight>
                            <a:srgbClr val="C6EAF0"/>
                          </a:highlight>
                          <a:latin typeface="Segoe UI"/>
                          <a:ea typeface="Aptos" panose="020B0004020202020204" pitchFamily="34" charset="0"/>
                          <a:cs typeface="Times New Roman"/>
                        </a:rPr>
                        <a:t>Si* para </a:t>
                      </a:r>
                      <a:r>
                        <a:rPr lang="en-US" sz="1100" b="0" kern="100" dirty="0" err="1">
                          <a:solidFill>
                            <a:srgbClr val="595959"/>
                          </a:solidFill>
                          <a:effectLst/>
                          <a:highlight>
                            <a:srgbClr val="C6EAF0"/>
                          </a:highlight>
                          <a:latin typeface="Segoe UI"/>
                          <a:ea typeface="Aptos" panose="020B0004020202020204" pitchFamily="34" charset="0"/>
                          <a:cs typeface="Times New Roman"/>
                        </a:rPr>
                        <a:t>los</a:t>
                      </a:r>
                      <a:r>
                        <a:rPr lang="en-US" sz="1100" b="0" kern="100" dirty="0">
                          <a:solidFill>
                            <a:srgbClr val="595959"/>
                          </a:solidFill>
                          <a:effectLst/>
                          <a:highlight>
                            <a:srgbClr val="C6EAF0"/>
                          </a:highlight>
                          <a:latin typeface="Segoe UI"/>
                          <a:ea typeface="Aptos" panose="020B0004020202020204" pitchFamily="34" charset="0"/>
                          <a:cs typeface="Times New Roman"/>
                        </a:rPr>
                        <a:t> </a:t>
                      </a:r>
                      <a:r>
                        <a:rPr lang="en-US" sz="1100" b="0" kern="100" dirty="0" err="1">
                          <a:solidFill>
                            <a:srgbClr val="595959"/>
                          </a:solidFill>
                          <a:effectLst/>
                          <a:highlight>
                            <a:srgbClr val="C6EAF0"/>
                          </a:highlight>
                          <a:latin typeface="Segoe UI"/>
                          <a:ea typeface="Aptos" panose="020B0004020202020204" pitchFamily="34" charset="0"/>
                          <a:cs typeface="Times New Roman"/>
                        </a:rPr>
                        <a:t>que</a:t>
                      </a:r>
                      <a:r>
                        <a:rPr lang="en-US" sz="1100" b="0" kern="100" dirty="0">
                          <a:solidFill>
                            <a:srgbClr val="595959"/>
                          </a:solidFill>
                          <a:effectLst/>
                          <a:highlight>
                            <a:srgbClr val="C6EAF0"/>
                          </a:highlight>
                          <a:latin typeface="Segoe UI"/>
                          <a:ea typeface="Aptos" panose="020B0004020202020204" pitchFamily="34" charset="0"/>
                          <a:cs typeface="Times New Roman"/>
                        </a:rPr>
                        <a:t> </a:t>
                      </a:r>
                      <a:r>
                        <a:rPr lang="en-US" sz="1100" b="0" kern="100" dirty="0" err="1">
                          <a:solidFill>
                            <a:srgbClr val="595959"/>
                          </a:solidFill>
                          <a:effectLst/>
                          <a:highlight>
                            <a:srgbClr val="C6EAF0"/>
                          </a:highlight>
                          <a:latin typeface="Segoe UI"/>
                          <a:ea typeface="Aptos" panose="020B0004020202020204" pitchFamily="34" charset="0"/>
                          <a:cs typeface="Times New Roman"/>
                        </a:rPr>
                        <a:t>califican</a:t>
                      </a:r>
                      <a:endParaRPr lang="en-US" sz="1100" b="0" kern="100" dirty="0" err="1">
                        <a:effectLst/>
                        <a:highlight>
                          <a:srgbClr val="C6EAF0"/>
                        </a:highlight>
                        <a:latin typeface="Segoe UI"/>
                        <a:ea typeface="Aptos" panose="020B0004020202020204" pitchFamily="34" charset="0"/>
                        <a:cs typeface="Times New Roman"/>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tc>
                  <a:txBody>
                    <a:bodyPr/>
                    <a:lstStyle/>
                    <a:p>
                      <a:pPr marL="0" marR="0" lvl="0" algn="ctr">
                        <a:lnSpc>
                          <a:spcPct val="107000"/>
                        </a:lnSpc>
                        <a:spcBef>
                          <a:spcPts val="0"/>
                        </a:spcBef>
                        <a:spcAft>
                          <a:spcPts val="0"/>
                        </a:spcAft>
                        <a:buNone/>
                      </a:pPr>
                      <a:r>
                        <a:rPr lang="en-US" sz="1400" b="0" i="0" u="none" strike="noStrike" kern="100" noProof="0" dirty="0">
                          <a:solidFill>
                            <a:srgbClr val="595959"/>
                          </a:solidFill>
                          <a:effectLst/>
                          <a:highlight>
                            <a:srgbClr val="C6EAF0"/>
                          </a:highlight>
                          <a:latin typeface="Segoe UI"/>
                        </a:rPr>
                        <a:t>Parche o Goma de </a:t>
                      </a:r>
                      <a:r>
                        <a:rPr lang="en-US" sz="1400" b="0" i="0" u="none" strike="noStrike" kern="100" noProof="0" dirty="0" err="1">
                          <a:solidFill>
                            <a:srgbClr val="595959"/>
                          </a:solidFill>
                          <a:effectLst/>
                          <a:highlight>
                            <a:srgbClr val="C6EAF0"/>
                          </a:highlight>
                          <a:latin typeface="Segoe UI"/>
                        </a:rPr>
                        <a:t>Mascar</a:t>
                      </a: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tc>
                  <a:txBody>
                    <a:bodyPr/>
                    <a:lstStyle/>
                    <a:p>
                      <a:pPr marL="0" marR="0" algn="ctr">
                        <a:lnSpc>
                          <a:spcPct val="107000"/>
                        </a:lnSpc>
                        <a:spcBef>
                          <a:spcPts val="0"/>
                        </a:spcBef>
                        <a:spcAft>
                          <a:spcPts val="0"/>
                        </a:spcAft>
                      </a:pPr>
                      <a:r>
                        <a:rPr lang="en-US" sz="1200" b="0" kern="100" dirty="0">
                          <a:solidFill>
                            <a:srgbClr val="595959"/>
                          </a:solidFill>
                          <a:effectLst/>
                          <a:highlight>
                            <a:srgbClr val="C6EAF0"/>
                          </a:highlight>
                          <a:latin typeface="Segoe UI"/>
                          <a:ea typeface="Aptos" panose="020B0004020202020204" pitchFamily="34" charset="0"/>
                          <a:cs typeface="Times New Roman"/>
                        </a:rPr>
                        <a:t>4 </a:t>
                      </a:r>
                      <a:r>
                        <a:rPr lang="en-US" sz="1200" b="0" kern="100" dirty="0" err="1">
                          <a:solidFill>
                            <a:srgbClr val="595959"/>
                          </a:solidFill>
                          <a:effectLst/>
                          <a:highlight>
                            <a:srgbClr val="C6EAF0"/>
                          </a:highlight>
                          <a:latin typeface="Segoe UI"/>
                          <a:ea typeface="Aptos" panose="020B0004020202020204" pitchFamily="34" charset="0"/>
                          <a:cs typeface="Times New Roman"/>
                        </a:rPr>
                        <a:t>semanas</a:t>
                      </a:r>
                      <a:endParaRPr lang="en-US" sz="800" b="0" kern="100" dirty="0">
                        <a:effectLst/>
                        <a:highlight>
                          <a:srgbClr val="C6EAF0"/>
                        </a:highlight>
                        <a:latin typeface="Aptos"/>
                        <a:ea typeface="Aptos" panose="020B0004020202020204" pitchFamily="34" charset="0"/>
                        <a:cs typeface="Times New Roman" panose="02020603050405020304" pitchFamily="18" charset="0"/>
                      </a:endParaRPr>
                    </a:p>
                  </a:txBody>
                  <a:tcPr marL="39893" marR="39893" marT="0" marB="0" anchor="ctr">
                    <a:lnL w="12700" cap="flat" cmpd="sng" algn="ctr">
                      <a:solidFill>
                        <a:srgbClr val="153D63"/>
                      </a:solidFill>
                      <a:prstDash val="solid"/>
                      <a:round/>
                      <a:headEnd type="none" w="med" len="med"/>
                      <a:tailEnd type="none" w="med" len="med"/>
                    </a:lnL>
                    <a:lnR w="12700" cap="flat" cmpd="sng" algn="ctr">
                      <a:solidFill>
                        <a:srgbClr val="153D63"/>
                      </a:solidFill>
                      <a:prstDash val="solid"/>
                      <a:round/>
                      <a:headEnd type="none" w="med" len="med"/>
                      <a:tailEnd type="none" w="med" len="med"/>
                    </a:lnR>
                    <a:lnT w="12700" cap="flat" cmpd="sng" algn="ctr">
                      <a:solidFill>
                        <a:srgbClr val="153D63"/>
                      </a:solidFill>
                      <a:prstDash val="solid"/>
                      <a:round/>
                      <a:headEnd type="none" w="med" len="med"/>
                      <a:tailEnd type="none" w="med" len="med"/>
                    </a:lnT>
                    <a:lnB w="12700" cap="flat" cmpd="sng" algn="ctr">
                      <a:solidFill>
                        <a:srgbClr val="153D63"/>
                      </a:solidFill>
                      <a:prstDash val="solid"/>
                      <a:round/>
                      <a:headEnd type="none" w="med" len="med"/>
                      <a:tailEnd type="none" w="med" len="med"/>
                    </a:lnB>
                    <a:solidFill>
                      <a:srgbClr val="C6EAF0"/>
                    </a:solidFill>
                  </a:tcPr>
                </a:tc>
                <a:extLst>
                  <a:ext uri="{0D108BD9-81ED-4DB2-BD59-A6C34878D82A}">
                    <a16:rowId xmlns:a16="http://schemas.microsoft.com/office/drawing/2014/main" val="3608792907"/>
                  </a:ext>
                </a:extLst>
              </a:tr>
            </a:tbl>
          </a:graphicData>
        </a:graphic>
      </p:graphicFrame>
      <p:sp>
        <p:nvSpPr>
          <p:cNvPr id="15" name="Freeform 13">
            <a:extLst>
              <a:ext uri="{FF2B5EF4-FFF2-40B4-BE49-F238E27FC236}">
                <a16:creationId xmlns:a16="http://schemas.microsoft.com/office/drawing/2014/main" id="{00D99E25-1756-1C4F-91E6-69C4F9A55790}"/>
              </a:ext>
            </a:extLst>
          </p:cNvPr>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Freeform 9">
            <a:extLst>
              <a:ext uri="{FF2B5EF4-FFF2-40B4-BE49-F238E27FC236}">
                <a16:creationId xmlns:a16="http://schemas.microsoft.com/office/drawing/2014/main" id="{456753B6-8676-C1D6-17EE-FFF7AD1BFD1B}"/>
              </a:ext>
            </a:extLst>
          </p:cNvPr>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06227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91667">
            <a:off x="8289220" y="189255"/>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685801" y="340788"/>
            <a:ext cx="7589594" cy="654025"/>
          </a:xfrm>
          <a:prstGeom prst="rect">
            <a:avLst/>
          </a:prstGeom>
        </p:spPr>
        <p:txBody>
          <a:bodyPr lIns="0" tIns="0" rIns="0" bIns="0" rtlCol="0" anchor="t">
            <a:spAutoFit/>
          </a:bodyPr>
          <a:lstStyle/>
          <a:p>
            <a:pPr algn="ctr" defTabSz="857250">
              <a:lnSpc>
                <a:spcPts val="5057"/>
              </a:lnSpc>
              <a:buClrTx/>
            </a:pPr>
            <a:r>
              <a:rPr lang="en-US" sz="4400" kern="1200" dirty="0">
                <a:solidFill>
                  <a:srgbClr val="F98832"/>
                </a:solidFill>
                <a:latin typeface="Caveat Brush" pitchFamily="2" charset="0"/>
                <a:ea typeface="+mn-ea"/>
                <a:cs typeface="+mn-cs"/>
              </a:rPr>
              <a:t>VOTACIÓN DE VALOR</a:t>
            </a:r>
          </a:p>
        </p:txBody>
      </p:sp>
      <p:sp>
        <p:nvSpPr>
          <p:cNvPr id="13" name="Freeform 13"/>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TextBox 12">
            <a:extLst>
              <a:ext uri="{FF2B5EF4-FFF2-40B4-BE49-F238E27FC236}">
                <a16:creationId xmlns:a16="http://schemas.microsoft.com/office/drawing/2014/main" id="{A6EAE660-6B48-F3C1-CA82-DD92B5CBCEA9}"/>
              </a:ext>
            </a:extLst>
          </p:cNvPr>
          <p:cNvSpPr txBox="1"/>
          <p:nvPr/>
        </p:nvSpPr>
        <p:spPr>
          <a:xfrm>
            <a:off x="76201" y="1283354"/>
            <a:ext cx="9027027" cy="892873"/>
          </a:xfrm>
          <a:prstGeom prst="rect">
            <a:avLst/>
          </a:prstGeom>
        </p:spPr>
        <p:txBody>
          <a:bodyPr wrap="square" lIns="0" tIns="0" rIns="0" bIns="0" rtlCol="0" anchor="t">
            <a:spAutoFit/>
          </a:bodyPr>
          <a:lstStyle/>
          <a:p>
            <a:pPr marL="0" lvl="0" indent="0" algn="ctr" rtl="0">
              <a:lnSpc>
                <a:spcPct val="90000"/>
              </a:lnSpc>
              <a:spcBef>
                <a:spcPts val="0"/>
              </a:spcBef>
              <a:spcAft>
                <a:spcPts val="0"/>
              </a:spcAft>
              <a:buClr>
                <a:schemeClr val="accent2"/>
              </a:buClr>
              <a:buSzPts val="2700"/>
              <a:buNone/>
            </a:pPr>
            <a:r>
              <a:rPr lang="es-ES" sz="3200" dirty="0">
                <a:solidFill>
                  <a:srgbClr val="F98832"/>
                </a:solidFill>
                <a:latin typeface="Caveat Brush" pitchFamily="2" charset="77"/>
                <a:ea typeface="Century Gothic"/>
                <a:cs typeface="Century Gothic"/>
                <a:sym typeface="Century Gothic"/>
              </a:rPr>
              <a:t>¿Cuál ha sido tu experiencia con los materiales BREATHE y al abordar el tema del tabaco con las familias?</a:t>
            </a:r>
            <a:endParaRPr lang="en-US" sz="3200" dirty="0">
              <a:solidFill>
                <a:srgbClr val="BCEE80"/>
              </a:solidFill>
              <a:latin typeface="Caveat Brush" pitchFamily="2" charset="77"/>
              <a:ea typeface="Century Gothic"/>
              <a:cs typeface="Century Gothic"/>
              <a:sym typeface="Century Gothic"/>
            </a:endParaRPr>
          </a:p>
        </p:txBody>
      </p:sp>
      <p:sp>
        <p:nvSpPr>
          <p:cNvPr id="11" name="Google Shape;637;p74">
            <a:extLst>
              <a:ext uri="{FF2B5EF4-FFF2-40B4-BE49-F238E27FC236}">
                <a16:creationId xmlns:a16="http://schemas.microsoft.com/office/drawing/2014/main" id="{817EFF58-ED6F-4A0A-26C6-5DCC259986D4}"/>
              </a:ext>
            </a:extLst>
          </p:cNvPr>
          <p:cNvSpPr/>
          <p:nvPr/>
        </p:nvSpPr>
        <p:spPr>
          <a:xfrm>
            <a:off x="960195" y="5861021"/>
            <a:ext cx="7315200" cy="508000"/>
          </a:xfrm>
          <a:prstGeom prst="rect">
            <a:avLst/>
          </a:prstGeom>
          <a:noFill/>
          <a:ln>
            <a:noFill/>
          </a:ln>
        </p:spPr>
        <p:txBody>
          <a:bodyPr spcFirstLastPara="1" wrap="square" lIns="91425" tIns="45700" rIns="91425" bIns="45700" anchor="t" anchorCtr="0">
            <a:noAutofit/>
          </a:bodyPr>
          <a:lstStyle/>
          <a:p>
            <a:pPr lvl="0" algn="ctr"/>
            <a:r>
              <a:rPr lang="es-ES" sz="3200" dirty="0">
                <a:solidFill>
                  <a:schemeClr val="accent2"/>
                </a:solidFill>
                <a:latin typeface="Caveat Brush" pitchFamily="2" charset="0"/>
                <a:ea typeface="Century Gothic"/>
                <a:cs typeface="Century Gothic"/>
                <a:sym typeface="Century Gothic"/>
              </a:rPr>
              <a:t>¡Aprendamos los unos de los otros!</a:t>
            </a:r>
            <a:endParaRPr sz="3200" i="0" u="none" strike="noStrike" cap="none" dirty="0">
              <a:solidFill>
                <a:schemeClr val="dk1"/>
              </a:solidFill>
              <a:latin typeface="Caveat Brush" pitchFamily="2" charset="0"/>
              <a:ea typeface="Verdana"/>
              <a:cs typeface="Verdana"/>
              <a:sym typeface="Verdana"/>
            </a:endParaRPr>
          </a:p>
        </p:txBody>
      </p:sp>
      <p:sp>
        <p:nvSpPr>
          <p:cNvPr id="16" name="TextBox 15">
            <a:extLst>
              <a:ext uri="{FF2B5EF4-FFF2-40B4-BE49-F238E27FC236}">
                <a16:creationId xmlns:a16="http://schemas.microsoft.com/office/drawing/2014/main" id="{62602414-5DEE-1E5A-37C4-579981D3EC9C}"/>
              </a:ext>
            </a:extLst>
          </p:cNvPr>
          <p:cNvSpPr txBox="1"/>
          <p:nvPr/>
        </p:nvSpPr>
        <p:spPr>
          <a:xfrm>
            <a:off x="685800" y="2523444"/>
            <a:ext cx="8316627" cy="3129768"/>
          </a:xfrm>
          <a:prstGeom prst="rect">
            <a:avLst/>
          </a:prstGeom>
          <a:noFill/>
        </p:spPr>
        <p:txBody>
          <a:bodyPr wrap="square" rtlCol="0">
            <a:spAutoFit/>
          </a:bodyPr>
          <a:lstStyle/>
          <a:p>
            <a:pPr marL="428625" marR="0" lvl="3" indent="-428625" algn="l" defTabSz="914400" rtl="0" eaLnBrk="1" fontAlgn="auto" latinLnBrk="0" hangingPunct="1">
              <a:lnSpc>
                <a:spcPct val="90000"/>
              </a:lnSpc>
              <a:spcBef>
                <a:spcPts val="750"/>
              </a:spcBef>
              <a:spcAft>
                <a:spcPts val="0"/>
              </a:spcAft>
              <a:buClr>
                <a:srgbClr val="000000"/>
              </a:buClr>
              <a:buSzPts val="2700"/>
              <a:buFont typeface="Arial"/>
              <a:buChar char="•"/>
              <a:tabLst/>
              <a:defRPr/>
            </a:pPr>
            <a:r>
              <a:rPr kumimoji="0" lang="es-ES" sz="3400" b="0" i="0" u="none" strike="noStrike" kern="0" cap="none" spc="0" normalizeH="0" baseline="0" noProof="0" dirty="0">
                <a:ln>
                  <a:noFill/>
                </a:ln>
                <a:solidFill>
                  <a:srgbClr val="000000"/>
                </a:solidFill>
                <a:effectLst/>
                <a:uLnTx/>
                <a:uFillTx/>
                <a:latin typeface="Caveat Brush" pitchFamily="2" charset="77"/>
                <a:ea typeface="Century Gothic"/>
                <a:cs typeface="Century Gothic"/>
                <a:sym typeface="Century Gothic"/>
              </a:rPr>
              <a:t>Párate en el extremo derecho de la sala si estás 100% de </a:t>
            </a:r>
            <a:r>
              <a:rPr kumimoji="0" lang="es-ES" sz="3400" b="0" i="0" u="none" strike="noStrike" kern="0" cap="none" spc="0" normalizeH="0" baseline="0" noProof="0" dirty="0">
                <a:ln>
                  <a:noFill/>
                </a:ln>
                <a:solidFill>
                  <a:srgbClr val="F98832"/>
                </a:solidFill>
                <a:effectLst/>
                <a:uLnTx/>
                <a:uFillTx/>
                <a:latin typeface="Caveat Brush" pitchFamily="2" charset="77"/>
                <a:ea typeface="Century Gothic"/>
                <a:cs typeface="Century Gothic"/>
                <a:sym typeface="Century Gothic"/>
              </a:rPr>
              <a:t>acuerdo</a:t>
            </a:r>
            <a:r>
              <a:rPr kumimoji="0" lang="es-ES" sz="3400" b="0" i="0" u="none" strike="noStrike" kern="0" cap="none" spc="0" normalizeH="0" baseline="0" noProof="0" dirty="0">
                <a:ln>
                  <a:noFill/>
                </a:ln>
                <a:solidFill>
                  <a:srgbClr val="000000"/>
                </a:solidFill>
                <a:effectLst/>
                <a:uLnTx/>
                <a:uFillTx/>
                <a:latin typeface="Caveat Brush" pitchFamily="2" charset="77"/>
                <a:ea typeface="Century Gothic"/>
                <a:cs typeface="Century Gothic"/>
                <a:sym typeface="Century Gothic"/>
              </a:rPr>
              <a:t> con la afirmación.</a:t>
            </a:r>
            <a:r>
              <a:rPr kumimoji="0" lang="en-US" sz="3400" b="0" i="0" u="none" strike="noStrike" kern="0" cap="none" spc="0" normalizeH="0" baseline="0" noProof="0" dirty="0">
                <a:ln>
                  <a:noFill/>
                </a:ln>
                <a:solidFill>
                  <a:srgbClr val="000000"/>
                </a:solidFill>
                <a:effectLst/>
                <a:uLnTx/>
                <a:uFillTx/>
                <a:latin typeface="Caveat Brush" pitchFamily="2" charset="77"/>
                <a:ea typeface="Century Gothic"/>
                <a:cs typeface="Century Gothic"/>
                <a:sym typeface="Century Gothic"/>
              </a:rPr>
              <a:t> </a:t>
            </a:r>
          </a:p>
          <a:p>
            <a:pPr marL="428625" marR="0" lvl="2" indent="-428625" algn="l" defTabSz="914400" rtl="0" eaLnBrk="1" fontAlgn="auto" latinLnBrk="0" hangingPunct="1">
              <a:lnSpc>
                <a:spcPct val="90000"/>
              </a:lnSpc>
              <a:spcBef>
                <a:spcPts val="750"/>
              </a:spcBef>
              <a:spcAft>
                <a:spcPts val="0"/>
              </a:spcAft>
              <a:buClr>
                <a:srgbClr val="000000"/>
              </a:buClr>
              <a:buSzPts val="2700"/>
              <a:buFont typeface="Arial"/>
              <a:buChar char="•"/>
              <a:tabLst/>
              <a:defRPr/>
            </a:pPr>
            <a:r>
              <a:rPr kumimoji="0" lang="es-ES" sz="3400" b="0" i="0" u="none" strike="noStrike" kern="0" cap="none" spc="0" normalizeH="0" baseline="0" noProof="0" dirty="0">
                <a:ln>
                  <a:noFill/>
                </a:ln>
                <a:solidFill>
                  <a:srgbClr val="000000"/>
                </a:solidFill>
                <a:effectLst/>
                <a:uLnTx/>
                <a:uFillTx/>
                <a:latin typeface="Caveat Brush" pitchFamily="2" charset="77"/>
                <a:ea typeface="Century Gothic"/>
                <a:cs typeface="Century Gothic"/>
                <a:sym typeface="Century Gothic"/>
              </a:rPr>
              <a:t>Párate en el extremo izquierdo de la sala si estás 100% </a:t>
            </a:r>
            <a:r>
              <a:rPr lang="es-ES" sz="3400" dirty="0">
                <a:latin typeface="Caveat Brush" pitchFamily="2" charset="77"/>
                <a:ea typeface="Century Gothic"/>
                <a:cs typeface="Century Gothic"/>
                <a:sym typeface="Century Gothic"/>
              </a:rPr>
              <a:t>en</a:t>
            </a:r>
            <a:r>
              <a:rPr kumimoji="0" lang="es-ES" sz="3400" b="0" i="0" u="none" strike="noStrike" kern="0" cap="none" spc="0" normalizeH="0" baseline="0" noProof="0" dirty="0">
                <a:ln>
                  <a:noFill/>
                </a:ln>
                <a:solidFill>
                  <a:srgbClr val="000000"/>
                </a:solidFill>
                <a:effectLst/>
                <a:uLnTx/>
                <a:uFillTx/>
                <a:latin typeface="Caveat Brush" pitchFamily="2" charset="77"/>
                <a:ea typeface="Century Gothic"/>
                <a:cs typeface="Century Gothic"/>
                <a:sym typeface="Century Gothic"/>
              </a:rPr>
              <a:t> </a:t>
            </a:r>
            <a:r>
              <a:rPr kumimoji="0" lang="es-ES" sz="3400" b="0" i="0" u="none" strike="noStrike" kern="0" cap="none" spc="0" normalizeH="0" baseline="0" noProof="0" dirty="0">
                <a:ln>
                  <a:noFill/>
                </a:ln>
                <a:solidFill>
                  <a:srgbClr val="F98832"/>
                </a:solidFill>
                <a:effectLst/>
                <a:uLnTx/>
                <a:uFillTx/>
                <a:latin typeface="Caveat Brush" pitchFamily="2" charset="77"/>
                <a:ea typeface="Century Gothic"/>
                <a:cs typeface="Century Gothic"/>
                <a:sym typeface="Century Gothic"/>
              </a:rPr>
              <a:t>desacuerdo</a:t>
            </a:r>
            <a:r>
              <a:rPr kumimoji="0" lang="es-ES" sz="3400" b="0" i="0" u="none" strike="noStrike" kern="0" cap="none" spc="0" normalizeH="0" baseline="0" noProof="0" dirty="0">
                <a:ln>
                  <a:noFill/>
                </a:ln>
                <a:solidFill>
                  <a:srgbClr val="000000"/>
                </a:solidFill>
                <a:effectLst/>
                <a:uLnTx/>
                <a:uFillTx/>
                <a:latin typeface="Caveat Brush" pitchFamily="2" charset="77"/>
                <a:ea typeface="Century Gothic"/>
                <a:cs typeface="Century Gothic"/>
                <a:sym typeface="Century Gothic"/>
              </a:rPr>
              <a:t> con la afirmación.</a:t>
            </a:r>
            <a:r>
              <a:rPr kumimoji="0" lang="en-US" sz="3400" b="0" i="0" u="none" strike="noStrike" kern="0" cap="none" spc="0" normalizeH="0" baseline="0" noProof="0" dirty="0">
                <a:ln>
                  <a:noFill/>
                </a:ln>
                <a:solidFill>
                  <a:srgbClr val="000000"/>
                </a:solidFill>
                <a:effectLst/>
                <a:uLnTx/>
                <a:uFillTx/>
                <a:latin typeface="Caveat Brush" pitchFamily="2" charset="77"/>
                <a:ea typeface="Century Gothic"/>
                <a:cs typeface="Century Gothic"/>
                <a:sym typeface="Century Gothic"/>
              </a:rPr>
              <a:t> </a:t>
            </a:r>
          </a:p>
          <a:p>
            <a:pPr marL="428625" marR="0" lvl="2" indent="-428625" algn="l" defTabSz="914400" rtl="0" eaLnBrk="1" fontAlgn="auto" latinLnBrk="0" hangingPunct="1">
              <a:lnSpc>
                <a:spcPct val="90000"/>
              </a:lnSpc>
              <a:spcBef>
                <a:spcPts val="750"/>
              </a:spcBef>
              <a:spcAft>
                <a:spcPts val="0"/>
              </a:spcAft>
              <a:buClr>
                <a:srgbClr val="000000"/>
              </a:buClr>
              <a:buSzPts val="2700"/>
              <a:buFont typeface="Arial"/>
              <a:buChar char="•"/>
              <a:tabLst/>
              <a:defRPr/>
            </a:pPr>
            <a:r>
              <a:rPr kumimoji="0" lang="es-ES" sz="3400" b="0" i="0" u="none" strike="noStrike" kern="0" cap="none" spc="0" normalizeH="0" baseline="0" noProof="0" dirty="0">
                <a:ln>
                  <a:noFill/>
                </a:ln>
                <a:solidFill>
                  <a:srgbClr val="000000"/>
                </a:solidFill>
                <a:effectLst/>
                <a:uLnTx/>
                <a:uFillTx/>
                <a:latin typeface="Caveat Brush" pitchFamily="2" charset="77"/>
                <a:ea typeface="Century Gothic"/>
                <a:cs typeface="Century Gothic"/>
                <a:sym typeface="Century Gothic"/>
              </a:rPr>
              <a:t>O párate en </a:t>
            </a:r>
            <a:r>
              <a:rPr kumimoji="0" lang="es-ES" sz="3400" b="0" i="0" u="none" strike="noStrike" kern="0" cap="none" spc="0" normalizeH="0" baseline="0" noProof="0" dirty="0">
                <a:ln>
                  <a:noFill/>
                </a:ln>
                <a:solidFill>
                  <a:srgbClr val="F98832"/>
                </a:solidFill>
                <a:effectLst/>
                <a:uLnTx/>
                <a:uFillTx/>
                <a:latin typeface="Caveat Brush" pitchFamily="2" charset="77"/>
                <a:ea typeface="Century Gothic"/>
                <a:cs typeface="Century Gothic"/>
                <a:sym typeface="Century Gothic"/>
              </a:rPr>
              <a:t>algún lugar intermedio</a:t>
            </a:r>
            <a:r>
              <a:rPr kumimoji="0" lang="es-ES" sz="3400" b="0" i="0" u="none" strike="noStrike" kern="0" cap="none" spc="0" normalizeH="0" baseline="0" noProof="0" dirty="0">
                <a:ln>
                  <a:noFill/>
                </a:ln>
                <a:solidFill>
                  <a:srgbClr val="000000"/>
                </a:solidFill>
                <a:effectLst/>
                <a:uLnTx/>
                <a:uFillTx/>
                <a:latin typeface="Caveat Brush" pitchFamily="2" charset="77"/>
                <a:ea typeface="Century Gothic"/>
                <a:cs typeface="Century Gothic"/>
                <a:sym typeface="Century Gothic"/>
              </a:rPr>
              <a:t>, dependiendo de tu nivel de acuerdo con la afirmación.</a:t>
            </a:r>
            <a:endParaRPr kumimoji="0" lang="en-US" sz="3400" b="0" i="0" u="none" strike="noStrike" kern="0" cap="none" spc="0" normalizeH="0" baseline="0" noProof="0" dirty="0">
              <a:ln>
                <a:noFill/>
              </a:ln>
              <a:solidFill>
                <a:srgbClr val="000000"/>
              </a:solidFill>
              <a:effectLst/>
              <a:uLnTx/>
              <a:uFillTx/>
              <a:latin typeface="Caveat Brush" pitchFamily="2" charset="0"/>
              <a:cs typeface="Arial"/>
              <a:sym typeface="Arial"/>
            </a:endParaRPr>
          </a:p>
        </p:txBody>
      </p:sp>
    </p:spTree>
    <p:extLst>
      <p:ext uri="{BB962C8B-B14F-4D97-AF65-F5344CB8AC3E}">
        <p14:creationId xmlns:p14="http://schemas.microsoft.com/office/powerpoint/2010/main" val="41178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91667">
            <a:off x="8350642" y="203206"/>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334950" y="891191"/>
            <a:ext cx="8474099" cy="5078313"/>
          </a:xfrm>
          <a:prstGeom prst="rect">
            <a:avLst/>
          </a:prstGeom>
        </p:spPr>
        <p:txBody>
          <a:bodyPr wrap="square" lIns="0" tIns="0" rIns="0" bIns="0" rtlCol="0" anchor="t">
            <a:spAutoFit/>
          </a:bodyPr>
          <a:lstStyle/>
          <a:p>
            <a:pPr algn="ctr">
              <a:buClr>
                <a:schemeClr val="dk1"/>
              </a:buClr>
              <a:buSzPts val="2800"/>
            </a:pPr>
            <a:r>
              <a:rPr lang="es-ES" sz="6600" dirty="0">
                <a:solidFill>
                  <a:srgbClr val="F98832"/>
                </a:solidFill>
                <a:latin typeface="Caveat Brush" pitchFamily="2" charset="77"/>
                <a:ea typeface="Century Gothic"/>
                <a:cs typeface="Century Gothic"/>
                <a:sym typeface="Century Gothic"/>
              </a:rPr>
              <a:t>Durante el último año, he enfrentado retos al comunicarme con padres o tutores acerca del consumo de tabaco</a:t>
            </a:r>
            <a:endParaRPr lang="en-US" sz="2400" kern="1200" dirty="0">
              <a:latin typeface="Caveat Brush" pitchFamily="2" charset="0"/>
              <a:ea typeface="+mn-ea"/>
              <a:cs typeface="+mn-cs"/>
            </a:endParaRPr>
          </a:p>
        </p:txBody>
      </p:sp>
      <p:sp>
        <p:nvSpPr>
          <p:cNvPr id="13" name="Freeform 13"/>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418849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91667">
            <a:off x="8350642" y="203206"/>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344517" y="728581"/>
            <a:ext cx="8474099" cy="968855"/>
          </a:xfrm>
          <a:prstGeom prst="rect">
            <a:avLst/>
          </a:prstGeom>
        </p:spPr>
        <p:txBody>
          <a:bodyPr wrap="square" lIns="0" tIns="0" rIns="0" bIns="0" rtlCol="0" anchor="t">
            <a:spAutoFit/>
          </a:bodyPr>
          <a:lstStyle/>
          <a:p>
            <a:pPr>
              <a:buClr>
                <a:schemeClr val="dk1"/>
              </a:buClr>
              <a:buSzPts val="2800"/>
            </a:pPr>
            <a:endParaRPr lang="en-US" sz="3200">
              <a:latin typeface="Caveat Brush" pitchFamily="2" charset="0"/>
            </a:endParaRPr>
          </a:p>
          <a:p>
            <a:pPr marL="298549" lvl="1" defTabSz="857250">
              <a:lnSpc>
                <a:spcPts val="3871"/>
              </a:lnSpc>
              <a:buClrTx/>
            </a:pPr>
            <a:endParaRPr lang="en-US" sz="2765" kern="1200">
              <a:latin typeface="Caveat Brush" pitchFamily="2" charset="0"/>
              <a:ea typeface="+mn-ea"/>
              <a:cs typeface="+mn-cs"/>
            </a:endParaRPr>
          </a:p>
        </p:txBody>
      </p:sp>
      <p:sp>
        <p:nvSpPr>
          <p:cNvPr id="13" name="Freeform 13"/>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7693E0FD-FD21-1596-B54F-47BA40213CE8}"/>
              </a:ext>
            </a:extLst>
          </p:cNvPr>
          <p:cNvSpPr txBox="1"/>
          <p:nvPr/>
        </p:nvSpPr>
        <p:spPr>
          <a:xfrm>
            <a:off x="490418" y="1052133"/>
            <a:ext cx="7967783" cy="4083426"/>
          </a:xfrm>
          <a:prstGeom prst="rect">
            <a:avLst/>
          </a:prstGeom>
          <a:noFill/>
        </p:spPr>
        <p:txBody>
          <a:bodyPr wrap="square" rtlCol="0">
            <a:spAutoFit/>
          </a:bodyPr>
          <a:lstStyle/>
          <a:p>
            <a:pPr marL="0" lvl="0" indent="0" algn="ctr" rtl="0">
              <a:lnSpc>
                <a:spcPct val="90000"/>
              </a:lnSpc>
              <a:spcBef>
                <a:spcPts val="0"/>
              </a:spcBef>
              <a:spcAft>
                <a:spcPts val="0"/>
              </a:spcAft>
              <a:buClr>
                <a:schemeClr val="dk1"/>
              </a:buClr>
              <a:buSzPts val="3300"/>
              <a:buNone/>
            </a:pPr>
            <a:r>
              <a:rPr lang="es-ES" sz="7200" dirty="0">
                <a:solidFill>
                  <a:srgbClr val="F98832"/>
                </a:solidFill>
                <a:latin typeface="Caveat Brush" pitchFamily="2" charset="77"/>
                <a:ea typeface="Century Gothic"/>
                <a:cs typeface="Century Gothic"/>
                <a:sym typeface="Century Gothic"/>
              </a:rPr>
              <a:t>He encontrado formas creativas de compartir información sobre el tabaco</a:t>
            </a:r>
            <a:endParaRPr lang="en-US" sz="2400" dirty="0"/>
          </a:p>
        </p:txBody>
      </p:sp>
    </p:spTree>
    <p:extLst>
      <p:ext uri="{BB962C8B-B14F-4D97-AF65-F5344CB8AC3E}">
        <p14:creationId xmlns:p14="http://schemas.microsoft.com/office/powerpoint/2010/main" val="1434951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6C7B3-26B3-506B-88E8-F3E9EAE620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94A0B39-D983-C180-6B7A-3911716835E0}"/>
              </a:ext>
            </a:extLst>
          </p:cNvPr>
          <p:cNvSpPr/>
          <p:nvPr/>
        </p:nvSpPr>
        <p:spPr>
          <a:xfrm rot="2191667">
            <a:off x="8350642" y="203206"/>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F3DD999B-7EC7-E401-31DA-6CDE1CCD846B}"/>
              </a:ext>
            </a:extLst>
          </p:cNvPr>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A2533EDC-3919-81EB-3543-D0D1C1EEA8B8}"/>
              </a:ext>
            </a:extLst>
          </p:cNvPr>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1A7BBED5-191F-146E-BA0D-9FB4BD4DFD44}"/>
              </a:ext>
            </a:extLst>
          </p:cNvPr>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a:extLst>
              <a:ext uri="{FF2B5EF4-FFF2-40B4-BE49-F238E27FC236}">
                <a16:creationId xmlns:a16="http://schemas.microsoft.com/office/drawing/2014/main" id="{0464BE92-1A8B-8E08-B2AC-B002D443440B}"/>
              </a:ext>
            </a:extLst>
          </p:cNvPr>
          <p:cNvSpPr txBox="1"/>
          <p:nvPr/>
        </p:nvSpPr>
        <p:spPr>
          <a:xfrm>
            <a:off x="344517" y="728581"/>
            <a:ext cx="8474099" cy="968855"/>
          </a:xfrm>
          <a:prstGeom prst="rect">
            <a:avLst/>
          </a:prstGeom>
        </p:spPr>
        <p:txBody>
          <a:bodyPr wrap="square" lIns="0" tIns="0" rIns="0" bIns="0" rtlCol="0" anchor="t">
            <a:spAutoFit/>
          </a:bodyPr>
          <a:lstStyle/>
          <a:p>
            <a:pPr>
              <a:buClr>
                <a:schemeClr val="dk1"/>
              </a:buClr>
              <a:buSzPts val="2800"/>
            </a:pPr>
            <a:endParaRPr lang="en-US" sz="3200">
              <a:latin typeface="Caveat Brush" pitchFamily="2" charset="0"/>
            </a:endParaRPr>
          </a:p>
          <a:p>
            <a:pPr marL="298549" lvl="1" defTabSz="857250">
              <a:lnSpc>
                <a:spcPts val="3871"/>
              </a:lnSpc>
              <a:buClrTx/>
            </a:pPr>
            <a:endParaRPr lang="en-US" sz="2765" kern="1200">
              <a:latin typeface="Caveat Brush" pitchFamily="2" charset="0"/>
              <a:ea typeface="+mn-ea"/>
              <a:cs typeface="+mn-cs"/>
            </a:endParaRPr>
          </a:p>
        </p:txBody>
      </p:sp>
      <p:sp>
        <p:nvSpPr>
          <p:cNvPr id="13" name="Freeform 13">
            <a:extLst>
              <a:ext uri="{FF2B5EF4-FFF2-40B4-BE49-F238E27FC236}">
                <a16:creationId xmlns:a16="http://schemas.microsoft.com/office/drawing/2014/main" id="{ABD7E034-DB47-6A0C-FA52-786FBF1C74C4}"/>
              </a:ext>
            </a:extLst>
          </p:cNvPr>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43FE1E23-018B-272A-C1F2-6FB2249B56AD}"/>
              </a:ext>
            </a:extLst>
          </p:cNvPr>
          <p:cNvSpPr txBox="1"/>
          <p:nvPr/>
        </p:nvSpPr>
        <p:spPr>
          <a:xfrm>
            <a:off x="892173" y="1537325"/>
            <a:ext cx="7359653" cy="3418885"/>
          </a:xfrm>
          <a:prstGeom prst="rect">
            <a:avLst/>
          </a:prstGeom>
          <a:noFill/>
        </p:spPr>
        <p:txBody>
          <a:bodyPr wrap="square" rtlCol="0">
            <a:spAutoFit/>
          </a:bodyPr>
          <a:lstStyle/>
          <a:p>
            <a:pPr marL="0" lvl="0" indent="0" algn="ctr" rtl="0">
              <a:lnSpc>
                <a:spcPct val="90000"/>
              </a:lnSpc>
              <a:spcBef>
                <a:spcPts val="0"/>
              </a:spcBef>
              <a:spcAft>
                <a:spcPts val="0"/>
              </a:spcAft>
              <a:buClr>
                <a:schemeClr val="dk1"/>
              </a:buClr>
              <a:buSzPts val="3300"/>
              <a:buNone/>
            </a:pPr>
            <a:r>
              <a:rPr lang="es-ES" sz="8000" dirty="0">
                <a:solidFill>
                  <a:srgbClr val="F98832"/>
                </a:solidFill>
                <a:latin typeface="Caveat Brush" pitchFamily="2" charset="77"/>
                <a:ea typeface="Century Gothic"/>
                <a:cs typeface="Century Gothic"/>
                <a:sym typeface="Century Gothic"/>
              </a:rPr>
              <a:t>Soy capaz de hablar sobre el tabaco sin juzgar</a:t>
            </a:r>
            <a:endParaRPr lang="en-US" sz="2800" dirty="0"/>
          </a:p>
        </p:txBody>
      </p:sp>
    </p:spTree>
    <p:extLst>
      <p:ext uri="{BB962C8B-B14F-4D97-AF65-F5344CB8AC3E}">
        <p14:creationId xmlns:p14="http://schemas.microsoft.com/office/powerpoint/2010/main" val="3768475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6547532" y="5319920"/>
            <a:ext cx="591127" cy="846666"/>
          </a:xfrm>
          <a:custGeom>
            <a:avLst/>
            <a:gdLst/>
            <a:ahLst/>
            <a:cxnLst/>
            <a:rect l="l" t="t" r="r" b="b"/>
            <a:pathLst>
              <a:path w="630535" h="903110">
                <a:moveTo>
                  <a:pt x="630535" y="0"/>
                </a:moveTo>
                <a:lnTo>
                  <a:pt x="0" y="0"/>
                </a:lnTo>
                <a:lnTo>
                  <a:pt x="0" y="903111"/>
                </a:lnTo>
                <a:lnTo>
                  <a:pt x="630535" y="903111"/>
                </a:lnTo>
                <a:lnTo>
                  <a:pt x="630535"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Freeform 3"/>
          <p:cNvSpPr/>
          <p:nvPr/>
        </p:nvSpPr>
        <p:spPr>
          <a:xfrm rot="-2010425">
            <a:off x="7308801" y="5580566"/>
            <a:ext cx="1845729" cy="1172038"/>
          </a:xfrm>
          <a:custGeom>
            <a:avLst/>
            <a:gdLst/>
            <a:ahLst/>
            <a:cxnLst/>
            <a:rect l="l" t="t" r="r" b="b"/>
            <a:pathLst>
              <a:path w="1968778" h="1250174">
                <a:moveTo>
                  <a:pt x="0" y="0"/>
                </a:moveTo>
                <a:lnTo>
                  <a:pt x="1968779" y="0"/>
                </a:lnTo>
                <a:lnTo>
                  <a:pt x="1968779" y="1250175"/>
                </a:lnTo>
                <a:lnTo>
                  <a:pt x="0" y="125017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Freeform 4"/>
          <p:cNvSpPr/>
          <p:nvPr/>
        </p:nvSpPr>
        <p:spPr>
          <a:xfrm>
            <a:off x="5719947" y="5754481"/>
            <a:ext cx="583287" cy="835438"/>
          </a:xfrm>
          <a:custGeom>
            <a:avLst/>
            <a:gdLst/>
            <a:ahLst/>
            <a:cxnLst/>
            <a:rect l="l" t="t" r="r" b="b"/>
            <a:pathLst>
              <a:path w="622173" h="891134">
                <a:moveTo>
                  <a:pt x="0" y="0"/>
                </a:moveTo>
                <a:lnTo>
                  <a:pt x="622173" y="0"/>
                </a:lnTo>
                <a:lnTo>
                  <a:pt x="622173" y="891134"/>
                </a:lnTo>
                <a:lnTo>
                  <a:pt x="0" y="89113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AutoShape 5"/>
          <p:cNvSpPr/>
          <p:nvPr/>
        </p:nvSpPr>
        <p:spPr>
          <a:xfrm>
            <a:off x="402705" y="3622166"/>
            <a:ext cx="8338589" cy="0"/>
          </a:xfrm>
          <a:prstGeom prst="line">
            <a:avLst/>
          </a:prstGeom>
          <a:ln w="57150" cap="flat">
            <a:solidFill>
              <a:srgbClr val="C9E265"/>
            </a:solidFill>
            <a:prstDash val="sysDot"/>
            <a:headEnd type="triangle" w="lg" len="med"/>
            <a:tailEnd type="triangle" w="lg"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7"/>
          <p:cNvSpPr txBox="1"/>
          <p:nvPr/>
        </p:nvSpPr>
        <p:spPr>
          <a:xfrm>
            <a:off x="-433728" y="2596723"/>
            <a:ext cx="10011453" cy="966868"/>
          </a:xfrm>
          <a:prstGeom prst="rect">
            <a:avLst/>
          </a:prstGeom>
        </p:spPr>
        <p:txBody>
          <a:bodyPr lIns="0" tIns="0" rIns="0" bIns="0" rtlCol="0" anchor="t">
            <a:spAutoFit/>
          </a:bodyPr>
          <a:lstStyle/>
          <a:p>
            <a:pPr marL="0" marR="0" lvl="0" indent="0" algn="ctr" defTabSz="857250" rtl="0" eaLnBrk="1" fontAlgn="auto" latinLnBrk="0" hangingPunct="1">
              <a:lnSpc>
                <a:spcPts val="6694"/>
              </a:lnSpc>
              <a:spcBef>
                <a:spcPts val="0"/>
              </a:spcBef>
              <a:spcAft>
                <a:spcPts val="0"/>
              </a:spcAft>
              <a:buClrTx/>
              <a:buSzTx/>
              <a:buFont typeface="Arial"/>
              <a:buNone/>
              <a:tabLst/>
              <a:defRPr/>
            </a:pPr>
            <a:r>
              <a:rPr kumimoji="0" lang="en-US" sz="8800" b="0" i="0" u="none" strike="noStrike" kern="1200" cap="none" spc="0" normalizeH="0" baseline="0" noProof="0" dirty="0">
                <a:ln>
                  <a:noFill/>
                </a:ln>
                <a:solidFill>
                  <a:srgbClr val="FF914D"/>
                </a:solidFill>
                <a:effectLst/>
                <a:uLnTx/>
                <a:uFillTx/>
                <a:latin typeface="Caveat Brush" pitchFamily="2" charset="0"/>
                <a:ea typeface="+mn-ea"/>
                <a:cs typeface="Arial"/>
                <a:sym typeface="Arial"/>
              </a:rPr>
              <a:t>¿¿PREGUNTAS?? </a:t>
            </a:r>
          </a:p>
        </p:txBody>
      </p:sp>
      <p:sp>
        <p:nvSpPr>
          <p:cNvPr id="9" name="Freeform 13">
            <a:extLst>
              <a:ext uri="{FF2B5EF4-FFF2-40B4-BE49-F238E27FC236}">
                <a16:creationId xmlns:a16="http://schemas.microsoft.com/office/drawing/2014/main" id="{36CD278D-4043-AC86-7467-02A7F65D488D}"/>
              </a:ext>
            </a:extLst>
          </p:cNvPr>
          <p:cNvSpPr/>
          <p:nvPr/>
        </p:nvSpPr>
        <p:spPr>
          <a:xfrm rot="11118875">
            <a:off x="7136234" y="-124684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Freeform 7">
            <a:extLst>
              <a:ext uri="{FF2B5EF4-FFF2-40B4-BE49-F238E27FC236}">
                <a16:creationId xmlns:a16="http://schemas.microsoft.com/office/drawing/2014/main" id="{866EB045-AFD7-C773-9D8B-32BF7DF0A5BB}"/>
              </a:ext>
            </a:extLst>
          </p:cNvPr>
          <p:cNvSpPr/>
          <p:nvPr/>
        </p:nvSpPr>
        <p:spPr>
          <a:xfrm>
            <a:off x="8449650" y="73804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Freeform 9">
            <a:extLst>
              <a:ext uri="{FF2B5EF4-FFF2-40B4-BE49-F238E27FC236}">
                <a16:creationId xmlns:a16="http://schemas.microsoft.com/office/drawing/2014/main" id="{E2490254-8087-F447-EB60-62407DDA480B}"/>
              </a:ext>
            </a:extLst>
          </p:cNvPr>
          <p:cNvSpPr/>
          <p:nvPr/>
        </p:nvSpPr>
        <p:spPr>
          <a:xfrm rot="7639464">
            <a:off x="-910711" y="-113330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Freeform 8">
            <a:extLst>
              <a:ext uri="{FF2B5EF4-FFF2-40B4-BE49-F238E27FC236}">
                <a16:creationId xmlns:a16="http://schemas.microsoft.com/office/drawing/2014/main" id="{F5008D5E-0237-F365-36EB-E2D998B7FDF5}"/>
              </a:ext>
            </a:extLst>
          </p:cNvPr>
          <p:cNvSpPr/>
          <p:nvPr/>
        </p:nvSpPr>
        <p:spPr>
          <a:xfrm>
            <a:off x="1195184" y="161157"/>
            <a:ext cx="526936"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3544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CDDF4-EC0B-81C5-1304-AD1EF9F168E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4561A2A-1E67-3B26-FBD1-191F829F6695}"/>
              </a:ext>
            </a:extLst>
          </p:cNvPr>
          <p:cNvPicPr>
            <a:picLocks noChangeAspect="1"/>
          </p:cNvPicPr>
          <p:nvPr/>
        </p:nvPicPr>
        <p:blipFill>
          <a:blip r:embed="rId3"/>
          <a:stretch>
            <a:fillRect/>
          </a:stretch>
        </p:blipFill>
        <p:spPr>
          <a:xfrm>
            <a:off x="1642359" y="0"/>
            <a:ext cx="5859282" cy="7584831"/>
          </a:xfrm>
          <a:prstGeom prst="rect">
            <a:avLst/>
          </a:prstGeom>
        </p:spPr>
      </p:pic>
      <p:sp>
        <p:nvSpPr>
          <p:cNvPr id="9" name="Freeform 13">
            <a:extLst>
              <a:ext uri="{FF2B5EF4-FFF2-40B4-BE49-F238E27FC236}">
                <a16:creationId xmlns:a16="http://schemas.microsoft.com/office/drawing/2014/main" id="{37BF0417-990F-4970-7639-2EA1E30947AC}"/>
              </a:ext>
            </a:extLst>
          </p:cNvPr>
          <p:cNvSpPr/>
          <p:nvPr/>
        </p:nvSpPr>
        <p:spPr>
          <a:xfrm rot="11118875">
            <a:off x="7114528" y="-810586"/>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800"/>
          </a:p>
        </p:txBody>
      </p:sp>
      <p:sp>
        <p:nvSpPr>
          <p:cNvPr id="10" name="Freeform 7">
            <a:extLst>
              <a:ext uri="{FF2B5EF4-FFF2-40B4-BE49-F238E27FC236}">
                <a16:creationId xmlns:a16="http://schemas.microsoft.com/office/drawing/2014/main" id="{039624C0-B6EA-8B9F-C92E-07B250730F63}"/>
              </a:ext>
            </a:extLst>
          </p:cNvPr>
          <p:cNvSpPr/>
          <p:nvPr/>
        </p:nvSpPr>
        <p:spPr>
          <a:xfrm>
            <a:off x="8427944" y="124454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sz="1800"/>
          </a:p>
        </p:txBody>
      </p:sp>
      <p:sp>
        <p:nvSpPr>
          <p:cNvPr id="11" name="Freeform 9">
            <a:extLst>
              <a:ext uri="{FF2B5EF4-FFF2-40B4-BE49-F238E27FC236}">
                <a16:creationId xmlns:a16="http://schemas.microsoft.com/office/drawing/2014/main" id="{3629A0A3-388A-F02D-63A0-43AD1A697722}"/>
              </a:ext>
            </a:extLst>
          </p:cNvPr>
          <p:cNvSpPr/>
          <p:nvPr/>
        </p:nvSpPr>
        <p:spPr>
          <a:xfrm rot="7639464">
            <a:off x="-889001" y="-61729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sz="1800"/>
          </a:p>
        </p:txBody>
      </p:sp>
      <p:sp>
        <p:nvSpPr>
          <p:cNvPr id="12" name="Freeform 8">
            <a:extLst>
              <a:ext uri="{FF2B5EF4-FFF2-40B4-BE49-F238E27FC236}">
                <a16:creationId xmlns:a16="http://schemas.microsoft.com/office/drawing/2014/main" id="{087B0FF5-24B0-9788-D0A4-3643510361C9}"/>
              </a:ext>
            </a:extLst>
          </p:cNvPr>
          <p:cNvSpPr/>
          <p:nvPr/>
        </p:nvSpPr>
        <p:spPr>
          <a:xfrm>
            <a:off x="1388467" y="622185"/>
            <a:ext cx="526936"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sz="1800"/>
          </a:p>
        </p:txBody>
      </p:sp>
      <p:sp>
        <p:nvSpPr>
          <p:cNvPr id="13" name="Freeform 13">
            <a:extLst>
              <a:ext uri="{FF2B5EF4-FFF2-40B4-BE49-F238E27FC236}">
                <a16:creationId xmlns:a16="http://schemas.microsoft.com/office/drawing/2014/main" id="{FA3E41DD-BF3E-BB4A-957E-363BE6F683DD}"/>
              </a:ext>
            </a:extLst>
          </p:cNvPr>
          <p:cNvSpPr/>
          <p:nvPr/>
        </p:nvSpPr>
        <p:spPr>
          <a:xfrm rot="11118875">
            <a:off x="-754919" y="5285462"/>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800"/>
          </a:p>
        </p:txBody>
      </p:sp>
      <p:sp>
        <p:nvSpPr>
          <p:cNvPr id="14" name="Freeform 9">
            <a:extLst>
              <a:ext uri="{FF2B5EF4-FFF2-40B4-BE49-F238E27FC236}">
                <a16:creationId xmlns:a16="http://schemas.microsoft.com/office/drawing/2014/main" id="{8A523D08-CD02-C6E8-3269-2F694BDA4DA6}"/>
              </a:ext>
            </a:extLst>
          </p:cNvPr>
          <p:cNvSpPr/>
          <p:nvPr/>
        </p:nvSpPr>
        <p:spPr>
          <a:xfrm rot="7639464">
            <a:off x="7406171" y="5393312"/>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sz="1800"/>
          </a:p>
        </p:txBody>
      </p:sp>
      <p:sp>
        <p:nvSpPr>
          <p:cNvPr id="15" name="Freeform 8">
            <a:extLst>
              <a:ext uri="{FF2B5EF4-FFF2-40B4-BE49-F238E27FC236}">
                <a16:creationId xmlns:a16="http://schemas.microsoft.com/office/drawing/2014/main" id="{19125873-7089-1D3C-33DB-73C2D3323C3C}"/>
              </a:ext>
            </a:extLst>
          </p:cNvPr>
          <p:cNvSpPr/>
          <p:nvPr/>
        </p:nvSpPr>
        <p:spPr>
          <a:xfrm>
            <a:off x="8164474" y="4902202"/>
            <a:ext cx="526936"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sz="1800"/>
          </a:p>
        </p:txBody>
      </p:sp>
      <p:sp>
        <p:nvSpPr>
          <p:cNvPr id="16" name="Freeform 7">
            <a:extLst>
              <a:ext uri="{FF2B5EF4-FFF2-40B4-BE49-F238E27FC236}">
                <a16:creationId xmlns:a16="http://schemas.microsoft.com/office/drawing/2014/main" id="{CE392513-050C-7D59-5C3D-A8231E9A7125}"/>
              </a:ext>
            </a:extLst>
          </p:cNvPr>
          <p:cNvSpPr/>
          <p:nvPr/>
        </p:nvSpPr>
        <p:spPr>
          <a:xfrm>
            <a:off x="132770" y="448448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sz="1800"/>
          </a:p>
        </p:txBody>
      </p:sp>
    </p:spTree>
    <p:extLst>
      <p:ext uri="{BB962C8B-B14F-4D97-AF65-F5344CB8AC3E}">
        <p14:creationId xmlns:p14="http://schemas.microsoft.com/office/powerpoint/2010/main" val="2488955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6254217" y="5806816"/>
            <a:ext cx="591126" cy="719538"/>
          </a:xfrm>
          <a:custGeom>
            <a:avLst/>
            <a:gdLst/>
            <a:ahLst/>
            <a:cxnLst/>
            <a:rect l="l" t="t" r="r" b="b"/>
            <a:pathLst>
              <a:path w="630535" h="903110">
                <a:moveTo>
                  <a:pt x="630535" y="0"/>
                </a:moveTo>
                <a:lnTo>
                  <a:pt x="0" y="0"/>
                </a:lnTo>
                <a:lnTo>
                  <a:pt x="0" y="903111"/>
                </a:lnTo>
                <a:lnTo>
                  <a:pt x="630535" y="903111"/>
                </a:lnTo>
                <a:lnTo>
                  <a:pt x="630535"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010425">
            <a:off x="7644399" y="5767260"/>
            <a:ext cx="1439482" cy="928053"/>
          </a:xfrm>
          <a:custGeom>
            <a:avLst/>
            <a:gdLst/>
            <a:ahLst/>
            <a:cxnLst/>
            <a:rect l="l" t="t" r="r" b="b"/>
            <a:pathLst>
              <a:path w="1968778" h="1250174">
                <a:moveTo>
                  <a:pt x="0" y="0"/>
                </a:moveTo>
                <a:lnTo>
                  <a:pt x="1968779" y="0"/>
                </a:lnTo>
                <a:lnTo>
                  <a:pt x="1968779" y="1250175"/>
                </a:lnTo>
                <a:lnTo>
                  <a:pt x="0" y="125017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719947" y="6166585"/>
            <a:ext cx="407721" cy="423333"/>
          </a:xfrm>
          <a:custGeom>
            <a:avLst/>
            <a:gdLst/>
            <a:ahLst/>
            <a:cxnLst/>
            <a:rect l="l" t="t" r="r" b="b"/>
            <a:pathLst>
              <a:path w="622173" h="891134">
                <a:moveTo>
                  <a:pt x="0" y="0"/>
                </a:moveTo>
                <a:lnTo>
                  <a:pt x="622173" y="0"/>
                </a:lnTo>
                <a:lnTo>
                  <a:pt x="622173" y="891134"/>
                </a:lnTo>
                <a:lnTo>
                  <a:pt x="0" y="89113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AutoShape 5"/>
          <p:cNvSpPr/>
          <p:nvPr/>
        </p:nvSpPr>
        <p:spPr>
          <a:xfrm>
            <a:off x="402706" y="1410952"/>
            <a:ext cx="8338589" cy="0"/>
          </a:xfrm>
          <a:prstGeom prst="line">
            <a:avLst/>
          </a:prstGeom>
          <a:ln w="57150" cap="flat">
            <a:solidFill>
              <a:srgbClr val="C9E265"/>
            </a:solidFill>
            <a:prstDash val="sysDot"/>
            <a:headEnd type="triangle" w="lg" len="med"/>
            <a:tailEnd type="triangle" w="lg" len="med"/>
          </a:ln>
        </p:spPr>
        <p:txBody>
          <a:bodyPr/>
          <a:lstStyle/>
          <a:p>
            <a:endParaRPr lang="en-US"/>
          </a:p>
        </p:txBody>
      </p:sp>
      <p:sp>
        <p:nvSpPr>
          <p:cNvPr id="6" name="Freeform 6"/>
          <p:cNvSpPr/>
          <p:nvPr/>
        </p:nvSpPr>
        <p:spPr>
          <a:xfrm>
            <a:off x="91441" y="1437741"/>
            <a:ext cx="5206394" cy="5206394"/>
          </a:xfrm>
          <a:custGeom>
            <a:avLst/>
            <a:gdLst/>
            <a:ahLst/>
            <a:cxnLst/>
            <a:rect l="l" t="t" r="r" b="b"/>
            <a:pathLst>
              <a:path w="5553487" h="5553487">
                <a:moveTo>
                  <a:pt x="0" y="0"/>
                </a:moveTo>
                <a:lnTo>
                  <a:pt x="5553487" y="0"/>
                </a:lnTo>
                <a:lnTo>
                  <a:pt x="5553487" y="5553487"/>
                </a:lnTo>
                <a:lnTo>
                  <a:pt x="0" y="5553487"/>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433727" y="334265"/>
            <a:ext cx="10011453" cy="854658"/>
          </a:xfrm>
          <a:prstGeom prst="rect">
            <a:avLst/>
          </a:prstGeom>
        </p:spPr>
        <p:txBody>
          <a:bodyPr lIns="0" tIns="0" rIns="0" bIns="0" rtlCol="0" anchor="t">
            <a:spAutoFit/>
          </a:bodyPr>
          <a:lstStyle/>
          <a:p>
            <a:pPr algn="ctr">
              <a:lnSpc>
                <a:spcPts val="6626"/>
              </a:lnSpc>
            </a:pPr>
            <a:r>
              <a:rPr lang="en-US" sz="6000">
                <a:solidFill>
                  <a:srgbClr val="FF914D"/>
                </a:solidFill>
                <a:latin typeface="Caveat Brush" pitchFamily="2" charset="0"/>
              </a:rPr>
              <a:t>ENTRENAMIENTO BREATHE</a:t>
            </a:r>
          </a:p>
        </p:txBody>
      </p:sp>
      <p:sp>
        <p:nvSpPr>
          <p:cNvPr id="10" name="TextBox 9">
            <a:extLst>
              <a:ext uri="{FF2B5EF4-FFF2-40B4-BE49-F238E27FC236}">
                <a16:creationId xmlns:a16="http://schemas.microsoft.com/office/drawing/2014/main" id="{88AD5F51-73FB-35D1-D13F-C1DA5C99FBA6}"/>
              </a:ext>
            </a:extLst>
          </p:cNvPr>
          <p:cNvSpPr txBox="1"/>
          <p:nvPr/>
        </p:nvSpPr>
        <p:spPr>
          <a:xfrm>
            <a:off x="5181085" y="1588293"/>
            <a:ext cx="396291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veat Brush" pitchFamily="2" charset="77"/>
                <a:cs typeface="Arial"/>
                <a:sym typeface="Arial"/>
              </a:rPr>
              <a:t>“REPASO DEL PROGRAMA BREATHE”</a:t>
            </a:r>
          </a:p>
        </p:txBody>
      </p:sp>
      <p:sp>
        <p:nvSpPr>
          <p:cNvPr id="11" name="TextBox 8">
            <a:extLst>
              <a:ext uri="{FF2B5EF4-FFF2-40B4-BE49-F238E27FC236}">
                <a16:creationId xmlns:a16="http://schemas.microsoft.com/office/drawing/2014/main" id="{52600BCB-E6D7-C622-A6DC-141110F412DA}"/>
              </a:ext>
            </a:extLst>
          </p:cNvPr>
          <p:cNvSpPr txBox="1"/>
          <p:nvPr/>
        </p:nvSpPr>
        <p:spPr>
          <a:xfrm>
            <a:off x="5057970" y="2419290"/>
            <a:ext cx="3962915" cy="3499099"/>
          </a:xfrm>
          <a:prstGeom prst="rect">
            <a:avLst/>
          </a:prstGeom>
        </p:spPr>
        <p:txBody>
          <a:bodyPr wrap="square" lIns="0" tIns="0" rIns="0" bIns="0" rtlCol="0" anchor="t">
            <a:spAutoFit/>
          </a:bodyPr>
          <a:lstStyle/>
          <a:p>
            <a:pPr algn="ctr">
              <a:lnSpc>
                <a:spcPts val="5405"/>
              </a:lnSpc>
            </a:pPr>
            <a:r>
              <a:rPr lang="en-US" sz="6750" dirty="0">
                <a:solidFill>
                  <a:srgbClr val="8FDB34"/>
                </a:solidFill>
                <a:latin typeface="Caveat Brush"/>
              </a:rPr>
              <a:t>USA EL C</a:t>
            </a:r>
            <a:r>
              <a:rPr lang="es-CO" sz="6750" b="1" dirty="0">
                <a:solidFill>
                  <a:srgbClr val="8FDB34"/>
                </a:solidFill>
                <a:latin typeface="Caveat Brush"/>
              </a:rPr>
              <a:t>Ó</a:t>
            </a:r>
            <a:r>
              <a:rPr lang="es-CO" sz="6750" dirty="0">
                <a:solidFill>
                  <a:srgbClr val="8FDB34"/>
                </a:solidFill>
                <a:latin typeface="Caveat Brush"/>
              </a:rPr>
              <a:t>DIGO QR</a:t>
            </a:r>
          </a:p>
          <a:p>
            <a:pPr algn="ctr">
              <a:lnSpc>
                <a:spcPts val="5405"/>
              </a:lnSpc>
            </a:pPr>
            <a:r>
              <a:rPr lang="es-CO" sz="4800" dirty="0">
                <a:solidFill>
                  <a:srgbClr val="FF914D"/>
                </a:solidFill>
                <a:latin typeface="Caveat Brush"/>
              </a:rPr>
              <a:t>para realizar la  </a:t>
            </a:r>
          </a:p>
          <a:p>
            <a:pPr algn="ctr">
              <a:lnSpc>
                <a:spcPts val="5405"/>
              </a:lnSpc>
            </a:pPr>
            <a:r>
              <a:rPr lang="es-CO" sz="6000" dirty="0">
                <a:solidFill>
                  <a:srgbClr val="FF914D"/>
                </a:solidFill>
                <a:latin typeface="Caveat Brush"/>
              </a:rPr>
              <a:t>POS-</a:t>
            </a:r>
            <a:r>
              <a:rPr lang="en-US" sz="6000" dirty="0">
                <a:solidFill>
                  <a:srgbClr val="FF914D"/>
                </a:solidFill>
                <a:latin typeface="Caveat Brush"/>
              </a:rPr>
              <a:t> EVALUACIÓN</a:t>
            </a:r>
            <a:endParaRPr lang="en-US" sz="1600" dirty="0"/>
          </a:p>
        </p:txBody>
      </p:sp>
    </p:spTree>
    <p:extLst>
      <p:ext uri="{BB962C8B-B14F-4D97-AF65-F5344CB8AC3E}">
        <p14:creationId xmlns:p14="http://schemas.microsoft.com/office/powerpoint/2010/main" val="39285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25BB9-9F5A-920C-424F-2EAC959090B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FD53059-0CD6-1B43-9C12-120E7C598367}"/>
              </a:ext>
            </a:extLst>
          </p:cNvPr>
          <p:cNvSpPr/>
          <p:nvPr/>
        </p:nvSpPr>
        <p:spPr>
          <a:xfrm flipH="1">
            <a:off x="115584" y="5488128"/>
            <a:ext cx="591127" cy="846666"/>
          </a:xfrm>
          <a:custGeom>
            <a:avLst/>
            <a:gdLst/>
            <a:ahLst/>
            <a:cxnLst/>
            <a:rect l="l" t="t" r="r" b="b"/>
            <a:pathLst>
              <a:path w="630535" h="903110">
                <a:moveTo>
                  <a:pt x="630535" y="0"/>
                </a:moveTo>
                <a:lnTo>
                  <a:pt x="0" y="0"/>
                </a:lnTo>
                <a:lnTo>
                  <a:pt x="0" y="903111"/>
                </a:lnTo>
                <a:lnTo>
                  <a:pt x="630535" y="903111"/>
                </a:lnTo>
                <a:lnTo>
                  <a:pt x="630535"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Freeform 3">
            <a:extLst>
              <a:ext uri="{FF2B5EF4-FFF2-40B4-BE49-F238E27FC236}">
                <a16:creationId xmlns:a16="http://schemas.microsoft.com/office/drawing/2014/main" id="{CA60FFD4-7ADF-F806-40D7-1E47789D882A}"/>
              </a:ext>
            </a:extLst>
          </p:cNvPr>
          <p:cNvSpPr/>
          <p:nvPr/>
        </p:nvSpPr>
        <p:spPr>
          <a:xfrm rot="-2010425">
            <a:off x="7308801" y="5580566"/>
            <a:ext cx="1845729" cy="1172038"/>
          </a:xfrm>
          <a:custGeom>
            <a:avLst/>
            <a:gdLst/>
            <a:ahLst/>
            <a:cxnLst/>
            <a:rect l="l" t="t" r="r" b="b"/>
            <a:pathLst>
              <a:path w="1968778" h="1250174">
                <a:moveTo>
                  <a:pt x="0" y="0"/>
                </a:moveTo>
                <a:lnTo>
                  <a:pt x="1968779" y="0"/>
                </a:lnTo>
                <a:lnTo>
                  <a:pt x="1968779" y="1250175"/>
                </a:lnTo>
                <a:lnTo>
                  <a:pt x="0" y="125017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Freeform 4">
            <a:extLst>
              <a:ext uri="{FF2B5EF4-FFF2-40B4-BE49-F238E27FC236}">
                <a16:creationId xmlns:a16="http://schemas.microsoft.com/office/drawing/2014/main" id="{CD28B7A8-BE90-DB4F-B425-FBD956A1743A}"/>
              </a:ext>
            </a:extLst>
          </p:cNvPr>
          <p:cNvSpPr/>
          <p:nvPr/>
        </p:nvSpPr>
        <p:spPr>
          <a:xfrm>
            <a:off x="596963" y="5917075"/>
            <a:ext cx="583287" cy="835438"/>
          </a:xfrm>
          <a:custGeom>
            <a:avLst/>
            <a:gdLst/>
            <a:ahLst/>
            <a:cxnLst/>
            <a:rect l="l" t="t" r="r" b="b"/>
            <a:pathLst>
              <a:path w="622173" h="891134">
                <a:moveTo>
                  <a:pt x="0" y="0"/>
                </a:moveTo>
                <a:lnTo>
                  <a:pt x="622173" y="0"/>
                </a:lnTo>
                <a:lnTo>
                  <a:pt x="622173" y="891134"/>
                </a:lnTo>
                <a:lnTo>
                  <a:pt x="0" y="89113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AutoShape 5">
            <a:extLst>
              <a:ext uri="{FF2B5EF4-FFF2-40B4-BE49-F238E27FC236}">
                <a16:creationId xmlns:a16="http://schemas.microsoft.com/office/drawing/2014/main" id="{08180F6C-054F-4E36-1047-1AE2A3B2DD2F}"/>
              </a:ext>
            </a:extLst>
          </p:cNvPr>
          <p:cNvSpPr/>
          <p:nvPr/>
        </p:nvSpPr>
        <p:spPr>
          <a:xfrm>
            <a:off x="402704" y="1044809"/>
            <a:ext cx="8338589" cy="0"/>
          </a:xfrm>
          <a:prstGeom prst="line">
            <a:avLst/>
          </a:prstGeom>
          <a:ln w="57150" cap="flat">
            <a:solidFill>
              <a:srgbClr val="C9E265"/>
            </a:solidFill>
            <a:prstDash val="sysDot"/>
            <a:headEnd type="triangle" w="lg" len="med"/>
            <a:tailEnd type="triangle" w="lg" len="med"/>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7">
            <a:extLst>
              <a:ext uri="{FF2B5EF4-FFF2-40B4-BE49-F238E27FC236}">
                <a16:creationId xmlns:a16="http://schemas.microsoft.com/office/drawing/2014/main" id="{08D37E88-ADE7-28FD-627D-BCFBB9242B6E}"/>
              </a:ext>
            </a:extLst>
          </p:cNvPr>
          <p:cNvSpPr txBox="1"/>
          <p:nvPr/>
        </p:nvSpPr>
        <p:spPr>
          <a:xfrm>
            <a:off x="-323294" y="209631"/>
            <a:ext cx="10011453" cy="937501"/>
          </a:xfrm>
          <a:prstGeom prst="rect">
            <a:avLst/>
          </a:prstGeom>
        </p:spPr>
        <p:txBody>
          <a:bodyPr lIns="0" tIns="0" rIns="0" bIns="0" rtlCol="0" anchor="t">
            <a:spAutoFit/>
          </a:bodyPr>
          <a:lstStyle/>
          <a:p>
            <a:pPr marL="0" marR="0" lvl="0" indent="0" algn="ctr" defTabSz="857250" rtl="0" eaLnBrk="1" fontAlgn="auto" latinLnBrk="0" hangingPunct="1">
              <a:lnSpc>
                <a:spcPts val="6694"/>
              </a:lnSpc>
              <a:spcBef>
                <a:spcPts val="0"/>
              </a:spcBef>
              <a:spcAft>
                <a:spcPts val="0"/>
              </a:spcAft>
              <a:buClrTx/>
              <a:buSzTx/>
              <a:buFont typeface="Arial"/>
              <a:buNone/>
              <a:tabLst/>
              <a:defRPr/>
            </a:pPr>
            <a:r>
              <a:rPr kumimoji="0" lang="en-US" sz="7200" b="0" i="0" u="none" strike="noStrike" kern="1200" cap="none" spc="0" normalizeH="0" baseline="0" noProof="0" dirty="0">
                <a:ln>
                  <a:noFill/>
                </a:ln>
                <a:solidFill>
                  <a:srgbClr val="FF914D"/>
                </a:solidFill>
                <a:effectLst/>
                <a:uLnTx/>
                <a:uFillTx/>
                <a:latin typeface="Caveat Brush" pitchFamily="2" charset="0"/>
                <a:ea typeface="+mn-ea"/>
                <a:cs typeface="Arial"/>
                <a:sym typeface="Arial"/>
              </a:rPr>
              <a:t>RECOJA LOS MATERIALES</a:t>
            </a:r>
          </a:p>
        </p:txBody>
      </p:sp>
      <p:sp>
        <p:nvSpPr>
          <p:cNvPr id="8" name="TextBox 8">
            <a:extLst>
              <a:ext uri="{FF2B5EF4-FFF2-40B4-BE49-F238E27FC236}">
                <a16:creationId xmlns:a16="http://schemas.microsoft.com/office/drawing/2014/main" id="{D3C1F958-7E94-C547-15BB-35A1448549C7}"/>
              </a:ext>
            </a:extLst>
          </p:cNvPr>
          <p:cNvSpPr txBox="1"/>
          <p:nvPr/>
        </p:nvSpPr>
        <p:spPr>
          <a:xfrm>
            <a:off x="5140" y="1249455"/>
            <a:ext cx="9133718" cy="2179545"/>
          </a:xfrm>
          <a:prstGeom prst="rect">
            <a:avLst/>
          </a:prstGeom>
        </p:spPr>
        <p:txBody>
          <a:bodyPr wrap="square" lIns="0" tIns="0" rIns="0" bIns="0" rtlCol="0" anchor="t">
            <a:spAutoFit/>
          </a:bodyPr>
          <a:lstStyle/>
          <a:p>
            <a:pPr marL="0" marR="0" lvl="0" indent="0" algn="ctr" defTabSz="857250" rtl="0" eaLnBrk="1" fontAlgn="auto" latinLnBrk="0" hangingPunct="1">
              <a:lnSpc>
                <a:spcPts val="5405"/>
              </a:lnSpc>
              <a:spcBef>
                <a:spcPts val="0"/>
              </a:spcBef>
              <a:spcAft>
                <a:spcPts val="0"/>
              </a:spcAft>
              <a:buClrTx/>
              <a:buSzTx/>
              <a:buFont typeface="Arial"/>
              <a:buNone/>
              <a:tabLst/>
              <a:defRPr/>
            </a:pPr>
            <a:r>
              <a:rPr kumimoji="0" lang="es-ES" sz="5400" i="0" u="none" strike="noStrike" kern="0" cap="none" spc="0" normalizeH="0" baseline="0" noProof="0" dirty="0">
                <a:ln>
                  <a:noFill/>
                </a:ln>
                <a:solidFill>
                  <a:srgbClr val="92D050"/>
                </a:solidFill>
                <a:effectLst/>
                <a:uLnTx/>
                <a:uFillTx/>
                <a:latin typeface="Caveat Brush" pitchFamily="2" charset="0"/>
                <a:ea typeface="Century Gothic"/>
                <a:cs typeface="Century Gothic"/>
                <a:sym typeface="Century Gothic"/>
              </a:rPr>
              <a:t>Espere una encuesta 1-Mes después de la capacitación de parte de </a:t>
            </a:r>
            <a:r>
              <a:rPr kumimoji="0" lang="es-ES" sz="5400" i="0" u="sng" strike="noStrike" kern="0" cap="none" spc="0" normalizeH="0" baseline="0" noProof="0" dirty="0">
                <a:ln>
                  <a:noFill/>
                </a:ln>
                <a:solidFill>
                  <a:srgbClr val="F98832"/>
                </a:solidFill>
                <a:effectLst/>
                <a:uLnTx/>
                <a:uFillTx/>
                <a:latin typeface="Caveat Brush" pitchFamily="2" charset="0"/>
                <a:ea typeface="Century Gothic"/>
                <a:cs typeface="Century Gothic"/>
                <a:sym typeface="Century Gothic"/>
              </a:rPr>
              <a:t>JustBreatheIndiana@gmail.com</a:t>
            </a:r>
            <a:endParaRPr kumimoji="0" lang="en-US" sz="6193" i="0" u="sng" strike="noStrike" kern="1200" cap="none" spc="0" normalizeH="0" baseline="0" noProof="0" dirty="0">
              <a:ln>
                <a:noFill/>
              </a:ln>
              <a:solidFill>
                <a:srgbClr val="F98832"/>
              </a:solidFill>
              <a:effectLst/>
              <a:uLnTx/>
              <a:uFillTx/>
              <a:latin typeface="Caveat Brush"/>
              <a:ea typeface="+mn-ea"/>
              <a:cs typeface="Arial"/>
              <a:sym typeface="Arial"/>
            </a:endParaRPr>
          </a:p>
        </p:txBody>
      </p:sp>
      <p:sp>
        <p:nvSpPr>
          <p:cNvPr id="9" name="TextBox 8">
            <a:extLst>
              <a:ext uri="{FF2B5EF4-FFF2-40B4-BE49-F238E27FC236}">
                <a16:creationId xmlns:a16="http://schemas.microsoft.com/office/drawing/2014/main" id="{45622F49-7058-E685-3A6D-6C630C3878CB}"/>
              </a:ext>
            </a:extLst>
          </p:cNvPr>
          <p:cNvSpPr txBox="1"/>
          <p:nvPr/>
        </p:nvSpPr>
        <p:spPr>
          <a:xfrm>
            <a:off x="5140" y="3429000"/>
            <a:ext cx="9133718" cy="2874248"/>
          </a:xfrm>
          <a:prstGeom prst="rect">
            <a:avLst/>
          </a:prstGeom>
          <a:noFill/>
        </p:spPr>
        <p:txBody>
          <a:bodyPr wrap="square" lIns="91440" tIns="45720" rIns="91440" bIns="45720" rtlCol="0" anchor="t">
            <a:spAutoFit/>
          </a:bodyPr>
          <a:lstStyle/>
          <a:p>
            <a:pPr algn="ctr" defTabSz="857277">
              <a:lnSpc>
                <a:spcPts val="5406"/>
              </a:lnSpc>
            </a:pPr>
            <a:r>
              <a:rPr lang="en-US" sz="5100" b="1" u="sng" dirty="0">
                <a:solidFill>
                  <a:srgbClr val="92D050"/>
                </a:solidFill>
                <a:latin typeface="Caveat Brush"/>
              </a:rPr>
              <a:t>¡</a:t>
            </a:r>
            <a:r>
              <a:rPr lang="en-US" sz="5050" b="1" u="sng" dirty="0">
                <a:solidFill>
                  <a:srgbClr val="92D050"/>
                </a:solidFill>
                <a:latin typeface="Caveat Brush"/>
              </a:rPr>
              <a:t>NUEVO INCENTIVO!</a:t>
            </a:r>
            <a:endParaRPr lang="en-US" sz="5050" dirty="0">
              <a:solidFill>
                <a:srgbClr val="92D050"/>
              </a:solidFill>
            </a:endParaRPr>
          </a:p>
          <a:p>
            <a:pPr algn="ctr" defTabSz="857277">
              <a:lnSpc>
                <a:spcPts val="5406"/>
              </a:lnSpc>
            </a:pPr>
            <a:r>
              <a:rPr lang="en-US" sz="5050" dirty="0">
                <a:solidFill>
                  <a:srgbClr val="F98832"/>
                </a:solidFill>
                <a:latin typeface="Caveat Brush"/>
              </a:rPr>
              <a:t>Cada </a:t>
            </a:r>
            <a:r>
              <a:rPr lang="en-US" sz="5050" dirty="0" err="1">
                <a:solidFill>
                  <a:srgbClr val="F98832"/>
                </a:solidFill>
                <a:latin typeface="Caveat Brush"/>
              </a:rPr>
              <a:t>mes</a:t>
            </a:r>
            <a:r>
              <a:rPr lang="en-US" sz="5050" dirty="0">
                <a:solidFill>
                  <a:srgbClr val="F98832"/>
                </a:solidFill>
                <a:latin typeface="Caveat Brush"/>
              </a:rPr>
              <a:t> - ¡Sorteo de </a:t>
            </a:r>
            <a:r>
              <a:rPr lang="en-US" sz="5050" dirty="0" err="1">
                <a:solidFill>
                  <a:srgbClr val="F98832"/>
                </a:solidFill>
                <a:latin typeface="Caveat Brush"/>
              </a:rPr>
              <a:t>una</a:t>
            </a:r>
            <a:r>
              <a:rPr lang="en-US" sz="5050" dirty="0">
                <a:solidFill>
                  <a:srgbClr val="F98832"/>
                </a:solidFill>
                <a:latin typeface="Caveat Brush"/>
              </a:rPr>
              <a:t> </a:t>
            </a:r>
            <a:r>
              <a:rPr lang="en-US" sz="5050" dirty="0" err="1">
                <a:solidFill>
                  <a:srgbClr val="F98832"/>
                </a:solidFill>
                <a:latin typeface="Caveat Brush"/>
              </a:rPr>
              <a:t>tarjeta</a:t>
            </a:r>
            <a:r>
              <a:rPr lang="en-US" sz="5050" dirty="0">
                <a:solidFill>
                  <a:srgbClr val="F98832"/>
                </a:solidFill>
                <a:latin typeface="Caveat Brush"/>
              </a:rPr>
              <a:t> de regalo de $25 entre </a:t>
            </a:r>
            <a:r>
              <a:rPr lang="en-US" sz="5050" dirty="0" err="1">
                <a:solidFill>
                  <a:srgbClr val="F98832"/>
                </a:solidFill>
                <a:latin typeface="Caveat Brush"/>
              </a:rPr>
              <a:t>todas</a:t>
            </a:r>
            <a:r>
              <a:rPr lang="en-US" sz="5050" dirty="0">
                <a:solidFill>
                  <a:srgbClr val="F98832"/>
                </a:solidFill>
                <a:latin typeface="Caveat Brush"/>
              </a:rPr>
              <a:t> las </a:t>
            </a:r>
            <a:r>
              <a:rPr lang="en-US" sz="5050" dirty="0" err="1">
                <a:solidFill>
                  <a:srgbClr val="F98832"/>
                </a:solidFill>
                <a:latin typeface="Caveat Brush"/>
              </a:rPr>
              <a:t>encuestas</a:t>
            </a:r>
            <a:r>
              <a:rPr lang="en-US" sz="5050" dirty="0">
                <a:solidFill>
                  <a:srgbClr val="F98832"/>
                </a:solidFill>
                <a:latin typeface="Caveat Brush"/>
              </a:rPr>
              <a:t> </a:t>
            </a:r>
            <a:r>
              <a:rPr lang="en-US" sz="5050" dirty="0" err="1">
                <a:solidFill>
                  <a:srgbClr val="F98832"/>
                </a:solidFill>
                <a:latin typeface="Caveat Brush"/>
              </a:rPr>
              <a:t>mensuales</a:t>
            </a:r>
            <a:r>
              <a:rPr lang="en-US" sz="5050" dirty="0">
                <a:solidFill>
                  <a:srgbClr val="F98832"/>
                </a:solidFill>
                <a:latin typeface="Caveat Brush"/>
              </a:rPr>
              <a:t> </a:t>
            </a:r>
            <a:r>
              <a:rPr lang="en-US" sz="5050" dirty="0" err="1">
                <a:solidFill>
                  <a:srgbClr val="F98832"/>
                </a:solidFill>
                <a:latin typeface="Caveat Brush"/>
              </a:rPr>
              <a:t>recibidas</a:t>
            </a:r>
            <a:r>
              <a:rPr lang="en-US" sz="5050" dirty="0">
                <a:solidFill>
                  <a:srgbClr val="F98832"/>
                </a:solidFill>
                <a:latin typeface="Caveat Brush"/>
              </a:rPr>
              <a:t>! </a:t>
            </a:r>
          </a:p>
        </p:txBody>
      </p:sp>
    </p:spTree>
    <p:extLst>
      <p:ext uri="{BB962C8B-B14F-4D97-AF65-F5344CB8AC3E}">
        <p14:creationId xmlns:p14="http://schemas.microsoft.com/office/powerpoint/2010/main" val="11291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91667">
            <a:off x="8263190" y="1162581"/>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Freeform 4"/>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Freeform 5"/>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Freeform 6"/>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Freeform 7"/>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Freeform 8"/>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Freeform 9"/>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10"/>
          <p:cNvSpPr txBox="1"/>
          <p:nvPr/>
        </p:nvSpPr>
        <p:spPr>
          <a:xfrm>
            <a:off x="685801" y="340788"/>
            <a:ext cx="7589594" cy="654025"/>
          </a:xfrm>
          <a:prstGeom prst="rect">
            <a:avLst/>
          </a:prstGeom>
        </p:spPr>
        <p:txBody>
          <a:bodyPr lIns="0" tIns="0" rIns="0" bIns="0" rtlCol="0" anchor="t">
            <a:spAutoFit/>
          </a:bodyPr>
          <a:lstStyle/>
          <a:p>
            <a:pPr marL="0" marR="0" lvl="0" indent="0" algn="ctr" defTabSz="857250" rtl="0" eaLnBrk="1" fontAlgn="auto" latinLnBrk="0" hangingPunct="1">
              <a:lnSpc>
                <a:spcPts val="5057"/>
              </a:lnSpc>
              <a:spcBef>
                <a:spcPts val="0"/>
              </a:spcBef>
              <a:spcAft>
                <a:spcPts val="0"/>
              </a:spcAft>
              <a:buClrTx/>
              <a:buSzTx/>
              <a:buFont typeface="Arial"/>
              <a:buNone/>
              <a:tabLst/>
              <a:defRPr/>
            </a:pPr>
            <a:r>
              <a:rPr kumimoji="0" lang="en-US" sz="4400" b="0" i="0" u="none" strike="noStrike" kern="1200" cap="none" spc="0" normalizeH="0" baseline="0" noProof="0" dirty="0">
                <a:ln>
                  <a:noFill/>
                </a:ln>
                <a:solidFill>
                  <a:srgbClr val="F98832"/>
                </a:solidFill>
                <a:effectLst/>
                <a:uLnTx/>
                <a:uFillTx/>
                <a:latin typeface="Caveat Brush" pitchFamily="2" charset="0"/>
                <a:ea typeface="+mn-ea"/>
                <a:cs typeface="Arial"/>
                <a:sym typeface="Arial"/>
              </a:rPr>
              <a:t>¡¡Gracias!!</a:t>
            </a:r>
          </a:p>
        </p:txBody>
      </p:sp>
      <p:sp>
        <p:nvSpPr>
          <p:cNvPr id="11" name="TextBox 11"/>
          <p:cNvSpPr txBox="1"/>
          <p:nvPr/>
        </p:nvSpPr>
        <p:spPr>
          <a:xfrm>
            <a:off x="-14461" y="1695409"/>
            <a:ext cx="9144000" cy="4828886"/>
          </a:xfrm>
          <a:prstGeom prst="rect">
            <a:avLst/>
          </a:prstGeom>
        </p:spPr>
        <p:txBody>
          <a:bodyPr wrap="square" lIns="0" tIns="0" rIns="0" bIns="0" rtlCol="0" anchor="t">
            <a:spAutoFit/>
          </a:bodyPr>
          <a:lstStyle/>
          <a:p>
            <a:pPr marL="0" marR="0" lvl="0" indent="0" algn="ctr" defTabSz="857250" rtl="0" eaLnBrk="1" fontAlgn="auto" latinLnBrk="0" hangingPunct="1">
              <a:lnSpc>
                <a:spcPts val="4200"/>
              </a:lnSpc>
              <a:spcBef>
                <a:spcPts val="0"/>
              </a:spcBef>
              <a:spcAft>
                <a:spcPts val="0"/>
              </a:spcAft>
              <a:buClrTx/>
              <a:buSzTx/>
              <a:buFont typeface="Arial"/>
              <a:buNone/>
              <a:tabLst/>
              <a:defRPr/>
            </a:pPr>
            <a:r>
              <a:rPr kumimoji="0" lang="en-US" sz="4000" b="0" i="0" u="none" strike="noStrike" kern="1200" cap="none" spc="0" normalizeH="0" baseline="0" noProof="0" dirty="0">
                <a:ln>
                  <a:noFill/>
                </a:ln>
                <a:solidFill>
                  <a:srgbClr val="000000"/>
                </a:solidFill>
                <a:effectLst/>
                <a:uLnTx/>
                <a:uFillTx/>
                <a:latin typeface="Caveat Brush" pitchFamily="2" charset="0"/>
                <a:ea typeface="+mn-ea"/>
                <a:cs typeface="Arial"/>
                <a:sym typeface="Arial"/>
              </a:rPr>
              <a:t>Tanya Shelburne, Project Manager</a:t>
            </a:r>
          </a:p>
          <a:p>
            <a:pPr marL="0" marR="0" lvl="0" indent="0" algn="ctr" defTabSz="857250" rtl="0" eaLnBrk="1" fontAlgn="auto" latinLnBrk="0" hangingPunct="1">
              <a:lnSpc>
                <a:spcPts val="4200"/>
              </a:lnSpc>
              <a:spcBef>
                <a:spcPts val="0"/>
              </a:spcBef>
              <a:spcAft>
                <a:spcPts val="0"/>
              </a:spcAft>
              <a:buClrTx/>
              <a:buSzTx/>
              <a:buFont typeface="Arial"/>
              <a:buNone/>
              <a:tabLst/>
              <a:defRPr/>
            </a:pPr>
            <a:r>
              <a:rPr kumimoji="0" lang="en-US" sz="3257" b="0" i="0" u="none" strike="noStrike" kern="1200" cap="none" spc="0" normalizeH="0" baseline="0" noProof="0" dirty="0">
                <a:ln>
                  <a:noFill/>
                </a:ln>
                <a:solidFill>
                  <a:srgbClr val="70AD47"/>
                </a:solidFill>
                <a:effectLst/>
                <a:uLnTx/>
                <a:uFillTx/>
                <a:latin typeface="Caveat Brush" pitchFamily="2" charset="0"/>
                <a:ea typeface="+mn-ea"/>
                <a:cs typeface="Arial"/>
                <a:sym typeface="Arial"/>
                <a:hlinkClick r:id="rId8">
                  <a:extLst>
                    <a:ext uri="{A12FA001-AC4F-418D-AE19-62706E023703}">
                      <ahyp:hlinkClr xmlns:ahyp="http://schemas.microsoft.com/office/drawing/2018/hyperlinkcolor" val="tx"/>
                    </a:ext>
                  </a:extLst>
                </a:hlinkClick>
              </a:rPr>
              <a:t>tanyas@healthedpros.org</a:t>
            </a:r>
            <a:r>
              <a:rPr kumimoji="0" lang="en-US" sz="3257" b="0" i="0" u="none" strike="noStrike" kern="1200" cap="none" spc="0" normalizeH="0" baseline="0" noProof="0" dirty="0">
                <a:ln>
                  <a:noFill/>
                </a:ln>
                <a:solidFill>
                  <a:srgbClr val="70AD47"/>
                </a:solidFill>
                <a:effectLst/>
                <a:uLnTx/>
                <a:uFillTx/>
                <a:latin typeface="Caveat Brush" pitchFamily="2" charset="0"/>
                <a:ea typeface="+mn-ea"/>
                <a:cs typeface="Arial"/>
                <a:sym typeface="Arial"/>
              </a:rPr>
              <a:t>  </a:t>
            </a:r>
          </a:p>
          <a:p>
            <a:pPr marL="0" marR="0" lvl="0" indent="0" algn="ctr" defTabSz="857250" rtl="0" eaLnBrk="1" fontAlgn="auto" latinLnBrk="0" hangingPunct="1">
              <a:lnSpc>
                <a:spcPts val="4200"/>
              </a:lnSpc>
              <a:spcBef>
                <a:spcPts val="0"/>
              </a:spcBef>
              <a:spcAft>
                <a:spcPts val="0"/>
              </a:spcAft>
              <a:buClrTx/>
              <a:buSzTx/>
              <a:buFont typeface="Arial"/>
              <a:buNone/>
              <a:tabLst/>
              <a:defRPr/>
            </a:pPr>
            <a:r>
              <a:rPr kumimoji="0" lang="en-US" sz="3257" b="0" i="0" u="none" strike="noStrike" kern="1200" cap="none" spc="0" normalizeH="0" baseline="0" noProof="0" dirty="0">
                <a:ln>
                  <a:noFill/>
                </a:ln>
                <a:solidFill>
                  <a:srgbClr val="000000"/>
                </a:solidFill>
                <a:effectLst/>
                <a:uLnTx/>
                <a:uFillTx/>
                <a:latin typeface="Caveat Brush" pitchFamily="2" charset="0"/>
                <a:ea typeface="+mn-ea"/>
                <a:cs typeface="Arial"/>
                <a:sym typeface="Arial"/>
              </a:rPr>
              <a:t>317-902-4505</a:t>
            </a:r>
            <a:br>
              <a:rPr kumimoji="0" lang="en-US" sz="3257" b="0" i="0" u="none" strike="noStrike" kern="1200" cap="none" spc="0" normalizeH="0" baseline="0" noProof="0" dirty="0">
                <a:ln>
                  <a:noFill/>
                </a:ln>
                <a:solidFill>
                  <a:srgbClr val="000000"/>
                </a:solidFill>
                <a:effectLst/>
                <a:uLnTx/>
                <a:uFillTx/>
                <a:latin typeface="Caveat Brush" pitchFamily="2" charset="0"/>
                <a:ea typeface="+mn-ea"/>
                <a:cs typeface="Arial"/>
                <a:sym typeface="Arial"/>
              </a:rPr>
            </a:br>
            <a:endParaRPr kumimoji="0" lang="en-US" sz="2000" b="0" i="0" u="none" strike="noStrike" kern="1200" cap="none" spc="0" normalizeH="0" baseline="0" noProof="0" dirty="0">
              <a:ln>
                <a:noFill/>
              </a:ln>
              <a:solidFill>
                <a:srgbClr val="000000"/>
              </a:solidFill>
              <a:effectLst/>
              <a:uLnTx/>
              <a:uFillTx/>
              <a:latin typeface="Caveat Brush" pitchFamily="2" charset="0"/>
              <a:ea typeface="+mn-ea"/>
              <a:cs typeface="Arial"/>
              <a:sym typeface="Arial"/>
            </a:endParaRPr>
          </a:p>
          <a:p>
            <a:pPr marL="0" marR="0" lvl="0" indent="0" algn="ctr" defTabSz="857250" rtl="0" eaLnBrk="1" fontAlgn="auto" latinLnBrk="0" hangingPunct="1">
              <a:lnSpc>
                <a:spcPts val="4200"/>
              </a:lnSpc>
              <a:spcBef>
                <a:spcPts val="0"/>
              </a:spcBef>
              <a:spcAft>
                <a:spcPts val="0"/>
              </a:spcAft>
              <a:buClrTx/>
              <a:buSzTx/>
              <a:buFont typeface="Arial"/>
              <a:buNone/>
              <a:tabLst/>
              <a:defRPr/>
            </a:pPr>
            <a:r>
              <a:rPr kumimoji="0" lang="en-US" sz="4000" b="0" i="0" u="none" strike="noStrike" kern="1200" cap="none" spc="0" normalizeH="0" baseline="0" noProof="0" dirty="0">
                <a:ln>
                  <a:noFill/>
                </a:ln>
                <a:solidFill>
                  <a:srgbClr val="000000"/>
                </a:solidFill>
                <a:effectLst/>
                <a:uLnTx/>
                <a:uFillTx/>
                <a:latin typeface="Caveat Brush" pitchFamily="2" charset="0"/>
                <a:ea typeface="+mn-ea"/>
                <a:cs typeface="Arial"/>
                <a:sym typeface="Arial"/>
              </a:rPr>
              <a:t>Alison Muckerheide, Tobacco Control Specialist</a:t>
            </a:r>
          </a:p>
          <a:p>
            <a:pPr marL="0" marR="0" lvl="0" indent="0" algn="ctr" defTabSz="857250" rtl="0" eaLnBrk="1" fontAlgn="auto" latinLnBrk="0" hangingPunct="1">
              <a:lnSpc>
                <a:spcPts val="4200"/>
              </a:lnSpc>
              <a:spcBef>
                <a:spcPts val="0"/>
              </a:spcBef>
              <a:spcAft>
                <a:spcPts val="0"/>
              </a:spcAft>
              <a:buClrTx/>
              <a:buSzTx/>
              <a:buFont typeface="Arial"/>
              <a:buNone/>
              <a:tabLst/>
              <a:defRPr/>
            </a:pPr>
            <a:r>
              <a:rPr kumimoji="0" lang="en-US" sz="3257" b="0" i="0" u="none" strike="noStrike" kern="1200" cap="none" spc="0" normalizeH="0" baseline="0" noProof="0" dirty="0">
                <a:ln>
                  <a:noFill/>
                </a:ln>
                <a:solidFill>
                  <a:srgbClr val="70AD47"/>
                </a:solidFill>
                <a:effectLst/>
                <a:uLnTx/>
                <a:uFillTx/>
                <a:latin typeface="Caveat Brush" pitchFamily="2" charset="0"/>
                <a:ea typeface="+mn-ea"/>
                <a:cs typeface="Arial"/>
                <a:sym typeface="Arial"/>
                <a:hlinkClick r:id="rId9">
                  <a:extLst>
                    <a:ext uri="{A12FA001-AC4F-418D-AE19-62706E023703}">
                      <ahyp:hlinkClr xmlns:ahyp="http://schemas.microsoft.com/office/drawing/2018/hyperlinkcolor" val="tx"/>
                    </a:ext>
                  </a:extLst>
                </a:hlinkClick>
              </a:rPr>
              <a:t>alisonm@healthedpros.org</a:t>
            </a:r>
            <a:r>
              <a:rPr kumimoji="0" lang="en-US" sz="3257" b="0" i="0" u="none" strike="noStrike" kern="1200" cap="none" spc="0" normalizeH="0" baseline="0" noProof="0" dirty="0">
                <a:ln>
                  <a:noFill/>
                </a:ln>
                <a:solidFill>
                  <a:srgbClr val="70AD47"/>
                </a:solidFill>
                <a:effectLst/>
                <a:uLnTx/>
                <a:uFillTx/>
                <a:latin typeface="Caveat Brush" pitchFamily="2" charset="0"/>
                <a:ea typeface="+mn-ea"/>
                <a:cs typeface="Arial"/>
                <a:sym typeface="Arial"/>
              </a:rPr>
              <a:t> </a:t>
            </a:r>
          </a:p>
          <a:p>
            <a:pPr marL="0" marR="0" lvl="0" indent="0" algn="ctr" defTabSz="857250" rtl="0" eaLnBrk="1" fontAlgn="auto" latinLnBrk="0" hangingPunct="1">
              <a:lnSpc>
                <a:spcPts val="4200"/>
              </a:lnSpc>
              <a:spcBef>
                <a:spcPts val="0"/>
              </a:spcBef>
              <a:spcAft>
                <a:spcPts val="0"/>
              </a:spcAft>
              <a:buClrTx/>
              <a:buSzTx/>
              <a:buFont typeface="Arial"/>
              <a:buNone/>
              <a:tabLst/>
              <a:defRPr/>
            </a:pPr>
            <a:endParaRPr kumimoji="0" lang="en-US" sz="3257" b="0" i="0" u="none" strike="noStrike" kern="1200" cap="none" spc="0" normalizeH="0" baseline="0" noProof="0" dirty="0">
              <a:ln>
                <a:noFill/>
              </a:ln>
              <a:solidFill>
                <a:srgbClr val="000000"/>
              </a:solidFill>
              <a:effectLst/>
              <a:uLnTx/>
              <a:uFillTx/>
              <a:latin typeface="Caveat Brush" pitchFamily="2" charset="0"/>
              <a:ea typeface="+mn-ea"/>
              <a:cs typeface="Arial"/>
              <a:sym typeface="Arial"/>
            </a:endParaRPr>
          </a:p>
          <a:p>
            <a:pPr marL="0" marR="0" lvl="0" indent="0" algn="l" defTabSz="857250" rtl="0" eaLnBrk="1" fontAlgn="auto" latinLnBrk="0" hangingPunct="1">
              <a:lnSpc>
                <a:spcPts val="4560"/>
              </a:lnSpc>
              <a:spcBef>
                <a:spcPts val="0"/>
              </a:spcBef>
              <a:spcAft>
                <a:spcPts val="0"/>
              </a:spcAft>
              <a:buClrTx/>
              <a:buSzTx/>
              <a:buFont typeface="Arial"/>
              <a:buNone/>
              <a:tabLst/>
              <a:defRPr/>
            </a:pPr>
            <a:endParaRPr kumimoji="0" lang="en-US" sz="3257" b="0" i="0" u="none" strike="noStrike" kern="1200" cap="none" spc="0" normalizeH="0" baseline="0" noProof="0" dirty="0">
              <a:ln>
                <a:noFill/>
              </a:ln>
              <a:solidFill>
                <a:srgbClr val="000000"/>
              </a:solidFill>
              <a:effectLst/>
              <a:uLnTx/>
              <a:uFillTx/>
              <a:latin typeface="Caveat Brush" pitchFamily="2" charset="0"/>
              <a:ea typeface="+mn-ea"/>
              <a:cs typeface="Arial"/>
              <a:sym typeface="Arial"/>
            </a:endParaRPr>
          </a:p>
          <a:p>
            <a:pPr marL="0" marR="0" lvl="0" indent="0" algn="l" defTabSz="857250" rtl="0" eaLnBrk="1" fontAlgn="auto" latinLnBrk="0" hangingPunct="1">
              <a:lnSpc>
                <a:spcPts val="3904"/>
              </a:lnSpc>
              <a:spcBef>
                <a:spcPts val="0"/>
              </a:spcBef>
              <a:spcAft>
                <a:spcPts val="0"/>
              </a:spcAft>
              <a:buClrTx/>
              <a:buSzTx/>
              <a:buFont typeface="Arial"/>
              <a:buNone/>
              <a:tabLst/>
              <a:defRPr/>
            </a:pPr>
            <a:endParaRPr kumimoji="0" lang="en-US" sz="2765" b="0" i="0" u="none" strike="noStrike" kern="1200" cap="none" spc="0" normalizeH="0" baseline="0" noProof="0" dirty="0">
              <a:ln>
                <a:noFill/>
              </a:ln>
              <a:solidFill>
                <a:srgbClr val="000000"/>
              </a:solidFill>
              <a:effectLst/>
              <a:uLnTx/>
              <a:uFillTx/>
              <a:latin typeface="Atma"/>
              <a:ea typeface="+mn-ea"/>
              <a:cs typeface="Arial"/>
              <a:sym typeface="Arial"/>
            </a:endParaRPr>
          </a:p>
        </p:txBody>
      </p:sp>
      <p:sp>
        <p:nvSpPr>
          <p:cNvPr id="13" name="Freeform 13"/>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12" name="Google Shape;692;p79">
            <a:extLst>
              <a:ext uri="{FF2B5EF4-FFF2-40B4-BE49-F238E27FC236}">
                <a16:creationId xmlns:a16="http://schemas.microsoft.com/office/drawing/2014/main" id="{79623499-50D3-95F9-3A07-781D55FDE910}"/>
              </a:ext>
            </a:extLst>
          </p:cNvPr>
          <p:cNvPicPr preferRelativeResize="0"/>
          <p:nvPr/>
        </p:nvPicPr>
        <p:blipFill rotWithShape="1">
          <a:blip r:embed="rId11">
            <a:alphaModFix/>
          </a:blip>
          <a:srcRect/>
          <a:stretch/>
        </p:blipFill>
        <p:spPr>
          <a:xfrm>
            <a:off x="4809220" y="5235093"/>
            <a:ext cx="2819400" cy="1200150"/>
          </a:xfrm>
          <a:prstGeom prst="rect">
            <a:avLst/>
          </a:prstGeom>
          <a:noFill/>
          <a:ln>
            <a:noFill/>
          </a:ln>
        </p:spPr>
      </p:pic>
      <p:pic>
        <p:nvPicPr>
          <p:cNvPr id="3" name="Google Shape;690;p79">
            <a:extLst>
              <a:ext uri="{FF2B5EF4-FFF2-40B4-BE49-F238E27FC236}">
                <a16:creationId xmlns:a16="http://schemas.microsoft.com/office/drawing/2014/main" id="{F8EA45E6-79D2-8CB4-CA98-51E3A9107A9B}"/>
              </a:ext>
            </a:extLst>
          </p:cNvPr>
          <p:cNvPicPr preferRelativeResize="0"/>
          <p:nvPr/>
        </p:nvPicPr>
        <p:blipFill rotWithShape="1">
          <a:blip r:embed="rId12">
            <a:alphaModFix/>
          </a:blip>
          <a:srcRect/>
          <a:stretch/>
        </p:blipFill>
        <p:spPr>
          <a:xfrm>
            <a:off x="2028138" y="5320818"/>
            <a:ext cx="2052638" cy="1028700"/>
          </a:xfrm>
          <a:prstGeom prst="rect">
            <a:avLst/>
          </a:prstGeom>
          <a:noFill/>
          <a:ln>
            <a:noFill/>
          </a:ln>
        </p:spPr>
      </p:pic>
    </p:spTree>
    <p:extLst>
      <p:ext uri="{BB962C8B-B14F-4D97-AF65-F5344CB8AC3E}">
        <p14:creationId xmlns:p14="http://schemas.microsoft.com/office/powerpoint/2010/main" val="54894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a:extLst>
            <a:ext uri="{FF2B5EF4-FFF2-40B4-BE49-F238E27FC236}">
              <a16:creationId xmlns:a16="http://schemas.microsoft.com/office/drawing/2014/main" id="{AC9CEF58-74C0-23C3-5AF7-0FDD2A638349}"/>
            </a:ext>
          </a:extLst>
        </p:cNvPr>
        <p:cNvGrpSpPr/>
        <p:nvPr/>
      </p:nvGrpSpPr>
      <p:grpSpPr>
        <a:xfrm>
          <a:off x="0" y="0"/>
          <a:ext cx="0" cy="0"/>
          <a:chOff x="0" y="0"/>
          <a:chExt cx="0" cy="0"/>
        </a:xfrm>
      </p:grpSpPr>
      <p:sp>
        <p:nvSpPr>
          <p:cNvPr id="3" name="Freeform 9">
            <a:extLst>
              <a:ext uri="{FF2B5EF4-FFF2-40B4-BE49-F238E27FC236}">
                <a16:creationId xmlns:a16="http://schemas.microsoft.com/office/drawing/2014/main" id="{7EDC3CA3-414F-3CD5-E40C-60ECADC913CE}"/>
              </a:ext>
            </a:extLst>
          </p:cNvPr>
          <p:cNvSpPr/>
          <p:nvPr/>
        </p:nvSpPr>
        <p:spPr>
          <a:xfrm>
            <a:off x="-500530" y="5986036"/>
            <a:ext cx="2278370" cy="1829223"/>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6" name="Google Shape;246;p33">
            <a:extLst>
              <a:ext uri="{FF2B5EF4-FFF2-40B4-BE49-F238E27FC236}">
                <a16:creationId xmlns:a16="http://schemas.microsoft.com/office/drawing/2014/main" id="{6F8F41BA-1358-39EC-4566-F23D77E80CB3}"/>
              </a:ext>
            </a:extLst>
          </p:cNvPr>
          <p:cNvSpPr txBox="1">
            <a:spLocks noGrp="1"/>
          </p:cNvSpPr>
          <p:nvPr>
            <p:ph type="ctrTitle"/>
          </p:nvPr>
        </p:nvSpPr>
        <p:spPr>
          <a:xfrm>
            <a:off x="1143000" y="1202167"/>
            <a:ext cx="6858000" cy="60680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None/>
            </a:pPr>
            <a:r>
              <a:rPr lang="en-US" sz="4400" b="1" dirty="0">
                <a:solidFill>
                  <a:srgbClr val="F98832"/>
                </a:solidFill>
                <a:latin typeface="Caveat Brush" pitchFamily="2" charset="77"/>
                <a:ea typeface="Century Gothic"/>
                <a:cs typeface="Century Gothic"/>
                <a:sym typeface="Century Gothic"/>
              </a:rPr>
              <a:t> </a:t>
            </a:r>
            <a:endParaRPr sz="4400" dirty="0">
              <a:solidFill>
                <a:srgbClr val="F98832"/>
              </a:solidFill>
              <a:latin typeface="Caveat Brush" pitchFamily="2" charset="77"/>
            </a:endParaRPr>
          </a:p>
        </p:txBody>
      </p:sp>
      <p:sp>
        <p:nvSpPr>
          <p:cNvPr id="247" name="Google Shape;247;p33">
            <a:extLst>
              <a:ext uri="{FF2B5EF4-FFF2-40B4-BE49-F238E27FC236}">
                <a16:creationId xmlns:a16="http://schemas.microsoft.com/office/drawing/2014/main" id="{399C3D5B-AEB2-5B71-493A-A602A69ADE73}"/>
              </a:ext>
            </a:extLst>
          </p:cNvPr>
          <p:cNvSpPr txBox="1">
            <a:spLocks noGrp="1"/>
          </p:cNvSpPr>
          <p:nvPr>
            <p:ph type="subTitle" idx="1"/>
          </p:nvPr>
        </p:nvSpPr>
        <p:spPr>
          <a:xfrm>
            <a:off x="2989507" y="3016332"/>
            <a:ext cx="3503458" cy="93742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Clr>
                <a:srgbClr val="548135"/>
              </a:buClr>
              <a:buSzPts val="4500"/>
              <a:buNone/>
            </a:pPr>
            <a:r>
              <a:rPr lang="en-US" sz="6000" b="1" dirty="0">
                <a:solidFill>
                  <a:srgbClr val="92D050"/>
                </a:solidFill>
                <a:latin typeface="Caveat Brush" pitchFamily="2" charset="77"/>
                <a:ea typeface="Century Gothic"/>
                <a:cs typeface="Century Gothic"/>
                <a:sym typeface="Century Gothic"/>
              </a:rPr>
              <a:t>Ese/a soy </a:t>
            </a:r>
            <a:r>
              <a:rPr lang="en-US" sz="6000" b="1" dirty="0" err="1">
                <a:solidFill>
                  <a:srgbClr val="92D050"/>
                </a:solidFill>
                <a:latin typeface="Caveat Brush" pitchFamily="2" charset="77"/>
                <a:ea typeface="Century Gothic"/>
                <a:cs typeface="Century Gothic"/>
                <a:sym typeface="Century Gothic"/>
              </a:rPr>
              <a:t>yo</a:t>
            </a:r>
            <a:r>
              <a:rPr lang="en-US" sz="6000" b="1" dirty="0">
                <a:solidFill>
                  <a:srgbClr val="92D050"/>
                </a:solidFill>
                <a:latin typeface="Caveat Brush" pitchFamily="2" charset="77"/>
                <a:ea typeface="Century Gothic"/>
                <a:cs typeface="Century Gothic"/>
                <a:sym typeface="Century Gothic"/>
              </a:rPr>
              <a:t>!</a:t>
            </a:r>
            <a:endParaRPr sz="2800" dirty="0">
              <a:solidFill>
                <a:srgbClr val="92D050"/>
              </a:solidFill>
              <a:latin typeface="Caveat Brush" pitchFamily="2" charset="77"/>
            </a:endParaRPr>
          </a:p>
        </p:txBody>
      </p:sp>
      <p:sp>
        <p:nvSpPr>
          <p:cNvPr id="249" name="Google Shape;249;p33">
            <a:extLst>
              <a:ext uri="{FF2B5EF4-FFF2-40B4-BE49-F238E27FC236}">
                <a16:creationId xmlns:a16="http://schemas.microsoft.com/office/drawing/2014/main" id="{4F225C48-0775-B30C-F6BA-A5BBB06EC0D7}"/>
              </a:ext>
            </a:extLst>
          </p:cNvPr>
          <p:cNvSpPr/>
          <p:nvPr/>
        </p:nvSpPr>
        <p:spPr>
          <a:xfrm>
            <a:off x="6027996" y="2966148"/>
            <a:ext cx="3503458" cy="860972"/>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Asistí a la última capacitación de </a:t>
            </a:r>
          </a:p>
          <a:p>
            <a:pPr lvl="0" algn="ctr">
              <a:defRPr/>
            </a:pPr>
            <a:r>
              <a:rPr lang="es-ES" sz="2800" dirty="0" err="1">
                <a:solidFill>
                  <a:srgbClr val="F98832"/>
                </a:solidFill>
                <a:latin typeface="Caveat Brush" pitchFamily="2" charset="77"/>
                <a:ea typeface="Verdana"/>
                <a:cs typeface="Verdana"/>
                <a:sym typeface="Verdana"/>
              </a:rPr>
              <a:t>Breathe</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0" name="Google Shape;250;p33">
            <a:extLst>
              <a:ext uri="{FF2B5EF4-FFF2-40B4-BE49-F238E27FC236}">
                <a16:creationId xmlns:a16="http://schemas.microsoft.com/office/drawing/2014/main" id="{99318BD2-C0C2-03CC-1526-309683B61189}"/>
              </a:ext>
            </a:extLst>
          </p:cNvPr>
          <p:cNvSpPr/>
          <p:nvPr/>
        </p:nvSpPr>
        <p:spPr>
          <a:xfrm>
            <a:off x="1286445" y="4128856"/>
            <a:ext cx="6521658" cy="484748"/>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Trabajo directamente con niños o adolescentes.</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1" name="Google Shape;251;p33">
            <a:extLst>
              <a:ext uri="{FF2B5EF4-FFF2-40B4-BE49-F238E27FC236}">
                <a16:creationId xmlns:a16="http://schemas.microsoft.com/office/drawing/2014/main" id="{E6099F8B-3AC0-D959-E72D-488EE8A20DD6}"/>
              </a:ext>
            </a:extLst>
          </p:cNvPr>
          <p:cNvSpPr/>
          <p:nvPr/>
        </p:nvSpPr>
        <p:spPr>
          <a:xfrm>
            <a:off x="523597" y="2991658"/>
            <a:ext cx="2465910" cy="963909"/>
          </a:xfrm>
          <a:prstGeom prst="rect">
            <a:avLst/>
          </a:prstGeom>
          <a:noFill/>
          <a:ln>
            <a:noFill/>
          </a:ln>
        </p:spPr>
        <p:txBody>
          <a:bodyPr spcFirstLastPara="1" wrap="square" lIns="68575" tIns="34275" rIns="68575" bIns="34275" anchor="t" anchorCtr="0">
            <a:noAutofit/>
          </a:bodyPr>
          <a:lstStyle/>
          <a:p>
            <a:pPr lvl="0" algn="ctr">
              <a:defRPr/>
            </a:pPr>
            <a:r>
              <a:rPr lang="en-US" sz="2800" dirty="0" err="1">
                <a:solidFill>
                  <a:srgbClr val="F98832"/>
                </a:solidFill>
                <a:latin typeface="Caveat Brush" pitchFamily="2" charset="77"/>
                <a:ea typeface="Verdana"/>
                <a:cs typeface="Verdana"/>
                <a:sym typeface="Verdana"/>
              </a:rPr>
              <a:t>Realizo</a:t>
            </a:r>
            <a:r>
              <a:rPr lang="en-US" sz="2800" dirty="0">
                <a:solidFill>
                  <a:srgbClr val="F98832"/>
                </a:solidFill>
                <a:latin typeface="Caveat Brush" pitchFamily="2" charset="77"/>
                <a:ea typeface="Verdana"/>
                <a:cs typeface="Verdana"/>
                <a:sym typeface="Verdana"/>
              </a:rPr>
              <a:t> </a:t>
            </a:r>
            <a:r>
              <a:rPr lang="en-US" sz="2800" dirty="0" err="1">
                <a:solidFill>
                  <a:srgbClr val="F98832"/>
                </a:solidFill>
                <a:latin typeface="Caveat Brush" pitchFamily="2" charset="77"/>
                <a:ea typeface="Verdana"/>
                <a:cs typeface="Verdana"/>
                <a:sym typeface="Verdana"/>
              </a:rPr>
              <a:t>visitas</a:t>
            </a:r>
            <a:r>
              <a:rPr lang="en-US" sz="2800" dirty="0">
                <a:solidFill>
                  <a:srgbClr val="F98832"/>
                </a:solidFill>
                <a:latin typeface="Caveat Brush" pitchFamily="2" charset="77"/>
                <a:ea typeface="Verdana"/>
                <a:cs typeface="Verdana"/>
                <a:sym typeface="Verdana"/>
              </a:rPr>
              <a:t> </a:t>
            </a:r>
            <a:r>
              <a:rPr lang="en-US" sz="2800" dirty="0" err="1">
                <a:solidFill>
                  <a:srgbClr val="F98832"/>
                </a:solidFill>
                <a:latin typeface="Caveat Brush" pitchFamily="2" charset="77"/>
                <a:ea typeface="Verdana"/>
                <a:cs typeface="Verdana"/>
                <a:sym typeface="Verdana"/>
              </a:rPr>
              <a:t>domiciliarias</a:t>
            </a:r>
            <a:r>
              <a:rPr lang="en-US" sz="2800" dirty="0">
                <a:solidFill>
                  <a:srgbClr val="F98832"/>
                </a:solidFill>
                <a:latin typeface="Caveat Brush" pitchFamily="2" charset="77"/>
                <a:ea typeface="Verdana"/>
                <a:cs typeface="Verdana"/>
                <a:sym typeface="Verdana"/>
              </a:rPr>
              <a:t>.</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3" name="Google Shape;253;p33">
            <a:extLst>
              <a:ext uri="{FF2B5EF4-FFF2-40B4-BE49-F238E27FC236}">
                <a16:creationId xmlns:a16="http://schemas.microsoft.com/office/drawing/2014/main" id="{5E5886B2-ED2D-F1E2-0386-2AEE82D195C5}"/>
              </a:ext>
            </a:extLst>
          </p:cNvPr>
          <p:cNvSpPr/>
          <p:nvPr/>
        </p:nvSpPr>
        <p:spPr>
          <a:xfrm>
            <a:off x="1334552" y="4653643"/>
            <a:ext cx="6572954" cy="484748"/>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He utilizado el rotafolio (</a:t>
            </a:r>
            <a:r>
              <a:rPr lang="es-ES" sz="2800" dirty="0" err="1">
                <a:solidFill>
                  <a:srgbClr val="F98832"/>
                </a:solidFill>
                <a:latin typeface="Caveat Brush" pitchFamily="2" charset="77"/>
                <a:ea typeface="Verdana"/>
                <a:cs typeface="Verdana"/>
                <a:sym typeface="Verdana"/>
              </a:rPr>
              <a:t>flip</a:t>
            </a:r>
            <a:r>
              <a:rPr lang="es-ES" sz="2800" dirty="0">
                <a:solidFill>
                  <a:srgbClr val="F98832"/>
                </a:solidFill>
                <a:latin typeface="Caveat Brush" pitchFamily="2" charset="77"/>
                <a:ea typeface="Verdana"/>
                <a:cs typeface="Verdana"/>
                <a:sym typeface="Verdana"/>
              </a:rPr>
              <a:t> chart) de </a:t>
            </a:r>
            <a:r>
              <a:rPr lang="es-ES" sz="2800" dirty="0" err="1">
                <a:solidFill>
                  <a:srgbClr val="F98832"/>
                </a:solidFill>
                <a:latin typeface="Caveat Brush" pitchFamily="2" charset="77"/>
                <a:ea typeface="Verdana"/>
                <a:cs typeface="Verdana"/>
                <a:sym typeface="Verdana"/>
              </a:rPr>
              <a:t>Breathe</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4" name="Google Shape;254;p33">
            <a:extLst>
              <a:ext uri="{FF2B5EF4-FFF2-40B4-BE49-F238E27FC236}">
                <a16:creationId xmlns:a16="http://schemas.microsoft.com/office/drawing/2014/main" id="{AC03D4A8-5A3F-77B6-0878-46BF312D99CF}"/>
              </a:ext>
            </a:extLst>
          </p:cNvPr>
          <p:cNvSpPr/>
          <p:nvPr/>
        </p:nvSpPr>
        <p:spPr>
          <a:xfrm>
            <a:off x="367669" y="2370102"/>
            <a:ext cx="8747135" cy="518905"/>
          </a:xfrm>
          <a:prstGeom prst="rect">
            <a:avLst/>
          </a:prstGeom>
          <a:noFill/>
          <a:ln>
            <a:noFill/>
          </a:ln>
        </p:spPr>
        <p:txBody>
          <a:bodyPr spcFirstLastPara="1" wrap="square" lIns="68575" tIns="34275" rIns="68575" bIns="34275" anchor="t" anchorCtr="0">
            <a:noAutofit/>
          </a:bodyPr>
          <a:lstStyle/>
          <a:p>
            <a:pPr lvl="0" algn="ctr">
              <a:defRPr/>
            </a:pPr>
            <a:r>
              <a:rPr lang="en-US" sz="2800" dirty="0">
                <a:solidFill>
                  <a:srgbClr val="F98832"/>
                </a:solidFill>
                <a:latin typeface="Caveat Brush" pitchFamily="2" charset="77"/>
                <a:ea typeface="Verdana"/>
                <a:cs typeface="Verdana"/>
                <a:sym typeface="Verdana"/>
              </a:rPr>
              <a:t>He </a:t>
            </a:r>
            <a:r>
              <a:rPr lang="en-US" sz="2800" dirty="0" err="1">
                <a:solidFill>
                  <a:srgbClr val="F98832"/>
                </a:solidFill>
                <a:latin typeface="Caveat Brush" pitchFamily="2" charset="77"/>
                <a:ea typeface="Verdana"/>
                <a:cs typeface="Verdana"/>
                <a:sym typeface="Verdana"/>
              </a:rPr>
              <a:t>utilizado</a:t>
            </a:r>
            <a:r>
              <a:rPr lang="en-US" sz="2800" dirty="0">
                <a:solidFill>
                  <a:srgbClr val="F98832"/>
                </a:solidFill>
                <a:latin typeface="Caveat Brush" pitchFamily="2" charset="77"/>
                <a:ea typeface="Verdana"/>
                <a:cs typeface="Verdana"/>
                <a:sym typeface="Verdana"/>
              </a:rPr>
              <a:t> las </a:t>
            </a:r>
            <a:r>
              <a:rPr lang="en-US" sz="2800" dirty="0" err="1">
                <a:solidFill>
                  <a:srgbClr val="F98832"/>
                </a:solidFill>
                <a:latin typeface="Caveat Brush" pitchFamily="2" charset="77"/>
                <a:ea typeface="Verdana"/>
                <a:cs typeface="Verdana"/>
                <a:sym typeface="Verdana"/>
              </a:rPr>
              <a:t>actividades</a:t>
            </a:r>
            <a:r>
              <a:rPr lang="en-US" sz="2800" dirty="0">
                <a:solidFill>
                  <a:srgbClr val="F98832"/>
                </a:solidFill>
                <a:latin typeface="Caveat Brush" pitchFamily="2" charset="77"/>
                <a:ea typeface="Verdana"/>
                <a:cs typeface="Verdana"/>
                <a:sym typeface="Verdana"/>
              </a:rPr>
              <a:t>, </a:t>
            </a:r>
            <a:r>
              <a:rPr lang="en-US" sz="2800" dirty="0" err="1">
                <a:solidFill>
                  <a:srgbClr val="F98832"/>
                </a:solidFill>
                <a:latin typeface="Caveat Brush" pitchFamily="2" charset="77"/>
                <a:ea typeface="Verdana"/>
                <a:cs typeface="Verdana"/>
                <a:sym typeface="Verdana"/>
              </a:rPr>
              <a:t>folletos</a:t>
            </a:r>
            <a:r>
              <a:rPr lang="en-US" sz="2800" dirty="0">
                <a:solidFill>
                  <a:srgbClr val="F98832"/>
                </a:solidFill>
                <a:latin typeface="Caveat Brush" pitchFamily="2" charset="77"/>
                <a:ea typeface="Verdana"/>
                <a:cs typeface="Verdana"/>
                <a:sym typeface="Verdana"/>
              </a:rPr>
              <a:t> o </a:t>
            </a:r>
            <a:r>
              <a:rPr lang="en-US" sz="2800" dirty="0" err="1">
                <a:solidFill>
                  <a:srgbClr val="F98832"/>
                </a:solidFill>
                <a:latin typeface="Caveat Brush" pitchFamily="2" charset="77"/>
                <a:ea typeface="Verdana"/>
                <a:cs typeface="Verdana"/>
                <a:sym typeface="Verdana"/>
              </a:rPr>
              <a:t>fichas</a:t>
            </a:r>
            <a:r>
              <a:rPr lang="en-US" sz="2800" dirty="0">
                <a:solidFill>
                  <a:srgbClr val="F98832"/>
                </a:solidFill>
                <a:latin typeface="Caveat Brush" pitchFamily="2" charset="77"/>
                <a:ea typeface="Verdana"/>
                <a:cs typeface="Verdana"/>
                <a:sym typeface="Verdana"/>
              </a:rPr>
              <a:t> de </a:t>
            </a:r>
            <a:r>
              <a:rPr lang="en-US" sz="2800" dirty="0" err="1">
                <a:solidFill>
                  <a:srgbClr val="F98832"/>
                </a:solidFill>
                <a:latin typeface="Caveat Brush" pitchFamily="2" charset="77"/>
                <a:ea typeface="Verdana"/>
                <a:cs typeface="Verdana"/>
                <a:sym typeface="Verdana"/>
              </a:rPr>
              <a:t>trabajo</a:t>
            </a:r>
            <a:r>
              <a:rPr lang="en-US" sz="2800" dirty="0">
                <a:solidFill>
                  <a:srgbClr val="F98832"/>
                </a:solidFill>
                <a:latin typeface="Caveat Brush" pitchFamily="2" charset="77"/>
                <a:ea typeface="Verdana"/>
                <a:cs typeface="Verdana"/>
                <a:sym typeface="Verdana"/>
              </a:rPr>
              <a:t> para padres de Breathe.</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5" name="Google Shape;255;p33">
            <a:extLst>
              <a:ext uri="{FF2B5EF4-FFF2-40B4-BE49-F238E27FC236}">
                <a16:creationId xmlns:a16="http://schemas.microsoft.com/office/drawing/2014/main" id="{7CFF2685-8D98-E881-28AF-C9A594876BFE}"/>
              </a:ext>
            </a:extLst>
          </p:cNvPr>
          <p:cNvSpPr/>
          <p:nvPr/>
        </p:nvSpPr>
        <p:spPr>
          <a:xfrm>
            <a:off x="1674372" y="3681953"/>
            <a:ext cx="6133731" cy="750400"/>
          </a:xfrm>
          <a:prstGeom prst="rect">
            <a:avLst/>
          </a:prstGeom>
          <a:noFill/>
          <a:ln>
            <a:noFill/>
          </a:ln>
        </p:spPr>
        <p:txBody>
          <a:bodyPr spcFirstLastPara="1" wrap="square" lIns="68575" tIns="34275" rIns="68575" bIns="34275" anchor="t" anchorCtr="0">
            <a:noAutofit/>
          </a:bodyPr>
          <a:lstStyle/>
          <a:p>
            <a:pPr lvl="0" algn="ctr">
              <a:defRPr/>
            </a:pPr>
            <a:r>
              <a:rPr lang="en-US" sz="2800" dirty="0">
                <a:solidFill>
                  <a:srgbClr val="F98832"/>
                </a:solidFill>
                <a:latin typeface="Caveat Brush" pitchFamily="2" charset="77"/>
                <a:ea typeface="Century Gothic"/>
                <a:cs typeface="Century Gothic"/>
                <a:sym typeface="Century Gothic"/>
              </a:rPr>
              <a:t>¡Amo mi </a:t>
            </a:r>
            <a:r>
              <a:rPr lang="en-US" sz="2800" dirty="0" err="1">
                <a:solidFill>
                  <a:srgbClr val="F98832"/>
                </a:solidFill>
                <a:latin typeface="Caveat Brush" pitchFamily="2" charset="77"/>
                <a:ea typeface="Century Gothic"/>
                <a:cs typeface="Century Gothic"/>
                <a:sym typeface="Century Gothic"/>
              </a:rPr>
              <a:t>trabajo</a:t>
            </a:r>
            <a:r>
              <a:rPr lang="en-US" sz="2800" dirty="0">
                <a:solidFill>
                  <a:srgbClr val="F98832"/>
                </a:solidFill>
                <a:latin typeface="Caveat Brush" pitchFamily="2" charset="77"/>
                <a:ea typeface="Century Gothic"/>
                <a:cs typeface="Century Gothic"/>
                <a:sym typeface="Century Gothic"/>
              </a:rPr>
              <a:t>!</a:t>
            </a:r>
            <a:endParaRPr kumimoji="0" sz="2800" b="0" i="0" u="none" strike="noStrike" kern="0" cap="none" spc="0" normalizeH="0" baseline="0" noProof="0" dirty="0">
              <a:ln>
                <a:noFill/>
              </a:ln>
              <a:solidFill>
                <a:srgbClr val="F98832"/>
              </a:solidFill>
              <a:effectLst/>
              <a:uLnTx/>
              <a:uFillTx/>
              <a:latin typeface="Caveat Brush" pitchFamily="2" charset="77"/>
              <a:ea typeface="Verdana"/>
              <a:cs typeface="Verdana"/>
              <a:sym typeface="Verdana"/>
            </a:endParaRPr>
          </a:p>
        </p:txBody>
      </p:sp>
      <p:sp>
        <p:nvSpPr>
          <p:cNvPr id="257" name="Google Shape;257;p33">
            <a:extLst>
              <a:ext uri="{FF2B5EF4-FFF2-40B4-BE49-F238E27FC236}">
                <a16:creationId xmlns:a16="http://schemas.microsoft.com/office/drawing/2014/main" id="{17C721A9-B8E3-662F-F5A3-484BDCB68883}"/>
              </a:ext>
            </a:extLst>
          </p:cNvPr>
          <p:cNvSpPr/>
          <p:nvPr/>
        </p:nvSpPr>
        <p:spPr>
          <a:xfrm>
            <a:off x="836477" y="5184242"/>
            <a:ext cx="7752763" cy="438582"/>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He leído el boletín electrónico mensual de </a:t>
            </a:r>
            <a:r>
              <a:rPr lang="es-ES" sz="2800" dirty="0" err="1">
                <a:solidFill>
                  <a:srgbClr val="F98832"/>
                </a:solidFill>
                <a:latin typeface="Caveat Brush" pitchFamily="2" charset="77"/>
                <a:ea typeface="Verdana"/>
                <a:cs typeface="Verdana"/>
                <a:sym typeface="Verdana"/>
              </a:rPr>
              <a:t>Breathe</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8" name="Google Shape;258;p33">
            <a:extLst>
              <a:ext uri="{FF2B5EF4-FFF2-40B4-BE49-F238E27FC236}">
                <a16:creationId xmlns:a16="http://schemas.microsoft.com/office/drawing/2014/main" id="{3C550463-3D24-D3F6-2439-7A05F10A15D6}"/>
              </a:ext>
            </a:extLst>
          </p:cNvPr>
          <p:cNvSpPr/>
          <p:nvPr/>
        </p:nvSpPr>
        <p:spPr>
          <a:xfrm>
            <a:off x="1873161" y="1150891"/>
            <a:ext cx="5534207" cy="438582"/>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He utilizado los videos de </a:t>
            </a:r>
            <a:r>
              <a:rPr lang="es-ES" sz="2800" dirty="0" err="1">
                <a:solidFill>
                  <a:srgbClr val="F98832"/>
                </a:solidFill>
                <a:latin typeface="Caveat Brush" pitchFamily="2" charset="77"/>
                <a:ea typeface="Verdana"/>
                <a:cs typeface="Verdana"/>
                <a:sym typeface="Verdana"/>
              </a:rPr>
              <a:t>Breathe</a:t>
            </a:r>
            <a:r>
              <a:rPr lang="es-ES" sz="2800" dirty="0">
                <a:solidFill>
                  <a:srgbClr val="F98832"/>
                </a:solidFill>
                <a:latin typeface="Caveat Brush" pitchFamily="2" charset="77"/>
                <a:ea typeface="Verdana"/>
                <a:cs typeface="Verdana"/>
                <a:sym typeface="Verdana"/>
              </a:rPr>
              <a:t>.</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59" name="Google Shape;259;p33">
            <a:extLst>
              <a:ext uri="{FF2B5EF4-FFF2-40B4-BE49-F238E27FC236}">
                <a16:creationId xmlns:a16="http://schemas.microsoft.com/office/drawing/2014/main" id="{B8832CE6-FF9F-68EC-68A5-76500D2E64FB}"/>
              </a:ext>
            </a:extLst>
          </p:cNvPr>
          <p:cNvSpPr/>
          <p:nvPr/>
        </p:nvSpPr>
        <p:spPr>
          <a:xfrm>
            <a:off x="1853925" y="10401"/>
            <a:ext cx="5572680" cy="438582"/>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¡No tengo idea de qué es </a:t>
            </a:r>
            <a:r>
              <a:rPr lang="es-ES" sz="2800" dirty="0" err="1">
                <a:solidFill>
                  <a:srgbClr val="F98832"/>
                </a:solidFill>
                <a:latin typeface="Caveat Brush" pitchFamily="2" charset="77"/>
                <a:ea typeface="Verdana"/>
                <a:cs typeface="Verdana"/>
                <a:sym typeface="Verdana"/>
              </a:rPr>
              <a:t>Breathe</a:t>
            </a:r>
            <a:r>
              <a:rPr lang="es-ES" sz="2800" dirty="0">
                <a:solidFill>
                  <a:srgbClr val="F98832"/>
                </a:solidFill>
                <a:latin typeface="Caveat Brush" pitchFamily="2" charset="77"/>
                <a:ea typeface="Verdana"/>
                <a:cs typeface="Verdana"/>
                <a:sym typeface="Verdana"/>
              </a:rPr>
              <a:t>!</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61" name="Google Shape;261;p33">
            <a:extLst>
              <a:ext uri="{FF2B5EF4-FFF2-40B4-BE49-F238E27FC236}">
                <a16:creationId xmlns:a16="http://schemas.microsoft.com/office/drawing/2014/main" id="{EDE1DCAE-DED9-64F2-01D5-1009639C4732}"/>
              </a:ext>
            </a:extLst>
          </p:cNvPr>
          <p:cNvSpPr/>
          <p:nvPr/>
        </p:nvSpPr>
        <p:spPr>
          <a:xfrm>
            <a:off x="1193488" y="6190849"/>
            <a:ext cx="6855082" cy="438582"/>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He hablado con los padres sobre el tema del tabaco</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4" name="Freeform 13">
            <a:extLst>
              <a:ext uri="{FF2B5EF4-FFF2-40B4-BE49-F238E27FC236}">
                <a16:creationId xmlns:a16="http://schemas.microsoft.com/office/drawing/2014/main" id="{A806663E-38C5-0F22-A192-CB5DB081CE0A}"/>
              </a:ext>
            </a:extLst>
          </p:cNvPr>
          <p:cNvSpPr/>
          <p:nvPr/>
        </p:nvSpPr>
        <p:spPr>
          <a:xfrm>
            <a:off x="7950512" y="5956586"/>
            <a:ext cx="1863706" cy="1799934"/>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Freeform 13">
            <a:extLst>
              <a:ext uri="{FF2B5EF4-FFF2-40B4-BE49-F238E27FC236}">
                <a16:creationId xmlns:a16="http://schemas.microsoft.com/office/drawing/2014/main" id="{8D9C2B58-CA56-24F5-534B-1DDD4B1FF4DD}"/>
              </a:ext>
            </a:extLst>
          </p:cNvPr>
          <p:cNvSpPr/>
          <p:nvPr/>
        </p:nvSpPr>
        <p:spPr>
          <a:xfrm>
            <a:off x="-1182470" y="-903465"/>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Freeform 9">
            <a:extLst>
              <a:ext uri="{FF2B5EF4-FFF2-40B4-BE49-F238E27FC236}">
                <a16:creationId xmlns:a16="http://schemas.microsoft.com/office/drawing/2014/main" id="{10294C3F-D3B9-9B4D-86BE-B05752041601}"/>
              </a:ext>
            </a:extLst>
          </p:cNvPr>
          <p:cNvSpPr/>
          <p:nvPr/>
        </p:nvSpPr>
        <p:spPr>
          <a:xfrm>
            <a:off x="7779725" y="-940054"/>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6" name="Google Shape;256;p33">
            <a:extLst>
              <a:ext uri="{FF2B5EF4-FFF2-40B4-BE49-F238E27FC236}">
                <a16:creationId xmlns:a16="http://schemas.microsoft.com/office/drawing/2014/main" id="{D8A9FE1C-257F-9270-8C96-392A7CAE6279}"/>
              </a:ext>
            </a:extLst>
          </p:cNvPr>
          <p:cNvSpPr/>
          <p:nvPr/>
        </p:nvSpPr>
        <p:spPr>
          <a:xfrm>
            <a:off x="247460" y="1558724"/>
            <a:ext cx="8747135" cy="547653"/>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He utilizado las actividades infantiles o las hojas para colorear de </a:t>
            </a:r>
            <a:r>
              <a:rPr lang="es-ES" sz="2800" dirty="0" err="1">
                <a:solidFill>
                  <a:srgbClr val="F98832"/>
                </a:solidFill>
                <a:latin typeface="Caveat Brush" pitchFamily="2" charset="77"/>
                <a:ea typeface="Verdana"/>
                <a:cs typeface="Verdana"/>
                <a:sym typeface="Verdana"/>
              </a:rPr>
              <a:t>Breathe</a:t>
            </a:r>
            <a:r>
              <a:rPr lang="es-ES" sz="2800" dirty="0">
                <a:solidFill>
                  <a:srgbClr val="F98832"/>
                </a:solidFill>
                <a:latin typeface="Caveat Brush" pitchFamily="2" charset="77"/>
                <a:ea typeface="Verdana"/>
                <a:cs typeface="Verdana"/>
                <a:sym typeface="Verdana"/>
              </a:rPr>
              <a:t>.</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60" name="Google Shape;260;p33">
            <a:extLst>
              <a:ext uri="{FF2B5EF4-FFF2-40B4-BE49-F238E27FC236}">
                <a16:creationId xmlns:a16="http://schemas.microsoft.com/office/drawing/2014/main" id="{BC7123A9-0163-B696-0E5E-74DD0E4C3D18}"/>
              </a:ext>
            </a:extLst>
          </p:cNvPr>
          <p:cNvSpPr/>
          <p:nvPr/>
        </p:nvSpPr>
        <p:spPr>
          <a:xfrm>
            <a:off x="373797" y="5687518"/>
            <a:ext cx="8396404" cy="608440"/>
          </a:xfrm>
          <a:prstGeom prst="rect">
            <a:avLst/>
          </a:prstGeom>
          <a:noFill/>
          <a:ln>
            <a:noFill/>
          </a:ln>
        </p:spPr>
        <p:txBody>
          <a:bodyPr spcFirstLastPara="1" wrap="square" lIns="68575" tIns="34275" rIns="68575" bIns="34275" anchor="t" anchorCtr="0">
            <a:noAutofit/>
          </a:bodyPr>
          <a:lstStyle/>
          <a:p>
            <a:pPr lvl="0" algn="ctr">
              <a:defRPr/>
            </a:pPr>
            <a:r>
              <a:rPr lang="es-ES" sz="2800" dirty="0">
                <a:solidFill>
                  <a:srgbClr val="F98832"/>
                </a:solidFill>
                <a:latin typeface="Caveat Brush" pitchFamily="2" charset="77"/>
                <a:ea typeface="Verdana"/>
                <a:cs typeface="Verdana"/>
                <a:sym typeface="Verdana"/>
              </a:rPr>
              <a:t>Formo parte del equipo directivo de mi organización.</a:t>
            </a:r>
            <a:endParaRPr kumimoji="0" sz="1600" b="0" i="0" u="none" strike="noStrike" kern="0" cap="none" spc="0" normalizeH="0" baseline="0" noProof="0" dirty="0">
              <a:ln>
                <a:noFill/>
              </a:ln>
              <a:solidFill>
                <a:srgbClr val="F98832"/>
              </a:solidFill>
              <a:effectLst/>
              <a:uLnTx/>
              <a:uFillTx/>
              <a:latin typeface="Caveat Brush" pitchFamily="2" charset="77"/>
              <a:cs typeface="Arial"/>
              <a:sym typeface="Arial"/>
            </a:endParaRPr>
          </a:p>
        </p:txBody>
      </p:sp>
      <p:sp>
        <p:nvSpPr>
          <p:cNvPr id="2" name="TextBox 1">
            <a:extLst>
              <a:ext uri="{FF2B5EF4-FFF2-40B4-BE49-F238E27FC236}">
                <a16:creationId xmlns:a16="http://schemas.microsoft.com/office/drawing/2014/main" id="{3329DBAF-4EA4-A84F-8AAC-B6C61D6009A1}"/>
              </a:ext>
            </a:extLst>
          </p:cNvPr>
          <p:cNvSpPr txBox="1"/>
          <p:nvPr/>
        </p:nvSpPr>
        <p:spPr>
          <a:xfrm>
            <a:off x="998680" y="352951"/>
            <a:ext cx="7283167" cy="954107"/>
          </a:xfrm>
          <a:prstGeom prst="rect">
            <a:avLst/>
          </a:prstGeom>
          <a:noFill/>
        </p:spPr>
        <p:txBody>
          <a:bodyPr wrap="square" rtlCol="0">
            <a:spAutoFit/>
          </a:bodyPr>
          <a:lstStyle/>
          <a:p>
            <a:pPr algn="ctr"/>
            <a:r>
              <a:rPr lang="en-US" sz="2800" dirty="0">
                <a:solidFill>
                  <a:srgbClr val="F98832"/>
                </a:solidFill>
                <a:latin typeface="Caveat Brush" pitchFamily="2" charset="0"/>
              </a:rPr>
              <a:t>Soy padre, madre, </a:t>
            </a:r>
            <a:r>
              <a:rPr lang="en-US" sz="2800" dirty="0" err="1">
                <a:solidFill>
                  <a:srgbClr val="F98832"/>
                </a:solidFill>
                <a:latin typeface="Caveat Brush" pitchFamily="2" charset="0"/>
              </a:rPr>
              <a:t>padrastro</a:t>
            </a:r>
            <a:r>
              <a:rPr lang="en-US" sz="2800" dirty="0">
                <a:solidFill>
                  <a:srgbClr val="F98832"/>
                </a:solidFill>
                <a:latin typeface="Caveat Brush" pitchFamily="2" charset="0"/>
              </a:rPr>
              <a:t>, </a:t>
            </a:r>
            <a:r>
              <a:rPr lang="en-US" sz="2800" dirty="0" err="1">
                <a:solidFill>
                  <a:srgbClr val="F98832"/>
                </a:solidFill>
                <a:latin typeface="Caveat Brush" pitchFamily="2" charset="0"/>
              </a:rPr>
              <a:t>madrastra</a:t>
            </a:r>
            <a:r>
              <a:rPr lang="en-US" sz="2800" dirty="0">
                <a:solidFill>
                  <a:srgbClr val="F98832"/>
                </a:solidFill>
                <a:latin typeface="Caveat Brush" pitchFamily="2" charset="0"/>
              </a:rPr>
              <a:t>, padre de </a:t>
            </a:r>
            <a:r>
              <a:rPr lang="en-US" sz="2800" dirty="0" err="1">
                <a:solidFill>
                  <a:srgbClr val="F98832"/>
                </a:solidFill>
                <a:latin typeface="Caveat Brush" pitchFamily="2" charset="0"/>
              </a:rPr>
              <a:t>crianza</a:t>
            </a:r>
            <a:r>
              <a:rPr lang="en-US" sz="2800" dirty="0">
                <a:solidFill>
                  <a:srgbClr val="F98832"/>
                </a:solidFill>
                <a:latin typeface="Caveat Brush" pitchFamily="2" charset="0"/>
              </a:rPr>
              <a:t> o abuelo(a).</a:t>
            </a:r>
          </a:p>
        </p:txBody>
      </p:sp>
      <p:sp>
        <p:nvSpPr>
          <p:cNvPr id="262" name="Google Shape;262;p33">
            <a:extLst>
              <a:ext uri="{FF2B5EF4-FFF2-40B4-BE49-F238E27FC236}">
                <a16:creationId xmlns:a16="http://schemas.microsoft.com/office/drawing/2014/main" id="{BD4701D2-8CE5-B09A-4007-3FC757E9A2EB}"/>
              </a:ext>
            </a:extLst>
          </p:cNvPr>
          <p:cNvSpPr/>
          <p:nvPr/>
        </p:nvSpPr>
        <p:spPr>
          <a:xfrm rot="21268436">
            <a:off x="-85597" y="2714615"/>
            <a:ext cx="9315191" cy="1540854"/>
          </a:xfrm>
          <a:prstGeom prst="rect">
            <a:avLst/>
          </a:prstGeom>
          <a:noFill/>
          <a:ln>
            <a:noFill/>
          </a:ln>
        </p:spPr>
        <p:txBody>
          <a:bodyPr spcFirstLastPara="1" wrap="square" lIns="68575" tIns="34275" rIns="68575" bIns="34275" anchor="t" anchorCtr="0">
            <a:noAutofit/>
          </a:bodyPr>
          <a:lstStyle/>
          <a:p>
            <a:pPr lvl="0" algn="ctr">
              <a:defRPr/>
            </a:pPr>
            <a:r>
              <a:rPr lang="es-ES" sz="4400" b="1" dirty="0">
                <a:solidFill>
                  <a:srgbClr val="F98832"/>
                </a:solidFill>
                <a:highlight>
                  <a:srgbClr val="BCEE80"/>
                </a:highlight>
                <a:latin typeface="Caveat Brush" pitchFamily="2" charset="0"/>
                <a:ea typeface="Verdana"/>
                <a:cs typeface="Verdana"/>
                <a:sym typeface="Verdana"/>
              </a:rPr>
              <a:t>¡Me vendría bien más ayuda para hablar con los padres sobre el tabaco y el humo de segunda mano!</a:t>
            </a:r>
            <a:endParaRPr kumimoji="0" sz="4400" b="0" i="0" u="none" strike="noStrike" kern="0" cap="none" spc="0" normalizeH="0" baseline="0" noProof="0" dirty="0">
              <a:ln>
                <a:noFill/>
              </a:ln>
              <a:solidFill>
                <a:srgbClr val="F98832"/>
              </a:solidFill>
              <a:effectLst/>
              <a:highlight>
                <a:srgbClr val="BCEE80"/>
              </a:highlight>
              <a:uLnTx/>
              <a:uFillTx/>
              <a:latin typeface="Caveat Brush" pitchFamily="2" charset="0"/>
              <a:sym typeface="Arial"/>
            </a:endParaRPr>
          </a:p>
        </p:txBody>
      </p:sp>
    </p:spTree>
    <p:extLst>
      <p:ext uri="{BB962C8B-B14F-4D97-AF65-F5344CB8AC3E}">
        <p14:creationId xmlns:p14="http://schemas.microsoft.com/office/powerpoint/2010/main" val="21183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xEl>
                                              <p:pRg st="0" end="0"/>
                                            </p:txEl>
                                          </p:spTgt>
                                        </p:tgtEl>
                                        <p:attrNameLst>
                                          <p:attrName>style.visibility</p:attrName>
                                        </p:attrNameLst>
                                      </p:cBhvr>
                                      <p:to>
                                        <p:strVal val="visible"/>
                                      </p:to>
                                    </p:set>
                                    <p:animEffect transition="in" filter="fade">
                                      <p:cBhvr>
                                        <p:cTn id="12" dur="500"/>
                                        <p:tgtEl>
                                          <p:spTgt spid="2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
                                            <p:txEl>
                                              <p:pRg st="0" end="0"/>
                                            </p:txEl>
                                          </p:spTgt>
                                        </p:tgtEl>
                                        <p:attrNameLst>
                                          <p:attrName>style.visibility</p:attrName>
                                        </p:attrNameLst>
                                      </p:cBhvr>
                                      <p:to>
                                        <p:strVal val="visible"/>
                                      </p:to>
                                    </p:set>
                                    <p:animEffect transition="in" filter="fade">
                                      <p:cBhvr>
                                        <p:cTn id="17" dur="500"/>
                                        <p:tgtEl>
                                          <p:spTgt spid="26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9">
                                            <p:txEl>
                                              <p:pRg st="0" end="0"/>
                                            </p:txEl>
                                          </p:spTgt>
                                        </p:tgtEl>
                                        <p:attrNameLst>
                                          <p:attrName>style.visibility</p:attrName>
                                        </p:attrNameLst>
                                      </p:cBhvr>
                                      <p:to>
                                        <p:strVal val="visible"/>
                                      </p:to>
                                    </p:set>
                                    <p:animEffect transition="in" filter="fade">
                                      <p:cBhvr>
                                        <p:cTn id="22" dur="500"/>
                                        <p:tgtEl>
                                          <p:spTgt spid="24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9">
                                            <p:txEl>
                                              <p:pRg st="1" end="1"/>
                                            </p:txEl>
                                          </p:spTgt>
                                        </p:tgtEl>
                                        <p:attrNameLst>
                                          <p:attrName>style.visibility</p:attrName>
                                        </p:attrNameLst>
                                      </p:cBhvr>
                                      <p:to>
                                        <p:strVal val="visible"/>
                                      </p:to>
                                    </p:set>
                                    <p:animEffect transition="in" filter="fade">
                                      <p:cBhvr>
                                        <p:cTn id="27" dur="500"/>
                                        <p:tgtEl>
                                          <p:spTgt spid="24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9">
                                            <p:txEl>
                                              <p:pRg st="0" end="0"/>
                                            </p:txEl>
                                          </p:spTgt>
                                        </p:tgtEl>
                                        <p:attrNameLst>
                                          <p:attrName>style.visibility</p:attrName>
                                        </p:attrNameLst>
                                      </p:cBhvr>
                                      <p:to>
                                        <p:strVal val="visible"/>
                                      </p:to>
                                    </p:set>
                                    <p:animEffect transition="in" filter="fade">
                                      <p:cBhvr>
                                        <p:cTn id="32" dur="500"/>
                                        <p:tgtEl>
                                          <p:spTgt spid="25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3">
                                            <p:txEl>
                                              <p:pRg st="0" end="0"/>
                                            </p:txEl>
                                          </p:spTgt>
                                        </p:tgtEl>
                                        <p:attrNameLst>
                                          <p:attrName>style.visibility</p:attrName>
                                        </p:attrNameLst>
                                      </p:cBhvr>
                                      <p:to>
                                        <p:strVal val="visible"/>
                                      </p:to>
                                    </p:set>
                                    <p:animEffect transition="in" filter="fade">
                                      <p:cBhvr>
                                        <p:cTn id="37" dur="500"/>
                                        <p:tgtEl>
                                          <p:spTgt spid="25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6">
                                            <p:txEl>
                                              <p:pRg st="0" end="0"/>
                                            </p:txEl>
                                          </p:spTgt>
                                        </p:tgtEl>
                                        <p:attrNameLst>
                                          <p:attrName>style.visibility</p:attrName>
                                        </p:attrNameLst>
                                      </p:cBhvr>
                                      <p:to>
                                        <p:strVal val="visible"/>
                                      </p:to>
                                    </p:set>
                                    <p:animEffect transition="in" filter="fade">
                                      <p:cBhvr>
                                        <p:cTn id="42" dur="500"/>
                                        <p:tgtEl>
                                          <p:spTgt spid="25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7">
                                            <p:txEl>
                                              <p:pRg st="0" end="0"/>
                                            </p:txEl>
                                          </p:spTgt>
                                        </p:tgtEl>
                                        <p:attrNameLst>
                                          <p:attrName>style.visibility</p:attrName>
                                        </p:attrNameLst>
                                      </p:cBhvr>
                                      <p:to>
                                        <p:strVal val="visible"/>
                                      </p:to>
                                    </p:set>
                                    <p:animEffect transition="in" filter="fade">
                                      <p:cBhvr>
                                        <p:cTn id="47" dur="500"/>
                                        <p:tgtEl>
                                          <p:spTgt spid="25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4">
                                            <p:txEl>
                                              <p:pRg st="0" end="0"/>
                                            </p:txEl>
                                          </p:spTgt>
                                        </p:tgtEl>
                                        <p:attrNameLst>
                                          <p:attrName>style.visibility</p:attrName>
                                        </p:attrNameLst>
                                      </p:cBhvr>
                                      <p:to>
                                        <p:strVal val="visible"/>
                                      </p:to>
                                    </p:set>
                                    <p:animEffect transition="in" filter="fade">
                                      <p:cBhvr>
                                        <p:cTn id="52" dur="500"/>
                                        <p:tgtEl>
                                          <p:spTgt spid="25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8">
                                            <p:txEl>
                                              <p:pRg st="0" end="0"/>
                                            </p:txEl>
                                          </p:spTgt>
                                        </p:tgtEl>
                                        <p:attrNameLst>
                                          <p:attrName>style.visibility</p:attrName>
                                        </p:attrNameLst>
                                      </p:cBhvr>
                                      <p:to>
                                        <p:strVal val="visible"/>
                                      </p:to>
                                    </p:set>
                                    <p:animEffect transition="in" filter="fade">
                                      <p:cBhvr>
                                        <p:cTn id="57" dur="500"/>
                                        <p:tgtEl>
                                          <p:spTgt spid="25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61">
                                            <p:txEl>
                                              <p:pRg st="0" end="0"/>
                                            </p:txEl>
                                          </p:spTgt>
                                        </p:tgtEl>
                                        <p:attrNameLst>
                                          <p:attrName>style.visibility</p:attrName>
                                        </p:attrNameLst>
                                      </p:cBhvr>
                                      <p:to>
                                        <p:strVal val="visible"/>
                                      </p:to>
                                    </p:set>
                                    <p:animEffect transition="in" filter="fade">
                                      <p:cBhvr>
                                        <p:cTn id="62" dur="500"/>
                                        <p:tgtEl>
                                          <p:spTgt spid="26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5">
                                            <p:txEl>
                                              <p:pRg st="0" end="0"/>
                                            </p:txEl>
                                          </p:spTgt>
                                        </p:tgtEl>
                                        <p:attrNameLst>
                                          <p:attrName>style.visibility</p:attrName>
                                        </p:attrNameLst>
                                      </p:cBhvr>
                                      <p:to>
                                        <p:strVal val="visible"/>
                                      </p:to>
                                    </p:set>
                                    <p:animEffect transition="in" filter="fade">
                                      <p:cBhvr>
                                        <p:cTn id="67" dur="500"/>
                                        <p:tgtEl>
                                          <p:spTgt spid="25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62"/>
                                        </p:tgtEl>
                                        <p:attrNameLst>
                                          <p:attrName>style.visibility</p:attrName>
                                        </p:attrNameLst>
                                      </p:cBhvr>
                                      <p:to>
                                        <p:strVal val="visible"/>
                                      </p:to>
                                    </p:set>
                                    <p:anim calcmode="lin" valueType="num">
                                      <p:cBhvr additive="base">
                                        <p:cTn id="72" dur="500" fill="hold"/>
                                        <p:tgtEl>
                                          <p:spTgt spid="262"/>
                                        </p:tgtEl>
                                        <p:attrNameLst>
                                          <p:attrName>ppt_x</p:attrName>
                                        </p:attrNameLst>
                                      </p:cBhvr>
                                      <p:tavLst>
                                        <p:tav tm="0">
                                          <p:val>
                                            <p:strVal val="#ppt_x"/>
                                          </p:val>
                                        </p:tav>
                                        <p:tav tm="100000">
                                          <p:val>
                                            <p:strVal val="#ppt_x"/>
                                          </p:val>
                                        </p:tav>
                                      </p:tavLst>
                                    </p:anim>
                                    <p:anim calcmode="lin" valueType="num">
                                      <p:cBhvr additive="base">
                                        <p:cTn id="73" dur="500" fill="hold"/>
                                        <p:tgtEl>
                                          <p:spTgt spid="2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build="allAtOnce"/>
      <p:bldP spid="26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E996F-3999-34EA-FB7F-82DD4DA88E6D}"/>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FF31498E-70CD-4317-216F-1311D5D20A90}"/>
              </a:ext>
            </a:extLst>
          </p:cNvPr>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Freeform 5">
            <a:extLst>
              <a:ext uri="{FF2B5EF4-FFF2-40B4-BE49-F238E27FC236}">
                <a16:creationId xmlns:a16="http://schemas.microsoft.com/office/drawing/2014/main" id="{CAB16525-09B1-B96E-B4DE-D14D09EA417C}"/>
              </a:ext>
            </a:extLst>
          </p:cNvPr>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Freeform 6">
            <a:extLst>
              <a:ext uri="{FF2B5EF4-FFF2-40B4-BE49-F238E27FC236}">
                <a16:creationId xmlns:a16="http://schemas.microsoft.com/office/drawing/2014/main" id="{6513AEFB-5B01-6222-25B7-D353AC552099}"/>
              </a:ext>
            </a:extLst>
          </p:cNvPr>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Freeform 7">
            <a:extLst>
              <a:ext uri="{FF2B5EF4-FFF2-40B4-BE49-F238E27FC236}">
                <a16:creationId xmlns:a16="http://schemas.microsoft.com/office/drawing/2014/main" id="{05F963AB-1E50-67A9-0470-D432442C52C7}"/>
              </a:ext>
            </a:extLst>
          </p:cNvPr>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Freeform 8">
            <a:extLst>
              <a:ext uri="{FF2B5EF4-FFF2-40B4-BE49-F238E27FC236}">
                <a16:creationId xmlns:a16="http://schemas.microsoft.com/office/drawing/2014/main" id="{5E3EFDA7-939F-51F0-DC11-EC47CBFC2877}"/>
              </a:ext>
            </a:extLst>
          </p:cNvPr>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Freeform 9">
            <a:extLst>
              <a:ext uri="{FF2B5EF4-FFF2-40B4-BE49-F238E27FC236}">
                <a16:creationId xmlns:a16="http://schemas.microsoft.com/office/drawing/2014/main" id="{C41067E1-B3B7-634F-0208-7501DBA87D65}"/>
              </a:ext>
            </a:extLst>
          </p:cNvPr>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10">
            <a:extLst>
              <a:ext uri="{FF2B5EF4-FFF2-40B4-BE49-F238E27FC236}">
                <a16:creationId xmlns:a16="http://schemas.microsoft.com/office/drawing/2014/main" id="{9925F1FE-61CC-3445-9C54-5C608D107C8C}"/>
              </a:ext>
            </a:extLst>
          </p:cNvPr>
          <p:cNvSpPr txBox="1"/>
          <p:nvPr/>
        </p:nvSpPr>
        <p:spPr>
          <a:xfrm>
            <a:off x="685801" y="340788"/>
            <a:ext cx="7589594" cy="654025"/>
          </a:xfrm>
          <a:prstGeom prst="rect">
            <a:avLst/>
          </a:prstGeom>
        </p:spPr>
        <p:txBody>
          <a:bodyPr lIns="0" tIns="0" rIns="0" bIns="0" rtlCol="0" anchor="t">
            <a:spAutoFit/>
          </a:bodyPr>
          <a:lstStyle/>
          <a:p>
            <a:pPr marL="0" marR="0" lvl="0" indent="0" algn="ctr" defTabSz="857250" rtl="0" eaLnBrk="1" fontAlgn="auto" latinLnBrk="0" hangingPunct="1">
              <a:lnSpc>
                <a:spcPts val="5057"/>
              </a:lnSpc>
              <a:spcBef>
                <a:spcPts val="0"/>
              </a:spcBef>
              <a:spcAft>
                <a:spcPts val="0"/>
              </a:spcAft>
              <a:buClrTx/>
              <a:buSzTx/>
              <a:buFont typeface="Arial"/>
              <a:buNone/>
              <a:tabLst/>
              <a:defRPr/>
            </a:pPr>
            <a:r>
              <a:rPr kumimoji="0" lang="en-US" sz="4400" b="0" i="0" u="none" strike="noStrike" kern="1200" cap="none" spc="0" normalizeH="0" baseline="0" noProof="0" dirty="0">
                <a:ln>
                  <a:noFill/>
                </a:ln>
                <a:solidFill>
                  <a:srgbClr val="F98832"/>
                </a:solidFill>
                <a:effectLst/>
                <a:uLnTx/>
                <a:uFillTx/>
                <a:latin typeface="Caveat Brush" pitchFamily="2" charset="0"/>
                <a:ea typeface="+mn-ea"/>
                <a:cs typeface="Arial"/>
                <a:sym typeface="Arial"/>
              </a:rPr>
              <a:t>FUENTES DE DATOS</a:t>
            </a:r>
          </a:p>
        </p:txBody>
      </p:sp>
      <p:sp>
        <p:nvSpPr>
          <p:cNvPr id="11" name="TextBox 11">
            <a:extLst>
              <a:ext uri="{FF2B5EF4-FFF2-40B4-BE49-F238E27FC236}">
                <a16:creationId xmlns:a16="http://schemas.microsoft.com/office/drawing/2014/main" id="{978C5902-540F-CA91-EC5F-0F2014BF53FC}"/>
              </a:ext>
            </a:extLst>
          </p:cNvPr>
          <p:cNvSpPr txBox="1"/>
          <p:nvPr/>
        </p:nvSpPr>
        <p:spPr>
          <a:xfrm>
            <a:off x="102513" y="1267160"/>
            <a:ext cx="8938976" cy="5175071"/>
          </a:xfrm>
          <a:prstGeom prst="rect">
            <a:avLst/>
          </a:prstGeom>
        </p:spPr>
        <p:txBody>
          <a:bodyPr wrap="square" lIns="0" tIns="0" rIns="0" bIns="0" rtlCol="0" anchor="t">
            <a:spAutoFit/>
          </a:bodyPr>
          <a:lstStyle/>
          <a:p>
            <a:pPr marL="0" marR="0" lvl="0" indent="0" algn="ctr" defTabSz="857250" rtl="0" eaLnBrk="1" fontAlgn="auto" latinLnBrk="0" hangingPunct="1">
              <a:lnSpc>
                <a:spcPts val="4560"/>
              </a:lnSpc>
              <a:spcBef>
                <a:spcPts val="0"/>
              </a:spcBef>
              <a:spcAft>
                <a:spcPts val="0"/>
              </a:spcAft>
              <a:buClrTx/>
              <a:buSzTx/>
              <a:buFont typeface="Arial"/>
              <a:buNone/>
              <a:tabLst/>
              <a:defRPr/>
            </a:pPr>
            <a:r>
              <a:rPr kumimoji="0" lang="en-US" sz="2800" b="0" i="0" u="none" strike="noStrike" kern="0" cap="none" spc="0" normalizeH="0" baseline="0" noProof="0" dirty="0">
                <a:ln>
                  <a:noFill/>
                </a:ln>
                <a:solidFill>
                  <a:srgbClr val="000000"/>
                </a:solidFill>
                <a:effectLst/>
                <a:uLnTx/>
                <a:uFillTx/>
                <a:latin typeface="Caveat Brush" pitchFamily="2" charset="0"/>
                <a:cs typeface="Arial"/>
                <a:sym typeface="Arial"/>
              </a:rPr>
              <a:t>2023 Indiana Behavioral Risk Factor Surveillance System (BRFSS)</a:t>
            </a:r>
            <a:br>
              <a:rPr kumimoji="0" lang="en-US" sz="2800" b="0" i="0" u="none" strike="noStrike" kern="0" cap="none" spc="0" normalizeH="0" baseline="0" noProof="0" dirty="0">
                <a:ln>
                  <a:noFill/>
                </a:ln>
                <a:solidFill>
                  <a:srgbClr val="000000"/>
                </a:solidFill>
                <a:effectLst/>
                <a:uLnTx/>
                <a:uFillTx/>
                <a:latin typeface="Caveat Brush" pitchFamily="2" charset="0"/>
                <a:cs typeface="Arial"/>
                <a:sym typeface="Arial"/>
              </a:rPr>
            </a:br>
            <a:r>
              <a:rPr kumimoji="0" lang="en-US" sz="2800" b="0" i="0" u="none" strike="noStrike" kern="0" cap="none" spc="0" normalizeH="0" baseline="0" noProof="0" dirty="0">
                <a:ln>
                  <a:noFill/>
                </a:ln>
                <a:solidFill>
                  <a:srgbClr val="000000"/>
                </a:solidFill>
                <a:effectLst/>
                <a:uLnTx/>
                <a:uFillTx/>
                <a:latin typeface="Caveat Brush" pitchFamily="2" charset="0"/>
                <a:cs typeface="Arial"/>
                <a:sym typeface="Arial"/>
                <a:hlinkClick r:id="rId7"/>
              </a:rPr>
              <a:t>www.in.gov/health/tpc/</a:t>
            </a:r>
            <a:r>
              <a:rPr kumimoji="0" lang="en-US" sz="2800" b="0" i="0" u="none" strike="noStrike" kern="0" cap="none" spc="0" normalizeH="0" baseline="0" noProof="0" dirty="0">
                <a:ln>
                  <a:noFill/>
                </a:ln>
                <a:solidFill>
                  <a:srgbClr val="000000"/>
                </a:solidFill>
                <a:effectLst/>
                <a:uLnTx/>
                <a:uFillTx/>
                <a:latin typeface="Caveat Brush" pitchFamily="2" charset="0"/>
                <a:cs typeface="Arial"/>
                <a:sym typeface="Arial"/>
              </a:rPr>
              <a:t> </a:t>
            </a:r>
          </a:p>
          <a:p>
            <a:pPr marL="0" marR="0" lvl="0" indent="0" algn="ctr" defTabSz="857250" rtl="0" eaLnBrk="1" fontAlgn="auto" latinLnBrk="0" hangingPunct="1">
              <a:lnSpc>
                <a:spcPts val="4560"/>
              </a:lnSpc>
              <a:spcBef>
                <a:spcPts val="0"/>
              </a:spcBef>
              <a:spcAft>
                <a:spcPts val="0"/>
              </a:spcAft>
              <a:buClrTx/>
              <a:buSzTx/>
              <a:buFont typeface="Arial"/>
              <a:buNone/>
              <a:tabLst/>
              <a:defRPr/>
            </a:pPr>
            <a:r>
              <a:rPr kumimoji="0" lang="en-US" sz="2800" b="0" i="0" u="none" strike="noStrike" kern="0" cap="none" spc="0" normalizeH="0" baseline="0" noProof="0" dirty="0">
                <a:ln>
                  <a:noFill/>
                </a:ln>
                <a:solidFill>
                  <a:srgbClr val="000000"/>
                </a:solidFill>
                <a:effectLst/>
                <a:uLnTx/>
                <a:uFillTx/>
                <a:latin typeface="Caveat Brush" pitchFamily="2" charset="0"/>
                <a:cs typeface="Arial"/>
                <a:sym typeface="Arial"/>
                <a:hlinkClick r:id="rId8"/>
              </a:rPr>
              <a:t>www.cdc.gov/tobacco/</a:t>
            </a:r>
            <a:endParaRPr kumimoji="0" lang="en-US" sz="2800" b="0" i="0" u="none" strike="noStrike" kern="0" cap="none" spc="0" normalizeH="0" baseline="0" noProof="0" dirty="0">
              <a:ln>
                <a:noFill/>
              </a:ln>
              <a:solidFill>
                <a:srgbClr val="000000"/>
              </a:solidFill>
              <a:effectLst/>
              <a:uLnTx/>
              <a:uFillTx/>
              <a:latin typeface="Caveat Brush" pitchFamily="2" charset="0"/>
              <a:cs typeface="Arial"/>
              <a:sym typeface="Arial"/>
            </a:endParaRPr>
          </a:p>
          <a:p>
            <a:pPr marL="0" marR="0" lvl="0" indent="0" algn="ctr" defTabSz="857250" rtl="0" eaLnBrk="1" fontAlgn="auto" latinLnBrk="0" hangingPunct="1">
              <a:lnSpc>
                <a:spcPts val="4560"/>
              </a:lnSpc>
              <a:spcBef>
                <a:spcPts val="0"/>
              </a:spcBef>
              <a:spcAft>
                <a:spcPts val="0"/>
              </a:spcAft>
              <a:buClrTx/>
              <a:buSzTx/>
              <a:buFont typeface="Arial"/>
              <a:buNone/>
              <a:tabLst/>
              <a:defRPr/>
            </a:pPr>
            <a:r>
              <a:rPr kumimoji="0" lang="en-US" sz="2800" b="0" i="0" u="none" strike="noStrike" kern="0" cap="none" spc="0" normalizeH="0" baseline="0" noProof="0" dirty="0">
                <a:ln>
                  <a:noFill/>
                </a:ln>
                <a:solidFill>
                  <a:srgbClr val="000000"/>
                </a:solidFill>
                <a:effectLst/>
                <a:uLnTx/>
                <a:uFillTx/>
                <a:latin typeface="Caveat Brush" pitchFamily="2" charset="0"/>
                <a:cs typeface="Arial"/>
                <a:sym typeface="Arial"/>
                <a:hlinkClick r:id="rId9"/>
              </a:rPr>
              <a:t>www.cancer.org/cancer/risk-prevention/tobacco</a:t>
            </a:r>
            <a:r>
              <a:rPr kumimoji="0" lang="en-US" sz="2800" b="0" i="0" u="none" strike="noStrike" kern="0" cap="none" spc="0" normalizeH="0" baseline="0" noProof="0" dirty="0">
                <a:ln>
                  <a:noFill/>
                </a:ln>
                <a:solidFill>
                  <a:srgbClr val="000000"/>
                </a:solidFill>
                <a:effectLst/>
                <a:uLnTx/>
                <a:uFillTx/>
                <a:latin typeface="Caveat Brush" pitchFamily="2" charset="0"/>
                <a:cs typeface="Arial"/>
                <a:sym typeface="Arial"/>
              </a:rPr>
              <a:t> </a:t>
            </a:r>
            <a:endParaRPr kumimoji="0" lang="en-US" sz="4000" b="0" i="0" u="none" strike="noStrike" kern="1200" cap="none" spc="0" normalizeH="0" baseline="0" noProof="0" dirty="0">
              <a:ln>
                <a:noFill/>
              </a:ln>
              <a:solidFill>
                <a:srgbClr val="000000"/>
              </a:solidFill>
              <a:effectLst/>
              <a:uLnTx/>
              <a:uFillTx/>
              <a:latin typeface="Caveat Brush" pitchFamily="2" charset="0"/>
              <a:ea typeface="+mn-ea"/>
              <a:cs typeface="Arial"/>
              <a:sym typeface="Arial"/>
            </a:endParaRPr>
          </a:p>
          <a:p>
            <a:pPr marL="0" marR="0" lvl="0" indent="0" algn="ctr" defTabSz="857250" rtl="0" eaLnBrk="1" fontAlgn="auto" latinLnBrk="0" hangingPunct="1">
              <a:lnSpc>
                <a:spcPts val="4560"/>
              </a:lnSpc>
              <a:spcBef>
                <a:spcPts val="0"/>
              </a:spcBef>
              <a:spcAft>
                <a:spcPts val="0"/>
              </a:spcAft>
              <a:buClrTx/>
              <a:buSzTx/>
              <a:buFont typeface="Arial"/>
              <a:buNone/>
              <a:tabLst/>
              <a:defRPr/>
            </a:pPr>
            <a:r>
              <a:rPr kumimoji="0" lang="en-US" sz="3200" b="0" i="0" u="none" strike="noStrike" kern="1200" cap="none" spc="0" normalizeH="0" baseline="0" noProof="0" dirty="0">
                <a:ln>
                  <a:noFill/>
                </a:ln>
                <a:solidFill>
                  <a:srgbClr val="000000"/>
                </a:solidFill>
                <a:effectLst/>
                <a:uLnTx/>
                <a:uFillTx/>
                <a:latin typeface="Caveat Brush" pitchFamily="2" charset="0"/>
                <a:ea typeface="+mn-ea"/>
                <a:cs typeface="Arial"/>
                <a:sym typeface="Arial"/>
              </a:rPr>
              <a:t>For a more detailed list of data sources used </a:t>
            </a:r>
          </a:p>
          <a:p>
            <a:pPr marL="0" marR="0" lvl="0" indent="0" algn="ctr" defTabSz="857250" rtl="0" eaLnBrk="1" fontAlgn="auto" latinLnBrk="0" hangingPunct="1">
              <a:lnSpc>
                <a:spcPts val="4560"/>
              </a:lnSpc>
              <a:spcBef>
                <a:spcPts val="0"/>
              </a:spcBef>
              <a:spcAft>
                <a:spcPts val="0"/>
              </a:spcAft>
              <a:buClrTx/>
              <a:buSzTx/>
              <a:buFont typeface="Arial"/>
              <a:buNone/>
              <a:tabLst/>
              <a:defRPr/>
            </a:pPr>
            <a:r>
              <a:rPr kumimoji="0" lang="en-US" sz="3200" b="0" i="0" u="none" strike="noStrike" kern="1200" cap="none" spc="0" normalizeH="0" baseline="0" noProof="0" dirty="0">
                <a:ln>
                  <a:noFill/>
                </a:ln>
                <a:solidFill>
                  <a:srgbClr val="000000"/>
                </a:solidFill>
                <a:effectLst/>
                <a:uLnTx/>
                <a:uFillTx/>
                <a:latin typeface="Caveat Brush" pitchFamily="2" charset="0"/>
                <a:ea typeface="+mn-ea"/>
                <a:cs typeface="Arial"/>
                <a:sym typeface="Arial"/>
              </a:rPr>
              <a:t>to create Breathe materials go to </a:t>
            </a:r>
          </a:p>
          <a:p>
            <a:pPr marL="0" marR="0" lvl="0" indent="0" algn="ctr" defTabSz="857250" rtl="0" eaLnBrk="1" fontAlgn="auto" latinLnBrk="0" hangingPunct="1">
              <a:lnSpc>
                <a:spcPts val="4560"/>
              </a:lnSpc>
              <a:spcBef>
                <a:spcPts val="0"/>
              </a:spcBef>
              <a:spcAft>
                <a:spcPts val="0"/>
              </a:spcAft>
              <a:buClrTx/>
              <a:buSzTx/>
              <a:buFont typeface="Arial"/>
              <a:buNone/>
              <a:tabLst/>
              <a:defRPr/>
            </a:pPr>
            <a:r>
              <a:rPr kumimoji="0" lang="en-US" sz="2800" b="0" i="0" u="none" strike="noStrike" kern="1200" cap="none" spc="0" normalizeH="0" baseline="0" noProof="0" dirty="0">
                <a:ln>
                  <a:noFill/>
                </a:ln>
                <a:solidFill>
                  <a:srgbClr val="000000"/>
                </a:solidFill>
                <a:effectLst/>
                <a:uLnTx/>
                <a:uFillTx/>
                <a:latin typeface="Caveat Brush" pitchFamily="2" charset="0"/>
                <a:ea typeface="+mn-ea"/>
                <a:cs typeface="Arial"/>
                <a:sym typeface="Arial"/>
                <a:hlinkClick r:id="rId10"/>
              </a:rPr>
              <a:t>justbreathein.org/additional-resources/data-sources/</a:t>
            </a:r>
            <a:r>
              <a:rPr kumimoji="0" lang="en-US" sz="2800" b="0" i="0" u="none" strike="noStrike" kern="1200" cap="none" spc="0" normalizeH="0" baseline="0" noProof="0" dirty="0">
                <a:ln>
                  <a:noFill/>
                </a:ln>
                <a:solidFill>
                  <a:srgbClr val="000000"/>
                </a:solidFill>
                <a:effectLst/>
                <a:uLnTx/>
                <a:uFillTx/>
                <a:latin typeface="Caveat Brush" pitchFamily="2" charset="0"/>
                <a:ea typeface="+mn-ea"/>
                <a:cs typeface="Arial"/>
                <a:sym typeface="Arial"/>
              </a:rPr>
              <a:t> </a:t>
            </a:r>
          </a:p>
          <a:p>
            <a:pPr marL="0" marR="0" lvl="0" indent="0" algn="l" defTabSz="857250" rtl="0" eaLnBrk="1" fontAlgn="auto" latinLnBrk="0" hangingPunct="1">
              <a:lnSpc>
                <a:spcPts val="4560"/>
              </a:lnSpc>
              <a:spcBef>
                <a:spcPts val="0"/>
              </a:spcBef>
              <a:spcAft>
                <a:spcPts val="0"/>
              </a:spcAft>
              <a:buClrTx/>
              <a:buSzTx/>
              <a:buFont typeface="Arial"/>
              <a:buNone/>
              <a:tabLst/>
              <a:defRPr/>
            </a:pPr>
            <a:endParaRPr kumimoji="0" lang="en-US" sz="3257" b="0" i="0" u="none" strike="noStrike" kern="1200" cap="none" spc="0" normalizeH="0" baseline="0" noProof="0" dirty="0">
              <a:ln>
                <a:noFill/>
              </a:ln>
              <a:solidFill>
                <a:srgbClr val="000000"/>
              </a:solidFill>
              <a:effectLst/>
              <a:uLnTx/>
              <a:uFillTx/>
              <a:latin typeface="Caveat Brush" pitchFamily="2" charset="0"/>
              <a:ea typeface="+mn-ea"/>
              <a:cs typeface="Arial"/>
              <a:sym typeface="Arial"/>
            </a:endParaRPr>
          </a:p>
          <a:p>
            <a:pPr marL="0" marR="0" lvl="0" indent="0" algn="l" defTabSz="857250" rtl="0" eaLnBrk="1" fontAlgn="auto" latinLnBrk="0" hangingPunct="1">
              <a:lnSpc>
                <a:spcPts val="3904"/>
              </a:lnSpc>
              <a:spcBef>
                <a:spcPts val="0"/>
              </a:spcBef>
              <a:spcAft>
                <a:spcPts val="0"/>
              </a:spcAft>
              <a:buClrTx/>
              <a:buSzTx/>
              <a:buFont typeface="Arial"/>
              <a:buNone/>
              <a:tabLst/>
              <a:defRPr/>
            </a:pPr>
            <a:endParaRPr kumimoji="0" lang="en-US" sz="2765" b="0" i="0" u="none" strike="noStrike" kern="1200" cap="none" spc="0" normalizeH="0" baseline="0" noProof="0" dirty="0">
              <a:ln>
                <a:noFill/>
              </a:ln>
              <a:solidFill>
                <a:srgbClr val="000000"/>
              </a:solidFill>
              <a:effectLst/>
              <a:uLnTx/>
              <a:uFillTx/>
              <a:latin typeface="Atma"/>
              <a:ea typeface="+mn-ea"/>
              <a:cs typeface="Arial"/>
              <a:sym typeface="Arial"/>
            </a:endParaRPr>
          </a:p>
        </p:txBody>
      </p:sp>
      <p:sp>
        <p:nvSpPr>
          <p:cNvPr id="13" name="Freeform 13">
            <a:extLst>
              <a:ext uri="{FF2B5EF4-FFF2-40B4-BE49-F238E27FC236}">
                <a16:creationId xmlns:a16="http://schemas.microsoft.com/office/drawing/2014/main" id="{2F251C33-DBF5-ECCE-F69D-D8F610CDEE91}"/>
              </a:ext>
            </a:extLst>
          </p:cNvPr>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Google Shape;690;p79">
            <a:extLst>
              <a:ext uri="{FF2B5EF4-FFF2-40B4-BE49-F238E27FC236}">
                <a16:creationId xmlns:a16="http://schemas.microsoft.com/office/drawing/2014/main" id="{542F934D-C346-3E2B-C7B4-C08FED331BC5}"/>
              </a:ext>
            </a:extLst>
          </p:cNvPr>
          <p:cNvPicPr preferRelativeResize="0"/>
          <p:nvPr/>
        </p:nvPicPr>
        <p:blipFill rotWithShape="1">
          <a:blip r:embed="rId12">
            <a:alphaModFix/>
          </a:blip>
          <a:srcRect/>
          <a:stretch/>
        </p:blipFill>
        <p:spPr>
          <a:xfrm>
            <a:off x="2049859" y="5559909"/>
            <a:ext cx="2052638" cy="1028700"/>
          </a:xfrm>
          <a:prstGeom prst="rect">
            <a:avLst/>
          </a:prstGeom>
          <a:noFill/>
          <a:ln>
            <a:noFill/>
          </a:ln>
        </p:spPr>
      </p:pic>
      <p:pic>
        <p:nvPicPr>
          <p:cNvPr id="12" name="Google Shape;692;p79">
            <a:extLst>
              <a:ext uri="{FF2B5EF4-FFF2-40B4-BE49-F238E27FC236}">
                <a16:creationId xmlns:a16="http://schemas.microsoft.com/office/drawing/2014/main" id="{E5ECBA1C-42FB-3EFB-D0A1-007807507F7A}"/>
              </a:ext>
            </a:extLst>
          </p:cNvPr>
          <p:cNvPicPr preferRelativeResize="0"/>
          <p:nvPr/>
        </p:nvPicPr>
        <p:blipFill rotWithShape="1">
          <a:blip r:embed="rId13">
            <a:alphaModFix/>
          </a:blip>
          <a:srcRect/>
          <a:stretch/>
        </p:blipFill>
        <p:spPr>
          <a:xfrm>
            <a:off x="4804684" y="5512166"/>
            <a:ext cx="2819400" cy="1200150"/>
          </a:xfrm>
          <a:prstGeom prst="rect">
            <a:avLst/>
          </a:prstGeom>
          <a:noFill/>
          <a:ln>
            <a:noFill/>
          </a:ln>
        </p:spPr>
      </p:pic>
    </p:spTree>
    <p:extLst>
      <p:ext uri="{BB962C8B-B14F-4D97-AF65-F5344CB8AC3E}">
        <p14:creationId xmlns:p14="http://schemas.microsoft.com/office/powerpoint/2010/main" val="260676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a:extLst>
              <a:ext uri="{FF2B5EF4-FFF2-40B4-BE49-F238E27FC236}">
                <a16:creationId xmlns:a16="http://schemas.microsoft.com/office/drawing/2014/main" id="{2DE3092E-7250-65D3-6BEE-3A217EBA5933}"/>
              </a:ext>
            </a:extLst>
          </p:cNvPr>
          <p:cNvSpPr/>
          <p:nvPr/>
        </p:nvSpPr>
        <p:spPr>
          <a:xfrm>
            <a:off x="471780" y="4053923"/>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5">
            <a:extLst>
              <a:ext uri="{FF2B5EF4-FFF2-40B4-BE49-F238E27FC236}">
                <a16:creationId xmlns:a16="http://schemas.microsoft.com/office/drawing/2014/main" id="{2468FD35-A438-95D7-1A1F-8E85D2132F2D}"/>
              </a:ext>
            </a:extLst>
          </p:cNvPr>
          <p:cNvSpPr/>
          <p:nvPr/>
        </p:nvSpPr>
        <p:spPr>
          <a:xfrm>
            <a:off x="3029662" y="4075098"/>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5">
            <a:extLst>
              <a:ext uri="{FF2B5EF4-FFF2-40B4-BE49-F238E27FC236}">
                <a16:creationId xmlns:a16="http://schemas.microsoft.com/office/drawing/2014/main" id="{33CBA5D9-F957-A26B-7B8D-5B704D90461C}"/>
              </a:ext>
            </a:extLst>
          </p:cNvPr>
          <p:cNvSpPr/>
          <p:nvPr/>
        </p:nvSpPr>
        <p:spPr>
          <a:xfrm>
            <a:off x="5092244" y="40248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Freeform 2"/>
          <p:cNvSpPr/>
          <p:nvPr/>
        </p:nvSpPr>
        <p:spPr>
          <a:xfrm rot="2191667">
            <a:off x="8202064" y="437825"/>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995971" y="1124900"/>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448980" y="1103725"/>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448980" y="1872780"/>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8161886" y="4906144"/>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02512" y="5059357"/>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640290" y="5521682"/>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7431757" y="5617214"/>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 name="Freeform 6">
            <a:extLst>
              <a:ext uri="{FF2B5EF4-FFF2-40B4-BE49-F238E27FC236}">
                <a16:creationId xmlns:a16="http://schemas.microsoft.com/office/drawing/2014/main" id="{4F889C83-4CB0-44C3-9C52-7CD8F85A5203}"/>
              </a:ext>
            </a:extLst>
          </p:cNvPr>
          <p:cNvSpPr/>
          <p:nvPr/>
        </p:nvSpPr>
        <p:spPr>
          <a:xfrm>
            <a:off x="449275" y="2659602"/>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4">
            <a:extLst>
              <a:ext uri="{FF2B5EF4-FFF2-40B4-BE49-F238E27FC236}">
                <a16:creationId xmlns:a16="http://schemas.microsoft.com/office/drawing/2014/main" id="{753844E2-1954-8658-FF20-6593580319CA}"/>
              </a:ext>
            </a:extLst>
          </p:cNvPr>
          <p:cNvSpPr/>
          <p:nvPr/>
        </p:nvSpPr>
        <p:spPr>
          <a:xfrm>
            <a:off x="3208327" y="1914363"/>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4">
            <a:extLst>
              <a:ext uri="{FF2B5EF4-FFF2-40B4-BE49-F238E27FC236}">
                <a16:creationId xmlns:a16="http://schemas.microsoft.com/office/drawing/2014/main" id="{151FA5C0-D963-EF0B-BAF0-161391A64E26}"/>
              </a:ext>
            </a:extLst>
          </p:cNvPr>
          <p:cNvSpPr/>
          <p:nvPr/>
        </p:nvSpPr>
        <p:spPr>
          <a:xfrm>
            <a:off x="3208327" y="263842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4">
            <a:extLst>
              <a:ext uri="{FF2B5EF4-FFF2-40B4-BE49-F238E27FC236}">
                <a16:creationId xmlns:a16="http://schemas.microsoft.com/office/drawing/2014/main" id="{D05AE76F-AFB8-E899-8332-0E31FE81728C}"/>
              </a:ext>
            </a:extLst>
          </p:cNvPr>
          <p:cNvSpPr/>
          <p:nvPr/>
        </p:nvSpPr>
        <p:spPr>
          <a:xfrm>
            <a:off x="5092244" y="1135105"/>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4">
            <a:extLst>
              <a:ext uri="{FF2B5EF4-FFF2-40B4-BE49-F238E27FC236}">
                <a16:creationId xmlns:a16="http://schemas.microsoft.com/office/drawing/2014/main" id="{3AB358AE-A827-7DBE-D161-562641C294DD}"/>
              </a:ext>
            </a:extLst>
          </p:cNvPr>
          <p:cNvSpPr/>
          <p:nvPr/>
        </p:nvSpPr>
        <p:spPr>
          <a:xfrm>
            <a:off x="5036832" y="1831052"/>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4">
            <a:extLst>
              <a:ext uri="{FF2B5EF4-FFF2-40B4-BE49-F238E27FC236}">
                <a16:creationId xmlns:a16="http://schemas.microsoft.com/office/drawing/2014/main" id="{8244E5B2-6F50-E0DB-C63E-FA5FE1C23B4B}"/>
              </a:ext>
            </a:extLst>
          </p:cNvPr>
          <p:cNvSpPr/>
          <p:nvPr/>
        </p:nvSpPr>
        <p:spPr>
          <a:xfrm>
            <a:off x="4981420" y="2588730"/>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4">
            <a:extLst>
              <a:ext uri="{FF2B5EF4-FFF2-40B4-BE49-F238E27FC236}">
                <a16:creationId xmlns:a16="http://schemas.microsoft.com/office/drawing/2014/main" id="{FACD813A-8963-1EAB-6577-8E826B56FF80}"/>
              </a:ext>
            </a:extLst>
          </p:cNvPr>
          <p:cNvSpPr/>
          <p:nvPr/>
        </p:nvSpPr>
        <p:spPr>
          <a:xfrm>
            <a:off x="476981" y="3404841"/>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4">
            <a:extLst>
              <a:ext uri="{FF2B5EF4-FFF2-40B4-BE49-F238E27FC236}">
                <a16:creationId xmlns:a16="http://schemas.microsoft.com/office/drawing/2014/main" id="{13595AB1-71C4-3E55-5A6D-1779FAE92A19}"/>
              </a:ext>
            </a:extLst>
          </p:cNvPr>
          <p:cNvSpPr/>
          <p:nvPr/>
        </p:nvSpPr>
        <p:spPr>
          <a:xfrm>
            <a:off x="3029503" y="3382172"/>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4">
            <a:extLst>
              <a:ext uri="{FF2B5EF4-FFF2-40B4-BE49-F238E27FC236}">
                <a16:creationId xmlns:a16="http://schemas.microsoft.com/office/drawing/2014/main" id="{AFC7419F-8230-1A11-20AA-1A398B25CC63}"/>
              </a:ext>
            </a:extLst>
          </p:cNvPr>
          <p:cNvSpPr/>
          <p:nvPr/>
        </p:nvSpPr>
        <p:spPr>
          <a:xfrm>
            <a:off x="5087573" y="3360050"/>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4">
            <a:extLst>
              <a:ext uri="{FF2B5EF4-FFF2-40B4-BE49-F238E27FC236}">
                <a16:creationId xmlns:a16="http://schemas.microsoft.com/office/drawing/2014/main" id="{2750D111-160A-7F1A-F2AF-D86FC4397E14}"/>
              </a:ext>
            </a:extLst>
          </p:cNvPr>
          <p:cNvSpPr/>
          <p:nvPr/>
        </p:nvSpPr>
        <p:spPr>
          <a:xfrm>
            <a:off x="2517507" y="1305609"/>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TextBox 22">
            <a:extLst>
              <a:ext uri="{FF2B5EF4-FFF2-40B4-BE49-F238E27FC236}">
                <a16:creationId xmlns:a16="http://schemas.microsoft.com/office/drawing/2014/main" id="{F77323A2-1C16-DFA0-A1BB-7F7172BE5590}"/>
              </a:ext>
            </a:extLst>
          </p:cNvPr>
          <p:cNvSpPr txBox="1"/>
          <p:nvPr/>
        </p:nvSpPr>
        <p:spPr>
          <a:xfrm>
            <a:off x="673126" y="1103725"/>
            <a:ext cx="7913723" cy="3785652"/>
          </a:xfrm>
          <a:prstGeom prst="rect">
            <a:avLst/>
          </a:prstGeom>
          <a:noFill/>
        </p:spPr>
        <p:txBody>
          <a:bodyPr wrap="square">
            <a:spAutoFit/>
          </a:bodyPr>
          <a:lstStyle/>
          <a:p>
            <a:pPr algn="ctr" defTabSz="857250">
              <a:buClrTx/>
            </a:pPr>
            <a:r>
              <a:rPr lang="es-ES" sz="8000" kern="1200">
                <a:solidFill>
                  <a:srgbClr val="F98832"/>
                </a:solidFill>
                <a:latin typeface="Caveat Brush" pitchFamily="2" charset="0"/>
                <a:ea typeface="+mn-ea"/>
                <a:cs typeface="+mn-cs"/>
              </a:rPr>
              <a:t>¿Qué tanto sabes o recuerdas sobre el tabaco?</a:t>
            </a:r>
            <a:endParaRPr lang="en-US" sz="8000" kern="1200">
              <a:solidFill>
                <a:srgbClr val="F98832"/>
              </a:solidFill>
              <a:latin typeface="Caveat Brush" pitchFamily="2" charset="0"/>
              <a:ea typeface="+mn-ea"/>
              <a:cs typeface="+mn-cs"/>
            </a:endParaRPr>
          </a:p>
        </p:txBody>
      </p:sp>
    </p:spTree>
    <p:extLst>
      <p:ext uri="{BB962C8B-B14F-4D97-AF65-F5344CB8AC3E}">
        <p14:creationId xmlns:p14="http://schemas.microsoft.com/office/powerpoint/2010/main" val="395649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6"/>
        <p:cNvGrpSpPr/>
        <p:nvPr/>
      </p:nvGrpSpPr>
      <p:grpSpPr>
        <a:xfrm>
          <a:off x="0" y="0"/>
          <a:ext cx="0" cy="0"/>
          <a:chOff x="0" y="0"/>
          <a:chExt cx="0" cy="0"/>
        </a:xfrm>
      </p:grpSpPr>
      <p:sp>
        <p:nvSpPr>
          <p:cNvPr id="277" name="Google Shape;277;p35"/>
          <p:cNvSpPr txBox="1">
            <a:spLocks noGrp="1"/>
          </p:cNvSpPr>
          <p:nvPr>
            <p:ph type="ctrTitle"/>
          </p:nvPr>
        </p:nvSpPr>
        <p:spPr>
          <a:xfrm>
            <a:off x="1295400" y="2057400"/>
            <a:ext cx="5826125" cy="2603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8000" b="1">
                <a:solidFill>
                  <a:srgbClr val="F98832"/>
                </a:solidFill>
                <a:latin typeface="Federo"/>
                <a:ea typeface="Federo"/>
                <a:cs typeface="Federo"/>
                <a:sym typeface="Federo"/>
              </a:rPr>
              <a:t>¡</a:t>
            </a:r>
            <a:r>
              <a:rPr lang="en-US" sz="8000" b="1" err="1">
                <a:solidFill>
                  <a:srgbClr val="F98832"/>
                </a:solidFill>
                <a:latin typeface="Federo"/>
                <a:ea typeface="Federo"/>
                <a:cs typeface="Federo"/>
                <a:sym typeface="Federo"/>
              </a:rPr>
              <a:t>Juguemos</a:t>
            </a:r>
            <a:r>
              <a:rPr lang="en-US" sz="8000" b="1">
                <a:solidFill>
                  <a:srgbClr val="F98832"/>
                </a:solidFill>
                <a:latin typeface="Federo"/>
                <a:ea typeface="Federo"/>
                <a:cs typeface="Federo"/>
                <a:sym typeface="Federo"/>
              </a:rPr>
              <a:t> Jeopardy!</a:t>
            </a:r>
            <a:endParaRPr lang="en-US">
              <a:solidFill>
                <a:srgbClr val="F9883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p:nvPr/>
        </p:nvSpPr>
        <p:spPr>
          <a:xfrm>
            <a:off x="-239636" y="1470562"/>
            <a:ext cx="16764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0" u="none" strike="noStrike" cap="none" dirty="0">
                <a:solidFill>
                  <a:srgbClr val="F98832"/>
                </a:solidFill>
                <a:latin typeface="Federo"/>
                <a:ea typeface="Federo"/>
                <a:cs typeface="Federo"/>
                <a:sym typeface="Federo"/>
              </a:rPr>
              <a:t>Tabaco</a:t>
            </a:r>
            <a:endParaRPr sz="2200" dirty="0">
              <a:solidFill>
                <a:srgbClr val="F98832"/>
              </a:solidFill>
            </a:endParaRPr>
          </a:p>
          <a:p>
            <a:pPr marL="0" marR="0" lvl="0" indent="0" algn="ctr" rtl="0">
              <a:spcBef>
                <a:spcPts val="0"/>
              </a:spcBef>
              <a:spcAft>
                <a:spcPts val="0"/>
              </a:spcAft>
              <a:buNone/>
            </a:pPr>
            <a:r>
              <a:rPr lang="en-US" sz="2200" b="1" i="0" u="none" strike="noStrike" cap="none" dirty="0">
                <a:solidFill>
                  <a:srgbClr val="F98832"/>
                </a:solidFill>
                <a:latin typeface="Federo"/>
                <a:ea typeface="Federo"/>
                <a:cs typeface="Federo"/>
                <a:sym typeface="Federo"/>
              </a:rPr>
              <a:t>1 a 1</a:t>
            </a:r>
            <a:endParaRPr sz="2200" dirty="0">
              <a:solidFill>
                <a:srgbClr val="F98832"/>
              </a:solidFill>
            </a:endParaRPr>
          </a:p>
        </p:txBody>
      </p:sp>
      <p:sp>
        <p:nvSpPr>
          <p:cNvPr id="284" name="Google Shape;284;p36"/>
          <p:cNvSpPr txBox="1"/>
          <p:nvPr/>
        </p:nvSpPr>
        <p:spPr>
          <a:xfrm>
            <a:off x="1101826" y="1458776"/>
            <a:ext cx="1835100" cy="769401"/>
          </a:xfrm>
          <a:prstGeom prst="rect">
            <a:avLst/>
          </a:prstGeom>
          <a:noFill/>
          <a:ln>
            <a:noFill/>
          </a:ln>
        </p:spPr>
        <p:txBody>
          <a:bodyPr spcFirstLastPara="1" wrap="square" lIns="91425" tIns="45700" rIns="91425" bIns="45700" anchor="t" anchorCtr="0">
            <a:spAutoFit/>
          </a:bodyPr>
          <a:lstStyle/>
          <a:p>
            <a:pPr algn="ctr"/>
            <a:r>
              <a:rPr lang="en-US" sz="2200" b="1" dirty="0" err="1">
                <a:solidFill>
                  <a:srgbClr val="F98832"/>
                </a:solidFill>
                <a:latin typeface="Federo"/>
                <a:ea typeface="Federo"/>
                <a:cs typeface="Federo"/>
                <a:sym typeface="Federo"/>
              </a:rPr>
              <a:t>Tácticas</a:t>
            </a:r>
            <a:r>
              <a:rPr lang="en-US" sz="2200" b="1" dirty="0">
                <a:solidFill>
                  <a:srgbClr val="F98832"/>
                </a:solidFill>
                <a:latin typeface="Federo"/>
                <a:ea typeface="Federo"/>
                <a:cs typeface="Federo"/>
                <a:sym typeface="Federo"/>
              </a:rPr>
              <a:t> de la</a:t>
            </a:r>
          </a:p>
          <a:p>
            <a:pPr marL="0" marR="0" lvl="0" indent="0" algn="ctr" rtl="0">
              <a:spcBef>
                <a:spcPts val="0"/>
              </a:spcBef>
              <a:spcAft>
                <a:spcPts val="0"/>
              </a:spcAft>
              <a:buNone/>
            </a:pPr>
            <a:r>
              <a:rPr lang="en-US" sz="2200" b="1" dirty="0">
                <a:solidFill>
                  <a:srgbClr val="F98832"/>
                </a:solidFill>
                <a:latin typeface="Federo"/>
                <a:ea typeface="Federo"/>
                <a:cs typeface="Federo"/>
                <a:sym typeface="Federo"/>
              </a:rPr>
              <a:t>Industria</a:t>
            </a:r>
            <a:endParaRPr sz="2200" b="1" dirty="0">
              <a:solidFill>
                <a:srgbClr val="F98832"/>
              </a:solidFill>
              <a:latin typeface="Federo"/>
              <a:ea typeface="Federo"/>
              <a:cs typeface="Federo"/>
              <a:sym typeface="Federo"/>
            </a:endParaRPr>
          </a:p>
        </p:txBody>
      </p:sp>
      <p:sp>
        <p:nvSpPr>
          <p:cNvPr id="285" name="Google Shape;285;p36"/>
          <p:cNvSpPr txBox="1"/>
          <p:nvPr/>
        </p:nvSpPr>
        <p:spPr>
          <a:xfrm>
            <a:off x="2694781" y="1464460"/>
            <a:ext cx="1970088" cy="769401"/>
          </a:xfrm>
          <a:prstGeom prst="rect">
            <a:avLst/>
          </a:prstGeom>
          <a:noFill/>
          <a:ln>
            <a:noFill/>
          </a:ln>
        </p:spPr>
        <p:txBody>
          <a:bodyPr spcFirstLastPara="1" wrap="square" lIns="91425" tIns="45700" rIns="91425" bIns="45700" anchor="t" anchorCtr="0">
            <a:spAutoFit/>
          </a:bodyPr>
          <a:lstStyle/>
          <a:p>
            <a:pPr lvl="0" algn="ctr"/>
            <a:r>
              <a:rPr lang="en-US" sz="2200" b="1" dirty="0" err="1">
                <a:solidFill>
                  <a:srgbClr val="F98832"/>
                </a:solidFill>
                <a:latin typeface="Federo"/>
                <a:ea typeface="Federo"/>
                <a:cs typeface="Federo"/>
                <a:sym typeface="Federo"/>
              </a:rPr>
              <a:t>Embarazo</a:t>
            </a:r>
            <a:r>
              <a:rPr lang="en-US" sz="2200" b="1" dirty="0">
                <a:solidFill>
                  <a:srgbClr val="F98832"/>
                </a:solidFill>
                <a:latin typeface="Federo"/>
                <a:ea typeface="Federo"/>
                <a:cs typeface="Federo"/>
                <a:sym typeface="Federo"/>
              </a:rPr>
              <a:t>/ Salud </a:t>
            </a:r>
            <a:r>
              <a:rPr lang="en-US" sz="2200" b="1" dirty="0" err="1">
                <a:solidFill>
                  <a:srgbClr val="F98832"/>
                </a:solidFill>
                <a:latin typeface="Federo"/>
                <a:ea typeface="Federo"/>
                <a:cs typeface="Federo"/>
                <a:sym typeface="Federo"/>
              </a:rPr>
              <a:t>Infantil</a:t>
            </a:r>
            <a:endParaRPr sz="2200" dirty="0">
              <a:solidFill>
                <a:srgbClr val="F98832"/>
              </a:solidFill>
            </a:endParaRPr>
          </a:p>
        </p:txBody>
      </p:sp>
      <p:sp>
        <p:nvSpPr>
          <p:cNvPr id="286" name="Google Shape;286;p36"/>
          <p:cNvSpPr txBox="1"/>
          <p:nvPr/>
        </p:nvSpPr>
        <p:spPr>
          <a:xfrm>
            <a:off x="4662872" y="1452963"/>
            <a:ext cx="182838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0" u="none" strike="noStrike" cap="none" err="1">
                <a:solidFill>
                  <a:srgbClr val="F98832"/>
                </a:solidFill>
                <a:latin typeface="Federo"/>
                <a:ea typeface="Federo"/>
                <a:cs typeface="Federo"/>
                <a:sym typeface="Federo"/>
              </a:rPr>
              <a:t>Cigarrillos</a:t>
            </a:r>
            <a:r>
              <a:rPr lang="en-US" sz="2200" b="1" i="0" u="none" strike="noStrike" cap="none">
                <a:solidFill>
                  <a:srgbClr val="F98832"/>
                </a:solidFill>
                <a:latin typeface="Federo"/>
                <a:ea typeface="Federo"/>
                <a:cs typeface="Federo"/>
                <a:sym typeface="Federo"/>
              </a:rPr>
              <a:t> </a:t>
            </a:r>
            <a:r>
              <a:rPr lang="en-US" sz="2200" b="1" i="0" u="none" strike="noStrike" cap="none" err="1">
                <a:solidFill>
                  <a:srgbClr val="F98832"/>
                </a:solidFill>
                <a:latin typeface="Federo"/>
                <a:ea typeface="Federo"/>
                <a:cs typeface="Federo"/>
                <a:sym typeface="Federo"/>
              </a:rPr>
              <a:t>Electrónicos</a:t>
            </a:r>
            <a:endParaRPr sz="2200">
              <a:solidFill>
                <a:srgbClr val="F98832"/>
              </a:solidFill>
            </a:endParaRPr>
          </a:p>
        </p:txBody>
      </p:sp>
      <p:sp>
        <p:nvSpPr>
          <p:cNvPr id="287" name="Google Shape;287;p36"/>
          <p:cNvSpPr txBox="1"/>
          <p:nvPr/>
        </p:nvSpPr>
        <p:spPr>
          <a:xfrm>
            <a:off x="6284118" y="1462488"/>
            <a:ext cx="1828380" cy="769401"/>
          </a:xfrm>
          <a:prstGeom prst="rect">
            <a:avLst/>
          </a:prstGeom>
          <a:noFill/>
          <a:ln>
            <a:noFill/>
          </a:ln>
        </p:spPr>
        <p:txBody>
          <a:bodyPr spcFirstLastPara="1" wrap="square" lIns="91425" tIns="45700" rIns="91425" bIns="45700" anchor="t" anchorCtr="0">
            <a:spAutoFit/>
          </a:bodyPr>
          <a:lstStyle/>
          <a:p>
            <a:pPr lvl="0" algn="ctr"/>
            <a:r>
              <a:rPr lang="en-US" sz="2200" b="1" dirty="0" err="1">
                <a:solidFill>
                  <a:srgbClr val="F98832"/>
                </a:solidFill>
                <a:latin typeface="Federo"/>
                <a:ea typeface="Federo"/>
                <a:cs typeface="Federo"/>
                <a:sym typeface="Federo"/>
              </a:rPr>
              <a:t>Renunciando</a:t>
            </a:r>
            <a:r>
              <a:rPr lang="en-US" sz="2200" b="1" dirty="0">
                <a:solidFill>
                  <a:srgbClr val="F98832"/>
                </a:solidFill>
                <a:latin typeface="Federo"/>
                <a:ea typeface="Federo"/>
                <a:cs typeface="Federo"/>
                <a:sym typeface="Federo"/>
              </a:rPr>
              <a:t> al Tabaco</a:t>
            </a:r>
            <a:endParaRPr sz="2200" dirty="0">
              <a:solidFill>
                <a:srgbClr val="F98832"/>
              </a:solidFill>
            </a:endParaRPr>
          </a:p>
        </p:txBody>
      </p:sp>
      <p:sp>
        <p:nvSpPr>
          <p:cNvPr id="288" name="Google Shape;288;p36"/>
          <p:cNvSpPr txBox="1"/>
          <p:nvPr/>
        </p:nvSpPr>
        <p:spPr>
          <a:xfrm>
            <a:off x="169863" y="2509838"/>
            <a:ext cx="1006475" cy="5857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3200"/>
              <a:buFont typeface="Noto Sans Symbols"/>
              <a:buNone/>
            </a:pPr>
            <a:r>
              <a:rPr lang="en-US" sz="3200" b="1" i="0" u="sng" strike="noStrike" cap="none">
                <a:solidFill>
                  <a:srgbClr val="92D050"/>
                </a:solidFill>
                <a:latin typeface="Times New Roman"/>
                <a:ea typeface="Times New Roman"/>
                <a:cs typeface="Times New Roman"/>
                <a:sym typeface="Times New Roman"/>
                <a:hlinkClick r:id="rId3" action="ppaction://hlinksldjump">
                  <a:extLst>
                    <a:ext uri="{A12FA001-AC4F-418D-AE19-62706E023703}">
                      <ahyp:hlinkClr xmlns:ahyp="http://schemas.microsoft.com/office/drawing/2018/hyperlinkcolor" val="tx"/>
                    </a:ext>
                  </a:extLst>
                </a:hlinkClick>
              </a:rPr>
              <a:t>$100</a:t>
            </a:r>
            <a:endParaRPr sz="3200" b="1" i="0" u="none" strike="noStrike" cap="none">
              <a:solidFill>
                <a:srgbClr val="92D050"/>
              </a:solidFill>
              <a:latin typeface="Times New Roman"/>
              <a:ea typeface="Times New Roman"/>
              <a:cs typeface="Times New Roman"/>
              <a:sym typeface="Times New Roman"/>
            </a:endParaRPr>
          </a:p>
        </p:txBody>
      </p:sp>
      <p:sp>
        <p:nvSpPr>
          <p:cNvPr id="289" name="Google Shape;289;p36"/>
          <p:cNvSpPr txBox="1"/>
          <p:nvPr/>
        </p:nvSpPr>
        <p:spPr>
          <a:xfrm>
            <a:off x="165100" y="3422829"/>
            <a:ext cx="111990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4"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0" name="Google Shape;290;p36"/>
          <p:cNvSpPr txBox="1"/>
          <p:nvPr/>
        </p:nvSpPr>
        <p:spPr>
          <a:xfrm>
            <a:off x="165100" y="4306977"/>
            <a:ext cx="1119906"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5"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291" name="Google Shape;291;p36"/>
          <p:cNvSpPr/>
          <p:nvPr/>
        </p:nvSpPr>
        <p:spPr>
          <a:xfrm>
            <a:off x="1509713" y="2505075"/>
            <a:ext cx="1006475" cy="585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6"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2" name="Google Shape;292;p36"/>
          <p:cNvSpPr/>
          <p:nvPr/>
        </p:nvSpPr>
        <p:spPr>
          <a:xfrm>
            <a:off x="5014913" y="2508250"/>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7"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3" name="Google Shape;293;p36"/>
          <p:cNvSpPr/>
          <p:nvPr/>
        </p:nvSpPr>
        <p:spPr>
          <a:xfrm>
            <a:off x="3213100" y="2505075"/>
            <a:ext cx="1006475" cy="585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8"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4" name="Google Shape;294;p36"/>
          <p:cNvSpPr/>
          <p:nvPr/>
        </p:nvSpPr>
        <p:spPr>
          <a:xfrm>
            <a:off x="6486525" y="2536825"/>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9"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5" name="Google Shape;295;p36"/>
          <p:cNvSpPr/>
          <p:nvPr/>
        </p:nvSpPr>
        <p:spPr>
          <a:xfrm>
            <a:off x="1514475" y="3335338"/>
            <a:ext cx="1004888" cy="5857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rgbClr val="92D050"/>
                </a:solidFill>
                <a:latin typeface="Times New Roman"/>
                <a:ea typeface="Times New Roman"/>
                <a:cs typeface="Times New Roman"/>
                <a:sym typeface="Times New Roman"/>
                <a:hlinkClick r:id="rId10" action="ppaction://hlinksldjump">
                  <a:extLst>
                    <a:ext uri="{A12FA001-AC4F-418D-AE19-62706E023703}">
                      <ahyp:hlinkClr xmlns:ahyp="http://schemas.microsoft.com/office/drawing/2018/hyperlinkcolor" val="tx"/>
                    </a:ext>
                  </a:extLst>
                </a:hlinkClick>
              </a:rPr>
              <a:t>$200</a:t>
            </a:r>
            <a:endParaRPr sz="3200" b="1" i="0" u="none" strike="noStrike" cap="none">
              <a:solidFill>
                <a:srgbClr val="92D050"/>
              </a:solidFill>
              <a:latin typeface="Times New Roman"/>
              <a:ea typeface="Times New Roman"/>
              <a:cs typeface="Times New Roman"/>
              <a:sym typeface="Times New Roman"/>
            </a:endParaRPr>
          </a:p>
        </p:txBody>
      </p:sp>
      <p:sp>
        <p:nvSpPr>
          <p:cNvPr id="296" name="Google Shape;296;p36"/>
          <p:cNvSpPr/>
          <p:nvPr/>
        </p:nvSpPr>
        <p:spPr>
          <a:xfrm>
            <a:off x="3176588" y="3355975"/>
            <a:ext cx="1006475" cy="585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1"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7" name="Google Shape;297;p36"/>
          <p:cNvSpPr/>
          <p:nvPr/>
        </p:nvSpPr>
        <p:spPr>
          <a:xfrm>
            <a:off x="5014913" y="3336925"/>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2"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8" name="Google Shape;298;p36"/>
          <p:cNvSpPr/>
          <p:nvPr/>
        </p:nvSpPr>
        <p:spPr>
          <a:xfrm>
            <a:off x="6486525" y="3335338"/>
            <a:ext cx="1006475" cy="5857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3"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9" name="Google Shape;299;p36"/>
          <p:cNvSpPr/>
          <p:nvPr/>
        </p:nvSpPr>
        <p:spPr>
          <a:xfrm>
            <a:off x="1549400" y="4321175"/>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4"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0" name="Google Shape;300;p36"/>
          <p:cNvSpPr/>
          <p:nvPr/>
        </p:nvSpPr>
        <p:spPr>
          <a:xfrm>
            <a:off x="3187700" y="4310063"/>
            <a:ext cx="1004888"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5"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1" name="Google Shape;301;p36"/>
          <p:cNvSpPr/>
          <p:nvPr/>
        </p:nvSpPr>
        <p:spPr>
          <a:xfrm>
            <a:off x="4994275" y="4292600"/>
            <a:ext cx="1004888"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6"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2" name="Google Shape;302;p36"/>
          <p:cNvSpPr/>
          <p:nvPr/>
        </p:nvSpPr>
        <p:spPr>
          <a:xfrm>
            <a:off x="6486525" y="4310063"/>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7"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3" name="Google Shape;303;p36"/>
          <p:cNvSpPr txBox="1"/>
          <p:nvPr/>
        </p:nvSpPr>
        <p:spPr>
          <a:xfrm>
            <a:off x="2149475" y="5262563"/>
            <a:ext cx="3471863"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C000"/>
              </a:buClr>
              <a:buSzPts val="4000"/>
              <a:buFont typeface="Noto Sans Symbols"/>
              <a:buNone/>
            </a:pPr>
            <a:r>
              <a:rPr lang="en-US" sz="4000" b="1" i="0" u="sng" strike="noStrike" cap="none" dirty="0">
                <a:solidFill>
                  <a:schemeClr val="hlink"/>
                </a:solidFill>
                <a:latin typeface="Federo"/>
                <a:ea typeface="Federo"/>
                <a:cs typeface="Federo"/>
                <a:sym typeface="Federo"/>
              </a:rPr>
              <a:t>El </a:t>
            </a:r>
            <a:r>
              <a:rPr lang="en-US" sz="4000" b="1" i="0" u="sng" strike="noStrike" cap="none" dirty="0" err="1">
                <a:solidFill>
                  <a:schemeClr val="hlink"/>
                </a:solidFill>
                <a:latin typeface="Federo"/>
                <a:ea typeface="Federo"/>
                <a:cs typeface="Federo"/>
                <a:sym typeface="Federo"/>
              </a:rPr>
              <a:t>Desafío</a:t>
            </a:r>
            <a:r>
              <a:rPr lang="en-US" sz="4000" b="1" i="0" u="sng" strike="noStrike" cap="none" dirty="0">
                <a:solidFill>
                  <a:schemeClr val="hlink"/>
                </a:solidFill>
                <a:latin typeface="Federo"/>
                <a:ea typeface="Federo"/>
                <a:cs typeface="Federo"/>
                <a:sym typeface="Federo"/>
              </a:rPr>
              <a:t> Final</a:t>
            </a:r>
            <a:endParaRPr lang="en-US" sz="4000" b="1" i="0" u="none" strike="noStrike" cap="none" dirty="0">
              <a:solidFill>
                <a:srgbClr val="FFC000"/>
              </a:solidFill>
              <a:latin typeface="Federo"/>
              <a:ea typeface="Federo"/>
              <a:cs typeface="Federo"/>
              <a:sym typeface="Federo"/>
            </a:endParaRPr>
          </a:p>
        </p:txBody>
      </p:sp>
      <p:sp>
        <p:nvSpPr>
          <p:cNvPr id="304" name="Google Shape;304;p36"/>
          <p:cNvSpPr txBox="1"/>
          <p:nvPr/>
        </p:nvSpPr>
        <p:spPr>
          <a:xfrm>
            <a:off x="531029" y="95250"/>
            <a:ext cx="62901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b="1" i="0" u="none" strike="noStrike" cap="none">
                <a:solidFill>
                  <a:srgbClr val="F98832"/>
                </a:solidFill>
                <a:latin typeface="Federo"/>
                <a:ea typeface="Federo"/>
                <a:cs typeface="Federo"/>
                <a:sym typeface="Federo"/>
              </a:rPr>
              <a:t>JEOPARDY</a:t>
            </a:r>
            <a:endParaRPr>
              <a:solidFill>
                <a:srgbClr val="F9883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283">
                                            <p:txEl>
                                              <p:pRg st="0" end="0"/>
                                            </p:txEl>
                                          </p:spTgt>
                                        </p:tgtEl>
                                        <p:attrNameLst>
                                          <p:attrName>style.visibility</p:attrName>
                                        </p:attrNameLst>
                                      </p:cBhvr>
                                      <p:to>
                                        <p:strVal val="visible"/>
                                      </p:to>
                                    </p:set>
                                    <p:anim calcmode="lin" valueType="num">
                                      <p:cBhvr additive="base">
                                        <p:cTn id="7" dur="500"/>
                                        <p:tgtEl>
                                          <p:spTgt spid="283">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500"/>
                                  </p:stCondLst>
                                  <p:childTnLst>
                                    <p:set>
                                      <p:cBhvr>
                                        <p:cTn id="10" dur="1" fill="hold">
                                          <p:stCondLst>
                                            <p:cond delay="0"/>
                                          </p:stCondLst>
                                        </p:cTn>
                                        <p:tgtEl>
                                          <p:spTgt spid="283">
                                            <p:txEl>
                                              <p:pRg st="1" end="1"/>
                                            </p:txEl>
                                          </p:spTgt>
                                        </p:tgtEl>
                                        <p:attrNameLst>
                                          <p:attrName>style.visibility</p:attrName>
                                        </p:attrNameLst>
                                      </p:cBhvr>
                                      <p:to>
                                        <p:strVal val="visible"/>
                                      </p:to>
                                    </p:set>
                                    <p:anim calcmode="lin" valueType="num">
                                      <p:cBhvr additive="base">
                                        <p:cTn id="11" dur="500"/>
                                        <p:tgtEl>
                                          <p:spTgt spid="283">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500"/>
                                  </p:stCondLst>
                                  <p:childTnLst>
                                    <p:set>
                                      <p:cBhvr>
                                        <p:cTn id="14" dur="1" fill="hold">
                                          <p:stCondLst>
                                            <p:cond delay="0"/>
                                          </p:stCondLst>
                                        </p:cTn>
                                        <p:tgtEl>
                                          <p:spTgt spid="284">
                                            <p:txEl>
                                              <p:pRg st="0" end="0"/>
                                            </p:txEl>
                                          </p:spTgt>
                                        </p:tgtEl>
                                        <p:attrNameLst>
                                          <p:attrName>style.visibility</p:attrName>
                                        </p:attrNameLst>
                                      </p:cBhvr>
                                      <p:to>
                                        <p:strVal val="visible"/>
                                      </p:to>
                                    </p:set>
                                    <p:anim calcmode="lin" valueType="num">
                                      <p:cBhvr additive="base">
                                        <p:cTn id="15" dur="500"/>
                                        <p:tgtEl>
                                          <p:spTgt spid="284">
                                            <p:txEl>
                                              <p:pRg st="0" end="0"/>
                                            </p:txEl>
                                          </p:spTgt>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8" fill="hold" nodeType="afterEffect">
                                  <p:stCondLst>
                                    <p:cond delay="500"/>
                                  </p:stCondLst>
                                  <p:childTnLst>
                                    <p:set>
                                      <p:cBhvr>
                                        <p:cTn id="18" dur="1" fill="hold">
                                          <p:stCondLst>
                                            <p:cond delay="0"/>
                                          </p:stCondLst>
                                        </p:cTn>
                                        <p:tgtEl>
                                          <p:spTgt spid="284">
                                            <p:txEl>
                                              <p:pRg st="1" end="1"/>
                                            </p:txEl>
                                          </p:spTgt>
                                        </p:tgtEl>
                                        <p:attrNameLst>
                                          <p:attrName>style.visibility</p:attrName>
                                        </p:attrNameLst>
                                      </p:cBhvr>
                                      <p:to>
                                        <p:strVal val="visible"/>
                                      </p:to>
                                    </p:set>
                                    <p:anim calcmode="lin" valueType="num">
                                      <p:cBhvr additive="base">
                                        <p:cTn id="19" dur="500"/>
                                        <p:tgtEl>
                                          <p:spTgt spid="284">
                                            <p:txEl>
                                              <p:pRg st="1" end="1"/>
                                            </p:txEl>
                                          </p:spTgt>
                                        </p:tgtEl>
                                        <p:attrNameLst>
                                          <p:attrName>ppt_x</p:attrName>
                                        </p:attrNameLst>
                                      </p:cBhvr>
                                      <p:tavLst>
                                        <p:tav tm="0">
                                          <p:val>
                                            <p:strVal val="#ppt_x-1"/>
                                          </p:val>
                                        </p:tav>
                                        <p:tav tm="100000">
                                          <p:val>
                                            <p:strVal val="#ppt_x"/>
                                          </p:val>
                                        </p:tav>
                                      </p:tavLst>
                                    </p:anim>
                                  </p:childTnLst>
                                </p:cTn>
                              </p:par>
                            </p:childTnLst>
                          </p:cTn>
                        </p:par>
                        <p:par>
                          <p:cTn id="20" fill="hold">
                            <p:stCondLst>
                              <p:cond delay="4000"/>
                            </p:stCondLst>
                            <p:childTnLst>
                              <p:par>
                                <p:cTn id="21" presetID="2" presetClass="entr" presetSubtype="8" fill="hold" nodeType="afterEffect">
                                  <p:stCondLst>
                                    <p:cond delay="500"/>
                                  </p:stCondLst>
                                  <p:childTnLst>
                                    <p:set>
                                      <p:cBhvr>
                                        <p:cTn id="22" dur="1" fill="hold">
                                          <p:stCondLst>
                                            <p:cond delay="0"/>
                                          </p:stCondLst>
                                        </p:cTn>
                                        <p:tgtEl>
                                          <p:spTgt spid="285">
                                            <p:txEl>
                                              <p:pRg st="0" end="0"/>
                                            </p:txEl>
                                          </p:spTgt>
                                        </p:tgtEl>
                                        <p:attrNameLst>
                                          <p:attrName>style.visibility</p:attrName>
                                        </p:attrNameLst>
                                      </p:cBhvr>
                                      <p:to>
                                        <p:strVal val="visible"/>
                                      </p:to>
                                    </p:set>
                                    <p:anim calcmode="lin" valueType="num">
                                      <p:cBhvr additive="base">
                                        <p:cTn id="23" dur="500"/>
                                        <p:tgtEl>
                                          <p:spTgt spid="285">
                                            <p:txEl>
                                              <p:pRg st="0" end="0"/>
                                            </p:txEl>
                                          </p:spTgt>
                                        </p:tgtEl>
                                        <p:attrNameLst>
                                          <p:attrName>ppt_x</p:attrName>
                                        </p:attrNameLst>
                                      </p:cBhvr>
                                      <p:tavLst>
                                        <p:tav tm="0">
                                          <p:val>
                                            <p:strVal val="#ppt_x-1"/>
                                          </p:val>
                                        </p:tav>
                                        <p:tav tm="100000">
                                          <p:val>
                                            <p:strVal val="#ppt_x"/>
                                          </p:val>
                                        </p:tav>
                                      </p:tavLst>
                                    </p:anim>
                                  </p:childTnLst>
                                </p:cTn>
                              </p:par>
                            </p:childTnLst>
                          </p:cTn>
                        </p:par>
                        <p:par>
                          <p:cTn id="24" fill="hold">
                            <p:stCondLst>
                              <p:cond delay="5000"/>
                            </p:stCondLst>
                            <p:childTnLst>
                              <p:par>
                                <p:cTn id="25" presetID="2" presetClass="entr" presetSubtype="8" fill="hold" nodeType="afterEffect">
                                  <p:stCondLst>
                                    <p:cond delay="500"/>
                                  </p:stCondLst>
                                  <p:childTnLst>
                                    <p:set>
                                      <p:cBhvr>
                                        <p:cTn id="26" dur="1" fill="hold">
                                          <p:stCondLst>
                                            <p:cond delay="0"/>
                                          </p:stCondLst>
                                        </p:cTn>
                                        <p:tgtEl>
                                          <p:spTgt spid="286">
                                            <p:txEl>
                                              <p:pRg st="0" end="0"/>
                                            </p:txEl>
                                          </p:spTgt>
                                        </p:tgtEl>
                                        <p:attrNameLst>
                                          <p:attrName>style.visibility</p:attrName>
                                        </p:attrNameLst>
                                      </p:cBhvr>
                                      <p:to>
                                        <p:strVal val="visible"/>
                                      </p:to>
                                    </p:set>
                                    <p:anim calcmode="lin" valueType="num">
                                      <p:cBhvr additive="base">
                                        <p:cTn id="27" dur="500"/>
                                        <p:tgtEl>
                                          <p:spTgt spid="286">
                                            <p:txEl>
                                              <p:pRg st="0" end="0"/>
                                            </p:txEl>
                                          </p:spTgt>
                                        </p:tgtEl>
                                        <p:attrNameLst>
                                          <p:attrName>ppt_x</p:attrName>
                                        </p:attrNameLst>
                                      </p:cBhvr>
                                      <p:tavLst>
                                        <p:tav tm="0">
                                          <p:val>
                                            <p:strVal val="#ppt_x-1"/>
                                          </p:val>
                                        </p:tav>
                                        <p:tav tm="100000">
                                          <p:val>
                                            <p:strVal val="#ppt_x"/>
                                          </p:val>
                                        </p:tav>
                                      </p:tavLst>
                                    </p:anim>
                                  </p:childTnLst>
                                </p:cTn>
                              </p:par>
                            </p:childTnLst>
                          </p:cTn>
                        </p:par>
                        <p:par>
                          <p:cTn id="28" fill="hold">
                            <p:stCondLst>
                              <p:cond delay="6000"/>
                            </p:stCondLst>
                            <p:childTnLst>
                              <p:par>
                                <p:cTn id="29" presetID="2" presetClass="entr" presetSubtype="8" fill="hold" nodeType="afterEffect">
                                  <p:stCondLst>
                                    <p:cond delay="0"/>
                                  </p:stCondLst>
                                  <p:childTnLst>
                                    <p:set>
                                      <p:cBhvr>
                                        <p:cTn id="30" dur="1" fill="hold">
                                          <p:stCondLst>
                                            <p:cond delay="0"/>
                                          </p:stCondLst>
                                        </p:cTn>
                                        <p:tgtEl>
                                          <p:spTgt spid="287">
                                            <p:txEl>
                                              <p:pRg st="0" end="0"/>
                                            </p:txEl>
                                          </p:spTgt>
                                        </p:tgtEl>
                                        <p:attrNameLst>
                                          <p:attrName>style.visibility</p:attrName>
                                        </p:attrNameLst>
                                      </p:cBhvr>
                                      <p:to>
                                        <p:strVal val="visible"/>
                                      </p:to>
                                    </p:set>
                                    <p:anim calcmode="lin" valueType="num">
                                      <p:cBhvr additive="base">
                                        <p:cTn id="31" dur="500"/>
                                        <p:tgtEl>
                                          <p:spTgt spid="287">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0">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55A11"/>
      </a:hlink>
      <a:folHlink>
        <a:srgbClr val="C55A1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Custom 24">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0C226"/>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TotalTime>
  <Words>9785</Words>
  <Application>Microsoft Office PowerPoint</Application>
  <PresentationFormat>On-screen Show (4:3)</PresentationFormat>
  <Paragraphs>614</Paragraphs>
  <Slides>60</Slides>
  <Notes>60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60</vt:i4>
      </vt:variant>
    </vt:vector>
  </HeadingPairs>
  <TitlesOfParts>
    <vt:vector size="75" baseType="lpstr">
      <vt:lpstr>Caveat Brush</vt:lpstr>
      <vt:lpstr>Aptos</vt:lpstr>
      <vt:lpstr>Atma</vt:lpstr>
      <vt:lpstr>Trebuchet MS</vt:lpstr>
      <vt:lpstr>Arial</vt:lpstr>
      <vt:lpstr>Verdana</vt:lpstr>
      <vt:lpstr>Federo</vt:lpstr>
      <vt:lpstr>Calibri</vt:lpstr>
      <vt:lpstr>Segoe UI</vt:lpstr>
      <vt:lpstr>Roboto</vt:lpstr>
      <vt:lpstr>Times New Roman</vt:lpstr>
      <vt:lpstr>Noto Sans Symbols</vt:lpstr>
      <vt:lpstr>Office Theme</vt:lpstr>
      <vt:lpstr>Facet</vt:lpstr>
      <vt:lpstr>1_Office Theme</vt:lpstr>
      <vt:lpstr>PowerPoint Presentation</vt:lpstr>
      <vt:lpstr>PowerPoint Presentation</vt:lpstr>
      <vt:lpstr>PowerPoint Presentation</vt:lpstr>
      <vt:lpstr>PowerPoint Presentation</vt:lpstr>
      <vt:lpstr> </vt:lpstr>
      <vt:lpstr> </vt:lpstr>
      <vt:lpstr>PowerPoint Presentation</vt:lpstr>
      <vt:lpstr>¡Juguemos Jeopardy!</vt:lpstr>
      <vt:lpstr>PowerPoint Presentation</vt:lpstr>
      <vt:lpstr>Pregunta por $100  Tabaco 1a1</vt:lpstr>
      <vt:lpstr>Respuesta por $100  Tabaco 1a1</vt:lpstr>
      <vt:lpstr>Pregunta por $200  Tabaco 1a1</vt:lpstr>
      <vt:lpstr>Respuesta por $200  Tabaco 1a1</vt:lpstr>
      <vt:lpstr>Pregunta por $300  Tabaco 1a1</vt:lpstr>
      <vt:lpstr>Respuesta por $300  Tabaco 1a1</vt:lpstr>
      <vt:lpstr>Pregunta por $100  Tácticas de la industria</vt:lpstr>
      <vt:lpstr>Respuesta por $100  Tácticas de la industria</vt:lpstr>
      <vt:lpstr>Pregunta por $200  Tácticas de la industria</vt:lpstr>
      <vt:lpstr>Respuesta por $200   Tácticas de la industria</vt:lpstr>
      <vt:lpstr>Pregunta por $300   Tácticas de la industria</vt:lpstr>
      <vt:lpstr>Respuesta por $300  Tácticas de la industria</vt:lpstr>
      <vt:lpstr>Pregunta por $100 Embarazo/Salud Infantil </vt:lpstr>
      <vt:lpstr>Respuesta por $100 Embarazo/Salud Infantil</vt:lpstr>
      <vt:lpstr>Pregunta por $200 Embarazo/Salud Infantil </vt:lpstr>
      <vt:lpstr>Respuesta por $200  Embarazo/Salud Infantil</vt:lpstr>
      <vt:lpstr>Pregunta por $300 Embarazo/Salud Infantil</vt:lpstr>
      <vt:lpstr>Respuesta por $300  Embarazo/Salud Infantil</vt:lpstr>
      <vt:lpstr>Pregunta por $100  Cigarrillos electrónicos</vt:lpstr>
      <vt:lpstr>Respuesta por $100  Cigarrillos electrónicos</vt:lpstr>
      <vt:lpstr>Pregunta por $200  Cigarrillos electrónicos</vt:lpstr>
      <vt:lpstr>Respuesta por $200  Cigarrillos electrónicos</vt:lpstr>
      <vt:lpstr>Pregunta por $300  Cigarrillos electrónicos</vt:lpstr>
      <vt:lpstr>Respuesta por $300  Cigarrillos electrónicos</vt:lpstr>
      <vt:lpstr>Pregunta por $100  Renunciando al Tabaco </vt:lpstr>
      <vt:lpstr>Respuesta por $100 Renunciando al Tabaco </vt:lpstr>
      <vt:lpstr>Pregunta por $200  Renunciando al Tabaco </vt:lpstr>
      <vt:lpstr>Respuesta por $200  Renunciando al Tabaco </vt:lpstr>
      <vt:lpstr>Pregunta por $300  Renunciando al Tabaco</vt:lpstr>
      <vt:lpstr>Respuesta por $300  Renunciando al tabaco</vt:lpstr>
      <vt:lpstr>Pregunta Jeopardy Final  </vt:lpstr>
      <vt:lpstr>Respuesta Jeopardy Final</vt:lpstr>
      <vt:lpstr>¡Gracias por jugar Jeopardy!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Complete  Pre-Assessment</dc:title>
  <dc:creator>Tanya Shelburne</dc:creator>
  <cp:lastModifiedBy>Tanya Shelburne</cp:lastModifiedBy>
  <cp:revision>798</cp:revision>
  <dcterms:modified xsi:type="dcterms:W3CDTF">2026-05-07T13:38:22Z</dcterms:modified>
</cp:coreProperties>
</file>