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64"/>
  </p:notesMasterIdLst>
  <p:sldIdLst>
    <p:sldId id="2146847493" r:id="rId3"/>
    <p:sldId id="2146847494" r:id="rId4"/>
    <p:sldId id="2146847496" r:id="rId5"/>
    <p:sldId id="2146847499" r:id="rId6"/>
    <p:sldId id="258" r:id="rId7"/>
    <p:sldId id="2146847500" r:id="rId8"/>
    <p:sldId id="41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146847502" r:id="rId43"/>
    <p:sldId id="2146847501" r:id="rId44"/>
    <p:sldId id="415" r:id="rId45"/>
    <p:sldId id="442" r:id="rId46"/>
    <p:sldId id="2146847505" r:id="rId47"/>
    <p:sldId id="2146847490" r:id="rId48"/>
    <p:sldId id="2146847504" r:id="rId49"/>
    <p:sldId id="2146847503" r:id="rId50"/>
    <p:sldId id="2146847511" r:id="rId51"/>
    <p:sldId id="2146847506" r:id="rId52"/>
    <p:sldId id="2146847507" r:id="rId53"/>
    <p:sldId id="2146847486" r:id="rId54"/>
    <p:sldId id="422" r:id="rId55"/>
    <p:sldId id="423" r:id="rId56"/>
    <p:sldId id="424" r:id="rId57"/>
    <p:sldId id="2146847485" r:id="rId58"/>
    <p:sldId id="2146847521" r:id="rId59"/>
    <p:sldId id="2146847495" r:id="rId60"/>
    <p:sldId id="2146847513" r:id="rId61"/>
    <p:sldId id="462" r:id="rId62"/>
    <p:sldId id="2146847512" r:id="rId63"/>
  </p:sldIdLst>
  <p:sldSz cx="9144000" cy="6858000" type="screen4x3"/>
  <p:notesSz cx="7102475" cy="9388475"/>
  <p:embeddedFontLst>
    <p:embeddedFont>
      <p:font typeface="Atma" panose="020B0604020202020204" charset="0"/>
      <p:regular r:id="rId65"/>
      <p:bold r:id="rId66"/>
      <p:italic r:id="rId67"/>
      <p:boldItalic r:id="rId68"/>
    </p:embeddedFont>
    <p:embeddedFont>
      <p:font typeface="Atma Bold" panose="020B0604020202020204" charset="0"/>
      <p:regular r:id="rId69"/>
      <p:bold r:id="rId70"/>
      <p:italic r:id="rId71"/>
      <p:boldItalic r:id="rId72"/>
    </p:embeddedFont>
    <p:embeddedFont>
      <p:font typeface="Caveat Brush" pitchFamily="2" charset="0"/>
      <p:regular r:id="rId73"/>
    </p:embeddedFont>
    <p:embeddedFont>
      <p:font typeface="Roboto" panose="02000000000000000000" pitchFamily="2" charset="0"/>
      <p:regular r:id="rId74"/>
      <p:bold r:id="rId75"/>
      <p:italic r:id="rId76"/>
      <p:boldItalic r:id="rId77"/>
    </p:embeddedFont>
    <p:embeddedFont>
      <p:font typeface="Segoe UI" panose="020B0502040204020203" pitchFamily="34" charset="0"/>
      <p:regular r:id="rId78"/>
      <p:bold r:id="rId79"/>
      <p:italic r:id="rId80"/>
      <p:boldItalic r:id="rId81"/>
    </p:embeddedFont>
    <p:embeddedFont>
      <p:font typeface="Trebuchet MS" panose="020B0603020202020204" pitchFamily="34" charset="0"/>
      <p:regular r:id="rId82"/>
      <p:bold r:id="rId83"/>
      <p:italic r:id="rId84"/>
      <p:boldItalic r:id="rId85"/>
    </p:embeddedFont>
    <p:embeddedFont>
      <p:font typeface="Verdana" panose="020B060403050404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832"/>
    <a:srgbClr val="BCE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FD3A56-25B6-4E16-8B79-A8409AC4CC60}" v="2" dt="2026-04-16T17:26:24.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71895" autoAdjust="0"/>
  </p:normalViewPr>
  <p:slideViewPr>
    <p:cSldViewPr snapToGrid="0">
      <p:cViewPr varScale="1">
        <p:scale>
          <a:sx n="51" d="100"/>
          <a:sy n="51" d="100"/>
        </p:scale>
        <p:origin x="1781" y="317"/>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3.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font" Target="fonts/font7.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9.xml"/><Relationship Id="rId82"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E2D1BA-8954-4BA3-B98C-BA53A2F866D0}"/>
    <pc:docChg chg="addSld delSld modSld">
      <pc:chgData name="Tanya Shelburne" userId="5a8aca72b4acc242" providerId="LiveId" clId="{57E2D1BA-8954-4BA3-B98C-BA53A2F866D0}" dt="2026-04-16T17:31:26.321" v="10" actId="20577"/>
      <pc:docMkLst>
        <pc:docMk/>
      </pc:docMkLst>
      <pc:sldChg chg="del">
        <pc:chgData name="Tanya Shelburne" userId="5a8aca72b4acc242" providerId="LiveId" clId="{57E2D1BA-8954-4BA3-B98C-BA53A2F866D0}" dt="2026-04-16T17:26:13.403" v="1" actId="47"/>
        <pc:sldMkLst>
          <pc:docMk/>
          <pc:sldMk cId="2628297459" sldId="463"/>
        </pc:sldMkLst>
      </pc:sldChg>
      <pc:sldChg chg="modSp mod">
        <pc:chgData name="Tanya Shelburne" userId="5a8aca72b4acc242" providerId="LiveId" clId="{57E2D1BA-8954-4BA3-B98C-BA53A2F866D0}" dt="2026-04-16T17:31:26.321" v="10" actId="20577"/>
        <pc:sldMkLst>
          <pc:docMk/>
          <pc:sldMk cId="1861864819" sldId="2146847507"/>
        </pc:sldMkLst>
        <pc:graphicFrameChg chg="modGraphic">
          <ac:chgData name="Tanya Shelburne" userId="5a8aca72b4acc242" providerId="LiveId" clId="{57E2D1BA-8954-4BA3-B98C-BA53A2F866D0}" dt="2026-04-16T17:31:26.321" v="10" actId="20577"/>
          <ac:graphicFrameMkLst>
            <pc:docMk/>
            <pc:sldMk cId="1861864819" sldId="2146847507"/>
            <ac:graphicFrameMk id="6" creationId="{61772745-5834-0074-4F80-FA61BE0DF574}"/>
          </ac:graphicFrameMkLst>
        </pc:graphicFrameChg>
      </pc:sldChg>
      <pc:sldChg chg="add">
        <pc:chgData name="Tanya Shelburne" userId="5a8aca72b4acc242" providerId="LiveId" clId="{57E2D1BA-8954-4BA3-B98C-BA53A2F866D0}" dt="2026-04-16T17:26:11.320" v="0"/>
        <pc:sldMkLst>
          <pc:docMk/>
          <pc:sldMk cId="135431497" sldId="2146847513"/>
        </pc:sldMkLst>
      </pc:sldChg>
      <pc:sldChg chg="add">
        <pc:chgData name="Tanya Shelburne" userId="5a8aca72b4acc242" providerId="LiveId" clId="{57E2D1BA-8954-4BA3-B98C-BA53A2F866D0}" dt="2026-04-16T17:26:24.168" v="2"/>
        <pc:sldMkLst>
          <pc:docMk/>
          <pc:sldMk cId="2488955890" sldId="21468475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96133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HOW TO USE THE NOTES SECTION: Each slide in this presentation has a notes section that can help you deliver the presentation.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indicates “Breathe Refresher” so they know how to answer the first question regarding the type of training they are attending.  To encourage compliance, you could have them indicate they are done or show you their completion screen and you could give them a handout, magnet, or other giveaway when they do. You still need to bring copies of the sign-in sheets and some printed out pre assessments in case participants prefer to complete a hard copy….then after the training you will need to complete the data entry.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 </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on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5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
        <p:nvSpPr>
          <p:cNvPr id="307" name="Google Shape;307;p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US" dirty="0"/>
              <a:t>INSTRUCTIONS: Read the question out loud.</a:t>
            </a:r>
            <a:endParaRPr dirty="0"/>
          </a:p>
        </p:txBody>
      </p:sp>
    </p:spTree>
    <p:extLst>
      <p:ext uri="{BB962C8B-B14F-4D97-AF65-F5344CB8AC3E}">
        <p14:creationId xmlns:p14="http://schemas.microsoft.com/office/powerpoint/2010/main" val="1009222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8: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
        <p:nvSpPr>
          <p:cNvPr id="315" name="Google Shape;315;p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8: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While traditional cigarette smoking has gone down there is still work to be done, especially with e-cigarettes.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“That is true! There has been a lot of great progress as people have learned about the danger of smoking and laws have been put in place to restrict some forms of tobacco marketing and to protect people from secondhand smoke exposure. But there is still work to be done, and especially with the recent growth of e-cigarettes and vaping. </a:t>
            </a:r>
            <a:r>
              <a:rPr lang="en-US" i="0" dirty="0"/>
              <a:t>(Team X) </a:t>
            </a:r>
            <a:r>
              <a:rPr lang="en-US" i="1" dirty="0"/>
              <a:t>gets $100!” </a:t>
            </a:r>
            <a:endParaRPr dirty="0"/>
          </a:p>
        </p:txBody>
      </p:sp>
    </p:spTree>
    <p:extLst>
      <p:ext uri="{BB962C8B-B14F-4D97-AF65-F5344CB8AC3E}">
        <p14:creationId xmlns:p14="http://schemas.microsoft.com/office/powerpoint/2010/main" val="277951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
        <p:nvSpPr>
          <p:cNvPr id="324" name="Google Shape;324;p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p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3891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
        <p:nvSpPr>
          <p:cNvPr id="332" name="Google Shape;332;p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3" name="Google Shape;333;p1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Most smokers start by the age of 21.</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A. </a:t>
            </a:r>
            <a:r>
              <a:rPr lang="en-US" b="0" i="1" dirty="0">
                <a:solidFill>
                  <a:srgbClr val="202124"/>
                </a:solidFill>
                <a:effectLst/>
                <a:latin typeface="Roboto" panose="02000000000000000000" pitchFamily="2" charset="0"/>
              </a:rPr>
              <a:t>About 95% of adult smokers begin smoking before they turn 21 so that is why preventing teens and young adults from starting is so critical.</a:t>
            </a:r>
            <a:r>
              <a:rPr lang="en-US" b="0" i="1" dirty="0"/>
              <a:t> (Team X) gets $200!”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5395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
        <p:nvSpPr>
          <p:cNvPr id="340" name="Google Shape;340;p1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1" name="Google Shape;341;p1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65668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2: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
        <p:nvSpPr>
          <p:cNvPr id="348" name="Google Shape;348;p1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p12: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Thirdhand smoke is especially dangerous for infants and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B. If you remember from our last training, Thirdhand smoke includes the toxins and chemicals left behind in a room or a car when someone smokes there. Because of the way infants breathe and the size of their developing lungs they actually take in 4 times the amount of chemicals that an adult would in the same space. That is why it is critical to educate parents about thirdhand smoke and encourage them not to smoke in places where children will later be. (Team X) gets $300!”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11627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356" name="Google Shape;356;p1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p1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5813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
        <p:nvSpPr>
          <p:cNvPr id="365" name="Google Shape;365;p1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6" name="Google Shape;366;p1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 tobacco industry markets to youth with packaging that is similar to candy.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true! </a:t>
            </a:r>
            <a:r>
              <a:rPr lang="en-US" b="0" i="1" dirty="0">
                <a:solidFill>
                  <a:srgbClr val="202124"/>
                </a:solidFill>
                <a:effectLst/>
                <a:latin typeface="Roboto" panose="02000000000000000000" pitchFamily="2" charset="0"/>
              </a:rPr>
              <a:t>The tobacco industry deliberately targets young people and one of their strategies is to mimic the packaging of popular candy and other items that appeal to youth. These pictures show just a few examples of vape juice, chewing tobacco and cigarettes that look strikingly similar to candy!</a:t>
            </a:r>
            <a:r>
              <a:rPr lang="en-US" b="0" i="1" dirty="0"/>
              <a:t> (Team X) gets $100!”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06353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p1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377" name="Google Shape;377;p1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8704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1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 tobacco industry spends A LOT of money on marketing.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The tobacco industry spends 23.5 MILLION dollars every day to market their deadly products in the United States.. I personally could think of a lot better ways to spend that money</a:t>
            </a:r>
            <a:r>
              <a:rPr lang="en-US" b="0" i="1" dirty="0">
                <a:solidFill>
                  <a:srgbClr val="202124"/>
                </a:solidFill>
                <a:effectLst/>
                <a:latin typeface="Roboto" panose="02000000000000000000" pitchFamily="2" charset="0"/>
              </a:rPr>
              <a:t>!</a:t>
            </a:r>
            <a:r>
              <a:rPr lang="en-US" b="0" i="1" dirty="0"/>
              <a:t> (Team X) gets $200!” </a:t>
            </a:r>
          </a:p>
          <a:p>
            <a:pPr marL="0" lvl="0" indent="0" algn="l" rtl="0">
              <a:spcBef>
                <a:spcPts val="0"/>
              </a:spcBef>
              <a:spcAft>
                <a:spcPts val="0"/>
              </a:spcAft>
              <a:buNone/>
            </a:pPr>
            <a:endParaRPr dirty="0"/>
          </a:p>
        </p:txBody>
      </p:sp>
      <p:sp>
        <p:nvSpPr>
          <p:cNvPr id="385" name="Google Shape;385;p1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593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1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394" name="Google Shape;394;p1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7546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1" name="Google Shape;401;p18: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 tobacco industry aggressively markets several marginalized populations.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E, all of the above. The tobacco industry preys on several marginalized populations, including but not limited to people of color, youth, those in communities with low incomes, and the LGBTQ+ community.  They use aggressive marketing strategies in order to create life-long customers, which results in even greater health disparities for these groups. (Team X) gets $300!” </a:t>
            </a:r>
          </a:p>
          <a:p>
            <a:pPr marL="0" lvl="0" indent="0" algn="l" rtl="0">
              <a:spcBef>
                <a:spcPts val="0"/>
              </a:spcBef>
              <a:spcAft>
                <a:spcPts val="0"/>
              </a:spcAft>
              <a:buNone/>
            </a:pPr>
            <a:endParaRPr dirty="0"/>
          </a:p>
        </p:txBody>
      </p:sp>
      <p:sp>
        <p:nvSpPr>
          <p:cNvPr id="402" name="Google Shape;402;p18: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780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9" name="Google Shape;409;p1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10" name="Google Shape;410;p1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7003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2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There is no safe amount of tobacco use during pregnancy.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There is no safe amount of tobacco use during pregnancy. But even if someone has smoked during part of their pregnancy, it is always a good idea to stop now to help their baby have the healthiest outcome possible. (Team X) gets $100!” </a:t>
            </a:r>
          </a:p>
          <a:p>
            <a:pPr marL="0" lvl="0" indent="0" algn="l" rtl="0">
              <a:spcBef>
                <a:spcPts val="0"/>
              </a:spcBef>
              <a:spcAft>
                <a:spcPts val="0"/>
              </a:spcAft>
              <a:buNone/>
            </a:pPr>
            <a:endParaRPr dirty="0"/>
          </a:p>
        </p:txBody>
      </p:sp>
      <p:sp>
        <p:nvSpPr>
          <p:cNvPr id="418" name="Google Shape;418;p2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4268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5" name="Google Shape;425;p2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26" name="Google Shape;426;p2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0540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p22: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THC passes to babies through breastmilk.</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true. THC can pass to babies through breastmilk, so we need to encourage those who are breastfeeding not to use marijuana. (Team X) gets $200!” </a:t>
            </a:r>
          </a:p>
          <a:p>
            <a:pPr marL="0" lvl="0" indent="0" algn="l" rtl="0">
              <a:spcBef>
                <a:spcPts val="0"/>
              </a:spcBef>
              <a:spcAft>
                <a:spcPts val="0"/>
              </a:spcAft>
              <a:buNone/>
            </a:pPr>
            <a:endParaRPr dirty="0"/>
          </a:p>
        </p:txBody>
      </p:sp>
      <p:sp>
        <p:nvSpPr>
          <p:cNvPr id="434" name="Google Shape;434;p22: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6964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 name="Google Shape;441;p2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42" name="Google Shape;442;p2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3661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2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Smoking during pregnancy can lead to asthma attacks, bronchitis, and ear infections.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all of the above. These are just some of the health problems that can result from smoking during pregnancy. Many of the same health concerns can also occur if another person smokes around someone who is pregnant and they breathe in secondhand smoke. (Team X) gets $300!” </a:t>
            </a:r>
          </a:p>
          <a:p>
            <a:pPr marL="0" lvl="0" indent="0" algn="l" rtl="0">
              <a:spcBef>
                <a:spcPts val="0"/>
              </a:spcBef>
              <a:spcAft>
                <a:spcPts val="0"/>
              </a:spcAft>
              <a:buNone/>
            </a:pPr>
            <a:endParaRPr dirty="0"/>
          </a:p>
        </p:txBody>
      </p:sp>
      <p:sp>
        <p:nvSpPr>
          <p:cNvPr id="450" name="Google Shape;450;p2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7970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7" name="Google Shape;457;p2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58" name="Google Shape;458;p2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3444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 name="Google Shape;465;p2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Vaping is not a proven cessation method.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false. While you may hear of some people using e-cigarettes to help them quit smoking, vaping is not a proven cessation method, and many people end up becoming dual users and teens start vaping when they never would have started using traditional cigarettes. (Team X) gets $100!” </a:t>
            </a:r>
          </a:p>
          <a:p>
            <a:pPr marL="0" lvl="0" indent="0" algn="l" rtl="0">
              <a:spcBef>
                <a:spcPts val="0"/>
              </a:spcBef>
              <a:spcAft>
                <a:spcPts val="0"/>
              </a:spcAft>
              <a:buNone/>
            </a:pPr>
            <a:endParaRPr dirty="0"/>
          </a:p>
        </p:txBody>
      </p:sp>
      <p:sp>
        <p:nvSpPr>
          <p:cNvPr id="466" name="Google Shape;466;p2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096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 name="Google Shape;473;p2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74" name="Google Shape;474;p2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1662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1" name="Google Shape;481;p28: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is not safe to use e-cigarettes around anyone.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none of the above. Anyone, even pets, who are around people who are vaping are exposed to the dangerous toxins in the aerosol that comes from these products. Of course, infants and children with developing lungs are especially susceptible to health problems from this exposure. (Team X) gets $200!” </a:t>
            </a:r>
          </a:p>
          <a:p>
            <a:pPr marL="0" lvl="0" indent="0" algn="l" rtl="0">
              <a:spcBef>
                <a:spcPts val="0"/>
              </a:spcBef>
              <a:spcAft>
                <a:spcPts val="0"/>
              </a:spcAft>
              <a:buNone/>
            </a:pPr>
            <a:endParaRPr dirty="0"/>
          </a:p>
        </p:txBody>
      </p:sp>
      <p:sp>
        <p:nvSpPr>
          <p:cNvPr id="482" name="Google Shape;482;p28: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7974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p2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90" name="Google Shape;490;p2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6648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8" name="Google Shape;498;p3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E-cigarettes emit an aerosol that is full of harmful chemicals.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false. Many people incorrectly think that vaping just creates harmless water vapor, but e-cigarettes actually produce an aerosol that is full of harmful chemicals. (Team X) gets $300!” </a:t>
            </a:r>
          </a:p>
          <a:p>
            <a:pPr marL="0" lvl="0" indent="0" algn="l" rtl="0">
              <a:spcBef>
                <a:spcPts val="0"/>
              </a:spcBef>
              <a:spcAft>
                <a:spcPts val="0"/>
              </a:spcAft>
              <a:buNone/>
            </a:pPr>
            <a:endParaRPr dirty="0"/>
          </a:p>
        </p:txBody>
      </p:sp>
      <p:sp>
        <p:nvSpPr>
          <p:cNvPr id="499" name="Google Shape;499;p3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8869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p3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508" name="Google Shape;508;p3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9137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5" name="Google Shape;515;p32: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Quit Now Indiana is a free cessation resource that can be shared with parents.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Quit Now Indiana materials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A. Quit Now Indiana is a wonderful free resource that parents can use 24/7 to get help and support if they are ready to quit tobacco. I brought lots of Quit Now Indiana materials with me today so please make sure you take some. (Team X) gets $100!”  </a:t>
            </a:r>
            <a:r>
              <a:rPr lang="en-US" b="0" i="0" dirty="0"/>
              <a:t>(share more about QNI as time allows)</a:t>
            </a:r>
          </a:p>
          <a:p>
            <a:pPr marL="0" lvl="0" indent="0" algn="l" rtl="0">
              <a:spcBef>
                <a:spcPts val="0"/>
              </a:spcBef>
              <a:spcAft>
                <a:spcPts val="0"/>
              </a:spcAft>
              <a:buNone/>
            </a:pPr>
            <a:endParaRPr dirty="0"/>
          </a:p>
        </p:txBody>
      </p:sp>
      <p:sp>
        <p:nvSpPr>
          <p:cNvPr id="516" name="Google Shape;516;p32: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0552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3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524" name="Google Shape;524;p3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1338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3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Those with Indiana Medicaid coverage have access to lots of great tobacco cessation resources.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true! Indiana Medicaid covers several forms of proven nicotine replacement products as well as prescription medications and counseling sessions.  (Team X) gets $200!” </a:t>
            </a:r>
          </a:p>
          <a:p>
            <a:pPr marL="0" lvl="0" indent="0" algn="l" rtl="0">
              <a:spcBef>
                <a:spcPts val="0"/>
              </a:spcBef>
              <a:spcAft>
                <a:spcPts val="0"/>
              </a:spcAft>
              <a:buNone/>
            </a:pPr>
            <a:endParaRPr dirty="0"/>
          </a:p>
        </p:txBody>
      </p:sp>
      <p:sp>
        <p:nvSpPr>
          <p:cNvPr id="532" name="Google Shape;532;p3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5206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p3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540" name="Google Shape;540;p3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7304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3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often takes 8-11 quit attempts before someone quits for good.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C. Quitting tobacco is not easy and it often takes 8-11 quit attempts before someone quits for good. All quit attempts are a step in the right direction so offer plenty of support along the way. (Team X) gets $300!” </a:t>
            </a:r>
          </a:p>
          <a:p>
            <a:pPr marL="0" lvl="0" indent="0" algn="l" rtl="0">
              <a:spcBef>
                <a:spcPts val="0"/>
              </a:spcBef>
              <a:spcAft>
                <a:spcPts val="0"/>
              </a:spcAft>
              <a:buNone/>
            </a:pPr>
            <a:endParaRPr dirty="0"/>
          </a:p>
        </p:txBody>
      </p:sp>
      <p:sp>
        <p:nvSpPr>
          <p:cNvPr id="548" name="Google Shape;548;p3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001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Connect with participants before you get into the training content.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will get to discussing tobacco in just a bit, but I think it is important that we focus on “Connection Before Content”. This quote from Theodore Roosevelt really sums up why Connection Before Content is important and serves as the basis for why we designed the Breathe program the way we did.  He said ‘No one cares how much you know, until they know how much you care.’ Hopefully as we continue to get to know each other you will see that I have a heart for protecting children and families and supporting the staff who serve them! And we know all of you have a heart for the families you serve and that they know and trust you. That’s why we focus on training staff at Head Start and other organizations rather than going directly to the parents ourselves. So let’s connect a bit with an ice breaker I call That’s Me!”</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3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Determine how much smoking costs.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Have participants type their guess into the chat box and then read the responses aloud and provide commentary and praise.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b="0" i="1" dirty="0"/>
              <a:t>“It is now time for final Jeopardy! Each team get out a blank sheet of paper. When I share the question write your team’s answer down and how much you want to wager, then wait until I ask you to hold it up.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b="0" i="0" dirty="0"/>
              <a:t>(CLICK TO THE STATEMENT) </a:t>
            </a:r>
            <a:r>
              <a:rPr lang="en-US" b="0" i="1" dirty="0"/>
              <a:t>How much would someone in Indiana spend on cigarettes in a year if they smoke 1 pack a day? Your answer should be based on the average price of a pack of cigarettes currently in Indiana. I’ll give you wiggle room of $50 over or under for a correct answer. Don’t forget to write down how much you want to wager as well. </a:t>
            </a:r>
            <a:r>
              <a:rPr lang="en-US" b="0" i="0" dirty="0"/>
              <a:t>(Give teams a minute to confer and write down their answer.)</a:t>
            </a:r>
            <a:r>
              <a:rPr lang="en-US" b="0" i="1" dirty="0"/>
              <a:t> (Team 1) what is your answer? (Team 2) please share your answer.”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p>
          <a:p>
            <a:pPr marL="0" lvl="0" indent="0" algn="l" rtl="0">
              <a:spcBef>
                <a:spcPts val="0"/>
              </a:spcBef>
              <a:spcAft>
                <a:spcPts val="0"/>
              </a:spcAft>
              <a:buNone/>
            </a:pPr>
            <a:endParaRPr dirty="0"/>
          </a:p>
        </p:txBody>
      </p:sp>
      <p:sp>
        <p:nvSpPr>
          <p:cNvPr id="556" name="Google Shape;556;p3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9793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a:extLst>
            <a:ext uri="{FF2B5EF4-FFF2-40B4-BE49-F238E27FC236}">
              <a16:creationId xmlns:a16="http://schemas.microsoft.com/office/drawing/2014/main" id="{FAC8D4CC-2455-4D00-F15E-C2E56DC49284}"/>
            </a:ext>
          </a:extLst>
        </p:cNvPr>
        <p:cNvGrpSpPr/>
        <p:nvPr/>
      </p:nvGrpSpPr>
      <p:grpSpPr>
        <a:xfrm>
          <a:off x="0" y="0"/>
          <a:ext cx="0" cy="0"/>
          <a:chOff x="0" y="0"/>
          <a:chExt cx="0" cy="0"/>
        </a:xfrm>
      </p:grpSpPr>
      <p:sp>
        <p:nvSpPr>
          <p:cNvPr id="554" name="Google Shape;554;p37:notes">
            <a:extLst>
              <a:ext uri="{FF2B5EF4-FFF2-40B4-BE49-F238E27FC236}">
                <a16:creationId xmlns:a16="http://schemas.microsoft.com/office/drawing/2014/main" id="{4B266E48-3E86-F846-37E1-E31B5CDF01A1}"/>
              </a:ext>
            </a:extLst>
          </p:cNvPr>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37:notes">
            <a:extLst>
              <a:ext uri="{FF2B5EF4-FFF2-40B4-BE49-F238E27FC236}">
                <a16:creationId xmlns:a16="http://schemas.microsoft.com/office/drawing/2014/main" id="{926D6B75-6DB1-8519-C3D5-7B3BE6BB7DB9}"/>
              </a:ext>
            </a:extLst>
          </p:cNvPr>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costs over $4,000 a year for someone who smokes a pack a day.</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If you chose to keep score, announce who had the highest score, add or deduct the wagers, and offer a round of applause!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b="0" i="1" dirty="0"/>
              <a:t>“And the answer is…$4,015 a year, $4,026 if its Leap Year!  That is A LOT of money and I bet we could all think of better ways to spend that money. This is based on the average price of a pack of cigarettes being $11 in Indiana.  That number went up recently as Indiana’s new cigarette tax increase went into effect on July 1 of 2025.  The other number that shot up…calls to Quit Now Indiana! Raising the cost of tobacco products is a proven strategy that motivates people to quit as well as discourages youth from starting.  This means that the parents/caregivers you serve who smoke may be even more receptive to quit support now, so it is a great time to share the Breathe and Quit Now Indiana resources.” </a:t>
            </a:r>
            <a:r>
              <a:rPr lang="en-US" b="0" i="0" dirty="0"/>
              <a:t>(</a:t>
            </a:r>
            <a:r>
              <a:rPr lang="en-US" i="0" dirty="0"/>
              <a:t>Determine the winning team and shower them with praise!)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p>
          <a:p>
            <a:pPr marL="0" lvl="0" indent="0" algn="l" rtl="0">
              <a:spcBef>
                <a:spcPts val="0"/>
              </a:spcBef>
              <a:spcAft>
                <a:spcPts val="0"/>
              </a:spcAft>
              <a:buNone/>
            </a:pPr>
            <a:endParaRPr dirty="0"/>
          </a:p>
        </p:txBody>
      </p:sp>
      <p:sp>
        <p:nvSpPr>
          <p:cNvPr id="556" name="Google Shape;556;p37:notes">
            <a:extLst>
              <a:ext uri="{FF2B5EF4-FFF2-40B4-BE49-F238E27FC236}">
                <a16:creationId xmlns:a16="http://schemas.microsoft.com/office/drawing/2014/main" id="{7B8B0390-975C-25DE-84E0-97F299D8B58E}"/>
              </a:ext>
            </a:extLst>
          </p:cNvPr>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0640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a:extLst>
            <a:ext uri="{FF2B5EF4-FFF2-40B4-BE49-F238E27FC236}">
              <a16:creationId xmlns:a16="http://schemas.microsoft.com/office/drawing/2014/main" id="{BADEB6D9-5FC7-A29F-D0B7-2954FA0F68A6}"/>
            </a:ext>
          </a:extLst>
        </p:cNvPr>
        <p:cNvGrpSpPr/>
        <p:nvPr/>
      </p:nvGrpSpPr>
      <p:grpSpPr>
        <a:xfrm>
          <a:off x="0" y="0"/>
          <a:ext cx="0" cy="0"/>
          <a:chOff x="0" y="0"/>
          <a:chExt cx="0" cy="0"/>
        </a:xfrm>
      </p:grpSpPr>
      <p:sp>
        <p:nvSpPr>
          <p:cNvPr id="562" name="Google Shape;562;p38:notes">
            <a:extLst>
              <a:ext uri="{FF2B5EF4-FFF2-40B4-BE49-F238E27FC236}">
                <a16:creationId xmlns:a16="http://schemas.microsoft.com/office/drawing/2014/main" id="{5FE4F8BA-C539-ACB8-47F4-EF7FF64ED455}"/>
              </a:ext>
            </a:extLst>
          </p:cNvPr>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3" name="Google Shape;563;p38:notes">
            <a:extLst>
              <a:ext uri="{FF2B5EF4-FFF2-40B4-BE49-F238E27FC236}">
                <a16:creationId xmlns:a16="http://schemas.microsoft.com/office/drawing/2014/main" id="{DCEC176E-9472-23EB-185A-F224153030D4}"/>
              </a:ext>
            </a:extLst>
          </p:cNvPr>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is everyone’s job to help our communities become healthier and smoke/vape free.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b="0" i="1" dirty="0"/>
              <a:t>“Thank you so much for playing Jeopardy! I hope everyone had fun and learned something.  As one of our Breathe Partners, I also hope you recognize that it is EVERYONE’S job to help our communities become healthier and smoke/vape free! You can all play a role in lowering the tobacco burden by sharing this information and using the Breathe materials that work best with your specific job.  And if you would like to play this same round of Jeopardy with the parents you serve or other staff members who couldn’t be here today, you can now find the Jeopardy game on the Breathe website along with all the other Breathe Resources.”</a:t>
            </a:r>
            <a:endParaRPr dirty="0"/>
          </a:p>
        </p:txBody>
      </p:sp>
      <p:sp>
        <p:nvSpPr>
          <p:cNvPr id="564" name="Google Shape;564;p38:notes">
            <a:extLst>
              <a:ext uri="{FF2B5EF4-FFF2-40B4-BE49-F238E27FC236}">
                <a16:creationId xmlns:a16="http://schemas.microsoft.com/office/drawing/2014/main" id="{93234FE1-F7E3-522B-EC18-602473269D6F}"/>
              </a:ext>
            </a:extLst>
          </p:cNvPr>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5161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Remind participants that they have access to lot of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If you are new or haven’t used some of the Breathe materials yet I hope this refresher will get your wheels spinning as you think about which materials would work best depending on your specific job and how you may interact with families and young children.”</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Breathe resources focused on parents/caregivers.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additional supplies as needed.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“Several of the items in the Breathe kit are specifically geared towards parents/caregivers or the adults in the household. </a:t>
            </a:r>
            <a:r>
              <a:rPr lang="en-US" i="0" dirty="0"/>
              <a:t>(CLICK TO REVEAL THE LABELS AS YOU TALK ABOUT EACH BREATHE RESOURCE)</a:t>
            </a:r>
            <a:r>
              <a:rPr lang="en-US" i="1" dirty="0"/>
              <a:t> The flipchart is great for one on one or small group interactions with talking points on the back of each page to guide your conversation. The parent handouts cover many different tobacco topics and can be printed or downloaded and shared electronically with all parents or with specific parents when relevant. The worksheets also provide great information on many tobacco topics but also include interactive components that help parents set goals and think through challenges of quitting or minimizing smoke/vapor exposure for their children. The activities booklet is a great tool for anyone who needs activities to do with groups of parents. There are instructions for 9 different activities that take very little prep and minimal materials and will get parents discussing a variety of tobacco related topics.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9A89-70E2-1122-151B-5373302A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E7CE-55EE-A2A8-3B7B-98046FD5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07137-0098-72BD-E47E-417750CAB2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Breathe resources focused on young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online Breathe kit also includes some resources that can be used directly with children.  These resources are focused on healthy bodies and are not specifically tobacco focused. There are coloring sheets that can be printed or downloaded and shared electronically. There is also a Children’s Activities Booklet with 15 short activities focused on healthy bodies that work great with children ages 3-7.  These activities require very little prep work or outside materials. Both of these resources are great for anyone who works directly with children and they can also be given to parents as take-home activities.”</a:t>
            </a:r>
            <a:endParaRPr lang="en-US" dirty="0"/>
          </a:p>
        </p:txBody>
      </p:sp>
      <p:sp>
        <p:nvSpPr>
          <p:cNvPr id="4" name="Slide Number Placeholder 3">
            <a:extLst>
              <a:ext uri="{FF2B5EF4-FFF2-40B4-BE49-F238E27FC236}">
                <a16:creationId xmlns:a16="http://schemas.microsoft.com/office/drawing/2014/main" id="{E104DF3E-2663-D817-70EC-C11898821A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6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additional Breathe resources and ways to share tobacco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0" dirty="0"/>
              <a:t>(CLICK TO REVEAL THE LABELS AS YOU TALK ABOUT EACH BREATHE RESOURCE) </a:t>
            </a:r>
            <a:r>
              <a:rPr lang="en-US" i="1" dirty="0"/>
              <a:t>“And that’s not all! Many of the Breathe materials are also available in Spanish, so please access those materials if you are working with Spanish Speaking parents/caregivers. There are also lots of short videos, just 2-3 minutes each that help reinforce important tobacco related topics. Feel free to pull these up on an </a:t>
            </a:r>
            <a:r>
              <a:rPr lang="en-US" i="1" dirty="0" err="1"/>
              <a:t>ipad</a:t>
            </a:r>
            <a:r>
              <a:rPr lang="en-US" i="1" dirty="0"/>
              <a:t> to show to parents as appropriate or post them on your social media. Speaking of social media, the website also includes 12 ready to go graphics and accompanying text that you can post on your social media pages as a way to keep tobacco education on everyone’s radar. We also create a monthly Breathe e-newsletter that we will send directly to anyone who indicated they would like to receive it on today’s sign in sheet, if you aren’t already. We hope that you will share the newsletter by forwarding it, printing the pdf, or copying and pasting sections of it into your own organization’s newsletter.  Finally, we have a new challenge each quarter that is a fun way to motivate families when it comes to quitting tobacco or minimizing exposure to second and thirdhand smoke/vapor.  I hope this quick overview of the Breathe materials was a helpful refresher and that each of you can find at least one or two resources that might be useful in your current role and that you will feel comfortable sharing.”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9FC2-E7B0-A025-52E9-DA566DF3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F9740-1F97-A49D-1ECA-FBB185443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0B2C6-0316-0055-268F-0CBA5DAAFF1C}"/>
              </a:ext>
            </a:extLst>
          </p:cNvPr>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“All of the Breathe materials can be accessed at the webpage on the screen. Don’t worry I’ll send you this link in a follow up email in case you don’t already have it bookmarked.”</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a:extLst>
              <a:ext uri="{FF2B5EF4-FFF2-40B4-BE49-F238E27FC236}">
                <a16:creationId xmlns:a16="http://schemas.microsoft.com/office/drawing/2014/main" id="{69B11C0B-FD75-3EAE-A683-9CAAFA661F4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445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6DCC-B19F-85EB-E2A1-441CFC004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244B3-8D91-FB0B-F39D-B503BB27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0AF29-E2C9-2D94-8278-56C71132B6B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resources that will link participants to the Breathe resources online.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Optional, Print outs of the Breathe Kit QR code flyers (https://justbreathein.org/wp-content/uploads/2024/07/Breathe-Flyer-QR-Code-For-Partners.pdf) and Pocket Guides for Partners (https://justbreathein.org/wp-content/uploads/2024/09/Pocket-Fact-Sheet-Partner-w-cut-marks.pdf)</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 help you remember how to access the Breathe materials, we have flyers as well as pocket guides with QR codes to the Breathe website.  I printed and brought some with me today, but you can also find these resources on the website and download or print more yourself and share them with your staff.”</a:t>
            </a:r>
            <a:endParaRPr lang="en-US" dirty="0"/>
          </a:p>
        </p:txBody>
      </p:sp>
      <p:sp>
        <p:nvSpPr>
          <p:cNvPr id="4" name="Slide Number Placeholder 3">
            <a:extLst>
              <a:ext uri="{FF2B5EF4-FFF2-40B4-BE49-F238E27FC236}">
                <a16:creationId xmlns:a16="http://schemas.microsoft.com/office/drawing/2014/main" id="{23CC6011-46DD-48E1-2770-3BF379B33A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29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also brought a bunch of Quit Now Indiana handouts for you today. I encourage you to make these handouts easily accessible in your lobbies and to have them on hand when you do home visits or meet with parents so you can share this valuable resource when the time is right. You are also welcome to order these materials yourself for free at the website on the screen.  In case you have forgotten about Quit Now Indiana, this is a great resource for anyone who is ready and wants help to quit tobacco.”</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DELETE THIS SLIDE IF YOU ARE TRAINING AN ALTERNATE PARTNER (NOT HEAD START)!!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Get to know the participants with an interactive game.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Instruct the participants to wave their hands, type in the chat box, or use the reaction buttons to signify if each statement applies to them and provide commentary as appropriate. If it is a small group, you may even choose to have everyone unmute and just shout out that’s me when appropriate. Given that it is hard to look at the participants and the slide as the statements appear, you can print out a cheat sheet with the statements in order here: https://justbreathein.org/staff-training/breathe-refresher/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“This fun game will help me learn a bit more about more about all of you. That’s Me is a super easy game. I’ll read a statement, which will also appear on the screen. When you hear that statement, if it applies to you just stand up, throw your arms in the air, and shout That’s Me! The more you agree with the statement the louder I want to hear you! Sound good?  Ok, let’s go!” </a:t>
            </a:r>
            <a:r>
              <a:rPr lang="en-US" i="0" dirty="0"/>
              <a:t>(Flip through each statement and read it out loud as you learn about who is in the audience. Based on the amount of space and the ability of the participants you can ask them to actually stand for each statement or just throw their hands up as they say That’s Me! </a:t>
            </a:r>
            <a:r>
              <a:rPr lang="en-US" b="1" i="0" dirty="0"/>
              <a:t>For non-Head Start organizations use the next slide instead.)</a:t>
            </a:r>
            <a:endParaRPr b="1" i="0" dirty="0"/>
          </a:p>
        </p:txBody>
      </p:sp>
      <p:sp>
        <p:nvSpPr>
          <p:cNvPr id="243" name="Google Shape;243;p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4756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a:t>
            </a:r>
            <a:r>
              <a:rPr lang="en-US" i="0" dirty="0"/>
              <a:t>offers specialized services for pregnant people, those with behavioral health issues, youth and those who use menthol products.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offers specialized services for several populations that may need a tailored approach. This chart shows what is offered for the standard adult program at the bottom as well as the services available to pregnant people, those with behavioral health issues, youth ages 13-17, and people who use menthol products.”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how Value Voting works.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a:t>
            </a:r>
            <a:r>
              <a:rPr lang="en-US" i="0" dirty="0"/>
              <a:t>Let participants know that since we are not all in the same room we will use hand gestures to signify their level of agreement with each statement. If they agree with the statement 100% then they can give a thumbs up. If they 100% disagree with that statement, they can give a thumbs down.  Or they can do a thumbs sideways or somewhere in between depending on their level of agreement with that statement. Demonstrate with your own hand gestures as you explain the hand signals and advise them to have their cameras on and use their actual hands rather than the reaction buttons. </a:t>
            </a:r>
            <a:r>
              <a:rPr lang="en-US" dirty="0"/>
              <a:t>Given that it is hard to look at the participants and the slide as the statements appear, you can print out a cheat sheet with these statements in order here: https://justbreathein.org/staff-training/breathe-refresher/  </a:t>
            </a:r>
            <a:r>
              <a:rPr lang="en-US" i="0" dirty="0"/>
              <a:t>Provide appropriate commentary as necessary and ask some people to expand on the reasoning behind their hand gesture by either unmuting and sharing or typing in the chat box.</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“Before we wrap up our Refresher training, I want to learn more about your experience with the Breathe materials and addressing tobacco with families over the past year through an activity. Whether you are using the materials on a regular basis, have used them just a few times, or you’ve tucked them away and never pulled them out, I think we can all learn from each other about how we are or are not addressing this topic with our families. So I’m going to ask for your active involvement again with Value Voting. Here is how value voting works. </a:t>
            </a:r>
            <a:r>
              <a:rPr lang="en-US" i="0" dirty="0"/>
              <a:t>(CLICK TO INSTRUCTIONS)  </a:t>
            </a:r>
            <a:r>
              <a:rPr lang="en-US" i="1" dirty="0"/>
              <a:t>I will post a statement on the screen and read it out loud. If you agree with the statement 100% then I want you to move to the far right side of the room. If you 100% disagree with that statement, move to the far left of the room. Or you can stand anywhere in between depending on your level of agreement with that statement. Everybody understand? </a:t>
            </a:r>
            <a:r>
              <a:rPr lang="en-US" i="0" dirty="0"/>
              <a:t>(If there is not room for everyone to move around you can have everyone do a thumbs up, thumbs down, or thumbs sideways to indicate their level of agreement.)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1997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Assess level of agreement with “I have experienced challenges talking to parents about tobacco in the past year” and validate everyone’s comments.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first statement is ‘I have experienced challenges talking to parents/caregivers about tobacco in the past year.’ If you are in 100% agreement with that statement, make your way to the right side of the room. If you disagree completely with that statement move to the left side. Or stand somewhere in between.” </a:t>
            </a:r>
            <a:r>
              <a:rPr lang="en-US" dirty="0"/>
              <a:t>(Once everyone has moved to their chosen spot, start with one side of the room and ask 1 or 2 people to state why they chose to stand there. Then flip to the opposite side and inquire about their choice. Then ask a few people who chose to be somewhere in the middle what their reason was. As people share their experiences, provide helpful comments, validate that the challenges they faced are common and ask others to chime in as well. Some people may say they disagree with this statement because they haven’t had any conversations with parents about tobacco yet and this is fine. Let them know that is exactly why we do the refresher trainings!)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3564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Assess level of agreement with “I have been successful talking to parents about tobacco use/secondhand smoke exposure in the past year OR I have found creative ways to share this information.” and validate everyone’s comments.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“Great job! Get ready to move. Our second statement is ‘I have found creative ways to share information about tobacco.’ If you are in 100% agreement with that statement make your way to the right side of the room. If you disagree completely with that statement move to the left side. Or stand somewhere in between.”  </a:t>
            </a:r>
            <a:r>
              <a:rPr lang="en-US" dirty="0"/>
              <a:t>(Once everyone has moved to their chosen spot, start with one side of the room and ask 1 or 2 people to state why they chose to stand there. Then flip to the opposite side and inquire about their choice. Then ask a few people who chose to be somewhere in the middle what their reason was. As people share their experiences/ideas provide helpful comments, validate those who have used creative strategies, share other creative examples you have seen, and encourage the others to think about if those same strategies might work for them or if they can help support each other.)</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7342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Assess level of agreement with “I have some ideas for how we could address tobacco with the families we serve” and validate everyone’s comments.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“Awesome! For our last statement decide how much you agree with this statement. ‘I am able to talk about tobacco in a non-judgmental way.’ Go ahead and move around the room to show your level of agreement for that statement. </a:t>
            </a:r>
            <a:r>
              <a:rPr lang="en-US" dirty="0"/>
              <a:t>(Once everyone has moved to their chosen spot, start with one side of the room and ask 1 or 2 people to state why they chose to stand there. Then flip to the opposite side and inquire about their choice. Then ask a few people who chose to be somewhere in the middle what their reason was. As people share their thoughts, validate any concerns/challenges about being non-judgmental and provide support and encouragement for the ideas they share. Ask others to chime in if they support those ideas. Remind participants that having one on one conversations with parents about tobacco isn’t the only way to provide education. Encourage them to share information on social media, create a bulletin board about Quit Now Indiana, send parent handouts home in back packs, add tobacco related questions to intake forms, or other strategies you have heard similar partners use.) </a:t>
            </a:r>
            <a:r>
              <a:rPr lang="en-US" i="1" dirty="0"/>
              <a:t>You guys did a great job with that activity. I know it isn’t always easy to discuss tobacco with the families you serve, but I’m excited about all the ideas you have for how your organization can continue to use the Breathe materials and promote healthy families. We even have a new handout and short video about discussing tobacco in a non-judgmental way, so look for those on the Breathe website! Thanks for participating in this activity!  You can go ahead and find your seat.”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4478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“Awesome job today! I am encouraged to hear all the ways you are already supporting the families you serve and the new ideas that were generated in today’s Breathe Refresher. We are just about done with the training, but I would love to answer any additional questions you may have. And as you continue implementing Breathe please do not hesitate to reach out with questions as they come 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C23BC-B907-1FAF-E73F-9282BB856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40103-32B8-E116-535E-F12A4236F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C4AA7-E092-D5F6-9E46-C4A6FD58AFD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for personal stories about tobacco.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Post this link in the chat box: https://www.surveymonkey.com/r/tobaccostory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love answering your questions as well as hearing stories about how tobacco has affected you, the people you love, and the families you serve. We don’t have time to hear all those great stories today, but we encourage you to share those stories with us at this link, which you can also find on the Breathe website and in the monthly newsletters. Tobacco isn’t just about stats, it’s about people and sharing stories about tobacco helps us all make a personal connection to this important work we are doing.  We look forward to hearing your stories!”</a:t>
            </a:r>
          </a:p>
          <a:p>
            <a:endParaRPr lang="en-US" dirty="0"/>
          </a:p>
        </p:txBody>
      </p:sp>
      <p:sp>
        <p:nvSpPr>
          <p:cNvPr id="4" name="Slide Number Placeholder 3">
            <a:extLst>
              <a:ext uri="{FF2B5EF4-FFF2-40B4-BE49-F238E27FC236}">
                <a16:creationId xmlns:a16="http://schemas.microsoft.com/office/drawing/2014/main" id="{83B8A714-6634-D629-3F9D-0B4A9CE2F43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335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All participants need to complete a post assessment.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https://justbreathein.org/staff-training/breathe-refresher/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https://www.surveymonkey.com/r/PostAssess2527</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spcBef>
                <a:spcPts val="0"/>
              </a:spcBef>
              <a:spcAft>
                <a:spcPts val="0"/>
              </a:spcAft>
              <a:buClr>
                <a:schemeClr val="dk1"/>
              </a:buClr>
              <a:buSzPts val="1200"/>
              <a:buFont typeface="Arial"/>
              <a:buNone/>
            </a:pPr>
            <a:r>
              <a:rPr lang="en-US" dirty="0"/>
              <a:t>SCRIPT: “</a:t>
            </a:r>
            <a:r>
              <a:rPr lang="en-US" i="1" dirty="0"/>
              <a:t>Thank you for participating in today’s Breathe training! Before we wrap up, I need everyone to complete the post assessment. Once you have completed the post assessment, please bring it to me/hold it up and I will give you </a:t>
            </a:r>
            <a:r>
              <a:rPr lang="en-US" i="0" dirty="0"/>
              <a:t>(a magnet, certificate of completion, or whatever handout you choose)</a:t>
            </a:r>
            <a:r>
              <a:rPr lang="en-US" i="1"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3232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Indiana handouts/QR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follow up survey. Please complete that survey when you get it as it really helps us gain feedback to evaluate and improve the Breathe program. (Click to reveal incentive) As an added incentive we are now doing a monthly drawing of all the 1 month follow up surveys received and one lucky winner will be awarded a $25 gift card</a:t>
            </a:r>
            <a:r>
              <a:rPr lang="en-US" i="1"/>
              <a:t>, the winner </a:t>
            </a:r>
            <a:r>
              <a:rPr lang="en-US" i="1" dirty="0"/>
              <a:t>will get to choose between Walmart or Starbucks…and it could be you, if you complete the 1 month survey!”</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a:extLst>
            <a:ext uri="{FF2B5EF4-FFF2-40B4-BE49-F238E27FC236}">
              <a16:creationId xmlns:a16="http://schemas.microsoft.com/office/drawing/2014/main" id="{441BAB13-DE83-15BF-5CD3-BD4EE6F43B24}"/>
            </a:ext>
          </a:extLst>
        </p:cNvPr>
        <p:cNvGrpSpPr/>
        <p:nvPr/>
      </p:nvGrpSpPr>
      <p:grpSpPr>
        <a:xfrm>
          <a:off x="0" y="0"/>
          <a:ext cx="0" cy="0"/>
          <a:chOff x="0" y="0"/>
          <a:chExt cx="0" cy="0"/>
        </a:xfrm>
      </p:grpSpPr>
      <p:sp>
        <p:nvSpPr>
          <p:cNvPr id="241" name="Google Shape;241;p3:notes">
            <a:extLst>
              <a:ext uri="{FF2B5EF4-FFF2-40B4-BE49-F238E27FC236}">
                <a16:creationId xmlns:a16="http://schemas.microsoft.com/office/drawing/2014/main" id="{93304254-4EB7-BB7D-3520-FE671342D9F9}"/>
              </a:ext>
            </a:extLst>
          </p:cNvPr>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3:notes">
            <a:extLst>
              <a:ext uri="{FF2B5EF4-FFF2-40B4-BE49-F238E27FC236}">
                <a16:creationId xmlns:a16="http://schemas.microsoft.com/office/drawing/2014/main" id="{E047AC76-129F-F7FD-FC36-3D19510FCF83}"/>
              </a:ext>
            </a:extLst>
          </p:cNvPr>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DELETE THIS SLIDE IF YOU ARE TRAINING A HEAD START CENTER!!</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Get to know the participants with an interactive game.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Instruct the participants to wave their hands, type in the chat box, or use the reaction buttons to signify if each statement applies to them and provide commentary as appropriate. If it is a small group, you may even choose to have everyone unmute and just shout out that’s me when appropriate. Given that it is hard to look at the participants and the slide as the statements appear, you can print out a cheat sheet with the statements in order here: https://justbreathein.org/staff-training/breathe-refresher/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“This fun game will help me learn a bit more about all of you. That’s Me is a super easy game. I’ll read a statement, which will also appear on the screen. When you hear that statement if it applies to you just stand up, throw your arms in the air, and shout That’s Me! The more you agree with the statement the louder I want to hear you! Sound good?  Ok, let’s go!” </a:t>
            </a:r>
            <a:r>
              <a:rPr lang="en-US" i="0" dirty="0"/>
              <a:t>(Flip through each statement and read it out loud as you learn about who is in the audience. Based on the amount of space and the ability of the participants you can ask them to actually stand for each statement or just throw their hands up as they say That’s Me! </a:t>
            </a:r>
            <a:r>
              <a:rPr lang="en-US" b="1" i="0" dirty="0"/>
              <a:t>For Head Start organizations use the slide before this instead.)</a:t>
            </a:r>
            <a:endParaRPr b="1" i="0" dirty="0"/>
          </a:p>
        </p:txBody>
      </p:sp>
      <p:sp>
        <p:nvSpPr>
          <p:cNvPr id="243" name="Google Shape;243;p3:notes">
            <a:extLst>
              <a:ext uri="{FF2B5EF4-FFF2-40B4-BE49-F238E27FC236}">
                <a16:creationId xmlns:a16="http://schemas.microsoft.com/office/drawing/2014/main" id="{C0BCBD0B-1809-D7AD-0E5A-1823BBE15195}"/>
              </a:ext>
            </a:extLst>
          </p:cNvPr>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8131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Refresher. It was my pleasure to get to see all of you again and meet the new staff. I know that working with families on this topic may not be easy, but I hope this training reinvigorated you and that you have even more ideas for how </a:t>
            </a:r>
            <a:r>
              <a:rPr lang="en-US" i="1"/>
              <a:t>you can utilize </a:t>
            </a:r>
            <a:r>
              <a:rPr lang="en-US" i="1" dirty="0"/>
              <a:t>the Breathe materials. As always, please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Set the stage for this training being a 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that I know a bit more about all of you, let’s see how much you remember from our last training. Of course if I expect you to talk to parents/caregivers about tobacco use and secondhand smoke then you need to be aware of some basic information on this topic. I realize not everyone attended the previous training and you have all slept since then, so just do your best! We are going to have a little fun with this…and play Jeopardy!!! I’m guessing we may have at least a few competitive people in this group so this should be fun!”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p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Review the structure for how to play Jeopardy.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a:t>
            </a:r>
            <a:r>
              <a:rPr lang="en-US" i="0" dirty="0"/>
              <a:t>With virtual Jeopardy everyone gets to play as individuals. Instruct participants to use the chat box to answer the questions and let them know that both speed and accuracy count. For multiple choice, tell them to just type the letter that corresponds with the correct answer into the chat box. For true or false they can just type T or F. It helps to have a co-trainer who determines who gets the correct answer in first and keeps score...or you can decide just to play for fun and not keep score. You can find a tracking sheet to help you keep score here: https://justbreathein.org/staff-training/breathe-refresher/</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“This is a modified version of Jeopardy, played with teams. Everyone on this side of the room will be on one team and everyone on this side will be on the other team. Decide who will be your team’s spokesperson and pick a name for your team. The team leader with the closest birthday will go first. Then we will take turns going back and forth between the two teams and you don’t have to worry about answering in the form of a question for this version of Jeopardy! (</a:t>
            </a:r>
            <a:r>
              <a:rPr lang="en-US" i="0" dirty="0"/>
              <a:t>After dividing the participants into two teams, ask for a volunteer or have your co-trainer record the score on newsprint or a dry erase board. After each answer is revealed, you can fill in some additional info on that particular topic and then click on the green house at the bottom of the screen to return to the list of categories/questions and alternate between teams to select and answer a question. Questions already completed will change to Orange. Or instead of clicking the house to go back to the main screen, you can just click through all the slides and go in order. Determine how much time you have to play the game and stop when that time is up and do the Final Jeopardy question. You may or may not get through all the questions and that is fine.)</a:t>
            </a:r>
            <a:endParaRPr i="0" dirty="0"/>
          </a:p>
        </p:txBody>
      </p:sp>
      <p:sp>
        <p:nvSpPr>
          <p:cNvPr id="275" name="Google Shape;275;p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557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
        <p:nvSpPr>
          <p:cNvPr id="280" name="Google Shape;280;p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Review the Jeopardy Game Board.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“We have five categories on the game board: Tobacco 101, Industry Tactics, Pregnancy/Child Health, E-cigs, and Quitting.  And there are options for $100, $200, and $300 questions for each one. (Team one) will go first. Which question would you like?” </a:t>
            </a:r>
            <a:r>
              <a:rPr lang="en-US" i="0" dirty="0"/>
              <a:t>(Click on the category and dollar amount they choose to go to that question.)</a:t>
            </a:r>
            <a:endParaRPr i="0" dirty="0"/>
          </a:p>
        </p:txBody>
      </p:sp>
    </p:spTree>
    <p:extLst>
      <p:ext uri="{BB962C8B-B14F-4D97-AF65-F5344CB8AC3E}">
        <p14:creationId xmlns:p14="http://schemas.microsoft.com/office/powerpoint/2010/main" val="23238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grpSp>
        <p:nvGrpSpPr>
          <p:cNvPr id="102" name="Google Shape;102;p14"/>
          <p:cNvGrpSpPr/>
          <p:nvPr/>
        </p:nvGrpSpPr>
        <p:grpSpPr>
          <a:xfrm>
            <a:off x="-7938" y="-7938"/>
            <a:ext cx="9169401" cy="6873876"/>
            <a:chOff x="-8466" y="-8468"/>
            <a:chExt cx="9169804" cy="6874935"/>
          </a:xfrm>
        </p:grpSpPr>
        <p:cxnSp>
          <p:nvCxnSpPr>
            <p:cNvPr id="103" name="Google Shape;103;p14"/>
            <p:cNvCxnSpPr/>
            <p:nvPr/>
          </p:nvCxnSpPr>
          <p:spPr>
            <a:xfrm rot="10800000" flipH="1">
              <a:off x="5130498" y="4175239"/>
              <a:ext cx="4022902" cy="2683288"/>
            </a:xfrm>
            <a:prstGeom prst="straightConnector1">
              <a:avLst/>
            </a:prstGeom>
            <a:noFill/>
            <a:ln w="9525" cap="flat" cmpd="sng">
              <a:solidFill>
                <a:srgbClr val="D8D8D8"/>
              </a:solidFill>
              <a:prstDash val="solid"/>
              <a:round/>
              <a:headEnd type="none" w="sm" len="sm"/>
              <a:tailEnd type="none" w="sm" len="sm"/>
            </a:ln>
          </p:spPr>
        </p:cxnSp>
        <p:cxnSp>
          <p:nvCxnSpPr>
            <p:cNvPr id="104" name="Google Shape;104;p14"/>
            <p:cNvCxnSpPr/>
            <p:nvPr/>
          </p:nvCxnSpPr>
          <p:spPr>
            <a:xfrm>
              <a:off x="7041932" y="-529"/>
              <a:ext cx="1219254" cy="6859057"/>
            </a:xfrm>
            <a:prstGeom prst="straightConnector1">
              <a:avLst/>
            </a:prstGeom>
            <a:noFill/>
            <a:ln w="9525" cap="flat" cmpd="sng">
              <a:solidFill>
                <a:srgbClr val="BFBFBF"/>
              </a:solidFill>
              <a:prstDash val="solid"/>
              <a:round/>
              <a:headEnd type="none" w="sm" len="sm"/>
              <a:tailEnd type="none" w="sm" len="sm"/>
            </a:ln>
          </p:spPr>
        </p:cxnSp>
        <p:sp>
          <p:nvSpPr>
            <p:cNvPr id="105" name="Google Shape;105;p14"/>
            <p:cNvSpPr/>
            <p:nvPr/>
          </p:nvSpPr>
          <p:spPr>
            <a:xfrm>
              <a:off x="6891113" y="-529"/>
              <a:ext cx="2270225" cy="686699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7205452" y="-8468"/>
              <a:ext cx="1947948" cy="6866996"/>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a:off x="6638689" y="3919613"/>
              <a:ext cx="2513123" cy="2938915"/>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p:nvPr/>
          </p:nvSpPr>
          <p:spPr>
            <a:xfrm>
              <a:off x="7010180" y="-8468"/>
              <a:ext cx="2143219" cy="6866996"/>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sp>
        <p:sp>
          <p:nvSpPr>
            <p:cNvPr id="109" name="Google Shape;109;p14"/>
            <p:cNvSpPr/>
            <p:nvPr/>
          </p:nvSpPr>
          <p:spPr>
            <a:xfrm>
              <a:off x="8296112" y="-8468"/>
              <a:ext cx="857288" cy="6866996"/>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8077027" y="-8468"/>
              <a:ext cx="1066847" cy="6866996"/>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8059565" y="4894488"/>
              <a:ext cx="1095423" cy="1964040"/>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4"/>
            <p:cNvSpPr/>
            <p:nvPr/>
          </p:nvSpPr>
          <p:spPr>
            <a:xfrm>
              <a:off x="-8466" y="-8468"/>
              <a:ext cx="863639" cy="5698416"/>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4705"/>
              </a:schemeClr>
            </a:solidFill>
            <a:ln>
              <a:noFill/>
            </a:ln>
          </p:spPr>
        </p:sp>
      </p:grpSp>
      <p:sp>
        <p:nvSpPr>
          <p:cNvPr id="113" name="Google Shape;113;p14"/>
          <p:cNvSpPr txBox="1">
            <a:spLocks noGrp="1"/>
          </p:cNvSpPr>
          <p:nvPr>
            <p:ph type="ctrTitle"/>
          </p:nvPr>
        </p:nvSpPr>
        <p:spPr>
          <a:xfrm>
            <a:off x="1130595" y="2404534"/>
            <a:ext cx="5826719"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subTitle" idx="1"/>
          </p:nvPr>
        </p:nvSpPr>
        <p:spPr>
          <a:xfrm>
            <a:off x="1130595" y="4050834"/>
            <a:ext cx="5826719" cy="1096899"/>
          </a:xfrm>
          <a:prstGeom prst="rect">
            <a:avLst/>
          </a:prstGeom>
          <a:noFill/>
          <a:ln>
            <a:noFill/>
          </a:ln>
        </p:spPr>
        <p:txBody>
          <a:bodyPr spcFirstLastPara="1" wrap="square" lIns="91425" tIns="45700" rIns="91425" bIns="45700" anchor="t" anchorCtr="0">
            <a:no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115" name="Google Shape;115;p14"/>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18"/>
        <p:cNvGrpSpPr/>
        <p:nvPr/>
      </p:nvGrpSpPr>
      <p:grpSpPr>
        <a:xfrm>
          <a:off x="0" y="0"/>
          <a:ext cx="0" cy="0"/>
          <a:chOff x="0" y="0"/>
          <a:chExt cx="0" cy="0"/>
        </a:xfrm>
      </p:grpSpPr>
      <p:sp>
        <p:nvSpPr>
          <p:cNvPr id="119" name="Google Shape;119;p15"/>
          <p:cNvSpPr txBox="1">
            <a:spLocks noGrp="1"/>
          </p:cNvSpPr>
          <p:nvPr>
            <p:ph type="title"/>
          </p:nvPr>
        </p:nvSpPr>
        <p:spPr>
          <a:xfrm>
            <a:off x="457200" y="158750"/>
            <a:ext cx="8229600" cy="12588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5"/>
          <p:cNvSpPr txBox="1">
            <a:spLocks noGrp="1"/>
          </p:cNvSpPr>
          <p:nvPr>
            <p:ph type="dt" idx="10"/>
          </p:nvPr>
        </p:nvSpPr>
        <p:spPr>
          <a:xfrm>
            <a:off x="457200" y="6243638"/>
            <a:ext cx="2133600" cy="4572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
        <p:cNvGrpSpPr/>
        <p:nvPr/>
      </p:nvGrpSpPr>
      <p:grpSpPr>
        <a:xfrm>
          <a:off x="0" y="0"/>
          <a:ext cx="0" cy="0"/>
          <a:chOff x="0" y="0"/>
          <a:chExt cx="0" cy="0"/>
        </a:xfrm>
      </p:grpSpPr>
      <p:sp>
        <p:nvSpPr>
          <p:cNvPr id="124" name="Google Shape;124;p16"/>
          <p:cNvSpPr txBox="1">
            <a:spLocks noGrp="1"/>
          </p:cNvSpPr>
          <p:nvPr>
            <p:ph type="title"/>
          </p:nvPr>
        </p:nvSpPr>
        <p:spPr>
          <a:xfrm>
            <a:off x="609600" y="609600"/>
            <a:ext cx="63484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body" idx="1"/>
          </p:nvPr>
        </p:nvSpPr>
        <p:spPr>
          <a:xfrm>
            <a:off x="609600" y="2160588"/>
            <a:ext cx="6348413" cy="3881437"/>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6" name="Google Shape;126;p16"/>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6"/>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6"/>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609599" y="609600"/>
            <a:ext cx="6347714"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7"/>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7"/>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609600" y="609600"/>
            <a:ext cx="6347714"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8"/>
          <p:cNvSpPr txBox="1">
            <a:spLocks noGrp="1"/>
          </p:cNvSpPr>
          <p:nvPr>
            <p:ph type="body" idx="1"/>
          </p:nvPr>
        </p:nvSpPr>
        <p:spPr>
          <a:xfrm>
            <a:off x="609600" y="2160589"/>
            <a:ext cx="3088109"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137" name="Google Shape;137;p18"/>
          <p:cNvSpPr txBox="1">
            <a:spLocks noGrp="1"/>
          </p:cNvSpPr>
          <p:nvPr>
            <p:ph type="body" idx="2"/>
          </p:nvPr>
        </p:nvSpPr>
        <p:spPr>
          <a:xfrm>
            <a:off x="3869204" y="2160590"/>
            <a:ext cx="3088110"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138" name="Google Shape;138;p18"/>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8"/>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8"/>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609598" y="2700868"/>
            <a:ext cx="6347715" cy="1826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9"/>
          <p:cNvSpPr txBox="1">
            <a:spLocks noGrp="1"/>
          </p:cNvSpPr>
          <p:nvPr>
            <p:ph type="body" idx="1"/>
          </p:nvPr>
        </p:nvSpPr>
        <p:spPr>
          <a:xfrm>
            <a:off x="609598" y="4527448"/>
            <a:ext cx="6347715"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44" name="Google Shape;144;p19"/>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9"/>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0"/>
          <p:cNvSpPr txBox="1">
            <a:spLocks noGrp="1"/>
          </p:cNvSpPr>
          <p:nvPr>
            <p:ph type="body" idx="1"/>
          </p:nvPr>
        </p:nvSpPr>
        <p:spPr>
          <a:xfrm>
            <a:off x="609599"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50" name="Google Shape;150;p20"/>
          <p:cNvSpPr txBox="1">
            <a:spLocks noGrp="1"/>
          </p:cNvSpPr>
          <p:nvPr>
            <p:ph type="body" idx="2"/>
          </p:nvPr>
        </p:nvSpPr>
        <p:spPr>
          <a:xfrm>
            <a:off x="609599" y="2737246"/>
            <a:ext cx="3090672"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51" name="Google Shape;151;p20"/>
          <p:cNvSpPr txBox="1">
            <a:spLocks noGrp="1"/>
          </p:cNvSpPr>
          <p:nvPr>
            <p:ph type="body" idx="3"/>
          </p:nvPr>
        </p:nvSpPr>
        <p:spPr>
          <a:xfrm>
            <a:off x="3866640"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52" name="Google Shape;152;p20"/>
          <p:cNvSpPr txBox="1">
            <a:spLocks noGrp="1"/>
          </p:cNvSpPr>
          <p:nvPr>
            <p:ph type="body" idx="4"/>
          </p:nvPr>
        </p:nvSpPr>
        <p:spPr>
          <a:xfrm>
            <a:off x="3866640" y="2737246"/>
            <a:ext cx="3090672"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53" name="Google Shape;153;p20"/>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0"/>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0"/>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0"/>
        <p:cNvGrpSpPr/>
        <p:nvPr/>
      </p:nvGrpSpPr>
      <p:grpSpPr>
        <a:xfrm>
          <a:off x="0" y="0"/>
          <a:ext cx="0" cy="0"/>
          <a:chOff x="0" y="0"/>
          <a:chExt cx="0" cy="0"/>
        </a:xfrm>
      </p:grpSpPr>
      <p:sp>
        <p:nvSpPr>
          <p:cNvPr id="161" name="Google Shape;161;p22"/>
          <p:cNvSpPr txBox="1">
            <a:spLocks noGrp="1"/>
          </p:cNvSpPr>
          <p:nvPr>
            <p:ph type="title"/>
          </p:nvPr>
        </p:nvSpPr>
        <p:spPr>
          <a:xfrm>
            <a:off x="609599" y="1498604"/>
            <a:ext cx="2790182"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2"/>
          <p:cNvSpPr txBox="1">
            <a:spLocks noGrp="1"/>
          </p:cNvSpPr>
          <p:nvPr>
            <p:ph type="body" idx="1"/>
          </p:nvPr>
        </p:nvSpPr>
        <p:spPr>
          <a:xfrm>
            <a:off x="3571275" y="514925"/>
            <a:ext cx="3386037"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63" name="Google Shape;163;p22"/>
          <p:cNvSpPr txBox="1">
            <a:spLocks noGrp="1"/>
          </p:cNvSpPr>
          <p:nvPr>
            <p:ph type="body" idx="2"/>
          </p:nvPr>
        </p:nvSpPr>
        <p:spPr>
          <a:xfrm>
            <a:off x="609599" y="2777069"/>
            <a:ext cx="2790182"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840"/>
              <a:buNone/>
              <a:defRPr sz="1050"/>
            </a:lvl2pPr>
            <a:lvl3pPr marL="1371600" lvl="2" indent="-228600" algn="l">
              <a:spcBef>
                <a:spcPts val="1000"/>
              </a:spcBef>
              <a:spcAft>
                <a:spcPts val="0"/>
              </a:spcAft>
              <a:buSzPts val="720"/>
              <a:buNone/>
              <a:defRPr sz="900"/>
            </a:lvl3pPr>
            <a:lvl4pPr marL="1828800" lvl="3" indent="-228600" algn="l">
              <a:spcBef>
                <a:spcPts val="1000"/>
              </a:spcBef>
              <a:spcAft>
                <a:spcPts val="0"/>
              </a:spcAft>
              <a:buSzPts val="600"/>
              <a:buNone/>
              <a:defRPr sz="750"/>
            </a:lvl4pPr>
            <a:lvl5pPr marL="2286000" lvl="4" indent="-228600" algn="l">
              <a:spcBef>
                <a:spcPts val="1000"/>
              </a:spcBef>
              <a:spcAft>
                <a:spcPts val="0"/>
              </a:spcAft>
              <a:buSzPts val="600"/>
              <a:buNone/>
              <a:defRPr sz="750"/>
            </a:lvl5pPr>
            <a:lvl6pPr marL="2743200" lvl="5" indent="-228600" algn="l">
              <a:spcBef>
                <a:spcPts val="1000"/>
              </a:spcBef>
              <a:spcAft>
                <a:spcPts val="0"/>
              </a:spcAft>
              <a:buSzPts val="600"/>
              <a:buNone/>
              <a:defRPr sz="750"/>
            </a:lvl6pPr>
            <a:lvl7pPr marL="3200400" lvl="6" indent="-228600" algn="l">
              <a:spcBef>
                <a:spcPts val="1000"/>
              </a:spcBef>
              <a:spcAft>
                <a:spcPts val="0"/>
              </a:spcAft>
              <a:buSzPts val="600"/>
              <a:buNone/>
              <a:defRPr sz="750"/>
            </a:lvl7pPr>
            <a:lvl8pPr marL="3657600" lvl="7" indent="-228600" algn="l">
              <a:spcBef>
                <a:spcPts val="1000"/>
              </a:spcBef>
              <a:spcAft>
                <a:spcPts val="0"/>
              </a:spcAft>
              <a:buSzPts val="600"/>
              <a:buNone/>
              <a:defRPr sz="750"/>
            </a:lvl8pPr>
            <a:lvl9pPr marL="4114800" lvl="8" indent="-228600" algn="l">
              <a:spcBef>
                <a:spcPts val="1000"/>
              </a:spcBef>
              <a:spcAft>
                <a:spcPts val="0"/>
              </a:spcAft>
              <a:buSzPts val="600"/>
              <a:buNone/>
              <a:defRPr sz="750"/>
            </a:lvl9pPr>
          </a:lstStyle>
          <a:p>
            <a:endParaRPr/>
          </a:p>
        </p:txBody>
      </p:sp>
      <p:sp>
        <p:nvSpPr>
          <p:cNvPr id="164" name="Google Shape;164;p22"/>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2"/>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2"/>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7"/>
        <p:cNvGrpSpPr/>
        <p:nvPr/>
      </p:nvGrpSpPr>
      <p:grpSpPr>
        <a:xfrm>
          <a:off x="0" y="0"/>
          <a:ext cx="0" cy="0"/>
          <a:chOff x="0" y="0"/>
          <a:chExt cx="0" cy="0"/>
        </a:xfrm>
      </p:grpSpPr>
      <p:sp>
        <p:nvSpPr>
          <p:cNvPr id="168" name="Google Shape;168;p23"/>
          <p:cNvSpPr txBox="1">
            <a:spLocks noGrp="1"/>
          </p:cNvSpPr>
          <p:nvPr>
            <p:ph type="title"/>
          </p:nvPr>
        </p:nvSpPr>
        <p:spPr>
          <a:xfrm>
            <a:off x="609599" y="4800600"/>
            <a:ext cx="6347714"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3"/>
          <p:cNvSpPr>
            <a:spLocks noGrp="1"/>
          </p:cNvSpPr>
          <p:nvPr>
            <p:ph type="pic" idx="2"/>
          </p:nvPr>
        </p:nvSpPr>
        <p:spPr>
          <a:xfrm>
            <a:off x="609599" y="609600"/>
            <a:ext cx="6347714" cy="3845718"/>
          </a:xfrm>
          <a:prstGeom prst="rect">
            <a:avLst/>
          </a:prstGeom>
          <a:noFill/>
          <a:ln>
            <a:noFill/>
          </a:ln>
        </p:spPr>
      </p:sp>
      <p:sp>
        <p:nvSpPr>
          <p:cNvPr id="170" name="Google Shape;170;p23"/>
          <p:cNvSpPr txBox="1">
            <a:spLocks noGrp="1"/>
          </p:cNvSpPr>
          <p:nvPr>
            <p:ph type="body" idx="1"/>
          </p:nvPr>
        </p:nvSpPr>
        <p:spPr>
          <a:xfrm>
            <a:off x="609599" y="5367338"/>
            <a:ext cx="6347714"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71" name="Google Shape;171;p23"/>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3"/>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3"/>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609600" y="609600"/>
            <a:ext cx="6347714"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4"/>
          <p:cNvSpPr txBox="1">
            <a:spLocks noGrp="1"/>
          </p:cNvSpPr>
          <p:nvPr>
            <p:ph type="body" idx="1"/>
          </p:nvPr>
        </p:nvSpPr>
        <p:spPr>
          <a:xfrm>
            <a:off x="609600" y="4470400"/>
            <a:ext cx="6347714"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77" name="Google Shape;177;p24"/>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4"/>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4"/>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80"/>
        <p:cNvGrpSpPr/>
        <p:nvPr/>
      </p:nvGrpSpPr>
      <p:grpSpPr>
        <a:xfrm>
          <a:off x="0" y="0"/>
          <a:ext cx="0" cy="0"/>
          <a:chOff x="0" y="0"/>
          <a:chExt cx="0" cy="0"/>
        </a:xfrm>
      </p:grpSpPr>
      <p:sp>
        <p:nvSpPr>
          <p:cNvPr id="181" name="Google Shape;181;p25"/>
          <p:cNvSpPr txBox="1"/>
          <p:nvPr/>
        </p:nvSpPr>
        <p:spPr>
          <a:xfrm>
            <a:off x="482600" y="790575"/>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82" name="Google Shape;182;p25"/>
          <p:cNvSpPr txBox="1"/>
          <p:nvPr/>
        </p:nvSpPr>
        <p:spPr>
          <a:xfrm>
            <a:off x="6748463" y="2886075"/>
            <a:ext cx="4572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83" name="Google Shape;183;p25"/>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5"/>
          <p:cNvSpPr txBox="1">
            <a:spLocks noGrp="1"/>
          </p:cNvSpPr>
          <p:nvPr>
            <p:ph type="body" idx="1"/>
          </p:nvPr>
        </p:nvSpPr>
        <p:spPr>
          <a:xfrm>
            <a:off x="1101074" y="3632200"/>
            <a:ext cx="541980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85" name="Google Shape;185;p25"/>
          <p:cNvSpPr txBox="1">
            <a:spLocks noGrp="1"/>
          </p:cNvSpPr>
          <p:nvPr>
            <p:ph type="body" idx="2"/>
          </p:nvPr>
        </p:nvSpPr>
        <p:spPr>
          <a:xfrm>
            <a:off x="609598" y="4470400"/>
            <a:ext cx="6347715"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86" name="Google Shape;186;p25"/>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5"/>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5"/>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609598" y="1931988"/>
            <a:ext cx="6347715"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6"/>
          <p:cNvSpPr txBox="1">
            <a:spLocks noGrp="1"/>
          </p:cNvSpPr>
          <p:nvPr>
            <p:ph type="body" idx="1"/>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92" name="Google Shape;192;p26"/>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26"/>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6"/>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95"/>
        <p:cNvGrpSpPr/>
        <p:nvPr/>
      </p:nvGrpSpPr>
      <p:grpSpPr>
        <a:xfrm>
          <a:off x="0" y="0"/>
          <a:ext cx="0" cy="0"/>
          <a:chOff x="0" y="0"/>
          <a:chExt cx="0" cy="0"/>
        </a:xfrm>
      </p:grpSpPr>
      <p:sp>
        <p:nvSpPr>
          <p:cNvPr id="196" name="Google Shape;196;p27"/>
          <p:cNvSpPr txBox="1"/>
          <p:nvPr/>
        </p:nvSpPr>
        <p:spPr>
          <a:xfrm>
            <a:off x="482600" y="790575"/>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97" name="Google Shape;197;p27"/>
          <p:cNvSpPr txBox="1"/>
          <p:nvPr/>
        </p:nvSpPr>
        <p:spPr>
          <a:xfrm>
            <a:off x="6748463" y="2886075"/>
            <a:ext cx="4572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98" name="Google Shape;198;p27"/>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27"/>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0" name="Google Shape;200;p27"/>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01" name="Google Shape;201;p27"/>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27"/>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27"/>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615848" y="609600"/>
            <a:ext cx="6341465"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8"/>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7" name="Google Shape;207;p28"/>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08" name="Google Shape;208;p28"/>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28"/>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8"/>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609600" y="609600"/>
            <a:ext cx="63484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9"/>
          <p:cNvSpPr txBox="1">
            <a:spLocks noGrp="1"/>
          </p:cNvSpPr>
          <p:nvPr>
            <p:ph type="body" idx="1"/>
          </p:nvPr>
        </p:nvSpPr>
        <p:spPr>
          <a:xfrm rot="5400000">
            <a:off x="1843088" y="927100"/>
            <a:ext cx="3881437" cy="6348413"/>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14" name="Google Shape;214;p29"/>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29"/>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29"/>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rot="5400000">
            <a:off x="3840993" y="2745920"/>
            <a:ext cx="5251451" cy="9788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0"/>
          <p:cNvSpPr txBox="1">
            <a:spLocks noGrp="1"/>
          </p:cNvSpPr>
          <p:nvPr>
            <p:ph type="body" idx="1"/>
          </p:nvPr>
        </p:nvSpPr>
        <p:spPr>
          <a:xfrm rot="5400000">
            <a:off x="581386" y="637813"/>
            <a:ext cx="5251451" cy="5195026"/>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20" name="Google Shape;220;p30"/>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0"/>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0"/>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325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rtl="0">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rtl="0">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rtl="0">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rtl="0">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rtl="0">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rtl="0">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rtl="0">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rtl="0">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
        <p:cNvGrpSpPr/>
        <p:nvPr/>
      </p:nvGrpSpPr>
      <p:grpSpPr>
        <a:xfrm>
          <a:off x="0" y="0"/>
          <a:ext cx="0" cy="0"/>
          <a:chOff x="0" y="0"/>
          <a:chExt cx="0" cy="0"/>
        </a:xfrm>
      </p:grpSpPr>
      <p:grpSp>
        <p:nvGrpSpPr>
          <p:cNvPr id="85" name="Google Shape;85;p13"/>
          <p:cNvGrpSpPr/>
          <p:nvPr/>
        </p:nvGrpSpPr>
        <p:grpSpPr>
          <a:xfrm>
            <a:off x="-7938" y="-7938"/>
            <a:ext cx="9169401" cy="6873876"/>
            <a:chOff x="-8467" y="-8468"/>
            <a:chExt cx="9169805" cy="6874935"/>
          </a:xfrm>
        </p:grpSpPr>
        <p:sp>
          <p:nvSpPr>
            <p:cNvPr id="86" name="Google Shape;86;p13"/>
            <p:cNvSpPr/>
            <p:nvPr/>
          </p:nvSpPr>
          <p:spPr>
            <a:xfrm>
              <a:off x="-8467" y="4013290"/>
              <a:ext cx="457221" cy="285317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 name="Google Shape;87;p13"/>
            <p:cNvCxnSpPr/>
            <p:nvPr/>
          </p:nvCxnSpPr>
          <p:spPr>
            <a:xfrm rot="10800000" flipH="1">
              <a:off x="5130497" y="4175239"/>
              <a:ext cx="4022902" cy="2683288"/>
            </a:xfrm>
            <a:prstGeom prst="straightConnector1">
              <a:avLst/>
            </a:prstGeom>
            <a:noFill/>
            <a:ln w="9525" cap="flat" cmpd="sng">
              <a:solidFill>
                <a:srgbClr val="D8D8D8"/>
              </a:solidFill>
              <a:prstDash val="solid"/>
              <a:round/>
              <a:headEnd type="none" w="sm" len="sm"/>
              <a:tailEnd type="none" w="sm" len="sm"/>
            </a:ln>
          </p:spPr>
        </p:cxnSp>
        <p:cxnSp>
          <p:nvCxnSpPr>
            <p:cNvPr id="88" name="Google Shape;88;p13"/>
            <p:cNvCxnSpPr/>
            <p:nvPr/>
          </p:nvCxnSpPr>
          <p:spPr>
            <a:xfrm>
              <a:off x="7041932" y="-529"/>
              <a:ext cx="1219254" cy="6859057"/>
            </a:xfrm>
            <a:prstGeom prst="straightConnector1">
              <a:avLst/>
            </a:prstGeom>
            <a:noFill/>
            <a:ln w="9525" cap="flat" cmpd="sng">
              <a:solidFill>
                <a:srgbClr val="BFBFBF"/>
              </a:solidFill>
              <a:prstDash val="solid"/>
              <a:round/>
              <a:headEnd type="none" w="sm" len="sm"/>
              <a:tailEnd type="none" w="sm" len="sm"/>
            </a:ln>
          </p:spPr>
        </p:cxnSp>
        <p:sp>
          <p:nvSpPr>
            <p:cNvPr id="89" name="Google Shape;89;p13"/>
            <p:cNvSpPr/>
            <p:nvPr/>
          </p:nvSpPr>
          <p:spPr>
            <a:xfrm>
              <a:off x="6891113" y="-529"/>
              <a:ext cx="2270225" cy="686699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7205452" y="-8468"/>
              <a:ext cx="1947948" cy="6866996"/>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6638689" y="3919613"/>
              <a:ext cx="2513124" cy="2938915"/>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7010180" y="-8468"/>
              <a:ext cx="2143219" cy="6866996"/>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txBody>
            <a:bodyPr/>
            <a:lstStyle/>
            <a:p>
              <a:endParaRPr lang="en-US"/>
            </a:p>
          </p:txBody>
        </p:sp>
        <p:sp>
          <p:nvSpPr>
            <p:cNvPr id="93" name="Google Shape;93;p13"/>
            <p:cNvSpPr/>
            <p:nvPr/>
          </p:nvSpPr>
          <p:spPr>
            <a:xfrm>
              <a:off x="8296112" y="-8468"/>
              <a:ext cx="857288" cy="6866996"/>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8077027" y="-8468"/>
              <a:ext cx="1066847" cy="6866996"/>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8059564" y="4894488"/>
              <a:ext cx="1095423" cy="1964040"/>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3"/>
          <p:cNvSpPr txBox="1">
            <a:spLocks noGrp="1"/>
          </p:cNvSpPr>
          <p:nvPr>
            <p:ph type="title"/>
          </p:nvPr>
        </p:nvSpPr>
        <p:spPr>
          <a:xfrm>
            <a:off x="609600" y="609600"/>
            <a:ext cx="6348413" cy="1320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7" name="Google Shape;97;p13"/>
          <p:cNvSpPr txBox="1">
            <a:spLocks noGrp="1"/>
          </p:cNvSpPr>
          <p:nvPr>
            <p:ph type="body" idx="1"/>
          </p:nvPr>
        </p:nvSpPr>
        <p:spPr>
          <a:xfrm>
            <a:off x="609600" y="2160588"/>
            <a:ext cx="6348413" cy="3881437"/>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404040"/>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404040"/>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404040"/>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404040"/>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404040"/>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98" name="Google Shape;98;p13"/>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99" name="Google Shape;99;p13"/>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00" name="Google Shape;100;p13"/>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rtl="0">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rtl="0">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rtl="0">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rtl="0">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rtl="0">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rtl="0">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rtl="0">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rtl="0">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17.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10" Type="http://schemas.openxmlformats.org/officeDocument/2006/relationships/image" Target="../media/image3.svg"/><Relationship Id="rId4" Type="http://schemas.openxmlformats.org/officeDocument/2006/relationships/image" Target="../media/image16.jpg"/><Relationship Id="rId9" Type="http://schemas.openxmlformats.org/officeDocument/2006/relationships/image" Target="../media/image19.png"/></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0.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1.jpg"/><Relationship Id="rId4" Type="http://schemas.openxmlformats.org/officeDocument/2006/relationships/image" Target="../media/image8.svg"/><Relationship Id="rId9" Type="http://schemas.openxmlformats.org/officeDocument/2006/relationships/image" Target="../media/image23.png"/></Relationships>
</file>

<file path=ppt/slides/_rels/slide4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9.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jpg"/></Relationships>
</file>

<file path=ppt/slides/_rels/slide4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0.svg"/><Relationship Id="rId4" Type="http://schemas.openxmlformats.org/officeDocument/2006/relationships/image" Target="../media/image9.svg"/></Relationships>
</file>

<file path=ppt/slides/_rels/slide49.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image" Target="../media/image31.png"/><Relationship Id="rId7" Type="http://schemas.openxmlformats.org/officeDocument/2006/relationships/image" Target="../media/image9.sv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svg"/><Relationship Id="rId4" Type="http://schemas.openxmlformats.org/officeDocument/2006/relationships/image" Target="../media/image32.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1.svg"/></Relationships>
</file>

<file path=ppt/slides/_rels/slide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svg"/></Relationships>
</file>

<file path=ppt/slides/_rels/slide5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3.svg"/></Relationships>
</file>

<file path=ppt/slides/_rels/slide5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3.svg"/></Relationships>
</file>

<file path=ppt/slides/_rels/slide5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3.svg"/></Relationships>
</file>

<file path=ppt/slides/_rels/slide56.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57.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0.svg"/><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svg"/><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hyperlink" Target="mailto:JustBreatheIndiana@gmail.com" TargetMode="External"/><Relationship Id="rId5" Type="http://schemas.openxmlformats.org/officeDocument/2006/relationships/image" Target="../media/image3.sv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60.xml.rels><?xml version="1.0" encoding="UTF-8" standalone="yes"?>
<Relationships xmlns="http://schemas.openxmlformats.org/package/2006/relationships"><Relationship Id="rId8" Type="http://schemas.openxmlformats.org/officeDocument/2006/relationships/hyperlink" Target="mailto:tanyas@healthedpros.org" TargetMode="External"/><Relationship Id="rId3" Type="http://schemas.openxmlformats.org/officeDocument/2006/relationships/image" Target="../media/image7.svg"/><Relationship Id="rId7" Type="http://schemas.openxmlformats.org/officeDocument/2006/relationships/image" Target="../media/image9.svg"/><Relationship Id="rId12" Type="http://schemas.openxmlformats.org/officeDocument/2006/relationships/image" Target="../media/image39.jp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svg"/><Relationship Id="rId11" Type="http://schemas.openxmlformats.org/officeDocument/2006/relationships/image" Target="../media/image38.png"/><Relationship Id="rId5" Type="http://schemas.openxmlformats.org/officeDocument/2006/relationships/image" Target="../media/image3.svg"/><Relationship Id="rId10"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hyperlink" Target="mailto:alisonm@healthedpros.org"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www.cdc.gov/tobacco/" TargetMode="External"/><Relationship Id="rId13" Type="http://schemas.openxmlformats.org/officeDocument/2006/relationships/image" Target="../media/image38.png"/><Relationship Id="rId3" Type="http://schemas.openxmlformats.org/officeDocument/2006/relationships/image" Target="../media/image8.svg"/><Relationship Id="rId7" Type="http://schemas.openxmlformats.org/officeDocument/2006/relationships/hyperlink" Target="http://www.in.gov/health/tpc/" TargetMode="External"/><Relationship Id="rId12" Type="http://schemas.openxmlformats.org/officeDocument/2006/relationships/image" Target="../media/image39.jp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svg"/><Relationship Id="rId5" Type="http://schemas.openxmlformats.org/officeDocument/2006/relationships/image" Target="../media/image1.svg"/><Relationship Id="rId10" Type="http://schemas.openxmlformats.org/officeDocument/2006/relationships/hyperlink" Target="https://justbreathein.org/additional-resources/data-sources/" TargetMode="External"/><Relationship Id="rId4" Type="http://schemas.openxmlformats.org/officeDocument/2006/relationships/image" Target="../media/image3.svg"/><Relationship Id="rId9" Type="http://schemas.openxmlformats.org/officeDocument/2006/relationships/hyperlink" Target="http://www.cancer.org/cancer/risk-prevention/tobacco"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36.xml"/><Relationship Id="rId18" Type="http://schemas.openxmlformats.org/officeDocument/2006/relationships/slide" Target="slide40.xml"/><Relationship Id="rId3" Type="http://schemas.openxmlformats.org/officeDocument/2006/relationships/slide" Target="slide10.xml"/><Relationship Id="rId7" Type="http://schemas.openxmlformats.org/officeDocument/2006/relationships/slide" Target="slide28.xml"/><Relationship Id="rId12" Type="http://schemas.openxmlformats.org/officeDocument/2006/relationships/slide" Target="slide30.xml"/><Relationship Id="rId17" Type="http://schemas.openxmlformats.org/officeDocument/2006/relationships/slide" Target="slide38.xml"/><Relationship Id="rId2" Type="http://schemas.openxmlformats.org/officeDocument/2006/relationships/notesSlide" Target="../notesSlides/notesSlide9.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16.xml"/><Relationship Id="rId11" Type="http://schemas.openxmlformats.org/officeDocument/2006/relationships/slide" Target="slide24.xml"/><Relationship Id="rId5" Type="http://schemas.openxmlformats.org/officeDocument/2006/relationships/slide" Target="slide14.xml"/><Relationship Id="rId15" Type="http://schemas.openxmlformats.org/officeDocument/2006/relationships/slide" Target="slide26.xml"/><Relationship Id="rId10" Type="http://schemas.openxmlformats.org/officeDocument/2006/relationships/slide" Target="slide18.xml"/><Relationship Id="rId4" Type="http://schemas.openxmlformats.org/officeDocument/2006/relationships/slide" Target="slide12.xml"/><Relationship Id="rId9" Type="http://schemas.openxmlformats.org/officeDocument/2006/relationships/slide" Target="slide34.xml"/><Relationship Id="rId14" Type="http://schemas.openxmlformats.org/officeDocument/2006/relationships/slide" Target="slide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dirty="0"/>
          </a:p>
        </p:txBody>
      </p:sp>
      <p:sp>
        <p:nvSpPr>
          <p:cNvPr id="4" name="Freeform 4"/>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103211" y="375634"/>
            <a:ext cx="9040790" cy="957250"/>
          </a:xfrm>
          <a:prstGeom prst="rect">
            <a:avLst/>
          </a:prstGeom>
        </p:spPr>
        <p:txBody>
          <a:bodyPr wrap="square" lIns="0" tIns="0" rIns="0" bIns="0" rtlCol="0" anchor="t">
            <a:spAutoFit/>
          </a:bodyPr>
          <a:lstStyle/>
          <a:p>
            <a:pPr algn="ctr">
              <a:lnSpc>
                <a:spcPts val="6626"/>
              </a:lnSpc>
            </a:pPr>
            <a:r>
              <a:rPr lang="en-US" sz="8800" dirty="0">
                <a:solidFill>
                  <a:srgbClr val="FF914D"/>
                </a:solidFill>
                <a:latin typeface="Caveat Brush" pitchFamily="2" charset="0"/>
              </a:rPr>
              <a:t>BREATHE TRAINING </a:t>
            </a:r>
          </a:p>
        </p:txBody>
      </p:sp>
      <p:sp>
        <p:nvSpPr>
          <p:cNvPr id="8" name="TextBox 8"/>
          <p:cNvSpPr txBox="1"/>
          <p:nvPr/>
        </p:nvSpPr>
        <p:spPr>
          <a:xfrm>
            <a:off x="5297834" y="2331489"/>
            <a:ext cx="3681650" cy="3400611"/>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USE THE QR CODE</a:t>
            </a:r>
          </a:p>
          <a:p>
            <a:pPr algn="ctr">
              <a:lnSpc>
                <a:spcPts val="5405"/>
              </a:lnSpc>
            </a:pPr>
            <a:r>
              <a:rPr lang="en-US" sz="6756" dirty="0">
                <a:solidFill>
                  <a:srgbClr val="FF914D"/>
                </a:solidFill>
                <a:latin typeface="Caveat Brush"/>
              </a:rPr>
              <a:t>to take the </a:t>
            </a:r>
          </a:p>
          <a:p>
            <a:pPr algn="ctr">
              <a:lnSpc>
                <a:spcPts val="4880"/>
              </a:lnSpc>
            </a:pPr>
            <a:r>
              <a:rPr lang="en-US" sz="6099" dirty="0">
                <a:solidFill>
                  <a:srgbClr val="FF914D"/>
                </a:solidFill>
                <a:latin typeface="Caveat Brush"/>
              </a:rPr>
              <a:t>PRE- ASSESSMENT</a:t>
            </a:r>
          </a:p>
        </p:txBody>
      </p:sp>
      <p:sp>
        <p:nvSpPr>
          <p:cNvPr id="9" name="TextBox 8">
            <a:extLst>
              <a:ext uri="{FF2B5EF4-FFF2-40B4-BE49-F238E27FC236}">
                <a16:creationId xmlns:a16="http://schemas.microsoft.com/office/drawing/2014/main" id="{7C80D3C9-48DE-AB97-1DD4-C6A1149F2094}"/>
              </a:ext>
            </a:extLst>
          </p:cNvPr>
          <p:cNvSpPr txBox="1"/>
          <p:nvPr/>
        </p:nvSpPr>
        <p:spPr>
          <a:xfrm>
            <a:off x="5226534" y="1669079"/>
            <a:ext cx="3825592" cy="461665"/>
          </a:xfrm>
          <a:prstGeom prst="rect">
            <a:avLst/>
          </a:prstGeom>
          <a:noFill/>
        </p:spPr>
        <p:txBody>
          <a:bodyPr wrap="square" rtlCol="0">
            <a:spAutoFit/>
          </a:bodyPr>
          <a:lstStyle/>
          <a:p>
            <a:pPr algn="ctr"/>
            <a:r>
              <a:rPr lang="en-US" sz="2400" dirty="0">
                <a:latin typeface="Caveat Brush" pitchFamily="2" charset="77"/>
              </a:rPr>
              <a:t>“BREATHE REFRESHER”</a:t>
            </a:r>
          </a:p>
        </p:txBody>
      </p:sp>
      <p:pic>
        <p:nvPicPr>
          <p:cNvPr id="10" name="Picture 9" descr="A qr code on a white background&#10;&#10;Description automatically generated">
            <a:extLst>
              <a:ext uri="{FF2B5EF4-FFF2-40B4-BE49-F238E27FC236}">
                <a16:creationId xmlns:a16="http://schemas.microsoft.com/office/drawing/2014/main" id="{85A2F80C-B316-9136-0A30-FAA70F5577E1}"/>
              </a:ext>
            </a:extLst>
          </p:cNvPr>
          <p:cNvPicPr>
            <a:picLocks noChangeAspect="1"/>
          </p:cNvPicPr>
          <p:nvPr/>
        </p:nvPicPr>
        <p:blipFill>
          <a:blip r:embed="rId6"/>
          <a:stretch>
            <a:fillRect/>
          </a:stretch>
        </p:blipFill>
        <p:spPr>
          <a:xfrm>
            <a:off x="312602" y="1584875"/>
            <a:ext cx="4868486" cy="4868486"/>
          </a:xfrm>
          <a:prstGeom prst="rect">
            <a:avLst/>
          </a:prstGeom>
        </p:spPr>
      </p:pic>
    </p:spTree>
    <p:extLst>
      <p:ext uri="{BB962C8B-B14F-4D97-AF65-F5344CB8AC3E}">
        <p14:creationId xmlns:p14="http://schemas.microsoft.com/office/powerpoint/2010/main" val="568082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a:spLocks noGrp="1"/>
          </p:cNvSpPr>
          <p:nvPr>
            <p:ph type="title"/>
          </p:nvPr>
        </p:nvSpPr>
        <p:spPr>
          <a:xfrm>
            <a:off x="482600" y="457200"/>
            <a:ext cx="6348413" cy="762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Question Tobacco 101</a:t>
            </a:r>
            <a:endParaRPr dirty="0">
              <a:solidFill>
                <a:srgbClr val="F98832"/>
              </a:solidFill>
            </a:endParaRPr>
          </a:p>
        </p:txBody>
      </p:sp>
      <p:sp>
        <p:nvSpPr>
          <p:cNvPr id="312" name="Google Shape;312;p37"/>
          <p:cNvSpPr txBox="1"/>
          <p:nvPr/>
        </p:nvSpPr>
        <p:spPr>
          <a:xfrm>
            <a:off x="-543936" y="1703749"/>
            <a:ext cx="7944300" cy="6032380"/>
          </a:xfrm>
          <a:prstGeom prst="rect">
            <a:avLst/>
          </a:prstGeom>
          <a:noFill/>
          <a:ln>
            <a:noFill/>
          </a:ln>
        </p:spPr>
        <p:txBody>
          <a:bodyPr spcFirstLastPara="1" wrap="square" lIns="91425" tIns="45700" rIns="91425" bIns="45700" anchor="t" anchorCtr="0">
            <a:spAutoFit/>
          </a:bodyPr>
          <a:lstStyle/>
          <a:p>
            <a:pPr marL="914400" lvl="2" indent="0" algn="ctr" rtl="0">
              <a:spcBef>
                <a:spcPts val="0"/>
              </a:spcBef>
              <a:spcAft>
                <a:spcPts val="0"/>
              </a:spcAft>
              <a:buClr>
                <a:schemeClr val="dk1"/>
              </a:buClr>
              <a:buSzPts val="4400"/>
              <a:buFont typeface="Noto Sans Symbols"/>
              <a:buNone/>
            </a:pPr>
            <a:r>
              <a:rPr lang="en-US" sz="5400" b="1" u="sng" dirty="0">
                <a:solidFill>
                  <a:schemeClr val="dk1"/>
                </a:solidFill>
                <a:latin typeface="Times New Roman"/>
                <a:ea typeface="Times New Roman"/>
                <a:cs typeface="Times New Roman"/>
                <a:sym typeface="Times New Roman"/>
              </a:rPr>
              <a:t>True or False</a:t>
            </a:r>
            <a:r>
              <a:rPr lang="en-US" sz="5400" b="1" dirty="0">
                <a:solidFill>
                  <a:schemeClr val="dk1"/>
                </a:solidFill>
                <a:latin typeface="Times New Roman"/>
                <a:ea typeface="Times New Roman"/>
                <a:cs typeface="Times New Roman"/>
                <a:sym typeface="Times New Roman"/>
              </a:rPr>
              <a:t>: </a:t>
            </a:r>
            <a:r>
              <a:rPr lang="en-US" sz="5400" b="1" dirty="0">
                <a:solidFill>
                  <a:schemeClr val="tx1"/>
                </a:solidFill>
                <a:latin typeface="Times New Roman"/>
                <a:ea typeface="Times New Roman"/>
                <a:cs typeface="Times New Roman"/>
                <a:sym typeface="Times New Roman"/>
              </a:rPr>
              <a:t>Traditional Cigarette usage rates have decreased over the past 30 years.</a:t>
            </a:r>
            <a:endParaRPr sz="5400" b="1" dirty="0">
              <a:solidFill>
                <a:schemeClr val="tx1"/>
              </a:solidFill>
              <a:latin typeface="Times New Roman"/>
              <a:ea typeface="Times New Roman"/>
              <a:cs typeface="Times New Roman"/>
              <a:sym typeface="Times New Roman"/>
            </a:endParaRPr>
          </a:p>
          <a:p>
            <a:pPr marL="914400" lvl="2" indent="0" algn="ctr" rtl="0">
              <a:spcBef>
                <a:spcPts val="0"/>
              </a:spcBef>
              <a:spcAft>
                <a:spcPts val="0"/>
              </a:spcAft>
              <a:buClr>
                <a:schemeClr val="dk1"/>
              </a:buClr>
              <a:buSzPts val="4400"/>
              <a:buFont typeface="Noto Sans Symbols"/>
              <a:buNone/>
            </a:pPr>
            <a:endParaRPr sz="4400" b="1" dirty="0">
              <a:solidFill>
                <a:schemeClr val="dk1"/>
              </a:solidFill>
              <a:latin typeface="Times New Roman"/>
              <a:ea typeface="Times New Roman"/>
              <a:cs typeface="Times New Roman"/>
              <a:sym typeface="Times New Roman"/>
            </a:endParaRPr>
          </a:p>
          <a:p>
            <a:pPr marL="914400" lvl="2" indent="0" algn="ctr" rtl="0">
              <a:spcBef>
                <a:spcPts val="0"/>
              </a:spcBef>
              <a:spcAft>
                <a:spcPts val="0"/>
              </a:spcAft>
              <a:buClr>
                <a:schemeClr val="dk1"/>
              </a:buClr>
              <a:buSzPts val="4400"/>
              <a:buFont typeface="Noto Sans Symbols"/>
              <a:buNone/>
            </a:pPr>
            <a:endParaRPr sz="4400" b="1" dirty="0">
              <a:solidFill>
                <a:srgbClr val="FF0000"/>
              </a:solidFill>
              <a:latin typeface="Times New Roman"/>
              <a:ea typeface="Times New Roman"/>
              <a:cs typeface="Times New Roman"/>
              <a:sym typeface="Times New Roman"/>
            </a:endParaRPr>
          </a:p>
          <a:p>
            <a:pPr marL="914400" marR="0" lvl="2" indent="0" algn="ctr" rtl="0">
              <a:spcBef>
                <a:spcPts val="0"/>
              </a:spcBef>
              <a:spcAft>
                <a:spcPts val="0"/>
              </a:spcAft>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500"/>
                                        <p:tgtEl>
                                          <p:spTgt spid="31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12"/>
                                        </p:tgtEl>
                                        <p:attrNameLst>
                                          <p:attrName>style.visibility</p:attrName>
                                        </p:attrNameLst>
                                      </p:cBhvr>
                                      <p:to>
                                        <p:strVal val="visible"/>
                                      </p:to>
                                    </p:set>
                                    <p:anim calcmode="lin" valueType="num">
                                      <p:cBhvr additive="base">
                                        <p:cTn id="11" dur="500"/>
                                        <p:tgtEl>
                                          <p:spTgt spid="3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8"/>
          <p:cNvSpPr txBox="1">
            <a:spLocks noGrp="1"/>
          </p:cNvSpPr>
          <p:nvPr>
            <p:ph type="title"/>
          </p:nvPr>
        </p:nvSpPr>
        <p:spPr>
          <a:xfrm>
            <a:off x="-457200" y="3810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Answer Tobacco 101</a:t>
            </a:r>
            <a:endParaRPr dirty="0">
              <a:solidFill>
                <a:srgbClr val="F98832"/>
              </a:solidFill>
            </a:endParaRPr>
          </a:p>
        </p:txBody>
      </p:sp>
      <p:sp>
        <p:nvSpPr>
          <p:cNvPr id="319" name="Google Shape;319;p38">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20" name="Google Shape;320;p38"/>
          <p:cNvSpPr txBox="1"/>
          <p:nvPr/>
        </p:nvSpPr>
        <p:spPr>
          <a:xfrm>
            <a:off x="625475" y="2133600"/>
            <a:ext cx="62484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endParaRPr/>
          </a:p>
        </p:txBody>
      </p:sp>
      <p:sp>
        <p:nvSpPr>
          <p:cNvPr id="321" name="Google Shape;321;p38"/>
          <p:cNvSpPr txBox="1"/>
          <p:nvPr/>
        </p:nvSpPr>
        <p:spPr>
          <a:xfrm>
            <a:off x="-457200" y="1852875"/>
            <a:ext cx="7919700" cy="2739900"/>
          </a:xfrm>
          <a:prstGeom prst="rect">
            <a:avLst/>
          </a:prstGeom>
          <a:noFill/>
          <a:ln>
            <a:noFill/>
          </a:ln>
        </p:spPr>
        <p:txBody>
          <a:bodyPr spcFirstLastPara="1" wrap="square" lIns="91425" tIns="91425" rIns="91425" bIns="91425" anchor="t" anchorCtr="0">
            <a:spAutoFit/>
          </a:bodyPr>
          <a:lstStyle/>
          <a:p>
            <a:pPr marL="914400" lvl="2" indent="0" algn="ctr" rtl="0">
              <a:spcBef>
                <a:spcPts val="0"/>
              </a:spcBef>
              <a:spcAft>
                <a:spcPts val="0"/>
              </a:spcAft>
              <a:buNone/>
            </a:pPr>
            <a:r>
              <a:rPr lang="en-US" sz="16600" b="1">
                <a:solidFill>
                  <a:schemeClr val="dk1"/>
                </a:solidFill>
                <a:latin typeface="Times New Roman"/>
                <a:ea typeface="Times New Roman"/>
                <a:cs typeface="Times New Roman"/>
                <a:sym typeface="Times New Roman"/>
              </a:rPr>
              <a:t>TRUE!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Effect transition="in" filter="fade">
                                      <p:cBhvr>
                                        <p:cTn id="11" dur="1822"/>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Tobacco 101</a:t>
            </a:r>
            <a:endParaRPr dirty="0">
              <a:solidFill>
                <a:srgbClr val="F98832"/>
              </a:solidFill>
            </a:endParaRPr>
          </a:p>
        </p:txBody>
      </p:sp>
      <p:sp>
        <p:nvSpPr>
          <p:cNvPr id="328" name="Google Shape;328;p39"/>
          <p:cNvSpPr txBox="1"/>
          <p:nvPr/>
        </p:nvSpPr>
        <p:spPr>
          <a:xfrm>
            <a:off x="0" y="1687394"/>
            <a:ext cx="7403892" cy="5170606"/>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600" b="1" i="0" u="none" strike="noStrike" cap="none" dirty="0">
                <a:solidFill>
                  <a:schemeClr val="dk1"/>
                </a:solidFill>
                <a:latin typeface="Times New Roman"/>
                <a:ea typeface="Times New Roman"/>
                <a:cs typeface="Times New Roman"/>
                <a:sym typeface="Times New Roman"/>
              </a:rPr>
              <a:t>The majority of people start using tobacco before the age of?</a:t>
            </a:r>
          </a:p>
          <a:p>
            <a:pPr marL="914400" marR="0" lvl="2" indent="0"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21 years old</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25 years old</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30 years old</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40 years old</a:t>
            </a:r>
            <a:endParaRPr dirty="0"/>
          </a:p>
          <a:p>
            <a:pPr marL="1428750" marR="0" lvl="2" indent="-336550" algn="ctr" rtl="0">
              <a:spcBef>
                <a:spcPts val="0"/>
              </a:spcBef>
              <a:spcAft>
                <a:spcPts val="0"/>
              </a:spcAft>
              <a:buClr>
                <a:schemeClr val="dk1"/>
              </a:buClr>
              <a:buSzPts val="2800"/>
              <a:buFont typeface="Verdana"/>
              <a:buNone/>
            </a:pPr>
            <a:endParaRPr sz="2800" b="1" i="0" u="none" strike="noStrike" cap="none" dirty="0">
              <a:solidFill>
                <a:schemeClr val="dk1"/>
              </a:solidFill>
              <a:latin typeface="Times New Roman"/>
              <a:ea typeface="Times New Roman"/>
              <a:cs typeface="Times New Roman"/>
              <a:sym typeface="Times New Roman"/>
            </a:endParaRPr>
          </a:p>
        </p:txBody>
      </p:sp>
      <p:pic>
        <p:nvPicPr>
          <p:cNvPr id="329" name="Google Shape;329;p39"/>
          <p:cNvPicPr preferRelativeResize="0"/>
          <p:nvPr/>
        </p:nvPicPr>
        <p:blipFill rotWithShape="1">
          <a:blip r:embed="rId3">
            <a:alphaModFix/>
          </a:blip>
          <a:srcRect/>
          <a:stretch/>
        </p:blipFill>
        <p:spPr>
          <a:xfrm>
            <a:off x="8839200" y="6553200"/>
            <a:ext cx="304800" cy="30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 calcmode="lin" valueType="num">
                                      <p:cBhvr additive="base">
                                        <p:cTn id="7" dur="500"/>
                                        <p:tgtEl>
                                          <p:spTgt spid="32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28"/>
                                        </p:tgtEl>
                                        <p:attrNameLst>
                                          <p:attrName>style.visibility</p:attrName>
                                        </p:attrNameLst>
                                      </p:cBhvr>
                                      <p:to>
                                        <p:strVal val="visible"/>
                                      </p:to>
                                    </p:set>
                                    <p:anim calcmode="lin" valueType="num">
                                      <p:cBhvr additive="base">
                                        <p:cTn id="11" dur="500"/>
                                        <p:tgtEl>
                                          <p:spTgt spid="32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9"/>
                                        </p:tgtEl>
                                        <p:attrNameLst>
                                          <p:attrName>style.visibility</p:attrName>
                                        </p:attrNameLst>
                                      </p:cBhvr>
                                      <p:to>
                                        <p:strVal val="visible"/>
                                      </p:to>
                                    </p:set>
                                    <p:animEffect transition="in" filter="fade">
                                      <p:cBhvr>
                                        <p:cTn id="15" dur="5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0"/>
          <p:cNvSpPr txBox="1">
            <a:spLocks noGrp="1"/>
          </p:cNvSpPr>
          <p:nvPr>
            <p:ph type="title"/>
          </p:nvPr>
        </p:nvSpPr>
        <p:spPr>
          <a:xfrm>
            <a:off x="-152400" y="3810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Answer Tobacco 101</a:t>
            </a:r>
            <a:endParaRPr dirty="0">
              <a:solidFill>
                <a:srgbClr val="F98832"/>
              </a:solidFill>
            </a:endParaRPr>
          </a:p>
        </p:txBody>
      </p:sp>
      <p:sp>
        <p:nvSpPr>
          <p:cNvPr id="336" name="Google Shape;336;p40">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37" name="Google Shape;337;p40"/>
          <p:cNvSpPr txBox="1"/>
          <p:nvPr/>
        </p:nvSpPr>
        <p:spPr>
          <a:xfrm>
            <a:off x="-152400" y="2451100"/>
            <a:ext cx="8305800" cy="15700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000"/>
              <a:buFont typeface="Noto Sans Symbols"/>
              <a:buNone/>
            </a:pPr>
            <a:r>
              <a:rPr lang="en-US" sz="4000" b="0" i="0" u="none" strike="noStrike" cap="none">
                <a:solidFill>
                  <a:schemeClr val="dk1"/>
                </a:solidFill>
                <a:latin typeface="Verdana"/>
                <a:ea typeface="Verdana"/>
                <a:cs typeface="Verdana"/>
                <a:sym typeface="Verdana"/>
              </a:rPr>
              <a:t> </a:t>
            </a:r>
            <a:r>
              <a:rPr lang="en-US" sz="9600" b="1" i="0" u="none" strike="noStrike" cap="none">
                <a:solidFill>
                  <a:schemeClr val="dk1"/>
                </a:solidFill>
                <a:latin typeface="Times New Roman"/>
                <a:ea typeface="Times New Roman"/>
                <a:cs typeface="Times New Roman"/>
                <a:sym typeface="Times New Roman"/>
              </a:rPr>
              <a:t>A) AGE </a:t>
            </a:r>
            <a:r>
              <a:rPr lang="en-US" sz="8000" b="1" i="0" u="none" strike="noStrike" cap="none">
                <a:solidFill>
                  <a:schemeClr val="dk1"/>
                </a:solidFill>
                <a:latin typeface="Times New Roman"/>
                <a:ea typeface="Times New Roman"/>
                <a:cs typeface="Times New Roman"/>
                <a:sym typeface="Times New Roman"/>
              </a:rPr>
              <a:t>OF</a:t>
            </a:r>
            <a:r>
              <a:rPr lang="en-US" sz="9600" b="1" i="0" u="none" strike="noStrike" cap="none">
                <a:solidFill>
                  <a:schemeClr val="dk1"/>
                </a:solidFill>
                <a:latin typeface="Times New Roman"/>
                <a:ea typeface="Times New Roman"/>
                <a:cs typeface="Times New Roman"/>
                <a:sym typeface="Times New Roman"/>
              </a:rPr>
              <a:t> 21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7"/>
                                        </p:tgtEl>
                                        <p:attrNameLst>
                                          <p:attrName>style.visibility</p:attrName>
                                        </p:attrNameLst>
                                      </p:cBhvr>
                                      <p:to>
                                        <p:strVal val="visible"/>
                                      </p:to>
                                    </p:set>
                                    <p:animEffect transition="in" filter="fade">
                                      <p:cBhvr>
                                        <p:cTn id="11" dur="1822"/>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1"/>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344" name="Google Shape;344;p4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Tobacco 101</a:t>
            </a:r>
            <a:endParaRPr dirty="0">
              <a:solidFill>
                <a:srgbClr val="F98832"/>
              </a:solidFill>
            </a:endParaRPr>
          </a:p>
        </p:txBody>
      </p:sp>
      <p:sp>
        <p:nvSpPr>
          <p:cNvPr id="345" name="Google Shape;345;p41"/>
          <p:cNvSpPr txBox="1"/>
          <p:nvPr/>
        </p:nvSpPr>
        <p:spPr>
          <a:xfrm>
            <a:off x="506663" y="1930400"/>
            <a:ext cx="6756300" cy="4001055"/>
          </a:xfrm>
          <a:prstGeom prst="rect">
            <a:avLst/>
          </a:prstGeom>
          <a:noFill/>
          <a:ln>
            <a:noFill/>
          </a:ln>
        </p:spPr>
        <p:txBody>
          <a:bodyPr spcFirstLastPara="1" wrap="square" lIns="91425" tIns="45700" rIns="91425" bIns="45700" anchor="t" anchorCtr="0">
            <a:spAutoFit/>
          </a:bodyPr>
          <a:lstStyle/>
          <a:p>
            <a:pPr lvl="0" rtl="0">
              <a:spcBef>
                <a:spcPts val="0"/>
              </a:spcBef>
              <a:spcAft>
                <a:spcPts val="0"/>
              </a:spcAft>
              <a:buClr>
                <a:schemeClr val="dk1"/>
              </a:buClr>
              <a:buFont typeface="Arial"/>
              <a:buNone/>
            </a:pPr>
            <a:r>
              <a:rPr lang="en-US" sz="3200" b="1" dirty="0">
                <a:solidFill>
                  <a:schemeClr val="dk1"/>
                </a:solidFill>
                <a:latin typeface="Times New Roman"/>
                <a:ea typeface="Times New Roman"/>
                <a:cs typeface="Times New Roman"/>
                <a:sym typeface="Times New Roman"/>
              </a:rPr>
              <a:t>Infants and toddlers ingest what amount of thirdhand smoke chemicals compared to adults?</a:t>
            </a:r>
            <a:br>
              <a:rPr lang="en-US" sz="3200" b="1" dirty="0">
                <a:solidFill>
                  <a:schemeClr val="dk1"/>
                </a:solidFill>
                <a:latin typeface="Times New Roman"/>
                <a:ea typeface="Times New Roman"/>
                <a:cs typeface="Times New Roman"/>
                <a:sym typeface="Times New Roman"/>
              </a:rPr>
            </a:br>
            <a:endParaRPr dirty="0">
              <a:solidFill>
                <a:schemeClr val="dk1"/>
              </a:solidFill>
            </a:endParaRPr>
          </a:p>
          <a:p>
            <a:pPr marL="5143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The same amount as adults</a:t>
            </a:r>
            <a:endParaRPr dirty="0">
              <a:solidFill>
                <a:schemeClr val="dk1"/>
              </a:solidFill>
            </a:endParaRPr>
          </a:p>
          <a:p>
            <a:pPr marL="5143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4 times more than adults</a:t>
            </a:r>
            <a:endParaRPr dirty="0">
              <a:solidFill>
                <a:schemeClr val="dk1"/>
              </a:solidFill>
            </a:endParaRPr>
          </a:p>
          <a:p>
            <a:pPr marL="5143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4 times less than adults</a:t>
            </a:r>
            <a:endParaRPr sz="36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1000"/>
                                        <p:tgtEl>
                                          <p:spTgt spid="34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45"/>
                                        </p:tgtEl>
                                        <p:attrNameLst>
                                          <p:attrName>style.visibility</p:attrName>
                                        </p:attrNameLst>
                                      </p:cBhvr>
                                      <p:to>
                                        <p:strVal val="visible"/>
                                      </p:to>
                                    </p:set>
                                    <p:anim calcmode="lin" valueType="num">
                                      <p:cBhvr additive="base">
                                        <p:cTn id="11" dur="500"/>
                                        <p:tgtEl>
                                          <p:spTgt spid="345"/>
                                        </p:tgtEl>
                                        <p:attrNameLst>
                                          <p:attrName>ppt_x</p:attrName>
                                        </p:attrNameLst>
                                      </p:cBhvr>
                                      <p:tavLst>
                                        <p:tav tm="0">
                                          <p:val>
                                            <p:strVal val="#ppt_x-1"/>
                                          </p:val>
                                        </p:tav>
                                        <p:tav tm="100000">
                                          <p:val>
                                            <p:strVal val="#ppt_x"/>
                                          </p:val>
                                        </p:tav>
                                      </p:tavLst>
                                    </p:anim>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43"/>
                                        </p:tgtEl>
                                        <p:attrNameLst>
                                          <p:attrName>style.visibility</p:attrName>
                                        </p:attrNameLst>
                                      </p:cBhvr>
                                      <p:to>
                                        <p:strVal val="visible"/>
                                      </p:to>
                                    </p:set>
                                    <p:animEffect transition="in" filter="fade">
                                      <p:cBhvr>
                                        <p:cTn id="15" dur="5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2"/>
          <p:cNvSpPr txBox="1">
            <a:spLocks noGrp="1"/>
          </p:cNvSpPr>
          <p:nvPr>
            <p:ph type="title"/>
          </p:nvPr>
        </p:nvSpPr>
        <p:spPr>
          <a:xfrm>
            <a:off x="-381000" y="5334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Answer Tobacco 101</a:t>
            </a:r>
            <a:endParaRPr dirty="0">
              <a:solidFill>
                <a:srgbClr val="F98832"/>
              </a:solidFill>
            </a:endParaRPr>
          </a:p>
        </p:txBody>
      </p:sp>
      <p:sp>
        <p:nvSpPr>
          <p:cNvPr id="352" name="Google Shape;352;p42">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53" name="Google Shape;353;p42"/>
          <p:cNvSpPr txBox="1"/>
          <p:nvPr/>
        </p:nvSpPr>
        <p:spPr>
          <a:xfrm>
            <a:off x="-228600" y="2133600"/>
            <a:ext cx="8077200" cy="23088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800"/>
              <a:buFont typeface="Noto Sans Symbols"/>
              <a:buNone/>
            </a:pPr>
            <a:r>
              <a:rPr lang="en-US" sz="7200" b="1">
                <a:solidFill>
                  <a:schemeClr val="dk1"/>
                </a:solidFill>
                <a:latin typeface="Times New Roman"/>
                <a:ea typeface="Times New Roman"/>
                <a:cs typeface="Times New Roman"/>
                <a:sym typeface="Times New Roman"/>
              </a:rPr>
              <a:t>B) 4 TIMES THE AMOUNT!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2000"/>
                                        <p:tgtEl>
                                          <p:spTgt spid="35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3"/>
                                        </p:tgtEl>
                                        <p:attrNameLst>
                                          <p:attrName>style.visibility</p:attrName>
                                        </p:attrNameLst>
                                      </p:cBhvr>
                                      <p:to>
                                        <p:strVal val="visible"/>
                                      </p:to>
                                    </p:set>
                                    <p:animEffect transition="in" filter="fade">
                                      <p:cBhvr>
                                        <p:cTn id="11" dur="1822"/>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3"/>
          <p:cNvSpPr txBox="1">
            <a:spLocks noGrp="1"/>
          </p:cNvSpPr>
          <p:nvPr>
            <p:ph type="title"/>
          </p:nvPr>
        </p:nvSpPr>
        <p:spPr>
          <a:xfrm>
            <a:off x="76200" y="304800"/>
            <a:ext cx="7010400"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Question Industry Tactics </a:t>
            </a:r>
            <a:endParaRPr dirty="0">
              <a:solidFill>
                <a:srgbClr val="F98832"/>
              </a:solidFill>
            </a:endParaRPr>
          </a:p>
        </p:txBody>
      </p:sp>
      <p:sp>
        <p:nvSpPr>
          <p:cNvPr id="361" name="Google Shape;361;p43"/>
          <p:cNvSpPr txBox="1"/>
          <p:nvPr/>
        </p:nvSpPr>
        <p:spPr>
          <a:xfrm>
            <a:off x="1889125" y="3317875"/>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04040"/>
              </a:buClr>
              <a:buSzPts val="2400"/>
              <a:buFont typeface="Noto Sans Symbols"/>
              <a:buNone/>
            </a:pPr>
            <a:endParaRPr sz="2400" b="0" i="0" u="none" strike="noStrike" cap="none">
              <a:solidFill>
                <a:schemeClr val="dk1"/>
              </a:solidFill>
              <a:latin typeface="Times New Roman"/>
              <a:ea typeface="Times New Roman"/>
              <a:cs typeface="Times New Roman"/>
              <a:sym typeface="Times New Roman"/>
            </a:endParaRPr>
          </a:p>
        </p:txBody>
      </p:sp>
      <p:sp>
        <p:nvSpPr>
          <p:cNvPr id="362" name="Google Shape;362;p43"/>
          <p:cNvSpPr txBox="1"/>
          <p:nvPr/>
        </p:nvSpPr>
        <p:spPr>
          <a:xfrm>
            <a:off x="-803563" y="2028300"/>
            <a:ext cx="8293200" cy="2801400"/>
          </a:xfrm>
          <a:prstGeom prst="rect">
            <a:avLst/>
          </a:prstGeom>
          <a:noFill/>
          <a:ln>
            <a:noFill/>
          </a:ln>
        </p:spPr>
        <p:txBody>
          <a:bodyPr spcFirstLastPara="1" wrap="square" lIns="91425" tIns="45700" rIns="91425" bIns="45700" anchor="t" anchorCtr="0">
            <a:spAutoFit/>
          </a:bodyPr>
          <a:lstStyle/>
          <a:p>
            <a:pPr marL="914400" lvl="2" indent="0" algn="ctr" rtl="0">
              <a:spcBef>
                <a:spcPts val="0"/>
              </a:spcBef>
              <a:spcAft>
                <a:spcPts val="0"/>
              </a:spcAft>
              <a:buClr>
                <a:schemeClr val="dk1"/>
              </a:buClr>
              <a:buSzPts val="4400"/>
              <a:buFont typeface="Noto Sans Symbols"/>
              <a:buNone/>
            </a:pPr>
            <a:r>
              <a:rPr lang="en-US" sz="4400" b="1" u="sng" dirty="0">
                <a:solidFill>
                  <a:schemeClr val="dk1"/>
                </a:solidFill>
                <a:latin typeface="Times New Roman"/>
                <a:ea typeface="Times New Roman"/>
                <a:cs typeface="Times New Roman"/>
                <a:sym typeface="Times New Roman"/>
              </a:rPr>
              <a:t>True or False</a:t>
            </a:r>
            <a:r>
              <a:rPr lang="en-US" sz="4400" b="1" dirty="0">
                <a:solidFill>
                  <a:schemeClr val="dk1"/>
                </a:solidFill>
                <a:latin typeface="Times New Roman"/>
                <a:ea typeface="Times New Roman"/>
                <a:cs typeface="Times New Roman"/>
                <a:sym typeface="Times New Roman"/>
              </a:rPr>
              <a:t>: The tobacco industry markets their products to resemble popular candies &amp; food items</a:t>
            </a:r>
            <a:endParaRPr sz="4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9"/>
                                        </p:tgtEl>
                                        <p:attrNameLst>
                                          <p:attrName>style.visibility</p:attrName>
                                        </p:attrNameLst>
                                      </p:cBhvr>
                                      <p:to>
                                        <p:strVal val="visible"/>
                                      </p:to>
                                    </p:set>
                                    <p:anim calcmode="lin" valueType="num">
                                      <p:cBhvr additive="base">
                                        <p:cTn id="7" dur="500"/>
                                        <p:tgtEl>
                                          <p:spTgt spid="359"/>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62"/>
                                        </p:tgtEl>
                                        <p:attrNameLst>
                                          <p:attrName>style.visibility</p:attrName>
                                        </p:attrNameLst>
                                      </p:cBhvr>
                                      <p:to>
                                        <p:strVal val="visible"/>
                                      </p:to>
                                    </p:set>
                                    <p:anim calcmode="lin" valueType="num">
                                      <p:cBhvr additive="base">
                                        <p:cTn id="11" dur="500"/>
                                        <p:tgtEl>
                                          <p:spTgt spid="3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4"/>
          <p:cNvSpPr txBox="1">
            <a:spLocks noGrp="1"/>
          </p:cNvSpPr>
          <p:nvPr>
            <p:ph type="title"/>
          </p:nvPr>
        </p:nvSpPr>
        <p:spPr>
          <a:xfrm>
            <a:off x="-609600" y="304800"/>
            <a:ext cx="86868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Answer Industry Tactics</a:t>
            </a:r>
            <a:endParaRPr dirty="0">
              <a:solidFill>
                <a:srgbClr val="F98832"/>
              </a:solidFill>
            </a:endParaRPr>
          </a:p>
        </p:txBody>
      </p:sp>
      <p:sp>
        <p:nvSpPr>
          <p:cNvPr id="369" name="Google Shape;369;p44"/>
          <p:cNvSpPr txBox="1"/>
          <p:nvPr/>
        </p:nvSpPr>
        <p:spPr>
          <a:xfrm>
            <a:off x="474325" y="1107225"/>
            <a:ext cx="2643900" cy="908100"/>
          </a:xfrm>
          <a:prstGeom prst="rect">
            <a:avLst/>
          </a:prstGeom>
          <a:noFill/>
          <a:ln>
            <a:noFill/>
          </a:ln>
        </p:spPr>
        <p:txBody>
          <a:bodyPr spcFirstLastPara="1" wrap="square" lIns="91425" tIns="45700" rIns="91425" bIns="45700" anchor="t" anchorCtr="0">
            <a:spAutoFit/>
          </a:bodyPr>
          <a:lstStyle/>
          <a:p>
            <a:pPr marL="0" lvl="2" indent="0" algn="l" rtl="0">
              <a:spcBef>
                <a:spcPts val="0"/>
              </a:spcBef>
              <a:spcAft>
                <a:spcPts val="0"/>
              </a:spcAft>
              <a:buClr>
                <a:schemeClr val="dk1"/>
              </a:buClr>
              <a:buSzPts val="4400"/>
              <a:buFont typeface="Noto Sans Symbols"/>
              <a:buNone/>
            </a:pPr>
            <a:r>
              <a:rPr lang="en-US" sz="5300" b="1" u="sng">
                <a:solidFill>
                  <a:schemeClr val="dk1"/>
                </a:solidFill>
                <a:latin typeface="Times New Roman"/>
                <a:ea typeface="Times New Roman"/>
                <a:cs typeface="Times New Roman"/>
                <a:sym typeface="Times New Roman"/>
              </a:rPr>
              <a:t>True!</a:t>
            </a:r>
            <a:r>
              <a:rPr lang="en-US" sz="5300" b="1">
                <a:solidFill>
                  <a:schemeClr val="dk1"/>
                </a:solidFill>
                <a:latin typeface="Times New Roman"/>
                <a:ea typeface="Times New Roman"/>
                <a:cs typeface="Times New Roman"/>
                <a:sym typeface="Times New Roman"/>
              </a:rPr>
              <a:t> </a:t>
            </a:r>
            <a:endParaRPr sz="17500" b="0" i="0" strike="noStrike" cap="none">
              <a:solidFill>
                <a:schemeClr val="dk1"/>
              </a:solidFill>
              <a:latin typeface="Times New Roman"/>
              <a:ea typeface="Times New Roman"/>
              <a:cs typeface="Times New Roman"/>
              <a:sym typeface="Times New Roman"/>
            </a:endParaRPr>
          </a:p>
        </p:txBody>
      </p:sp>
      <p:sp>
        <p:nvSpPr>
          <p:cNvPr id="370" name="Google Shape;370;p44">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pic>
        <p:nvPicPr>
          <p:cNvPr id="371" name="Google Shape;371;p44"/>
          <p:cNvPicPr preferRelativeResize="0"/>
          <p:nvPr/>
        </p:nvPicPr>
        <p:blipFill>
          <a:blip r:embed="rId4">
            <a:alphaModFix/>
          </a:blip>
          <a:stretch>
            <a:fillRect/>
          </a:stretch>
        </p:blipFill>
        <p:spPr>
          <a:xfrm>
            <a:off x="202525" y="2219600"/>
            <a:ext cx="2915700" cy="2915700"/>
          </a:xfrm>
          <a:prstGeom prst="rect">
            <a:avLst/>
          </a:prstGeom>
          <a:noFill/>
          <a:ln>
            <a:noFill/>
          </a:ln>
        </p:spPr>
      </p:pic>
      <p:pic>
        <p:nvPicPr>
          <p:cNvPr id="372" name="Google Shape;372;p44"/>
          <p:cNvPicPr preferRelativeResize="0"/>
          <p:nvPr/>
        </p:nvPicPr>
        <p:blipFill>
          <a:blip r:embed="rId5">
            <a:alphaModFix/>
          </a:blip>
          <a:stretch>
            <a:fillRect/>
          </a:stretch>
        </p:blipFill>
        <p:spPr>
          <a:xfrm>
            <a:off x="3430600" y="4319600"/>
            <a:ext cx="2133600" cy="2133600"/>
          </a:xfrm>
          <a:prstGeom prst="rect">
            <a:avLst/>
          </a:prstGeom>
          <a:noFill/>
          <a:ln>
            <a:noFill/>
          </a:ln>
        </p:spPr>
      </p:pic>
      <p:pic>
        <p:nvPicPr>
          <p:cNvPr id="373" name="Google Shape;373;p44"/>
          <p:cNvPicPr preferRelativeResize="0"/>
          <p:nvPr/>
        </p:nvPicPr>
        <p:blipFill rotWithShape="1">
          <a:blip r:embed="rId6">
            <a:alphaModFix/>
          </a:blip>
          <a:srcRect t="26492"/>
          <a:stretch/>
        </p:blipFill>
        <p:spPr>
          <a:xfrm>
            <a:off x="3197125" y="1480051"/>
            <a:ext cx="3952876" cy="2542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8"/>
                                        </p:tgtEl>
                                        <p:attrNameLst>
                                          <p:attrName>style.visibility</p:attrName>
                                        </p:attrNameLst>
                                      </p:cBhvr>
                                      <p:to>
                                        <p:strVal val="visible"/>
                                      </p:to>
                                    </p:set>
                                    <p:anim calcmode="lin" valueType="num">
                                      <p:cBhvr additive="base">
                                        <p:cTn id="7" dur="500"/>
                                        <p:tgtEl>
                                          <p:spTgt spid="36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9"/>
                                        </p:tgtEl>
                                        <p:attrNameLst>
                                          <p:attrName>style.visibility</p:attrName>
                                        </p:attrNameLst>
                                      </p:cBhvr>
                                      <p:to>
                                        <p:strVal val="visible"/>
                                      </p:to>
                                    </p:set>
                                    <p:animEffect transition="in" filter="fade">
                                      <p:cBhvr>
                                        <p:cTn id="11" dur="123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5"/>
          <p:cNvSpPr txBox="1">
            <a:spLocks noGrp="1"/>
          </p:cNvSpPr>
          <p:nvPr>
            <p:ph type="title"/>
          </p:nvPr>
        </p:nvSpPr>
        <p:spPr>
          <a:xfrm>
            <a:off x="349250" y="265125"/>
            <a:ext cx="6825000" cy="1320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Industry Tactics</a:t>
            </a:r>
            <a:endParaRPr dirty="0">
              <a:solidFill>
                <a:srgbClr val="F98832"/>
              </a:solidFill>
            </a:endParaRPr>
          </a:p>
        </p:txBody>
      </p:sp>
      <p:sp>
        <p:nvSpPr>
          <p:cNvPr id="381" name="Google Shape;381;p45"/>
          <p:cNvSpPr txBox="1"/>
          <p:nvPr/>
        </p:nvSpPr>
        <p:spPr>
          <a:xfrm>
            <a:off x="349250" y="1226261"/>
            <a:ext cx="6891600" cy="5139828"/>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None/>
            </a:pPr>
            <a:endParaRPr dirty="0"/>
          </a:p>
          <a:p>
            <a:pPr marL="342900" lvl="0" indent="-342900" rtl="0">
              <a:spcBef>
                <a:spcPts val="0"/>
              </a:spcBef>
              <a:spcAft>
                <a:spcPts val="0"/>
              </a:spcAft>
              <a:buNone/>
            </a:pPr>
            <a:r>
              <a:rPr lang="en-US" sz="3200" b="1" dirty="0">
                <a:solidFill>
                  <a:schemeClr val="dk1"/>
                </a:solidFill>
                <a:latin typeface="Times New Roman"/>
                <a:ea typeface="Times New Roman"/>
                <a:cs typeface="Times New Roman"/>
                <a:sym typeface="Times New Roman"/>
              </a:rPr>
              <a:t>	How much money does the tobacco industry spend every day on marketing in the United States?</a:t>
            </a:r>
            <a:endParaRPr sz="3200" b="1" dirty="0">
              <a:solidFill>
                <a:schemeClr val="dk1"/>
              </a:solidFill>
              <a:latin typeface="Times New Roman"/>
              <a:ea typeface="Times New Roman"/>
              <a:cs typeface="Times New Roman"/>
              <a:sym typeface="Times New Roman"/>
            </a:endParaRPr>
          </a:p>
          <a:p>
            <a:pPr marL="342900" lvl="0" indent="-342900" algn="ctr" rtl="0">
              <a:spcBef>
                <a:spcPts val="0"/>
              </a:spcBef>
              <a:spcAft>
                <a:spcPts val="0"/>
              </a:spcAft>
              <a:buClr>
                <a:schemeClr val="dk1"/>
              </a:buClr>
              <a:buFont typeface="Arial"/>
              <a:buNone/>
            </a:pPr>
            <a:endParaRPr sz="3200" b="1" dirty="0">
              <a:solidFill>
                <a:schemeClr val="dk1"/>
              </a:solidFill>
              <a:latin typeface="Times New Roman"/>
              <a:ea typeface="Times New Roman"/>
              <a:cs typeface="Times New Roman"/>
              <a:sym typeface="Times New Roman"/>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$750,000</a:t>
            </a:r>
            <a:endParaRPr sz="3200" b="1" dirty="0">
              <a:solidFill>
                <a:schemeClr val="dk1"/>
              </a:solidFill>
              <a:latin typeface="Times New Roman"/>
              <a:ea typeface="Times New Roman"/>
              <a:cs typeface="Times New Roman"/>
              <a:sym typeface="Times New Roman"/>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$3.5 Million</a:t>
            </a:r>
            <a:endParaRPr sz="3200" b="1" dirty="0">
              <a:solidFill>
                <a:schemeClr val="dk1"/>
              </a:solidFill>
              <a:latin typeface="Times New Roman"/>
              <a:ea typeface="Times New Roman"/>
              <a:cs typeface="Times New Roman"/>
              <a:sym typeface="Times New Roman"/>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$10 Million</a:t>
            </a:r>
            <a:endParaRPr dirty="0">
              <a:solidFill>
                <a:schemeClr val="dk1"/>
              </a:solidFill>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2800" b="1" dirty="0">
                <a:solidFill>
                  <a:schemeClr val="dk1"/>
                </a:solidFill>
                <a:latin typeface="Times New Roman"/>
                <a:ea typeface="Times New Roman"/>
                <a:cs typeface="Times New Roman"/>
                <a:sym typeface="Times New Roman"/>
              </a:rPr>
              <a:t>$23.5 Million</a:t>
            </a:r>
            <a:endParaRPr sz="2800" b="1"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additive="base">
                                        <p:cTn id="7" dur="500"/>
                                        <p:tgtEl>
                                          <p:spTgt spid="379"/>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1"/>
                                        </p:tgtEl>
                                        <p:attrNameLst>
                                          <p:attrName>style.visibility</p:attrName>
                                        </p:attrNameLst>
                                      </p:cBhvr>
                                      <p:to>
                                        <p:strVal val="visible"/>
                                      </p:to>
                                    </p:set>
                                    <p:anim calcmode="lin" valueType="num">
                                      <p:cBhvr additive="base">
                                        <p:cTn id="11" dur="500"/>
                                        <p:tgtEl>
                                          <p:spTgt spid="3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6"/>
          <p:cNvSpPr txBox="1">
            <a:spLocks noGrp="1"/>
          </p:cNvSpPr>
          <p:nvPr>
            <p:ph type="title"/>
          </p:nvPr>
        </p:nvSpPr>
        <p:spPr>
          <a:xfrm>
            <a:off x="-1066800" y="152400"/>
            <a:ext cx="89154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Answer Industry Tactics</a:t>
            </a:r>
            <a:endParaRPr dirty="0">
              <a:solidFill>
                <a:srgbClr val="F98832"/>
              </a:solidFill>
            </a:endParaRPr>
          </a:p>
        </p:txBody>
      </p:sp>
      <p:sp>
        <p:nvSpPr>
          <p:cNvPr id="388" name="Google Shape;388;p46"/>
          <p:cNvSpPr txBox="1"/>
          <p:nvPr/>
        </p:nvSpPr>
        <p:spPr>
          <a:xfrm>
            <a:off x="596900" y="2133600"/>
            <a:ext cx="6477000" cy="52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Noto Sans Symbols"/>
              <a:buNone/>
            </a:pPr>
            <a:r>
              <a:rPr lang="en-US" sz="1800" b="0" i="0" u="none" strike="noStrike" cap="none">
                <a:solidFill>
                  <a:schemeClr val="dk1"/>
                </a:solidFill>
                <a:latin typeface="Verdana"/>
                <a:ea typeface="Verdana"/>
                <a:cs typeface="Verdana"/>
                <a:sym typeface="Verdana"/>
              </a:rPr>
              <a:t> </a:t>
            </a:r>
            <a:endParaRPr sz="2800" b="1" i="0" u="none" strike="noStrike" cap="none">
              <a:solidFill>
                <a:schemeClr val="dk1"/>
              </a:solidFill>
              <a:latin typeface="Times New Roman"/>
              <a:ea typeface="Times New Roman"/>
              <a:cs typeface="Times New Roman"/>
              <a:sym typeface="Times New Roman"/>
            </a:endParaRPr>
          </a:p>
        </p:txBody>
      </p:sp>
      <p:sp>
        <p:nvSpPr>
          <p:cNvPr id="389" name="Google Shape;389;p46">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90" name="Google Shape;390;p46"/>
          <p:cNvSpPr/>
          <p:nvPr/>
        </p:nvSpPr>
        <p:spPr>
          <a:xfrm>
            <a:off x="0" y="2700337"/>
            <a:ext cx="7086600" cy="101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6000"/>
              <a:buFont typeface="Noto Sans Symbols"/>
              <a:buNone/>
            </a:pPr>
            <a:r>
              <a:rPr lang="en-US" sz="6000" b="1" dirty="0">
                <a:solidFill>
                  <a:schemeClr val="dk1"/>
                </a:solidFill>
                <a:latin typeface="Times New Roman"/>
                <a:ea typeface="Times New Roman"/>
                <a:cs typeface="Times New Roman"/>
                <a:sym typeface="Times New Roman"/>
              </a:rPr>
              <a:t>D</a:t>
            </a:r>
            <a:r>
              <a:rPr lang="en-US" sz="6000" b="1" i="0" u="none" strike="noStrike" cap="none" dirty="0">
                <a:solidFill>
                  <a:schemeClr val="dk1"/>
                </a:solidFill>
                <a:latin typeface="Times New Roman"/>
                <a:ea typeface="Times New Roman"/>
                <a:cs typeface="Times New Roman"/>
                <a:sym typeface="Times New Roman"/>
              </a:rPr>
              <a:t>) $</a:t>
            </a:r>
            <a:r>
              <a:rPr lang="en-US" sz="6000" b="1" dirty="0">
                <a:solidFill>
                  <a:schemeClr val="dk1"/>
                </a:solidFill>
                <a:latin typeface="Times New Roman"/>
                <a:ea typeface="Times New Roman"/>
                <a:cs typeface="Times New Roman"/>
                <a:sym typeface="Times New Roman"/>
              </a:rPr>
              <a:t>23.5 Million</a:t>
            </a:r>
            <a:r>
              <a:rPr lang="en-US" sz="6000" b="1" i="0" u="none" strike="noStrike" cap="none" dirty="0">
                <a:solidFill>
                  <a:schemeClr val="dk1"/>
                </a:solidFill>
                <a:latin typeface="Times New Roman"/>
                <a:ea typeface="Times New Roman"/>
                <a:cs typeface="Times New Roman"/>
                <a:sym typeface="Times New Roman"/>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8"/>
                                        </p:tgtEl>
                                        <p:attrNameLst>
                                          <p:attrName>style.visibility</p:attrName>
                                        </p:attrNameLst>
                                      </p:cBhvr>
                                      <p:to>
                                        <p:strVal val="visible"/>
                                      </p:to>
                                    </p:set>
                                    <p:animEffect transition="in" filter="fade">
                                      <p:cBhvr>
                                        <p:cTn id="11" dur="1822"/>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61396" y="2731751"/>
            <a:ext cx="6221207" cy="1880387"/>
          </a:xfrm>
          <a:prstGeom prst="rect">
            <a:avLst/>
          </a:prstGeom>
        </p:spPr>
        <p:txBody>
          <a:bodyPr wrap="square"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333" kern="1200" dirty="0">
                <a:solidFill>
                  <a:srgbClr val="FF914D"/>
                </a:solidFill>
                <a:latin typeface="Caveat Brush"/>
                <a:ea typeface="+mn-ea"/>
                <a:cs typeface="+mn-cs"/>
              </a:rPr>
              <a:t>Alison Muckerheide </a:t>
            </a:r>
            <a:r>
              <a:rPr lang="en-US" sz="4333" kern="1200" dirty="0">
                <a:solidFill>
                  <a:srgbClr val="8FDB34"/>
                </a:solidFill>
                <a:latin typeface="Caveat Brush"/>
                <a:ea typeface="+mn-ea"/>
                <a:cs typeface="+mn-cs"/>
              </a:rPr>
              <a:t>MPH, CHES</a:t>
            </a:r>
          </a:p>
        </p:txBody>
      </p:sp>
      <p:sp>
        <p:nvSpPr>
          <p:cNvPr id="3" name="Freeform 3"/>
          <p:cNvSpPr/>
          <p:nvPr/>
        </p:nvSpPr>
        <p:spPr>
          <a:xfrm>
            <a:off x="0" y="105887"/>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34380" y="3031950"/>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rot="-5658584" flipH="1" flipV="1">
            <a:off x="7464098" y="3047935"/>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7"/>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397" name="Google Shape;397;p47"/>
          <p:cNvSpPr txBox="1">
            <a:spLocks noGrp="1"/>
          </p:cNvSpPr>
          <p:nvPr>
            <p:ph type="title"/>
          </p:nvPr>
        </p:nvSpPr>
        <p:spPr>
          <a:xfrm>
            <a:off x="-457200" y="3048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Industry Tactics</a:t>
            </a:r>
            <a:endParaRPr dirty="0">
              <a:solidFill>
                <a:srgbClr val="F98832"/>
              </a:solidFill>
            </a:endParaRPr>
          </a:p>
        </p:txBody>
      </p:sp>
      <p:sp>
        <p:nvSpPr>
          <p:cNvPr id="398" name="Google Shape;398;p47"/>
          <p:cNvSpPr txBox="1"/>
          <p:nvPr/>
        </p:nvSpPr>
        <p:spPr>
          <a:xfrm>
            <a:off x="253041" y="1351816"/>
            <a:ext cx="7315200" cy="5416827"/>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None/>
            </a:pPr>
            <a:r>
              <a:rPr lang="en-US" sz="3200" b="1" dirty="0">
                <a:solidFill>
                  <a:schemeClr val="dk1"/>
                </a:solidFill>
                <a:latin typeface="Times New Roman"/>
                <a:ea typeface="Times New Roman"/>
                <a:cs typeface="Times New Roman"/>
                <a:sym typeface="Times New Roman"/>
              </a:rPr>
              <a:t>	The tobacco industry targets which group(s) of people?</a:t>
            </a:r>
          </a:p>
          <a:p>
            <a:pPr marL="342900" marR="0" lvl="0" indent="-342900" rtl="0">
              <a:spcBef>
                <a:spcPts val="0"/>
              </a:spcBef>
              <a:spcAft>
                <a:spcPts val="0"/>
              </a:spcAft>
              <a:buNone/>
            </a:pPr>
            <a:endParaRPr dirty="0"/>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People of Color</a:t>
            </a:r>
            <a:endParaRPr dirty="0"/>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Youth</a:t>
            </a:r>
            <a:endParaRPr dirty="0"/>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Communities with low incomes</a:t>
            </a:r>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LGBTQ+</a:t>
            </a:r>
            <a:endParaRPr sz="3200" b="1" dirty="0">
              <a:solidFill>
                <a:schemeClr val="dk1"/>
              </a:solidFill>
              <a:latin typeface="Times New Roman"/>
              <a:ea typeface="Times New Roman"/>
              <a:cs typeface="Times New Roman"/>
              <a:sym typeface="Times New Roman"/>
            </a:endParaRPr>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All of the above</a:t>
            </a:r>
            <a:endParaRPr sz="3200" b="1"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7"/>
                                        </p:tgtEl>
                                        <p:attrNameLst>
                                          <p:attrName>style.visibility</p:attrName>
                                        </p:attrNameLst>
                                      </p:cBhvr>
                                      <p:to>
                                        <p:strVal val="visible"/>
                                      </p:to>
                                    </p:set>
                                    <p:anim calcmode="lin" valueType="num">
                                      <p:cBhvr additive="base">
                                        <p:cTn id="7" dur="500"/>
                                        <p:tgtEl>
                                          <p:spTgt spid="39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500"/>
                                        <p:tgtEl>
                                          <p:spTgt spid="39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6"/>
                                        </p:tgtEl>
                                        <p:attrNameLst>
                                          <p:attrName>style.visibility</p:attrName>
                                        </p:attrNameLst>
                                      </p:cBhvr>
                                      <p:to>
                                        <p:strVal val="visible"/>
                                      </p:to>
                                    </p:set>
                                    <p:animEffect transition="in" filter="fade">
                                      <p:cBhvr>
                                        <p:cTn id="15" dur="5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533400" y="762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Answer Industry Tactics</a:t>
            </a:r>
            <a:endParaRPr dirty="0">
              <a:solidFill>
                <a:srgbClr val="F98832"/>
              </a:solidFill>
            </a:endParaRPr>
          </a:p>
        </p:txBody>
      </p:sp>
      <p:sp>
        <p:nvSpPr>
          <p:cNvPr id="405" name="Google Shape;405;p48">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06" name="Google Shape;406;p48"/>
          <p:cNvSpPr txBox="1"/>
          <p:nvPr/>
        </p:nvSpPr>
        <p:spPr>
          <a:xfrm>
            <a:off x="426200" y="1885525"/>
            <a:ext cx="6858000" cy="2308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Noto Sans Symbols"/>
              <a:buNone/>
            </a:pPr>
            <a:r>
              <a:rPr lang="en-US" sz="2800" b="0" i="0" u="none" strike="noStrike" cap="none" dirty="0">
                <a:solidFill>
                  <a:schemeClr val="dk1"/>
                </a:solidFill>
                <a:latin typeface="Verdana"/>
                <a:ea typeface="Verdana"/>
                <a:cs typeface="Verdana"/>
                <a:sym typeface="Verdana"/>
              </a:rPr>
              <a:t> </a:t>
            </a:r>
            <a:r>
              <a:rPr lang="en-US" sz="7200" b="1" dirty="0">
                <a:solidFill>
                  <a:schemeClr val="dk1"/>
                </a:solidFill>
                <a:latin typeface="Times New Roman"/>
                <a:ea typeface="Verdana"/>
                <a:cs typeface="Times New Roman"/>
                <a:sym typeface="Times New Roman"/>
              </a:rPr>
              <a:t>E</a:t>
            </a:r>
            <a:r>
              <a:rPr lang="en-US" sz="7200" b="1" i="0" u="none" strike="noStrike" cap="none" dirty="0">
                <a:solidFill>
                  <a:schemeClr val="dk1"/>
                </a:solidFill>
                <a:latin typeface="Times New Roman"/>
                <a:ea typeface="Times New Roman"/>
                <a:cs typeface="Times New Roman"/>
                <a:sym typeface="Times New Roman"/>
              </a:rPr>
              <a:t>)</a:t>
            </a:r>
            <a:r>
              <a:rPr lang="en-US" sz="7200" b="1" dirty="0">
                <a:solidFill>
                  <a:schemeClr val="dk1"/>
                </a:solidFill>
                <a:latin typeface="Times New Roman"/>
                <a:ea typeface="Times New Roman"/>
                <a:cs typeface="Times New Roman"/>
                <a:sym typeface="Times New Roman"/>
              </a:rPr>
              <a:t> ALL OF THE ABOVE</a:t>
            </a:r>
            <a:endParaRPr sz="3700" b="1"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500"/>
                                        <p:tgtEl>
                                          <p:spTgt spid="4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6"/>
                                        </p:tgtEl>
                                        <p:attrNameLst>
                                          <p:attrName>style.visibility</p:attrName>
                                        </p:attrNameLst>
                                      </p:cBhvr>
                                      <p:to>
                                        <p:strVal val="visible"/>
                                      </p:to>
                                    </p:set>
                                    <p:animEffect transition="in" filter="fade">
                                      <p:cBhvr>
                                        <p:cTn id="11" dur="1822"/>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9"/>
          <p:cNvSpPr txBox="1">
            <a:spLocks noGrp="1"/>
          </p:cNvSpPr>
          <p:nvPr>
            <p:ph type="title"/>
          </p:nvPr>
        </p:nvSpPr>
        <p:spPr>
          <a:xfrm>
            <a:off x="-168275" y="228600"/>
            <a:ext cx="82296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Question </a:t>
            </a:r>
            <a:br>
              <a:rPr lang="en-US" b="1" dirty="0">
                <a:solidFill>
                  <a:srgbClr val="F98832"/>
                </a:solidFill>
              </a:rPr>
            </a:br>
            <a:r>
              <a:rPr lang="en-US" b="1" dirty="0">
                <a:solidFill>
                  <a:srgbClr val="F98832"/>
                </a:solidFill>
              </a:rPr>
              <a:t>Pregnancy/Child Health</a:t>
            </a:r>
            <a:br>
              <a:rPr lang="en-US" dirty="0">
                <a:solidFill>
                  <a:srgbClr val="F98832"/>
                </a:solidFill>
              </a:rPr>
            </a:br>
            <a:endParaRPr dirty="0">
              <a:solidFill>
                <a:srgbClr val="F98832"/>
              </a:solidFill>
            </a:endParaRPr>
          </a:p>
        </p:txBody>
      </p:sp>
      <p:sp>
        <p:nvSpPr>
          <p:cNvPr id="414" name="Google Shape;414;p49"/>
          <p:cNvSpPr txBox="1"/>
          <p:nvPr/>
        </p:nvSpPr>
        <p:spPr>
          <a:xfrm>
            <a:off x="-334530" y="1876268"/>
            <a:ext cx="7772400" cy="4247276"/>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What is considered a safe amount of tobacco </a:t>
            </a:r>
            <a:r>
              <a:rPr lang="en-US" sz="3200" b="1" i="0" u="none" strike="noStrike" cap="none" dirty="0">
                <a:solidFill>
                  <a:schemeClr val="tx1"/>
                </a:solidFill>
                <a:latin typeface="Times New Roman"/>
                <a:ea typeface="Times New Roman"/>
                <a:cs typeface="Times New Roman"/>
                <a:sym typeface="Times New Roman"/>
              </a:rPr>
              <a:t>use </a:t>
            </a:r>
            <a:r>
              <a:rPr lang="en-US" sz="3200" b="1" dirty="0">
                <a:solidFill>
                  <a:schemeClr val="tx1"/>
                </a:solidFill>
                <a:latin typeface="Times New Roman"/>
                <a:ea typeface="Times New Roman"/>
                <a:cs typeface="Times New Roman"/>
                <a:sym typeface="Times New Roman"/>
              </a:rPr>
              <a:t>during pregnancy?</a:t>
            </a:r>
          </a:p>
          <a:p>
            <a:pPr marL="914400" marR="0" lvl="2" indent="0" rtl="0">
              <a:spcBef>
                <a:spcPts val="0"/>
              </a:spcBef>
              <a:spcAft>
                <a:spcPts val="0"/>
              </a:spcAft>
              <a:buNone/>
            </a:pPr>
            <a:endParaRPr dirty="0">
              <a:solidFill>
                <a:schemeClr val="tx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1 pack throughout the pregnancy</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1 pack a month</a:t>
            </a:r>
            <a:endParaRPr dirty="0"/>
          </a:p>
          <a:p>
            <a:pPr marL="914400" marR="0" lvl="2" indent="0" algn="l" rtl="0">
              <a:lnSpc>
                <a:spcPct val="150000"/>
              </a:lnSpc>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C) 1-2 cigarettes a month</a:t>
            </a:r>
            <a:endParaRPr dirty="0"/>
          </a:p>
          <a:p>
            <a:pPr marL="914400" marR="0" lvl="2" indent="0" algn="l" rtl="0">
              <a:lnSpc>
                <a:spcPct val="150000"/>
              </a:lnSpc>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D) There is NO safe amount</a:t>
            </a:r>
            <a:endParaRPr sz="3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2"/>
                                        </p:tgtEl>
                                        <p:attrNameLst>
                                          <p:attrName>style.visibility</p:attrName>
                                        </p:attrNameLst>
                                      </p:cBhvr>
                                      <p:to>
                                        <p:strVal val="visible"/>
                                      </p:to>
                                    </p:set>
                                    <p:anim calcmode="lin" valueType="num">
                                      <p:cBhvr additive="base">
                                        <p:cTn id="7" dur="500"/>
                                        <p:tgtEl>
                                          <p:spTgt spid="41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 calcmode="lin" valueType="num">
                                      <p:cBhvr additive="base">
                                        <p:cTn id="11" dur="500"/>
                                        <p:tgtEl>
                                          <p:spTgt spid="4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txBox="1">
            <a:spLocks noGrp="1"/>
          </p:cNvSpPr>
          <p:nvPr>
            <p:ph type="title"/>
          </p:nvPr>
        </p:nvSpPr>
        <p:spPr>
          <a:xfrm>
            <a:off x="31750" y="211138"/>
            <a:ext cx="8229600" cy="1258887"/>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4000" b="1" dirty="0">
                <a:solidFill>
                  <a:srgbClr val="F98832"/>
                </a:solidFill>
              </a:rPr>
              <a:t>$100 Answer</a:t>
            </a:r>
            <a:br>
              <a:rPr lang="en-US" sz="4000" b="1" dirty="0">
                <a:solidFill>
                  <a:srgbClr val="F98832"/>
                </a:solidFill>
              </a:rPr>
            </a:br>
            <a:r>
              <a:rPr lang="en-US" sz="4000" b="1" dirty="0">
                <a:solidFill>
                  <a:srgbClr val="F98832"/>
                </a:solidFill>
              </a:rPr>
              <a:t>Pregnancy/Child Health</a:t>
            </a:r>
            <a:endParaRPr dirty="0">
              <a:solidFill>
                <a:srgbClr val="F98832"/>
              </a:solidFill>
            </a:endParaRPr>
          </a:p>
        </p:txBody>
      </p:sp>
      <p:sp>
        <p:nvSpPr>
          <p:cNvPr id="421" name="Google Shape;421;p50">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22" name="Google Shape;422;p50"/>
          <p:cNvSpPr txBox="1"/>
          <p:nvPr/>
        </p:nvSpPr>
        <p:spPr>
          <a:xfrm>
            <a:off x="152400" y="2286000"/>
            <a:ext cx="7543800" cy="23082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Noto Sans Symbols"/>
              <a:buNone/>
            </a:pPr>
            <a:r>
              <a:rPr lang="en-US" sz="2800" b="0" i="0" u="none" strike="noStrike" cap="none">
                <a:solidFill>
                  <a:schemeClr val="dk1"/>
                </a:solidFill>
                <a:latin typeface="Verdana"/>
                <a:ea typeface="Verdana"/>
                <a:cs typeface="Verdana"/>
                <a:sym typeface="Verdana"/>
              </a:rPr>
              <a:t> </a:t>
            </a:r>
            <a:r>
              <a:rPr lang="en-US" sz="7200" b="1" i="0" u="none" strike="noStrike" cap="none">
                <a:solidFill>
                  <a:schemeClr val="dk1"/>
                </a:solidFill>
                <a:latin typeface="Times New Roman"/>
                <a:ea typeface="Times New Roman"/>
                <a:cs typeface="Times New Roman"/>
                <a:sym typeface="Times New Roman"/>
              </a:rPr>
              <a:t>D) THERE IS NO SAFE AMOUNT!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1000"/>
                                        <p:tgtEl>
                                          <p:spTgt spid="4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2"/>
                                        </p:tgtEl>
                                        <p:attrNameLst>
                                          <p:attrName>style.visibility</p:attrName>
                                        </p:attrNameLst>
                                      </p:cBhvr>
                                      <p:to>
                                        <p:strVal val="visible"/>
                                      </p:to>
                                    </p:set>
                                    <p:animEffect transition="in" filter="fade">
                                      <p:cBhvr>
                                        <p:cTn id="11" dur="1822"/>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1"/>
          <p:cNvSpPr txBox="1">
            <a:spLocks noGrp="1"/>
          </p:cNvSpPr>
          <p:nvPr>
            <p:ph type="title"/>
          </p:nvPr>
        </p:nvSpPr>
        <p:spPr>
          <a:xfrm>
            <a:off x="-76200" y="1524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a:t>
            </a:r>
            <a:br>
              <a:rPr lang="en-US" b="1" dirty="0">
                <a:solidFill>
                  <a:srgbClr val="F98832"/>
                </a:solidFill>
              </a:rPr>
            </a:br>
            <a:r>
              <a:rPr lang="en-US" b="1" dirty="0">
                <a:solidFill>
                  <a:srgbClr val="F98832"/>
                </a:solidFill>
              </a:rPr>
              <a:t>Pregnancy/Child Health</a:t>
            </a:r>
            <a:endParaRPr dirty="0">
              <a:solidFill>
                <a:srgbClr val="F98832"/>
              </a:solidFill>
            </a:endParaRPr>
          </a:p>
        </p:txBody>
      </p:sp>
      <p:sp>
        <p:nvSpPr>
          <p:cNvPr id="429" name="Google Shape;429;p51"/>
          <p:cNvSpPr txBox="1"/>
          <p:nvPr/>
        </p:nvSpPr>
        <p:spPr>
          <a:xfrm>
            <a:off x="-228600" y="2286000"/>
            <a:ext cx="7620000" cy="2308284"/>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4800" b="1" i="0" u="sng" strike="noStrike" cap="none" dirty="0">
                <a:solidFill>
                  <a:schemeClr val="dk1"/>
                </a:solidFill>
                <a:latin typeface="Times New Roman"/>
                <a:ea typeface="Times New Roman"/>
                <a:cs typeface="Times New Roman"/>
                <a:sym typeface="Times New Roman"/>
              </a:rPr>
              <a:t>True or False</a:t>
            </a:r>
            <a:r>
              <a:rPr lang="en-US" sz="4800" b="1" i="0" u="none" strike="noStrike" cap="none" dirty="0">
                <a:solidFill>
                  <a:schemeClr val="dk1"/>
                </a:solidFill>
                <a:latin typeface="Times New Roman"/>
                <a:ea typeface="Times New Roman"/>
                <a:cs typeface="Times New Roman"/>
                <a:sym typeface="Times New Roman"/>
              </a:rPr>
              <a:t>: The THC in marijuana can pass through</a:t>
            </a:r>
            <a:r>
              <a:rPr lang="en-US" sz="4800" b="1" dirty="0">
                <a:solidFill>
                  <a:schemeClr val="dk1"/>
                </a:solidFill>
                <a:latin typeface="Times New Roman"/>
                <a:ea typeface="Times New Roman"/>
                <a:cs typeface="Times New Roman"/>
                <a:sym typeface="Times New Roman"/>
              </a:rPr>
              <a:t> </a:t>
            </a:r>
            <a:r>
              <a:rPr lang="en-US" sz="4800" b="1" i="0" u="none" strike="noStrike" cap="none" dirty="0">
                <a:solidFill>
                  <a:schemeClr val="dk1"/>
                </a:solidFill>
                <a:latin typeface="Times New Roman"/>
                <a:ea typeface="Times New Roman"/>
                <a:cs typeface="Times New Roman"/>
                <a:sym typeface="Times New Roman"/>
              </a:rPr>
              <a:t>breastmilk.</a:t>
            </a:r>
            <a:endParaRPr dirty="0"/>
          </a:p>
        </p:txBody>
      </p:sp>
      <p:pic>
        <p:nvPicPr>
          <p:cNvPr id="430" name="Google Shape;430;p51"/>
          <p:cNvPicPr preferRelativeResize="0"/>
          <p:nvPr/>
        </p:nvPicPr>
        <p:blipFill rotWithShape="1">
          <a:blip r:embed="rId3">
            <a:alphaModFix/>
          </a:blip>
          <a:srcRect/>
          <a:stretch/>
        </p:blipFill>
        <p:spPr>
          <a:xfrm>
            <a:off x="8839200" y="6553200"/>
            <a:ext cx="304800" cy="30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 calcmode="lin" valueType="num">
                                      <p:cBhvr additive="base">
                                        <p:cTn id="7" dur="500"/>
                                        <p:tgtEl>
                                          <p:spTgt spid="428"/>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29"/>
                                        </p:tgtEl>
                                        <p:attrNameLst>
                                          <p:attrName>style.visibility</p:attrName>
                                        </p:attrNameLst>
                                      </p:cBhvr>
                                      <p:to>
                                        <p:strVal val="visible"/>
                                      </p:to>
                                    </p:set>
                                    <p:anim calcmode="lin" valueType="num">
                                      <p:cBhvr additive="base">
                                        <p:cTn id="11" dur="500"/>
                                        <p:tgtEl>
                                          <p:spTgt spid="429"/>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0"/>
                                        </p:tgtEl>
                                        <p:attrNameLst>
                                          <p:attrName>style.visibility</p:attrName>
                                        </p:attrNameLst>
                                      </p:cBhvr>
                                      <p:to>
                                        <p:strVal val="visible"/>
                                      </p:to>
                                    </p:set>
                                    <p:animEffect transition="in" filter="fade">
                                      <p:cBhvr>
                                        <p:cTn id="15" dur="5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2"/>
          <p:cNvSpPr txBox="1">
            <a:spLocks noGrp="1"/>
          </p:cNvSpPr>
          <p:nvPr>
            <p:ph type="title"/>
          </p:nvPr>
        </p:nvSpPr>
        <p:spPr>
          <a:xfrm>
            <a:off x="76200" y="381000"/>
            <a:ext cx="8229600" cy="1258888"/>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4000" b="1" dirty="0">
                <a:solidFill>
                  <a:srgbClr val="F98832"/>
                </a:solidFill>
              </a:rPr>
              <a:t>$200 Answer</a:t>
            </a:r>
            <a:br>
              <a:rPr lang="en-US" sz="4000" b="1" dirty="0">
                <a:solidFill>
                  <a:srgbClr val="F98832"/>
                </a:solidFill>
              </a:rPr>
            </a:br>
            <a:r>
              <a:rPr lang="en-US" sz="4000" b="1" dirty="0">
                <a:solidFill>
                  <a:srgbClr val="F98832"/>
                </a:solidFill>
              </a:rPr>
              <a:t>Pregnancy/Child Health</a:t>
            </a:r>
            <a:endParaRPr sz="4000" dirty="0">
              <a:solidFill>
                <a:srgbClr val="F98832"/>
              </a:solidFill>
            </a:endParaRPr>
          </a:p>
        </p:txBody>
      </p:sp>
      <p:sp>
        <p:nvSpPr>
          <p:cNvPr id="437" name="Google Shape;437;p52">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38" name="Google Shape;438;p52"/>
          <p:cNvSpPr txBox="1"/>
          <p:nvPr/>
        </p:nvSpPr>
        <p:spPr>
          <a:xfrm>
            <a:off x="609600" y="2133600"/>
            <a:ext cx="6889750" cy="26463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Noto Sans Symbols"/>
              <a:buNone/>
            </a:pPr>
            <a:r>
              <a:rPr lang="en-US" sz="1800" b="0" i="0" u="none" strike="noStrike" cap="none">
                <a:solidFill>
                  <a:schemeClr val="dk1"/>
                </a:solidFill>
                <a:latin typeface="Verdana"/>
                <a:ea typeface="Verdana"/>
                <a:cs typeface="Verdana"/>
                <a:sym typeface="Verdana"/>
              </a:rPr>
              <a:t> </a:t>
            </a:r>
            <a:r>
              <a:rPr lang="en-US" sz="16600" b="1" i="0" u="none" strike="noStrike" cap="none">
                <a:solidFill>
                  <a:schemeClr val="dk1"/>
                </a:solidFill>
                <a:latin typeface="Times New Roman"/>
                <a:ea typeface="Times New Roman"/>
                <a:cs typeface="Times New Roman"/>
                <a:sym typeface="Times New Roman"/>
              </a:rPr>
              <a:t>TRUE!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1000"/>
                                        <p:tgtEl>
                                          <p:spTgt spid="43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8"/>
                                        </p:tgtEl>
                                        <p:attrNameLst>
                                          <p:attrName>style.visibility</p:attrName>
                                        </p:attrNameLst>
                                      </p:cBhvr>
                                      <p:to>
                                        <p:strVal val="visible"/>
                                      </p:to>
                                    </p:set>
                                    <p:animEffect transition="in" filter="fade">
                                      <p:cBhvr>
                                        <p:cTn id="11" dur="1822"/>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3"/>
          <p:cNvSpPr txBox="1">
            <a:spLocks noGrp="1"/>
          </p:cNvSpPr>
          <p:nvPr>
            <p:ph type="title"/>
          </p:nvPr>
        </p:nvSpPr>
        <p:spPr>
          <a:xfrm>
            <a:off x="533400" y="228600"/>
            <a:ext cx="6348413"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a:t>
            </a:r>
            <a:br>
              <a:rPr lang="en-US" b="1" dirty="0">
                <a:solidFill>
                  <a:srgbClr val="F98832"/>
                </a:solidFill>
              </a:rPr>
            </a:br>
            <a:r>
              <a:rPr lang="en-US" b="1" dirty="0">
                <a:solidFill>
                  <a:srgbClr val="F98832"/>
                </a:solidFill>
              </a:rPr>
              <a:t>Pregnancy/Child Health</a:t>
            </a:r>
            <a:endParaRPr dirty="0">
              <a:solidFill>
                <a:srgbClr val="F98832"/>
              </a:solidFill>
            </a:endParaRPr>
          </a:p>
        </p:txBody>
      </p:sp>
      <p:sp>
        <p:nvSpPr>
          <p:cNvPr id="446" name="Google Shape;446;p53"/>
          <p:cNvSpPr txBox="1"/>
          <p:nvPr/>
        </p:nvSpPr>
        <p:spPr>
          <a:xfrm>
            <a:off x="-361731" y="1814080"/>
            <a:ext cx="7456488" cy="4247276"/>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Smoking during pregnancy can cause which health problem(s)?</a:t>
            </a:r>
          </a:p>
          <a:p>
            <a:pPr marL="914400" marR="0" lvl="2" indent="0"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Low Birthweight</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Preterm Labor</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Miscarriage</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All of the Above</a:t>
            </a:r>
            <a:endParaRPr sz="3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additive="base">
                                        <p:cTn id="7" dur="500"/>
                                        <p:tgtEl>
                                          <p:spTgt spid="444"/>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46"/>
                                        </p:tgtEl>
                                        <p:attrNameLst>
                                          <p:attrName>style.visibility</p:attrName>
                                        </p:attrNameLst>
                                      </p:cBhvr>
                                      <p:to>
                                        <p:strVal val="visible"/>
                                      </p:to>
                                    </p:set>
                                    <p:anim calcmode="lin" valueType="num">
                                      <p:cBhvr additive="base">
                                        <p:cTn id="11" dur="500"/>
                                        <p:tgtEl>
                                          <p:spTgt spid="44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4"/>
          <p:cNvSpPr txBox="1">
            <a:spLocks noGrp="1"/>
          </p:cNvSpPr>
          <p:nvPr>
            <p:ph type="title"/>
          </p:nvPr>
        </p:nvSpPr>
        <p:spPr>
          <a:xfrm>
            <a:off x="-228600" y="228600"/>
            <a:ext cx="8229600" cy="1258888"/>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4000" b="1" dirty="0">
                <a:solidFill>
                  <a:srgbClr val="F98832"/>
                </a:solidFill>
              </a:rPr>
              <a:t>$300 Answer</a:t>
            </a:r>
            <a:br>
              <a:rPr lang="en-US" sz="4000" b="1" dirty="0">
                <a:solidFill>
                  <a:srgbClr val="F98832"/>
                </a:solidFill>
              </a:rPr>
            </a:br>
            <a:r>
              <a:rPr lang="en-US" sz="4000" b="1" dirty="0">
                <a:solidFill>
                  <a:srgbClr val="F98832"/>
                </a:solidFill>
              </a:rPr>
              <a:t>Pregnancy/Child Health</a:t>
            </a:r>
            <a:endParaRPr sz="4000" dirty="0">
              <a:solidFill>
                <a:srgbClr val="F98832"/>
              </a:solidFill>
            </a:endParaRPr>
          </a:p>
        </p:txBody>
      </p:sp>
      <p:sp>
        <p:nvSpPr>
          <p:cNvPr id="453" name="Google Shape;453;p54">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54" name="Google Shape;454;p54"/>
          <p:cNvSpPr txBox="1"/>
          <p:nvPr/>
        </p:nvSpPr>
        <p:spPr>
          <a:xfrm>
            <a:off x="155575" y="1981200"/>
            <a:ext cx="7461250" cy="28003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Noto Sans Symbols"/>
              <a:buNone/>
            </a:pPr>
            <a:r>
              <a:rPr lang="en-US" sz="3600" b="0" i="0" u="none" strike="noStrike" cap="none">
                <a:solidFill>
                  <a:schemeClr val="dk1"/>
                </a:solidFill>
                <a:latin typeface="Verdana"/>
                <a:ea typeface="Verdana"/>
                <a:cs typeface="Verdana"/>
                <a:sym typeface="Verdana"/>
              </a:rPr>
              <a:t> </a:t>
            </a:r>
            <a:r>
              <a:rPr lang="en-US" sz="8800" b="1" i="0" u="none" strike="noStrike" cap="none">
                <a:solidFill>
                  <a:schemeClr val="dk1"/>
                </a:solidFill>
                <a:latin typeface="Times New Roman"/>
                <a:ea typeface="Times New Roman"/>
                <a:cs typeface="Times New Roman"/>
                <a:sym typeface="Times New Roman"/>
              </a:rPr>
              <a:t>D) ALL OF THE ABOVE!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2000"/>
                                        <p:tgtEl>
                                          <p:spTgt spid="45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54"/>
                                        </p:tgtEl>
                                        <p:attrNameLst>
                                          <p:attrName>style.visibility</p:attrName>
                                        </p:attrNameLst>
                                      </p:cBhvr>
                                      <p:to>
                                        <p:strVal val="visible"/>
                                      </p:to>
                                    </p:set>
                                    <p:animEffect transition="in" filter="fade">
                                      <p:cBhvr>
                                        <p:cTn id="11" dur="1822"/>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5"/>
          <p:cNvSpPr txBox="1">
            <a:spLocks noGrp="1"/>
          </p:cNvSpPr>
          <p:nvPr>
            <p:ph type="title"/>
          </p:nvPr>
        </p:nvSpPr>
        <p:spPr>
          <a:xfrm>
            <a:off x="547688" y="457200"/>
            <a:ext cx="6346825"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Question E-cigarettes</a:t>
            </a:r>
            <a:endParaRPr dirty="0">
              <a:solidFill>
                <a:srgbClr val="F98832"/>
              </a:solidFill>
            </a:endParaRPr>
          </a:p>
        </p:txBody>
      </p:sp>
      <p:sp>
        <p:nvSpPr>
          <p:cNvPr id="462" name="Google Shape;462;p55"/>
          <p:cNvSpPr txBox="1"/>
          <p:nvPr/>
        </p:nvSpPr>
        <p:spPr>
          <a:xfrm>
            <a:off x="-387565" y="1638457"/>
            <a:ext cx="7282078" cy="4247276"/>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5400"/>
              <a:buFont typeface="Noto Sans Symbols"/>
              <a:buNone/>
            </a:pPr>
            <a:r>
              <a:rPr lang="en-US" sz="5400" b="1" i="0" u="sng" strike="noStrike" cap="none" dirty="0">
                <a:solidFill>
                  <a:schemeClr val="dk1"/>
                </a:solidFill>
                <a:latin typeface="Times New Roman"/>
                <a:ea typeface="Times New Roman"/>
                <a:cs typeface="Times New Roman"/>
                <a:sym typeface="Times New Roman"/>
              </a:rPr>
              <a:t>True or False</a:t>
            </a:r>
            <a:r>
              <a:rPr lang="en-US" sz="5400" b="1" i="0" u="none" strike="noStrike" cap="none" dirty="0">
                <a:solidFill>
                  <a:schemeClr val="dk1"/>
                </a:solidFill>
                <a:latin typeface="Times New Roman"/>
                <a:ea typeface="Times New Roman"/>
                <a:cs typeface="Times New Roman"/>
                <a:sym typeface="Times New Roman"/>
              </a:rPr>
              <a:t>: Using E-Cigarettes/Vapes is a proven cessation method to quit </a:t>
            </a:r>
            <a:r>
              <a:rPr lang="en-US" sz="5400" b="1" dirty="0">
                <a:solidFill>
                  <a:schemeClr val="dk1"/>
                </a:solidFill>
                <a:latin typeface="Times New Roman"/>
                <a:ea typeface="Times New Roman"/>
                <a:cs typeface="Times New Roman"/>
                <a:sym typeface="Times New Roman"/>
              </a:rPr>
              <a:t>smoking</a:t>
            </a:r>
            <a:r>
              <a:rPr lang="en-US" sz="5400" b="1" i="0" u="none" strike="noStrike" cap="none" dirty="0">
                <a:solidFill>
                  <a:schemeClr val="dk1"/>
                </a:solidFill>
                <a:latin typeface="Times New Roman"/>
                <a:ea typeface="Times New Roman"/>
                <a:cs typeface="Times New Roman"/>
                <a:sym typeface="Times New Roman"/>
              </a:rPr>
              <a:t>.</a:t>
            </a:r>
            <a:endParaRPr sz="5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0"/>
                                        </p:tgtEl>
                                        <p:attrNameLst>
                                          <p:attrName>style.visibility</p:attrName>
                                        </p:attrNameLst>
                                      </p:cBhvr>
                                      <p:to>
                                        <p:strVal val="visible"/>
                                      </p:to>
                                    </p:set>
                                    <p:anim calcmode="lin" valueType="num">
                                      <p:cBhvr additive="base">
                                        <p:cTn id="7" dur="500"/>
                                        <p:tgtEl>
                                          <p:spTgt spid="46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2"/>
                                        </p:tgtEl>
                                        <p:attrNameLst>
                                          <p:attrName>style.visibility</p:attrName>
                                        </p:attrNameLst>
                                      </p:cBhvr>
                                      <p:to>
                                        <p:strVal val="visible"/>
                                      </p:to>
                                    </p:set>
                                    <p:anim calcmode="lin" valueType="num">
                                      <p:cBhvr additive="base">
                                        <p:cTn id="11" dur="500"/>
                                        <p:tgtEl>
                                          <p:spTgt spid="4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6"/>
          <p:cNvSpPr txBox="1">
            <a:spLocks noGrp="1"/>
          </p:cNvSpPr>
          <p:nvPr>
            <p:ph type="title"/>
          </p:nvPr>
        </p:nvSpPr>
        <p:spPr>
          <a:xfrm>
            <a:off x="614363" y="304800"/>
            <a:ext cx="8229600" cy="12588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Answer E-cigarettes</a:t>
            </a:r>
            <a:endParaRPr dirty="0">
              <a:solidFill>
                <a:srgbClr val="F98832"/>
              </a:solidFill>
            </a:endParaRPr>
          </a:p>
        </p:txBody>
      </p:sp>
      <p:sp>
        <p:nvSpPr>
          <p:cNvPr id="469" name="Google Shape;469;p56">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70" name="Google Shape;470;p56"/>
          <p:cNvSpPr txBox="1"/>
          <p:nvPr/>
        </p:nvSpPr>
        <p:spPr>
          <a:xfrm>
            <a:off x="381000" y="2057400"/>
            <a:ext cx="6970713"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Verdana"/>
                <a:ea typeface="Verdana"/>
                <a:cs typeface="Verdana"/>
                <a:sym typeface="Verdana"/>
              </a:rPr>
              <a:t> </a:t>
            </a:r>
            <a:r>
              <a:rPr lang="en-US" sz="9600" b="1" i="0" u="none" strike="noStrike" cap="none" dirty="0">
                <a:solidFill>
                  <a:schemeClr val="dk1"/>
                </a:solidFill>
                <a:latin typeface="Times New Roman"/>
                <a:ea typeface="Times New Roman"/>
                <a:cs typeface="Times New Roman"/>
                <a:sym typeface="Times New Roman"/>
              </a:rPr>
              <a:t>FALSE!</a:t>
            </a:r>
            <a:endParaRPr sz="9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1000"/>
                                        <p:tgtEl>
                                          <p:spTgt spid="468"/>
                                        </p:tgtEl>
                                      </p:cBhvr>
                                    </p:animEffect>
                                  </p:childTnLst>
                                </p:cTn>
                              </p:par>
                              <p:par>
                                <p:cTn id="8" presetID="10" presetClass="entr" presetSubtype="0" fill="hold" nodeType="withEffect">
                                  <p:stCondLst>
                                    <p:cond delay="0"/>
                                  </p:stCondLst>
                                  <p:childTnLst>
                                    <p:set>
                                      <p:cBhvr>
                                        <p:cTn id="9" dur="1" fill="hold">
                                          <p:stCondLst>
                                            <p:cond delay="0"/>
                                          </p:stCondLst>
                                        </p:cTn>
                                        <p:tgtEl>
                                          <p:spTgt spid="468"/>
                                        </p:tgtEl>
                                        <p:attrNameLst>
                                          <p:attrName>style.visibility</p:attrName>
                                        </p:attrNameLst>
                                      </p:cBhvr>
                                      <p:to>
                                        <p:strVal val="visible"/>
                                      </p:to>
                                    </p:set>
                                    <p:animEffect transition="in" filter="fade">
                                      <p:cBhvr>
                                        <p:cTn id="10" dur="1822"/>
                                        <p:tgtEl>
                                          <p:spTgt spid="468"/>
                                        </p:tgtEl>
                                      </p:cBhvr>
                                    </p:animEffect>
                                  </p:childTnLst>
                                </p:cTn>
                              </p:par>
                            </p:childTnLst>
                          </p:cTn>
                        </p:par>
                        <p:par>
                          <p:cTn id="11" fill="hold">
                            <p:stCondLst>
                              <p:cond delay="1822"/>
                            </p:stCondLst>
                            <p:childTnLst>
                              <p:par>
                                <p:cTn id="12" presetID="10" presetClass="entr" presetSubtype="0" fill="hold" nodeType="afterEffect">
                                  <p:stCondLst>
                                    <p:cond delay="0"/>
                                  </p:stCondLst>
                                  <p:childTnLst>
                                    <p:set>
                                      <p:cBhvr>
                                        <p:cTn id="13" dur="1" fill="hold">
                                          <p:stCondLst>
                                            <p:cond delay="0"/>
                                          </p:stCondLst>
                                        </p:cTn>
                                        <p:tgtEl>
                                          <p:spTgt spid="470"/>
                                        </p:tgtEl>
                                        <p:attrNameLst>
                                          <p:attrName>style.visibility</p:attrName>
                                        </p:attrNameLst>
                                      </p:cBhvr>
                                      <p:to>
                                        <p:strVal val="visible"/>
                                      </p:to>
                                    </p:set>
                                    <p:animEffect transition="in" filter="fade">
                                      <p:cBhvr>
                                        <p:cTn id="14" dur="1822"/>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4415952"/>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Keep video on</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Mute yourself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Rename yourself, if necessary</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Minimize distractions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Stay for entire training (60 minutes)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(pre/post assessments,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co-host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692635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7"/>
          <p:cNvSpPr txBox="1">
            <a:spLocks noGrp="1"/>
          </p:cNvSpPr>
          <p:nvPr>
            <p:ph type="title"/>
          </p:nvPr>
        </p:nvSpPr>
        <p:spPr>
          <a:xfrm>
            <a:off x="-457200" y="280988"/>
            <a:ext cx="8229600" cy="82708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E-cigarettes</a:t>
            </a:r>
            <a:endParaRPr dirty="0">
              <a:solidFill>
                <a:srgbClr val="F98832"/>
              </a:solidFill>
            </a:endParaRPr>
          </a:p>
        </p:txBody>
      </p:sp>
      <p:sp>
        <p:nvSpPr>
          <p:cNvPr id="478" name="Google Shape;478;p57"/>
          <p:cNvSpPr txBox="1"/>
          <p:nvPr/>
        </p:nvSpPr>
        <p:spPr>
          <a:xfrm>
            <a:off x="414068" y="1400609"/>
            <a:ext cx="5382883" cy="4739719"/>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600" b="1" dirty="0">
                <a:solidFill>
                  <a:schemeClr val="dk1"/>
                </a:solidFill>
                <a:latin typeface="Times New Roman"/>
                <a:ea typeface="Times New Roman"/>
                <a:cs typeface="Times New Roman"/>
                <a:sym typeface="Times New Roman"/>
              </a:rPr>
              <a:t>Who</a:t>
            </a:r>
            <a:r>
              <a:rPr lang="en-US" sz="3600" b="1" i="0" u="none" strike="noStrike" cap="none" dirty="0">
                <a:solidFill>
                  <a:schemeClr val="dk1"/>
                </a:solidFill>
                <a:latin typeface="Times New Roman"/>
                <a:ea typeface="Times New Roman"/>
                <a:cs typeface="Times New Roman"/>
                <a:sym typeface="Times New Roman"/>
              </a:rPr>
              <a:t> is it safe to use e-cigarettes around?</a:t>
            </a:r>
          </a:p>
          <a:p>
            <a:pPr marL="914400" marR="0" lvl="2" indent="0" algn="ctr"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Children</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Adults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Pets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None of the above</a:t>
            </a:r>
            <a:endParaRPr sz="36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6"/>
                                        </p:tgtEl>
                                        <p:attrNameLst>
                                          <p:attrName>style.visibility</p:attrName>
                                        </p:attrNameLst>
                                      </p:cBhvr>
                                      <p:to>
                                        <p:strVal val="visible"/>
                                      </p:to>
                                    </p:set>
                                    <p:anim calcmode="lin" valueType="num">
                                      <p:cBhvr additive="base">
                                        <p:cTn id="7" dur="500"/>
                                        <p:tgtEl>
                                          <p:spTgt spid="47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78"/>
                                        </p:tgtEl>
                                        <p:attrNameLst>
                                          <p:attrName>style.visibility</p:attrName>
                                        </p:attrNameLst>
                                      </p:cBhvr>
                                      <p:to>
                                        <p:strVal val="visible"/>
                                      </p:to>
                                    </p:set>
                                    <p:anim calcmode="lin" valueType="num">
                                      <p:cBhvr additive="base">
                                        <p:cTn id="11" dur="500"/>
                                        <p:tgtEl>
                                          <p:spTgt spid="47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8"/>
          <p:cNvSpPr txBox="1">
            <a:spLocks noGrp="1"/>
          </p:cNvSpPr>
          <p:nvPr>
            <p:ph type="title"/>
          </p:nvPr>
        </p:nvSpPr>
        <p:spPr>
          <a:xfrm>
            <a:off x="768350" y="457200"/>
            <a:ext cx="6346825"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$200 Answer E-cigarettes</a:t>
            </a:r>
            <a:endParaRPr dirty="0">
              <a:solidFill>
                <a:srgbClr val="F98832"/>
              </a:solidFill>
            </a:endParaRPr>
          </a:p>
        </p:txBody>
      </p:sp>
      <p:sp>
        <p:nvSpPr>
          <p:cNvPr id="485" name="Google Shape;485;p58">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86" name="Google Shape;486;p58"/>
          <p:cNvSpPr txBox="1"/>
          <p:nvPr/>
        </p:nvSpPr>
        <p:spPr>
          <a:xfrm>
            <a:off x="534988" y="2133600"/>
            <a:ext cx="6580187" cy="2554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Noto Sans Symbols"/>
              <a:buNone/>
            </a:pPr>
            <a:r>
              <a:rPr lang="en-US" sz="3200" b="0" i="0" u="none" strike="noStrike" cap="none">
                <a:solidFill>
                  <a:schemeClr val="dk1"/>
                </a:solidFill>
                <a:latin typeface="Verdana"/>
                <a:ea typeface="Verdana"/>
                <a:cs typeface="Verdana"/>
                <a:sym typeface="Verdana"/>
              </a:rPr>
              <a:t> </a:t>
            </a:r>
            <a:r>
              <a:rPr lang="en-US" sz="8000" b="1" i="0" u="none" strike="noStrike" cap="none">
                <a:solidFill>
                  <a:schemeClr val="dk1"/>
                </a:solidFill>
                <a:latin typeface="Times New Roman"/>
                <a:ea typeface="Times New Roman"/>
                <a:cs typeface="Times New Roman"/>
                <a:sym typeface="Times New Roman"/>
              </a:rPr>
              <a:t>D) NONE OF THE ABOVE!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500"/>
                                        <p:tgtEl>
                                          <p:spTgt spid="4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6"/>
                                        </p:tgtEl>
                                        <p:attrNameLst>
                                          <p:attrName>style.visibility</p:attrName>
                                        </p:attrNameLst>
                                      </p:cBhvr>
                                      <p:to>
                                        <p:strVal val="visible"/>
                                      </p:to>
                                    </p:set>
                                    <p:animEffect transition="in" filter="fade">
                                      <p:cBhvr>
                                        <p:cTn id="11" dur="1822"/>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59"/>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493" name="Google Shape;493;p59"/>
          <p:cNvSpPr txBox="1">
            <a:spLocks noGrp="1"/>
          </p:cNvSpPr>
          <p:nvPr>
            <p:ph type="title"/>
          </p:nvPr>
        </p:nvSpPr>
        <p:spPr>
          <a:xfrm>
            <a:off x="352425" y="457200"/>
            <a:ext cx="6346825"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E-cigarettes</a:t>
            </a:r>
            <a:endParaRPr dirty="0">
              <a:solidFill>
                <a:srgbClr val="F98832"/>
              </a:solidFill>
            </a:endParaRPr>
          </a:p>
        </p:txBody>
      </p:sp>
      <p:sp>
        <p:nvSpPr>
          <p:cNvPr id="494" name="Google Shape;494;p59"/>
          <p:cNvSpPr txBox="1"/>
          <p:nvPr/>
        </p:nvSpPr>
        <p:spPr>
          <a:xfrm>
            <a:off x="1889125" y="3219450"/>
            <a:ext cx="18415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04040"/>
              </a:buClr>
              <a:buSzPts val="3200"/>
              <a:buFont typeface="Noto Sans Symbols"/>
              <a:buNone/>
            </a:pPr>
            <a:endParaRPr sz="3200" b="0" i="0" u="none" strike="noStrike" cap="none">
              <a:solidFill>
                <a:schemeClr val="dk1"/>
              </a:solidFill>
              <a:latin typeface="Times New Roman"/>
              <a:ea typeface="Times New Roman"/>
              <a:cs typeface="Times New Roman"/>
              <a:sym typeface="Times New Roman"/>
            </a:endParaRPr>
          </a:p>
        </p:txBody>
      </p:sp>
      <p:sp>
        <p:nvSpPr>
          <p:cNvPr id="495" name="Google Shape;495;p59"/>
          <p:cNvSpPr txBox="1"/>
          <p:nvPr/>
        </p:nvSpPr>
        <p:spPr>
          <a:xfrm>
            <a:off x="-464388" y="1830717"/>
            <a:ext cx="7589808" cy="4217400"/>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6000"/>
              <a:buFont typeface="Noto Sans Symbols"/>
              <a:buNone/>
            </a:pPr>
            <a:r>
              <a:rPr lang="en-US" sz="6000" b="1" i="0" u="sng" strike="noStrike" cap="none" dirty="0">
                <a:solidFill>
                  <a:schemeClr val="dk1"/>
                </a:solidFill>
                <a:latin typeface="Times New Roman"/>
                <a:ea typeface="Times New Roman"/>
                <a:cs typeface="Times New Roman"/>
                <a:sym typeface="Times New Roman"/>
              </a:rPr>
              <a:t>True or False: </a:t>
            </a:r>
            <a:br>
              <a:rPr lang="en-US" sz="6000" b="1" i="0" u="sng" strike="noStrike" cap="none" dirty="0">
                <a:solidFill>
                  <a:schemeClr val="dk1"/>
                </a:solidFill>
                <a:latin typeface="Times New Roman"/>
                <a:ea typeface="Times New Roman"/>
                <a:cs typeface="Times New Roman"/>
                <a:sym typeface="Times New Roman"/>
              </a:rPr>
            </a:br>
            <a:r>
              <a:rPr lang="en-US" sz="6000" b="1" dirty="0">
                <a:solidFill>
                  <a:schemeClr val="tx1"/>
                </a:solidFill>
                <a:latin typeface="Times New Roman"/>
                <a:ea typeface="Times New Roman"/>
                <a:cs typeface="Times New Roman"/>
                <a:sym typeface="Times New Roman"/>
              </a:rPr>
              <a:t>E-cigarettes/Vapes emit harmless water vapor.</a:t>
            </a:r>
            <a:endParaRPr dirty="0">
              <a:solidFill>
                <a:schemeClr val="tx1"/>
              </a:solidFill>
            </a:endParaRPr>
          </a:p>
          <a:p>
            <a:pPr marL="914400" marR="0" lvl="2" indent="0" algn="ctr" rtl="0">
              <a:spcBef>
                <a:spcPts val="0"/>
              </a:spcBef>
              <a:spcAft>
                <a:spcPts val="0"/>
              </a:spcAft>
              <a:buClr>
                <a:srgbClr val="404040"/>
              </a:buClr>
              <a:buSzPts val="2800"/>
              <a:buFont typeface="Noto Sans Symbols"/>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3"/>
                                        </p:tgtEl>
                                        <p:attrNameLst>
                                          <p:attrName>style.visibility</p:attrName>
                                        </p:attrNameLst>
                                      </p:cBhvr>
                                      <p:to>
                                        <p:strVal val="visible"/>
                                      </p:to>
                                    </p:set>
                                    <p:anim calcmode="lin" valueType="num">
                                      <p:cBhvr additive="base">
                                        <p:cTn id="7" dur="500"/>
                                        <p:tgtEl>
                                          <p:spTgt spid="493"/>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95"/>
                                        </p:tgtEl>
                                        <p:attrNameLst>
                                          <p:attrName>style.visibility</p:attrName>
                                        </p:attrNameLst>
                                      </p:cBhvr>
                                      <p:to>
                                        <p:strVal val="visible"/>
                                      </p:to>
                                    </p:set>
                                    <p:anim calcmode="lin" valueType="num">
                                      <p:cBhvr additive="base">
                                        <p:cTn id="11" dur="500"/>
                                        <p:tgtEl>
                                          <p:spTgt spid="495"/>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2"/>
                                        </p:tgtEl>
                                        <p:attrNameLst>
                                          <p:attrName>style.visibility</p:attrName>
                                        </p:attrNameLst>
                                      </p:cBhvr>
                                      <p:to>
                                        <p:strVal val="visible"/>
                                      </p:to>
                                    </p:set>
                                    <p:animEffect transition="in" filter="fade">
                                      <p:cBhvr>
                                        <p:cTn id="15" dur="5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0"/>
          <p:cNvSpPr txBox="1">
            <a:spLocks noGrp="1"/>
          </p:cNvSpPr>
          <p:nvPr>
            <p:ph type="title"/>
          </p:nvPr>
        </p:nvSpPr>
        <p:spPr>
          <a:xfrm>
            <a:off x="367957" y="555118"/>
            <a:ext cx="6348300" cy="13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$300 Answer E-cigarettes</a:t>
            </a:r>
            <a:endParaRPr dirty="0">
              <a:solidFill>
                <a:srgbClr val="F98832"/>
              </a:solidFill>
            </a:endParaRPr>
          </a:p>
        </p:txBody>
      </p:sp>
      <p:sp>
        <p:nvSpPr>
          <p:cNvPr id="502" name="Google Shape;502;p60">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03" name="Google Shape;503;p60"/>
          <p:cNvSpPr txBox="1"/>
          <p:nvPr/>
        </p:nvSpPr>
        <p:spPr>
          <a:xfrm>
            <a:off x="-504285" y="1643936"/>
            <a:ext cx="9144000" cy="17850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dirty="0">
                <a:solidFill>
                  <a:schemeClr val="dk1"/>
                </a:solidFill>
                <a:latin typeface="Verdana"/>
                <a:ea typeface="Verdana"/>
                <a:cs typeface="Verdana"/>
                <a:sym typeface="Verdana"/>
              </a:rPr>
              <a:t> </a:t>
            </a:r>
            <a:r>
              <a:rPr lang="en-US" sz="9600" b="1" dirty="0">
                <a:solidFill>
                  <a:schemeClr val="tx1"/>
                </a:solidFill>
                <a:latin typeface="Times New Roman"/>
                <a:ea typeface="Times New Roman"/>
                <a:cs typeface="Times New Roman"/>
                <a:sym typeface="Times New Roman"/>
              </a:rPr>
              <a:t>FALSE</a:t>
            </a:r>
            <a:r>
              <a:rPr lang="en-US" sz="9600" b="1" i="0" u="none" strike="noStrike" cap="none" dirty="0">
                <a:solidFill>
                  <a:schemeClr val="tx1"/>
                </a:solidFill>
                <a:latin typeface="Times New Roman"/>
                <a:ea typeface="Times New Roman"/>
                <a:cs typeface="Times New Roman"/>
                <a:sym typeface="Times New Roman"/>
              </a:rPr>
              <a:t>!</a:t>
            </a:r>
            <a:endParaRPr sz="9600" b="1" i="0" u="none" strike="noStrike" cap="none" dirty="0">
              <a:solidFill>
                <a:schemeClr val="tx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5400"/>
              <a:buFont typeface="Noto Sans Symbols"/>
              <a:buNone/>
            </a:pPr>
            <a:endParaRPr dirty="0"/>
          </a:p>
        </p:txBody>
      </p:sp>
      <p:pic>
        <p:nvPicPr>
          <p:cNvPr id="504" name="Google Shape;504;p60"/>
          <p:cNvPicPr preferRelativeResize="0"/>
          <p:nvPr/>
        </p:nvPicPr>
        <p:blipFill>
          <a:blip r:embed="rId4">
            <a:alphaModFix/>
          </a:blip>
          <a:stretch>
            <a:fillRect/>
          </a:stretch>
        </p:blipFill>
        <p:spPr>
          <a:xfrm>
            <a:off x="1518475" y="3429000"/>
            <a:ext cx="4360557" cy="2674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1000"/>
                                        <p:tgtEl>
                                          <p:spTgt spid="50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03"/>
                                        </p:tgtEl>
                                        <p:attrNameLst>
                                          <p:attrName>style.visibility</p:attrName>
                                        </p:attrNameLst>
                                      </p:cBhvr>
                                      <p:to>
                                        <p:strVal val="visible"/>
                                      </p:to>
                                    </p:set>
                                    <p:animEffect transition="in" filter="fade">
                                      <p:cBhvr>
                                        <p:cTn id="11" dur="1822"/>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61"/>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511" name="Google Shape;511;p61"/>
          <p:cNvSpPr txBox="1">
            <a:spLocks noGrp="1"/>
          </p:cNvSpPr>
          <p:nvPr>
            <p:ph type="title"/>
          </p:nvPr>
        </p:nvSpPr>
        <p:spPr>
          <a:xfrm>
            <a:off x="533400" y="304800"/>
            <a:ext cx="8229600" cy="16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Question Quitting</a:t>
            </a:r>
            <a:endParaRPr dirty="0">
              <a:solidFill>
                <a:srgbClr val="F98832"/>
              </a:solidFill>
            </a:endParaRPr>
          </a:p>
        </p:txBody>
      </p:sp>
      <p:sp>
        <p:nvSpPr>
          <p:cNvPr id="512" name="Google Shape;512;p61"/>
          <p:cNvSpPr txBox="1"/>
          <p:nvPr/>
        </p:nvSpPr>
        <p:spPr>
          <a:xfrm>
            <a:off x="-540457" y="1277755"/>
            <a:ext cx="8079944" cy="5016718"/>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None/>
            </a:pPr>
            <a:r>
              <a:rPr lang="en-US" sz="3200" b="1" dirty="0">
                <a:solidFill>
                  <a:schemeClr val="dk1"/>
                </a:solidFill>
                <a:latin typeface="Times New Roman"/>
                <a:ea typeface="Times New Roman"/>
                <a:cs typeface="Times New Roman"/>
                <a:sym typeface="Times New Roman"/>
              </a:rPr>
              <a:t>What is t</a:t>
            </a:r>
            <a:r>
              <a:rPr lang="en-US" sz="3200" b="1" i="0" u="none" strike="noStrike" cap="none" dirty="0">
                <a:solidFill>
                  <a:schemeClr val="dk1"/>
                </a:solidFill>
                <a:latin typeface="Times New Roman"/>
                <a:ea typeface="Times New Roman"/>
                <a:cs typeface="Times New Roman"/>
                <a:sym typeface="Times New Roman"/>
              </a:rPr>
              <a:t>he FREE, clinically proven, phone/text/online </a:t>
            </a:r>
            <a:r>
              <a:rPr lang="en-US" sz="3200" b="1" dirty="0">
                <a:solidFill>
                  <a:schemeClr val="dk1"/>
                </a:solidFill>
                <a:latin typeface="Times New Roman"/>
                <a:ea typeface="Times New Roman"/>
                <a:cs typeface="Times New Roman"/>
                <a:sym typeface="Times New Roman"/>
              </a:rPr>
              <a:t>q</a:t>
            </a:r>
            <a:r>
              <a:rPr lang="en-US" sz="3200" b="1" i="0" u="none" strike="noStrike" cap="none" dirty="0">
                <a:solidFill>
                  <a:schemeClr val="dk1"/>
                </a:solidFill>
                <a:latin typeface="Times New Roman"/>
                <a:ea typeface="Times New Roman"/>
                <a:cs typeface="Times New Roman"/>
                <a:sym typeface="Times New Roman"/>
              </a:rPr>
              <a:t>uit program </a:t>
            </a:r>
            <a:r>
              <a:rPr lang="en-US" sz="3200" b="1" dirty="0">
                <a:solidFill>
                  <a:schemeClr val="dk1"/>
                </a:solidFill>
                <a:latin typeface="Times New Roman"/>
                <a:ea typeface="Times New Roman"/>
                <a:cs typeface="Times New Roman"/>
                <a:sym typeface="Times New Roman"/>
              </a:rPr>
              <a:t>available in Indiana?</a:t>
            </a:r>
            <a:endParaRPr dirty="0">
              <a:solidFill>
                <a:schemeClr val="dk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Quit Now Indiana</a:t>
            </a:r>
            <a:endParaRPr sz="3200" b="0" i="0" u="none" strike="noStrike" cap="none" dirty="0">
              <a:solidFill>
                <a:schemeClr val="dk1"/>
              </a:solidFill>
              <a:latin typeface="Times New Roman"/>
              <a:ea typeface="Times New Roman"/>
              <a:cs typeface="Times New Roman"/>
              <a:sym typeface="Times New Roman"/>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Smoke, The Big NOPE Foundation</a:t>
            </a:r>
            <a:endParaRPr dirty="0">
              <a:solidFill>
                <a:schemeClr val="dk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You Can Do It Incorporated</a:t>
            </a:r>
            <a:endParaRPr dirty="0">
              <a:solidFill>
                <a:schemeClr val="dk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Helping</a:t>
            </a:r>
            <a:r>
              <a:rPr lang="en-US" sz="3200" b="1" i="0" u="none" strike="noStrike" cap="none" dirty="0">
                <a:solidFill>
                  <a:schemeClr val="dk1"/>
                </a:solidFill>
                <a:latin typeface="Times New Roman"/>
                <a:ea typeface="Times New Roman"/>
                <a:cs typeface="Times New Roman"/>
                <a:sym typeface="Times New Roman"/>
              </a:rPr>
              <a:t> Hoosiers </a:t>
            </a:r>
            <a:r>
              <a:rPr lang="en-US" sz="3200" b="1" dirty="0">
                <a:solidFill>
                  <a:schemeClr val="dk1"/>
                </a:solidFill>
                <a:latin typeface="Times New Roman"/>
                <a:ea typeface="Times New Roman"/>
                <a:cs typeface="Times New Roman"/>
                <a:sym typeface="Times New Roman"/>
              </a:rPr>
              <a:t>Quit</a:t>
            </a:r>
            <a:endParaRPr dirty="0">
              <a:solidFill>
                <a:schemeClr val="dk1"/>
              </a:solidFill>
            </a:endParaRPr>
          </a:p>
          <a:p>
            <a:pPr marL="1428750" marR="0" lvl="2" indent="-311150" algn="l" rtl="0">
              <a:spcBef>
                <a:spcPts val="0"/>
              </a:spcBef>
              <a:spcAft>
                <a:spcPts val="0"/>
              </a:spcAft>
              <a:buClr>
                <a:schemeClr val="dk1"/>
              </a:buClr>
              <a:buSzPts val="3200"/>
              <a:buFont typeface="Verdana"/>
              <a:buNone/>
            </a:pPr>
            <a:endParaRPr sz="3200" b="1"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11"/>
                                        </p:tgtEl>
                                        <p:attrNameLst>
                                          <p:attrName>style.visibility</p:attrName>
                                        </p:attrNameLst>
                                      </p:cBhvr>
                                      <p:to>
                                        <p:strVal val="visible"/>
                                      </p:to>
                                    </p:set>
                                    <p:anim calcmode="lin" valueType="num">
                                      <p:cBhvr additive="base">
                                        <p:cTn id="7" dur="500"/>
                                        <p:tgtEl>
                                          <p:spTgt spid="51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12"/>
                                        </p:tgtEl>
                                        <p:attrNameLst>
                                          <p:attrName>style.visibility</p:attrName>
                                        </p:attrNameLst>
                                      </p:cBhvr>
                                      <p:to>
                                        <p:strVal val="visible"/>
                                      </p:to>
                                    </p:set>
                                    <p:anim calcmode="lin" valueType="num">
                                      <p:cBhvr additive="base">
                                        <p:cTn id="11" dur="500"/>
                                        <p:tgtEl>
                                          <p:spTgt spid="512"/>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0"/>
                                        </p:tgtEl>
                                        <p:attrNameLst>
                                          <p:attrName>style.visibility</p:attrName>
                                        </p:attrNameLst>
                                      </p:cBhvr>
                                      <p:to>
                                        <p:strVal val="visible"/>
                                      </p:to>
                                    </p:set>
                                    <p:animEffect transition="in" filter="fade">
                                      <p:cBhvr>
                                        <p:cTn id="15" dur="50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2"/>
          <p:cNvSpPr txBox="1">
            <a:spLocks noGrp="1"/>
          </p:cNvSpPr>
          <p:nvPr>
            <p:ph type="title"/>
          </p:nvPr>
        </p:nvSpPr>
        <p:spPr>
          <a:xfrm>
            <a:off x="914400" y="314325"/>
            <a:ext cx="8229600" cy="68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Answer Quitting</a:t>
            </a:r>
            <a:endParaRPr dirty="0">
              <a:solidFill>
                <a:srgbClr val="F98832"/>
              </a:solidFill>
            </a:endParaRPr>
          </a:p>
        </p:txBody>
      </p:sp>
      <p:sp>
        <p:nvSpPr>
          <p:cNvPr id="519" name="Google Shape;519;p62">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20" name="Google Shape;520;p62"/>
          <p:cNvSpPr txBox="1"/>
          <p:nvPr/>
        </p:nvSpPr>
        <p:spPr>
          <a:xfrm>
            <a:off x="277091" y="2151747"/>
            <a:ext cx="7004050" cy="2554505"/>
          </a:xfrm>
          <a:prstGeom prst="rect">
            <a:avLst/>
          </a:prstGeom>
          <a:noFill/>
          <a:ln>
            <a:noFill/>
          </a:ln>
        </p:spPr>
        <p:txBody>
          <a:bodyPr spcFirstLastPara="1" wrap="square" lIns="91425" tIns="45700" rIns="91425" bIns="45700" anchor="t" anchorCtr="0">
            <a:spAutoFit/>
          </a:bodyPr>
          <a:lstStyle/>
          <a:p>
            <a:pPr marL="1371600" marR="0" lvl="0" indent="-1371600" algn="ctr" rtl="0">
              <a:spcBef>
                <a:spcPts val="0"/>
              </a:spcBef>
              <a:spcAft>
                <a:spcPts val="0"/>
              </a:spcAft>
              <a:buClr>
                <a:schemeClr val="dk1"/>
              </a:buClr>
              <a:buSzPts val="8000"/>
              <a:buFont typeface="Noto Sans Symbols"/>
              <a:buAutoNum type="alphaUcParenR"/>
            </a:pPr>
            <a:r>
              <a:rPr lang="en-US" sz="8000" b="1" i="0" u="none" strike="noStrike" cap="none" dirty="0">
                <a:solidFill>
                  <a:schemeClr val="dk1"/>
                </a:solidFill>
                <a:latin typeface="Times New Roman"/>
                <a:ea typeface="Times New Roman"/>
                <a:cs typeface="Times New Roman"/>
                <a:sym typeface="Times New Roman"/>
              </a:rPr>
              <a:t>QUIT NOW INDIANA</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fade">
                                      <p:cBhvr>
                                        <p:cTn id="7" dur="2000"/>
                                        <p:tgtEl>
                                          <p:spTgt spid="5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20"/>
                                        </p:tgtEl>
                                        <p:attrNameLst>
                                          <p:attrName>style.visibility</p:attrName>
                                        </p:attrNameLst>
                                      </p:cBhvr>
                                      <p:to>
                                        <p:strVal val="visible"/>
                                      </p:to>
                                    </p:set>
                                    <p:animEffect transition="in" filter="fade">
                                      <p:cBhvr>
                                        <p:cTn id="11" dur="1822"/>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63"/>
          <p:cNvPicPr preferRelativeResize="0"/>
          <p:nvPr/>
        </p:nvPicPr>
        <p:blipFill rotWithShape="1">
          <a:blip r:embed="rId3">
            <a:alphaModFix/>
          </a:blip>
          <a:srcRect/>
          <a:stretch/>
        </p:blipFill>
        <p:spPr>
          <a:xfrm>
            <a:off x="8839200" y="6477000"/>
            <a:ext cx="304800" cy="304800"/>
          </a:xfrm>
          <a:prstGeom prst="rect">
            <a:avLst/>
          </a:prstGeom>
          <a:noFill/>
          <a:ln>
            <a:noFill/>
          </a:ln>
        </p:spPr>
      </p:pic>
      <p:sp>
        <p:nvSpPr>
          <p:cNvPr id="527" name="Google Shape;527;p63"/>
          <p:cNvSpPr txBox="1">
            <a:spLocks noGrp="1"/>
          </p:cNvSpPr>
          <p:nvPr>
            <p:ph type="title"/>
          </p:nvPr>
        </p:nvSpPr>
        <p:spPr>
          <a:xfrm>
            <a:off x="736600" y="381000"/>
            <a:ext cx="8229600" cy="16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$200 Question Quitting</a:t>
            </a:r>
            <a:endParaRPr dirty="0">
              <a:solidFill>
                <a:srgbClr val="F98832"/>
              </a:solidFill>
            </a:endParaRPr>
          </a:p>
        </p:txBody>
      </p:sp>
      <p:sp>
        <p:nvSpPr>
          <p:cNvPr id="528" name="Google Shape;528;p63"/>
          <p:cNvSpPr txBox="1"/>
          <p:nvPr/>
        </p:nvSpPr>
        <p:spPr>
          <a:xfrm>
            <a:off x="-381000" y="1828800"/>
            <a:ext cx="7599363" cy="3786188"/>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4800" b="1" i="0" u="sng" strike="noStrike" cap="none">
                <a:solidFill>
                  <a:schemeClr val="dk1"/>
                </a:solidFill>
                <a:latin typeface="Times New Roman"/>
                <a:ea typeface="Times New Roman"/>
                <a:cs typeface="Times New Roman"/>
                <a:sym typeface="Times New Roman"/>
              </a:rPr>
              <a:t>True or False:</a:t>
            </a:r>
            <a:r>
              <a:rPr lang="en-US" sz="4800" b="1" i="0" u="none" strike="noStrike" cap="none">
                <a:solidFill>
                  <a:schemeClr val="dk1"/>
                </a:solidFill>
                <a:latin typeface="Times New Roman"/>
                <a:ea typeface="Times New Roman"/>
                <a:cs typeface="Times New Roman"/>
                <a:sym typeface="Times New Roman"/>
              </a:rPr>
              <a:t> Indiana Medicaid offers multiple tobacco cessation resources for people trying to quit tobacco.</a:t>
            </a:r>
            <a:endParaRPr sz="4800" b="0"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7"/>
                                        </p:tgtEl>
                                        <p:attrNameLst>
                                          <p:attrName>style.visibility</p:attrName>
                                        </p:attrNameLst>
                                      </p:cBhvr>
                                      <p:to>
                                        <p:strVal val="visible"/>
                                      </p:to>
                                    </p:set>
                                    <p:anim calcmode="lin" valueType="num">
                                      <p:cBhvr additive="base">
                                        <p:cTn id="7" dur="500"/>
                                        <p:tgtEl>
                                          <p:spTgt spid="52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28"/>
                                        </p:tgtEl>
                                        <p:attrNameLst>
                                          <p:attrName>style.visibility</p:attrName>
                                        </p:attrNameLst>
                                      </p:cBhvr>
                                      <p:to>
                                        <p:strVal val="visible"/>
                                      </p:to>
                                    </p:set>
                                    <p:anim calcmode="lin" valueType="num">
                                      <p:cBhvr additive="base">
                                        <p:cTn id="11" dur="500"/>
                                        <p:tgtEl>
                                          <p:spTgt spid="52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26"/>
                                        </p:tgtEl>
                                        <p:attrNameLst>
                                          <p:attrName>style.visibility</p:attrName>
                                        </p:attrNameLst>
                                      </p:cBhvr>
                                      <p:to>
                                        <p:strVal val="visible"/>
                                      </p:to>
                                    </p:set>
                                    <p:animEffect transition="in" filter="fade">
                                      <p:cBhvr>
                                        <p:cTn id="15" dur="50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4"/>
          <p:cNvSpPr txBox="1">
            <a:spLocks noGrp="1"/>
          </p:cNvSpPr>
          <p:nvPr>
            <p:ph type="title"/>
          </p:nvPr>
        </p:nvSpPr>
        <p:spPr>
          <a:xfrm>
            <a:off x="685800" y="304800"/>
            <a:ext cx="8229600" cy="838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$200 Answer Quitting</a:t>
            </a:r>
            <a:endParaRPr dirty="0">
              <a:solidFill>
                <a:srgbClr val="F98832"/>
              </a:solidFill>
            </a:endParaRPr>
          </a:p>
        </p:txBody>
      </p:sp>
      <p:sp>
        <p:nvSpPr>
          <p:cNvPr id="535" name="Google Shape;535;p64">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36" name="Google Shape;536;p64"/>
          <p:cNvSpPr txBox="1"/>
          <p:nvPr/>
        </p:nvSpPr>
        <p:spPr>
          <a:xfrm>
            <a:off x="228600" y="1981200"/>
            <a:ext cx="7051675" cy="26463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a:solidFill>
                  <a:schemeClr val="dk1"/>
                </a:solidFill>
                <a:latin typeface="Verdana"/>
                <a:ea typeface="Verdana"/>
                <a:cs typeface="Verdana"/>
                <a:sym typeface="Verdana"/>
              </a:rPr>
              <a:t> </a:t>
            </a:r>
            <a:r>
              <a:rPr lang="en-US" sz="16600" b="1" i="0" u="none" strike="noStrike" cap="none">
                <a:solidFill>
                  <a:schemeClr val="dk1"/>
                </a:solidFill>
                <a:latin typeface="Times New Roman"/>
                <a:ea typeface="Times New Roman"/>
                <a:cs typeface="Times New Roman"/>
                <a:sym typeface="Times New Roman"/>
              </a:rPr>
              <a:t>TRUE!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34"/>
                                        </p:tgtEl>
                                        <p:attrNameLst>
                                          <p:attrName>style.visibility</p:attrName>
                                        </p:attrNameLst>
                                      </p:cBhvr>
                                      <p:to>
                                        <p:strVal val="visible"/>
                                      </p:to>
                                    </p:set>
                                    <p:anim calcmode="lin" valueType="num">
                                      <p:cBhvr additive="base">
                                        <p:cTn id="7" dur="1000"/>
                                        <p:tgtEl>
                                          <p:spTgt spid="534"/>
                                        </p:tgtEl>
                                        <p:attrNameLst>
                                          <p:attrName>ppt_w</p:attrName>
                                        </p:attrNameLst>
                                      </p:cBhvr>
                                      <p:tavLst>
                                        <p:tav tm="0">
                                          <p:val>
                                            <p:strVal val="0"/>
                                          </p:val>
                                        </p:tav>
                                        <p:tav tm="100000">
                                          <p:val>
                                            <p:strVal val="#ppt_w"/>
                                          </p:val>
                                        </p:tav>
                                      </p:tavLst>
                                    </p:anim>
                                    <p:anim calcmode="lin" valueType="num">
                                      <p:cBhvr additive="base">
                                        <p:cTn id="8" dur="1000"/>
                                        <p:tgtEl>
                                          <p:spTgt spid="534"/>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36"/>
                                        </p:tgtEl>
                                        <p:attrNameLst>
                                          <p:attrName>style.visibility</p:attrName>
                                        </p:attrNameLst>
                                      </p:cBhvr>
                                      <p:to>
                                        <p:strVal val="visible"/>
                                      </p:to>
                                    </p:set>
                                    <p:animEffect transition="in" filter="fade">
                                      <p:cBhvr>
                                        <p:cTn id="12" dur="1822"/>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65"/>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543" name="Google Shape;543;p65"/>
          <p:cNvSpPr txBox="1">
            <a:spLocks noGrp="1"/>
          </p:cNvSpPr>
          <p:nvPr>
            <p:ph type="title"/>
          </p:nvPr>
        </p:nvSpPr>
        <p:spPr>
          <a:xfrm>
            <a:off x="685800" y="304800"/>
            <a:ext cx="8763000" cy="16398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$300 Question Quitting</a:t>
            </a:r>
            <a:endParaRPr dirty="0">
              <a:solidFill>
                <a:srgbClr val="F98832"/>
              </a:solidFill>
            </a:endParaRPr>
          </a:p>
        </p:txBody>
      </p:sp>
      <p:sp>
        <p:nvSpPr>
          <p:cNvPr id="544" name="Google Shape;544;p65"/>
          <p:cNvSpPr txBox="1"/>
          <p:nvPr/>
        </p:nvSpPr>
        <p:spPr>
          <a:xfrm>
            <a:off x="-228600" y="1274424"/>
            <a:ext cx="7693702" cy="5724604"/>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600" b="1" i="0" u="none" strike="noStrike" cap="none" dirty="0">
                <a:solidFill>
                  <a:schemeClr val="dk1"/>
                </a:solidFill>
                <a:latin typeface="Times New Roman"/>
                <a:ea typeface="Times New Roman"/>
                <a:cs typeface="Times New Roman"/>
                <a:sym typeface="Times New Roman"/>
              </a:rPr>
              <a:t>On average, how many attempts does it take for someone to successfully quit smoking?</a:t>
            </a:r>
          </a:p>
          <a:p>
            <a:pPr marL="914400" marR="0" lvl="2" indent="0"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1 time</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3-4 times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8-11 times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5 million times</a:t>
            </a:r>
            <a:endParaRPr dirty="0"/>
          </a:p>
          <a:p>
            <a:pPr marL="1428750" marR="0" lvl="2" indent="-336550" algn="ctr" rtl="0">
              <a:spcBef>
                <a:spcPts val="0"/>
              </a:spcBef>
              <a:spcAft>
                <a:spcPts val="0"/>
              </a:spcAft>
              <a:buClr>
                <a:schemeClr val="dk1"/>
              </a:buClr>
              <a:buSzPts val="2800"/>
              <a:buFont typeface="Verdana"/>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43"/>
                                        </p:tgtEl>
                                        <p:attrNameLst>
                                          <p:attrName>style.visibility</p:attrName>
                                        </p:attrNameLst>
                                      </p:cBhvr>
                                      <p:to>
                                        <p:strVal val="visible"/>
                                      </p:to>
                                    </p:set>
                                    <p:anim calcmode="lin" valueType="num">
                                      <p:cBhvr additive="base">
                                        <p:cTn id="7" dur="500"/>
                                        <p:tgtEl>
                                          <p:spTgt spid="543"/>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44"/>
                                        </p:tgtEl>
                                        <p:attrNameLst>
                                          <p:attrName>style.visibility</p:attrName>
                                        </p:attrNameLst>
                                      </p:cBhvr>
                                      <p:to>
                                        <p:strVal val="visible"/>
                                      </p:to>
                                    </p:set>
                                    <p:anim calcmode="lin" valueType="num">
                                      <p:cBhvr additive="base">
                                        <p:cTn id="11" dur="500"/>
                                        <p:tgtEl>
                                          <p:spTgt spid="54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42"/>
                                        </p:tgtEl>
                                        <p:attrNameLst>
                                          <p:attrName>style.visibility</p:attrName>
                                        </p:attrNameLst>
                                      </p:cBhvr>
                                      <p:to>
                                        <p:strVal val="visible"/>
                                      </p:to>
                                    </p:set>
                                    <p:animEffect transition="in" filter="fade">
                                      <p:cBhvr>
                                        <p:cTn id="15" dur="50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6"/>
          <p:cNvSpPr txBox="1">
            <a:spLocks noGrp="1"/>
          </p:cNvSpPr>
          <p:nvPr>
            <p:ph type="title"/>
          </p:nvPr>
        </p:nvSpPr>
        <p:spPr>
          <a:xfrm>
            <a:off x="609600" y="404812"/>
            <a:ext cx="8229600" cy="7254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$300 Answer Quitting</a:t>
            </a:r>
            <a:endParaRPr dirty="0">
              <a:solidFill>
                <a:srgbClr val="F98832"/>
              </a:solidFill>
            </a:endParaRPr>
          </a:p>
        </p:txBody>
      </p:sp>
      <p:sp>
        <p:nvSpPr>
          <p:cNvPr id="551" name="Google Shape;551;p66">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52" name="Google Shape;552;p66"/>
          <p:cNvSpPr txBox="1"/>
          <p:nvPr/>
        </p:nvSpPr>
        <p:spPr>
          <a:xfrm>
            <a:off x="977900" y="1676400"/>
            <a:ext cx="5430838" cy="363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a:solidFill>
                  <a:schemeClr val="dk1"/>
                </a:solidFill>
                <a:latin typeface="Verdana"/>
                <a:ea typeface="Verdana"/>
                <a:cs typeface="Verdana"/>
                <a:sym typeface="Verdana"/>
              </a:rPr>
              <a:t> </a:t>
            </a:r>
            <a:r>
              <a:rPr lang="en-US" sz="11500" b="1" i="0" u="none" strike="noStrike" cap="none">
                <a:solidFill>
                  <a:schemeClr val="dk1"/>
                </a:solidFill>
                <a:latin typeface="Times New Roman"/>
                <a:ea typeface="Times New Roman"/>
                <a:cs typeface="Times New Roman"/>
                <a:sym typeface="Times New Roman"/>
              </a:rPr>
              <a:t>C) 8-11 </a:t>
            </a:r>
            <a:endParaRPr/>
          </a:p>
          <a:p>
            <a:pPr marL="0" marR="0" lvl="0" indent="0" algn="ctr" rtl="0">
              <a:spcBef>
                <a:spcPts val="0"/>
              </a:spcBef>
              <a:spcAft>
                <a:spcPts val="0"/>
              </a:spcAft>
              <a:buClr>
                <a:schemeClr val="dk1"/>
              </a:buClr>
              <a:buSzPts val="11500"/>
              <a:buFont typeface="Noto Sans Symbols"/>
              <a:buNone/>
            </a:pPr>
            <a:r>
              <a:rPr lang="en-US" sz="11500" b="1" i="0" u="none" strike="noStrike" cap="none">
                <a:solidFill>
                  <a:schemeClr val="dk1"/>
                </a:solidFill>
                <a:latin typeface="Times New Roman"/>
                <a:ea typeface="Times New Roman"/>
                <a:cs typeface="Times New Roman"/>
                <a:sym typeface="Times New Roman"/>
              </a:rPr>
              <a:t>TIMES!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2000"/>
                                        <p:tgtEl>
                                          <p:spTgt spid="5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52"/>
                                        </p:tgtEl>
                                        <p:attrNameLst>
                                          <p:attrName>style.visibility</p:attrName>
                                        </p:attrNameLst>
                                      </p:cBhvr>
                                      <p:to>
                                        <p:strVal val="visible"/>
                                      </p:to>
                                    </p:set>
                                    <p:animEffect transition="in" filter="fade">
                                      <p:cBhvr>
                                        <p:cTn id="11" dur="1822"/>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7FB007A-6F0D-B71B-1312-40A1DC21D3D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FEB985D-B925-71C7-1345-9296A1EE48C5}"/>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4E1F170B-1D82-5EB8-A0DE-B89581696207}"/>
              </a:ext>
            </a:extLst>
          </p:cNvPr>
          <p:cNvSpPr/>
          <p:nvPr/>
        </p:nvSpPr>
        <p:spPr>
          <a:xfrm>
            <a:off x="402704" y="3315805"/>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932F1F77-0DE9-2F71-24C7-66BDB0A4E0BD}"/>
              </a:ext>
            </a:extLst>
          </p:cNvPr>
          <p:cNvSpPr txBox="1"/>
          <p:nvPr/>
        </p:nvSpPr>
        <p:spPr>
          <a:xfrm>
            <a:off x="-433729" y="1390062"/>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Connection Before Content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7B6D9B5-A823-0259-2B67-4CB1AD64FDA1}"/>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760F2C33-E0C8-5CAF-861F-F356B50CF170}"/>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6D4F52E7-FBCD-C14B-A2B0-F8CBE80B2874}"/>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00769A76-D734-BAD2-4F0A-10A1EF32F4D3}"/>
              </a:ext>
            </a:extLst>
          </p:cNvPr>
          <p:cNvSpPr txBox="1"/>
          <p:nvPr/>
        </p:nvSpPr>
        <p:spPr>
          <a:xfrm>
            <a:off x="897595" y="3648461"/>
            <a:ext cx="7552054" cy="184665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No one cares how much you know, </a:t>
            </a:r>
          </a:p>
          <a:p>
            <a:pPr algn="ctr">
              <a:buClr>
                <a:schemeClr val="dk1"/>
              </a:buClr>
              <a:buSzPts val="2800"/>
            </a:pPr>
            <a:r>
              <a:rPr lang="en-US" sz="4000" dirty="0">
                <a:solidFill>
                  <a:schemeClr val="dk1"/>
                </a:solidFill>
                <a:latin typeface="Caveat Brush" pitchFamily="2" charset="0"/>
                <a:ea typeface="Calibri"/>
                <a:cs typeface="Calibri"/>
                <a:sym typeface="Calibri"/>
              </a:rPr>
              <a:t>until they know how much you care.</a:t>
            </a:r>
          </a:p>
          <a:p>
            <a:pPr algn="ctr">
              <a:buClr>
                <a:schemeClr val="dk1"/>
              </a:buClr>
              <a:buSzPts val="2800"/>
            </a:pPr>
            <a:r>
              <a:rPr lang="en-US" sz="4000" kern="1200" dirty="0">
                <a:solidFill>
                  <a:schemeClr val="dk1"/>
                </a:solidFill>
                <a:latin typeface="Caveat Brush" pitchFamily="2" charset="0"/>
                <a:ea typeface="Calibri"/>
                <a:cs typeface="Calibri"/>
                <a:sym typeface="Calibri"/>
              </a:rPr>
              <a:t>- Theodore Roosevelt</a:t>
            </a: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55735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5400" b="1" dirty="0">
                <a:solidFill>
                  <a:srgbClr val="F98832"/>
                </a:solidFill>
              </a:rPr>
              <a:t>Final Jeopardy</a:t>
            </a:r>
            <a:endParaRPr b="1" dirty="0">
              <a:solidFill>
                <a:srgbClr val="F98832"/>
              </a:solidFill>
            </a:endParaRPr>
          </a:p>
        </p:txBody>
      </p:sp>
      <p:sp>
        <p:nvSpPr>
          <p:cNvPr id="560" name="Google Shape;560;p67"/>
          <p:cNvSpPr txBox="1"/>
          <p:nvPr/>
        </p:nvSpPr>
        <p:spPr>
          <a:xfrm>
            <a:off x="-686900" y="2131808"/>
            <a:ext cx="8088363" cy="3416279"/>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4800" b="1" dirty="0">
                <a:solidFill>
                  <a:schemeClr val="dk1"/>
                </a:solidFill>
                <a:latin typeface="Times New Roman"/>
                <a:ea typeface="Times New Roman"/>
                <a:cs typeface="Times New Roman"/>
                <a:sym typeface="Times New Roman"/>
              </a:rPr>
              <a:t>How much would someone in Indiana spend on cigarettes in a year if they smoke 1 pack a day?</a:t>
            </a:r>
          </a:p>
          <a:p>
            <a:pPr marL="914400" marR="0" lvl="2" indent="0" algn="ctr" rtl="0">
              <a:spcBef>
                <a:spcPts val="0"/>
              </a:spcBef>
              <a:spcAft>
                <a:spcPts val="0"/>
              </a:spcAft>
              <a:buClr>
                <a:schemeClr val="dk1"/>
              </a:buClr>
              <a:buSzPts val="4800"/>
              <a:buFont typeface="Noto Sans Symbols"/>
              <a:buNone/>
            </a:pPr>
            <a:r>
              <a:rPr lang="en-US" sz="2400" b="1" i="0" u="none" strike="noStrike" cap="none" dirty="0">
                <a:solidFill>
                  <a:schemeClr val="dk1"/>
                </a:solidFill>
                <a:latin typeface="Times New Roman"/>
                <a:ea typeface="Times New Roman"/>
                <a:cs typeface="Times New Roman"/>
                <a:sym typeface="Times New Roman"/>
              </a:rPr>
              <a:t>(based on the average price of a pack of cigarettes)</a:t>
            </a:r>
            <a:endParaRPr sz="2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8"/>
                                        </p:tgtEl>
                                        <p:attrNameLst>
                                          <p:attrName>style.visibility</p:attrName>
                                        </p:attrNameLst>
                                      </p:cBhvr>
                                      <p:to>
                                        <p:strVal val="visible"/>
                                      </p:to>
                                    </p:set>
                                    <p:anim calcmode="lin" valueType="num">
                                      <p:cBhvr additive="base">
                                        <p:cTn id="7" dur="500"/>
                                        <p:tgtEl>
                                          <p:spTgt spid="55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0"/>
                                        </p:tgtEl>
                                        <p:attrNameLst>
                                          <p:attrName>style.visibility</p:attrName>
                                        </p:attrNameLst>
                                      </p:cBhvr>
                                      <p:to>
                                        <p:strVal val="visible"/>
                                      </p:to>
                                    </p:set>
                                    <p:anim calcmode="lin" valueType="num">
                                      <p:cBhvr additive="base">
                                        <p:cTn id="12" dur="500" fill="hold"/>
                                        <p:tgtEl>
                                          <p:spTgt spid="560"/>
                                        </p:tgtEl>
                                        <p:attrNameLst>
                                          <p:attrName>ppt_x</p:attrName>
                                        </p:attrNameLst>
                                      </p:cBhvr>
                                      <p:tavLst>
                                        <p:tav tm="0">
                                          <p:val>
                                            <p:strVal val="#ppt_x"/>
                                          </p:val>
                                        </p:tav>
                                        <p:tav tm="100000">
                                          <p:val>
                                            <p:strVal val="#ppt_x"/>
                                          </p:val>
                                        </p:tav>
                                      </p:tavLst>
                                    </p:anim>
                                    <p:anim calcmode="lin" valueType="num">
                                      <p:cBhvr additive="base">
                                        <p:cTn id="13" dur="500" fill="hold"/>
                                        <p:tgtEl>
                                          <p:spTgt spid="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a:extLst>
            <a:ext uri="{FF2B5EF4-FFF2-40B4-BE49-F238E27FC236}">
              <a16:creationId xmlns:a16="http://schemas.microsoft.com/office/drawing/2014/main" id="{8BE686A2-FDE9-E7A9-6926-01C7769A675E}"/>
            </a:ext>
          </a:extLst>
        </p:cNvPr>
        <p:cNvGrpSpPr/>
        <p:nvPr/>
      </p:nvGrpSpPr>
      <p:grpSpPr>
        <a:xfrm>
          <a:off x="0" y="0"/>
          <a:ext cx="0" cy="0"/>
          <a:chOff x="0" y="0"/>
          <a:chExt cx="0" cy="0"/>
        </a:xfrm>
      </p:grpSpPr>
      <p:sp>
        <p:nvSpPr>
          <p:cNvPr id="558" name="Google Shape;558;p67">
            <a:extLst>
              <a:ext uri="{FF2B5EF4-FFF2-40B4-BE49-F238E27FC236}">
                <a16:creationId xmlns:a16="http://schemas.microsoft.com/office/drawing/2014/main" id="{F9E0FB59-2D04-78EC-0720-D7D6AC7F60A2}"/>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5400" b="1" dirty="0">
                <a:solidFill>
                  <a:srgbClr val="F98832"/>
                </a:solidFill>
              </a:rPr>
              <a:t>Final Jeopardy</a:t>
            </a:r>
            <a:endParaRPr b="1" dirty="0">
              <a:solidFill>
                <a:srgbClr val="F98832"/>
              </a:solidFill>
            </a:endParaRPr>
          </a:p>
        </p:txBody>
      </p:sp>
      <p:sp>
        <p:nvSpPr>
          <p:cNvPr id="560" name="Google Shape;560;p67">
            <a:extLst>
              <a:ext uri="{FF2B5EF4-FFF2-40B4-BE49-F238E27FC236}">
                <a16:creationId xmlns:a16="http://schemas.microsoft.com/office/drawing/2014/main" id="{B08F829F-FB19-D31C-0511-F450A35B0A61}"/>
              </a:ext>
            </a:extLst>
          </p:cNvPr>
          <p:cNvSpPr txBox="1"/>
          <p:nvPr/>
        </p:nvSpPr>
        <p:spPr>
          <a:xfrm>
            <a:off x="-686900" y="2131808"/>
            <a:ext cx="8088363" cy="4185721"/>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5400" b="1" dirty="0">
                <a:solidFill>
                  <a:schemeClr val="dk1"/>
                </a:solidFill>
                <a:latin typeface="Times New Roman"/>
                <a:ea typeface="Times New Roman"/>
                <a:cs typeface="Times New Roman"/>
                <a:sym typeface="Times New Roman"/>
              </a:rPr>
              <a:t>$4,015!!</a:t>
            </a:r>
            <a:br>
              <a:rPr lang="en-US" sz="4800" b="1" dirty="0">
                <a:solidFill>
                  <a:schemeClr val="dk1"/>
                </a:solidFill>
                <a:latin typeface="Times New Roman"/>
                <a:ea typeface="Times New Roman"/>
                <a:cs typeface="Times New Roman"/>
                <a:sym typeface="Times New Roman"/>
              </a:rPr>
            </a:br>
            <a:r>
              <a:rPr lang="en-US" sz="4800" b="1" dirty="0">
                <a:solidFill>
                  <a:schemeClr val="dk1"/>
                </a:solidFill>
                <a:latin typeface="Times New Roman"/>
                <a:ea typeface="Times New Roman"/>
                <a:cs typeface="Times New Roman"/>
                <a:sym typeface="Times New Roman"/>
              </a:rPr>
              <a:t>(</a:t>
            </a:r>
            <a:r>
              <a:rPr lang="en-US" sz="3600" b="1" dirty="0">
                <a:solidFill>
                  <a:schemeClr val="dk1"/>
                </a:solidFill>
                <a:latin typeface="Times New Roman"/>
                <a:ea typeface="Times New Roman"/>
                <a:cs typeface="Times New Roman"/>
                <a:sym typeface="Times New Roman"/>
              </a:rPr>
              <a:t>$4,026 if it’s Leap Year!)</a:t>
            </a:r>
          </a:p>
          <a:p>
            <a:pPr marL="914400" marR="0" lvl="2" indent="0" algn="ctr" rtl="0">
              <a:spcBef>
                <a:spcPts val="0"/>
              </a:spcBef>
              <a:spcAft>
                <a:spcPts val="0"/>
              </a:spcAft>
              <a:buClr>
                <a:schemeClr val="dk1"/>
              </a:buClr>
              <a:buSzPts val="4800"/>
              <a:buFont typeface="Noto Sans Symbols"/>
              <a:buNone/>
            </a:pPr>
            <a:endParaRPr lang="en-US" sz="2000" b="1"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Clr>
                <a:schemeClr val="dk1"/>
              </a:buClr>
              <a:buSzPts val="4800"/>
              <a:buFont typeface="Noto Sans Symbols"/>
              <a:buNone/>
            </a:pPr>
            <a:r>
              <a:rPr lang="en-US" sz="3600" b="1" dirty="0">
                <a:solidFill>
                  <a:schemeClr val="dk1"/>
                </a:solidFill>
                <a:latin typeface="Times New Roman"/>
                <a:ea typeface="Times New Roman"/>
                <a:cs typeface="Times New Roman"/>
                <a:sym typeface="Times New Roman"/>
              </a:rPr>
              <a:t>I’ll accept answers </a:t>
            </a:r>
          </a:p>
          <a:p>
            <a:pPr marL="914400" marR="0" lvl="2" indent="0" algn="ctr" rtl="0">
              <a:spcBef>
                <a:spcPts val="0"/>
              </a:spcBef>
              <a:spcAft>
                <a:spcPts val="0"/>
              </a:spcAft>
              <a:buClr>
                <a:schemeClr val="dk1"/>
              </a:buClr>
              <a:buSzPts val="4800"/>
              <a:buFont typeface="Noto Sans Symbols"/>
              <a:buNone/>
            </a:pPr>
            <a:r>
              <a:rPr lang="en-US" sz="3600" b="1" dirty="0">
                <a:solidFill>
                  <a:schemeClr val="dk1"/>
                </a:solidFill>
                <a:latin typeface="Times New Roman"/>
                <a:ea typeface="Times New Roman"/>
                <a:cs typeface="Times New Roman"/>
                <a:sym typeface="Times New Roman"/>
              </a:rPr>
              <a:t>between $3,965 and $4,076</a:t>
            </a:r>
            <a:endParaRPr lang="en-US" sz="2400" b="1"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Clr>
                <a:schemeClr val="dk1"/>
              </a:buClr>
              <a:buSzPts val="4800"/>
              <a:buFont typeface="Noto Sans Symbols"/>
              <a:buNone/>
            </a:pPr>
            <a:endParaRPr lang="en-US" sz="2400" b="1" i="0" u="none" strike="noStrike" cap="none"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Clr>
                <a:schemeClr val="dk1"/>
              </a:buClr>
              <a:buSzPts val="4800"/>
              <a:buFont typeface="Noto Sans Symbols"/>
              <a:buNone/>
            </a:pPr>
            <a:r>
              <a:rPr lang="en-US" sz="2400" b="1" i="0" u="none" strike="noStrike" cap="none" dirty="0">
                <a:solidFill>
                  <a:schemeClr val="dk1"/>
                </a:solidFill>
                <a:latin typeface="Times New Roman"/>
                <a:ea typeface="Times New Roman"/>
                <a:cs typeface="Times New Roman"/>
                <a:sym typeface="Times New Roman"/>
              </a:rPr>
              <a:t>(based on </a:t>
            </a:r>
            <a:r>
              <a:rPr lang="en-US" sz="2400" b="1" dirty="0">
                <a:solidFill>
                  <a:schemeClr val="dk1"/>
                </a:solidFill>
                <a:latin typeface="Times New Roman"/>
                <a:ea typeface="Times New Roman"/>
                <a:cs typeface="Times New Roman"/>
                <a:sym typeface="Times New Roman"/>
              </a:rPr>
              <a:t>$11 as the</a:t>
            </a:r>
            <a:r>
              <a:rPr lang="en-US" sz="2400" b="1" i="0" u="none" strike="noStrike" cap="none" dirty="0">
                <a:solidFill>
                  <a:schemeClr val="dk1"/>
                </a:solidFill>
                <a:latin typeface="Times New Roman"/>
                <a:ea typeface="Times New Roman"/>
                <a:cs typeface="Times New Roman"/>
                <a:sym typeface="Times New Roman"/>
              </a:rPr>
              <a:t> average price of a pack of cigarettes in Indiana X 365 days)</a:t>
            </a:r>
            <a:endParaRPr sz="2400" b="0" i="0"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855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8"/>
                                        </p:tgtEl>
                                        <p:attrNameLst>
                                          <p:attrName>style.visibility</p:attrName>
                                        </p:attrNameLst>
                                      </p:cBhvr>
                                      <p:to>
                                        <p:strVal val="visible"/>
                                      </p:to>
                                    </p:set>
                                    <p:anim calcmode="lin" valueType="num">
                                      <p:cBhvr additive="base">
                                        <p:cTn id="7" dur="500"/>
                                        <p:tgtEl>
                                          <p:spTgt spid="55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0"/>
                                        </p:tgtEl>
                                        <p:attrNameLst>
                                          <p:attrName>style.visibility</p:attrName>
                                        </p:attrNameLst>
                                      </p:cBhvr>
                                      <p:to>
                                        <p:strVal val="visible"/>
                                      </p:to>
                                    </p:set>
                                    <p:anim calcmode="lin" valueType="num">
                                      <p:cBhvr additive="base">
                                        <p:cTn id="12" dur="500" fill="hold"/>
                                        <p:tgtEl>
                                          <p:spTgt spid="560"/>
                                        </p:tgtEl>
                                        <p:attrNameLst>
                                          <p:attrName>ppt_x</p:attrName>
                                        </p:attrNameLst>
                                      </p:cBhvr>
                                      <p:tavLst>
                                        <p:tav tm="0">
                                          <p:val>
                                            <p:strVal val="#ppt_x"/>
                                          </p:val>
                                        </p:tav>
                                        <p:tav tm="100000">
                                          <p:val>
                                            <p:strVal val="#ppt_x"/>
                                          </p:val>
                                        </p:tav>
                                      </p:tavLst>
                                    </p:anim>
                                    <p:anim calcmode="lin" valueType="num">
                                      <p:cBhvr additive="base">
                                        <p:cTn id="13" dur="500" fill="hold"/>
                                        <p:tgtEl>
                                          <p:spTgt spid="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5">
          <a:extLst>
            <a:ext uri="{FF2B5EF4-FFF2-40B4-BE49-F238E27FC236}">
              <a16:creationId xmlns:a16="http://schemas.microsoft.com/office/drawing/2014/main" id="{88F0EEBA-54A1-64CD-126F-CD2F32998188}"/>
            </a:ext>
          </a:extLst>
        </p:cNvPr>
        <p:cNvGrpSpPr/>
        <p:nvPr/>
      </p:nvGrpSpPr>
      <p:grpSpPr>
        <a:xfrm>
          <a:off x="0" y="0"/>
          <a:ext cx="0" cy="0"/>
          <a:chOff x="0" y="0"/>
          <a:chExt cx="0" cy="0"/>
        </a:xfrm>
      </p:grpSpPr>
      <p:sp>
        <p:nvSpPr>
          <p:cNvPr id="566" name="Google Shape;566;p68">
            <a:extLst>
              <a:ext uri="{FF2B5EF4-FFF2-40B4-BE49-F238E27FC236}">
                <a16:creationId xmlns:a16="http://schemas.microsoft.com/office/drawing/2014/main" id="{3F1E32FC-C6F0-6BD8-225B-B5B105A817B3}"/>
              </a:ext>
            </a:extLst>
          </p:cNvPr>
          <p:cNvSpPr txBox="1">
            <a:spLocks noGrp="1"/>
          </p:cNvSpPr>
          <p:nvPr>
            <p:ph type="title"/>
          </p:nvPr>
        </p:nvSpPr>
        <p:spPr>
          <a:xfrm>
            <a:off x="76200" y="280988"/>
            <a:ext cx="7110413" cy="1320800"/>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5400" b="1" dirty="0">
                <a:solidFill>
                  <a:srgbClr val="F98832"/>
                </a:solidFill>
              </a:rPr>
              <a:t>Thanks for Playing Jeopardy!</a:t>
            </a:r>
            <a:endParaRPr b="1" dirty="0">
              <a:solidFill>
                <a:srgbClr val="F98832"/>
              </a:solidFill>
            </a:endParaRPr>
          </a:p>
        </p:txBody>
      </p:sp>
      <p:sp>
        <p:nvSpPr>
          <p:cNvPr id="568" name="Google Shape;568;p68">
            <a:extLst>
              <a:ext uri="{FF2B5EF4-FFF2-40B4-BE49-F238E27FC236}">
                <a16:creationId xmlns:a16="http://schemas.microsoft.com/office/drawing/2014/main" id="{32117B10-5D7A-665A-2AF8-3B3101DBEB18}"/>
              </a:ext>
            </a:extLst>
          </p:cNvPr>
          <p:cNvSpPr txBox="1"/>
          <p:nvPr/>
        </p:nvSpPr>
        <p:spPr>
          <a:xfrm>
            <a:off x="228600" y="2280249"/>
            <a:ext cx="7113588" cy="31400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dirty="0">
                <a:solidFill>
                  <a:schemeClr val="dk1"/>
                </a:solidFill>
                <a:latin typeface="Verdana"/>
                <a:ea typeface="Verdana"/>
                <a:cs typeface="Verdana"/>
                <a:sym typeface="Verdana"/>
              </a:rPr>
              <a:t> </a:t>
            </a:r>
            <a:r>
              <a:rPr lang="en-US" sz="4800" b="1" i="0" u="none" strike="noStrike" cap="none" dirty="0">
                <a:solidFill>
                  <a:schemeClr val="dk1"/>
                </a:solidFill>
                <a:latin typeface="Times New Roman"/>
                <a:ea typeface="Times New Roman"/>
                <a:cs typeface="Times New Roman"/>
                <a:sym typeface="Times New Roman"/>
              </a:rPr>
              <a:t>Helping our communities become healthier and smoke/vape free is </a:t>
            </a:r>
            <a:r>
              <a:rPr lang="en-US" sz="4800" b="1" i="0" u="sng" strike="noStrike" cap="none" dirty="0">
                <a:solidFill>
                  <a:srgbClr val="F98832"/>
                </a:solidFill>
                <a:latin typeface="Times New Roman"/>
                <a:ea typeface="Times New Roman"/>
                <a:cs typeface="Times New Roman"/>
                <a:sym typeface="Times New Roman"/>
              </a:rPr>
              <a:t>EVERYONE’S</a:t>
            </a:r>
            <a:r>
              <a:rPr lang="en-US" sz="4800" b="1" i="0" u="none" strike="noStrike" cap="none" dirty="0">
                <a:solidFill>
                  <a:srgbClr val="F98832"/>
                </a:solidFill>
                <a:latin typeface="Times New Roman"/>
                <a:ea typeface="Times New Roman"/>
                <a:cs typeface="Times New Roman"/>
                <a:sym typeface="Times New Roman"/>
              </a:rPr>
              <a:t> </a:t>
            </a:r>
            <a:r>
              <a:rPr lang="en-US" sz="4800" b="1" i="0" u="none" strike="noStrike" cap="none" dirty="0">
                <a:solidFill>
                  <a:schemeClr val="dk1"/>
                </a:solidFill>
                <a:latin typeface="Times New Roman"/>
                <a:ea typeface="Times New Roman"/>
                <a:cs typeface="Times New Roman"/>
                <a:sym typeface="Times New Roman"/>
              </a:rPr>
              <a:t>job.</a:t>
            </a:r>
            <a:endParaRPr dirty="0"/>
          </a:p>
        </p:txBody>
      </p:sp>
    </p:spTree>
    <p:extLst>
      <p:ext uri="{BB962C8B-B14F-4D97-AF65-F5344CB8AC3E}">
        <p14:creationId xmlns:p14="http://schemas.microsoft.com/office/powerpoint/2010/main" val="416564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500"/>
                                        <p:tgtEl>
                                          <p:spTgt spid="5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8"/>
                                        </p:tgtEl>
                                        <p:attrNameLst>
                                          <p:attrName>style.visibility</p:attrName>
                                        </p:attrNameLst>
                                      </p:cBhvr>
                                      <p:to>
                                        <p:strVal val="visible"/>
                                      </p:to>
                                    </p:set>
                                    <p:animEffect transition="in" filter="fade">
                                      <p:cBhvr>
                                        <p:cTn id="11" dur="1822"/>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31" y="124970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Breathe Materials</a:t>
            </a:r>
          </a:p>
        </p:txBody>
      </p:sp>
      <p:sp>
        <p:nvSpPr>
          <p:cNvPr id="8" name="TextBox 8"/>
          <p:cNvSpPr txBox="1"/>
          <p:nvPr/>
        </p:nvSpPr>
        <p:spPr>
          <a:xfrm>
            <a:off x="664229" y="2978162"/>
            <a:ext cx="7815532" cy="1409745"/>
          </a:xfrm>
          <a:prstGeom prst="rect">
            <a:avLst/>
          </a:prstGeom>
        </p:spPr>
        <p:txBody>
          <a:bodyPr wrap="square" lIns="0" tIns="0" rIns="0" bIns="0" rtlCol="0" anchor="t">
            <a:spAutoFit/>
          </a:bodyPr>
          <a:lstStyle/>
          <a:p>
            <a:pPr algn="ctr" defTabSz="857250">
              <a:lnSpc>
                <a:spcPts val="5405"/>
              </a:lnSpc>
              <a:buClrTx/>
            </a:pPr>
            <a:r>
              <a:rPr lang="en-US" sz="5400" b="1" kern="1200" dirty="0">
                <a:solidFill>
                  <a:srgbClr val="92D050"/>
                </a:solidFill>
                <a:latin typeface="Caveat Brush" pitchFamily="2" charset="0"/>
                <a:ea typeface="+mn-ea"/>
                <a:cs typeface="+mn-cs"/>
                <a:sym typeface="Century Gothic"/>
              </a:rPr>
              <a:t>Let’s review all the materials you have access to!</a:t>
            </a:r>
            <a:endParaRPr lang="en-US" sz="6193" kern="1200" dirty="0">
              <a:solidFill>
                <a:srgbClr val="FF914D"/>
              </a:solidFill>
              <a:latin typeface="Caveat Brush"/>
              <a:ea typeface="+mn-ea"/>
              <a:cs typeface="+mn-cs"/>
            </a:endParaRPr>
          </a:p>
        </p:txBody>
      </p:sp>
    </p:spTree>
    <p:extLst>
      <p:ext uri="{BB962C8B-B14F-4D97-AF65-F5344CB8AC3E}">
        <p14:creationId xmlns:p14="http://schemas.microsoft.com/office/powerpoint/2010/main" val="408583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PARENTS/CAREGIVERS</a:t>
            </a: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4">
            <a:alphaModFix/>
          </a:blip>
          <a:srcRect/>
          <a:stretch/>
        </p:blipFill>
        <p:spPr>
          <a:xfrm>
            <a:off x="265318" y="1489575"/>
            <a:ext cx="2363092" cy="2743968"/>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8D4B0A31-93CD-3310-1139-F8421251D597}"/>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AF8F7AD9-C151-6AFC-510B-9926515BE222}"/>
              </a:ext>
            </a:extLst>
          </p:cNvPr>
          <p:cNvSpPr txBox="1"/>
          <p:nvPr/>
        </p:nvSpPr>
        <p:spPr>
          <a:xfrm>
            <a:off x="2865863" y="1266286"/>
            <a:ext cx="1353893"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Flip </a:t>
            </a:r>
          </a:p>
          <a:p>
            <a:pPr algn="r"/>
            <a:r>
              <a:rPr lang="en-US" sz="3600" dirty="0">
                <a:solidFill>
                  <a:schemeClr val="dk1"/>
                </a:solidFill>
                <a:latin typeface="Caveat Brush" pitchFamily="2" charset="0"/>
                <a:ea typeface="Calibri"/>
                <a:cs typeface="Calibri"/>
                <a:sym typeface="Calibri"/>
              </a:rPr>
              <a:t>Chart </a:t>
            </a:r>
            <a:endParaRPr lang="en-US" sz="360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54795" y="4312326"/>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Activities Booklet </a:t>
            </a:r>
            <a:endParaRPr lang="en-US" sz="360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6001407" y="5276042"/>
            <a:ext cx="3471377"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Worksheets </a:t>
            </a:r>
            <a:endParaRPr lang="en-US" sz="3600" dirty="0"/>
          </a:p>
        </p:txBody>
      </p:sp>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7">
            <a:alphaModFix/>
          </a:blip>
          <a:srcRect/>
          <a:stretch/>
        </p:blipFill>
        <p:spPr>
          <a:xfrm>
            <a:off x="6589984" y="2482585"/>
            <a:ext cx="2294222" cy="2776022"/>
          </a:xfrm>
          <a:prstGeom prst="rect">
            <a:avLst/>
          </a:prstGeom>
          <a:noFill/>
          <a:ln w="38100">
            <a:solidFill>
              <a:srgbClr val="92D050"/>
            </a:solidFill>
          </a:ln>
        </p:spPr>
      </p:pic>
      <p:sp>
        <p:nvSpPr>
          <p:cNvPr id="11" name="TextBox 10">
            <a:extLst>
              <a:ext uri="{FF2B5EF4-FFF2-40B4-BE49-F238E27FC236}">
                <a16:creationId xmlns:a16="http://schemas.microsoft.com/office/drawing/2014/main" id="{06126242-A93F-131E-36B5-0E2C9A9BEBBB}"/>
              </a:ext>
            </a:extLst>
          </p:cNvPr>
          <p:cNvSpPr txBox="1"/>
          <p:nvPr/>
        </p:nvSpPr>
        <p:spPr>
          <a:xfrm>
            <a:off x="683629" y="5696993"/>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Handouts </a:t>
            </a:r>
            <a:endParaRPr lang="en-US" sz="3600" dirty="0"/>
          </a:p>
        </p:txBody>
      </p:sp>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8">
            <a:alphaModFix/>
          </a:blip>
          <a:srcRect/>
          <a:stretch/>
        </p:blipFill>
        <p:spPr>
          <a:xfrm>
            <a:off x="2539372" y="3520691"/>
            <a:ext cx="3714873" cy="3486947"/>
          </a:xfrm>
          <a:prstGeom prst="rect">
            <a:avLst/>
          </a:prstGeom>
          <a:noFill/>
          <a:ln>
            <a:noFill/>
          </a:ln>
        </p:spPr>
      </p:pic>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9">
            <a:alphaModFix/>
          </a:blip>
          <a:srcRect/>
          <a:stretch/>
        </p:blipFill>
        <p:spPr>
          <a:xfrm>
            <a:off x="3611191" y="994813"/>
            <a:ext cx="3255031" cy="3322383"/>
          </a:xfrm>
          <a:prstGeom prst="rect">
            <a:avLst/>
          </a:prstGeom>
          <a:noFill/>
          <a:ln>
            <a:noFill/>
          </a:ln>
        </p:spPr>
      </p:pic>
      <p:sp>
        <p:nvSpPr>
          <p:cNvPr id="15" name="Freeform 7">
            <a:extLst>
              <a:ext uri="{FF2B5EF4-FFF2-40B4-BE49-F238E27FC236}">
                <a16:creationId xmlns:a16="http://schemas.microsoft.com/office/drawing/2014/main" id="{41A0FD8A-9207-1274-EE95-044213789890}"/>
              </a:ext>
            </a:extLst>
          </p:cNvPr>
          <p:cNvSpPr/>
          <p:nvPr/>
        </p:nvSpPr>
        <p:spPr>
          <a:xfrm>
            <a:off x="8378234" y="82817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3649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83BC-7225-A0B4-2E2A-F783F99F7168}"/>
            </a:ext>
          </a:extLst>
        </p:cNvPr>
        <p:cNvGrpSpPr/>
        <p:nvPr/>
      </p:nvGrpSpPr>
      <p:grpSpPr>
        <a:xfrm>
          <a:off x="0" y="0"/>
          <a:ext cx="0" cy="0"/>
          <a:chOff x="0" y="0"/>
          <a:chExt cx="0" cy="0"/>
        </a:xfrm>
      </p:grpSpPr>
      <p:pic>
        <p:nvPicPr>
          <p:cNvPr id="12" name="Google Shape;211;p13" descr="Shape&#10;&#10;Description automatically generated">
            <a:extLst>
              <a:ext uri="{FF2B5EF4-FFF2-40B4-BE49-F238E27FC236}">
                <a16:creationId xmlns:a16="http://schemas.microsoft.com/office/drawing/2014/main" id="{8F5AC4F2-60A8-DBC9-68AD-677D681DA204}"/>
              </a:ext>
            </a:extLst>
          </p:cNvPr>
          <p:cNvPicPr preferRelativeResize="0"/>
          <p:nvPr/>
        </p:nvPicPr>
        <p:blipFill rotWithShape="1">
          <a:blip r:embed="rId3">
            <a:alphaModFix/>
          </a:blip>
          <a:srcRect/>
          <a:stretch/>
        </p:blipFill>
        <p:spPr>
          <a:xfrm rot="1444547">
            <a:off x="3117892" y="2909237"/>
            <a:ext cx="1965201" cy="2604160"/>
          </a:xfrm>
          <a:prstGeom prst="rect">
            <a:avLst/>
          </a:prstGeom>
          <a:noFill/>
          <a:ln w="9525" cap="flat" cmpd="sng">
            <a:solidFill>
              <a:schemeClr val="accent1"/>
            </a:solidFill>
            <a:prstDash val="solid"/>
            <a:round/>
            <a:headEnd type="none" w="sm" len="sm"/>
            <a:tailEnd type="none" w="sm" len="sm"/>
          </a:ln>
        </p:spPr>
      </p:pic>
      <p:sp>
        <p:nvSpPr>
          <p:cNvPr id="4" name="Freeform 4">
            <a:extLst>
              <a:ext uri="{FF2B5EF4-FFF2-40B4-BE49-F238E27FC236}">
                <a16:creationId xmlns:a16="http://schemas.microsoft.com/office/drawing/2014/main" id="{A8DAFCC7-0809-FAE4-8005-BB7E459D15C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1496486-310E-D6CB-C406-13400504F0A5}"/>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5603E39-A534-0A4C-AEB8-7C970F25AF5A}"/>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3146334-BB84-4084-AD6D-AED7E641B6B9}"/>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YOUNG CHILDREN</a:t>
            </a:r>
          </a:p>
        </p:txBody>
      </p:sp>
      <p:pic>
        <p:nvPicPr>
          <p:cNvPr id="19" name="Google Shape;171;p9" descr="A picture containing person&#10;&#10;Description generated with very high confidence">
            <a:extLst>
              <a:ext uri="{FF2B5EF4-FFF2-40B4-BE49-F238E27FC236}">
                <a16:creationId xmlns:a16="http://schemas.microsoft.com/office/drawing/2014/main" id="{C5622246-40B1-9AA0-3866-B791538F3D6D}"/>
              </a:ext>
            </a:extLst>
          </p:cNvPr>
          <p:cNvPicPr preferRelativeResize="0"/>
          <p:nvPr/>
        </p:nvPicPr>
        <p:blipFill rotWithShape="1">
          <a:blip r:embed="rId5">
            <a:alphaModFix/>
          </a:blip>
          <a:srcRect/>
          <a:stretch/>
        </p:blipFill>
        <p:spPr>
          <a:xfrm>
            <a:off x="5673643" y="1647992"/>
            <a:ext cx="2909725" cy="3834316"/>
          </a:xfrm>
          <a:prstGeom prst="rect">
            <a:avLst/>
          </a:prstGeom>
          <a:noFill/>
          <a:ln w="38100">
            <a:solidFill>
              <a:srgbClr val="92D050"/>
            </a:solidFill>
          </a:ln>
        </p:spPr>
      </p:pic>
      <p:sp>
        <p:nvSpPr>
          <p:cNvPr id="21" name="Freeform 9">
            <a:extLst>
              <a:ext uri="{FF2B5EF4-FFF2-40B4-BE49-F238E27FC236}">
                <a16:creationId xmlns:a16="http://schemas.microsoft.com/office/drawing/2014/main" id="{5896A855-2C06-1CDF-0BFE-4027CCD1B91F}"/>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D6638F8F-E5B3-E82B-31B3-C1D07EEF537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CAF2606-4888-82FB-52EF-8A85E1F9A8C0}"/>
              </a:ext>
            </a:extLst>
          </p:cNvPr>
          <p:cNvSpPr txBox="1"/>
          <p:nvPr/>
        </p:nvSpPr>
        <p:spPr>
          <a:xfrm>
            <a:off x="172563" y="5570012"/>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Coloring Book/Sheets </a:t>
            </a:r>
            <a:endParaRPr lang="en-US" sz="3600" dirty="0"/>
          </a:p>
        </p:txBody>
      </p:sp>
      <p:sp>
        <p:nvSpPr>
          <p:cNvPr id="22" name="TextBox 21">
            <a:extLst>
              <a:ext uri="{FF2B5EF4-FFF2-40B4-BE49-F238E27FC236}">
                <a16:creationId xmlns:a16="http://schemas.microsoft.com/office/drawing/2014/main" id="{6FCE6E23-ACDE-20FD-8450-514D9FE1D6C7}"/>
              </a:ext>
            </a:extLst>
          </p:cNvPr>
          <p:cNvSpPr txBox="1"/>
          <p:nvPr/>
        </p:nvSpPr>
        <p:spPr>
          <a:xfrm>
            <a:off x="5299705" y="5530200"/>
            <a:ext cx="3657600" cy="1200329"/>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Children’s Activities Booklet </a:t>
            </a:r>
            <a:endParaRPr lang="en-US" sz="3600" dirty="0"/>
          </a:p>
        </p:txBody>
      </p:sp>
      <p:pic>
        <p:nvPicPr>
          <p:cNvPr id="7" name="Google Shape;212;p13" descr="Diagram&#10;&#10;Description automatically generated">
            <a:extLst>
              <a:ext uri="{FF2B5EF4-FFF2-40B4-BE49-F238E27FC236}">
                <a16:creationId xmlns:a16="http://schemas.microsoft.com/office/drawing/2014/main" id="{16D73376-EC40-633F-69E9-33EBEEF9570F}"/>
              </a:ext>
            </a:extLst>
          </p:cNvPr>
          <p:cNvPicPr preferRelativeResize="0"/>
          <p:nvPr/>
        </p:nvPicPr>
        <p:blipFill rotWithShape="1">
          <a:blip r:embed="rId8">
            <a:alphaModFix/>
          </a:blip>
          <a:srcRect/>
          <a:stretch/>
        </p:blipFill>
        <p:spPr>
          <a:xfrm rot="1044107">
            <a:off x="2688846" y="1438989"/>
            <a:ext cx="2024271" cy="2478539"/>
          </a:xfrm>
          <a:prstGeom prst="rect">
            <a:avLst/>
          </a:prstGeom>
          <a:noFill/>
          <a:ln w="9525" cap="flat" cmpd="sng">
            <a:solidFill>
              <a:schemeClr val="accent1"/>
            </a:solidFill>
            <a:prstDash val="solid"/>
            <a:round/>
            <a:headEnd type="none" w="sm" len="sm"/>
            <a:tailEnd type="none" w="sm" len="sm"/>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9">
            <a:alphaModFix/>
          </a:blip>
          <a:srcRect/>
          <a:stretch/>
        </p:blipFill>
        <p:spPr>
          <a:xfrm>
            <a:off x="380107" y="1692105"/>
            <a:ext cx="3001448" cy="3790203"/>
          </a:xfrm>
          <a:prstGeom prst="rect">
            <a:avLst/>
          </a:prstGeom>
          <a:noFill/>
          <a:ln w="38100">
            <a:solidFill>
              <a:srgbClr val="92D050"/>
            </a:solidFill>
          </a:ln>
        </p:spPr>
      </p:pic>
    </p:spTree>
    <p:extLst>
      <p:ext uri="{BB962C8B-B14F-4D97-AF65-F5344CB8AC3E}">
        <p14:creationId xmlns:p14="http://schemas.microsoft.com/office/powerpoint/2010/main" val="2546623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MORE RESOURCES</a:t>
            </a:r>
          </a:p>
        </p:txBody>
      </p:sp>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4">
            <a:alphaModFix/>
          </a:blip>
          <a:srcRect/>
          <a:stretch/>
        </p:blipFill>
        <p:spPr>
          <a:xfrm>
            <a:off x="5776025" y="1263483"/>
            <a:ext cx="2993314" cy="1613197"/>
          </a:xfrm>
          <a:prstGeom prst="rect">
            <a:avLst/>
          </a:prstGeom>
          <a:noFill/>
          <a:ln w="38100">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5">
            <a:alphaModFix/>
          </a:blip>
          <a:srcRect/>
          <a:stretch/>
        </p:blipFill>
        <p:spPr>
          <a:xfrm>
            <a:off x="440002" y="1671023"/>
            <a:ext cx="2123868" cy="2510389"/>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6">
            <a:alphaModFix/>
          </a:blip>
          <a:stretch>
            <a:fillRect/>
          </a:stretch>
        </p:blipFill>
        <p:spPr>
          <a:xfrm>
            <a:off x="6675774" y="3098132"/>
            <a:ext cx="2190061" cy="2642897"/>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12C2ED61-F53A-3DD2-17EA-65A614CB91B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002DF01-9FFD-5B91-F96E-36FAC5C9B0F9}"/>
              </a:ext>
            </a:extLst>
          </p:cNvPr>
          <p:cNvSpPr txBox="1"/>
          <p:nvPr/>
        </p:nvSpPr>
        <p:spPr>
          <a:xfrm>
            <a:off x="-152679" y="4142918"/>
            <a:ext cx="39332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Social Media Posts </a:t>
            </a:r>
            <a:endParaRPr lang="en-US" sz="3600" dirty="0"/>
          </a:p>
        </p:txBody>
      </p:sp>
      <p:sp>
        <p:nvSpPr>
          <p:cNvPr id="7" name="TextBox 6">
            <a:extLst>
              <a:ext uri="{FF2B5EF4-FFF2-40B4-BE49-F238E27FC236}">
                <a16:creationId xmlns:a16="http://schemas.microsoft.com/office/drawing/2014/main" id="{E97B0EE6-14BB-EEB8-34E3-CA2BB5781FE5}"/>
              </a:ext>
            </a:extLst>
          </p:cNvPr>
          <p:cNvSpPr txBox="1"/>
          <p:nvPr/>
        </p:nvSpPr>
        <p:spPr>
          <a:xfrm>
            <a:off x="6077672" y="5677964"/>
            <a:ext cx="2626831" cy="1200329"/>
          </a:xfrm>
          <a:prstGeom prst="rect">
            <a:avLst/>
          </a:prstGeom>
          <a:noFill/>
        </p:spPr>
        <p:txBody>
          <a:bodyPr wrap="square" rtlCol="0">
            <a:spAutoFit/>
          </a:bodyPr>
          <a:lstStyle/>
          <a:p>
            <a:r>
              <a:rPr lang="en-US" sz="3600" dirty="0">
                <a:solidFill>
                  <a:schemeClr val="dk1"/>
                </a:solidFill>
                <a:latin typeface="Caveat Brush" pitchFamily="2" charset="0"/>
                <a:ea typeface="Calibri"/>
                <a:cs typeface="Calibri"/>
                <a:sym typeface="Calibri"/>
              </a:rPr>
              <a:t>Monthly </a:t>
            </a:r>
          </a:p>
          <a:p>
            <a:r>
              <a:rPr lang="en-US" sz="3600" dirty="0">
                <a:solidFill>
                  <a:schemeClr val="dk1"/>
                </a:solidFill>
                <a:latin typeface="Caveat Brush" pitchFamily="2" charset="0"/>
                <a:ea typeface="Calibri"/>
                <a:cs typeface="Calibri"/>
                <a:sym typeface="Calibri"/>
              </a:rPr>
              <a:t>E-newsletter </a:t>
            </a:r>
            <a:endParaRPr lang="en-US" sz="3600" dirty="0"/>
          </a:p>
        </p:txBody>
      </p:sp>
      <p:sp>
        <p:nvSpPr>
          <p:cNvPr id="9" name="TextBox 8">
            <a:extLst>
              <a:ext uri="{FF2B5EF4-FFF2-40B4-BE49-F238E27FC236}">
                <a16:creationId xmlns:a16="http://schemas.microsoft.com/office/drawing/2014/main" id="{137C8D75-1C7E-BD59-3D1C-5B8ED3024B52}"/>
              </a:ext>
            </a:extLst>
          </p:cNvPr>
          <p:cNvSpPr txBox="1"/>
          <p:nvPr/>
        </p:nvSpPr>
        <p:spPr>
          <a:xfrm>
            <a:off x="4317266" y="1178823"/>
            <a:ext cx="1359802"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Short </a:t>
            </a:r>
          </a:p>
          <a:p>
            <a:pPr algn="r"/>
            <a:r>
              <a:rPr lang="en-US" sz="3600" dirty="0">
                <a:solidFill>
                  <a:schemeClr val="dk1"/>
                </a:solidFill>
                <a:latin typeface="Caveat Brush" pitchFamily="2" charset="0"/>
                <a:ea typeface="Calibri"/>
                <a:cs typeface="Calibri"/>
                <a:sym typeface="Calibri"/>
              </a:rPr>
              <a:t>Videos </a:t>
            </a:r>
            <a:endParaRPr lang="en-US" sz="3600" dirty="0"/>
          </a:p>
        </p:txBody>
      </p:sp>
      <p:sp>
        <p:nvSpPr>
          <p:cNvPr id="13" name="TextBox 12">
            <a:extLst>
              <a:ext uri="{FF2B5EF4-FFF2-40B4-BE49-F238E27FC236}">
                <a16:creationId xmlns:a16="http://schemas.microsoft.com/office/drawing/2014/main" id="{35A7DC97-409A-2DEF-9F35-6340C2612428}"/>
              </a:ext>
            </a:extLst>
          </p:cNvPr>
          <p:cNvSpPr txBox="1"/>
          <p:nvPr/>
        </p:nvSpPr>
        <p:spPr>
          <a:xfrm>
            <a:off x="-356308" y="994465"/>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Spanish Materials </a:t>
            </a:r>
            <a:endParaRPr lang="en-US" sz="3600" dirty="0"/>
          </a:p>
        </p:txBody>
      </p:sp>
      <p:pic>
        <p:nvPicPr>
          <p:cNvPr id="19" name="Picture 18" descr="A calendar with numbers and images&#10;&#10;Description automatically generated">
            <a:extLst>
              <a:ext uri="{FF2B5EF4-FFF2-40B4-BE49-F238E27FC236}">
                <a16:creationId xmlns:a16="http://schemas.microsoft.com/office/drawing/2014/main" id="{2BDB1E59-D17E-EC29-5549-06D52588B024}"/>
              </a:ext>
            </a:extLst>
          </p:cNvPr>
          <p:cNvPicPr>
            <a:picLocks noChangeAspect="1"/>
          </p:cNvPicPr>
          <p:nvPr/>
        </p:nvPicPr>
        <p:blipFill>
          <a:blip r:embed="rId9"/>
          <a:stretch>
            <a:fillRect/>
          </a:stretch>
        </p:blipFill>
        <p:spPr>
          <a:xfrm>
            <a:off x="3508836" y="3468243"/>
            <a:ext cx="2407504" cy="3065648"/>
          </a:xfrm>
          <a:prstGeom prst="rect">
            <a:avLst/>
          </a:prstGeom>
          <a:ln w="38100">
            <a:solidFill>
              <a:srgbClr val="92D050"/>
            </a:solidFill>
          </a:ln>
        </p:spPr>
      </p:pic>
      <p:sp>
        <p:nvSpPr>
          <p:cNvPr id="20" name="TextBox 19">
            <a:extLst>
              <a:ext uri="{FF2B5EF4-FFF2-40B4-BE49-F238E27FC236}">
                <a16:creationId xmlns:a16="http://schemas.microsoft.com/office/drawing/2014/main" id="{3B16CDA0-7B7B-7BC2-8139-48E6277A54AC}"/>
              </a:ext>
            </a:extLst>
          </p:cNvPr>
          <p:cNvSpPr txBox="1"/>
          <p:nvPr/>
        </p:nvSpPr>
        <p:spPr>
          <a:xfrm>
            <a:off x="2548026" y="2760114"/>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Quarterly Challenges </a:t>
            </a:r>
            <a:endParaRPr lang="en-US" sz="3600" dirty="0"/>
          </a:p>
        </p:txBody>
      </p:sp>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0">
            <a:alphaModFix/>
          </a:blip>
          <a:srcRect/>
          <a:stretch/>
        </p:blipFill>
        <p:spPr>
          <a:xfrm>
            <a:off x="787293" y="4804052"/>
            <a:ext cx="2053274" cy="1819351"/>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40349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3"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8821-C350-BF98-8694-5242D45873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1B5F48-11AF-6188-942C-217B404A9322}"/>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6E3CB4C-8D07-A4A6-F5FB-884D169721AE}"/>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B37DF37-4142-769E-9053-915EDBEBFBA1}"/>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F405AD90-4B64-F0C1-8138-8F5793D19D56}"/>
              </a:ext>
            </a:extLst>
          </p:cNvPr>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5C5E75B4-5399-EDE6-46EF-BF3FB536FEA3}"/>
              </a:ext>
            </a:extLst>
          </p:cNvPr>
          <p:cNvSpPr txBox="1"/>
          <p:nvPr/>
        </p:nvSpPr>
        <p:spPr>
          <a:xfrm>
            <a:off x="-433731" y="390495"/>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Access All Breathe Materials Online! </a:t>
            </a:r>
          </a:p>
        </p:txBody>
      </p:sp>
      <p:sp>
        <p:nvSpPr>
          <p:cNvPr id="8" name="TextBox 8">
            <a:extLst>
              <a:ext uri="{FF2B5EF4-FFF2-40B4-BE49-F238E27FC236}">
                <a16:creationId xmlns:a16="http://schemas.microsoft.com/office/drawing/2014/main" id="{19CD6342-845D-49C3-345C-E465621CBC28}"/>
              </a:ext>
            </a:extLst>
          </p:cNvPr>
          <p:cNvSpPr txBox="1"/>
          <p:nvPr/>
        </p:nvSpPr>
        <p:spPr>
          <a:xfrm>
            <a:off x="0" y="2779686"/>
            <a:ext cx="8951204" cy="2823786"/>
          </a:xfrm>
          <a:prstGeom prst="rect">
            <a:avLst/>
          </a:prstGeom>
        </p:spPr>
        <p:txBody>
          <a:bodyPr wrap="square" lIns="0" tIns="0" rIns="0" bIns="0" rtlCol="0" anchor="t">
            <a:spAutoFit/>
          </a:bodyPr>
          <a:lstStyle/>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Trained partners may download materials at</a:t>
            </a:r>
          </a:p>
          <a:p>
            <a:pPr algn="ctr" defTabSz="857250">
              <a:lnSpc>
                <a:spcPts val="5405"/>
              </a:lnSpc>
              <a:buClrTx/>
            </a:pPr>
            <a:r>
              <a:rPr lang="en-US" sz="5400" u="sng" kern="1200" dirty="0">
                <a:solidFill>
                  <a:srgbClr val="FF914D"/>
                </a:solidFill>
                <a:latin typeface="Caveat Brush" pitchFamily="2" charset="0"/>
                <a:ea typeface="+mn-ea"/>
                <a:cs typeface="+mn-cs"/>
              </a:rPr>
              <a:t>justbreathein.org/for-partners/</a:t>
            </a:r>
            <a:r>
              <a:rPr lang="en-US" sz="5400" b="1" u="sng" dirty="0">
                <a:solidFill>
                  <a:srgbClr val="92D050"/>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2666096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F27E-081A-41DE-5A63-2469C006CE9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962B9E-46AD-D096-BE82-A5463A5D02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a:extLst>
              <a:ext uri="{FF2B5EF4-FFF2-40B4-BE49-F238E27FC236}">
                <a16:creationId xmlns:a16="http://schemas.microsoft.com/office/drawing/2014/main" id="{9B168D98-211D-6AF3-B832-1F5D3A35383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041C6D9-BEF5-2340-0E53-4801B8B72F9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D99BF89-CD5F-DEAE-2B53-818962C396F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315A8B72-3AC4-F42D-A1E7-3D30426537F8}"/>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ACCESS BREATHE WEBSITE</a:t>
            </a:r>
          </a:p>
        </p:txBody>
      </p:sp>
      <p:sp>
        <p:nvSpPr>
          <p:cNvPr id="11" name="TextBox 11">
            <a:extLst>
              <a:ext uri="{FF2B5EF4-FFF2-40B4-BE49-F238E27FC236}">
                <a16:creationId xmlns:a16="http://schemas.microsoft.com/office/drawing/2014/main" id="{1FB1EF84-6B78-4DAB-B05E-9D7550C05C5B}"/>
              </a:ext>
            </a:extLst>
          </p:cNvPr>
          <p:cNvSpPr txBox="1"/>
          <p:nvPr/>
        </p:nvSpPr>
        <p:spPr>
          <a:xfrm>
            <a:off x="4140253" y="1618745"/>
            <a:ext cx="3968578" cy="5829160"/>
          </a:xfrm>
          <a:prstGeom prst="rect">
            <a:avLst/>
          </a:prstGeom>
        </p:spPr>
        <p:txBody>
          <a:bodyPr wrap="square" lIns="0" tIns="0" rIns="0" bIns="0" rtlCol="0" anchor="t">
            <a:spAutoFit/>
          </a:bodyPr>
          <a:lstStyle/>
          <a:p>
            <a:pPr marL="292608" lvl="6" algn="ctr" defTabSz="857250">
              <a:lnSpc>
                <a:spcPts val="4560"/>
              </a:lnSpc>
              <a:buClrTx/>
            </a:pPr>
            <a:r>
              <a:rPr lang="en-US" sz="4000" kern="1200" dirty="0">
                <a:solidFill>
                  <a:schemeClr val="accent2"/>
                </a:solidFill>
                <a:latin typeface="Caveat Brush" pitchFamily="2" charset="0"/>
                <a:ea typeface="+mn-ea"/>
                <a:cs typeface="+mn-cs"/>
              </a:rPr>
              <a:t>  QR Code Flyer</a:t>
            </a: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lvl="6" algn="ctr" defTabSz="857250">
              <a:buClrTx/>
            </a:pPr>
            <a:r>
              <a:rPr lang="en-US" sz="4000" kern="1200" dirty="0">
                <a:solidFill>
                  <a:schemeClr val="accent2"/>
                </a:solidFill>
                <a:latin typeface="Caveat Brush" pitchFamily="2" charset="0"/>
                <a:ea typeface="+mn-ea"/>
                <a:cs typeface="+mn-cs"/>
              </a:rPr>
              <a:t>                 </a:t>
            </a:r>
          </a:p>
          <a:p>
            <a:pPr lvl="6" algn="r" defTabSz="857250">
              <a:buClrTx/>
            </a:pPr>
            <a:r>
              <a:rPr lang="en-US" sz="4000" kern="1200" dirty="0">
                <a:solidFill>
                  <a:schemeClr val="accent2"/>
                </a:solidFill>
                <a:latin typeface="Caveat Brush" pitchFamily="2" charset="0"/>
                <a:ea typeface="+mn-ea"/>
                <a:cs typeface="+mn-cs"/>
              </a:rPr>
              <a:t>Pocket Guide</a:t>
            </a:r>
          </a:p>
          <a:p>
            <a:pPr marL="292608" lvl="6" algn="ctr" defTabSz="857250">
              <a:lnSpc>
                <a:spcPts val="4560"/>
              </a:lnSpc>
              <a:buClrTx/>
            </a:pPr>
            <a:endParaRPr lang="en-US" sz="3200" kern="1200" dirty="0">
              <a:solidFill>
                <a:schemeClr val="accent2"/>
              </a:solidFill>
              <a:latin typeface="Caveat Brush" pitchFamily="2" charset="0"/>
              <a:ea typeface="+mn-ea"/>
              <a:cs typeface="+mn-cs"/>
            </a:endParaRPr>
          </a:p>
          <a:p>
            <a:pPr algn="ct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7A529AE3-B880-4661-FA9A-BBF9EF90BC5F}"/>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3" name="Picture 22" descr="A poster with a list of brochures&#10;&#10;Description automatically generated">
            <a:extLst>
              <a:ext uri="{FF2B5EF4-FFF2-40B4-BE49-F238E27FC236}">
                <a16:creationId xmlns:a16="http://schemas.microsoft.com/office/drawing/2014/main" id="{EB47457E-5A7C-15BE-8C1C-182F6B628507}"/>
              </a:ext>
            </a:extLst>
          </p:cNvPr>
          <p:cNvPicPr>
            <a:picLocks noChangeAspect="1"/>
          </p:cNvPicPr>
          <p:nvPr/>
        </p:nvPicPr>
        <p:blipFill>
          <a:blip r:embed="rId6"/>
          <a:stretch>
            <a:fillRect/>
          </a:stretch>
        </p:blipFill>
        <p:spPr>
          <a:xfrm>
            <a:off x="340655" y="1313739"/>
            <a:ext cx="3799597" cy="4929702"/>
          </a:xfrm>
          <a:prstGeom prst="rect">
            <a:avLst/>
          </a:prstGeom>
          <a:ln w="38100">
            <a:solidFill>
              <a:srgbClr val="92D050"/>
            </a:solidFill>
          </a:ln>
        </p:spPr>
      </p:pic>
      <p:pic>
        <p:nvPicPr>
          <p:cNvPr id="25" name="Picture 24" descr="A close-up of a sign&#10;&#10;Description automatically generated">
            <a:extLst>
              <a:ext uri="{FF2B5EF4-FFF2-40B4-BE49-F238E27FC236}">
                <a16:creationId xmlns:a16="http://schemas.microsoft.com/office/drawing/2014/main" id="{5C8BF7DD-90C2-5B46-29B1-40C3ECECD1A3}"/>
              </a:ext>
            </a:extLst>
          </p:cNvPr>
          <p:cNvPicPr>
            <a:picLocks noChangeAspect="1"/>
          </p:cNvPicPr>
          <p:nvPr/>
        </p:nvPicPr>
        <p:blipFill>
          <a:blip r:embed="rId7"/>
          <a:stretch>
            <a:fillRect/>
          </a:stretch>
        </p:blipFill>
        <p:spPr>
          <a:xfrm>
            <a:off x="4972399" y="2554848"/>
            <a:ext cx="3830946" cy="2180269"/>
          </a:xfrm>
          <a:prstGeom prst="rect">
            <a:avLst/>
          </a:prstGeom>
          <a:ln w="38100">
            <a:solidFill>
              <a:srgbClr val="92D050"/>
            </a:solidFill>
          </a:ln>
        </p:spPr>
      </p:pic>
      <p:sp>
        <p:nvSpPr>
          <p:cNvPr id="2" name="Arrow: Up 1">
            <a:extLst>
              <a:ext uri="{FF2B5EF4-FFF2-40B4-BE49-F238E27FC236}">
                <a16:creationId xmlns:a16="http://schemas.microsoft.com/office/drawing/2014/main" id="{79B102E6-E35B-D9A3-4CAB-684FA4650CEF}"/>
              </a:ext>
            </a:extLst>
          </p:cNvPr>
          <p:cNvSpPr/>
          <p:nvPr/>
        </p:nvSpPr>
        <p:spPr>
          <a:xfrm>
            <a:off x="6636591" y="4871525"/>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D457E44A-595A-D4F1-C96B-CF04434D317B}"/>
              </a:ext>
            </a:extLst>
          </p:cNvPr>
          <p:cNvSpPr/>
          <p:nvPr/>
        </p:nvSpPr>
        <p:spPr>
          <a:xfrm rot="16200000">
            <a:off x="4384740" y="1502296"/>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291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754833" y="23648"/>
            <a:ext cx="7634334" cy="3978214"/>
          </a:xfrm>
        </p:spPr>
        <p:txBody>
          <a:bodyPr anchor="ctr">
            <a:normAutofit/>
          </a:bodyPr>
          <a:lstStyle/>
          <a:p>
            <a:pPr marL="0" indent="0" algn="ctr">
              <a:buNone/>
            </a:pPr>
            <a:r>
              <a:rPr lang="en-US" sz="3800" dirty="0">
                <a:latin typeface="Caveat Brush" pitchFamily="2" charset="0"/>
                <a:ea typeface="Segoe UI Black" panose="020B0A02040204020203" pitchFamily="34" charset="0"/>
                <a:cs typeface="Segoe UI" panose="020B0502040204020203" pitchFamily="34" charset="0"/>
              </a:rPr>
              <a:t>Order QNI Materials for FREE at: </a:t>
            </a:r>
            <a:r>
              <a:rPr lang="en-US" sz="3300" dirty="0">
                <a:latin typeface="Caveat Brush" pitchFamily="2" charset="0"/>
                <a:ea typeface="Segoe UI Black" panose="020B0A02040204020203" pitchFamily="34" charset="0"/>
                <a:cs typeface="Segoe UI" panose="020B0502040204020203" pitchFamily="34" charset="0"/>
              </a:rPr>
              <a:t>quitnowindiana.com/educational-materials   </a:t>
            </a: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7566321" y="2762340"/>
            <a:ext cx="1288099" cy="21674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601715" y="3293158"/>
            <a:ext cx="2780079" cy="24239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790357" y="3087882"/>
            <a:ext cx="2626831" cy="3512625"/>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F512D275-0F37-066B-D97D-94EDE0BC9B3F}"/>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AC951E6-CB3A-A212-2AE6-A3D5762E2C3B}"/>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53A7CF-DD02-CDE7-47C9-3247D212BF74}"/>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00EA78EF-C387-8A0F-0B06-FA20BAB45CC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3778597A-1482-34C3-A52B-E241958E9D78}"/>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A6F8550A-F4C5-4E4F-5939-419C15361E66}"/>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1"/>
          <a:stretch>
            <a:fillRect/>
          </a:stretch>
        </p:blipFill>
        <p:spPr>
          <a:xfrm>
            <a:off x="289580" y="2795816"/>
            <a:ext cx="1238559" cy="2167477"/>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326806" y="4750114"/>
            <a:ext cx="7634334" cy="2838079"/>
          </a:xfrm>
          <a:prstGeom prst="rect">
            <a:avLst/>
          </a:prstGeom>
        </p:spPr>
        <p:txBody>
          <a:bodyPr vert="horz" lIns="91440" tIns="45720" rIns="91440" bIns="45720"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ClrTx/>
              <a:buFont typeface="Arial" pitchFamily="34" charset="0"/>
              <a:buNone/>
            </a:pPr>
            <a:r>
              <a:rPr lang="en-US" sz="3200" dirty="0">
                <a:latin typeface="Caveat Brush" pitchFamily="2" charset="0"/>
                <a:ea typeface="Segoe UI Black" panose="020B0A02040204020203" pitchFamily="34" charset="0"/>
                <a:cs typeface="Segoe UI" panose="020B0502040204020203" pitchFamily="34" charset="0"/>
              </a:rPr>
              <a:t>In English &amp; Spanish   </a:t>
            </a:r>
          </a:p>
        </p:txBody>
      </p:sp>
    </p:spTree>
    <p:extLst>
      <p:ext uri="{BB962C8B-B14F-4D97-AF65-F5344CB8AC3E}">
        <p14:creationId xmlns:p14="http://schemas.microsoft.com/office/powerpoint/2010/main" val="1316280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3"/>
          <p:cNvSpPr txBox="1">
            <a:spLocks noGrp="1"/>
          </p:cNvSpPr>
          <p:nvPr>
            <p:ph type="ctrTitle"/>
          </p:nvPr>
        </p:nvSpPr>
        <p:spPr>
          <a:xfrm>
            <a:off x="1143000" y="1202167"/>
            <a:ext cx="6858000" cy="60680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None/>
            </a:pPr>
            <a:r>
              <a:rPr lang="en-US" sz="4400" b="1" dirty="0">
                <a:solidFill>
                  <a:srgbClr val="F98832"/>
                </a:solidFill>
                <a:latin typeface="Caveat Brush" pitchFamily="2" charset="77"/>
                <a:ea typeface="Century Gothic"/>
                <a:cs typeface="Century Gothic"/>
                <a:sym typeface="Century Gothic"/>
              </a:rPr>
              <a:t> </a:t>
            </a:r>
            <a:endParaRPr sz="4400" dirty="0">
              <a:solidFill>
                <a:srgbClr val="F98832"/>
              </a:solidFill>
              <a:latin typeface="Caveat Brush" pitchFamily="2" charset="77"/>
            </a:endParaRPr>
          </a:p>
        </p:txBody>
      </p:sp>
      <p:sp>
        <p:nvSpPr>
          <p:cNvPr id="247" name="Google Shape;247;p33"/>
          <p:cNvSpPr txBox="1">
            <a:spLocks noGrp="1"/>
          </p:cNvSpPr>
          <p:nvPr>
            <p:ph type="subTitle" idx="1"/>
          </p:nvPr>
        </p:nvSpPr>
        <p:spPr>
          <a:xfrm>
            <a:off x="2607343" y="2715667"/>
            <a:ext cx="3855188" cy="121737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48135"/>
              </a:buClr>
              <a:buSzPts val="4500"/>
              <a:buNone/>
            </a:pPr>
            <a:r>
              <a:rPr lang="en-US" sz="6000" b="1" dirty="0">
                <a:solidFill>
                  <a:srgbClr val="92D050"/>
                </a:solidFill>
                <a:latin typeface="Caveat Brush" pitchFamily="2" charset="77"/>
                <a:ea typeface="Century Gothic"/>
                <a:cs typeface="Century Gothic"/>
                <a:sym typeface="Century Gothic"/>
              </a:rPr>
              <a:t>That’s Me!</a:t>
            </a:r>
            <a:endParaRPr sz="2800" dirty="0">
              <a:solidFill>
                <a:srgbClr val="92D050"/>
              </a:solidFill>
              <a:latin typeface="Caveat Brush" pitchFamily="2" charset="77"/>
            </a:endParaRPr>
          </a:p>
        </p:txBody>
      </p:sp>
      <p:sp>
        <p:nvSpPr>
          <p:cNvPr id="249" name="Google Shape;249;p33"/>
          <p:cNvSpPr/>
          <p:nvPr/>
        </p:nvSpPr>
        <p:spPr>
          <a:xfrm>
            <a:off x="6265053" y="2741400"/>
            <a:ext cx="2698175" cy="86097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attended the last Breathe training</a:t>
            </a:r>
            <a:endParaRPr sz="1600" dirty="0">
              <a:solidFill>
                <a:srgbClr val="F98832"/>
              </a:solidFill>
              <a:latin typeface="Caveat Brush" pitchFamily="2" charset="77"/>
            </a:endParaRPr>
          </a:p>
        </p:txBody>
      </p:sp>
      <p:sp>
        <p:nvSpPr>
          <p:cNvPr id="250" name="Google Shape;250;p33"/>
          <p:cNvSpPr/>
          <p:nvPr/>
        </p:nvSpPr>
        <p:spPr>
          <a:xfrm>
            <a:off x="1286445" y="4128856"/>
            <a:ext cx="6521658" cy="4847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I’m a Head Start Teacher or Aide</a:t>
            </a:r>
            <a:endParaRPr sz="1600" dirty="0">
              <a:solidFill>
                <a:srgbClr val="F98832"/>
              </a:solidFill>
              <a:latin typeface="Caveat Brush" pitchFamily="2" charset="77"/>
            </a:endParaRPr>
          </a:p>
        </p:txBody>
      </p:sp>
      <p:sp>
        <p:nvSpPr>
          <p:cNvPr id="251" name="Google Shape;251;p33"/>
          <p:cNvSpPr/>
          <p:nvPr/>
        </p:nvSpPr>
        <p:spPr>
          <a:xfrm>
            <a:off x="413039" y="2893761"/>
            <a:ext cx="2465910" cy="96390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do home visits</a:t>
            </a:r>
            <a:endParaRPr sz="1600" dirty="0">
              <a:solidFill>
                <a:srgbClr val="F98832"/>
              </a:solidFill>
              <a:latin typeface="Caveat Brush" pitchFamily="2" charset="77"/>
            </a:endParaRPr>
          </a:p>
        </p:txBody>
      </p:sp>
      <p:sp>
        <p:nvSpPr>
          <p:cNvPr id="252" name="Google Shape;252;p33"/>
          <p:cNvSpPr/>
          <p:nvPr/>
        </p:nvSpPr>
        <p:spPr>
          <a:xfrm>
            <a:off x="1030438" y="72626"/>
            <a:ext cx="7364838"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I’m a current or former Head Start parent</a:t>
            </a:r>
            <a:endParaRPr sz="1600" dirty="0">
              <a:solidFill>
                <a:srgbClr val="F98832"/>
              </a:solidFill>
              <a:latin typeface="Caveat Brush" pitchFamily="2" charset="77"/>
            </a:endParaRPr>
          </a:p>
        </p:txBody>
      </p:sp>
      <p:sp>
        <p:nvSpPr>
          <p:cNvPr id="253" name="Google Shape;253;p33"/>
          <p:cNvSpPr/>
          <p:nvPr/>
        </p:nvSpPr>
        <p:spPr>
          <a:xfrm>
            <a:off x="1334552" y="4653643"/>
            <a:ext cx="6572954" cy="4847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a:t>
            </a:r>
            <a:r>
              <a:rPr lang="en-US" sz="2800" dirty="0">
                <a:solidFill>
                  <a:srgbClr val="F98832"/>
                </a:solidFill>
                <a:latin typeface="Caveat Brush" pitchFamily="2" charset="77"/>
                <a:ea typeface="Verdana"/>
                <a:cs typeface="Verdana"/>
                <a:sym typeface="Verdana"/>
              </a:rPr>
              <a:t>F</a:t>
            </a:r>
            <a:r>
              <a:rPr lang="en-US" sz="2800" i="0" u="none" strike="noStrike" cap="none" dirty="0">
                <a:solidFill>
                  <a:srgbClr val="F98832"/>
                </a:solidFill>
                <a:latin typeface="Caveat Brush" pitchFamily="2" charset="77"/>
                <a:ea typeface="Verdana"/>
                <a:cs typeface="Verdana"/>
                <a:sym typeface="Verdana"/>
              </a:rPr>
              <a:t>lip </a:t>
            </a:r>
            <a:r>
              <a:rPr lang="en-US" sz="2800" dirty="0">
                <a:solidFill>
                  <a:srgbClr val="F98832"/>
                </a:solidFill>
                <a:latin typeface="Caveat Brush" pitchFamily="2" charset="77"/>
                <a:ea typeface="Verdana"/>
                <a:cs typeface="Verdana"/>
                <a:sym typeface="Verdana"/>
              </a:rPr>
              <a:t>C</a:t>
            </a:r>
            <a:r>
              <a:rPr lang="en-US" sz="2800" i="0" u="none" strike="noStrike" cap="none" dirty="0">
                <a:solidFill>
                  <a:srgbClr val="F98832"/>
                </a:solidFill>
                <a:latin typeface="Caveat Brush" pitchFamily="2" charset="77"/>
                <a:ea typeface="Verdana"/>
                <a:cs typeface="Verdana"/>
                <a:sym typeface="Verdana"/>
              </a:rPr>
              <a:t>hart</a:t>
            </a:r>
            <a:endParaRPr sz="1600" dirty="0">
              <a:solidFill>
                <a:srgbClr val="F98832"/>
              </a:solidFill>
              <a:latin typeface="Caveat Brush" pitchFamily="2" charset="77"/>
            </a:endParaRPr>
          </a:p>
        </p:txBody>
      </p:sp>
      <p:sp>
        <p:nvSpPr>
          <p:cNvPr id="254" name="Google Shape;254;p33"/>
          <p:cNvSpPr/>
          <p:nvPr/>
        </p:nvSpPr>
        <p:spPr>
          <a:xfrm>
            <a:off x="339289" y="2183103"/>
            <a:ext cx="8747135" cy="51890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a:t>
            </a:r>
            <a:r>
              <a:rPr lang="en-US" sz="2800" dirty="0">
                <a:solidFill>
                  <a:srgbClr val="F98832"/>
                </a:solidFill>
                <a:latin typeface="Caveat Brush" pitchFamily="2" charset="77"/>
                <a:ea typeface="Verdana"/>
                <a:cs typeface="Verdana"/>
                <a:sym typeface="Verdana"/>
              </a:rPr>
              <a:t>used</a:t>
            </a:r>
            <a:r>
              <a:rPr lang="en-US" sz="2800" i="0" u="none" strike="noStrike" cap="none" dirty="0">
                <a:solidFill>
                  <a:srgbClr val="F98832"/>
                </a:solidFill>
                <a:latin typeface="Caveat Brush" pitchFamily="2" charset="77"/>
                <a:ea typeface="Verdana"/>
                <a:cs typeface="Verdana"/>
                <a:sym typeface="Verdana"/>
              </a:rPr>
              <a:t> the Breathe Parent Activities/</a:t>
            </a:r>
            <a:r>
              <a:rPr lang="en-US" sz="2800" dirty="0">
                <a:solidFill>
                  <a:srgbClr val="F98832"/>
                </a:solidFill>
                <a:latin typeface="Caveat Brush" pitchFamily="2" charset="77"/>
                <a:ea typeface="Verdana"/>
                <a:cs typeface="Verdana"/>
                <a:sym typeface="Verdana"/>
              </a:rPr>
              <a:t>H</a:t>
            </a:r>
            <a:r>
              <a:rPr lang="en-US" sz="2800" i="0" u="none" strike="noStrike" cap="none" dirty="0">
                <a:solidFill>
                  <a:srgbClr val="F98832"/>
                </a:solidFill>
                <a:latin typeface="Caveat Brush" pitchFamily="2" charset="77"/>
                <a:ea typeface="Verdana"/>
                <a:cs typeface="Verdana"/>
                <a:sym typeface="Verdana"/>
              </a:rPr>
              <a:t>andouts/Worksheets</a:t>
            </a:r>
            <a:endParaRPr sz="1600" dirty="0">
              <a:solidFill>
                <a:srgbClr val="F98832"/>
              </a:solidFill>
              <a:latin typeface="Caveat Brush" pitchFamily="2" charset="77"/>
            </a:endParaRPr>
          </a:p>
        </p:txBody>
      </p:sp>
      <p:sp>
        <p:nvSpPr>
          <p:cNvPr id="255" name="Google Shape;255;p33"/>
          <p:cNvSpPr/>
          <p:nvPr/>
        </p:nvSpPr>
        <p:spPr>
          <a:xfrm>
            <a:off x="1480409" y="3587806"/>
            <a:ext cx="6133731"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Century Gothic"/>
                <a:cs typeface="Century Gothic"/>
                <a:sym typeface="Century Gothic"/>
              </a:rPr>
              <a:t>I </a:t>
            </a:r>
            <a:r>
              <a:rPr lang="en-US" sz="2800" dirty="0">
                <a:solidFill>
                  <a:srgbClr val="F98832"/>
                </a:solidFill>
                <a:latin typeface="Caveat Brush" pitchFamily="2" charset="77"/>
                <a:ea typeface="Century Gothic"/>
                <a:cs typeface="Century Gothic"/>
                <a:sym typeface="Century Gothic"/>
              </a:rPr>
              <a:t>love my job!</a:t>
            </a:r>
            <a:endParaRPr sz="2800" i="0" u="none" strike="noStrike" cap="none" dirty="0">
              <a:solidFill>
                <a:srgbClr val="F98832"/>
              </a:solidFill>
              <a:latin typeface="Caveat Brush" pitchFamily="2" charset="77"/>
              <a:ea typeface="Verdana"/>
              <a:cs typeface="Verdana"/>
              <a:sym typeface="Verdana"/>
            </a:endParaRPr>
          </a:p>
        </p:txBody>
      </p:sp>
      <p:sp>
        <p:nvSpPr>
          <p:cNvPr id="257" name="Google Shape;257;p33"/>
          <p:cNvSpPr/>
          <p:nvPr/>
        </p:nvSpPr>
        <p:spPr>
          <a:xfrm>
            <a:off x="836477" y="5184242"/>
            <a:ext cx="7752763"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read the monthly Breathe E-</a:t>
            </a:r>
            <a:r>
              <a:rPr lang="en-US" sz="2800" dirty="0">
                <a:solidFill>
                  <a:srgbClr val="F98832"/>
                </a:solidFill>
                <a:latin typeface="Caveat Brush" pitchFamily="2" charset="77"/>
                <a:ea typeface="Verdana"/>
                <a:cs typeface="Verdana"/>
                <a:sym typeface="Verdana"/>
              </a:rPr>
              <a:t>N</a:t>
            </a:r>
            <a:r>
              <a:rPr lang="en-US" sz="2800" i="0" u="none" strike="noStrike" cap="none" dirty="0">
                <a:solidFill>
                  <a:srgbClr val="F98832"/>
                </a:solidFill>
                <a:latin typeface="Caveat Brush" pitchFamily="2" charset="77"/>
                <a:ea typeface="Verdana"/>
                <a:cs typeface="Verdana"/>
                <a:sym typeface="Verdana"/>
              </a:rPr>
              <a:t>ewsletter</a:t>
            </a:r>
            <a:endParaRPr sz="1600" dirty="0">
              <a:solidFill>
                <a:srgbClr val="F98832"/>
              </a:solidFill>
              <a:latin typeface="Caveat Brush" pitchFamily="2" charset="77"/>
            </a:endParaRPr>
          </a:p>
        </p:txBody>
      </p:sp>
      <p:sp>
        <p:nvSpPr>
          <p:cNvPr id="258" name="Google Shape;258;p33"/>
          <p:cNvSpPr/>
          <p:nvPr/>
        </p:nvSpPr>
        <p:spPr>
          <a:xfrm>
            <a:off x="1853925" y="1019621"/>
            <a:ext cx="5534207"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videos</a:t>
            </a:r>
            <a:endParaRPr sz="1600" dirty="0">
              <a:solidFill>
                <a:srgbClr val="F98832"/>
              </a:solidFill>
              <a:latin typeface="Caveat Brush" pitchFamily="2" charset="77"/>
            </a:endParaRPr>
          </a:p>
        </p:txBody>
      </p:sp>
      <p:sp>
        <p:nvSpPr>
          <p:cNvPr id="259" name="Google Shape;259;p33"/>
          <p:cNvSpPr/>
          <p:nvPr/>
        </p:nvSpPr>
        <p:spPr>
          <a:xfrm>
            <a:off x="1748597" y="550367"/>
            <a:ext cx="5572680"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no idea what Breathe is!</a:t>
            </a:r>
            <a:endParaRPr sz="1600" dirty="0">
              <a:solidFill>
                <a:srgbClr val="F98832"/>
              </a:solidFill>
              <a:latin typeface="Caveat Brush" pitchFamily="2" charset="77"/>
            </a:endParaRPr>
          </a:p>
        </p:txBody>
      </p:sp>
      <p:sp>
        <p:nvSpPr>
          <p:cNvPr id="260" name="Google Shape;260;p33"/>
          <p:cNvSpPr/>
          <p:nvPr/>
        </p:nvSpPr>
        <p:spPr>
          <a:xfrm>
            <a:off x="1143000" y="5706416"/>
            <a:ext cx="6744475"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am part of the Head Start leadership</a:t>
            </a:r>
            <a:endParaRPr sz="1600" dirty="0">
              <a:solidFill>
                <a:srgbClr val="F98832"/>
              </a:solidFill>
              <a:latin typeface="Caveat Brush" pitchFamily="2" charset="77"/>
            </a:endParaRPr>
          </a:p>
        </p:txBody>
      </p:sp>
      <p:sp>
        <p:nvSpPr>
          <p:cNvPr id="261" name="Google Shape;261;p33"/>
          <p:cNvSpPr/>
          <p:nvPr/>
        </p:nvSpPr>
        <p:spPr>
          <a:xfrm>
            <a:off x="1193488" y="6190849"/>
            <a:ext cx="6855082"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talked to parents about tobacco</a:t>
            </a:r>
            <a:endParaRPr sz="1600" dirty="0">
              <a:solidFill>
                <a:srgbClr val="F98832"/>
              </a:solidFill>
              <a:latin typeface="Caveat Brush" pitchFamily="2" charset="77"/>
            </a:endParaRPr>
          </a:p>
        </p:txBody>
      </p:sp>
      <p:sp>
        <p:nvSpPr>
          <p:cNvPr id="262" name="Google Shape;262;p33"/>
          <p:cNvSpPr/>
          <p:nvPr/>
        </p:nvSpPr>
        <p:spPr>
          <a:xfrm rot="21268436">
            <a:off x="186802" y="2696152"/>
            <a:ext cx="8964932" cy="15927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4400" b="1" i="0" u="none" strike="noStrike" cap="none" dirty="0">
                <a:solidFill>
                  <a:srgbClr val="F98832"/>
                </a:solidFill>
                <a:highlight>
                  <a:srgbClr val="BCEE80"/>
                </a:highlight>
                <a:latin typeface="Caveat Brush" pitchFamily="2" charset="0"/>
                <a:ea typeface="Verdana"/>
                <a:cs typeface="Verdana"/>
                <a:sym typeface="Verdana"/>
              </a:rPr>
              <a:t>I could use more help talking to parents about tobacco &amp; secondhand smoke!</a:t>
            </a:r>
            <a:endParaRPr sz="4400" dirty="0">
              <a:solidFill>
                <a:srgbClr val="F98832"/>
              </a:solidFill>
              <a:highlight>
                <a:srgbClr val="BCEE80"/>
              </a:highlight>
              <a:latin typeface="Caveat Brush" pitchFamily="2" charset="0"/>
            </a:endParaRPr>
          </a:p>
        </p:txBody>
      </p:sp>
      <p:sp>
        <p:nvSpPr>
          <p:cNvPr id="3" name="Freeform 9">
            <a:extLst>
              <a:ext uri="{FF2B5EF4-FFF2-40B4-BE49-F238E27FC236}">
                <a16:creationId xmlns:a16="http://schemas.microsoft.com/office/drawing/2014/main" id="{317CD9CE-7B51-EA2F-C09F-70008E7D5DEE}"/>
              </a:ext>
            </a:extLst>
          </p:cNvPr>
          <p:cNvSpPr/>
          <p:nvPr/>
        </p:nvSpPr>
        <p:spPr>
          <a:xfrm>
            <a:off x="-640290" y="55216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13">
            <a:extLst>
              <a:ext uri="{FF2B5EF4-FFF2-40B4-BE49-F238E27FC236}">
                <a16:creationId xmlns:a16="http://schemas.microsoft.com/office/drawing/2014/main" id="{D45FEB3F-5CDD-7073-F45B-B21ED9079E4E}"/>
              </a:ext>
            </a:extLst>
          </p:cNvPr>
          <p:cNvSpPr/>
          <p:nvPr/>
        </p:nvSpPr>
        <p:spPr>
          <a:xfrm>
            <a:off x="7431757" y="561721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B6E73E14-7B92-DDC3-BB37-1386725EFEBD}"/>
              </a:ext>
            </a:extLst>
          </p:cNvPr>
          <p:cNvSpPr/>
          <p:nvPr/>
        </p:nvSpPr>
        <p:spPr>
          <a:xfrm>
            <a:off x="-1182470" y="-90346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47654775-2CD2-9298-039F-4AEAD4BF667D}"/>
              </a:ext>
            </a:extLst>
          </p:cNvPr>
          <p:cNvSpPr/>
          <p:nvPr/>
        </p:nvSpPr>
        <p:spPr>
          <a:xfrm>
            <a:off x="7779725" y="-94005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56" name="Google Shape;256;p33"/>
          <p:cNvSpPr/>
          <p:nvPr/>
        </p:nvSpPr>
        <p:spPr>
          <a:xfrm>
            <a:off x="785178" y="1559927"/>
            <a:ext cx="7855356"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Children’s Activities/Coloring Sheets</a:t>
            </a:r>
            <a:endParaRPr sz="1600" dirty="0">
              <a:solidFill>
                <a:srgbClr val="F98832"/>
              </a:solidFill>
              <a:latin typeface="Caveat Brush"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xEl>
                                              <p:pRg st="0" end="0"/>
                                            </p:txEl>
                                          </p:spTgt>
                                        </p:tgtEl>
                                        <p:attrNameLst>
                                          <p:attrName>style.visibility</p:attrName>
                                        </p:attrNameLst>
                                      </p:cBhvr>
                                      <p:to>
                                        <p:strVal val="visible"/>
                                      </p:to>
                                    </p:set>
                                    <p:animEffect transition="in" filter="fade">
                                      <p:cBhvr>
                                        <p:cTn id="12" dur="500"/>
                                        <p:tgtEl>
                                          <p:spTgt spid="2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
                                            <p:txEl>
                                              <p:pRg st="0" end="0"/>
                                            </p:txEl>
                                          </p:spTgt>
                                        </p:tgtEl>
                                        <p:attrNameLst>
                                          <p:attrName>style.visibility</p:attrName>
                                        </p:attrNameLst>
                                      </p:cBhvr>
                                      <p:to>
                                        <p:strVal val="visible"/>
                                      </p:to>
                                    </p:set>
                                    <p:animEffect transition="in" filter="fade">
                                      <p:cBhvr>
                                        <p:cTn id="17" dur="500"/>
                                        <p:tgtEl>
                                          <p:spTgt spid="25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xEl>
                                              <p:pRg st="0" end="0"/>
                                            </p:txEl>
                                          </p:spTgt>
                                        </p:tgtEl>
                                        <p:attrNameLst>
                                          <p:attrName>style.visibility</p:attrName>
                                        </p:attrNameLst>
                                      </p:cBhvr>
                                      <p:to>
                                        <p:strVal val="visible"/>
                                      </p:to>
                                    </p:set>
                                    <p:animEffect transition="in" filter="fade">
                                      <p:cBhvr>
                                        <p:cTn id="22" dur="500"/>
                                        <p:tgtEl>
                                          <p:spTgt spid="26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
                                            <p:txEl>
                                              <p:pRg st="0" end="0"/>
                                            </p:txEl>
                                          </p:spTgt>
                                        </p:tgtEl>
                                        <p:attrNameLst>
                                          <p:attrName>style.visibility</p:attrName>
                                        </p:attrNameLst>
                                      </p:cBhvr>
                                      <p:to>
                                        <p:strVal val="visible"/>
                                      </p:to>
                                    </p:set>
                                    <p:animEffect transition="in" filter="fade">
                                      <p:cBhvr>
                                        <p:cTn id="27" dur="500"/>
                                        <p:tgtEl>
                                          <p:spTgt spid="2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9">
                                            <p:txEl>
                                              <p:pRg st="0" end="0"/>
                                            </p:txEl>
                                          </p:spTgt>
                                        </p:tgtEl>
                                        <p:attrNameLst>
                                          <p:attrName>style.visibility</p:attrName>
                                        </p:attrNameLst>
                                      </p:cBhvr>
                                      <p:to>
                                        <p:strVal val="visible"/>
                                      </p:to>
                                    </p:set>
                                    <p:animEffect transition="in" filter="fade">
                                      <p:cBhvr>
                                        <p:cTn id="32" dur="500"/>
                                        <p:tgtEl>
                                          <p:spTgt spid="25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3">
                                            <p:txEl>
                                              <p:pRg st="0" end="0"/>
                                            </p:txEl>
                                          </p:spTgt>
                                        </p:tgtEl>
                                        <p:attrNameLst>
                                          <p:attrName>style.visibility</p:attrName>
                                        </p:attrNameLst>
                                      </p:cBhvr>
                                      <p:to>
                                        <p:strVal val="visible"/>
                                      </p:to>
                                    </p:set>
                                    <p:animEffect transition="in" filter="fade">
                                      <p:cBhvr>
                                        <p:cTn id="37" dur="500"/>
                                        <p:tgtEl>
                                          <p:spTgt spid="25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6">
                                            <p:txEl>
                                              <p:pRg st="0" end="0"/>
                                            </p:txEl>
                                          </p:spTgt>
                                        </p:tgtEl>
                                        <p:attrNameLst>
                                          <p:attrName>style.visibility</p:attrName>
                                        </p:attrNameLst>
                                      </p:cBhvr>
                                      <p:to>
                                        <p:strVal val="visible"/>
                                      </p:to>
                                    </p:set>
                                    <p:animEffect transition="in" filter="fade">
                                      <p:cBhvr>
                                        <p:cTn id="42" dur="500"/>
                                        <p:tgtEl>
                                          <p:spTgt spid="25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7">
                                            <p:txEl>
                                              <p:pRg st="0" end="0"/>
                                            </p:txEl>
                                          </p:spTgt>
                                        </p:tgtEl>
                                        <p:attrNameLst>
                                          <p:attrName>style.visibility</p:attrName>
                                        </p:attrNameLst>
                                      </p:cBhvr>
                                      <p:to>
                                        <p:strVal val="visible"/>
                                      </p:to>
                                    </p:set>
                                    <p:animEffect transition="in" filter="fade">
                                      <p:cBhvr>
                                        <p:cTn id="47" dur="500"/>
                                        <p:tgtEl>
                                          <p:spTgt spid="25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4">
                                            <p:txEl>
                                              <p:pRg st="0" end="0"/>
                                            </p:txEl>
                                          </p:spTgt>
                                        </p:tgtEl>
                                        <p:attrNameLst>
                                          <p:attrName>style.visibility</p:attrName>
                                        </p:attrNameLst>
                                      </p:cBhvr>
                                      <p:to>
                                        <p:strVal val="visible"/>
                                      </p:to>
                                    </p:set>
                                    <p:animEffect transition="in" filter="fade">
                                      <p:cBhvr>
                                        <p:cTn id="52" dur="500"/>
                                        <p:tgtEl>
                                          <p:spTgt spid="25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8">
                                            <p:txEl>
                                              <p:pRg st="0" end="0"/>
                                            </p:txEl>
                                          </p:spTgt>
                                        </p:tgtEl>
                                        <p:attrNameLst>
                                          <p:attrName>style.visibility</p:attrName>
                                        </p:attrNameLst>
                                      </p:cBhvr>
                                      <p:to>
                                        <p:strVal val="visible"/>
                                      </p:to>
                                    </p:set>
                                    <p:animEffect transition="in" filter="fade">
                                      <p:cBhvr>
                                        <p:cTn id="57" dur="500"/>
                                        <p:tgtEl>
                                          <p:spTgt spid="25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1">
                                            <p:txEl>
                                              <p:pRg st="0" end="0"/>
                                            </p:txEl>
                                          </p:spTgt>
                                        </p:tgtEl>
                                        <p:attrNameLst>
                                          <p:attrName>style.visibility</p:attrName>
                                        </p:attrNameLst>
                                      </p:cBhvr>
                                      <p:to>
                                        <p:strVal val="visible"/>
                                      </p:to>
                                    </p:set>
                                    <p:animEffect transition="in" filter="fade">
                                      <p:cBhvr>
                                        <p:cTn id="62" dur="500"/>
                                        <p:tgtEl>
                                          <p:spTgt spid="2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5">
                                            <p:txEl>
                                              <p:pRg st="0" end="0"/>
                                            </p:txEl>
                                          </p:spTgt>
                                        </p:tgtEl>
                                        <p:attrNameLst>
                                          <p:attrName>style.visibility</p:attrName>
                                        </p:attrNameLst>
                                      </p:cBhvr>
                                      <p:to>
                                        <p:strVal val="visible"/>
                                      </p:to>
                                    </p:set>
                                    <p:animEffect transition="in" filter="fade">
                                      <p:cBhvr>
                                        <p:cTn id="67" dur="500"/>
                                        <p:tgtEl>
                                          <p:spTgt spid="25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62"/>
                                        </p:tgtEl>
                                        <p:attrNameLst>
                                          <p:attrName>style.visibility</p:attrName>
                                        </p:attrNameLst>
                                      </p:cBhvr>
                                      <p:to>
                                        <p:strVal val="visible"/>
                                      </p:to>
                                    </p:set>
                                    <p:anim calcmode="lin" valueType="num">
                                      <p:cBhvr additive="base">
                                        <p:cTn id="72" dur="500" fill="hold"/>
                                        <p:tgtEl>
                                          <p:spTgt spid="262"/>
                                        </p:tgtEl>
                                        <p:attrNameLst>
                                          <p:attrName>ppt_x</p:attrName>
                                        </p:attrNameLst>
                                      </p:cBhvr>
                                      <p:tavLst>
                                        <p:tav tm="0">
                                          <p:val>
                                            <p:strVal val="#ppt_x"/>
                                          </p:val>
                                        </p:tav>
                                        <p:tav tm="100000">
                                          <p:val>
                                            <p:strVal val="#ppt_x"/>
                                          </p:val>
                                        </p:tav>
                                      </p:tavLst>
                                    </p:anim>
                                    <p:anim calcmode="lin" valueType="num">
                                      <p:cBhvr additive="base">
                                        <p:cTn id="73" dur="500" fill="hold"/>
                                        <p:tgtEl>
                                          <p:spTgt spid="2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build="allAtOnce"/>
      <p:bldP spid="2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27917"/>
            <a:ext cx="9030792" cy="1739322"/>
          </a:xfrm>
          <a:prstGeom prst="rect">
            <a:avLst/>
          </a:prstGeom>
          <a:noFill/>
        </p:spPr>
        <p:txBody>
          <a:bodyPr wrap="square" rtlCol="0">
            <a:spAutoFit/>
          </a:bodyPr>
          <a:lstStyle/>
          <a:p>
            <a:pPr marL="292608" algn="ctr" defTabSz="857250">
              <a:lnSpc>
                <a:spcPts val="4500"/>
              </a:lnSpc>
              <a:buClrTx/>
            </a:pPr>
            <a:r>
              <a:rPr lang="en-US" sz="3600" kern="1200" dirty="0">
                <a:latin typeface="Caveat Brush" pitchFamily="2" charset="0"/>
                <a:ea typeface="+mn-ea"/>
                <a:cs typeface="+mn-cs"/>
              </a:rPr>
              <a:t>FREE &amp; Available 24/7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a:t>
            </a:r>
            <a:r>
              <a:rPr lang="en-US" sz="3600" kern="1200" dirty="0">
                <a:latin typeface="Caveat Brush" pitchFamily="2" charset="0"/>
              </a:rPr>
              <a:t>Call, Text, Online, or App</a:t>
            </a:r>
            <a:endParaRPr lang="en-US" sz="3600" kern="1200" dirty="0">
              <a:latin typeface="Caveat Brush" pitchFamily="2" charset="0"/>
              <a:ea typeface="+mn-ea"/>
              <a:cs typeface="+mn-cs"/>
            </a:endParaRPr>
          </a:p>
          <a:p>
            <a:pPr marL="292608" algn="ctr" defTabSz="857250">
              <a:lnSpc>
                <a:spcPts val="4500"/>
              </a:lnSpc>
              <a:buClrTx/>
            </a:pPr>
            <a:r>
              <a:rPr lang="en-US" sz="3600" kern="1200" dirty="0">
                <a:latin typeface="Caveat Brush" pitchFamily="2" charset="0"/>
                <a:ea typeface="+mn-ea"/>
                <a:cs typeface="+mn-cs"/>
              </a:rPr>
              <a:t>Trained Quit Coach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Customized Quit Plan</a:t>
            </a: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7">
            <a:extLst>
              <a:ext uri="{28A0092B-C50C-407E-A947-70E740481C1C}">
                <a14:useLocalDpi xmlns:a14="http://schemas.microsoft.com/office/drawing/2010/main" val="0"/>
              </a:ext>
            </a:extLst>
          </a:blip>
          <a:srcRect r="2334"/>
          <a:stretch/>
        </p:blipFill>
        <p:spPr>
          <a:xfrm>
            <a:off x="3465887" y="2499387"/>
            <a:ext cx="5474944" cy="4204335"/>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124327" y="3770938"/>
            <a:ext cx="3254451" cy="1505027"/>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77060" y="2771126"/>
            <a:ext cx="3225227" cy="3278205"/>
          </a:xfrm>
          <a:prstGeom prst="rect">
            <a:avLst/>
          </a:prstGeom>
          <a:noFill/>
        </p:spPr>
        <p:txBody>
          <a:bodyPr wrap="square" rtlCol="0">
            <a:spAutoFit/>
          </a:bodyPr>
          <a:lstStyle/>
          <a:p>
            <a:pPr marL="292608" defTabSz="857250">
              <a:lnSpc>
                <a:spcPts val="4200"/>
              </a:lnSpc>
              <a:buClrTx/>
            </a:pPr>
            <a:endParaRPr lang="en-US" sz="3200" kern="1200" dirty="0">
              <a:latin typeface="Caveat Brush" pitchFamily="2" charset="0"/>
              <a:ea typeface="+mn-ea"/>
              <a:cs typeface="+mn-cs"/>
            </a:endParaRPr>
          </a:p>
          <a:p>
            <a:pPr marL="292608" lvl="2" algn="ctr" defTabSz="857250">
              <a:lnSpc>
                <a:spcPts val="4200"/>
              </a:lnSpc>
              <a:buClrTx/>
            </a:pPr>
            <a:r>
              <a:rPr lang="en-US" sz="3600" kern="1200" dirty="0">
                <a:solidFill>
                  <a:srgbClr val="F98832"/>
                </a:solidFill>
                <a:latin typeface="Caveat Brush" pitchFamily="2" charset="0"/>
                <a:ea typeface="+mn-ea"/>
                <a:cs typeface="+mn-cs"/>
              </a:rPr>
              <a:t>FREE</a:t>
            </a:r>
            <a:r>
              <a:rPr lang="en-US" sz="3600" kern="1200" dirty="0">
                <a:latin typeface="Caveat Brush" pitchFamily="2" charset="0"/>
                <a:ea typeface="+mn-ea"/>
                <a:cs typeface="+mn-cs"/>
              </a:rPr>
              <a:t> Nicotine Replacement Therapies (NRT), as available</a:t>
            </a:r>
          </a:p>
          <a:p>
            <a:pPr algn="ctr" defTabSz="857250">
              <a:lnSpc>
                <a:spcPts val="36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455920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37097"/>
          </a:xfrm>
          <a:prstGeom prst="rect">
            <a:avLst/>
          </a:prstGeom>
        </p:spPr>
        <p:txBody>
          <a:bodyPr lIns="0" tIns="0" rIns="0" bIns="0" rtlCol="0" anchor="t">
            <a:spAutoFit/>
          </a:bodyPr>
          <a:lstStyle/>
          <a:p>
            <a:pPr algn="ctr" defTabSz="857250">
              <a:lnSpc>
                <a:spcPts val="5057"/>
              </a:lnSpc>
              <a:buClrTx/>
            </a:pPr>
            <a:r>
              <a:rPr lang="en-US" sz="4000" kern="1200" dirty="0">
                <a:solidFill>
                  <a:srgbClr val="F98832"/>
                </a:solidFill>
                <a:latin typeface="Caveat Brush" pitchFamily="2" charset="0"/>
                <a:ea typeface="+mn-ea"/>
                <a:cs typeface="+mn-cs"/>
              </a:rPr>
              <a:t>QNI STANDARD &amp; TAILORED PROGRAMS</a:t>
            </a:r>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extLst>
              <p:ext uri="{D42A27DB-BD31-4B8C-83A1-F6EECF244321}">
                <p14:modId xmlns:p14="http://schemas.microsoft.com/office/powerpoint/2010/main" val="1421368976"/>
              </p:ext>
            </p:extLst>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Program</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(self-report)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Sessions</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NRT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 </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Offering</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Amount</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8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Pregnancy</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7</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Yes*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p>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4 weeks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Behavioral Health</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7</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latin typeface="Segoe UI"/>
                        </a:rPr>
                        <a:t>Patch or Gum</a:t>
                      </a:r>
                      <a:endParaRPr lang="en-US" sz="1400" dirty="0"/>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4 weeks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Youth Online</a:t>
                      </a:r>
                      <a:endParaRPr lang="en-US" sz="800" b="0" kern="100" dirty="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6 Steps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No</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Menthol</a:t>
                      </a: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Enhancement</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5 or 7</a:t>
                      </a:r>
                      <a:endParaRPr lang="en-US" sz="800" b="0" kern="100" dirty="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dirty="0">
                          <a:solidFill>
                            <a:srgbClr val="595959"/>
                          </a:solidFill>
                          <a:effectLst/>
                          <a:latin typeface="Segoe UI"/>
                          <a:ea typeface="Aptos" panose="020B0004020202020204" pitchFamily="34" charset="0"/>
                          <a:cs typeface="Times New Roman"/>
                        </a:rPr>
                        <a:t>Patch or Gum</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4 weeks</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Standard Adult</a:t>
                      </a:r>
                      <a:endParaRPr lang="en-US" sz="800" b="0" kern="100" dirty="0">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5</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dirty="0">
                          <a:solidFill>
                            <a:srgbClr val="595959"/>
                          </a:solidFill>
                          <a:effectLst/>
                          <a:highlight>
                            <a:srgbClr val="C6EAF0"/>
                          </a:highlight>
                          <a:latin typeface="Segoe UI"/>
                          <a:ea typeface="Aptos" panose="020B0004020202020204" pitchFamily="34" charset="0"/>
                          <a:cs typeface="Times New Roman"/>
                        </a:rPr>
                        <a:t>Yes* for qualifying participants</a:t>
                      </a:r>
                      <a:endParaRPr lang="en-US" sz="11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endParaRPr lang="en-US" sz="14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4 weeks</a:t>
                      </a: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Tree>
    <p:extLst>
      <p:ext uri="{BB962C8B-B14F-4D97-AF65-F5344CB8AC3E}">
        <p14:creationId xmlns:p14="http://schemas.microsoft.com/office/powerpoint/2010/main" val="1861864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VALUE VOTING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A6EAE660-6B48-F3C1-CA82-DD92B5CBCEA9}"/>
              </a:ext>
            </a:extLst>
          </p:cNvPr>
          <p:cNvSpPr txBox="1"/>
          <p:nvPr/>
        </p:nvSpPr>
        <p:spPr>
          <a:xfrm>
            <a:off x="492169" y="2077801"/>
            <a:ext cx="8202853" cy="3472041"/>
          </a:xfrm>
          <a:prstGeom prst="rect">
            <a:avLst/>
          </a:prstGeom>
        </p:spPr>
        <p:txBody>
          <a:bodyPr wrap="square" lIns="0" tIns="0" rIns="0" bIns="0" rtlCol="0" anchor="t">
            <a:spAutoFit/>
          </a:bodyPr>
          <a:lstStyle/>
          <a:p>
            <a:pPr marL="0" lvl="0" indent="0" algn="ctr" rtl="0">
              <a:lnSpc>
                <a:spcPct val="90000"/>
              </a:lnSpc>
              <a:spcBef>
                <a:spcPts val="0"/>
              </a:spcBef>
              <a:spcAft>
                <a:spcPts val="0"/>
              </a:spcAft>
              <a:buClr>
                <a:schemeClr val="accent2"/>
              </a:buClr>
              <a:buSzPts val="2700"/>
              <a:buNone/>
            </a:pPr>
            <a:endParaRPr lang="en-US" sz="3600" dirty="0">
              <a:solidFill>
                <a:srgbClr val="BCEE80"/>
              </a:solidFill>
              <a:latin typeface="Caveat Brush" pitchFamily="2" charset="77"/>
              <a:ea typeface="Century Gothic"/>
              <a:cs typeface="Century Gothic"/>
              <a:sym typeface="Century Gothic"/>
            </a:endParaRPr>
          </a:p>
          <a:p>
            <a:pPr marL="428625" lvl="0" indent="-428625" algn="l" rtl="0">
              <a:lnSpc>
                <a:spcPct val="90000"/>
              </a:lnSpc>
              <a:spcBef>
                <a:spcPts val="750"/>
              </a:spcBef>
              <a:spcAft>
                <a:spcPts val="0"/>
              </a:spcAft>
              <a:buClr>
                <a:schemeClr val="dk1"/>
              </a:buClr>
              <a:buSzPts val="2700"/>
              <a:buFont typeface="Arial"/>
              <a:buChar char="•"/>
            </a:pPr>
            <a:r>
              <a:rPr lang="en-US" sz="3200" dirty="0">
                <a:latin typeface="Caveat Brush" pitchFamily="2" charset="77"/>
                <a:ea typeface="Century Gothic"/>
                <a:cs typeface="Century Gothic"/>
                <a:sym typeface="Century Gothic"/>
              </a:rPr>
              <a:t>Stand on the far right side of the room if you </a:t>
            </a:r>
            <a:r>
              <a:rPr lang="en-US" sz="3200" dirty="0">
                <a:solidFill>
                  <a:schemeClr val="accent2"/>
                </a:solidFill>
                <a:latin typeface="Caveat Brush" pitchFamily="2" charset="77"/>
                <a:ea typeface="Century Gothic"/>
                <a:cs typeface="Century Gothic"/>
                <a:sym typeface="Century Gothic"/>
              </a:rPr>
              <a:t>agree</a:t>
            </a:r>
            <a:r>
              <a:rPr lang="en-US" sz="3200" dirty="0">
                <a:latin typeface="Caveat Brush" pitchFamily="2" charset="77"/>
                <a:ea typeface="Century Gothic"/>
                <a:cs typeface="Century Gothic"/>
                <a:sym typeface="Century Gothic"/>
              </a:rPr>
              <a:t> 100% with the statement.</a:t>
            </a:r>
            <a:endParaRPr lang="en-US" sz="4000" dirty="0">
              <a:latin typeface="Caveat Brush" pitchFamily="2" charset="77"/>
            </a:endParaRPr>
          </a:p>
          <a:p>
            <a:pPr marL="428625" lvl="0" indent="-428625" algn="l" rtl="0">
              <a:lnSpc>
                <a:spcPct val="90000"/>
              </a:lnSpc>
              <a:spcBef>
                <a:spcPts val="750"/>
              </a:spcBef>
              <a:spcAft>
                <a:spcPts val="0"/>
              </a:spcAft>
              <a:buClr>
                <a:schemeClr val="dk1"/>
              </a:buClr>
              <a:buSzPts val="2700"/>
              <a:buFont typeface="Arial"/>
              <a:buChar char="•"/>
            </a:pPr>
            <a:r>
              <a:rPr lang="en-US" sz="3200" dirty="0">
                <a:latin typeface="Caveat Brush" pitchFamily="2" charset="77"/>
                <a:ea typeface="Century Gothic"/>
                <a:cs typeface="Century Gothic"/>
                <a:sym typeface="Century Gothic"/>
              </a:rPr>
              <a:t>Stand on the far left side of the room if you 100% </a:t>
            </a:r>
            <a:r>
              <a:rPr lang="en-US" sz="3200" dirty="0">
                <a:solidFill>
                  <a:schemeClr val="accent2"/>
                </a:solidFill>
                <a:latin typeface="Caveat Brush" pitchFamily="2" charset="77"/>
                <a:ea typeface="Century Gothic"/>
                <a:cs typeface="Century Gothic"/>
                <a:sym typeface="Century Gothic"/>
              </a:rPr>
              <a:t>disagree</a:t>
            </a:r>
            <a:r>
              <a:rPr lang="en-US" sz="3200" dirty="0">
                <a:latin typeface="Caveat Brush" pitchFamily="2" charset="77"/>
                <a:ea typeface="Century Gothic"/>
                <a:cs typeface="Century Gothic"/>
                <a:sym typeface="Century Gothic"/>
              </a:rPr>
              <a:t> with the statement.</a:t>
            </a:r>
            <a:endParaRPr lang="en-US" sz="4000" dirty="0">
              <a:latin typeface="Caveat Brush" pitchFamily="2" charset="77"/>
            </a:endParaRPr>
          </a:p>
          <a:p>
            <a:pPr marL="428625" lvl="0" indent="-428625" algn="l" rtl="0">
              <a:lnSpc>
                <a:spcPct val="90000"/>
              </a:lnSpc>
              <a:spcBef>
                <a:spcPts val="750"/>
              </a:spcBef>
              <a:spcAft>
                <a:spcPts val="0"/>
              </a:spcAft>
              <a:buClr>
                <a:schemeClr val="dk1"/>
              </a:buClr>
              <a:buSzPts val="2700"/>
              <a:buFont typeface="Arial"/>
              <a:buChar char="•"/>
            </a:pPr>
            <a:r>
              <a:rPr lang="en-US" sz="3200" dirty="0">
                <a:latin typeface="Caveat Brush" pitchFamily="2" charset="77"/>
                <a:ea typeface="Century Gothic"/>
                <a:cs typeface="Century Gothic"/>
                <a:sym typeface="Century Gothic"/>
              </a:rPr>
              <a:t>Or stand </a:t>
            </a:r>
            <a:r>
              <a:rPr lang="en-US" sz="3200" dirty="0">
                <a:solidFill>
                  <a:schemeClr val="accent2"/>
                </a:solidFill>
                <a:latin typeface="Caveat Brush" pitchFamily="2" charset="77"/>
                <a:ea typeface="Century Gothic"/>
                <a:cs typeface="Century Gothic"/>
                <a:sym typeface="Century Gothic"/>
              </a:rPr>
              <a:t>somewhere in between </a:t>
            </a:r>
            <a:r>
              <a:rPr lang="en-US" sz="3200" dirty="0">
                <a:latin typeface="Caveat Brush" pitchFamily="2" charset="77"/>
                <a:ea typeface="Century Gothic"/>
                <a:cs typeface="Century Gothic"/>
                <a:sym typeface="Century Gothic"/>
              </a:rPr>
              <a:t>depending on your level of agreement with the statement.</a:t>
            </a:r>
            <a:endParaRPr lang="en-US" sz="3200" dirty="0">
              <a:latin typeface="Caveat Brush" pitchFamily="2" charset="0"/>
            </a:endParaRPr>
          </a:p>
        </p:txBody>
      </p:sp>
      <p:sp>
        <p:nvSpPr>
          <p:cNvPr id="11" name="Google Shape;637;p74">
            <a:extLst>
              <a:ext uri="{FF2B5EF4-FFF2-40B4-BE49-F238E27FC236}">
                <a16:creationId xmlns:a16="http://schemas.microsoft.com/office/drawing/2014/main" id="{817EFF58-ED6F-4A0A-26C6-5DCC259986D4}"/>
              </a:ext>
            </a:extLst>
          </p:cNvPr>
          <p:cNvSpPr/>
          <p:nvPr/>
        </p:nvSpPr>
        <p:spPr>
          <a:xfrm>
            <a:off x="774939" y="5880756"/>
            <a:ext cx="7315200" cy="5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chemeClr val="accent2"/>
                </a:solidFill>
                <a:latin typeface="Caveat Brush" pitchFamily="2" charset="0"/>
                <a:ea typeface="Century Gothic"/>
                <a:cs typeface="Century Gothic"/>
                <a:sym typeface="Century Gothic"/>
              </a:rPr>
              <a:t>Let’s</a:t>
            </a:r>
            <a:r>
              <a:rPr lang="en-US" sz="3200" i="0" u="none" strike="noStrike" cap="none" dirty="0">
                <a:solidFill>
                  <a:schemeClr val="accent2"/>
                </a:solidFill>
                <a:latin typeface="Caveat Brush" pitchFamily="2" charset="0"/>
                <a:ea typeface="Century Gothic"/>
                <a:cs typeface="Century Gothic"/>
                <a:sym typeface="Century Gothic"/>
              </a:rPr>
              <a:t> Learn From Each Other! </a:t>
            </a:r>
            <a:endParaRPr sz="3200" i="0" u="none" strike="noStrike" cap="none" dirty="0">
              <a:solidFill>
                <a:schemeClr val="dk1"/>
              </a:solidFill>
              <a:latin typeface="Caveat Brush" pitchFamily="2" charset="0"/>
              <a:ea typeface="Verdana"/>
              <a:cs typeface="Verdana"/>
              <a:sym typeface="Verdana"/>
            </a:endParaRPr>
          </a:p>
        </p:txBody>
      </p:sp>
      <p:sp>
        <p:nvSpPr>
          <p:cNvPr id="12" name="TextBox 12">
            <a:extLst>
              <a:ext uri="{FF2B5EF4-FFF2-40B4-BE49-F238E27FC236}">
                <a16:creationId xmlns:a16="http://schemas.microsoft.com/office/drawing/2014/main" id="{628906E2-7C06-D011-FAEE-250CD803B1A5}"/>
              </a:ext>
            </a:extLst>
          </p:cNvPr>
          <p:cNvSpPr txBox="1"/>
          <p:nvPr/>
        </p:nvSpPr>
        <p:spPr>
          <a:xfrm>
            <a:off x="131351" y="1463786"/>
            <a:ext cx="8698493" cy="1446871"/>
          </a:xfrm>
          <a:prstGeom prst="rect">
            <a:avLst/>
          </a:prstGeom>
        </p:spPr>
        <p:txBody>
          <a:bodyPr wrap="square" lIns="0" tIns="0" rIns="0" bIns="0" rtlCol="0" anchor="t">
            <a:spAutoFit/>
          </a:bodyPr>
          <a:lstStyle/>
          <a:p>
            <a:pPr marL="0" lvl="0" indent="0" algn="ctr" rtl="0">
              <a:lnSpc>
                <a:spcPct val="90000"/>
              </a:lnSpc>
              <a:spcBef>
                <a:spcPts val="0"/>
              </a:spcBef>
              <a:spcAft>
                <a:spcPts val="0"/>
              </a:spcAft>
              <a:buClr>
                <a:schemeClr val="accent2"/>
              </a:buClr>
              <a:buSzPts val="2700"/>
              <a:buNone/>
            </a:pPr>
            <a:r>
              <a:rPr lang="en-US" sz="3600" dirty="0">
                <a:solidFill>
                  <a:srgbClr val="F98832"/>
                </a:solidFill>
                <a:latin typeface="Caveat Brush" pitchFamily="2" charset="77"/>
                <a:ea typeface="Century Gothic"/>
                <a:cs typeface="Century Gothic"/>
                <a:sym typeface="Century Gothic"/>
              </a:rPr>
              <a:t>How has your experience been as you share the Breathe materials and address tobacco with families?</a:t>
            </a:r>
            <a:br>
              <a:rPr lang="en-US" sz="3600" dirty="0">
                <a:solidFill>
                  <a:srgbClr val="F98832"/>
                </a:solidFill>
                <a:latin typeface="Caveat Brush" pitchFamily="2" charset="77"/>
                <a:ea typeface="Century Gothic"/>
                <a:cs typeface="Century Gothic"/>
                <a:sym typeface="Century Gothic"/>
              </a:rPr>
            </a:br>
            <a:endParaRPr lang="en-US" sz="3200" dirty="0">
              <a:latin typeface="Caveat Brush" pitchFamily="2" charset="0"/>
            </a:endParaRPr>
          </a:p>
        </p:txBody>
      </p:sp>
    </p:spTree>
    <p:extLst>
      <p:ext uri="{BB962C8B-B14F-4D97-AF65-F5344CB8AC3E}">
        <p14:creationId xmlns:p14="http://schemas.microsoft.com/office/powerpoint/2010/main" val="41178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02062" y="203205"/>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334950" y="1159902"/>
            <a:ext cx="8474099" cy="5400837"/>
          </a:xfrm>
          <a:prstGeom prst="rect">
            <a:avLst/>
          </a:prstGeom>
        </p:spPr>
        <p:txBody>
          <a:bodyPr wrap="square" lIns="0" tIns="0" rIns="0" bIns="0" rtlCol="0" anchor="t">
            <a:spAutoFit/>
          </a:bodyPr>
          <a:lstStyle/>
          <a:p>
            <a:pPr algn="ctr">
              <a:buClr>
                <a:schemeClr val="dk1"/>
              </a:buClr>
              <a:buSzPts val="2800"/>
            </a:pPr>
            <a:r>
              <a:rPr lang="en-US" sz="7200" dirty="0">
                <a:solidFill>
                  <a:srgbClr val="F98832"/>
                </a:solidFill>
                <a:latin typeface="Caveat Brush" pitchFamily="2" charset="77"/>
                <a:ea typeface="Century Gothic"/>
                <a:cs typeface="Century Gothic"/>
                <a:sym typeface="Century Gothic"/>
              </a:rPr>
              <a:t>I have experienced challenges talking to parents/caregivers about tobacco in the past year.</a:t>
            </a:r>
            <a:endParaRPr lang="en-US" sz="8800" dirty="0">
              <a:solidFill>
                <a:srgbClr val="F98832"/>
              </a:solidFill>
              <a:latin typeface="Caveat Brush" pitchFamily="2" charset="77"/>
            </a:endParaRPr>
          </a:p>
          <a:p>
            <a:pPr>
              <a:buClr>
                <a:schemeClr val="dk1"/>
              </a:buClr>
              <a:buSzPts val="2800"/>
            </a:pP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418849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099550" y="316137"/>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344517" y="728581"/>
            <a:ext cx="8474099" cy="968855"/>
          </a:xfrm>
          <a:prstGeom prst="rect">
            <a:avLst/>
          </a:prstGeom>
        </p:spPr>
        <p:txBody>
          <a:bodyPr wrap="square" lIns="0" tIns="0" rIns="0" bIns="0" rtlCol="0" anchor="t">
            <a:spAutoFit/>
          </a:bodyPr>
          <a:lstStyle/>
          <a:p>
            <a:pPr>
              <a:buClr>
                <a:schemeClr val="dk1"/>
              </a:buClr>
              <a:buSzPts val="2800"/>
            </a:pP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7693E0FD-FD21-1596-B54F-47BA40213CE8}"/>
              </a:ext>
            </a:extLst>
          </p:cNvPr>
          <p:cNvSpPr txBox="1"/>
          <p:nvPr/>
        </p:nvSpPr>
        <p:spPr>
          <a:xfrm>
            <a:off x="179482" y="1842758"/>
            <a:ext cx="8785035" cy="3299365"/>
          </a:xfrm>
          <a:prstGeom prst="rect">
            <a:avLst/>
          </a:prstGeom>
          <a:noFill/>
        </p:spPr>
        <p:txBody>
          <a:bodyPr wrap="square" rtlCol="0">
            <a:spAutoFit/>
          </a:bodyPr>
          <a:lstStyle/>
          <a:p>
            <a:pPr marL="0" lvl="0" indent="0" algn="ctr" rtl="0">
              <a:lnSpc>
                <a:spcPct val="90000"/>
              </a:lnSpc>
              <a:spcBef>
                <a:spcPts val="0"/>
              </a:spcBef>
              <a:spcAft>
                <a:spcPts val="0"/>
              </a:spcAft>
              <a:buClr>
                <a:schemeClr val="dk1"/>
              </a:buClr>
              <a:buSzPts val="3300"/>
              <a:buNone/>
            </a:pPr>
            <a:r>
              <a:rPr lang="en-US" sz="7200" dirty="0">
                <a:solidFill>
                  <a:srgbClr val="F98832"/>
                </a:solidFill>
                <a:latin typeface="Caveat Brush" pitchFamily="2" charset="77"/>
                <a:ea typeface="Century Gothic"/>
                <a:cs typeface="Century Gothic"/>
                <a:sym typeface="Century Gothic"/>
              </a:rPr>
              <a:t>I have found creative ways to share information about tobacco.</a:t>
            </a:r>
            <a:endParaRPr lang="en-US" sz="7200" dirty="0">
              <a:solidFill>
                <a:srgbClr val="F98832"/>
              </a:solidFill>
              <a:latin typeface="Caveat Brush" pitchFamily="2" charset="77"/>
            </a:endParaRPr>
          </a:p>
          <a:p>
            <a:endParaRPr lang="en-US" dirty="0"/>
          </a:p>
        </p:txBody>
      </p:sp>
    </p:spTree>
    <p:extLst>
      <p:ext uri="{BB962C8B-B14F-4D97-AF65-F5344CB8AC3E}">
        <p14:creationId xmlns:p14="http://schemas.microsoft.com/office/powerpoint/2010/main" val="1434951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099551" y="390468"/>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344517" y="728581"/>
            <a:ext cx="8474099" cy="968855"/>
          </a:xfrm>
          <a:prstGeom prst="rect">
            <a:avLst/>
          </a:prstGeom>
        </p:spPr>
        <p:txBody>
          <a:bodyPr wrap="square" lIns="0" tIns="0" rIns="0" bIns="0" rtlCol="0" anchor="t">
            <a:spAutoFit/>
          </a:bodyPr>
          <a:lstStyle/>
          <a:p>
            <a:pPr>
              <a:buClr>
                <a:schemeClr val="dk1"/>
              </a:buClr>
              <a:buSzPts val="2800"/>
            </a:pP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7693E0FD-FD21-1596-B54F-47BA40213CE8}"/>
              </a:ext>
            </a:extLst>
          </p:cNvPr>
          <p:cNvSpPr txBox="1"/>
          <p:nvPr/>
        </p:nvSpPr>
        <p:spPr>
          <a:xfrm>
            <a:off x="189048" y="1453936"/>
            <a:ext cx="8785035" cy="3631763"/>
          </a:xfrm>
          <a:prstGeom prst="rect">
            <a:avLst/>
          </a:prstGeom>
          <a:noFill/>
        </p:spPr>
        <p:txBody>
          <a:bodyPr wrap="square" rtlCol="0">
            <a:spAutoFit/>
          </a:bodyPr>
          <a:lstStyle/>
          <a:p>
            <a:pPr algn="ctr"/>
            <a:r>
              <a:rPr lang="en-US" sz="7200" dirty="0">
                <a:solidFill>
                  <a:srgbClr val="F98832"/>
                </a:solidFill>
                <a:latin typeface="Caveat Brush" pitchFamily="2" charset="77"/>
                <a:ea typeface="Century Gothic"/>
                <a:cs typeface="Century Gothic"/>
                <a:sym typeface="Century Gothic"/>
              </a:rPr>
              <a:t>I am able to talk </a:t>
            </a:r>
          </a:p>
          <a:p>
            <a:pPr algn="ctr"/>
            <a:r>
              <a:rPr lang="en-US" sz="7200" dirty="0">
                <a:solidFill>
                  <a:srgbClr val="F98832"/>
                </a:solidFill>
                <a:latin typeface="Caveat Brush" pitchFamily="2" charset="77"/>
                <a:ea typeface="Century Gothic"/>
                <a:cs typeface="Century Gothic"/>
                <a:sym typeface="Century Gothic"/>
              </a:rPr>
              <a:t>about tobacco in a </a:t>
            </a:r>
          </a:p>
          <a:p>
            <a:pPr algn="ctr"/>
            <a:r>
              <a:rPr lang="en-US" sz="7200" dirty="0">
                <a:solidFill>
                  <a:srgbClr val="F98832"/>
                </a:solidFill>
                <a:latin typeface="Caveat Brush" pitchFamily="2" charset="77"/>
                <a:ea typeface="Century Gothic"/>
                <a:cs typeface="Century Gothic"/>
                <a:sym typeface="Century Gothic"/>
              </a:rPr>
              <a:t>non-judgmental way.</a:t>
            </a:r>
            <a:endParaRPr lang="en-US" sz="7200" dirty="0">
              <a:solidFill>
                <a:srgbClr val="F98832"/>
              </a:solidFill>
              <a:latin typeface="Caveat Brush" pitchFamily="2" charset="77"/>
            </a:endParaRPr>
          </a:p>
          <a:p>
            <a:endParaRPr lang="en-US" dirty="0"/>
          </a:p>
        </p:txBody>
      </p:sp>
    </p:spTree>
    <p:extLst>
      <p:ext uri="{BB962C8B-B14F-4D97-AF65-F5344CB8AC3E}">
        <p14:creationId xmlns:p14="http://schemas.microsoft.com/office/powerpoint/2010/main" val="197585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DDF4-EC0B-81C5-1304-AD1EF9F168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50FC60-2F62-CB84-AD93-87CAEDB5C116}"/>
              </a:ext>
            </a:extLst>
          </p:cNvPr>
          <p:cNvSpPr/>
          <p:nvPr/>
        </p:nvSpPr>
        <p:spPr>
          <a:xfrm flipH="1">
            <a:off x="6547533"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4" name="Freeform 4">
            <a:extLst>
              <a:ext uri="{FF2B5EF4-FFF2-40B4-BE49-F238E27FC236}">
                <a16:creationId xmlns:a16="http://schemas.microsoft.com/office/drawing/2014/main" id="{8D236D9B-3E9C-5DE3-616F-066F67815BA2}"/>
              </a:ext>
            </a:extLst>
          </p:cNvPr>
          <p:cNvSpPr/>
          <p:nvPr/>
        </p:nvSpPr>
        <p:spPr>
          <a:xfrm>
            <a:off x="5719948"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9" name="Freeform 13">
            <a:extLst>
              <a:ext uri="{FF2B5EF4-FFF2-40B4-BE49-F238E27FC236}">
                <a16:creationId xmlns:a16="http://schemas.microsoft.com/office/drawing/2014/main" id="{37BF0417-990F-4970-7639-2EA1E30947AC}"/>
              </a:ext>
            </a:extLst>
          </p:cNvPr>
          <p:cNvSpPr/>
          <p:nvPr/>
        </p:nvSpPr>
        <p:spPr>
          <a:xfrm rot="11118875">
            <a:off x="7114528" y="-810586"/>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10" name="Freeform 7">
            <a:extLst>
              <a:ext uri="{FF2B5EF4-FFF2-40B4-BE49-F238E27FC236}">
                <a16:creationId xmlns:a16="http://schemas.microsoft.com/office/drawing/2014/main" id="{039624C0-B6EA-8B9F-C92E-07B250730F63}"/>
              </a:ext>
            </a:extLst>
          </p:cNvPr>
          <p:cNvSpPr/>
          <p:nvPr/>
        </p:nvSpPr>
        <p:spPr>
          <a:xfrm>
            <a:off x="8427944" y="12445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11" name="Freeform 9">
            <a:extLst>
              <a:ext uri="{FF2B5EF4-FFF2-40B4-BE49-F238E27FC236}">
                <a16:creationId xmlns:a16="http://schemas.microsoft.com/office/drawing/2014/main" id="{3629A0A3-388A-F02D-63A0-43AD1A697722}"/>
              </a:ext>
            </a:extLst>
          </p:cNvPr>
          <p:cNvSpPr/>
          <p:nvPr/>
        </p:nvSpPr>
        <p:spPr>
          <a:xfrm rot="7639464">
            <a:off x="-889001" y="-61729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2" name="Freeform 8">
            <a:extLst>
              <a:ext uri="{FF2B5EF4-FFF2-40B4-BE49-F238E27FC236}">
                <a16:creationId xmlns:a16="http://schemas.microsoft.com/office/drawing/2014/main" id="{087B0FF5-24B0-9788-D0A4-3643510361C9}"/>
              </a:ext>
            </a:extLst>
          </p:cNvPr>
          <p:cNvSpPr/>
          <p:nvPr/>
        </p:nvSpPr>
        <p:spPr>
          <a:xfrm>
            <a:off x="1388467" y="622185"/>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pic>
        <p:nvPicPr>
          <p:cNvPr id="8" name="Picture 7">
            <a:extLst>
              <a:ext uri="{FF2B5EF4-FFF2-40B4-BE49-F238E27FC236}">
                <a16:creationId xmlns:a16="http://schemas.microsoft.com/office/drawing/2014/main" id="{4974C2A3-0633-7117-7789-868D87AE5B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3098" y="0"/>
            <a:ext cx="5297805" cy="6858000"/>
          </a:xfrm>
          <a:prstGeom prst="rect">
            <a:avLst/>
          </a:prstGeom>
        </p:spPr>
      </p:pic>
      <p:sp>
        <p:nvSpPr>
          <p:cNvPr id="13" name="Freeform 13">
            <a:extLst>
              <a:ext uri="{FF2B5EF4-FFF2-40B4-BE49-F238E27FC236}">
                <a16:creationId xmlns:a16="http://schemas.microsoft.com/office/drawing/2014/main" id="{FA3E41DD-BF3E-BB4A-957E-363BE6F683DD}"/>
              </a:ext>
            </a:extLst>
          </p:cNvPr>
          <p:cNvSpPr/>
          <p:nvPr/>
        </p:nvSpPr>
        <p:spPr>
          <a:xfrm rot="11118875">
            <a:off x="-754919" y="528546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14" name="Freeform 9">
            <a:extLst>
              <a:ext uri="{FF2B5EF4-FFF2-40B4-BE49-F238E27FC236}">
                <a16:creationId xmlns:a16="http://schemas.microsoft.com/office/drawing/2014/main" id="{8A523D08-CD02-C6E8-3269-2F694BDA4DA6}"/>
              </a:ext>
            </a:extLst>
          </p:cNvPr>
          <p:cNvSpPr/>
          <p:nvPr/>
        </p:nvSpPr>
        <p:spPr>
          <a:xfrm rot="7639464">
            <a:off x="7406171" y="539331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5" name="Freeform 8">
            <a:extLst>
              <a:ext uri="{FF2B5EF4-FFF2-40B4-BE49-F238E27FC236}">
                <a16:creationId xmlns:a16="http://schemas.microsoft.com/office/drawing/2014/main" id="{19125873-7089-1D3C-33DB-73C2D3323C3C}"/>
              </a:ext>
            </a:extLst>
          </p:cNvPr>
          <p:cNvSpPr/>
          <p:nvPr/>
        </p:nvSpPr>
        <p:spPr>
          <a:xfrm>
            <a:off x="8164474" y="4902202"/>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16" name="Freeform 7">
            <a:extLst>
              <a:ext uri="{FF2B5EF4-FFF2-40B4-BE49-F238E27FC236}">
                <a16:creationId xmlns:a16="http://schemas.microsoft.com/office/drawing/2014/main" id="{CE392513-050C-7D59-5C3D-A8231E9A7125}"/>
              </a:ext>
            </a:extLst>
          </p:cNvPr>
          <p:cNvSpPr/>
          <p:nvPr/>
        </p:nvSpPr>
        <p:spPr>
          <a:xfrm>
            <a:off x="132770" y="448448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Tree>
    <p:extLst>
      <p:ext uri="{BB962C8B-B14F-4D97-AF65-F5344CB8AC3E}">
        <p14:creationId xmlns:p14="http://schemas.microsoft.com/office/powerpoint/2010/main" val="2488955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54220" y="5806818"/>
            <a:ext cx="591126" cy="719538"/>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p:cNvSpPr/>
          <p:nvPr/>
        </p:nvSpPr>
        <p:spPr>
          <a:xfrm rot="-2010425">
            <a:off x="7644401" y="5767262"/>
            <a:ext cx="1439482" cy="928053"/>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4" name="Freeform 4"/>
          <p:cNvSpPr/>
          <p:nvPr/>
        </p:nvSpPr>
        <p:spPr>
          <a:xfrm>
            <a:off x="5719949" y="6166585"/>
            <a:ext cx="407721" cy="423333"/>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p:cNvSpPr/>
          <p:nvPr/>
        </p:nvSpPr>
        <p:spPr>
          <a:xfrm>
            <a:off x="402710" y="1410952"/>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433727" y="334265"/>
            <a:ext cx="10011453" cy="966868"/>
          </a:xfrm>
          <a:prstGeom prst="rect">
            <a:avLst/>
          </a:prstGeom>
        </p:spPr>
        <p:txBody>
          <a:bodyPr lIns="0" tIns="0" rIns="0" bIns="0" rtlCol="0" anchor="t">
            <a:spAutoFit/>
          </a:bodyPr>
          <a:lstStyle/>
          <a:p>
            <a:pPr algn="ctr" defTabSz="857195">
              <a:lnSpc>
                <a:spcPts val="6694"/>
              </a:lnSpc>
            </a:pPr>
            <a:r>
              <a:rPr lang="en-US" sz="8800" dirty="0">
                <a:solidFill>
                  <a:srgbClr val="FF914D"/>
                </a:solidFill>
                <a:latin typeface="Caveat Brush" pitchFamily="2" charset="0"/>
              </a:rPr>
              <a:t>BREATHE TRAINING </a:t>
            </a:r>
          </a:p>
        </p:txBody>
      </p:sp>
      <p:sp>
        <p:nvSpPr>
          <p:cNvPr id="8" name="TextBox 8"/>
          <p:cNvSpPr txBox="1"/>
          <p:nvPr/>
        </p:nvSpPr>
        <p:spPr>
          <a:xfrm>
            <a:off x="5182407" y="2312000"/>
            <a:ext cx="3870156" cy="3426515"/>
          </a:xfrm>
          <a:prstGeom prst="rect">
            <a:avLst/>
          </a:prstGeom>
        </p:spPr>
        <p:txBody>
          <a:bodyPr wrap="square" lIns="0" tIns="0" rIns="0" bIns="0" rtlCol="0" anchor="t">
            <a:spAutoFit/>
          </a:bodyPr>
          <a:lstStyle/>
          <a:p>
            <a:pPr algn="ctr" defTabSz="857195">
              <a:lnSpc>
                <a:spcPts val="5405"/>
              </a:lnSpc>
            </a:pPr>
            <a:r>
              <a:rPr lang="en-US" sz="6756" dirty="0">
                <a:solidFill>
                  <a:srgbClr val="8FDB34"/>
                </a:solidFill>
                <a:latin typeface="Caveat Brush"/>
              </a:rPr>
              <a:t>USE THE QR CODE</a:t>
            </a:r>
          </a:p>
          <a:p>
            <a:pPr algn="ctr" defTabSz="857195">
              <a:lnSpc>
                <a:spcPts val="5405"/>
              </a:lnSpc>
            </a:pPr>
            <a:r>
              <a:rPr lang="en-US" sz="6756" dirty="0">
                <a:solidFill>
                  <a:srgbClr val="FF914D"/>
                </a:solidFill>
                <a:latin typeface="Caveat Brush"/>
              </a:rPr>
              <a:t>to take the </a:t>
            </a:r>
          </a:p>
          <a:p>
            <a:pPr algn="ctr" defTabSz="857195">
              <a:lnSpc>
                <a:spcPts val="4955"/>
              </a:lnSpc>
            </a:pPr>
            <a:r>
              <a:rPr lang="en-US" sz="6193" dirty="0">
                <a:solidFill>
                  <a:srgbClr val="FF914D"/>
                </a:solidFill>
                <a:latin typeface="Caveat Brush"/>
              </a:rPr>
              <a:t>POST- ASSESSMENT</a:t>
            </a:r>
          </a:p>
        </p:txBody>
      </p:sp>
      <p:sp>
        <p:nvSpPr>
          <p:cNvPr id="10" name="TextBox 9">
            <a:extLst>
              <a:ext uri="{FF2B5EF4-FFF2-40B4-BE49-F238E27FC236}">
                <a16:creationId xmlns:a16="http://schemas.microsoft.com/office/drawing/2014/main" id="{88AD5F51-73FB-35D1-D13F-C1DA5C99FBA6}"/>
              </a:ext>
            </a:extLst>
          </p:cNvPr>
          <p:cNvSpPr txBox="1"/>
          <p:nvPr/>
        </p:nvSpPr>
        <p:spPr>
          <a:xfrm>
            <a:off x="5181086" y="1708809"/>
            <a:ext cx="3962915" cy="461665"/>
          </a:xfrm>
          <a:prstGeom prst="rect">
            <a:avLst/>
          </a:prstGeom>
          <a:noFill/>
        </p:spPr>
        <p:txBody>
          <a:bodyPr wrap="square">
            <a:spAutoFit/>
          </a:bodyPr>
          <a:lstStyle/>
          <a:p>
            <a:pPr algn="ctr"/>
            <a:r>
              <a:rPr lang="en-US" sz="2400" dirty="0">
                <a:latin typeface="Caveat Brush" pitchFamily="2" charset="77"/>
              </a:rPr>
              <a:t>“BREATHE REFRESHER”</a:t>
            </a:r>
          </a:p>
        </p:txBody>
      </p:sp>
      <p:pic>
        <p:nvPicPr>
          <p:cNvPr id="13" name="Picture 12" descr="A qr code on a white background&#10;&#10;Description automatically generated">
            <a:extLst>
              <a:ext uri="{FF2B5EF4-FFF2-40B4-BE49-F238E27FC236}">
                <a16:creationId xmlns:a16="http://schemas.microsoft.com/office/drawing/2014/main" id="{0C728205-1C36-56B5-7E92-8C1EC80F6D9C}"/>
              </a:ext>
            </a:extLst>
          </p:cNvPr>
          <p:cNvPicPr>
            <a:picLocks noChangeAspect="1"/>
          </p:cNvPicPr>
          <p:nvPr/>
        </p:nvPicPr>
        <p:blipFill>
          <a:blip r:embed="rId6"/>
          <a:stretch>
            <a:fillRect/>
          </a:stretch>
        </p:blipFill>
        <p:spPr>
          <a:xfrm>
            <a:off x="488794" y="1651290"/>
            <a:ext cx="4633699" cy="4633699"/>
          </a:xfrm>
          <a:prstGeom prst="rect">
            <a:avLst/>
          </a:prstGeom>
        </p:spPr>
      </p:pic>
    </p:spTree>
    <p:extLst>
      <p:ext uri="{BB962C8B-B14F-4D97-AF65-F5344CB8AC3E}">
        <p14:creationId xmlns:p14="http://schemas.microsoft.com/office/powerpoint/2010/main" val="573548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14314" y="5357812"/>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p:cNvSpPr/>
          <p:nvPr/>
        </p:nvSpPr>
        <p:spPr>
          <a:xfrm rot="-2010425">
            <a:off x="7308802"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4" name="Freeform 4"/>
          <p:cNvSpPr/>
          <p:nvPr/>
        </p:nvSpPr>
        <p:spPr>
          <a:xfrm>
            <a:off x="714376" y="5830566"/>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p:cNvSpPr/>
          <p:nvPr/>
        </p:nvSpPr>
        <p:spPr>
          <a:xfrm>
            <a:off x="402705" y="1357313"/>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433728" y="500062"/>
            <a:ext cx="10011453" cy="966868"/>
          </a:xfrm>
          <a:prstGeom prst="rect">
            <a:avLst/>
          </a:prstGeom>
        </p:spPr>
        <p:txBody>
          <a:bodyPr lIns="0" tIns="0" rIns="0" bIns="0" rtlCol="0" anchor="t">
            <a:spAutoFit/>
          </a:bodyPr>
          <a:lstStyle/>
          <a:p>
            <a:pPr algn="ctr" defTabSz="857277">
              <a:lnSpc>
                <a:spcPts val="6694"/>
              </a:lnSpc>
            </a:pPr>
            <a:r>
              <a:rPr lang="en-US" sz="8800" dirty="0">
                <a:solidFill>
                  <a:srgbClr val="FF914D"/>
                </a:solidFill>
                <a:latin typeface="Caveat Brush" pitchFamily="2" charset="0"/>
              </a:rPr>
              <a:t>PICK UP MATERIALS </a:t>
            </a:r>
          </a:p>
        </p:txBody>
      </p:sp>
      <p:sp>
        <p:nvSpPr>
          <p:cNvPr id="8" name="TextBox 8"/>
          <p:cNvSpPr txBox="1"/>
          <p:nvPr/>
        </p:nvSpPr>
        <p:spPr>
          <a:xfrm>
            <a:off x="214313" y="1615200"/>
            <a:ext cx="8736893" cy="1384995"/>
          </a:xfrm>
          <a:prstGeom prst="rect">
            <a:avLst/>
          </a:prstGeom>
        </p:spPr>
        <p:txBody>
          <a:bodyPr wrap="square" lIns="0" tIns="0" rIns="0" bIns="0" rtlCol="0" anchor="t">
            <a:spAutoFit/>
          </a:bodyPr>
          <a:lstStyle/>
          <a:p>
            <a:pPr algn="ctr" defTabSz="857277">
              <a:lnSpc>
                <a:spcPts val="5406"/>
              </a:lnSpc>
            </a:pPr>
            <a:r>
              <a:rPr lang="en-US" sz="4500" dirty="0">
                <a:solidFill>
                  <a:srgbClr val="92D050"/>
                </a:solidFill>
                <a:latin typeface="Caveat Brush" pitchFamily="2" charset="0"/>
                <a:ea typeface="Century Gothic"/>
                <a:cs typeface="Century Gothic"/>
                <a:sym typeface="Century Gothic"/>
              </a:rPr>
              <a:t>Expect 1-Month Post Training Survey from</a:t>
            </a:r>
            <a:br>
              <a:rPr lang="en-US" sz="4500" b="1" u="sng" dirty="0">
                <a:solidFill>
                  <a:srgbClr val="92D050"/>
                </a:solidFill>
                <a:latin typeface="Caveat Brush" pitchFamily="2" charset="0"/>
                <a:ea typeface="Century Gothic"/>
                <a:cs typeface="Century Gothic"/>
                <a:sym typeface="Century Gothic"/>
              </a:rPr>
            </a:br>
            <a:r>
              <a:rPr lang="en-US" sz="4500" u="sng" dirty="0">
                <a:solidFill>
                  <a:srgbClr val="F98832"/>
                </a:solidFill>
                <a:latin typeface="Caveat Brush" pitchFamily="2" charset="0"/>
                <a:hlinkClick r:id="rId6">
                  <a:extLst>
                    <a:ext uri="{A12FA001-AC4F-418D-AE19-62706E023703}">
                      <ahyp:hlinkClr xmlns:ahyp="http://schemas.microsoft.com/office/drawing/2018/hyperlinkcolor" val="tx"/>
                    </a:ext>
                  </a:extLst>
                </a:hlinkClick>
              </a:rPr>
              <a:t>JustBreatheIndiana@gmail.com</a:t>
            </a:r>
            <a:endParaRPr lang="en-US" sz="1125" u="sng" dirty="0">
              <a:solidFill>
                <a:srgbClr val="F98832"/>
              </a:solidFill>
              <a:latin typeface="Caveat Brush" pitchFamily="2" charset="0"/>
            </a:endParaRPr>
          </a:p>
        </p:txBody>
      </p:sp>
      <p:sp>
        <p:nvSpPr>
          <p:cNvPr id="6" name="TextBox 5">
            <a:extLst>
              <a:ext uri="{FF2B5EF4-FFF2-40B4-BE49-F238E27FC236}">
                <a16:creationId xmlns:a16="http://schemas.microsoft.com/office/drawing/2014/main" id="{513034B3-C859-BCEA-CA19-B409150DB38E}"/>
              </a:ext>
            </a:extLst>
          </p:cNvPr>
          <p:cNvSpPr txBox="1"/>
          <p:nvPr/>
        </p:nvSpPr>
        <p:spPr>
          <a:xfrm>
            <a:off x="402705" y="3399532"/>
            <a:ext cx="8338588" cy="2874698"/>
          </a:xfrm>
          <a:prstGeom prst="rect">
            <a:avLst/>
          </a:prstGeom>
          <a:noFill/>
        </p:spPr>
        <p:txBody>
          <a:bodyPr wrap="square" rtlCol="0">
            <a:spAutoFit/>
          </a:bodyPr>
          <a:lstStyle/>
          <a:p>
            <a:pPr algn="ctr" defTabSz="857277">
              <a:lnSpc>
                <a:spcPts val="5406"/>
              </a:lnSpc>
            </a:pPr>
            <a:r>
              <a:rPr lang="en-US" sz="5063" b="1" u="sng" dirty="0">
                <a:solidFill>
                  <a:srgbClr val="92D050"/>
                </a:solidFill>
                <a:latin typeface="Caveat Brush" pitchFamily="2" charset="0"/>
              </a:rPr>
              <a:t>NEW INCENTIVE!</a:t>
            </a:r>
          </a:p>
          <a:p>
            <a:pPr algn="ctr" defTabSz="857277">
              <a:lnSpc>
                <a:spcPts val="5406"/>
              </a:lnSpc>
            </a:pPr>
            <a:r>
              <a:rPr lang="en-US" sz="5063" dirty="0">
                <a:solidFill>
                  <a:srgbClr val="F98832"/>
                </a:solidFill>
                <a:latin typeface="Caveat Brush" pitchFamily="2" charset="0"/>
              </a:rPr>
              <a:t>Each month - Random drawing for  a $25 gift card from all 1-month surveys received! </a:t>
            </a:r>
            <a:endParaRPr lang="en-US" sz="5063" dirty="0">
              <a:solidFill>
                <a:srgbClr val="F98832"/>
              </a:solidFill>
              <a:latin typeface="Caveat Brush"/>
            </a:endParaRPr>
          </a:p>
        </p:txBody>
      </p:sp>
    </p:spTree>
    <p:extLst>
      <p:ext uri="{BB962C8B-B14F-4D97-AF65-F5344CB8AC3E}">
        <p14:creationId xmlns:p14="http://schemas.microsoft.com/office/powerpoint/2010/main" val="1354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a:extLst>
            <a:ext uri="{FF2B5EF4-FFF2-40B4-BE49-F238E27FC236}">
              <a16:creationId xmlns:a16="http://schemas.microsoft.com/office/drawing/2014/main" id="{6CC38EA2-1381-F052-EA3B-CFCD2763DE69}"/>
            </a:ext>
          </a:extLst>
        </p:cNvPr>
        <p:cNvGrpSpPr/>
        <p:nvPr/>
      </p:nvGrpSpPr>
      <p:grpSpPr>
        <a:xfrm>
          <a:off x="0" y="0"/>
          <a:ext cx="0" cy="0"/>
          <a:chOff x="0" y="0"/>
          <a:chExt cx="0" cy="0"/>
        </a:xfrm>
      </p:grpSpPr>
      <p:sp>
        <p:nvSpPr>
          <p:cNvPr id="246" name="Google Shape;246;p33">
            <a:extLst>
              <a:ext uri="{FF2B5EF4-FFF2-40B4-BE49-F238E27FC236}">
                <a16:creationId xmlns:a16="http://schemas.microsoft.com/office/drawing/2014/main" id="{4650F046-351B-71AE-2590-F05B283DAADB}"/>
              </a:ext>
            </a:extLst>
          </p:cNvPr>
          <p:cNvSpPr txBox="1">
            <a:spLocks noGrp="1"/>
          </p:cNvSpPr>
          <p:nvPr>
            <p:ph type="ctrTitle"/>
          </p:nvPr>
        </p:nvSpPr>
        <p:spPr>
          <a:xfrm>
            <a:off x="1143000" y="1202167"/>
            <a:ext cx="6858000" cy="60680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None/>
            </a:pPr>
            <a:r>
              <a:rPr lang="en-US" sz="4400" b="1" dirty="0">
                <a:solidFill>
                  <a:srgbClr val="F98832"/>
                </a:solidFill>
                <a:latin typeface="Caveat Brush" pitchFamily="2" charset="77"/>
                <a:ea typeface="Century Gothic"/>
                <a:cs typeface="Century Gothic"/>
                <a:sym typeface="Century Gothic"/>
              </a:rPr>
              <a:t> </a:t>
            </a:r>
            <a:endParaRPr sz="4400" dirty="0">
              <a:solidFill>
                <a:srgbClr val="F98832"/>
              </a:solidFill>
              <a:latin typeface="Caveat Brush" pitchFamily="2" charset="77"/>
            </a:endParaRPr>
          </a:p>
        </p:txBody>
      </p:sp>
      <p:sp>
        <p:nvSpPr>
          <p:cNvPr id="247" name="Google Shape;247;p33">
            <a:extLst>
              <a:ext uri="{FF2B5EF4-FFF2-40B4-BE49-F238E27FC236}">
                <a16:creationId xmlns:a16="http://schemas.microsoft.com/office/drawing/2014/main" id="{2DDE5FE0-DAB9-D30F-DEFB-D040BA5A2DC0}"/>
              </a:ext>
            </a:extLst>
          </p:cNvPr>
          <p:cNvSpPr txBox="1">
            <a:spLocks noGrp="1"/>
          </p:cNvSpPr>
          <p:nvPr>
            <p:ph type="subTitle" idx="1"/>
          </p:nvPr>
        </p:nvSpPr>
        <p:spPr>
          <a:xfrm>
            <a:off x="2607343" y="2715667"/>
            <a:ext cx="3855188" cy="121737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48135"/>
              </a:buClr>
              <a:buSzPts val="4500"/>
              <a:buNone/>
            </a:pPr>
            <a:r>
              <a:rPr lang="en-US" sz="6000" b="1" dirty="0">
                <a:solidFill>
                  <a:srgbClr val="92D050"/>
                </a:solidFill>
                <a:latin typeface="Caveat Brush" pitchFamily="2" charset="77"/>
                <a:ea typeface="Century Gothic"/>
                <a:cs typeface="Century Gothic"/>
                <a:sym typeface="Century Gothic"/>
              </a:rPr>
              <a:t>That’s Me!</a:t>
            </a:r>
            <a:endParaRPr sz="2800" dirty="0">
              <a:solidFill>
                <a:srgbClr val="92D050"/>
              </a:solidFill>
              <a:latin typeface="Caveat Brush" pitchFamily="2" charset="77"/>
            </a:endParaRPr>
          </a:p>
        </p:txBody>
      </p:sp>
      <p:sp>
        <p:nvSpPr>
          <p:cNvPr id="249" name="Google Shape;249;p33">
            <a:extLst>
              <a:ext uri="{FF2B5EF4-FFF2-40B4-BE49-F238E27FC236}">
                <a16:creationId xmlns:a16="http://schemas.microsoft.com/office/drawing/2014/main" id="{B35642D5-09B3-0D74-87B1-A955A45892A5}"/>
              </a:ext>
            </a:extLst>
          </p:cNvPr>
          <p:cNvSpPr/>
          <p:nvPr/>
        </p:nvSpPr>
        <p:spPr>
          <a:xfrm>
            <a:off x="6265053" y="2741400"/>
            <a:ext cx="2698175" cy="86097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attended the last Breathe training</a:t>
            </a:r>
            <a:endParaRPr sz="1600" dirty="0">
              <a:solidFill>
                <a:srgbClr val="F98832"/>
              </a:solidFill>
              <a:latin typeface="Caveat Brush" pitchFamily="2" charset="77"/>
            </a:endParaRPr>
          </a:p>
        </p:txBody>
      </p:sp>
      <p:sp>
        <p:nvSpPr>
          <p:cNvPr id="250" name="Google Shape;250;p33">
            <a:extLst>
              <a:ext uri="{FF2B5EF4-FFF2-40B4-BE49-F238E27FC236}">
                <a16:creationId xmlns:a16="http://schemas.microsoft.com/office/drawing/2014/main" id="{AB51E078-2F58-D658-C969-1A070BA2CE7E}"/>
              </a:ext>
            </a:extLst>
          </p:cNvPr>
          <p:cNvSpPr/>
          <p:nvPr/>
        </p:nvSpPr>
        <p:spPr>
          <a:xfrm>
            <a:off x="1286445" y="4128856"/>
            <a:ext cx="6521658" cy="4847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work directly with children/teens</a:t>
            </a:r>
            <a:endParaRPr sz="1600" dirty="0">
              <a:solidFill>
                <a:srgbClr val="F98832"/>
              </a:solidFill>
              <a:latin typeface="Caveat Brush" pitchFamily="2" charset="77"/>
            </a:endParaRPr>
          </a:p>
        </p:txBody>
      </p:sp>
      <p:sp>
        <p:nvSpPr>
          <p:cNvPr id="251" name="Google Shape;251;p33">
            <a:extLst>
              <a:ext uri="{FF2B5EF4-FFF2-40B4-BE49-F238E27FC236}">
                <a16:creationId xmlns:a16="http://schemas.microsoft.com/office/drawing/2014/main" id="{AC630429-506C-00FF-0ED1-B697A5873412}"/>
              </a:ext>
            </a:extLst>
          </p:cNvPr>
          <p:cNvSpPr/>
          <p:nvPr/>
        </p:nvSpPr>
        <p:spPr>
          <a:xfrm>
            <a:off x="413039" y="2893761"/>
            <a:ext cx="2465910" cy="96390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do home visits</a:t>
            </a:r>
            <a:endParaRPr sz="1600" dirty="0">
              <a:solidFill>
                <a:srgbClr val="F98832"/>
              </a:solidFill>
              <a:latin typeface="Caveat Brush" pitchFamily="2" charset="77"/>
            </a:endParaRPr>
          </a:p>
        </p:txBody>
      </p:sp>
      <p:sp>
        <p:nvSpPr>
          <p:cNvPr id="252" name="Google Shape;252;p33">
            <a:extLst>
              <a:ext uri="{FF2B5EF4-FFF2-40B4-BE49-F238E27FC236}">
                <a16:creationId xmlns:a16="http://schemas.microsoft.com/office/drawing/2014/main" id="{D6D70364-6A23-3070-6D6E-CD5CEC332924}"/>
              </a:ext>
            </a:extLst>
          </p:cNvPr>
          <p:cNvSpPr/>
          <p:nvPr/>
        </p:nvSpPr>
        <p:spPr>
          <a:xfrm>
            <a:off x="986849" y="566740"/>
            <a:ext cx="7364838"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am a parent/stepparent/foster parent/grandparent</a:t>
            </a:r>
            <a:endParaRPr sz="1600" dirty="0">
              <a:solidFill>
                <a:srgbClr val="F98832"/>
              </a:solidFill>
              <a:latin typeface="Caveat Brush" pitchFamily="2" charset="77"/>
            </a:endParaRPr>
          </a:p>
        </p:txBody>
      </p:sp>
      <p:sp>
        <p:nvSpPr>
          <p:cNvPr id="253" name="Google Shape;253;p33">
            <a:extLst>
              <a:ext uri="{FF2B5EF4-FFF2-40B4-BE49-F238E27FC236}">
                <a16:creationId xmlns:a16="http://schemas.microsoft.com/office/drawing/2014/main" id="{24FFE7A8-5999-555D-881B-C4649221ECF9}"/>
              </a:ext>
            </a:extLst>
          </p:cNvPr>
          <p:cNvSpPr/>
          <p:nvPr/>
        </p:nvSpPr>
        <p:spPr>
          <a:xfrm>
            <a:off x="1260796" y="4635680"/>
            <a:ext cx="6572954" cy="4847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a:t>
            </a:r>
            <a:r>
              <a:rPr lang="en-US" sz="2800" dirty="0">
                <a:solidFill>
                  <a:srgbClr val="F98832"/>
                </a:solidFill>
                <a:latin typeface="Caveat Brush" pitchFamily="2" charset="77"/>
                <a:ea typeface="Verdana"/>
                <a:cs typeface="Verdana"/>
                <a:sym typeface="Verdana"/>
              </a:rPr>
              <a:t>F</a:t>
            </a:r>
            <a:r>
              <a:rPr lang="en-US" sz="2800" i="0" u="none" strike="noStrike" cap="none" dirty="0">
                <a:solidFill>
                  <a:srgbClr val="F98832"/>
                </a:solidFill>
                <a:latin typeface="Caveat Brush" pitchFamily="2" charset="77"/>
                <a:ea typeface="Verdana"/>
                <a:cs typeface="Verdana"/>
                <a:sym typeface="Verdana"/>
              </a:rPr>
              <a:t>lip </a:t>
            </a:r>
            <a:r>
              <a:rPr lang="en-US" sz="2800" dirty="0">
                <a:solidFill>
                  <a:srgbClr val="F98832"/>
                </a:solidFill>
                <a:latin typeface="Caveat Brush" pitchFamily="2" charset="77"/>
                <a:ea typeface="Verdana"/>
                <a:cs typeface="Verdana"/>
                <a:sym typeface="Verdana"/>
              </a:rPr>
              <a:t>C</a:t>
            </a:r>
            <a:r>
              <a:rPr lang="en-US" sz="2800" i="0" u="none" strike="noStrike" cap="none" dirty="0">
                <a:solidFill>
                  <a:srgbClr val="F98832"/>
                </a:solidFill>
                <a:latin typeface="Caveat Brush" pitchFamily="2" charset="77"/>
                <a:ea typeface="Verdana"/>
                <a:cs typeface="Verdana"/>
                <a:sym typeface="Verdana"/>
              </a:rPr>
              <a:t>hart</a:t>
            </a:r>
            <a:endParaRPr sz="1600" dirty="0">
              <a:solidFill>
                <a:srgbClr val="F98832"/>
              </a:solidFill>
              <a:latin typeface="Caveat Brush" pitchFamily="2" charset="77"/>
            </a:endParaRPr>
          </a:p>
        </p:txBody>
      </p:sp>
      <p:sp>
        <p:nvSpPr>
          <p:cNvPr id="254" name="Google Shape;254;p33">
            <a:extLst>
              <a:ext uri="{FF2B5EF4-FFF2-40B4-BE49-F238E27FC236}">
                <a16:creationId xmlns:a16="http://schemas.microsoft.com/office/drawing/2014/main" id="{62D487AF-1C25-BB37-B7ED-8D554101730B}"/>
              </a:ext>
            </a:extLst>
          </p:cNvPr>
          <p:cNvSpPr/>
          <p:nvPr/>
        </p:nvSpPr>
        <p:spPr>
          <a:xfrm>
            <a:off x="339289" y="2183103"/>
            <a:ext cx="8747135" cy="51890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a:t>
            </a:r>
            <a:r>
              <a:rPr lang="en-US" sz="2800" dirty="0">
                <a:solidFill>
                  <a:srgbClr val="F98832"/>
                </a:solidFill>
                <a:latin typeface="Caveat Brush" pitchFamily="2" charset="77"/>
                <a:ea typeface="Verdana"/>
                <a:cs typeface="Verdana"/>
                <a:sym typeface="Verdana"/>
              </a:rPr>
              <a:t>used</a:t>
            </a:r>
            <a:r>
              <a:rPr lang="en-US" sz="2800" i="0" u="none" strike="noStrike" cap="none" dirty="0">
                <a:solidFill>
                  <a:srgbClr val="F98832"/>
                </a:solidFill>
                <a:latin typeface="Caveat Brush" pitchFamily="2" charset="77"/>
                <a:ea typeface="Verdana"/>
                <a:cs typeface="Verdana"/>
                <a:sym typeface="Verdana"/>
              </a:rPr>
              <a:t> the Breathe Parent Activities/</a:t>
            </a:r>
            <a:r>
              <a:rPr lang="en-US" sz="2800" dirty="0">
                <a:solidFill>
                  <a:srgbClr val="F98832"/>
                </a:solidFill>
                <a:latin typeface="Caveat Brush" pitchFamily="2" charset="77"/>
                <a:ea typeface="Verdana"/>
                <a:cs typeface="Verdana"/>
                <a:sym typeface="Verdana"/>
              </a:rPr>
              <a:t>H</a:t>
            </a:r>
            <a:r>
              <a:rPr lang="en-US" sz="2800" i="0" u="none" strike="noStrike" cap="none" dirty="0">
                <a:solidFill>
                  <a:srgbClr val="F98832"/>
                </a:solidFill>
                <a:latin typeface="Caveat Brush" pitchFamily="2" charset="77"/>
                <a:ea typeface="Verdana"/>
                <a:cs typeface="Verdana"/>
                <a:sym typeface="Verdana"/>
              </a:rPr>
              <a:t>andouts/Worksheets</a:t>
            </a:r>
            <a:endParaRPr sz="1600" dirty="0">
              <a:solidFill>
                <a:srgbClr val="F98832"/>
              </a:solidFill>
              <a:latin typeface="Caveat Brush" pitchFamily="2" charset="77"/>
            </a:endParaRPr>
          </a:p>
        </p:txBody>
      </p:sp>
      <p:sp>
        <p:nvSpPr>
          <p:cNvPr id="255" name="Google Shape;255;p33">
            <a:extLst>
              <a:ext uri="{FF2B5EF4-FFF2-40B4-BE49-F238E27FC236}">
                <a16:creationId xmlns:a16="http://schemas.microsoft.com/office/drawing/2014/main" id="{8D74D6D3-0216-EDAD-44F9-BB00B1F0DA11}"/>
              </a:ext>
            </a:extLst>
          </p:cNvPr>
          <p:cNvSpPr/>
          <p:nvPr/>
        </p:nvSpPr>
        <p:spPr>
          <a:xfrm>
            <a:off x="1480409" y="3587806"/>
            <a:ext cx="6133731"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Century Gothic"/>
                <a:cs typeface="Century Gothic"/>
                <a:sym typeface="Century Gothic"/>
              </a:rPr>
              <a:t>I </a:t>
            </a:r>
            <a:r>
              <a:rPr lang="en-US" sz="2800" dirty="0">
                <a:solidFill>
                  <a:srgbClr val="F98832"/>
                </a:solidFill>
                <a:latin typeface="Caveat Brush" pitchFamily="2" charset="77"/>
                <a:ea typeface="Century Gothic"/>
                <a:cs typeface="Century Gothic"/>
                <a:sym typeface="Century Gothic"/>
              </a:rPr>
              <a:t>love my job!</a:t>
            </a:r>
            <a:endParaRPr sz="2800" i="0" u="none" strike="noStrike" cap="none" dirty="0">
              <a:solidFill>
                <a:srgbClr val="F98832"/>
              </a:solidFill>
              <a:latin typeface="Caveat Brush" pitchFamily="2" charset="77"/>
              <a:ea typeface="Verdana"/>
              <a:cs typeface="Verdana"/>
              <a:sym typeface="Verdana"/>
            </a:endParaRPr>
          </a:p>
        </p:txBody>
      </p:sp>
      <p:sp>
        <p:nvSpPr>
          <p:cNvPr id="257" name="Google Shape;257;p33">
            <a:extLst>
              <a:ext uri="{FF2B5EF4-FFF2-40B4-BE49-F238E27FC236}">
                <a16:creationId xmlns:a16="http://schemas.microsoft.com/office/drawing/2014/main" id="{0D7D1107-1132-B55D-F17E-7248F0AD5D47}"/>
              </a:ext>
            </a:extLst>
          </p:cNvPr>
          <p:cNvSpPr/>
          <p:nvPr/>
        </p:nvSpPr>
        <p:spPr>
          <a:xfrm>
            <a:off x="836477" y="5184242"/>
            <a:ext cx="7752763"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read the monthly Breathe E-</a:t>
            </a:r>
            <a:r>
              <a:rPr lang="en-US" sz="2800" dirty="0">
                <a:solidFill>
                  <a:srgbClr val="F98832"/>
                </a:solidFill>
                <a:latin typeface="Caveat Brush" pitchFamily="2" charset="77"/>
                <a:ea typeface="Verdana"/>
                <a:cs typeface="Verdana"/>
                <a:sym typeface="Verdana"/>
              </a:rPr>
              <a:t>N</a:t>
            </a:r>
            <a:r>
              <a:rPr lang="en-US" sz="2800" i="0" u="none" strike="noStrike" cap="none" dirty="0">
                <a:solidFill>
                  <a:srgbClr val="F98832"/>
                </a:solidFill>
                <a:latin typeface="Caveat Brush" pitchFamily="2" charset="77"/>
                <a:ea typeface="Verdana"/>
                <a:cs typeface="Verdana"/>
                <a:sym typeface="Verdana"/>
              </a:rPr>
              <a:t>ewsletter</a:t>
            </a:r>
            <a:endParaRPr sz="1600" dirty="0">
              <a:solidFill>
                <a:srgbClr val="F98832"/>
              </a:solidFill>
              <a:latin typeface="Caveat Brush" pitchFamily="2" charset="77"/>
            </a:endParaRPr>
          </a:p>
        </p:txBody>
      </p:sp>
      <p:sp>
        <p:nvSpPr>
          <p:cNvPr id="258" name="Google Shape;258;p33">
            <a:extLst>
              <a:ext uri="{FF2B5EF4-FFF2-40B4-BE49-F238E27FC236}">
                <a16:creationId xmlns:a16="http://schemas.microsoft.com/office/drawing/2014/main" id="{AAE7E2CD-0C0A-76B5-DEDF-663664123139}"/>
              </a:ext>
            </a:extLst>
          </p:cNvPr>
          <p:cNvSpPr/>
          <p:nvPr/>
        </p:nvSpPr>
        <p:spPr>
          <a:xfrm>
            <a:off x="1780170" y="1063329"/>
            <a:ext cx="5534207"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videos</a:t>
            </a:r>
            <a:endParaRPr sz="1600" dirty="0">
              <a:solidFill>
                <a:srgbClr val="F98832"/>
              </a:solidFill>
              <a:latin typeface="Caveat Brush" pitchFamily="2" charset="77"/>
            </a:endParaRPr>
          </a:p>
        </p:txBody>
      </p:sp>
      <p:sp>
        <p:nvSpPr>
          <p:cNvPr id="259" name="Google Shape;259;p33">
            <a:extLst>
              <a:ext uri="{FF2B5EF4-FFF2-40B4-BE49-F238E27FC236}">
                <a16:creationId xmlns:a16="http://schemas.microsoft.com/office/drawing/2014/main" id="{ACF64F4F-530A-C306-B1C7-A6187A3C1ADE}"/>
              </a:ext>
            </a:extLst>
          </p:cNvPr>
          <p:cNvSpPr/>
          <p:nvPr/>
        </p:nvSpPr>
        <p:spPr>
          <a:xfrm>
            <a:off x="1748597" y="68762"/>
            <a:ext cx="5572680"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no idea what Breathe is!</a:t>
            </a:r>
            <a:endParaRPr sz="1600" dirty="0">
              <a:solidFill>
                <a:srgbClr val="F98832"/>
              </a:solidFill>
              <a:latin typeface="Caveat Brush" pitchFamily="2" charset="77"/>
            </a:endParaRPr>
          </a:p>
        </p:txBody>
      </p:sp>
      <p:sp>
        <p:nvSpPr>
          <p:cNvPr id="260" name="Google Shape;260;p33">
            <a:extLst>
              <a:ext uri="{FF2B5EF4-FFF2-40B4-BE49-F238E27FC236}">
                <a16:creationId xmlns:a16="http://schemas.microsoft.com/office/drawing/2014/main" id="{5C7F93D2-BBEE-F54C-41A7-3D069E5120B3}"/>
              </a:ext>
            </a:extLst>
          </p:cNvPr>
          <p:cNvSpPr/>
          <p:nvPr/>
        </p:nvSpPr>
        <p:spPr>
          <a:xfrm>
            <a:off x="1143000" y="5706416"/>
            <a:ext cx="6744475"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am part of </a:t>
            </a:r>
            <a:r>
              <a:rPr lang="en-US" sz="2800" dirty="0">
                <a:solidFill>
                  <a:srgbClr val="F98832"/>
                </a:solidFill>
                <a:latin typeface="Caveat Brush" pitchFamily="2" charset="77"/>
                <a:ea typeface="Verdana"/>
                <a:cs typeface="Verdana"/>
                <a:sym typeface="Verdana"/>
              </a:rPr>
              <a:t>my organization’s</a:t>
            </a:r>
            <a:r>
              <a:rPr lang="en-US" sz="2800" i="0" u="none" strike="noStrike" cap="none" dirty="0">
                <a:solidFill>
                  <a:srgbClr val="F98832"/>
                </a:solidFill>
                <a:latin typeface="Caveat Brush" pitchFamily="2" charset="77"/>
                <a:ea typeface="Verdana"/>
                <a:cs typeface="Verdana"/>
                <a:sym typeface="Verdana"/>
              </a:rPr>
              <a:t> leadership</a:t>
            </a:r>
            <a:endParaRPr sz="1600" dirty="0">
              <a:solidFill>
                <a:srgbClr val="F98832"/>
              </a:solidFill>
              <a:latin typeface="Caveat Brush" pitchFamily="2" charset="77"/>
            </a:endParaRPr>
          </a:p>
        </p:txBody>
      </p:sp>
      <p:sp>
        <p:nvSpPr>
          <p:cNvPr id="261" name="Google Shape;261;p33">
            <a:extLst>
              <a:ext uri="{FF2B5EF4-FFF2-40B4-BE49-F238E27FC236}">
                <a16:creationId xmlns:a16="http://schemas.microsoft.com/office/drawing/2014/main" id="{F26E554F-6F95-C5DB-FFE7-FB8FE2F946D9}"/>
              </a:ext>
            </a:extLst>
          </p:cNvPr>
          <p:cNvSpPr/>
          <p:nvPr/>
        </p:nvSpPr>
        <p:spPr>
          <a:xfrm>
            <a:off x="1193488" y="6190849"/>
            <a:ext cx="6855082"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talked to parents about tobacco</a:t>
            </a:r>
            <a:endParaRPr sz="1600" dirty="0">
              <a:solidFill>
                <a:srgbClr val="F98832"/>
              </a:solidFill>
              <a:latin typeface="Caveat Brush" pitchFamily="2" charset="77"/>
            </a:endParaRPr>
          </a:p>
        </p:txBody>
      </p:sp>
      <p:sp>
        <p:nvSpPr>
          <p:cNvPr id="262" name="Google Shape;262;p33">
            <a:extLst>
              <a:ext uri="{FF2B5EF4-FFF2-40B4-BE49-F238E27FC236}">
                <a16:creationId xmlns:a16="http://schemas.microsoft.com/office/drawing/2014/main" id="{0EA4BDD0-2B87-41B5-03DB-183A01A5DF82}"/>
              </a:ext>
            </a:extLst>
          </p:cNvPr>
          <p:cNvSpPr/>
          <p:nvPr/>
        </p:nvSpPr>
        <p:spPr>
          <a:xfrm rot="21268436">
            <a:off x="186802" y="2696152"/>
            <a:ext cx="8964932" cy="15927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4400" b="1" i="0" u="none" strike="noStrike" cap="none" dirty="0">
                <a:solidFill>
                  <a:srgbClr val="F98832"/>
                </a:solidFill>
                <a:highlight>
                  <a:srgbClr val="BCEE80"/>
                </a:highlight>
                <a:latin typeface="Caveat Brush" pitchFamily="2" charset="0"/>
                <a:ea typeface="Verdana"/>
                <a:cs typeface="Verdana"/>
                <a:sym typeface="Verdana"/>
              </a:rPr>
              <a:t>I could use more help talking to parents about tobacco &amp; secondhand smoke!</a:t>
            </a:r>
            <a:endParaRPr sz="4400" dirty="0">
              <a:solidFill>
                <a:srgbClr val="F98832"/>
              </a:solidFill>
              <a:highlight>
                <a:srgbClr val="BCEE80"/>
              </a:highlight>
              <a:latin typeface="Caveat Brush" pitchFamily="2" charset="0"/>
            </a:endParaRPr>
          </a:p>
        </p:txBody>
      </p:sp>
      <p:sp>
        <p:nvSpPr>
          <p:cNvPr id="3" name="Freeform 9">
            <a:extLst>
              <a:ext uri="{FF2B5EF4-FFF2-40B4-BE49-F238E27FC236}">
                <a16:creationId xmlns:a16="http://schemas.microsoft.com/office/drawing/2014/main" id="{8B5E0430-C810-82BB-4E33-3D61B6D2F7F4}"/>
              </a:ext>
            </a:extLst>
          </p:cNvPr>
          <p:cNvSpPr/>
          <p:nvPr/>
        </p:nvSpPr>
        <p:spPr>
          <a:xfrm>
            <a:off x="-640290" y="55216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13">
            <a:extLst>
              <a:ext uri="{FF2B5EF4-FFF2-40B4-BE49-F238E27FC236}">
                <a16:creationId xmlns:a16="http://schemas.microsoft.com/office/drawing/2014/main" id="{131C3ADF-CDC2-B722-E665-E95B017A12FF}"/>
              </a:ext>
            </a:extLst>
          </p:cNvPr>
          <p:cNvSpPr/>
          <p:nvPr/>
        </p:nvSpPr>
        <p:spPr>
          <a:xfrm>
            <a:off x="7431757" y="561721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B575264A-F245-C150-0F5A-5714FA007705}"/>
              </a:ext>
            </a:extLst>
          </p:cNvPr>
          <p:cNvSpPr/>
          <p:nvPr/>
        </p:nvSpPr>
        <p:spPr>
          <a:xfrm>
            <a:off x="-1182470" y="-90346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33258A3C-D7F6-59B0-985B-FDACBBDCA446}"/>
              </a:ext>
            </a:extLst>
          </p:cNvPr>
          <p:cNvSpPr/>
          <p:nvPr/>
        </p:nvSpPr>
        <p:spPr>
          <a:xfrm>
            <a:off x="7779725" y="-94005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56" name="Google Shape;256;p33">
            <a:extLst>
              <a:ext uri="{FF2B5EF4-FFF2-40B4-BE49-F238E27FC236}">
                <a16:creationId xmlns:a16="http://schemas.microsoft.com/office/drawing/2014/main" id="{3979A17C-4FFD-B9D2-A8C5-967E877A2A08}"/>
              </a:ext>
            </a:extLst>
          </p:cNvPr>
          <p:cNvSpPr/>
          <p:nvPr/>
        </p:nvSpPr>
        <p:spPr>
          <a:xfrm>
            <a:off x="785178" y="1559927"/>
            <a:ext cx="7855356"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Children’s Activities/Coloring Sheets</a:t>
            </a:r>
            <a:endParaRPr sz="1600" dirty="0">
              <a:solidFill>
                <a:srgbClr val="F98832"/>
              </a:solidFill>
              <a:latin typeface="Caveat Brush" pitchFamily="2" charset="77"/>
            </a:endParaRPr>
          </a:p>
        </p:txBody>
      </p:sp>
    </p:spTree>
    <p:extLst>
      <p:ext uri="{BB962C8B-B14F-4D97-AF65-F5344CB8AC3E}">
        <p14:creationId xmlns:p14="http://schemas.microsoft.com/office/powerpoint/2010/main" val="25549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xEl>
                                              <p:pRg st="0" end="0"/>
                                            </p:txEl>
                                          </p:spTgt>
                                        </p:tgtEl>
                                        <p:attrNameLst>
                                          <p:attrName>style.visibility</p:attrName>
                                        </p:attrNameLst>
                                      </p:cBhvr>
                                      <p:to>
                                        <p:strVal val="visible"/>
                                      </p:to>
                                    </p:set>
                                    <p:animEffect transition="in" filter="fade">
                                      <p:cBhvr>
                                        <p:cTn id="12" dur="500"/>
                                        <p:tgtEl>
                                          <p:spTgt spid="2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
                                            <p:txEl>
                                              <p:pRg st="0" end="0"/>
                                            </p:txEl>
                                          </p:spTgt>
                                        </p:tgtEl>
                                        <p:attrNameLst>
                                          <p:attrName>style.visibility</p:attrName>
                                        </p:attrNameLst>
                                      </p:cBhvr>
                                      <p:to>
                                        <p:strVal val="visible"/>
                                      </p:to>
                                    </p:set>
                                    <p:animEffect transition="in" filter="fade">
                                      <p:cBhvr>
                                        <p:cTn id="17" dur="500"/>
                                        <p:tgtEl>
                                          <p:spTgt spid="25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xEl>
                                              <p:pRg st="0" end="0"/>
                                            </p:txEl>
                                          </p:spTgt>
                                        </p:tgtEl>
                                        <p:attrNameLst>
                                          <p:attrName>style.visibility</p:attrName>
                                        </p:attrNameLst>
                                      </p:cBhvr>
                                      <p:to>
                                        <p:strVal val="visible"/>
                                      </p:to>
                                    </p:set>
                                    <p:animEffect transition="in" filter="fade">
                                      <p:cBhvr>
                                        <p:cTn id="22" dur="500"/>
                                        <p:tgtEl>
                                          <p:spTgt spid="26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
                                            <p:txEl>
                                              <p:pRg st="0" end="0"/>
                                            </p:txEl>
                                          </p:spTgt>
                                        </p:tgtEl>
                                        <p:attrNameLst>
                                          <p:attrName>style.visibility</p:attrName>
                                        </p:attrNameLst>
                                      </p:cBhvr>
                                      <p:to>
                                        <p:strVal val="visible"/>
                                      </p:to>
                                    </p:set>
                                    <p:animEffect transition="in" filter="fade">
                                      <p:cBhvr>
                                        <p:cTn id="27" dur="500"/>
                                        <p:tgtEl>
                                          <p:spTgt spid="2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9">
                                            <p:txEl>
                                              <p:pRg st="0" end="0"/>
                                            </p:txEl>
                                          </p:spTgt>
                                        </p:tgtEl>
                                        <p:attrNameLst>
                                          <p:attrName>style.visibility</p:attrName>
                                        </p:attrNameLst>
                                      </p:cBhvr>
                                      <p:to>
                                        <p:strVal val="visible"/>
                                      </p:to>
                                    </p:set>
                                    <p:animEffect transition="in" filter="fade">
                                      <p:cBhvr>
                                        <p:cTn id="32" dur="500"/>
                                        <p:tgtEl>
                                          <p:spTgt spid="25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3">
                                            <p:txEl>
                                              <p:pRg st="0" end="0"/>
                                            </p:txEl>
                                          </p:spTgt>
                                        </p:tgtEl>
                                        <p:attrNameLst>
                                          <p:attrName>style.visibility</p:attrName>
                                        </p:attrNameLst>
                                      </p:cBhvr>
                                      <p:to>
                                        <p:strVal val="visible"/>
                                      </p:to>
                                    </p:set>
                                    <p:animEffect transition="in" filter="fade">
                                      <p:cBhvr>
                                        <p:cTn id="37" dur="500"/>
                                        <p:tgtEl>
                                          <p:spTgt spid="25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6">
                                            <p:txEl>
                                              <p:pRg st="0" end="0"/>
                                            </p:txEl>
                                          </p:spTgt>
                                        </p:tgtEl>
                                        <p:attrNameLst>
                                          <p:attrName>style.visibility</p:attrName>
                                        </p:attrNameLst>
                                      </p:cBhvr>
                                      <p:to>
                                        <p:strVal val="visible"/>
                                      </p:to>
                                    </p:set>
                                    <p:animEffect transition="in" filter="fade">
                                      <p:cBhvr>
                                        <p:cTn id="42" dur="500"/>
                                        <p:tgtEl>
                                          <p:spTgt spid="25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7">
                                            <p:txEl>
                                              <p:pRg st="0" end="0"/>
                                            </p:txEl>
                                          </p:spTgt>
                                        </p:tgtEl>
                                        <p:attrNameLst>
                                          <p:attrName>style.visibility</p:attrName>
                                        </p:attrNameLst>
                                      </p:cBhvr>
                                      <p:to>
                                        <p:strVal val="visible"/>
                                      </p:to>
                                    </p:set>
                                    <p:animEffect transition="in" filter="fade">
                                      <p:cBhvr>
                                        <p:cTn id="47" dur="500"/>
                                        <p:tgtEl>
                                          <p:spTgt spid="25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4">
                                            <p:txEl>
                                              <p:pRg st="0" end="0"/>
                                            </p:txEl>
                                          </p:spTgt>
                                        </p:tgtEl>
                                        <p:attrNameLst>
                                          <p:attrName>style.visibility</p:attrName>
                                        </p:attrNameLst>
                                      </p:cBhvr>
                                      <p:to>
                                        <p:strVal val="visible"/>
                                      </p:to>
                                    </p:set>
                                    <p:animEffect transition="in" filter="fade">
                                      <p:cBhvr>
                                        <p:cTn id="52" dur="500"/>
                                        <p:tgtEl>
                                          <p:spTgt spid="25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8">
                                            <p:txEl>
                                              <p:pRg st="0" end="0"/>
                                            </p:txEl>
                                          </p:spTgt>
                                        </p:tgtEl>
                                        <p:attrNameLst>
                                          <p:attrName>style.visibility</p:attrName>
                                        </p:attrNameLst>
                                      </p:cBhvr>
                                      <p:to>
                                        <p:strVal val="visible"/>
                                      </p:to>
                                    </p:set>
                                    <p:animEffect transition="in" filter="fade">
                                      <p:cBhvr>
                                        <p:cTn id="57" dur="500"/>
                                        <p:tgtEl>
                                          <p:spTgt spid="25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1">
                                            <p:txEl>
                                              <p:pRg st="0" end="0"/>
                                            </p:txEl>
                                          </p:spTgt>
                                        </p:tgtEl>
                                        <p:attrNameLst>
                                          <p:attrName>style.visibility</p:attrName>
                                        </p:attrNameLst>
                                      </p:cBhvr>
                                      <p:to>
                                        <p:strVal val="visible"/>
                                      </p:to>
                                    </p:set>
                                    <p:animEffect transition="in" filter="fade">
                                      <p:cBhvr>
                                        <p:cTn id="62" dur="500"/>
                                        <p:tgtEl>
                                          <p:spTgt spid="2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5">
                                            <p:txEl>
                                              <p:pRg st="0" end="0"/>
                                            </p:txEl>
                                          </p:spTgt>
                                        </p:tgtEl>
                                        <p:attrNameLst>
                                          <p:attrName>style.visibility</p:attrName>
                                        </p:attrNameLst>
                                      </p:cBhvr>
                                      <p:to>
                                        <p:strVal val="visible"/>
                                      </p:to>
                                    </p:set>
                                    <p:animEffect transition="in" filter="fade">
                                      <p:cBhvr>
                                        <p:cTn id="67" dur="500"/>
                                        <p:tgtEl>
                                          <p:spTgt spid="25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62"/>
                                        </p:tgtEl>
                                        <p:attrNameLst>
                                          <p:attrName>style.visibility</p:attrName>
                                        </p:attrNameLst>
                                      </p:cBhvr>
                                      <p:to>
                                        <p:strVal val="visible"/>
                                      </p:to>
                                    </p:set>
                                    <p:anim calcmode="lin" valueType="num">
                                      <p:cBhvr additive="base">
                                        <p:cTn id="72" dur="500" fill="hold"/>
                                        <p:tgtEl>
                                          <p:spTgt spid="262"/>
                                        </p:tgtEl>
                                        <p:attrNameLst>
                                          <p:attrName>ppt_x</p:attrName>
                                        </p:attrNameLst>
                                      </p:cBhvr>
                                      <p:tavLst>
                                        <p:tav tm="0">
                                          <p:val>
                                            <p:strVal val="#ppt_x"/>
                                          </p:val>
                                        </p:tav>
                                        <p:tav tm="100000">
                                          <p:val>
                                            <p:strVal val="#ppt_x"/>
                                          </p:val>
                                        </p:tav>
                                      </p:tavLst>
                                    </p:anim>
                                    <p:anim calcmode="lin" valueType="num">
                                      <p:cBhvr additive="base">
                                        <p:cTn id="73" dur="500" fill="hold"/>
                                        <p:tgtEl>
                                          <p:spTgt spid="2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build="allAtOnce"/>
      <p:bldP spid="2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14461" y="1695409"/>
            <a:ext cx="9144000" cy="4828886"/>
          </a:xfrm>
          <a:prstGeom prst="rect">
            <a:avLst/>
          </a:prstGeom>
        </p:spPr>
        <p:txBody>
          <a:bodyPr wrap="square" lIns="0" tIns="0" rIns="0" bIns="0" rtlCol="0" anchor="t">
            <a:spAutoFit/>
          </a:bodyPr>
          <a:lstStyle/>
          <a:p>
            <a:pPr algn="ctr" defTabSz="857250">
              <a:lnSpc>
                <a:spcPts val="4200"/>
              </a:lnSpc>
              <a:buClrTx/>
            </a:pPr>
            <a:r>
              <a:rPr lang="en-US" sz="4000" kern="1200" dirty="0">
                <a:latin typeface="Caveat Brush" pitchFamily="2" charset="0"/>
                <a:ea typeface="+mn-ea"/>
                <a:cs typeface="+mn-cs"/>
              </a:rPr>
              <a:t>Tanya Shelburne, Project Manager</a:t>
            </a:r>
          </a:p>
          <a:p>
            <a:pPr algn="ctr" defTabSz="857250">
              <a:lnSpc>
                <a:spcPts val="4200"/>
              </a:lnSpc>
              <a:buClrTx/>
            </a:pPr>
            <a:r>
              <a:rPr lang="en-US" sz="3257" kern="1200" dirty="0">
                <a:solidFill>
                  <a:schemeClr val="accent6"/>
                </a:solidFill>
                <a:latin typeface="Caveat Brush" pitchFamily="2" charset="0"/>
                <a:ea typeface="+mn-ea"/>
                <a:cs typeface="+mn-cs"/>
                <a:hlinkClick r:id="rId8">
                  <a:extLst>
                    <a:ext uri="{A12FA001-AC4F-418D-AE19-62706E023703}">
                      <ahyp:hlinkClr xmlns:ahyp="http://schemas.microsoft.com/office/drawing/2018/hyperlinkcolor" val="tx"/>
                    </a:ext>
                  </a:extLst>
                </a:hlinkClick>
              </a:rPr>
              <a:t>tanyas@healthedpros.org</a:t>
            </a:r>
            <a:r>
              <a:rPr lang="en-US" sz="3257" kern="1200" dirty="0">
                <a:solidFill>
                  <a:schemeClr val="accent6"/>
                </a:solidFill>
                <a:latin typeface="Caveat Brush" pitchFamily="2" charset="0"/>
                <a:ea typeface="+mn-ea"/>
                <a:cs typeface="+mn-cs"/>
              </a:rPr>
              <a:t>  </a:t>
            </a:r>
          </a:p>
          <a:p>
            <a:pPr algn="ctr" defTabSz="857250">
              <a:lnSpc>
                <a:spcPts val="4200"/>
              </a:lnSpc>
              <a:buClrTx/>
            </a:pPr>
            <a:r>
              <a:rPr lang="en-US" sz="3257" kern="1200" dirty="0">
                <a:solidFill>
                  <a:schemeClr val="tx1"/>
                </a:solidFill>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200"/>
              </a:lnSpc>
              <a:buClrTx/>
            </a:pPr>
            <a:r>
              <a:rPr lang="en-US" sz="4000" kern="1200" dirty="0">
                <a:latin typeface="Caveat Brush" pitchFamily="2" charset="0"/>
                <a:ea typeface="+mn-ea"/>
                <a:cs typeface="+mn-cs"/>
              </a:rPr>
              <a:t>Alison Muckerheide, Tobacco Control Specialist</a:t>
            </a:r>
          </a:p>
          <a:p>
            <a:pPr algn="ctr" defTabSz="857250">
              <a:lnSpc>
                <a:spcPts val="4200"/>
              </a:lnSpc>
              <a:buClrTx/>
            </a:pPr>
            <a:r>
              <a:rPr lang="en-US" sz="3257" kern="1200" dirty="0">
                <a:solidFill>
                  <a:schemeClr val="accent6"/>
                </a:solidFill>
                <a:latin typeface="Caveat Brush" pitchFamily="2" charset="0"/>
                <a:ea typeface="+mn-ea"/>
                <a:cs typeface="+mn-cs"/>
                <a:hlinkClick r:id="rId9">
                  <a:extLst>
                    <a:ext uri="{A12FA001-AC4F-418D-AE19-62706E023703}">
                      <ahyp:hlinkClr xmlns:ahyp="http://schemas.microsoft.com/office/drawing/2018/hyperlinkcolor" val="tx"/>
                    </a:ext>
                  </a:extLst>
                </a:hlinkClick>
              </a:rPr>
              <a:t>alisonm@healthedpros.org</a:t>
            </a:r>
            <a:r>
              <a:rPr lang="en-US" sz="3257" kern="1200" dirty="0">
                <a:solidFill>
                  <a:schemeClr val="accent6"/>
                </a:solidFill>
                <a:latin typeface="Caveat Brush" pitchFamily="2" charset="0"/>
                <a:ea typeface="+mn-ea"/>
                <a:cs typeface="+mn-cs"/>
              </a:rPr>
              <a:t> </a:t>
            </a:r>
          </a:p>
          <a:p>
            <a:pPr algn="ctr" defTabSz="857250">
              <a:lnSpc>
                <a:spcPts val="420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1">
            <a:alphaModFix/>
          </a:blip>
          <a:srcRect/>
          <a:stretch/>
        </p:blipFill>
        <p:spPr>
          <a:xfrm>
            <a:off x="4809220" y="5235093"/>
            <a:ext cx="2819400" cy="1200150"/>
          </a:xfrm>
          <a:prstGeom prst="rect">
            <a:avLst/>
          </a:prstGeom>
          <a:noFill/>
          <a:ln>
            <a:noFill/>
          </a:ln>
        </p:spPr>
      </p:pic>
      <p:pic>
        <p:nvPicPr>
          <p:cNvPr id="3" name="Google Shape;690;p79">
            <a:extLst>
              <a:ext uri="{FF2B5EF4-FFF2-40B4-BE49-F238E27FC236}">
                <a16:creationId xmlns:a16="http://schemas.microsoft.com/office/drawing/2014/main" id="{F8EA45E6-79D2-8CB4-CA98-51E3A9107A9B}"/>
              </a:ext>
            </a:extLst>
          </p:cNvPr>
          <p:cNvPicPr preferRelativeResize="0"/>
          <p:nvPr/>
        </p:nvPicPr>
        <p:blipFill rotWithShape="1">
          <a:blip r:embed="rId12">
            <a:alphaModFix/>
          </a:blip>
          <a:srcRect/>
          <a:stretch/>
        </p:blipFill>
        <p:spPr>
          <a:xfrm>
            <a:off x="2028138" y="5320818"/>
            <a:ext cx="2052638" cy="1028700"/>
          </a:xfrm>
          <a:prstGeom prst="rect">
            <a:avLst/>
          </a:prstGeom>
          <a:noFill/>
          <a:ln>
            <a:noFill/>
          </a:ln>
        </p:spPr>
      </p:pic>
    </p:spTree>
    <p:extLst>
      <p:ext uri="{BB962C8B-B14F-4D97-AF65-F5344CB8AC3E}">
        <p14:creationId xmlns:p14="http://schemas.microsoft.com/office/powerpoint/2010/main" val="7839939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7"/>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8"/>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9"/>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For a more detailed list of data sources used </a:t>
            </a:r>
          </a:p>
          <a:p>
            <a:pPr algn="ctr" defTabSz="857250">
              <a:lnSpc>
                <a:spcPts val="4560"/>
              </a:lnSpc>
              <a:buClrTx/>
            </a:pPr>
            <a:r>
              <a:rPr lang="en-US" sz="3200" kern="1200" dirty="0">
                <a:latin typeface="Caveat Brush" pitchFamily="2" charset="0"/>
                <a:ea typeface="+mn-ea"/>
                <a:cs typeface="+mn-cs"/>
              </a:rPr>
              <a:t>to create Breathe materials go to </a:t>
            </a:r>
          </a:p>
          <a:p>
            <a:pPr algn="ctr" defTabSz="857250">
              <a:lnSpc>
                <a:spcPts val="4560"/>
              </a:lnSpc>
              <a:buClrTx/>
            </a:pPr>
            <a:r>
              <a:rPr lang="en-US" sz="2800" kern="1200" dirty="0">
                <a:latin typeface="Caveat Brush" pitchFamily="2" charset="0"/>
                <a:ea typeface="+mn-ea"/>
                <a:cs typeface="+mn-cs"/>
                <a:hlinkClick r:id="rId10"/>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2">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3">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a:extLst>
              <a:ext uri="{FF2B5EF4-FFF2-40B4-BE49-F238E27FC236}">
                <a16:creationId xmlns:a16="http://schemas.microsoft.com/office/drawing/2014/main" id="{2DE3092E-7250-65D3-6BEE-3A217EBA5933}"/>
              </a:ext>
            </a:extLst>
          </p:cNvPr>
          <p:cNvSpPr/>
          <p:nvPr/>
        </p:nvSpPr>
        <p:spPr>
          <a:xfrm>
            <a:off x="471780" y="4053923"/>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5">
            <a:extLst>
              <a:ext uri="{FF2B5EF4-FFF2-40B4-BE49-F238E27FC236}">
                <a16:creationId xmlns:a16="http://schemas.microsoft.com/office/drawing/2014/main" id="{2468FD35-A438-95D7-1A1F-8E85D2132F2D}"/>
              </a:ext>
            </a:extLst>
          </p:cNvPr>
          <p:cNvSpPr/>
          <p:nvPr/>
        </p:nvSpPr>
        <p:spPr>
          <a:xfrm>
            <a:off x="3029662" y="4075098"/>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5">
            <a:extLst>
              <a:ext uri="{FF2B5EF4-FFF2-40B4-BE49-F238E27FC236}">
                <a16:creationId xmlns:a16="http://schemas.microsoft.com/office/drawing/2014/main" id="{33CBA5D9-F957-A26B-7B8D-5B704D90461C}"/>
              </a:ext>
            </a:extLst>
          </p:cNvPr>
          <p:cNvSpPr/>
          <p:nvPr/>
        </p:nvSpPr>
        <p:spPr>
          <a:xfrm>
            <a:off x="5092244" y="40248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p:cNvSpPr/>
          <p:nvPr/>
        </p:nvSpPr>
        <p:spPr>
          <a:xfrm rot="2191667">
            <a:off x="8202064" y="437825"/>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995971" y="112490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48980" y="1103725"/>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48980" y="187278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161886" y="4906144"/>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2512" y="5059357"/>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40290" y="55216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3" name="Freeform 13"/>
          <p:cNvSpPr/>
          <p:nvPr/>
        </p:nvSpPr>
        <p:spPr>
          <a:xfrm>
            <a:off x="7431757" y="561721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6">
            <a:extLst>
              <a:ext uri="{FF2B5EF4-FFF2-40B4-BE49-F238E27FC236}">
                <a16:creationId xmlns:a16="http://schemas.microsoft.com/office/drawing/2014/main" id="{4F889C83-4CB0-44C3-9C52-7CD8F85A5203}"/>
              </a:ext>
            </a:extLst>
          </p:cNvPr>
          <p:cNvSpPr/>
          <p:nvPr/>
        </p:nvSpPr>
        <p:spPr>
          <a:xfrm>
            <a:off x="449275" y="265960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753844E2-1954-8658-FF20-6593580319CA}"/>
              </a:ext>
            </a:extLst>
          </p:cNvPr>
          <p:cNvSpPr/>
          <p:nvPr/>
        </p:nvSpPr>
        <p:spPr>
          <a:xfrm>
            <a:off x="3208327" y="1914363"/>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4">
            <a:extLst>
              <a:ext uri="{FF2B5EF4-FFF2-40B4-BE49-F238E27FC236}">
                <a16:creationId xmlns:a16="http://schemas.microsoft.com/office/drawing/2014/main" id="{151FA5C0-D963-EF0B-BAF0-161391A64E26}"/>
              </a:ext>
            </a:extLst>
          </p:cNvPr>
          <p:cNvSpPr/>
          <p:nvPr/>
        </p:nvSpPr>
        <p:spPr>
          <a:xfrm>
            <a:off x="3208327" y="263842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id="{D05AE76F-AFB8-E899-8332-0E31FE81728C}"/>
              </a:ext>
            </a:extLst>
          </p:cNvPr>
          <p:cNvSpPr/>
          <p:nvPr/>
        </p:nvSpPr>
        <p:spPr>
          <a:xfrm>
            <a:off x="5092244" y="1135105"/>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id="{3AB358AE-A827-7DBE-D161-562641C294DD}"/>
              </a:ext>
            </a:extLst>
          </p:cNvPr>
          <p:cNvSpPr/>
          <p:nvPr/>
        </p:nvSpPr>
        <p:spPr>
          <a:xfrm>
            <a:off x="5036832" y="183105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8244E5B2-6F50-E0DB-C63E-FA5FE1C23B4B}"/>
              </a:ext>
            </a:extLst>
          </p:cNvPr>
          <p:cNvSpPr/>
          <p:nvPr/>
        </p:nvSpPr>
        <p:spPr>
          <a:xfrm>
            <a:off x="4981420" y="258873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FACD813A-8963-1EAB-6577-8E826B56FF80}"/>
              </a:ext>
            </a:extLst>
          </p:cNvPr>
          <p:cNvSpPr/>
          <p:nvPr/>
        </p:nvSpPr>
        <p:spPr>
          <a:xfrm>
            <a:off x="476981" y="3404841"/>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13595AB1-71C4-3E55-5A6D-1779FAE92A19}"/>
              </a:ext>
            </a:extLst>
          </p:cNvPr>
          <p:cNvSpPr/>
          <p:nvPr/>
        </p:nvSpPr>
        <p:spPr>
          <a:xfrm>
            <a:off x="3029503" y="338217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4">
            <a:extLst>
              <a:ext uri="{FF2B5EF4-FFF2-40B4-BE49-F238E27FC236}">
                <a16:creationId xmlns:a16="http://schemas.microsoft.com/office/drawing/2014/main" id="{AFC7419F-8230-1A11-20AA-1A398B25CC63}"/>
              </a:ext>
            </a:extLst>
          </p:cNvPr>
          <p:cNvSpPr/>
          <p:nvPr/>
        </p:nvSpPr>
        <p:spPr>
          <a:xfrm>
            <a:off x="5087573" y="336005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2750D111-160A-7F1A-F2AF-D86FC4397E14}"/>
              </a:ext>
            </a:extLst>
          </p:cNvPr>
          <p:cNvSpPr/>
          <p:nvPr/>
        </p:nvSpPr>
        <p:spPr>
          <a:xfrm>
            <a:off x="2517507" y="130560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F77323A2-1C16-DFA0-A1BB-7F7172BE5590}"/>
              </a:ext>
            </a:extLst>
          </p:cNvPr>
          <p:cNvSpPr txBox="1"/>
          <p:nvPr/>
        </p:nvSpPr>
        <p:spPr>
          <a:xfrm>
            <a:off x="673126" y="1103725"/>
            <a:ext cx="7913723" cy="3785652"/>
          </a:xfrm>
          <a:prstGeom prst="rect">
            <a:avLst/>
          </a:prstGeom>
          <a:noFill/>
        </p:spPr>
        <p:txBody>
          <a:bodyPr wrap="square">
            <a:spAutoFit/>
          </a:bodyPr>
          <a:lstStyle/>
          <a:p>
            <a:pPr algn="ctr" defTabSz="857250">
              <a:buClrTx/>
            </a:pPr>
            <a:r>
              <a:rPr lang="en-US" sz="8000" kern="1200" dirty="0">
                <a:solidFill>
                  <a:srgbClr val="F98832"/>
                </a:solidFill>
                <a:latin typeface="Caveat Brush" pitchFamily="2" charset="0"/>
                <a:ea typeface="+mn-ea"/>
                <a:cs typeface="+mn-cs"/>
              </a:rPr>
              <a:t>How much do you know/remember about tobacco?</a:t>
            </a:r>
          </a:p>
        </p:txBody>
      </p:sp>
    </p:spTree>
    <p:extLst>
      <p:ext uri="{BB962C8B-B14F-4D97-AF65-F5344CB8AC3E}">
        <p14:creationId xmlns:p14="http://schemas.microsoft.com/office/powerpoint/2010/main" val="3956495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6"/>
        <p:cNvGrpSpPr/>
        <p:nvPr/>
      </p:nvGrpSpPr>
      <p:grpSpPr>
        <a:xfrm>
          <a:off x="0" y="0"/>
          <a:ext cx="0" cy="0"/>
          <a:chOff x="0" y="0"/>
          <a:chExt cx="0" cy="0"/>
        </a:xfrm>
      </p:grpSpPr>
      <p:sp>
        <p:nvSpPr>
          <p:cNvPr id="277" name="Google Shape;277;p35"/>
          <p:cNvSpPr txBox="1">
            <a:spLocks noGrp="1"/>
          </p:cNvSpPr>
          <p:nvPr>
            <p:ph type="ctrTitle"/>
          </p:nvPr>
        </p:nvSpPr>
        <p:spPr>
          <a:xfrm>
            <a:off x="1295400" y="2057400"/>
            <a:ext cx="5826125" cy="26035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sz="8000" b="1" dirty="0">
                <a:solidFill>
                  <a:srgbClr val="F98832"/>
                </a:solidFill>
                <a:latin typeface="Federo"/>
                <a:ea typeface="Federo"/>
                <a:cs typeface="Federo"/>
                <a:sym typeface="Federo"/>
              </a:rPr>
              <a:t>LET’S PLAY JEOPARDY!!</a:t>
            </a:r>
            <a:endParaRPr lang="en-US" dirty="0">
              <a:solidFill>
                <a:srgbClr val="F9883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p:cNvSpPr txBox="1"/>
          <p:nvPr/>
        </p:nvSpPr>
        <p:spPr>
          <a:xfrm>
            <a:off x="20638" y="1419225"/>
            <a:ext cx="1676400" cy="9540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Tobacco</a:t>
            </a:r>
            <a:endParaRPr dirty="0">
              <a:solidFill>
                <a:srgbClr val="F98832"/>
              </a:solidFill>
            </a:endParaRPr>
          </a:p>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101</a:t>
            </a:r>
            <a:endParaRPr dirty="0">
              <a:solidFill>
                <a:srgbClr val="F98832"/>
              </a:solidFill>
            </a:endParaRPr>
          </a:p>
        </p:txBody>
      </p:sp>
      <p:sp>
        <p:nvSpPr>
          <p:cNvPr id="284" name="Google Shape;284;p36"/>
          <p:cNvSpPr txBox="1"/>
          <p:nvPr/>
        </p:nvSpPr>
        <p:spPr>
          <a:xfrm>
            <a:off x="1609725" y="1460500"/>
            <a:ext cx="18351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98832"/>
                </a:solidFill>
                <a:latin typeface="Federo"/>
                <a:ea typeface="Federo"/>
                <a:cs typeface="Federo"/>
                <a:sym typeface="Federo"/>
              </a:rPr>
              <a:t>Industry</a:t>
            </a:r>
            <a:endParaRPr sz="2400" b="1" dirty="0">
              <a:solidFill>
                <a:srgbClr val="F98832"/>
              </a:solidFill>
              <a:latin typeface="Federo"/>
              <a:ea typeface="Federo"/>
              <a:cs typeface="Federo"/>
              <a:sym typeface="Federo"/>
            </a:endParaRPr>
          </a:p>
          <a:p>
            <a:pPr marL="0" marR="0" lvl="0" indent="0" algn="ctr" rtl="0">
              <a:spcBef>
                <a:spcPts val="0"/>
              </a:spcBef>
              <a:spcAft>
                <a:spcPts val="0"/>
              </a:spcAft>
              <a:buNone/>
            </a:pPr>
            <a:r>
              <a:rPr lang="en-US" sz="2400" b="1" dirty="0">
                <a:solidFill>
                  <a:srgbClr val="F98832"/>
                </a:solidFill>
                <a:latin typeface="Federo"/>
                <a:ea typeface="Federo"/>
                <a:cs typeface="Federo"/>
                <a:sym typeface="Federo"/>
              </a:rPr>
              <a:t>Tactics</a:t>
            </a:r>
            <a:endParaRPr sz="2400" b="1" dirty="0">
              <a:solidFill>
                <a:srgbClr val="F98832"/>
              </a:solidFill>
              <a:latin typeface="Federo"/>
              <a:ea typeface="Federo"/>
              <a:cs typeface="Federo"/>
              <a:sym typeface="Federo"/>
            </a:endParaRPr>
          </a:p>
        </p:txBody>
      </p:sp>
      <p:sp>
        <p:nvSpPr>
          <p:cNvPr id="285" name="Google Shape;285;p36"/>
          <p:cNvSpPr txBox="1"/>
          <p:nvPr/>
        </p:nvSpPr>
        <p:spPr>
          <a:xfrm>
            <a:off x="3444875" y="1452563"/>
            <a:ext cx="17859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98832"/>
                </a:solidFill>
                <a:latin typeface="Federo"/>
                <a:ea typeface="Federo"/>
                <a:cs typeface="Federo"/>
                <a:sym typeface="Federo"/>
              </a:rPr>
              <a:t>Pregnancy</a:t>
            </a:r>
            <a:r>
              <a:rPr lang="en-US" sz="2400" b="1" i="0" u="none" strike="noStrike" cap="none" dirty="0">
                <a:solidFill>
                  <a:srgbClr val="F98832"/>
                </a:solidFill>
                <a:latin typeface="Federo"/>
                <a:ea typeface="Federo"/>
                <a:cs typeface="Federo"/>
                <a:sym typeface="Federo"/>
              </a:rPr>
              <a:t>/Child Health</a:t>
            </a:r>
            <a:endParaRPr dirty="0">
              <a:solidFill>
                <a:srgbClr val="F98832"/>
              </a:solidFill>
            </a:endParaRPr>
          </a:p>
        </p:txBody>
      </p:sp>
      <p:sp>
        <p:nvSpPr>
          <p:cNvPr id="286" name="Google Shape;286;p36"/>
          <p:cNvSpPr txBox="1"/>
          <p:nvPr/>
        </p:nvSpPr>
        <p:spPr>
          <a:xfrm>
            <a:off x="5111750" y="1511300"/>
            <a:ext cx="1528763" cy="52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E-cigs</a:t>
            </a:r>
            <a:endParaRPr dirty="0">
              <a:solidFill>
                <a:srgbClr val="F98832"/>
              </a:solidFill>
            </a:endParaRPr>
          </a:p>
        </p:txBody>
      </p:sp>
      <p:sp>
        <p:nvSpPr>
          <p:cNvPr id="287" name="Google Shape;287;p36"/>
          <p:cNvSpPr txBox="1"/>
          <p:nvPr/>
        </p:nvSpPr>
        <p:spPr>
          <a:xfrm>
            <a:off x="6532563" y="1511300"/>
            <a:ext cx="1449387" cy="52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Quitting</a:t>
            </a:r>
            <a:endParaRPr dirty="0">
              <a:solidFill>
                <a:srgbClr val="F98832"/>
              </a:solidFill>
            </a:endParaRPr>
          </a:p>
        </p:txBody>
      </p:sp>
      <p:sp>
        <p:nvSpPr>
          <p:cNvPr id="288" name="Google Shape;288;p36"/>
          <p:cNvSpPr txBox="1"/>
          <p:nvPr/>
        </p:nvSpPr>
        <p:spPr>
          <a:xfrm>
            <a:off x="350838" y="2538413"/>
            <a:ext cx="1006475" cy="5857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3" action="ppaction://hlinksldjump"/>
              </a:rPr>
              <a:t>$100</a:t>
            </a:r>
            <a:endParaRPr sz="3200" b="1" i="0" u="none" strike="noStrike" cap="none">
              <a:solidFill>
                <a:srgbClr val="FF0000"/>
              </a:solidFill>
              <a:latin typeface="Times New Roman"/>
              <a:ea typeface="Times New Roman"/>
              <a:cs typeface="Times New Roman"/>
              <a:sym typeface="Times New Roman"/>
            </a:endParaRPr>
          </a:p>
        </p:txBody>
      </p:sp>
      <p:sp>
        <p:nvSpPr>
          <p:cNvPr id="289" name="Google Shape;289;p36"/>
          <p:cNvSpPr txBox="1"/>
          <p:nvPr/>
        </p:nvSpPr>
        <p:spPr>
          <a:xfrm>
            <a:off x="346075" y="3422650"/>
            <a:ext cx="1004888"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4"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0" name="Google Shape;290;p36"/>
          <p:cNvSpPr txBox="1"/>
          <p:nvPr/>
        </p:nvSpPr>
        <p:spPr>
          <a:xfrm>
            <a:off x="346075" y="4321175"/>
            <a:ext cx="1004888"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5"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291" name="Google Shape;291;p36"/>
          <p:cNvSpPr/>
          <p:nvPr/>
        </p:nvSpPr>
        <p:spPr>
          <a:xfrm>
            <a:off x="2109788" y="2505075"/>
            <a:ext cx="1006475" cy="585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6"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2" name="Google Shape;292;p36"/>
          <p:cNvSpPr/>
          <p:nvPr/>
        </p:nvSpPr>
        <p:spPr>
          <a:xfrm>
            <a:off x="5414963" y="2536825"/>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7"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3" name="Google Shape;293;p36"/>
          <p:cNvSpPr/>
          <p:nvPr/>
        </p:nvSpPr>
        <p:spPr>
          <a:xfrm>
            <a:off x="3803650" y="2505075"/>
            <a:ext cx="1006475" cy="585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8"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4" name="Google Shape;294;p36"/>
          <p:cNvSpPr/>
          <p:nvPr/>
        </p:nvSpPr>
        <p:spPr>
          <a:xfrm>
            <a:off x="6753225" y="2536825"/>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9"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5" name="Google Shape;295;p36"/>
          <p:cNvSpPr/>
          <p:nvPr/>
        </p:nvSpPr>
        <p:spPr>
          <a:xfrm>
            <a:off x="2114550" y="3335338"/>
            <a:ext cx="1004888" cy="5857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0"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6" name="Google Shape;296;p36"/>
          <p:cNvSpPr/>
          <p:nvPr/>
        </p:nvSpPr>
        <p:spPr>
          <a:xfrm>
            <a:off x="3767138" y="3355975"/>
            <a:ext cx="1006475" cy="585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1"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7" name="Google Shape;297;p36"/>
          <p:cNvSpPr/>
          <p:nvPr/>
        </p:nvSpPr>
        <p:spPr>
          <a:xfrm>
            <a:off x="5414963" y="3365500"/>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2"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8" name="Google Shape;298;p36"/>
          <p:cNvSpPr/>
          <p:nvPr/>
        </p:nvSpPr>
        <p:spPr>
          <a:xfrm>
            <a:off x="6753225" y="3335338"/>
            <a:ext cx="1006475" cy="5857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3"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9" name="Google Shape;299;p36"/>
          <p:cNvSpPr/>
          <p:nvPr/>
        </p:nvSpPr>
        <p:spPr>
          <a:xfrm>
            <a:off x="2149475" y="4321175"/>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4"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0" name="Google Shape;300;p36"/>
          <p:cNvSpPr/>
          <p:nvPr/>
        </p:nvSpPr>
        <p:spPr>
          <a:xfrm>
            <a:off x="3778250" y="4310063"/>
            <a:ext cx="1004888"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5"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1" name="Google Shape;301;p36"/>
          <p:cNvSpPr/>
          <p:nvPr/>
        </p:nvSpPr>
        <p:spPr>
          <a:xfrm>
            <a:off x="5394325" y="4321175"/>
            <a:ext cx="1004888"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6"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2" name="Google Shape;302;p36"/>
          <p:cNvSpPr/>
          <p:nvPr/>
        </p:nvSpPr>
        <p:spPr>
          <a:xfrm>
            <a:off x="6753225" y="4310063"/>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7"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3" name="Google Shape;303;p36"/>
          <p:cNvSpPr txBox="1"/>
          <p:nvPr/>
        </p:nvSpPr>
        <p:spPr>
          <a:xfrm>
            <a:off x="2149475" y="5262563"/>
            <a:ext cx="3471863" cy="708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C000"/>
              </a:buClr>
              <a:buSzPts val="4000"/>
              <a:buFont typeface="Noto Sans Symbols"/>
              <a:buNone/>
            </a:pPr>
            <a:r>
              <a:rPr lang="en-US" sz="4000" b="1" i="0" u="sng" strike="noStrike" cap="none">
                <a:solidFill>
                  <a:schemeClr val="hlink"/>
                </a:solidFill>
                <a:latin typeface="Federo"/>
                <a:ea typeface="Federo"/>
                <a:cs typeface="Federo"/>
                <a:sym typeface="Federo"/>
                <a:hlinkClick r:id="rId18" action="ppaction://hlinksldjump"/>
              </a:rPr>
              <a:t>Final Jeopardy</a:t>
            </a:r>
            <a:endParaRPr sz="4000" b="1" i="0" u="none" strike="noStrike" cap="none">
              <a:solidFill>
                <a:srgbClr val="FFC000"/>
              </a:solidFill>
              <a:latin typeface="Federo"/>
              <a:ea typeface="Federo"/>
              <a:cs typeface="Federo"/>
              <a:sym typeface="Federo"/>
            </a:endParaRPr>
          </a:p>
        </p:txBody>
      </p:sp>
      <p:sp>
        <p:nvSpPr>
          <p:cNvPr id="304" name="Google Shape;304;p36"/>
          <p:cNvSpPr txBox="1"/>
          <p:nvPr/>
        </p:nvSpPr>
        <p:spPr>
          <a:xfrm>
            <a:off x="531029" y="95250"/>
            <a:ext cx="62901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i="0" u="none" strike="noStrike" cap="none" dirty="0">
                <a:solidFill>
                  <a:srgbClr val="F98832"/>
                </a:solidFill>
                <a:latin typeface="Federo"/>
                <a:ea typeface="Federo"/>
                <a:cs typeface="Federo"/>
                <a:sym typeface="Federo"/>
              </a:rPr>
              <a:t>JEOPARDY</a:t>
            </a:r>
            <a:endParaRPr dirty="0">
              <a:solidFill>
                <a:srgbClr val="F9883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283">
                                            <p:txEl>
                                              <p:pRg st="0" end="0"/>
                                            </p:txEl>
                                          </p:spTgt>
                                        </p:tgtEl>
                                        <p:attrNameLst>
                                          <p:attrName>style.visibility</p:attrName>
                                        </p:attrNameLst>
                                      </p:cBhvr>
                                      <p:to>
                                        <p:strVal val="visible"/>
                                      </p:to>
                                    </p:set>
                                    <p:anim calcmode="lin" valueType="num">
                                      <p:cBhvr additive="base">
                                        <p:cTn id="7" dur="500"/>
                                        <p:tgtEl>
                                          <p:spTgt spid="283">
                                            <p:txEl>
                                              <p:pRg st="0" end="0"/>
                                            </p:txEl>
                                          </p:spTgt>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500"/>
                                  </p:stCondLst>
                                  <p:childTnLst>
                                    <p:set>
                                      <p:cBhvr>
                                        <p:cTn id="10" dur="1" fill="hold">
                                          <p:stCondLst>
                                            <p:cond delay="0"/>
                                          </p:stCondLst>
                                        </p:cTn>
                                        <p:tgtEl>
                                          <p:spTgt spid="283">
                                            <p:txEl>
                                              <p:pRg st="1" end="1"/>
                                            </p:txEl>
                                          </p:spTgt>
                                        </p:tgtEl>
                                        <p:attrNameLst>
                                          <p:attrName>style.visibility</p:attrName>
                                        </p:attrNameLst>
                                      </p:cBhvr>
                                      <p:to>
                                        <p:strVal val="visible"/>
                                      </p:to>
                                    </p:set>
                                    <p:anim calcmode="lin" valueType="num">
                                      <p:cBhvr additive="base">
                                        <p:cTn id="11" dur="500"/>
                                        <p:tgtEl>
                                          <p:spTgt spid="283">
                                            <p:txEl>
                                              <p:pRg st="1" end="1"/>
                                            </p:txEl>
                                          </p:spTgt>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8" fill="hold" nodeType="afterEffect">
                                  <p:stCondLst>
                                    <p:cond delay="500"/>
                                  </p:stCondLst>
                                  <p:childTnLst>
                                    <p:set>
                                      <p:cBhvr>
                                        <p:cTn id="14" dur="1" fill="hold">
                                          <p:stCondLst>
                                            <p:cond delay="0"/>
                                          </p:stCondLst>
                                        </p:cTn>
                                        <p:tgtEl>
                                          <p:spTgt spid="284">
                                            <p:txEl>
                                              <p:pRg st="0" end="0"/>
                                            </p:txEl>
                                          </p:spTgt>
                                        </p:tgtEl>
                                        <p:attrNameLst>
                                          <p:attrName>style.visibility</p:attrName>
                                        </p:attrNameLst>
                                      </p:cBhvr>
                                      <p:to>
                                        <p:strVal val="visible"/>
                                      </p:to>
                                    </p:set>
                                    <p:anim calcmode="lin" valueType="num">
                                      <p:cBhvr additive="base">
                                        <p:cTn id="15" dur="500"/>
                                        <p:tgtEl>
                                          <p:spTgt spid="284">
                                            <p:txEl>
                                              <p:pRg st="0" end="0"/>
                                            </p:txEl>
                                          </p:spTgt>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8" fill="hold" nodeType="afterEffect">
                                  <p:stCondLst>
                                    <p:cond delay="500"/>
                                  </p:stCondLst>
                                  <p:childTnLst>
                                    <p:set>
                                      <p:cBhvr>
                                        <p:cTn id="18" dur="1" fill="hold">
                                          <p:stCondLst>
                                            <p:cond delay="0"/>
                                          </p:stCondLst>
                                        </p:cTn>
                                        <p:tgtEl>
                                          <p:spTgt spid="284">
                                            <p:txEl>
                                              <p:pRg st="1" end="1"/>
                                            </p:txEl>
                                          </p:spTgt>
                                        </p:tgtEl>
                                        <p:attrNameLst>
                                          <p:attrName>style.visibility</p:attrName>
                                        </p:attrNameLst>
                                      </p:cBhvr>
                                      <p:to>
                                        <p:strVal val="visible"/>
                                      </p:to>
                                    </p:set>
                                    <p:anim calcmode="lin" valueType="num">
                                      <p:cBhvr additive="base">
                                        <p:cTn id="19" dur="500"/>
                                        <p:tgtEl>
                                          <p:spTgt spid="284">
                                            <p:txEl>
                                              <p:pRg st="1" end="1"/>
                                            </p:txEl>
                                          </p:spTgt>
                                        </p:tgtEl>
                                        <p:attrNameLst>
                                          <p:attrName>ppt_x</p:attrName>
                                        </p:attrNameLst>
                                      </p:cBhvr>
                                      <p:tavLst>
                                        <p:tav tm="0">
                                          <p:val>
                                            <p:strVal val="#ppt_x-1"/>
                                          </p:val>
                                        </p:tav>
                                        <p:tav tm="100000">
                                          <p:val>
                                            <p:strVal val="#ppt_x"/>
                                          </p:val>
                                        </p:tav>
                                      </p:tavLst>
                                    </p:anim>
                                  </p:childTnLst>
                                </p:cTn>
                              </p:par>
                            </p:childTnLst>
                          </p:cTn>
                        </p:par>
                        <p:par>
                          <p:cTn id="20" fill="hold">
                            <p:stCondLst>
                              <p:cond delay="4000"/>
                            </p:stCondLst>
                            <p:childTnLst>
                              <p:par>
                                <p:cTn id="21" presetID="2" presetClass="entr" presetSubtype="8" fill="hold" nodeType="afterEffect">
                                  <p:stCondLst>
                                    <p:cond delay="500"/>
                                  </p:stCondLst>
                                  <p:childTnLst>
                                    <p:set>
                                      <p:cBhvr>
                                        <p:cTn id="22" dur="1" fill="hold">
                                          <p:stCondLst>
                                            <p:cond delay="0"/>
                                          </p:stCondLst>
                                        </p:cTn>
                                        <p:tgtEl>
                                          <p:spTgt spid="285">
                                            <p:txEl>
                                              <p:pRg st="0" end="0"/>
                                            </p:txEl>
                                          </p:spTgt>
                                        </p:tgtEl>
                                        <p:attrNameLst>
                                          <p:attrName>style.visibility</p:attrName>
                                        </p:attrNameLst>
                                      </p:cBhvr>
                                      <p:to>
                                        <p:strVal val="visible"/>
                                      </p:to>
                                    </p:set>
                                    <p:anim calcmode="lin" valueType="num">
                                      <p:cBhvr additive="base">
                                        <p:cTn id="23" dur="500"/>
                                        <p:tgtEl>
                                          <p:spTgt spid="285">
                                            <p:txEl>
                                              <p:pRg st="0" end="0"/>
                                            </p:txEl>
                                          </p:spTgt>
                                        </p:tgtEl>
                                        <p:attrNameLst>
                                          <p:attrName>ppt_x</p:attrName>
                                        </p:attrNameLst>
                                      </p:cBhvr>
                                      <p:tavLst>
                                        <p:tav tm="0">
                                          <p:val>
                                            <p:strVal val="#ppt_x-1"/>
                                          </p:val>
                                        </p:tav>
                                        <p:tav tm="100000">
                                          <p:val>
                                            <p:strVal val="#ppt_x"/>
                                          </p:val>
                                        </p:tav>
                                      </p:tavLst>
                                    </p:anim>
                                  </p:childTnLst>
                                </p:cTn>
                              </p:par>
                            </p:childTnLst>
                          </p:cTn>
                        </p:par>
                        <p:par>
                          <p:cTn id="24" fill="hold">
                            <p:stCondLst>
                              <p:cond delay="5000"/>
                            </p:stCondLst>
                            <p:childTnLst>
                              <p:par>
                                <p:cTn id="25" presetID="2" presetClass="entr" presetSubtype="8" fill="hold" nodeType="afterEffect">
                                  <p:stCondLst>
                                    <p:cond delay="500"/>
                                  </p:stCondLst>
                                  <p:childTnLst>
                                    <p:set>
                                      <p:cBhvr>
                                        <p:cTn id="26" dur="1" fill="hold">
                                          <p:stCondLst>
                                            <p:cond delay="0"/>
                                          </p:stCondLst>
                                        </p:cTn>
                                        <p:tgtEl>
                                          <p:spTgt spid="286">
                                            <p:txEl>
                                              <p:pRg st="0" end="0"/>
                                            </p:txEl>
                                          </p:spTgt>
                                        </p:tgtEl>
                                        <p:attrNameLst>
                                          <p:attrName>style.visibility</p:attrName>
                                        </p:attrNameLst>
                                      </p:cBhvr>
                                      <p:to>
                                        <p:strVal val="visible"/>
                                      </p:to>
                                    </p:set>
                                    <p:anim calcmode="lin" valueType="num">
                                      <p:cBhvr additive="base">
                                        <p:cTn id="27" dur="500"/>
                                        <p:tgtEl>
                                          <p:spTgt spid="286">
                                            <p:txEl>
                                              <p:pRg st="0" end="0"/>
                                            </p:txEl>
                                          </p:spTgt>
                                        </p:tgtEl>
                                        <p:attrNameLst>
                                          <p:attrName>ppt_x</p:attrName>
                                        </p:attrNameLst>
                                      </p:cBhvr>
                                      <p:tavLst>
                                        <p:tav tm="0">
                                          <p:val>
                                            <p:strVal val="#ppt_x-1"/>
                                          </p:val>
                                        </p:tav>
                                        <p:tav tm="100000">
                                          <p:val>
                                            <p:strVal val="#ppt_x"/>
                                          </p:val>
                                        </p:tav>
                                      </p:tavLst>
                                    </p:anim>
                                  </p:childTnLst>
                                </p:cTn>
                              </p:par>
                            </p:childTnLst>
                          </p:cTn>
                        </p:par>
                        <p:par>
                          <p:cTn id="28" fill="hold">
                            <p:stCondLst>
                              <p:cond delay="6000"/>
                            </p:stCondLst>
                            <p:childTnLst>
                              <p:par>
                                <p:cTn id="29" presetID="2" presetClass="entr" presetSubtype="8" fill="hold" nodeType="afterEffect">
                                  <p:stCondLst>
                                    <p:cond delay="0"/>
                                  </p:stCondLst>
                                  <p:childTnLst>
                                    <p:set>
                                      <p:cBhvr>
                                        <p:cTn id="30" dur="1" fill="hold">
                                          <p:stCondLst>
                                            <p:cond delay="0"/>
                                          </p:stCondLst>
                                        </p:cTn>
                                        <p:tgtEl>
                                          <p:spTgt spid="287">
                                            <p:txEl>
                                              <p:pRg st="0" end="0"/>
                                            </p:txEl>
                                          </p:spTgt>
                                        </p:tgtEl>
                                        <p:attrNameLst>
                                          <p:attrName>style.visibility</p:attrName>
                                        </p:attrNameLst>
                                      </p:cBhvr>
                                      <p:to>
                                        <p:strVal val="visible"/>
                                      </p:to>
                                    </p:set>
                                    <p:anim calcmode="lin" valueType="num">
                                      <p:cBhvr additive="base">
                                        <p:cTn id="31" dur="500"/>
                                        <p:tgtEl>
                                          <p:spTgt spid="28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0">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Custom 24">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0C226"/>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2596</TotalTime>
  <Words>9378</Words>
  <Application>Microsoft Office PowerPoint</Application>
  <PresentationFormat>On-screen Show (4:3)</PresentationFormat>
  <Paragraphs>603</Paragraphs>
  <Slides>61</Slides>
  <Notes>61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61</vt:i4>
      </vt:variant>
    </vt:vector>
  </HeadingPairs>
  <TitlesOfParts>
    <vt:vector size="76" baseType="lpstr">
      <vt:lpstr>Noto Sans Symbols</vt:lpstr>
      <vt:lpstr>Aptos</vt:lpstr>
      <vt:lpstr>Atma</vt:lpstr>
      <vt:lpstr>Trebuchet MS</vt:lpstr>
      <vt:lpstr>Caveat Brush</vt:lpstr>
      <vt:lpstr>Arial</vt:lpstr>
      <vt:lpstr>Verdana</vt:lpstr>
      <vt:lpstr>Roboto</vt:lpstr>
      <vt:lpstr>Calibri</vt:lpstr>
      <vt:lpstr>Segoe UI</vt:lpstr>
      <vt:lpstr>Times New Roman</vt:lpstr>
      <vt:lpstr>Federo</vt:lpstr>
      <vt:lpstr>Atma Bold</vt:lpstr>
      <vt:lpstr>Office Theme</vt:lpstr>
      <vt:lpstr>Facet</vt:lpstr>
      <vt:lpstr>PowerPoint Presentation</vt:lpstr>
      <vt:lpstr>PowerPoint Presentation</vt:lpstr>
      <vt:lpstr>PowerPoint Presentation</vt:lpstr>
      <vt:lpstr>PowerPoint Presentation</vt:lpstr>
      <vt:lpstr> </vt:lpstr>
      <vt:lpstr> </vt:lpstr>
      <vt:lpstr>PowerPoint Presentation</vt:lpstr>
      <vt:lpstr>LET’S PLAY JEOPARDY!!</vt:lpstr>
      <vt:lpstr>PowerPoint Presentation</vt:lpstr>
      <vt:lpstr>$100 Question Tobacco 101</vt:lpstr>
      <vt:lpstr>$100 Answer Tobacco 101</vt:lpstr>
      <vt:lpstr>$200 Question Tobacco 101</vt:lpstr>
      <vt:lpstr>$200 Answer Tobacco 101</vt:lpstr>
      <vt:lpstr>$300 Question Tobacco 101</vt:lpstr>
      <vt:lpstr>$300 Answer Tobacco 101</vt:lpstr>
      <vt:lpstr>$100 Question Industry Tactics </vt:lpstr>
      <vt:lpstr>$100 Answer Industry Tactics</vt:lpstr>
      <vt:lpstr>$200 Question Industry Tactics</vt:lpstr>
      <vt:lpstr>$200 Answer Industry Tactics</vt:lpstr>
      <vt:lpstr>$300 Question Industry Tactics</vt:lpstr>
      <vt:lpstr>$300 Answer Industry Tactics</vt:lpstr>
      <vt:lpstr>$100 Question  Pregnancy/Child Health </vt:lpstr>
      <vt:lpstr>$100 Answer Pregnancy/Child Health</vt:lpstr>
      <vt:lpstr>$200 Question  Pregnancy/Child Health</vt:lpstr>
      <vt:lpstr>$200 Answer Pregnancy/Child Health</vt:lpstr>
      <vt:lpstr>$300 Question  Pregnancy/Child Health</vt:lpstr>
      <vt:lpstr>$300 Answer Pregnancy/Child Health</vt:lpstr>
      <vt:lpstr>$100 Question E-cigarettes</vt:lpstr>
      <vt:lpstr>$100 Answer E-cigarettes</vt:lpstr>
      <vt:lpstr>$200 Question E-cigarettes</vt:lpstr>
      <vt:lpstr>$200 Answer E-cigarettes</vt:lpstr>
      <vt:lpstr>$300 Question E-cigarettes</vt:lpstr>
      <vt:lpstr>$300 Answer E-cigarettes</vt:lpstr>
      <vt:lpstr>$100 Question Quitting</vt:lpstr>
      <vt:lpstr>$100 Answer Quitting</vt:lpstr>
      <vt:lpstr>$200 Question Quitting</vt:lpstr>
      <vt:lpstr>$200 Answer Quitting</vt:lpstr>
      <vt:lpstr>$300 Question Quitting</vt:lpstr>
      <vt:lpstr>$300 Answer Quitting</vt:lpstr>
      <vt:lpstr>Final Jeopardy</vt:lpstr>
      <vt:lpstr>Final Jeopardy</vt:lpstr>
      <vt:lpstr>Thanks for Playing Jeopardy!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27</cp:revision>
  <dcterms:modified xsi:type="dcterms:W3CDTF">2026-04-16T17:31:36Z</dcterms:modified>
</cp:coreProperties>
</file>