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146847513" r:id="rId2"/>
    <p:sldId id="2146847514" r:id="rId3"/>
    <p:sldId id="2146847515" r:id="rId4"/>
    <p:sldId id="2146847499" r:id="rId5"/>
    <p:sldId id="460" r:id="rId6"/>
    <p:sldId id="2146847486" r:id="rId7"/>
    <p:sldId id="429" r:id="rId8"/>
    <p:sldId id="459" r:id="rId9"/>
    <p:sldId id="261" r:id="rId10"/>
    <p:sldId id="453" r:id="rId11"/>
    <p:sldId id="454" r:id="rId12"/>
    <p:sldId id="455" r:id="rId13"/>
    <p:sldId id="456" r:id="rId14"/>
    <p:sldId id="457" r:id="rId15"/>
    <p:sldId id="2146847493" r:id="rId16"/>
    <p:sldId id="267" r:id="rId17"/>
    <p:sldId id="415" r:id="rId18"/>
    <p:sldId id="442" r:id="rId19"/>
    <p:sldId id="2146847516" r:id="rId20"/>
    <p:sldId id="2146847490" r:id="rId21"/>
    <p:sldId id="2146847517" r:id="rId22"/>
    <p:sldId id="2146847518" r:id="rId23"/>
    <p:sldId id="2146847519" r:id="rId24"/>
    <p:sldId id="2146847520" r:id="rId25"/>
    <p:sldId id="2146847521" r:id="rId26"/>
    <p:sldId id="462" r:id="rId27"/>
    <p:sldId id="464" r:id="rId28"/>
    <p:sldId id="465" r:id="rId29"/>
    <p:sldId id="463" r:id="rId30"/>
    <p:sldId id="466" r:id="rId31"/>
    <p:sldId id="2146847485" r:id="rId32"/>
    <p:sldId id="2146847524" r:id="rId33"/>
    <p:sldId id="2146847522" r:id="rId34"/>
    <p:sldId id="2146847525" r:id="rId35"/>
    <p:sldId id="416" r:id="rId36"/>
    <p:sldId id="2146847512" r:id="rId37"/>
  </p:sldIdLst>
  <p:sldSz cx="9144000" cy="6858000" type="screen4x3"/>
  <p:notesSz cx="7102475" cy="9388475"/>
  <p:embeddedFontLst>
    <p:embeddedFont>
      <p:font typeface="Arial Black" panose="020B0A04020102020204" pitchFamily="34" charset="0"/>
      <p:bold r:id="rId39"/>
    </p:embeddedFont>
    <p:embeddedFont>
      <p:font typeface="Atma" panose="020B0604020202020204" charset="0"/>
      <p:regular r:id="rId40"/>
      <p:bold r:id="rId41"/>
      <p:italic r:id="rId42"/>
      <p:boldItalic r:id="rId43"/>
    </p:embeddedFont>
    <p:embeddedFont>
      <p:font typeface="Atma Bold" panose="020B0604020202020204" charset="0"/>
      <p:regular r:id="rId44"/>
      <p:bold r:id="rId45"/>
      <p:italic r:id="rId46"/>
      <p:boldItalic r:id="rId47"/>
    </p:embeddedFont>
    <p:embeddedFont>
      <p:font typeface="Caveat Brush" pitchFamily="2" charset="0"/>
      <p:regular r:id="rId48"/>
    </p:embeddedFont>
    <p:embeddedFont>
      <p:font typeface="Franklin Gothic Demi Cond" panose="020B0706030402020204" pitchFamily="34" charset="0"/>
      <p:regular r:id="rId49"/>
      <p:bold r:id="rId50"/>
    </p:embeddedFont>
    <p:embeddedFont>
      <p:font typeface="Impact" panose="020B0806030902050204" pitchFamily="34" charset="0"/>
      <p:regular r:id="rId51"/>
    </p:embeddedFont>
    <p:embeddedFont>
      <p:font typeface="Libre Franklin"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1007D-3769-47EE-91EE-1AFADEB3B899}" v="2" dt="2026-04-16T17:32:57.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68643" autoAdjust="0"/>
  </p:normalViewPr>
  <p:slideViewPr>
    <p:cSldViewPr snapToGrid="0">
      <p:cViewPr varScale="1">
        <p:scale>
          <a:sx n="46" d="100"/>
          <a:sy n="46" d="100"/>
        </p:scale>
        <p:origin x="230" y="221"/>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addSld delSld modSld">
      <pc:chgData name="Tanya Shelburne" userId="5a8aca72b4acc242" providerId="LiveId" clId="{57E2D1BA-8954-4BA3-B98C-BA53A2F866D0}" dt="2026-04-16T17:33:22.763" v="10" actId="20577"/>
      <pc:docMkLst>
        <pc:docMk/>
      </pc:docMkLst>
      <pc:sldChg chg="modSp mod">
        <pc:chgData name="Tanya Shelburne" userId="5a8aca72b4acc242" providerId="LiveId" clId="{57E2D1BA-8954-4BA3-B98C-BA53A2F866D0}" dt="2026-04-16T17:33:22.763" v="10" actId="20577"/>
        <pc:sldMkLst>
          <pc:docMk/>
          <pc:sldMk cId="2839953900" sldId="2146847521"/>
        </pc:sldMkLst>
        <pc:graphicFrameChg chg="modGraphic">
          <ac:chgData name="Tanya Shelburne" userId="5a8aca72b4acc242" providerId="LiveId" clId="{57E2D1BA-8954-4BA3-B98C-BA53A2F866D0}" dt="2026-04-16T17:33:22.763" v="10" actId="20577"/>
          <ac:graphicFrameMkLst>
            <pc:docMk/>
            <pc:sldMk cId="2839953900" sldId="2146847521"/>
            <ac:graphicFrameMk id="6" creationId="{61772745-5834-0074-4F80-FA61BE0DF574}"/>
          </ac:graphicFrameMkLst>
        </pc:graphicFrameChg>
      </pc:sldChg>
      <pc:sldChg chg="del">
        <pc:chgData name="Tanya Shelburne" userId="5a8aca72b4acc242" providerId="LiveId" clId="{57E2D1BA-8954-4BA3-B98C-BA53A2F866D0}" dt="2026-04-16T17:33:00.153" v="2" actId="47"/>
        <pc:sldMkLst>
          <pc:docMk/>
          <pc:sldMk cId="2628297459" sldId="2146847523"/>
        </pc:sldMkLst>
      </pc:sldChg>
      <pc:sldChg chg="add">
        <pc:chgData name="Tanya Shelburne" userId="5a8aca72b4acc242" providerId="LiveId" clId="{57E2D1BA-8954-4BA3-B98C-BA53A2F866D0}" dt="2026-04-16T17:32:43.334" v="0"/>
        <pc:sldMkLst>
          <pc:docMk/>
          <pc:sldMk cId="2488955890" sldId="2146847524"/>
        </pc:sldMkLst>
      </pc:sldChg>
      <pc:sldChg chg="add">
        <pc:chgData name="Tanya Shelburne" userId="5a8aca72b4acc242" providerId="LiveId" clId="{57E2D1BA-8954-4BA3-B98C-BA53A2F866D0}" dt="2026-04-16T17:32:57.259" v="1"/>
        <pc:sldMkLst>
          <pc:docMk/>
          <pc:sldMk cId="135431497" sldId="21468475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92809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tobacco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(When first opening</a:t>
            </a:r>
            <a:r>
              <a:rPr lang="en-US" baseline="0" dirty="0"/>
              <a:t> these slides either wait for numbers to appear or push the right arrow key</a:t>
            </a:r>
            <a:r>
              <a:rPr lang="en-US" b="1" baseline="0" dirty="0"/>
              <a:t> </a:t>
            </a:r>
            <a:r>
              <a:rPr lang="en-US" baseline="0" dirty="0"/>
              <a:t>to show numbers.)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“(Team 1) </a:t>
            </a:r>
            <a:r>
              <a:rPr lang="en-US" i="1" dirty="0"/>
              <a:t>will go first and the question is What common products are used to deliver nicotine to the body</a:t>
            </a:r>
            <a:r>
              <a:rPr lang="en-US" i="0" dirty="0"/>
              <a:t>? (Team 1 provides an answer. Use the Family Feud Cheat sheet to know which number on the board corresponds to that answer.</a:t>
            </a:r>
            <a:r>
              <a:rPr lang="en-US" i="0" baseline="0" dirty="0"/>
              <a:t> </a:t>
            </a:r>
            <a:r>
              <a:rPr lang="en-US" i="1" baseline="0" dirty="0"/>
              <a:t>C</a:t>
            </a:r>
            <a:r>
              <a:rPr lang="en-US" baseline="0" dirty="0"/>
              <a:t>lick on that number to reveal the answer and give that team 10 points.) “(Team 2) </a:t>
            </a:r>
            <a:r>
              <a:rPr lang="en-US" i="1" baseline="0" dirty="0"/>
              <a:t>Now it is your turn to answer the same question.”</a:t>
            </a:r>
            <a:r>
              <a:rPr lang="en-US" baseline="0" dirty="0"/>
              <a:t> (Keep alternating between teams until all answers are revealed or until both teams fail to get a correct answer and then reveal any remaining answers.) </a:t>
            </a:r>
            <a:r>
              <a:rPr lang="en-US" i="1" baseline="0" dirty="0"/>
              <a:t>“Great job everyone! There are lots of tobacco products on the market these days, so it is helpful to know a little about the various products when you are providing education to parents.”  </a:t>
            </a:r>
            <a:r>
              <a:rPr lang="en-US" i="0" baseline="0" dirty="0"/>
              <a:t>(Give some background information about each of these products, especially emerging or new versions of these products and share how NRT are proven to help people step down their tobacco use. Then click </a:t>
            </a:r>
            <a:r>
              <a:rPr lang="en-US" baseline="0" dirty="0"/>
              <a:t>the right arrow key to advance to the next question/slide.) </a:t>
            </a:r>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10</a:t>
            </a:fld>
            <a:endParaRPr lang="en-US"/>
          </a:p>
        </p:txBody>
      </p:sp>
    </p:spTree>
    <p:extLst>
      <p:ext uri="{BB962C8B-B14F-4D97-AF65-F5344CB8AC3E}">
        <p14:creationId xmlns:p14="http://schemas.microsoft.com/office/powerpoint/2010/main" val="360268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is at risk for secondhand smoke exposure.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will go next and the question is Who is at risk for secondhand smoke exposure? </a:t>
            </a:r>
            <a:r>
              <a:rPr lang="en-US" baseline="0" dirty="0"/>
              <a:t>(Keep alternating between teams until all answers are revealed or until both teams fail to get a correct answer and then reveal any remaining answers. If “Everyone” is guessed first, then ask what are some other key groups that we know are especially vulnerable to secondhand smoke.) </a:t>
            </a:r>
            <a:r>
              <a:rPr lang="en-US" i="1" baseline="0" dirty="0"/>
              <a:t>“Awesome job again! Everyone is at risk for secondhand smoke and the work you are doing to educate families is extremely important as we all want to protect our children from the negative effects of tobacco.”  (</a:t>
            </a:r>
            <a:r>
              <a:rPr lang="en-US" baseline="0" dirty="0"/>
              <a:t>Click the right arrow key to advance to the next question/slide.)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11</a:t>
            </a:fld>
            <a:endParaRPr lang="en-US"/>
          </a:p>
        </p:txBody>
      </p:sp>
    </p:spTree>
    <p:extLst>
      <p:ext uri="{BB962C8B-B14F-4D97-AF65-F5344CB8AC3E}">
        <p14:creationId xmlns:p14="http://schemas.microsoft.com/office/powerpoint/2010/main" val="217849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health problems for infants/children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is up next and the question is What health problems can occur if an infant or child is exposed to secondhand smoke? </a:t>
            </a:r>
            <a:r>
              <a:rPr lang="en-US" baseline="0" dirty="0"/>
              <a:t>(Keep alternating between teams until all answers are revealed or until both teams fail to get a correct answer and then reveal any remaining answers. Since there are many problems that can result from secondhand smoke be prepared to give out 10 points if they give a good response even if it isn’t on the screen.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aseline="0" dirty="0"/>
              <a:t>You can also give hints if they are not getting a specific answer.) </a:t>
            </a:r>
            <a:r>
              <a:rPr lang="en-US" i="1" baseline="0" dirty="0"/>
              <a:t>“There are tons of negative health effects from secondhand smoke exposure for little ones so it is important that we help make parents aware of this and provide support and resources that will help protect their families.”  (</a:t>
            </a:r>
            <a:r>
              <a:rPr lang="en-US" baseline="0" dirty="0"/>
              <a:t>Click the right arrow key to advance to the next question/slide.)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aseline="0" dirty="0"/>
          </a:p>
        </p:txBody>
      </p:sp>
      <p:sp>
        <p:nvSpPr>
          <p:cNvPr id="4" name="Slide Number Placeholder 3"/>
          <p:cNvSpPr>
            <a:spLocks noGrp="1"/>
          </p:cNvSpPr>
          <p:nvPr>
            <p:ph type="sldNum" sz="quarter" idx="10"/>
          </p:nvPr>
        </p:nvSpPr>
        <p:spPr/>
        <p:txBody>
          <a:bodyPr/>
          <a:lstStyle/>
          <a:p>
            <a:fld id="{931E167C-7CB8-4F39-A636-E67C8803ED1A}" type="slidenum">
              <a:rPr lang="en-US" smtClean="0"/>
              <a:t>12</a:t>
            </a:fld>
            <a:endParaRPr lang="en-US"/>
          </a:p>
        </p:txBody>
      </p:sp>
    </p:spTree>
    <p:extLst>
      <p:ext uri="{BB962C8B-B14F-4D97-AF65-F5344CB8AC3E}">
        <p14:creationId xmlns:p14="http://schemas.microsoft.com/office/powerpoint/2010/main" val="106041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how we can protect children from second/thirdhand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a:t>
            </a:r>
            <a:r>
              <a:rPr lang="en-US" i="1" dirty="0"/>
              <a:t>’s turn and the question is How can children be protected from second and thirdhand smoke? You may remember from the last training that thirdhand smoke includes all the chemicals and toxins left on furniture, clothes, toys, etc. when someone smokes in a room or car and this can be dangerous to children even if they aren’t present when the smoking takes place.” </a:t>
            </a:r>
            <a:r>
              <a:rPr lang="en-US" baseline="0" dirty="0"/>
              <a:t>(Keep alternating between teams until all answers are revealed or until both teams fail to get a correct answer and then reveal any remaining answers. Be prepared to give out 10 points if they give a good response even if it isn’t on the screen.) </a:t>
            </a:r>
            <a:r>
              <a:rPr lang="en-US" i="1" baseline="0" dirty="0"/>
              <a:t>“You guys came up with great strategies to protect kids from second and thirdhand smoke and these are important tips to share with parents when you provide tobacco education. And even if they aren’t ready to quit smoking you can share other ways to minimize exposure for their families.”  (</a:t>
            </a:r>
            <a:r>
              <a:rPr lang="en-US" baseline="0" dirty="0"/>
              <a:t>Click the right arrow key to advance to the next question/slide.) </a:t>
            </a:r>
          </a:p>
          <a:p>
            <a:endParaRPr lang="en-US"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13</a:t>
            </a:fld>
            <a:endParaRPr lang="en-US"/>
          </a:p>
        </p:txBody>
      </p:sp>
    </p:spTree>
    <p:extLst>
      <p:ext uri="{BB962C8B-B14F-4D97-AF65-F5344CB8AC3E}">
        <p14:creationId xmlns:p14="http://schemas.microsoft.com/office/powerpoint/2010/main" val="200563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“It is </a:t>
            </a:r>
            <a:r>
              <a:rPr lang="en-US" i="0" dirty="0"/>
              <a:t>(Team X)’s </a:t>
            </a:r>
            <a:r>
              <a:rPr lang="en-US" i="1" dirty="0"/>
              <a:t>turn and we want to know Who does the tobacco industry aggressively target in their marketing? What groups of people does the tobacco industry prey on with their marketing tactics? </a:t>
            </a:r>
            <a:r>
              <a:rPr lang="en-US" baseline="0" dirty="0"/>
              <a:t>(Keep alternating between teams until all answers are revealed or until both teams fail to get a correct answer and then reveal any remaining answers. Since there could be additional groups targeted be prepared to give out 10 points if they give a good response even if it isn’t on the screen. You can also give hints if they are not getting a specific group.) </a:t>
            </a:r>
            <a:r>
              <a:rPr lang="en-US" i="1" baseline="0" dirty="0"/>
              <a:t>“Nice job! Unfortunately, the tobacco industry is hard at work marketing their deadly products and preying on vulnerable populations, including the children and families that you serve, and that is why we all need to do our part to share the facts about tobacco as well as prevention and cessation resources with our families.”</a:t>
            </a:r>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14</a:t>
            </a:fld>
            <a:endParaRPr lang="en-US"/>
          </a:p>
        </p:txBody>
      </p:sp>
    </p:spTree>
    <p:extLst>
      <p:ext uri="{BB962C8B-B14F-4D97-AF65-F5344CB8AC3E}">
        <p14:creationId xmlns:p14="http://schemas.microsoft.com/office/powerpoint/2010/main" val="245598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BE041-807D-5D51-A75B-C3CE09A8A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9431C-5095-9F18-EF3A-4AB683822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93260-46C1-8A86-D188-E33DFD1D9650}"/>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“For our final question it is </a:t>
            </a:r>
            <a:r>
              <a:rPr lang="en-US" i="0" dirty="0"/>
              <a:t>(Team X)’s </a:t>
            </a:r>
            <a:r>
              <a:rPr lang="en-US" i="1" dirty="0"/>
              <a:t>turn and we are going to a touch on marijuana. Our survey question is In what ways might infants or children come into contact with marijuana or THC, which is the psychoactive compound in the cannabis plant? </a:t>
            </a:r>
            <a:r>
              <a:rPr lang="en-US" baseline="0" dirty="0"/>
              <a:t>(Keep alternating between teams until all answers are revealed or until both teams fail to get a correct answer and then reveal any remaining answers. Be prepared to give out 10 points if a good response is given even if it isn’t on the screen. You can also give hints if they are not getting a specific answer.) </a:t>
            </a:r>
            <a:r>
              <a:rPr lang="en-US" i="1" baseline="0" dirty="0"/>
              <a:t>“Well done! Breathe doesn’t go into marijuana in great detail, but we do think it is important to make sure families understand the dangers of marijuana when it comes to pregnancy and young children. So not smoking marijuana while pregnant or breast feeding and keeping any products with THC away from little ones is a critical message to share and the Breathe toolkit includes a great video on marijuana as well as some helpful handouts.”</a:t>
            </a:r>
            <a:endParaRPr lang="en-US" baseline="0" dirty="0"/>
          </a:p>
          <a:p>
            <a:endParaRPr lang="en-US" dirty="0"/>
          </a:p>
        </p:txBody>
      </p:sp>
      <p:sp>
        <p:nvSpPr>
          <p:cNvPr id="4" name="Slide Number Placeholder 3">
            <a:extLst>
              <a:ext uri="{FF2B5EF4-FFF2-40B4-BE49-F238E27FC236}">
                <a16:creationId xmlns:a16="http://schemas.microsoft.com/office/drawing/2014/main" id="{5FC876F0-331B-4A00-81B1-40945E69C289}"/>
              </a:ext>
            </a:extLst>
          </p:cNvPr>
          <p:cNvSpPr>
            <a:spLocks noGrp="1"/>
          </p:cNvSpPr>
          <p:nvPr>
            <p:ph type="sldNum" sz="quarter" idx="10"/>
          </p:nvPr>
        </p:nvSpPr>
        <p:spPr/>
        <p:txBody>
          <a:bodyPr/>
          <a:lstStyle/>
          <a:p>
            <a:fld id="{931E167C-7CB8-4F39-A636-E67C8803ED1A}" type="slidenum">
              <a:rPr lang="en-US" smtClean="0"/>
              <a:t>15</a:t>
            </a:fld>
            <a:endParaRPr lang="en-US"/>
          </a:p>
        </p:txBody>
      </p:sp>
    </p:spTree>
    <p:extLst>
      <p:ext uri="{BB962C8B-B14F-4D97-AF65-F5344CB8AC3E}">
        <p14:creationId xmlns:p14="http://schemas.microsoft.com/office/powerpoint/2010/main" val="1733392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Identify the winner of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the co-host tally up the points and declare the individual winner.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“Thank you all for playing </a:t>
            </a:r>
            <a:r>
              <a:rPr lang="en-US" i="1" dirty="0" err="1"/>
              <a:t>Breathe’s</a:t>
            </a:r>
            <a:r>
              <a:rPr lang="en-US" i="1" dirty="0"/>
              <a:t> version of Family Feud! And now…drum roll please….the winner of Family Feud is</a:t>
            </a:r>
            <a:r>
              <a:rPr lang="en-US" i="0" dirty="0"/>
              <a:t>….(Team X)!! </a:t>
            </a:r>
            <a:r>
              <a:rPr lang="en-US" i="1" dirty="0"/>
              <a:t>Let’s give them a round of applause! Actually, you all did an awesome job and by using the Breathe materials and educating families about tobacco, ALL the children and families you serve can be the real winners!  If you enjoyed playing this game and think your parents or other staff who couldn’t be here today would also enjoy playing Breathe Family Feud, you can find the PowerPoint slides for the game you just played on the Breathe website!”   </a:t>
            </a:r>
            <a:endParaRPr dirty="0"/>
          </a:p>
        </p:txBody>
      </p:sp>
      <p:sp>
        <p:nvSpPr>
          <p:cNvPr id="497" name="Google Shape;497;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76592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activity In Just One Word.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a:t>
            </a:r>
            <a:r>
              <a:rPr lang="en-US" i="0" dirty="0"/>
              <a:t>Everyone needs 2 sheets of blank paper and something to write with, or you could do this with </a:t>
            </a:r>
            <a:r>
              <a:rPr lang="en-US" i="0" dirty="0" err="1"/>
              <a:t>post-it</a:t>
            </a:r>
            <a:r>
              <a:rPr lang="en-US" i="0" dirty="0"/>
              <a:t> notes and have everyone put their answers on a wall.</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VIRTUAL MODIFICATION: Have participants share their one word answers to each statement in the chat box. Read the responses aloud and provide commentary and validation as appropriate.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“Now that I have refreshed your memories about the Breathe materials, I want to dive into learning more about your experience with the Breathe materials and addressing tobacco with families since you first learned about Breathe. Whether you are using the materials on a regular basis, have used them just a few times, or you’ve tucked them away and never pulled them out, I think we can all learn from each other about how we are or are not addressing this topic with our families. So I’m going to ask for everyone’s active involvement again, but don’t stress…I’m only asking for one word! Those of you who are overachievers I’ll allow a short phrase as well! I’ll post some brief statements or phrases on the screen, one at a time, and for each one I want you to think of one word that comes to mind or that describes how you feel about that statement or phrase. Then write your one word really big on a blank slip of paper. You can use the other side for the next statement so write really big! Keep in mind there are no right or wrong answers, we are just looking for honest answers! Everybody understand?”</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1948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children who are exposed to secondhand smoke.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“Our first phrase is Children who are exposed to secondhand smoke. So write down one word or a short phrase that comes to mind when I mention children being exposed to second or thirdhand smoke. Write it really big and remember there are no right or wrong answers and this is a safe space for learning and sharing</a:t>
            </a:r>
            <a:r>
              <a:rPr lang="en-US" i="0" dirty="0"/>
              <a:t>! (Give everyone a minute to come up with their word.) </a:t>
            </a:r>
            <a:r>
              <a:rPr lang="en-US" i="1" dirty="0"/>
              <a:t>Now, hold up your papers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Be sure to give a quick review of what both second and thirdhand smoke are and why they are dangerous. You may get words that express concern or feeling helpless or that it’s not their place. Share your own insights in a validating way and remind them that we all have a heart for children and want them to be happy and healthy.)</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818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tobacco industry marketing.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“You guys are did great! Let’s see how you feel about this one: Tobacco Industry Marketing. Use the other side of your paper and write down one word or a short phrase that comes to mind when you think about tobacco industry marketing. </a:t>
            </a:r>
            <a:r>
              <a:rPr lang="en-US" i="0" dirty="0"/>
              <a:t>(Give everyone a minute to come up with their word.) </a:t>
            </a:r>
            <a:r>
              <a:rPr lang="en-US" i="1" dirty="0"/>
              <a:t>Hold up your papers now and let’s see what you guys think.” </a:t>
            </a:r>
            <a:r>
              <a:rPr lang="en-US" i="0" dirty="0"/>
              <a:t>(Read several of the words/phrases out loud. Comment on similar words. </a:t>
            </a:r>
            <a:r>
              <a:rPr lang="en-US" dirty="0"/>
              <a:t>Call on a couple people to share why they wrote a specific word or ask if anyone wants to share why they chose that word. Share any of your own thoughts about the aggressive and targeted marketing strategies of the tobacco industry.)</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9311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talking to parents about tobacco.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 think you guys have the hang of it! Now come up with one word that comes to mind when you think about The cost of tobacco. Use another slip of paper to write down one word or a short phrase that comes to mind when I mention the cost of tobacco. </a:t>
            </a:r>
            <a:r>
              <a:rPr lang="en-US" i="0" dirty="0"/>
              <a:t>(Give everyone a minute to come up with their word.) </a:t>
            </a:r>
            <a:r>
              <a:rPr lang="en-US" i="1" dirty="0"/>
              <a:t>Ok now everyone hold up their paper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You may get words that address the financial cost of tobacco, which gives you an opportunity to talk about the tobacco tax, the cost of the products themselves as well as the cost of medications and missed work.  You can also slip in some information about free services and NRT offered through Medicaid, QNI, and many insurance companies. They may also reference the health costs and you can add any additional facts about death and disability related </a:t>
            </a:r>
            <a:r>
              <a:rPr lang="en-US"/>
              <a:t>to tobacco use.)</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15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their role in tobacco education.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 This is our last phrase, so on the other side of your paper write down one word or a short phrase that comes to mind when you think about Your Role in Tobacco Education. </a:t>
            </a:r>
            <a:r>
              <a:rPr lang="en-US" i="0" dirty="0"/>
              <a:t>(Give everyone a minute to come up with their word.) </a:t>
            </a:r>
            <a:r>
              <a:rPr lang="en-US" i="1" dirty="0"/>
              <a:t>Ok now everyone hold up their paper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Anticipate that some participants will share that their job doesn’t fit with tobacco education. Validate that this likely isn’t anyone’s primary role, except for you! But share that we all do care about children and with that in common there are certainly things we can all do to help protect kids and educate parents about tobacco. You may get words that reference how hard it is to discuss this subject or why they don’t want to. Validate those concerns as normal. Offer creative ways to share tobacco information without being confrontational or seeming judgmental.  Encourage them to think about their specific role in the organization and if there might be creative ways to share tobacco information through that role. It could include providing support for other staff, making written resources available, posting on social media, creating a bulletin board, teaching the kids about healthy habits, copying and pasting portions of the Breathe newsletter in their parent newsletter, adding questions to their health assessment forms, making tobacco a standard topic at home visits, having a booth or presentation at an upcoming parent night, etc.) </a:t>
            </a:r>
            <a:r>
              <a:rPr lang="en-US" i="1" dirty="0"/>
              <a:t>You all did great with this activity and I love the ideas you have for educating parents about tobacco. And I am happy to serve as a continual resource and support for all of you!”</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373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today! I am encouraged to hear how some of you have been educating parents about tobacco and I hope you got some new ideas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follow up survey. Please complete that survey when you get it as it really helps us gain feedback to evaluate and improve the Breathe program. (Click to reveal incentive) As an added incentive we are now doing a monthly drawing of all the 1 month follow up surveys received and one lucky winner will be awarded a $25 gift card</a:t>
            </a:r>
            <a:r>
              <a:rPr lang="en-US" i="1"/>
              <a:t>, the winner </a:t>
            </a:r>
            <a:r>
              <a:rPr lang="en-US" i="1" dirty="0"/>
              <a:t>will get to choose between Walmart or Starbucks…and it could be you, if you complete the 1 month survey!”</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a:t>
            </a:r>
            <a:r>
              <a:rPr lang="en-US" i="1"/>
              <a:t>you can utilize </a:t>
            </a:r>
            <a:r>
              <a:rPr lang="en-US" i="1" dirty="0"/>
              <a:t>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your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Help everyone reduce their stress level.</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Each participant needs two blank half sheets of paper and something to write with, and you may want print outs of the stress management parent handout found here: https://justbreathein.org/additional-resources/breathe-kit-materials/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write their stressors down, rip them up, and then write down their healthy ways to de-stress just as you would in person. Then ask them to share examples of their de-stressing activities in the chat box. Read the responses aloud and provide validation.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“Chances are each of you came into this training with lots of things on your mind…long to-do lists, work related stress, challenges in your home life…and now you have to sit through an hour-long training! I take no offense to the fact that some of you may wish you were somewhere else right now! But I hope that we can all make the best use of this hour so you can leave here with more knowledge and some ideas for how to better support your families. First, I want us all to </a:t>
            </a:r>
            <a:r>
              <a:rPr lang="en-US" b="0" i="1" dirty="0">
                <a:solidFill>
                  <a:srgbClr val="474747"/>
                </a:solidFill>
                <a:latin typeface="Open Sans"/>
                <a:ea typeface="Open Sans"/>
                <a:cs typeface="Open Sans"/>
                <a:sym typeface="Open Sans"/>
              </a:rPr>
              <a:t>set the right mood by taking a few moments to be mindful and de-stress with a short activity. Not only can this exercise help all of us right now, but it is something you can replicate with the children and families you serve as I’m betting they could also benefit from de-stressing!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dirty="0">
              <a:solidFill>
                <a:srgbClr val="47474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(CLICK TO BRING UP WHAT WORRIES ARE WEIGHING ON YOU?) </a:t>
            </a:r>
            <a:r>
              <a:rPr lang="en-US" b="0" i="1" dirty="0">
                <a:solidFill>
                  <a:srgbClr val="474747"/>
                </a:solidFill>
                <a:latin typeface="Open Sans"/>
                <a:ea typeface="Open Sans"/>
                <a:cs typeface="Open Sans"/>
                <a:sym typeface="Open Sans"/>
              </a:rPr>
              <a:t>First, take a moment to “check-in” with yourself by writing down a few worries or things that are weighing on your mind right now. You won’t be asked to share what you write down, this is just for you! </a:t>
            </a:r>
            <a:r>
              <a:rPr lang="en-US" b="0" i="0" dirty="0">
                <a:solidFill>
                  <a:srgbClr val="474747"/>
                </a:solidFill>
                <a:latin typeface="Open Sans"/>
                <a:ea typeface="Open Sans"/>
                <a:cs typeface="Open Sans"/>
                <a:sym typeface="Open Sans"/>
              </a:rPr>
              <a:t>(Give them 1 minute to write down their worries) </a:t>
            </a:r>
            <a:r>
              <a:rPr lang="en-US" b="0" i="1" dirty="0">
                <a:solidFill>
                  <a:srgbClr val="474747"/>
                </a:solidFill>
                <a:latin typeface="Open Sans"/>
                <a:ea typeface="Open Sans"/>
                <a:cs typeface="Open Sans"/>
                <a:sym typeface="Open Sans"/>
              </a:rPr>
              <a:t>Now that you have written down what is stressing you, I want you to rip up those sheets into tiny pieces and toss them in the trash can. </a:t>
            </a:r>
            <a:r>
              <a:rPr lang="en-US" b="0" i="0" dirty="0">
                <a:solidFill>
                  <a:srgbClr val="474747"/>
                </a:solidFill>
                <a:latin typeface="Open Sans"/>
                <a:ea typeface="Open Sans"/>
                <a:cs typeface="Open Sans"/>
                <a:sym typeface="Open Sans"/>
              </a:rPr>
              <a:t>(Walk around with the trash can to collect the paper scraps) </a:t>
            </a:r>
            <a:r>
              <a:rPr lang="en-US" b="0" i="1" dirty="0">
                <a:solidFill>
                  <a:srgbClr val="474747"/>
                </a:solidFill>
                <a:latin typeface="Open Sans"/>
                <a:ea typeface="Open Sans"/>
                <a:cs typeface="Open Sans"/>
                <a:sym typeface="Open Sans"/>
              </a:rPr>
              <a:t>With this activity I am encouraging you to let those worries and stressors go…just Let It Go at least for the next hour so you can have better focus and feel a bit lighter even if just for a while. I’ll resist the urge to sing the Frozen theme song, but I do hope you can all Let It Go!</a:t>
            </a:r>
            <a:endParaRPr lang="en-US" i="1"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WHAT ARE HEALHY WAYS YOU LIKE TO DE-STRESS?) </a:t>
            </a:r>
            <a:r>
              <a:rPr lang="en-US" b="0" i="1" dirty="0">
                <a:solidFill>
                  <a:srgbClr val="474747"/>
                </a:solidFill>
                <a:latin typeface="Open Sans"/>
                <a:ea typeface="Open Sans"/>
                <a:cs typeface="Open Sans"/>
                <a:sym typeface="Open Sans"/>
              </a:rPr>
              <a:t>Next, I want everyone to write down on another slip of paper a few healthy ways you like to de-stress. </a:t>
            </a:r>
            <a:r>
              <a:rPr lang="en-US" b="0" i="0" dirty="0">
                <a:solidFill>
                  <a:srgbClr val="474747"/>
                </a:solidFill>
                <a:latin typeface="Open Sans"/>
                <a:ea typeface="Open Sans"/>
                <a:cs typeface="Open Sans"/>
                <a:sym typeface="Open Sans"/>
              </a:rPr>
              <a:t>(Give them a minute or two to write down their ways to de-stress) </a:t>
            </a:r>
            <a:r>
              <a:rPr lang="en-US" b="0" i="1" dirty="0">
                <a:solidFill>
                  <a:srgbClr val="474747"/>
                </a:solidFill>
                <a:latin typeface="Open Sans"/>
                <a:ea typeface="Open Sans"/>
                <a:cs typeface="Open Sans"/>
                <a:sym typeface="Open Sans"/>
              </a:rPr>
              <a:t>Would anyone like to share some of their tactics for de-stressing? (</a:t>
            </a:r>
            <a:r>
              <a:rPr lang="en-US" b="0" i="0" dirty="0">
                <a:solidFill>
                  <a:srgbClr val="474747"/>
                </a:solidFill>
                <a:latin typeface="Open Sans"/>
                <a:ea typeface="Open Sans"/>
                <a:cs typeface="Open Sans"/>
                <a:sym typeface="Open Sans"/>
              </a:rPr>
              <a:t>Let several people share examples.) </a:t>
            </a:r>
            <a:r>
              <a:rPr lang="en-US" b="0" i="1" dirty="0">
                <a:solidFill>
                  <a:srgbClr val="474747"/>
                </a:solidFill>
                <a:latin typeface="Open Sans"/>
                <a:ea typeface="Open Sans"/>
                <a:cs typeface="Open Sans"/>
                <a:sym typeface="Open Sans"/>
              </a:rPr>
              <a:t>Not everyone’s list will look the same and that’s ok! The idea of going for a really long run sounds like torture to me, but for someone else that is exactly what they need to clear their mind and release tension! The most important thing is that we each have some healthy go-to options for when the worries and responsibilities of life get to be a bit much. </a:t>
            </a:r>
            <a:r>
              <a:rPr lang="en-US" b="0" i="0" dirty="0">
                <a:solidFill>
                  <a:srgbClr val="474747"/>
                </a:solidFill>
                <a:latin typeface="Open Sans"/>
                <a:ea typeface="Open Sans"/>
                <a:cs typeface="Open Sans"/>
                <a:sym typeface="Open Sans"/>
              </a:rPr>
              <a:t>(If people share somewhat unhealthy habits like drinking wine, eating chocolate, </a:t>
            </a:r>
            <a:r>
              <a:rPr lang="en-US" b="0" i="0" dirty="0" err="1">
                <a:solidFill>
                  <a:srgbClr val="474747"/>
                </a:solidFill>
                <a:latin typeface="Open Sans"/>
                <a:ea typeface="Open Sans"/>
                <a:cs typeface="Open Sans"/>
                <a:sym typeface="Open Sans"/>
              </a:rPr>
              <a:t>etc</a:t>
            </a:r>
            <a:r>
              <a:rPr lang="en-US" b="0" i="0" dirty="0">
                <a:solidFill>
                  <a:srgbClr val="474747"/>
                </a:solidFill>
                <a:latin typeface="Open Sans"/>
                <a:ea typeface="Open Sans"/>
                <a:cs typeface="Open Sans"/>
                <a:sym typeface="Open Sans"/>
              </a:rPr>
              <a:t>, acknowledge that for most people those things, in moderation, can be reasonable ways to de-stress.)</a:t>
            </a:r>
            <a:endParaRPr lang="en-US" i="0"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HOW DOES THIS RELATED TO TOBACCO?) </a:t>
            </a:r>
            <a:r>
              <a:rPr lang="en-US" b="0" i="1" dirty="0">
                <a:solidFill>
                  <a:srgbClr val="474747"/>
                </a:solidFill>
                <a:latin typeface="Open Sans"/>
                <a:ea typeface="Open Sans"/>
                <a:cs typeface="Open Sans"/>
                <a:sym typeface="Open Sans"/>
              </a:rPr>
              <a:t>So you may be thinking, what the heck does any of this have to do with Breathe and learning about tobacco? I’m so glad you asked! For many stressed out people, smoking or vaping might have been on their list of de-stressing activities…it we weren’t focusing on HEALTHY stress management. While many people who use tobacco think of it as a stress reliever, it can be a vicious cycle that actually creates more stress. From the added expense, health problems, lingering odor, physical dependence, and more…tobacco use just adds unnecessary stress and more worries. By helping your families deal with stress in a healthy way you can help pave the way for tobacco free families. Even though we can’t do all the de-stressing activities on your lists right now, I hope you will all take time for a bubble bath or a long walk of some other kind of self-care that appeals to you this evening!”</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they have access to lots of free resources, including the Stress Management handout.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can provide copies of the Stress Management handout, if you choose.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“And I want to remind everyone that as a Breathe partner you have access to TONS of Breathe materials online, including this Stress Management handout. So if you find that parents are experiencing lots of stress and that might be contributing to tobacco use, this could be a very helpful handout. A little bit later I’ll remind you of all the Breathe materials available to you as a Breathe partner and how to access them.”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everyone’s stress levels have decreased a bit, let’s see how much you remember from our last training. Of course if I expect you to talk to parents about tobacco use and secondhand smoke then you need to be aware of some basic information on this topic. I realize not everyone attended the previous training and you have all slept since then, so just do your best!”</a:t>
            </a: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we will be playing Family Feud to test what we know about tobacco.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are going to have a little fun with this…and play Family Feud!!! I’m guessing we may have at least a few competitive people in this group so this should be fun!”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p:txBody>
      </p:sp>
      <p:sp>
        <p:nvSpPr>
          <p:cNvPr id="4" name="Slide Number Placeholder 3"/>
          <p:cNvSpPr>
            <a:spLocks noGrp="1"/>
          </p:cNvSpPr>
          <p:nvPr>
            <p:ph type="sldNum" sz="quarter" idx="5"/>
          </p:nvPr>
        </p:nvSpPr>
        <p:spPr/>
        <p:txBody>
          <a:bodyPr/>
          <a:lstStyle/>
          <a:p>
            <a:pPr>
              <a:defRPr/>
            </a:pPr>
            <a:fld id="{3801DBC3-F680-453C-889A-87C10CD44844}" type="slidenum">
              <a:rPr lang="en-US" altLang="en-US" smtClean="0"/>
              <a:pPr>
                <a:defRPr/>
              </a:pPr>
              <a:t>8</a:t>
            </a:fld>
            <a:endParaRPr lang="en-US" altLang="en-US"/>
          </a:p>
        </p:txBody>
      </p:sp>
    </p:spTree>
    <p:extLst>
      <p:ext uri="{BB962C8B-B14F-4D97-AF65-F5344CB8AC3E}">
        <p14:creationId xmlns:p14="http://schemas.microsoft.com/office/powerpoint/2010/main" val="90246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 name="Google Shape;132;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Dry erase board and markers or newsprint to keep the score on. The Family Feud Cheat Sheet so you know which answers to reveal, which can be found here: https://justbreathein.org/staff-training/breathe-refresher/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a:t>
            </a:r>
            <a:r>
              <a:rPr lang="en-US" i="0" dirty="0"/>
              <a:t>For the virtual version of Family Feud have everyone play individually. </a:t>
            </a:r>
            <a:r>
              <a:rPr lang="en-US" i="0" baseline="0" dirty="0"/>
              <a:t>Instruct participants to type just</a:t>
            </a:r>
            <a:r>
              <a:rPr lang="en-US" altLang="en-US" i="0" baseline="0" dirty="0"/>
              <a:t> ONE answer in the chat box after the question appears. Read the responses aloud and identify who earned the points as you click the correct answers on the game board (using the cheat sheet). It will be very helpful to have a co-host to assist with tracking points, especially if you have a big group! </a:t>
            </a: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a modified version of Family Feud, where I get to decide which family you are on! So everyone on this side of the room will be on one team and this side will be on the other team. Decide who will be your team’s spokesperson and pick a name for your team/Family</a:t>
            </a:r>
            <a:r>
              <a:rPr lang="en-US" i="0" dirty="0"/>
              <a:t>. (Give them a minute to do that.) </a:t>
            </a:r>
            <a:r>
              <a:rPr lang="en-US" i="1" dirty="0"/>
              <a:t>The team leader with the closest birthday will go first. Then we will take turns going back and forth providing a guess at the posted survey question. In this version of Family Feud All correct answers are worth 10 points as no answer is considered “better” than another. Are we ready to play?”</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a:t>
            </a:r>
            <a:r>
              <a:rPr lang="en-US" i="0" dirty="0"/>
              <a:t>Use your cheesiest Game Show voice and divide the participants into 2 groups and ask them to pick a leader/spokesperson. The team leader with the closest upcoming birthday goes first. Ask for a volunteer or have your co-trainer record the score on paper or a dry erase board. Have teams rotate providing answers to each of the posted survey questions.</a:t>
            </a:r>
            <a:r>
              <a:rPr lang="en-US" b="0" i="0" dirty="0"/>
              <a:t> </a:t>
            </a:r>
            <a:r>
              <a:rPr lang="en-US" b="1" i="0" dirty="0"/>
              <a:t>For example: </a:t>
            </a:r>
            <a:r>
              <a:rPr lang="en-US" i="0" dirty="0"/>
              <a:t>Question 1-What common products are used to deliver nicotine to the body?</a:t>
            </a:r>
            <a:endParaRPr i="0" dirty="0"/>
          </a:p>
          <a:p>
            <a:pPr marL="0" lvl="0" indent="0" algn="l" rtl="0">
              <a:spcBef>
                <a:spcPts val="360"/>
              </a:spcBef>
              <a:spcAft>
                <a:spcPts val="0"/>
              </a:spcAft>
              <a:buNone/>
            </a:pPr>
            <a:r>
              <a:rPr lang="en-US" i="0" dirty="0"/>
              <a:t>Team 1 guesses * Cigarettes*-CORRECT- </a:t>
            </a:r>
            <a:r>
              <a:rPr lang="en-US" b="1" i="0" dirty="0"/>
              <a:t>10 Points goes to Team 1…</a:t>
            </a:r>
            <a:r>
              <a:rPr lang="en-US" i="0" dirty="0"/>
              <a:t>It is now </a:t>
            </a:r>
            <a:r>
              <a:rPr lang="en-US" b="1" i="0" dirty="0"/>
              <a:t>Team 2’s turn ON THE SAME QUESTION</a:t>
            </a:r>
            <a:r>
              <a:rPr lang="en-US" i="0" dirty="0"/>
              <a:t>! (question 1) Team 2 guesses *Toilet Bowl Plunger*- </a:t>
            </a:r>
            <a:r>
              <a:rPr lang="en-US" b="1" i="0" dirty="0"/>
              <a:t>INCORRECT- No points go to Team 2…It is Team 1’s turn again. </a:t>
            </a:r>
          </a:p>
          <a:p>
            <a:pPr marL="0" lvl="0" indent="0" algn="l" rtl="0">
              <a:spcBef>
                <a:spcPts val="360"/>
              </a:spcBef>
              <a:spcAft>
                <a:spcPts val="0"/>
              </a:spcAft>
              <a:buNone/>
            </a:pPr>
            <a:endParaRPr lang="en-US" b="1" i="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i="0" dirty="0"/>
              <a:t>Continue alternating turns until all questions have been answered. Answers can be revealed individually by clicking on the correct number. </a:t>
            </a:r>
            <a:r>
              <a:rPr lang="en-US" b="0" i="0" dirty="0"/>
              <a:t>You can find a cheat sheet with the answers under each number (so you will know which numbers to click) </a:t>
            </a:r>
            <a:r>
              <a:rPr lang="en-US" b="0" i="0" dirty="0" err="1"/>
              <a:t>here:</a:t>
            </a:r>
            <a:r>
              <a:rPr lang="en-US" dirty="0" err="1"/>
              <a:t>https</a:t>
            </a:r>
            <a:r>
              <a:rPr lang="en-US" dirty="0"/>
              <a:t>://justbreathein.org/staff-training/breathe-refresher/   </a:t>
            </a:r>
            <a:r>
              <a:rPr lang="en-US" i="0" dirty="0"/>
              <a:t>After each answer is revealed, you can fill in with some additional info and tobacco education on that particular topic. All correct answers are worth 10 points as no answer is considered “better” than another, they are either correct or incorrect.</a:t>
            </a:r>
            <a:endParaRPr i="0" dirty="0"/>
          </a:p>
          <a:p>
            <a:pPr marL="0" lvl="0" indent="0" algn="l" rtl="0">
              <a:spcBef>
                <a:spcPts val="360"/>
              </a:spcBef>
              <a:spcAft>
                <a:spcPts val="0"/>
              </a:spcAft>
              <a:buNone/>
            </a:pPr>
            <a:endParaRPr lang="en-US" i="0" dirty="0"/>
          </a:p>
          <a:p>
            <a:pPr marL="0" lvl="0" indent="0" algn="l" rtl="0">
              <a:spcBef>
                <a:spcPts val="360"/>
              </a:spcBef>
              <a:spcAft>
                <a:spcPts val="0"/>
              </a:spcAft>
              <a:buNone/>
            </a:pPr>
            <a:r>
              <a:rPr lang="en-US" i="0" dirty="0"/>
              <a:t>If a team comes up with an answer that is not listed as a correct answer on the board, but you feel it is still a good/correct response you can use your own discretion to award that team with 10 points. If correct answers are still remaining on the board but both teams have had a turn and didn’t come up with one of the remaining responses or you are running short on time, simply reveal the remaining correct answer(s) and move on to the next question.</a:t>
            </a:r>
            <a:endParaRPr i="0" dirty="0"/>
          </a:p>
          <a:p>
            <a:pPr marL="0" lvl="0" indent="0" algn="l" rtl="0">
              <a:spcBef>
                <a:spcPts val="360"/>
              </a:spcBef>
              <a:spcAft>
                <a:spcPts val="0"/>
              </a:spcAft>
              <a:buNone/>
            </a:pPr>
            <a:endParaRPr i="0" dirty="0"/>
          </a:p>
        </p:txBody>
      </p:sp>
      <p:sp>
        <p:nvSpPr>
          <p:cNvPr id="133" name="Google Shape;133;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45347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hyperlink" Target="https://rusnakcreativ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3.svg"/><Relationship Id="rId4" Type="http://schemas.openxmlformats.org/officeDocument/2006/relationships/image" Target="../media/image20.jp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25.jpg"/><Relationship Id="rId4" Type="http://schemas.openxmlformats.org/officeDocument/2006/relationships/image" Target="../media/image8.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9.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0.sv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35.png"/><Relationship Id="rId7" Type="http://schemas.openxmlformats.org/officeDocument/2006/relationships/image" Target="../media/image9.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svg"/><Relationship Id="rId4" Type="http://schemas.openxmlformats.org/officeDocument/2006/relationships/image" Target="../media/image36.png"/><Relationship Id="rId9"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1.sv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10.sv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sv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mailto:JustBreatheIndiana@gmail.com" TargetMode="External"/><Relationship Id="rId5" Type="http://schemas.openxmlformats.org/officeDocument/2006/relationships/image" Target="../media/image3.sv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8" Type="http://schemas.openxmlformats.org/officeDocument/2006/relationships/hyperlink" Target="mailto:tanyas@healthedpros.org" TargetMode="External"/><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svg"/><Relationship Id="rId11" Type="http://schemas.openxmlformats.org/officeDocument/2006/relationships/image" Target="../media/image42.jpg"/><Relationship Id="rId5" Type="http://schemas.openxmlformats.org/officeDocument/2006/relationships/image" Target="../media/image3.sv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hyperlink" Target="mailto:alisonm@healthedpros.org"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43.png"/><Relationship Id="rId3" Type="http://schemas.openxmlformats.org/officeDocument/2006/relationships/image" Target="../media/image8.svg"/><Relationship Id="rId7" Type="http://schemas.openxmlformats.org/officeDocument/2006/relationships/hyperlink" Target="http://www.in.gov/health/tpc/" TargetMode="External"/><Relationship Id="rId12"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0.svg"/><Relationship Id="rId5" Type="http://schemas.openxmlformats.org/officeDocument/2006/relationships/image" Target="../media/image1.svg"/><Relationship Id="rId10" Type="http://schemas.openxmlformats.org/officeDocument/2006/relationships/hyperlink" Target="https://justbreathein.org/additional-resources/data-sources/" TargetMode="External"/><Relationship Id="rId4" Type="http://schemas.openxmlformats.org/officeDocument/2006/relationships/image" Target="../media/image3.svg"/><Relationship Id="rId9" Type="http://schemas.openxmlformats.org/officeDocument/2006/relationships/hyperlink" Target="http://www.cancer.org/cancer/risk-prevention/tobacc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3.sv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jpg"/><Relationship Id="rId7" Type="http://schemas.openxmlformats.org/officeDocument/2006/relationships/image" Target="../media/image1.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8.svg"/><Relationship Id="rId4" Type="http://schemas.openxmlformats.org/officeDocument/2006/relationships/image" Target="../media/image7.sv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hyperlink" Target="https://rusnakcreative.com/"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6"/>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4552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Cigarettes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E-cigarettes/ Vapes/ Juul</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Smokeless/Chewing </a:t>
            </a:r>
            <a:r>
              <a:rPr lang="en-US" sz="1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a:t>
            </a:r>
            <a:r>
              <a:rPr lang="en-US"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obacco &amp; Nicotine Pouches</a:t>
            </a:r>
            <a:endParaRPr lang="th-TH"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Cigars/Cigarillos/ Pipes </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Nicotine Replacement Therapies (NRT)</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225" y="3022984"/>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86936" y="996357"/>
            <a:ext cx="5654174" cy="923330"/>
          </a:xfrm>
          <a:prstGeom prst="rect">
            <a:avLst/>
          </a:prstGeom>
          <a:noFill/>
        </p:spPr>
        <p:txBody>
          <a:bodyPr wrap="square" rtlCol="0">
            <a:spAutoFit/>
          </a:bodyPr>
          <a:lstStyle/>
          <a:p>
            <a:pPr algn="ctr"/>
            <a:r>
              <a:rPr lang="en-US" sz="2700" b="1" dirty="0">
                <a:ln w="22225">
                  <a:solidFill>
                    <a:schemeClr val="accent2"/>
                  </a:solidFill>
                  <a:prstDash val="solid"/>
                </a:ln>
                <a:solidFill>
                  <a:schemeClr val="bg1"/>
                </a:solidFill>
                <a:latin typeface="Impact" panose="020B0806030902050204" pitchFamily="34" charset="0"/>
              </a:rPr>
              <a:t>What common products are used to deliver nicotine to the body? </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02719" y="3082752"/>
            <a:ext cx="138564" cy="692497"/>
          </a:xfrm>
          <a:prstGeom prst="rect">
            <a:avLst/>
          </a:prstGeom>
          <a:noFill/>
        </p:spPr>
        <p:txBody>
          <a:bodyPr wrap="none" lIns="68580" tIns="34290" rIns="68580" bIns="34290">
            <a:spAutoFit/>
          </a:bodyPr>
          <a:lstStyle/>
          <a:p>
            <a:pPr algn="ctr"/>
            <a:endParaRPr lang="en-US" sz="405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54148849"/>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Everyone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Infants/Children</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Unborn Babies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Pregnant </a:t>
            </a:r>
            <a:r>
              <a:rPr lang="en-US" sz="24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Pets </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7"/>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is at risk for secondhand smoke exposure?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661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Asthma Attacks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Ear Infections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Respiratory Infections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Sudden Infant Death Syndrome (SIDS)</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Learning </a:t>
            </a:r>
          </a:p>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Difficulties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78863" y="1095783"/>
            <a:ext cx="5654174" cy="738664"/>
          </a:xfrm>
          <a:prstGeom prst="rect">
            <a:avLst/>
          </a:prstGeom>
          <a:noFill/>
        </p:spPr>
        <p:txBody>
          <a:bodyPr wrap="square" rtlCol="0">
            <a:spAutoFit/>
          </a:bodyPr>
          <a:lstStyle/>
          <a:p>
            <a:pPr algn="ctr"/>
            <a:r>
              <a:rPr lang="en-US" sz="2100" b="1" dirty="0">
                <a:ln w="22225">
                  <a:solidFill>
                    <a:schemeClr val="accent2">
                      <a:lumMod val="75000"/>
                    </a:schemeClr>
                  </a:solidFill>
                  <a:prstDash val="solid"/>
                </a:ln>
                <a:solidFill>
                  <a:schemeClr val="bg1"/>
                </a:solidFill>
                <a:latin typeface="Impact" panose="020B0806030902050204" pitchFamily="34" charset="0"/>
              </a:rPr>
              <a:t>What health problems can occur if an infant/child is exposed to secondhand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7886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Quit Smoking</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 Outside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Don’t Smoke</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in the Car</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Wear a Smoking Jacket</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Pass Smoke </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Free Policies </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6"/>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How can children be protected from second/thirdhand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3106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Youth</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Women</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 of Color</a:t>
            </a:r>
            <a:endPar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LGBTQ+</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Communities/families with low incomes</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does the tobacco industry aggressively target in their marketing?</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108504"/>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C3DC7C4F-F73C-9027-F366-D79B633120D2}"/>
            </a:ext>
          </a:extLst>
        </p:cNvPr>
        <p:cNvGrpSpPr/>
        <p:nvPr/>
      </p:nvGrpSpPr>
      <p:grpSpPr>
        <a:xfrm>
          <a:off x="0" y="0"/>
          <a:ext cx="0" cy="0"/>
          <a:chOff x="0" y="0"/>
          <a:chExt cx="0" cy="0"/>
        </a:xfrm>
      </p:grpSpPr>
      <p:sp>
        <p:nvSpPr>
          <p:cNvPr id="303" name="Rectangle 5">
            <a:extLst>
              <a:ext uri="{FF2B5EF4-FFF2-40B4-BE49-F238E27FC236}">
                <a16:creationId xmlns:a16="http://schemas.microsoft.com/office/drawing/2014/main" id="{0949A674-5DBD-E3C0-1F3F-C361220D238C}"/>
              </a:ext>
            </a:extLst>
          </p:cNvPr>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a:extLst>
              <a:ext uri="{FF2B5EF4-FFF2-40B4-BE49-F238E27FC236}">
                <a16:creationId xmlns:a16="http://schemas.microsoft.com/office/drawing/2014/main" id="{075657FC-AF6C-E215-2B14-83F0B2799147}"/>
              </a:ext>
            </a:extLst>
          </p:cNvPr>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a:extLst>
              <a:ext uri="{FF2B5EF4-FFF2-40B4-BE49-F238E27FC236}">
                <a16:creationId xmlns:a16="http://schemas.microsoft.com/office/drawing/2014/main" id="{A6E9F868-1E70-FFDF-043E-3508DD117316}"/>
              </a:ext>
            </a:extLst>
          </p:cNvPr>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a:extLst>
              <a:ext uri="{FF2B5EF4-FFF2-40B4-BE49-F238E27FC236}">
                <a16:creationId xmlns:a16="http://schemas.microsoft.com/office/drawing/2014/main" id="{777D9E39-470B-23CD-89F4-4351BFD5642B}"/>
              </a:ext>
            </a:extLst>
          </p:cNvPr>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a:extLst>
              <a:ext uri="{FF2B5EF4-FFF2-40B4-BE49-F238E27FC236}">
                <a16:creationId xmlns:a16="http://schemas.microsoft.com/office/drawing/2014/main" id="{69645007-705D-25DF-1B2C-A4B394F1DF4D}"/>
              </a:ext>
            </a:extLst>
          </p:cNvPr>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a:extLst>
              <a:ext uri="{FF2B5EF4-FFF2-40B4-BE49-F238E27FC236}">
                <a16:creationId xmlns:a16="http://schemas.microsoft.com/office/drawing/2014/main" id="{7E491A7E-987B-626C-9761-7F1A1DE421FE}"/>
              </a:ext>
            </a:extLst>
          </p:cNvPr>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a:extLst>
              <a:ext uri="{FF2B5EF4-FFF2-40B4-BE49-F238E27FC236}">
                <a16:creationId xmlns:a16="http://schemas.microsoft.com/office/drawing/2014/main" id="{8834BB2B-9CE3-D1AF-3112-824DAE1C4BB8}"/>
              </a:ext>
            </a:extLst>
          </p:cNvPr>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a:extLst>
              <a:ext uri="{FF2B5EF4-FFF2-40B4-BE49-F238E27FC236}">
                <a16:creationId xmlns:a16="http://schemas.microsoft.com/office/drawing/2014/main" id="{A1CFEBA3-A6EF-3CC0-2084-C39015ED8B14}"/>
              </a:ext>
            </a:extLst>
          </p:cNvPr>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a:extLst>
              <a:ext uri="{FF2B5EF4-FFF2-40B4-BE49-F238E27FC236}">
                <a16:creationId xmlns:a16="http://schemas.microsoft.com/office/drawing/2014/main" id="{7CF2B66D-AEEF-0CEC-41D7-B2D66E9A484F}"/>
              </a:ext>
            </a:extLst>
          </p:cNvPr>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a:extLst>
              <a:ext uri="{FF2B5EF4-FFF2-40B4-BE49-F238E27FC236}">
                <a16:creationId xmlns:a16="http://schemas.microsoft.com/office/drawing/2014/main" id="{D050F9AE-9CC9-F5E4-A7A6-0BE8F9A8259D}"/>
              </a:ext>
            </a:extLst>
          </p:cNvPr>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a:extLst>
              <a:ext uri="{FF2B5EF4-FFF2-40B4-BE49-F238E27FC236}">
                <a16:creationId xmlns:a16="http://schemas.microsoft.com/office/drawing/2014/main" id="{264DBC89-BB95-0B66-F477-630886881517}"/>
              </a:ext>
            </a:extLst>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a:extLst>
              <a:ext uri="{FF2B5EF4-FFF2-40B4-BE49-F238E27FC236}">
                <a16:creationId xmlns:a16="http://schemas.microsoft.com/office/drawing/2014/main" id="{24F0CB1C-6188-0D2F-5B5F-8200B7666DEB}"/>
              </a:ext>
            </a:extLst>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a:extLst>
              <a:ext uri="{FF2B5EF4-FFF2-40B4-BE49-F238E27FC236}">
                <a16:creationId xmlns:a16="http://schemas.microsoft.com/office/drawing/2014/main" id="{C4D1677F-FECB-74D7-E4F5-C90F1A975F4A}"/>
              </a:ext>
            </a:extLst>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a:extLst>
              <a:ext uri="{FF2B5EF4-FFF2-40B4-BE49-F238E27FC236}">
                <a16:creationId xmlns:a16="http://schemas.microsoft.com/office/drawing/2014/main" id="{7504E1FA-8D54-569A-31C2-1A7DAFB1F3D9}"/>
              </a:ext>
            </a:extLst>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a:extLst>
              <a:ext uri="{FF2B5EF4-FFF2-40B4-BE49-F238E27FC236}">
                <a16:creationId xmlns:a16="http://schemas.microsoft.com/office/drawing/2014/main" id="{6AEE1A7A-1BD7-5395-D334-C37D4D899E1E}"/>
              </a:ext>
            </a:extLst>
          </p:cNvPr>
          <p:cNvGrpSpPr/>
          <p:nvPr/>
        </p:nvGrpSpPr>
        <p:grpSpPr>
          <a:xfrm>
            <a:off x="1630267" y="2044411"/>
            <a:ext cx="2919309" cy="759983"/>
            <a:chOff x="-2362200" y="7254032"/>
            <a:chExt cx="3892412" cy="1124886"/>
          </a:xfrm>
        </p:grpSpPr>
        <p:sp>
          <p:nvSpPr>
            <p:cNvPr id="332" name="Rectangle 5">
              <a:extLst>
                <a:ext uri="{FF2B5EF4-FFF2-40B4-BE49-F238E27FC236}">
                  <a16:creationId xmlns:a16="http://schemas.microsoft.com/office/drawing/2014/main" id="{750775C0-BDA4-2EFF-A551-83041EB85674}"/>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a:extLst>
                <a:ext uri="{FF2B5EF4-FFF2-40B4-BE49-F238E27FC236}">
                  <a16:creationId xmlns:a16="http://schemas.microsoft.com/office/drawing/2014/main" id="{DE1536C6-9660-6FD3-DFCC-10452281A69F}"/>
                </a:ext>
              </a:extLst>
            </p:cNvPr>
            <p:cNvGrpSpPr/>
            <p:nvPr/>
          </p:nvGrpSpPr>
          <p:grpSpPr>
            <a:xfrm>
              <a:off x="-2286000" y="7334833"/>
              <a:ext cx="3739115" cy="966949"/>
              <a:chOff x="-2324100" y="7049143"/>
              <a:chExt cx="3581400" cy="1066800"/>
            </a:xfrm>
          </p:grpSpPr>
          <p:sp>
            <p:nvSpPr>
              <p:cNvPr id="334" name="Rectangle 333">
                <a:extLst>
                  <a:ext uri="{FF2B5EF4-FFF2-40B4-BE49-F238E27FC236}">
                    <a16:creationId xmlns:a16="http://schemas.microsoft.com/office/drawing/2014/main" id="{2E2CFED2-ED2B-3719-5F1C-C0BC7E173961}"/>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a:extLst>
                  <a:ext uri="{FF2B5EF4-FFF2-40B4-BE49-F238E27FC236}">
                    <a16:creationId xmlns:a16="http://schemas.microsoft.com/office/drawing/2014/main" id="{EA55D462-8888-C97D-1CCA-29C01D0A02A3}"/>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a:extLst>
              <a:ext uri="{FF2B5EF4-FFF2-40B4-BE49-F238E27FC236}">
                <a16:creationId xmlns:a16="http://schemas.microsoft.com/office/drawing/2014/main" id="{53C6F032-7DD7-2B08-7152-4012112DF721}"/>
              </a:ext>
            </a:extLst>
          </p:cNvPr>
          <p:cNvGrpSpPr/>
          <p:nvPr/>
        </p:nvGrpSpPr>
        <p:grpSpPr>
          <a:xfrm>
            <a:off x="1630267" y="2908681"/>
            <a:ext cx="2919309" cy="759983"/>
            <a:chOff x="-2362200" y="7254032"/>
            <a:chExt cx="3892412" cy="1124886"/>
          </a:xfrm>
        </p:grpSpPr>
        <p:sp>
          <p:nvSpPr>
            <p:cNvPr id="337" name="Rectangle 5">
              <a:extLst>
                <a:ext uri="{FF2B5EF4-FFF2-40B4-BE49-F238E27FC236}">
                  <a16:creationId xmlns:a16="http://schemas.microsoft.com/office/drawing/2014/main" id="{792666C6-749B-EA05-E136-377675B9E300}"/>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a:extLst>
                <a:ext uri="{FF2B5EF4-FFF2-40B4-BE49-F238E27FC236}">
                  <a16:creationId xmlns:a16="http://schemas.microsoft.com/office/drawing/2014/main" id="{594B9DEE-EAFA-E7FE-23B6-4A8992179AF3}"/>
                </a:ext>
              </a:extLst>
            </p:cNvPr>
            <p:cNvGrpSpPr/>
            <p:nvPr/>
          </p:nvGrpSpPr>
          <p:grpSpPr>
            <a:xfrm>
              <a:off x="-2286000" y="7334833"/>
              <a:ext cx="3739115" cy="966949"/>
              <a:chOff x="-2324100" y="7049143"/>
              <a:chExt cx="3581400" cy="1066800"/>
            </a:xfrm>
          </p:grpSpPr>
          <p:sp>
            <p:nvSpPr>
              <p:cNvPr id="339" name="Rectangle 338">
                <a:extLst>
                  <a:ext uri="{FF2B5EF4-FFF2-40B4-BE49-F238E27FC236}">
                    <a16:creationId xmlns:a16="http://schemas.microsoft.com/office/drawing/2014/main" id="{8E2A972D-117E-DCE6-3BA6-9F4C6F7EDF77}"/>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a:extLst>
                  <a:ext uri="{FF2B5EF4-FFF2-40B4-BE49-F238E27FC236}">
                    <a16:creationId xmlns:a16="http://schemas.microsoft.com/office/drawing/2014/main" id="{00798AA6-5CF8-4172-1977-CB4382E60702}"/>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a:extLst>
              <a:ext uri="{FF2B5EF4-FFF2-40B4-BE49-F238E27FC236}">
                <a16:creationId xmlns:a16="http://schemas.microsoft.com/office/drawing/2014/main" id="{50FE7F8D-FBEA-6C27-9326-5E48A94D8DFE}"/>
              </a:ext>
            </a:extLst>
          </p:cNvPr>
          <p:cNvGrpSpPr/>
          <p:nvPr/>
        </p:nvGrpSpPr>
        <p:grpSpPr>
          <a:xfrm>
            <a:off x="1630267" y="3772952"/>
            <a:ext cx="2919309" cy="759983"/>
            <a:chOff x="-2362200" y="7254032"/>
            <a:chExt cx="3892412" cy="1124886"/>
          </a:xfrm>
        </p:grpSpPr>
        <p:sp>
          <p:nvSpPr>
            <p:cNvPr id="342" name="Rectangle 5">
              <a:extLst>
                <a:ext uri="{FF2B5EF4-FFF2-40B4-BE49-F238E27FC236}">
                  <a16:creationId xmlns:a16="http://schemas.microsoft.com/office/drawing/2014/main" id="{4E8DE686-6E5B-92B4-C9AB-A8298B1EF5BB}"/>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a:extLst>
                <a:ext uri="{FF2B5EF4-FFF2-40B4-BE49-F238E27FC236}">
                  <a16:creationId xmlns:a16="http://schemas.microsoft.com/office/drawing/2014/main" id="{032696C9-DA18-876C-2689-77504FDC9A56}"/>
                </a:ext>
              </a:extLst>
            </p:cNvPr>
            <p:cNvGrpSpPr/>
            <p:nvPr/>
          </p:nvGrpSpPr>
          <p:grpSpPr>
            <a:xfrm>
              <a:off x="-2286000" y="7334833"/>
              <a:ext cx="3739115" cy="966949"/>
              <a:chOff x="-2324100" y="7049143"/>
              <a:chExt cx="3581400" cy="1066800"/>
            </a:xfrm>
          </p:grpSpPr>
          <p:sp>
            <p:nvSpPr>
              <p:cNvPr id="344" name="Rectangle 343">
                <a:extLst>
                  <a:ext uri="{FF2B5EF4-FFF2-40B4-BE49-F238E27FC236}">
                    <a16:creationId xmlns:a16="http://schemas.microsoft.com/office/drawing/2014/main" id="{EF890D57-BEAB-65C5-09E3-572A9D157F4D}"/>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a:extLst>
                  <a:ext uri="{FF2B5EF4-FFF2-40B4-BE49-F238E27FC236}">
                    <a16:creationId xmlns:a16="http://schemas.microsoft.com/office/drawing/2014/main" id="{E382C15D-DF87-DA1D-3C46-84CD4F60FB8D}"/>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a:extLst>
              <a:ext uri="{FF2B5EF4-FFF2-40B4-BE49-F238E27FC236}">
                <a16:creationId xmlns:a16="http://schemas.microsoft.com/office/drawing/2014/main" id="{7DD4A81B-2824-DF35-A07D-45687FF46B21}"/>
              </a:ext>
            </a:extLst>
          </p:cNvPr>
          <p:cNvGrpSpPr/>
          <p:nvPr/>
        </p:nvGrpSpPr>
        <p:grpSpPr>
          <a:xfrm>
            <a:off x="1630267" y="4634734"/>
            <a:ext cx="2919309" cy="759983"/>
            <a:chOff x="-2362200" y="7254032"/>
            <a:chExt cx="3892412" cy="1124886"/>
          </a:xfrm>
        </p:grpSpPr>
        <p:sp>
          <p:nvSpPr>
            <p:cNvPr id="347" name="Rectangle 5">
              <a:extLst>
                <a:ext uri="{FF2B5EF4-FFF2-40B4-BE49-F238E27FC236}">
                  <a16:creationId xmlns:a16="http://schemas.microsoft.com/office/drawing/2014/main" id="{3CA1128A-B5B9-A606-2D40-DFE93E8542E4}"/>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a:extLst>
                <a:ext uri="{FF2B5EF4-FFF2-40B4-BE49-F238E27FC236}">
                  <a16:creationId xmlns:a16="http://schemas.microsoft.com/office/drawing/2014/main" id="{A4334FB3-0E3F-C916-303F-8BBB22641BE1}"/>
                </a:ext>
              </a:extLst>
            </p:cNvPr>
            <p:cNvGrpSpPr/>
            <p:nvPr/>
          </p:nvGrpSpPr>
          <p:grpSpPr>
            <a:xfrm>
              <a:off x="-2286000" y="7334833"/>
              <a:ext cx="3739115" cy="966949"/>
              <a:chOff x="-2324100" y="7049143"/>
              <a:chExt cx="3581400" cy="1066800"/>
            </a:xfrm>
          </p:grpSpPr>
          <p:sp>
            <p:nvSpPr>
              <p:cNvPr id="349" name="Rectangle 348">
                <a:extLst>
                  <a:ext uri="{FF2B5EF4-FFF2-40B4-BE49-F238E27FC236}">
                    <a16:creationId xmlns:a16="http://schemas.microsoft.com/office/drawing/2014/main" id="{F7E57181-DFA4-B495-C50C-35D9A345BA69}"/>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a:extLst>
                  <a:ext uri="{FF2B5EF4-FFF2-40B4-BE49-F238E27FC236}">
                    <a16:creationId xmlns:a16="http://schemas.microsoft.com/office/drawing/2014/main" id="{C44BE435-3440-608B-447B-580E288F3F7D}"/>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a:extLst>
              <a:ext uri="{FF2B5EF4-FFF2-40B4-BE49-F238E27FC236}">
                <a16:creationId xmlns:a16="http://schemas.microsoft.com/office/drawing/2014/main" id="{AC5BF322-0788-1994-8622-ADEEFDB7B206}"/>
              </a:ext>
            </a:extLst>
          </p:cNvPr>
          <p:cNvGrpSpPr/>
          <p:nvPr/>
        </p:nvGrpSpPr>
        <p:grpSpPr>
          <a:xfrm>
            <a:off x="4636687" y="2044411"/>
            <a:ext cx="2919309" cy="759983"/>
            <a:chOff x="-2362200" y="7254032"/>
            <a:chExt cx="3892412" cy="1124886"/>
          </a:xfrm>
        </p:grpSpPr>
        <p:sp>
          <p:nvSpPr>
            <p:cNvPr id="352" name="Rectangle 5">
              <a:extLst>
                <a:ext uri="{FF2B5EF4-FFF2-40B4-BE49-F238E27FC236}">
                  <a16:creationId xmlns:a16="http://schemas.microsoft.com/office/drawing/2014/main" id="{A3A0FEB1-EFF4-547E-E5AF-CB1C7BD908A1}"/>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a:extLst>
                <a:ext uri="{FF2B5EF4-FFF2-40B4-BE49-F238E27FC236}">
                  <a16:creationId xmlns:a16="http://schemas.microsoft.com/office/drawing/2014/main" id="{3D0DE179-E9C9-297A-4890-3B6ABE38E21C}"/>
                </a:ext>
              </a:extLst>
            </p:cNvPr>
            <p:cNvGrpSpPr/>
            <p:nvPr/>
          </p:nvGrpSpPr>
          <p:grpSpPr>
            <a:xfrm>
              <a:off x="-2286000" y="7334833"/>
              <a:ext cx="3739115" cy="966949"/>
              <a:chOff x="-2324100" y="7049143"/>
              <a:chExt cx="3581400" cy="1066800"/>
            </a:xfrm>
          </p:grpSpPr>
          <p:sp>
            <p:nvSpPr>
              <p:cNvPr id="354" name="Rectangle 353">
                <a:extLst>
                  <a:ext uri="{FF2B5EF4-FFF2-40B4-BE49-F238E27FC236}">
                    <a16:creationId xmlns:a16="http://schemas.microsoft.com/office/drawing/2014/main" id="{6862448A-C427-C874-2AE1-E73521B0044E}"/>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a:extLst>
                  <a:ext uri="{FF2B5EF4-FFF2-40B4-BE49-F238E27FC236}">
                    <a16:creationId xmlns:a16="http://schemas.microsoft.com/office/drawing/2014/main" id="{8F005A30-86AF-ABB9-3369-52F24E5A1039}"/>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a:extLst>
              <a:ext uri="{FF2B5EF4-FFF2-40B4-BE49-F238E27FC236}">
                <a16:creationId xmlns:a16="http://schemas.microsoft.com/office/drawing/2014/main" id="{53A3C142-3F92-6B19-8437-9B64EC6C7D10}"/>
              </a:ext>
            </a:extLs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a:extLst>
              <a:ext uri="{FF2B5EF4-FFF2-40B4-BE49-F238E27FC236}">
                <a16:creationId xmlns:a16="http://schemas.microsoft.com/office/drawing/2014/main" id="{908FF2E0-10FB-AD20-1400-0D706971A529}"/>
              </a:ext>
            </a:extLs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a:extLst>
              <a:ext uri="{FF2B5EF4-FFF2-40B4-BE49-F238E27FC236}">
                <a16:creationId xmlns:a16="http://schemas.microsoft.com/office/drawing/2014/main" id="{C2554816-2AA6-01AF-16A1-213A47E81077}"/>
              </a:ext>
            </a:extLs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a:extLst>
              <a:ext uri="{FF2B5EF4-FFF2-40B4-BE49-F238E27FC236}">
                <a16:creationId xmlns:a16="http://schemas.microsoft.com/office/drawing/2014/main" id="{5516E601-63CE-CCBD-2CAA-D3B7B4E1BC62}"/>
              </a:ext>
            </a:extLs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a:extLst>
              <a:ext uri="{FF2B5EF4-FFF2-40B4-BE49-F238E27FC236}">
                <a16:creationId xmlns:a16="http://schemas.microsoft.com/office/drawing/2014/main" id="{321ABDE0-DF67-513F-6BA5-51A278A90E08}"/>
              </a:ext>
            </a:extLs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a:extLst>
              <a:ext uri="{FF2B5EF4-FFF2-40B4-BE49-F238E27FC236}">
                <a16:creationId xmlns:a16="http://schemas.microsoft.com/office/drawing/2014/main" id="{22064B15-7DFB-446E-1C06-A750126C8A20}"/>
              </a:ext>
            </a:extLst>
          </p:cNvPr>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Secondhand Smoke Exposure</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a:extLst>
              <a:ext uri="{FF2B5EF4-FFF2-40B4-BE49-F238E27FC236}">
                <a16:creationId xmlns:a16="http://schemas.microsoft.com/office/drawing/2014/main" id="{BBB85E4F-2D45-866B-D586-A6FB46873084}"/>
              </a:ext>
            </a:extLst>
          </p:cNvPr>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a:extLst>
              <a:ext uri="{FF2B5EF4-FFF2-40B4-BE49-F238E27FC236}">
                <a16:creationId xmlns:a16="http://schemas.microsoft.com/office/drawing/2014/main" id="{1A8BCE25-359B-A4C4-EA83-532A3BDB987A}"/>
              </a:ext>
            </a:extLst>
          </p:cNvPr>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Storebought Edibles or Drinks with THC</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a:extLst>
              <a:ext uri="{FF2B5EF4-FFF2-40B4-BE49-F238E27FC236}">
                <a16:creationId xmlns:a16="http://schemas.microsoft.com/office/drawing/2014/main" id="{41AD2720-BFC2-59CC-CF01-5787EB794F79}"/>
              </a:ext>
            </a:extLst>
          </p:cNvPr>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a:extLst>
              <a:ext uri="{FF2B5EF4-FFF2-40B4-BE49-F238E27FC236}">
                <a16:creationId xmlns:a16="http://schemas.microsoft.com/office/drawing/2014/main" id="{A859A7F6-B141-2FF9-F189-29185764B30D}"/>
              </a:ext>
            </a:extLst>
          </p:cNvPr>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Homemade Edibles </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Infused  with THC</a:t>
            </a:r>
          </a:p>
        </p:txBody>
      </p:sp>
      <p:sp>
        <p:nvSpPr>
          <p:cNvPr id="384" name="S3">
            <a:extLst>
              <a:ext uri="{FF2B5EF4-FFF2-40B4-BE49-F238E27FC236}">
                <a16:creationId xmlns:a16="http://schemas.microsoft.com/office/drawing/2014/main" id="{D58E4F9B-D1A9-7B90-1387-F3CBB6768615}"/>
              </a:ext>
            </a:extLst>
          </p:cNvPr>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a:extLst>
              <a:ext uri="{FF2B5EF4-FFF2-40B4-BE49-F238E27FC236}">
                <a16:creationId xmlns:a16="http://schemas.microsoft.com/office/drawing/2014/main" id="{5B04CED6-1A18-A014-5712-55F28374FEAB}"/>
              </a:ext>
            </a:extLst>
          </p:cNvPr>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While In Utero</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a:extLst>
              <a:ext uri="{FF2B5EF4-FFF2-40B4-BE49-F238E27FC236}">
                <a16:creationId xmlns:a16="http://schemas.microsoft.com/office/drawing/2014/main" id="{C981FA6B-AF64-060D-62DF-993425B194A3}"/>
              </a:ext>
            </a:extLst>
          </p:cNvPr>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a:extLst>
              <a:ext uri="{FF2B5EF4-FFF2-40B4-BE49-F238E27FC236}">
                <a16:creationId xmlns:a16="http://schemas.microsoft.com/office/drawing/2014/main" id="{04482186-6CE5-002D-B6B7-D95BAC9A7B06}"/>
              </a:ext>
            </a:extLst>
          </p:cNvPr>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Through Breast Milk</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a:extLst>
              <a:ext uri="{FF2B5EF4-FFF2-40B4-BE49-F238E27FC236}">
                <a16:creationId xmlns:a16="http://schemas.microsoft.com/office/drawing/2014/main" id="{C1155C40-753E-6BC1-E203-12752287E89E}"/>
              </a:ext>
            </a:extLst>
          </p:cNvPr>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a:extLst>
              <a:ext uri="{FF2B5EF4-FFF2-40B4-BE49-F238E27FC236}">
                <a16:creationId xmlns:a16="http://schemas.microsoft.com/office/drawing/2014/main" id="{A17D0B76-7082-CAED-3A10-EF3A63F15540}"/>
              </a:ext>
            </a:extLst>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a:extLst>
              <a:ext uri="{FF2B5EF4-FFF2-40B4-BE49-F238E27FC236}">
                <a16:creationId xmlns:a16="http://schemas.microsoft.com/office/drawing/2014/main" id="{07DCE540-F2C7-6E3A-1458-E2D8F1EFB967}"/>
              </a:ext>
            </a:extLst>
          </p:cNvPr>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a:extLst>
              <a:ext uri="{FF2B5EF4-FFF2-40B4-BE49-F238E27FC236}">
                <a16:creationId xmlns:a16="http://schemas.microsoft.com/office/drawing/2014/main" id="{235EE921-ECC0-17E4-5F9A-8C6683B80E22}"/>
              </a:ext>
            </a:extLst>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a:extLst>
              <a:ext uri="{FF2B5EF4-FFF2-40B4-BE49-F238E27FC236}">
                <a16:creationId xmlns:a16="http://schemas.microsoft.com/office/drawing/2014/main" id="{58C490AC-08F2-1EE5-689F-FE61733711DE}"/>
              </a:ext>
            </a:extLst>
          </p:cNvPr>
          <p:cNvGrpSpPr/>
          <p:nvPr/>
        </p:nvGrpSpPr>
        <p:grpSpPr>
          <a:xfrm>
            <a:off x="-57150" y="3012344"/>
            <a:ext cx="2316695" cy="1414721"/>
            <a:chOff x="-76200" y="2873459"/>
            <a:chExt cx="3088927" cy="1886294"/>
          </a:xfrm>
        </p:grpSpPr>
        <p:sp>
          <p:nvSpPr>
            <p:cNvPr id="402" name="Rectangle 401" hidden="1">
              <a:extLst>
                <a:ext uri="{FF2B5EF4-FFF2-40B4-BE49-F238E27FC236}">
                  <a16:creationId xmlns:a16="http://schemas.microsoft.com/office/drawing/2014/main" id="{B4F2B4F5-E389-E75A-80FD-0D03305A8DEB}"/>
                </a:ext>
              </a:extLst>
            </p:cNvPr>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a:extLst>
                <a:ext uri="{FF2B5EF4-FFF2-40B4-BE49-F238E27FC236}">
                  <a16:creationId xmlns:a16="http://schemas.microsoft.com/office/drawing/2014/main" id="{81CA5706-4C9D-FCEB-51AD-F98EE3721DAF}"/>
                </a:ext>
              </a:extLst>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a:extLst>
                <a:ext uri="{FF2B5EF4-FFF2-40B4-BE49-F238E27FC236}">
                  <a16:creationId xmlns:a16="http://schemas.microsoft.com/office/drawing/2014/main" id="{6422D433-2120-E251-D052-D8EFED2CE126}"/>
                </a:ext>
              </a:extLst>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a:extLst>
                <a:ext uri="{FF2B5EF4-FFF2-40B4-BE49-F238E27FC236}">
                  <a16:creationId xmlns:a16="http://schemas.microsoft.com/office/drawing/2014/main" id="{E54C17B5-6B2E-EA32-B94D-A4AAC93C41FC}"/>
                </a:ext>
              </a:extLst>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a:extLst>
              <a:ext uri="{FF2B5EF4-FFF2-40B4-BE49-F238E27FC236}">
                <a16:creationId xmlns:a16="http://schemas.microsoft.com/office/drawing/2014/main" id="{3BF0D33F-46E0-8C4F-E7F1-5DAF34DDE9B6}"/>
              </a:ext>
            </a:extLst>
          </p:cNvPr>
          <p:cNvGrpSpPr/>
          <p:nvPr/>
        </p:nvGrpSpPr>
        <p:grpSpPr>
          <a:xfrm>
            <a:off x="6884455" y="3016528"/>
            <a:ext cx="2319328" cy="1402346"/>
            <a:chOff x="9179273" y="2879037"/>
            <a:chExt cx="3092437" cy="1869795"/>
          </a:xfrm>
        </p:grpSpPr>
        <p:sp>
          <p:nvSpPr>
            <p:cNvPr id="407" name="Rectangle 406" hidden="1">
              <a:extLst>
                <a:ext uri="{FF2B5EF4-FFF2-40B4-BE49-F238E27FC236}">
                  <a16:creationId xmlns:a16="http://schemas.microsoft.com/office/drawing/2014/main" id="{6EBD3E7D-F400-1C44-1EB5-05F0A8BAC065}"/>
                </a:ext>
              </a:extLst>
            </p:cNvPr>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a:extLst>
                <a:ext uri="{FF2B5EF4-FFF2-40B4-BE49-F238E27FC236}">
                  <a16:creationId xmlns:a16="http://schemas.microsoft.com/office/drawing/2014/main" id="{D41EDFF8-D8A2-4CC3-1D3F-5726FA8590DF}"/>
                </a:ext>
              </a:extLst>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a:extLst>
                <a:ext uri="{FF2B5EF4-FFF2-40B4-BE49-F238E27FC236}">
                  <a16:creationId xmlns:a16="http://schemas.microsoft.com/office/drawing/2014/main" id="{03F2F320-670C-F6BA-8C13-9EDD14D4DA22}"/>
                </a:ext>
              </a:extLst>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a:extLst>
                <a:ext uri="{FF2B5EF4-FFF2-40B4-BE49-F238E27FC236}">
                  <a16:creationId xmlns:a16="http://schemas.microsoft.com/office/drawing/2014/main" id="{5571B481-2077-6498-B493-2315F1894D09}"/>
                </a:ext>
              </a:extLst>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a:extLst>
              <a:ext uri="{FF2B5EF4-FFF2-40B4-BE49-F238E27FC236}">
                <a16:creationId xmlns:a16="http://schemas.microsoft.com/office/drawing/2014/main" id="{1A18F1F8-D39D-8510-D0ED-CE605B607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a:extLst>
              <a:ext uri="{FF2B5EF4-FFF2-40B4-BE49-F238E27FC236}">
                <a16:creationId xmlns:a16="http://schemas.microsoft.com/office/drawing/2014/main" id="{0294859E-1DD9-87ED-DB21-57D972C90FB2}"/>
              </a:ext>
            </a:extLst>
          </p:cNvPr>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a:extLst>
              <a:ext uri="{FF2B5EF4-FFF2-40B4-BE49-F238E27FC236}">
                <a16:creationId xmlns:a16="http://schemas.microsoft.com/office/drawing/2014/main" id="{589BDAE8-41E1-89C7-D3D3-0270F6C6B359}"/>
              </a:ext>
            </a:extLst>
          </p:cNvPr>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a:extLst>
              <a:ext uri="{FF2B5EF4-FFF2-40B4-BE49-F238E27FC236}">
                <a16:creationId xmlns:a16="http://schemas.microsoft.com/office/drawing/2014/main" id="{38E44199-3564-4F1E-DB16-17426134D3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a:extLst>
              <a:ext uri="{FF2B5EF4-FFF2-40B4-BE49-F238E27FC236}">
                <a16:creationId xmlns:a16="http://schemas.microsoft.com/office/drawing/2014/main" id="{37F5008A-2A6E-C4F4-C65C-A568ACEE4521}"/>
              </a:ext>
            </a:extLst>
          </p:cNvPr>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a:extLst>
              <a:ext uri="{FF2B5EF4-FFF2-40B4-BE49-F238E27FC236}">
                <a16:creationId xmlns:a16="http://schemas.microsoft.com/office/drawing/2014/main" id="{BBDEF766-35BA-A044-EA22-2AE2AD532D87}"/>
              </a:ext>
            </a:extLst>
          </p:cNvPr>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In what ways might infants or children come into contact with marijuana/THC?</a:t>
            </a:r>
          </a:p>
        </p:txBody>
      </p:sp>
      <p:sp>
        <p:nvSpPr>
          <p:cNvPr id="3" name="5-Point Star 2">
            <a:extLst>
              <a:ext uri="{FF2B5EF4-FFF2-40B4-BE49-F238E27FC236}">
                <a16:creationId xmlns:a16="http://schemas.microsoft.com/office/drawing/2014/main" id="{39B3D991-B1BB-2C02-8F1D-6C63333A8CBC}"/>
              </a:ext>
            </a:extLst>
          </p:cNvPr>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a:extLst>
              <a:ext uri="{FF2B5EF4-FFF2-40B4-BE49-F238E27FC236}">
                <a16:creationId xmlns:a16="http://schemas.microsoft.com/office/drawing/2014/main" id="{09636097-0377-3F2A-0966-A6996BF8172F}"/>
              </a:ext>
            </a:extLst>
          </p:cNvPr>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a:extLst>
              <a:ext uri="{FF2B5EF4-FFF2-40B4-BE49-F238E27FC236}">
                <a16:creationId xmlns:a16="http://schemas.microsoft.com/office/drawing/2014/main" id="{DEBC4CD5-152B-A399-DF32-BE68FC3B3E35}"/>
              </a:ext>
            </a:extLst>
          </p:cNvPr>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a:extLst>
              <a:ext uri="{FF2B5EF4-FFF2-40B4-BE49-F238E27FC236}">
                <a16:creationId xmlns:a16="http://schemas.microsoft.com/office/drawing/2014/main" id="{D1692E3A-1CF6-556E-B019-F44ABB4011D4}"/>
              </a:ext>
            </a:extLst>
          </p:cNvPr>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a:extLst>
              <a:ext uri="{FF2B5EF4-FFF2-40B4-BE49-F238E27FC236}">
                <a16:creationId xmlns:a16="http://schemas.microsoft.com/office/drawing/2014/main" id="{1A3CD309-3522-B90A-01F0-44E7F7D02660}"/>
              </a:ext>
            </a:extLst>
          </p:cNvPr>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a:extLst>
              <a:ext uri="{FF2B5EF4-FFF2-40B4-BE49-F238E27FC236}">
                <a16:creationId xmlns:a16="http://schemas.microsoft.com/office/drawing/2014/main" id="{0238C145-00AC-882B-1E23-E2AB0F02F1F8}"/>
              </a:ext>
            </a:extLst>
          </p:cNvPr>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a:extLst>
              <a:ext uri="{FF2B5EF4-FFF2-40B4-BE49-F238E27FC236}">
                <a16:creationId xmlns:a16="http://schemas.microsoft.com/office/drawing/2014/main" id="{1B289030-A05C-E850-399B-B62D65440C80}"/>
              </a:ext>
            </a:extLst>
          </p:cNvPr>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a:extLst>
              <a:ext uri="{FF2B5EF4-FFF2-40B4-BE49-F238E27FC236}">
                <a16:creationId xmlns:a16="http://schemas.microsoft.com/office/drawing/2014/main" id="{D991C304-DDD2-2E25-0ED5-619560FCDC5F}"/>
              </a:ext>
            </a:extLst>
          </p:cNvPr>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958988"/>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498"/>
        <p:cNvGrpSpPr/>
        <p:nvPr/>
      </p:nvGrpSpPr>
      <p:grpSpPr>
        <a:xfrm>
          <a:off x="0" y="0"/>
          <a:ext cx="0" cy="0"/>
          <a:chOff x="0" y="0"/>
          <a:chExt cx="0" cy="0"/>
        </a:xfrm>
      </p:grpSpPr>
      <p:pic>
        <p:nvPicPr>
          <p:cNvPr id="499" name="Google Shape;499;p24"/>
          <p:cNvPicPr preferRelativeResize="0"/>
          <p:nvPr/>
        </p:nvPicPr>
        <p:blipFill rotWithShape="1">
          <a:blip r:embed="rId3">
            <a:alphaModFix/>
          </a:blip>
          <a:srcRect/>
          <a:stretch/>
        </p:blipFill>
        <p:spPr>
          <a:xfrm>
            <a:off x="1996929" y="1764899"/>
            <a:ext cx="4995111" cy="3370725"/>
          </a:xfrm>
          <a:prstGeom prst="rect">
            <a:avLst/>
          </a:prstGeom>
          <a:noFill/>
          <a:ln>
            <a:noFill/>
          </a:ln>
        </p:spPr>
      </p:pic>
      <p:grpSp>
        <p:nvGrpSpPr>
          <p:cNvPr id="500" name="Google Shape;500;p24"/>
          <p:cNvGrpSpPr/>
          <p:nvPr/>
        </p:nvGrpSpPr>
        <p:grpSpPr>
          <a:xfrm>
            <a:off x="8610600" y="6554896"/>
            <a:ext cx="336479" cy="303104"/>
            <a:chOff x="10463800" y="5925785"/>
            <a:chExt cx="1700190" cy="1830023"/>
          </a:xfrm>
        </p:grpSpPr>
        <p:pic>
          <p:nvPicPr>
            <p:cNvPr id="501" name="Google Shape;501;p24">
              <a:hlinkClick r:id="rId4"/>
            </p:cNvPr>
            <p:cNvPicPr preferRelativeResize="0"/>
            <p:nvPr/>
          </p:nvPicPr>
          <p:blipFill rotWithShape="1">
            <a:blip r:embed="rId5">
              <a:alphaModFix/>
            </a:blip>
            <a:srcRect/>
            <a:stretch/>
          </p:blipFill>
          <p:spPr>
            <a:xfrm>
              <a:off x="10463800" y="5925785"/>
              <a:ext cx="1700190" cy="697797"/>
            </a:xfrm>
            <a:prstGeom prst="rect">
              <a:avLst/>
            </a:prstGeom>
            <a:noFill/>
            <a:ln>
              <a:noFill/>
            </a:ln>
          </p:spPr>
        </p:pic>
        <p:sp>
          <p:nvSpPr>
            <p:cNvPr id="502" name="Google Shape;502;p24"/>
            <p:cNvSpPr txBox="1"/>
            <p:nvPr/>
          </p:nvSpPr>
          <p:spPr>
            <a:xfrm>
              <a:off x="11094865" y="6431815"/>
              <a:ext cx="992316" cy="1323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25">
                <a:solidFill>
                  <a:schemeClr val="lt1"/>
                </a:solidFill>
                <a:latin typeface="Libre Franklin"/>
                <a:ea typeface="Libre Franklin"/>
                <a:cs typeface="Libre Franklin"/>
                <a:sym typeface="Libre Franklin"/>
              </a:endParaRPr>
            </a:p>
          </p:txBody>
        </p:sp>
      </p:grpSp>
      <p:sp>
        <p:nvSpPr>
          <p:cNvPr id="503" name="Google Shape;503;p24"/>
          <p:cNvSpPr/>
          <p:nvPr/>
        </p:nvSpPr>
        <p:spPr>
          <a:xfrm>
            <a:off x="1066800" y="304800"/>
            <a:ext cx="6922067"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D966"/>
                </a:solidFill>
                <a:latin typeface="Verdana"/>
                <a:ea typeface="Verdana"/>
                <a:cs typeface="Verdana"/>
                <a:sym typeface="Verdana"/>
              </a:rPr>
              <a:t>THANK YOU FOR PLAYING!</a:t>
            </a:r>
            <a:endParaRPr/>
          </a:p>
        </p:txBody>
      </p:sp>
      <p:sp>
        <p:nvSpPr>
          <p:cNvPr id="504" name="Google Shape;504;p24"/>
          <p:cNvSpPr/>
          <p:nvPr/>
        </p:nvSpPr>
        <p:spPr>
          <a:xfrm>
            <a:off x="248195" y="5383595"/>
            <a:ext cx="891539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FFD966"/>
                </a:solidFill>
                <a:latin typeface="Verdana"/>
                <a:ea typeface="Verdana"/>
                <a:cs typeface="Verdana"/>
                <a:sym typeface="Verdana"/>
              </a:rPr>
              <a:t>And the winner is…?</a:t>
            </a:r>
            <a:endParaRPr/>
          </a:p>
        </p:txBody>
      </p:sp>
      <p:pic>
        <p:nvPicPr>
          <p:cNvPr id="505" name="Google Shape;505;p24"/>
          <p:cNvPicPr preferRelativeResize="0"/>
          <p:nvPr/>
        </p:nvPicPr>
        <p:blipFill rotWithShape="1">
          <a:blip r:embed="rId6">
            <a:alphaModFix/>
          </a:blip>
          <a:srcRect/>
          <a:stretch/>
        </p:blipFill>
        <p:spPr>
          <a:xfrm>
            <a:off x="6992040" y="2421969"/>
            <a:ext cx="1879586" cy="2031985"/>
          </a:xfrm>
          <a:prstGeom prst="rect">
            <a:avLst/>
          </a:prstGeom>
          <a:noFill/>
          <a:ln>
            <a:noFill/>
          </a:ln>
        </p:spPr>
      </p:pic>
      <p:pic>
        <p:nvPicPr>
          <p:cNvPr id="506" name="Google Shape;506;p24"/>
          <p:cNvPicPr preferRelativeResize="0"/>
          <p:nvPr/>
        </p:nvPicPr>
        <p:blipFill rotWithShape="1">
          <a:blip r:embed="rId6">
            <a:alphaModFix/>
          </a:blip>
          <a:srcRect/>
          <a:stretch/>
        </p:blipFill>
        <p:spPr>
          <a:xfrm>
            <a:off x="304800" y="2421969"/>
            <a:ext cx="1879586" cy="20319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2000"/>
                                        <p:tgtEl>
                                          <p:spTgt spid="499"/>
                                        </p:tgtEl>
                                        <p:attrNameLst>
                                          <p:attrName>ppt_w</p:attrName>
                                        </p:attrNameLst>
                                      </p:cBhvr>
                                      <p:tavLst>
                                        <p:tav tm="0">
                                          <p:val>
                                            <p:strVal val="0"/>
                                          </p:val>
                                        </p:tav>
                                        <p:tav tm="100000">
                                          <p:val>
                                            <p:strVal val="#ppt_w"/>
                                          </p:val>
                                        </p:tav>
                                      </p:tavLst>
                                    </p:anim>
                                    <p:anim calcmode="lin" valueType="num">
                                      <p:cBhvr additive="base">
                                        <p:cTn id="8" dur="2000"/>
                                        <p:tgtEl>
                                          <p:spTgt spid="4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4">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7">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8">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9">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5">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8">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9">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220451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4">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5">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6">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9"/>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0">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1879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369631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6"/>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7"/>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425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1"/>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2224489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1561004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1445239121"/>
              </p:ext>
            </p:extLst>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4</a:t>
                      </a:r>
                      <a:r>
                        <a:rPr lang="en-US" sz="1200" b="0" kern="10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 </a:t>
                      </a: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283995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Let’s talk about your experience with the Breathe materials &amp; addressing tobacco with families…</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413495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Children who are exposed to second/thirdhand smoke…</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0027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Tobacco Industry Marketing…</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085389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The cost of tobacco…</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684789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636955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My role in tobacco education…</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981181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50FC60-2F62-CB84-AD93-87CAEDB5C116}"/>
              </a:ext>
            </a:extLst>
          </p:cNvPr>
          <p:cNvSpPr/>
          <p:nvPr/>
        </p:nvSpPr>
        <p:spPr>
          <a:xfrm flipH="1">
            <a:off x="6547533"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4" name="Freeform 4">
            <a:extLst>
              <a:ext uri="{FF2B5EF4-FFF2-40B4-BE49-F238E27FC236}">
                <a16:creationId xmlns:a16="http://schemas.microsoft.com/office/drawing/2014/main" id="{8D236D9B-3E9C-5DE3-616F-066F67815BA2}"/>
              </a:ext>
            </a:extLst>
          </p:cNvPr>
          <p:cNvSpPr/>
          <p:nvPr/>
        </p:nvSpPr>
        <p:spPr>
          <a:xfrm>
            <a:off x="5719948"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9" name="Freeform 13">
            <a:extLst>
              <a:ext uri="{FF2B5EF4-FFF2-40B4-BE49-F238E27FC236}">
                <a16:creationId xmlns:a16="http://schemas.microsoft.com/office/drawing/2014/main" id="{37BF0417-990F-4970-7639-2EA1E30947AC}"/>
              </a:ext>
            </a:extLst>
          </p:cNvPr>
          <p:cNvSpPr/>
          <p:nvPr/>
        </p:nvSpPr>
        <p:spPr>
          <a:xfrm rot="11118875">
            <a:off x="7114528" y="-810586"/>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0" name="Freeform 7">
            <a:extLst>
              <a:ext uri="{FF2B5EF4-FFF2-40B4-BE49-F238E27FC236}">
                <a16:creationId xmlns:a16="http://schemas.microsoft.com/office/drawing/2014/main" id="{039624C0-B6EA-8B9F-C92E-07B250730F63}"/>
              </a:ext>
            </a:extLst>
          </p:cNvPr>
          <p:cNvSpPr/>
          <p:nvPr/>
        </p:nvSpPr>
        <p:spPr>
          <a:xfrm>
            <a:off x="8427944" y="12445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1" name="Freeform 9">
            <a:extLst>
              <a:ext uri="{FF2B5EF4-FFF2-40B4-BE49-F238E27FC236}">
                <a16:creationId xmlns:a16="http://schemas.microsoft.com/office/drawing/2014/main" id="{3629A0A3-388A-F02D-63A0-43AD1A697722}"/>
              </a:ext>
            </a:extLst>
          </p:cNvPr>
          <p:cNvSpPr/>
          <p:nvPr/>
        </p:nvSpPr>
        <p:spPr>
          <a:xfrm rot="7639464">
            <a:off x="-889001" y="-6172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2" name="Freeform 8">
            <a:extLst>
              <a:ext uri="{FF2B5EF4-FFF2-40B4-BE49-F238E27FC236}">
                <a16:creationId xmlns:a16="http://schemas.microsoft.com/office/drawing/2014/main" id="{087B0FF5-24B0-9788-D0A4-3643510361C9}"/>
              </a:ext>
            </a:extLst>
          </p:cNvPr>
          <p:cNvSpPr/>
          <p:nvPr/>
        </p:nvSpPr>
        <p:spPr>
          <a:xfrm>
            <a:off x="1388467" y="622185"/>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pic>
        <p:nvPicPr>
          <p:cNvPr id="8" name="Picture 7">
            <a:extLst>
              <a:ext uri="{FF2B5EF4-FFF2-40B4-BE49-F238E27FC236}">
                <a16:creationId xmlns:a16="http://schemas.microsoft.com/office/drawing/2014/main" id="{4974C2A3-0633-7117-7789-868D87AE5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3098" y="0"/>
            <a:ext cx="5297805" cy="6858000"/>
          </a:xfrm>
          <a:prstGeom prst="rect">
            <a:avLst/>
          </a:prstGeom>
        </p:spPr>
      </p:pic>
      <p:sp>
        <p:nvSpPr>
          <p:cNvPr id="13" name="Freeform 13">
            <a:extLst>
              <a:ext uri="{FF2B5EF4-FFF2-40B4-BE49-F238E27FC236}">
                <a16:creationId xmlns:a16="http://schemas.microsoft.com/office/drawing/2014/main" id="{FA3E41DD-BF3E-BB4A-957E-363BE6F683DD}"/>
              </a:ext>
            </a:extLst>
          </p:cNvPr>
          <p:cNvSpPr/>
          <p:nvPr/>
        </p:nvSpPr>
        <p:spPr>
          <a:xfrm rot="11118875">
            <a:off x="-754919" y="528546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406171" y="53933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5" name="Freeform 8">
            <a:extLst>
              <a:ext uri="{FF2B5EF4-FFF2-40B4-BE49-F238E27FC236}">
                <a16:creationId xmlns:a16="http://schemas.microsoft.com/office/drawing/2014/main" id="{19125873-7089-1D3C-33DB-73C2D3323C3C}"/>
              </a:ext>
            </a:extLst>
          </p:cNvPr>
          <p:cNvSpPr/>
          <p:nvPr/>
        </p:nvSpPr>
        <p:spPr>
          <a:xfrm>
            <a:off x="8164474" y="4902202"/>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16" name="Freeform 7">
            <a:extLst>
              <a:ext uri="{FF2B5EF4-FFF2-40B4-BE49-F238E27FC236}">
                <a16:creationId xmlns:a16="http://schemas.microsoft.com/office/drawing/2014/main" id="{CE392513-050C-7D59-5C3D-A8231E9A7125}"/>
              </a:ext>
            </a:extLst>
          </p:cNvPr>
          <p:cNvSpPr/>
          <p:nvPr/>
        </p:nvSpPr>
        <p:spPr>
          <a:xfrm>
            <a:off x="132770" y="448448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Tree>
    <p:extLst>
      <p:ext uri="{BB962C8B-B14F-4D97-AF65-F5344CB8AC3E}">
        <p14:creationId xmlns:p14="http://schemas.microsoft.com/office/powerpoint/2010/main" val="2488955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6"/>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14314" y="5357812"/>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3" name="Freeform 3"/>
          <p:cNvSpPr/>
          <p:nvPr/>
        </p:nvSpPr>
        <p:spPr>
          <a:xfrm rot="-2010425">
            <a:off x="7308802"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4" name="Freeform 4"/>
          <p:cNvSpPr/>
          <p:nvPr/>
        </p:nvSpPr>
        <p:spPr>
          <a:xfrm>
            <a:off x="714376" y="5830566"/>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5" name="AutoShape 5"/>
          <p:cNvSpPr/>
          <p:nvPr/>
        </p:nvSpPr>
        <p:spPr>
          <a:xfrm>
            <a:off x="402705" y="1357313"/>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8" y="500062"/>
            <a:ext cx="10011453" cy="966868"/>
          </a:xfrm>
          <a:prstGeom prst="rect">
            <a:avLst/>
          </a:prstGeom>
        </p:spPr>
        <p:txBody>
          <a:bodyPr lIns="0" tIns="0" rIns="0" bIns="0" rtlCol="0" anchor="t">
            <a:spAutoFit/>
          </a:bodyPr>
          <a:lstStyle/>
          <a:p>
            <a:pPr algn="ctr" defTabSz="857277">
              <a:lnSpc>
                <a:spcPts val="6694"/>
              </a:lnSpc>
            </a:pPr>
            <a:r>
              <a:rPr lang="en-US" sz="8800" dirty="0">
                <a:solidFill>
                  <a:srgbClr val="FF914D"/>
                </a:solidFill>
                <a:latin typeface="Caveat Brush" pitchFamily="2" charset="0"/>
              </a:rPr>
              <a:t>PICK UP MATERIALS </a:t>
            </a:r>
          </a:p>
        </p:txBody>
      </p:sp>
      <p:sp>
        <p:nvSpPr>
          <p:cNvPr id="8" name="TextBox 8"/>
          <p:cNvSpPr txBox="1"/>
          <p:nvPr/>
        </p:nvSpPr>
        <p:spPr>
          <a:xfrm>
            <a:off x="214313" y="1615200"/>
            <a:ext cx="8736893" cy="1384995"/>
          </a:xfrm>
          <a:prstGeom prst="rect">
            <a:avLst/>
          </a:prstGeom>
        </p:spPr>
        <p:txBody>
          <a:bodyPr wrap="square" lIns="0" tIns="0" rIns="0" bIns="0" rtlCol="0" anchor="t">
            <a:spAutoFit/>
          </a:bodyPr>
          <a:lstStyle/>
          <a:p>
            <a:pPr algn="ctr" defTabSz="857277">
              <a:lnSpc>
                <a:spcPts val="5406"/>
              </a:lnSpc>
            </a:pPr>
            <a:r>
              <a:rPr lang="en-US" sz="4500" dirty="0">
                <a:solidFill>
                  <a:srgbClr val="92D050"/>
                </a:solidFill>
                <a:latin typeface="Caveat Brush" pitchFamily="2" charset="0"/>
                <a:ea typeface="Century Gothic"/>
                <a:cs typeface="Century Gothic"/>
                <a:sym typeface="Century Gothic"/>
              </a:rPr>
              <a:t>Expect 1-Month Post Training Survey from</a:t>
            </a:r>
            <a:br>
              <a:rPr lang="en-US" sz="4500" b="1" u="sng" dirty="0">
                <a:solidFill>
                  <a:srgbClr val="92D050"/>
                </a:solidFill>
                <a:latin typeface="Caveat Brush" pitchFamily="2" charset="0"/>
                <a:ea typeface="Century Gothic"/>
                <a:cs typeface="Century Gothic"/>
                <a:sym typeface="Century Gothic"/>
              </a:rPr>
            </a:br>
            <a:r>
              <a:rPr lang="en-US" sz="4500" u="sng" dirty="0">
                <a:solidFill>
                  <a:srgbClr val="F98832"/>
                </a:solidFill>
                <a:latin typeface="Caveat Brush" pitchFamily="2" charset="0"/>
                <a:hlinkClick r:id="rId6">
                  <a:extLst>
                    <a:ext uri="{A12FA001-AC4F-418D-AE19-62706E023703}">
                      <ahyp:hlinkClr xmlns:ahyp="http://schemas.microsoft.com/office/drawing/2018/hyperlinkcolor" val="tx"/>
                    </a:ext>
                  </a:extLst>
                </a:hlinkClick>
              </a:rPr>
              <a:t>JustBreatheIndiana@gmail.com</a:t>
            </a:r>
            <a:endParaRPr lang="en-US" sz="1125" u="sng" dirty="0">
              <a:solidFill>
                <a:srgbClr val="F98832"/>
              </a:solidFill>
              <a:latin typeface="Caveat Brush" pitchFamily="2" charset="0"/>
            </a:endParaRPr>
          </a:p>
        </p:txBody>
      </p:sp>
      <p:sp>
        <p:nvSpPr>
          <p:cNvPr id="6" name="TextBox 5">
            <a:extLst>
              <a:ext uri="{FF2B5EF4-FFF2-40B4-BE49-F238E27FC236}">
                <a16:creationId xmlns:a16="http://schemas.microsoft.com/office/drawing/2014/main" id="{513034B3-C859-BCEA-CA19-B409150DB38E}"/>
              </a:ext>
            </a:extLst>
          </p:cNvPr>
          <p:cNvSpPr txBox="1"/>
          <p:nvPr/>
        </p:nvSpPr>
        <p:spPr>
          <a:xfrm>
            <a:off x="402705" y="3399532"/>
            <a:ext cx="8338588" cy="2874698"/>
          </a:xfrm>
          <a:prstGeom prst="rect">
            <a:avLst/>
          </a:prstGeom>
          <a:noFill/>
        </p:spPr>
        <p:txBody>
          <a:bodyPr wrap="square" rtlCol="0">
            <a:spAutoFit/>
          </a:bodyPr>
          <a:lstStyle/>
          <a:p>
            <a:pPr algn="ctr" defTabSz="857277">
              <a:lnSpc>
                <a:spcPts val="5406"/>
              </a:lnSpc>
            </a:pPr>
            <a:r>
              <a:rPr lang="en-US" sz="5063" b="1" u="sng" dirty="0">
                <a:solidFill>
                  <a:srgbClr val="92D050"/>
                </a:solidFill>
                <a:latin typeface="Caveat Brush" pitchFamily="2" charset="0"/>
              </a:rPr>
              <a:t>NEW INCENTIVE!</a:t>
            </a:r>
          </a:p>
          <a:p>
            <a:pPr algn="ctr" defTabSz="857277">
              <a:lnSpc>
                <a:spcPts val="5406"/>
              </a:lnSpc>
            </a:pPr>
            <a:r>
              <a:rPr lang="en-US" sz="5063" dirty="0">
                <a:solidFill>
                  <a:srgbClr val="F98832"/>
                </a:solidFill>
                <a:latin typeface="Caveat Brush" pitchFamily="2" charset="0"/>
              </a:rPr>
              <a:t>Each month - Random drawing for  a $25 gift card from all 1-month surveys received! </a:t>
            </a:r>
            <a:endParaRPr lang="en-US" sz="5063" dirty="0">
              <a:solidFill>
                <a:srgbClr val="F98832"/>
              </a:solidFill>
              <a:latin typeface="Caveat Brush"/>
            </a:endParaRPr>
          </a:p>
        </p:txBody>
      </p:sp>
    </p:spTree>
    <p:extLst>
      <p:ext uri="{BB962C8B-B14F-4D97-AF65-F5344CB8AC3E}">
        <p14:creationId xmlns:p14="http://schemas.microsoft.com/office/powerpoint/2010/main" val="1354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524081"/>
            <a:ext cx="9144000" cy="4815998"/>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rgbClr val="92D050"/>
                </a:solidFill>
                <a:latin typeface="Caveat Brush" pitchFamily="2" charset="0"/>
                <a:ea typeface="+mn-ea"/>
                <a:cs typeface="+mn-cs"/>
                <a:hlinkClick r:id="rId8">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200"/>
              </a:lnSpc>
              <a:buClrTx/>
            </a:pPr>
            <a:r>
              <a:rPr lang="en-US" sz="3257" kern="1200" dirty="0">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rgbClr val="92D050"/>
                </a:solidFill>
                <a:latin typeface="Caveat Brush" pitchFamily="2" charset="0"/>
                <a:ea typeface="+mn-ea"/>
                <a:cs typeface="+mn-cs"/>
                <a:hlinkClick r:id="rId9">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02DE1A7E-5088-5E77-ED35-6D362458DF84}"/>
              </a:ext>
            </a:extLst>
          </p:cNvPr>
          <p:cNvPicPr preferRelativeResize="0"/>
          <p:nvPr/>
        </p:nvPicPr>
        <p:blipFill rotWithShape="1">
          <a:blip r:embed="rId11">
            <a:alphaModFix/>
          </a:blip>
          <a:srcRect/>
          <a:stretch/>
        </p:blipFill>
        <p:spPr>
          <a:xfrm>
            <a:off x="1929848" y="5197279"/>
            <a:ext cx="2052638" cy="1028700"/>
          </a:xfrm>
          <a:prstGeom prst="rect">
            <a:avLst/>
          </a:prstGeom>
          <a:noFill/>
          <a:ln>
            <a:noFill/>
          </a:ln>
        </p:spPr>
      </p:pic>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2">
            <a:alphaModFix/>
          </a:blip>
          <a:srcRect/>
          <a:stretch/>
        </p:blipFill>
        <p:spPr>
          <a:xfrm>
            <a:off x="4905710" y="5139929"/>
            <a:ext cx="2819400" cy="1200150"/>
          </a:xfrm>
          <a:prstGeom prst="rect">
            <a:avLst/>
          </a:prstGeom>
          <a:noFill/>
          <a:ln>
            <a:noFill/>
          </a:ln>
        </p:spPr>
      </p:pic>
    </p:spTree>
    <p:extLst>
      <p:ext uri="{BB962C8B-B14F-4D97-AF65-F5344CB8AC3E}">
        <p14:creationId xmlns:p14="http://schemas.microsoft.com/office/powerpoint/2010/main" val="4079122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7"/>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8"/>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9"/>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0"/>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TIME TO DE-STRESS! </a:t>
            </a:r>
          </a:p>
        </p:txBody>
      </p:sp>
      <p:sp>
        <p:nvSpPr>
          <p:cNvPr id="12" name="TextBox 12"/>
          <p:cNvSpPr txBox="1"/>
          <p:nvPr/>
        </p:nvSpPr>
        <p:spPr>
          <a:xfrm>
            <a:off x="14460" y="1864402"/>
            <a:ext cx="9129539" cy="1102610"/>
          </a:xfrm>
          <a:prstGeom prst="rect">
            <a:avLst/>
          </a:prstGeom>
        </p:spPr>
        <p:txBody>
          <a:bodyPr wrap="square" lIns="0" tIns="0" rIns="0" bIns="0" rtlCol="0" anchor="t">
            <a:spAutoFit/>
          </a:bodyPr>
          <a:lstStyle/>
          <a:p>
            <a:pPr algn="ctr">
              <a:buClr>
                <a:schemeClr val="dk1"/>
              </a:buClr>
              <a:buSzPts val="2800"/>
            </a:pPr>
            <a:r>
              <a:rPr lang="en-US" sz="4400" dirty="0">
                <a:solidFill>
                  <a:srgbClr val="BCEE80"/>
                </a:solidFill>
                <a:latin typeface="Caveat Brush" pitchFamily="2" charset="0"/>
                <a:ea typeface="Calibri"/>
                <a:cs typeface="Calibri"/>
                <a:sym typeface="Calibri"/>
              </a:rPr>
              <a:t>What worries are weighing on you?</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5E215287-8658-EE79-2672-5BB92F1EC433}"/>
              </a:ext>
            </a:extLst>
          </p:cNvPr>
          <p:cNvSpPr txBox="1"/>
          <p:nvPr/>
        </p:nvSpPr>
        <p:spPr>
          <a:xfrm>
            <a:off x="0" y="2736734"/>
            <a:ext cx="9144000" cy="2333716"/>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6"/>
                </a:solidFill>
                <a:latin typeface="Caveat Brush" pitchFamily="2" charset="0"/>
                <a:ea typeface="Calibri"/>
                <a:cs typeface="Calibri"/>
                <a:sym typeface="Calibri"/>
              </a:rPr>
              <a:t>What are healthy ways you like to de-stress?</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1" name="TextBox 12">
            <a:extLst>
              <a:ext uri="{FF2B5EF4-FFF2-40B4-BE49-F238E27FC236}">
                <a16:creationId xmlns:a16="http://schemas.microsoft.com/office/drawing/2014/main" id="{FC09F727-BC37-33FD-3860-44A6EE3B9E7B}"/>
              </a:ext>
            </a:extLst>
          </p:cNvPr>
          <p:cNvSpPr txBox="1"/>
          <p:nvPr/>
        </p:nvSpPr>
        <p:spPr>
          <a:xfrm>
            <a:off x="0" y="4355730"/>
            <a:ext cx="9144000" cy="294926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2"/>
                </a:solidFill>
                <a:latin typeface="Caveat Brush" pitchFamily="2" charset="0"/>
                <a:ea typeface="Calibri"/>
                <a:cs typeface="Calibri"/>
                <a:sym typeface="Calibri"/>
              </a:rPr>
              <a:t>How does this relate to tobacco?</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hild's headache&#10;&#10;Description automatically generated">
            <a:extLst>
              <a:ext uri="{FF2B5EF4-FFF2-40B4-BE49-F238E27FC236}">
                <a16:creationId xmlns:a16="http://schemas.microsoft.com/office/drawing/2014/main" id="{303FCAB3-BC64-F720-FEDD-0A0DC598437C}"/>
              </a:ext>
            </a:extLst>
          </p:cNvPr>
          <p:cNvPicPr>
            <a:picLocks noChangeAspect="1"/>
          </p:cNvPicPr>
          <p:nvPr/>
        </p:nvPicPr>
        <p:blipFill>
          <a:blip r:embed="rId3"/>
          <a:stretch>
            <a:fillRect/>
          </a:stretch>
        </p:blipFill>
        <p:spPr>
          <a:xfrm>
            <a:off x="729253" y="1436598"/>
            <a:ext cx="3848100" cy="499745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STRESS MANAGEMENT HANDOUT </a:t>
            </a:r>
          </a:p>
        </p:txBody>
      </p:sp>
      <p:sp>
        <p:nvSpPr>
          <p:cNvPr id="12" name="TextBox 12"/>
          <p:cNvSpPr txBox="1"/>
          <p:nvPr/>
        </p:nvSpPr>
        <p:spPr>
          <a:xfrm>
            <a:off x="4704355" y="2018403"/>
            <a:ext cx="4020024" cy="3195490"/>
          </a:xfrm>
          <a:prstGeom prst="rect">
            <a:avLst/>
          </a:prstGeom>
        </p:spPr>
        <p:txBody>
          <a:bodyPr wrap="square" lIns="0" tIns="0" rIns="0" bIns="0" rtlCol="0" anchor="t">
            <a:spAutoFit/>
          </a:bodyPr>
          <a:lstStyle/>
          <a:p>
            <a:pPr algn="ctr">
              <a:buClr>
                <a:schemeClr val="dk1"/>
              </a:buClr>
              <a:buSzPts val="2800"/>
            </a:pPr>
            <a:r>
              <a:rPr lang="en-US" sz="3600" dirty="0">
                <a:solidFill>
                  <a:schemeClr val="tx1"/>
                </a:solidFill>
                <a:latin typeface="Caveat Brush" pitchFamily="2" charset="0"/>
                <a:ea typeface="Calibri"/>
                <a:cs typeface="Calibri"/>
                <a:sym typeface="Calibri"/>
              </a:rPr>
              <a:t>As a Breathe Partner you have access to </a:t>
            </a:r>
          </a:p>
          <a:p>
            <a:pPr algn="ctr">
              <a:buClr>
                <a:schemeClr val="dk1"/>
              </a:buClr>
              <a:buSzPts val="2800"/>
            </a:pPr>
            <a:r>
              <a:rPr lang="en-US" sz="3600" dirty="0">
                <a:solidFill>
                  <a:schemeClr val="tx1"/>
                </a:solidFill>
                <a:latin typeface="Caveat Brush" pitchFamily="2" charset="0"/>
                <a:ea typeface="Calibri"/>
                <a:cs typeface="Calibri"/>
                <a:sym typeface="Calibri"/>
              </a:rPr>
              <a:t>TONS of </a:t>
            </a:r>
            <a:r>
              <a:rPr lang="en-US" sz="3600" dirty="0">
                <a:solidFill>
                  <a:srgbClr val="F98832"/>
                </a:solidFill>
                <a:latin typeface="Caveat Brush" pitchFamily="2" charset="0"/>
                <a:ea typeface="Calibri"/>
                <a:cs typeface="Calibri"/>
                <a:sym typeface="Calibri"/>
              </a:rPr>
              <a:t>free</a:t>
            </a:r>
            <a:r>
              <a:rPr lang="en-US" sz="3600" dirty="0">
                <a:solidFill>
                  <a:schemeClr val="tx1"/>
                </a:solidFill>
                <a:latin typeface="Caveat Brush" pitchFamily="2" charset="0"/>
                <a:ea typeface="Calibri"/>
                <a:cs typeface="Calibri"/>
                <a:sym typeface="Calibri"/>
              </a:rPr>
              <a:t> materials, including this handout on Stress Management!</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6320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GAME TIME!</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6000" b="1" dirty="0">
                <a:solidFill>
                  <a:srgbClr val="92D050"/>
                </a:solidFill>
                <a:latin typeface="Caveat Brush" pitchFamily="2" charset="0"/>
                <a:ea typeface="Century Gothic"/>
                <a:cs typeface="Century Gothic"/>
                <a:sym typeface="Century Gothic"/>
              </a:rPr>
              <a:t>How Much Do You Know/Remember </a:t>
            </a:r>
          </a:p>
          <a:p>
            <a:pPr algn="ctr" defTabSz="857250">
              <a:lnSpc>
                <a:spcPts val="5405"/>
              </a:lnSpc>
              <a:buClrTx/>
            </a:pPr>
            <a:r>
              <a:rPr lang="en-US" sz="6000" b="1" dirty="0">
                <a:solidFill>
                  <a:srgbClr val="92D050"/>
                </a:solidFill>
                <a:latin typeface="Caveat Brush" pitchFamily="2" charset="0"/>
                <a:ea typeface="Century Gothic"/>
                <a:cs typeface="Century Gothic"/>
                <a:sym typeface="Century Gothic"/>
              </a:rPr>
              <a:t>About Tobacco?</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2854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6922"/>
            <a:ext cx="7886700" cy="994172"/>
          </a:xfrm>
        </p:spPr>
        <p:txBody>
          <a:bodyPr/>
          <a:lstStyle/>
          <a:p>
            <a:endParaRPr lang="en-US" dirty="0"/>
          </a:p>
        </p:txBody>
      </p:sp>
      <p:pic>
        <p:nvPicPr>
          <p:cNvPr id="4"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1674" y="971551"/>
            <a:ext cx="7131437" cy="4812328"/>
          </a:xfrm>
          <a:prstGeom prst="rect">
            <a:avLst/>
          </a:prstGeom>
          <a:noFill/>
          <a:extLst>
            <a:ext uri="{909E8E84-426E-40DD-AFC4-6F175D3DCCD1}">
              <a14:hiddenFill xmlns:a14="http://schemas.microsoft.com/office/drawing/2010/main">
                <a:solidFill>
                  <a:srgbClr val="FFFFFF"/>
                </a:solidFill>
              </a14:hiddenFill>
            </a:ext>
          </a:extLst>
        </p:spPr>
      </p:pic>
      <p:pic>
        <p:nvPicPr>
          <p:cNvPr id="5"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35915" y="5693534"/>
            <a:ext cx="68580" cy="685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4E2355-052C-49B6-9804-1350A84F50CA}"/>
              </a:ext>
            </a:extLst>
          </p:cNvPr>
          <p:cNvGrpSpPr/>
          <p:nvPr/>
        </p:nvGrpSpPr>
        <p:grpSpPr>
          <a:xfrm>
            <a:off x="8610600" y="6554896"/>
            <a:ext cx="336479" cy="303104"/>
            <a:chOff x="10463800" y="5925785"/>
            <a:chExt cx="1700190" cy="1830023"/>
          </a:xfrm>
        </p:grpSpPr>
        <p:pic>
          <p:nvPicPr>
            <p:cNvPr id="9" name="Picture 8">
              <a:hlinkClick r:id="rId7"/>
              <a:extLst>
                <a:ext uri="{FF2B5EF4-FFF2-40B4-BE49-F238E27FC236}">
                  <a16:creationId xmlns:a16="http://schemas.microsoft.com/office/drawing/2014/main" id="{7D6A221A-F043-456A-AD97-1BF5D39A77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63800" y="5925785"/>
              <a:ext cx="1700190" cy="697797"/>
            </a:xfrm>
            <a:prstGeom prst="rect">
              <a:avLst/>
            </a:prstGeom>
          </p:spPr>
        </p:pic>
        <p:sp>
          <p:nvSpPr>
            <p:cNvPr id="10" name="cwText">
              <a:extLst>
                <a:ext uri="{FF2B5EF4-FFF2-40B4-BE49-F238E27FC236}">
                  <a16:creationId xmlns:a16="http://schemas.microsoft.com/office/drawing/2014/main" id="{C36C52FA-6D1E-466B-B069-1DDF5AAEAA97}"/>
                </a:ext>
              </a:extLst>
            </p:cNvPr>
            <p:cNvSpPr txBox="1"/>
            <p:nvPr/>
          </p:nvSpPr>
          <p:spPr>
            <a:xfrm>
              <a:off x="11094865" y="6431815"/>
              <a:ext cx="992316" cy="1323993"/>
            </a:xfrm>
            <a:prstGeom prst="rect">
              <a:avLst/>
            </a:prstGeom>
            <a:noFill/>
          </p:spPr>
          <p:txBody>
            <a:bodyPr wrap="square" rtlCol="0">
              <a:spAutoFit/>
            </a:bodyPr>
            <a:lstStyle/>
            <a:p>
              <a:endParaRPr lang="en-US" sz="825" dirty="0">
                <a:solidFill>
                  <a:schemeClr val="bg1"/>
                </a:solidFill>
                <a:latin typeface="Franklin Gothic Demi Cond" panose="020B0706030402020204" pitchFamily="34" charset="0"/>
              </a:endParaRPr>
            </a:p>
          </p:txBody>
        </p:sp>
      </p:grpSp>
    </p:spTree>
    <p:extLst>
      <p:ext uri="{BB962C8B-B14F-4D97-AF65-F5344CB8AC3E}">
        <p14:creationId xmlns:p14="http://schemas.microsoft.com/office/powerpoint/2010/main" val="42381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3"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134"/>
        <p:cNvGrpSpPr/>
        <p:nvPr/>
      </p:nvGrpSpPr>
      <p:grpSpPr>
        <a:xfrm>
          <a:off x="0" y="0"/>
          <a:ext cx="0" cy="0"/>
          <a:chOff x="0" y="0"/>
          <a:chExt cx="0" cy="0"/>
        </a:xfrm>
      </p:grpSpPr>
      <p:sp>
        <p:nvSpPr>
          <p:cNvPr id="135" name="Google Shape;135;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8</a:t>
            </a:r>
            <a:endParaRPr/>
          </a:p>
        </p:txBody>
      </p:sp>
      <p:sp>
        <p:nvSpPr>
          <p:cNvPr id="136" name="Google Shape;136;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7</a:t>
            </a:r>
            <a:endParaRPr/>
          </a:p>
        </p:txBody>
      </p:sp>
      <p:sp>
        <p:nvSpPr>
          <p:cNvPr id="137" name="Google Shape;137;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6</a:t>
            </a:r>
            <a:endParaRPr/>
          </a:p>
        </p:txBody>
      </p:sp>
      <p:sp>
        <p:nvSpPr>
          <p:cNvPr id="138" name="Google Shape;138;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5</a:t>
            </a:r>
            <a:endParaRPr/>
          </a:p>
        </p:txBody>
      </p:sp>
      <p:sp>
        <p:nvSpPr>
          <p:cNvPr id="139" name="Google Shape;139;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4</a:t>
            </a:r>
            <a:endParaRPr/>
          </a:p>
        </p:txBody>
      </p:sp>
      <p:sp>
        <p:nvSpPr>
          <p:cNvPr id="140" name="Google Shape;140;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3</a:t>
            </a:r>
            <a:endParaRPr/>
          </a:p>
        </p:txBody>
      </p:sp>
      <p:sp>
        <p:nvSpPr>
          <p:cNvPr id="141" name="Google Shape;141;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2</a:t>
            </a:r>
            <a:endParaRPr/>
          </a:p>
        </p:txBody>
      </p:sp>
      <p:sp>
        <p:nvSpPr>
          <p:cNvPr id="142" name="Google Shape;142;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1</a:t>
            </a:r>
            <a:endParaRPr/>
          </a:p>
        </p:txBody>
      </p:sp>
      <p:sp>
        <p:nvSpPr>
          <p:cNvPr id="143" name="Google Shape;143;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4" name="Google Shape;144;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5" name="Google Shape;145;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6" name="Google Shape;146;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7" name="Google Shape;147;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8" name="Google Shape;148;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9" name="Google Shape;149;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0" name="Google Shape;150;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1" name="Google Shape;151;p18"/>
          <p:cNvSpPr txBox="1"/>
          <p:nvPr/>
        </p:nvSpPr>
        <p:spPr>
          <a:xfrm>
            <a:off x="1458506" y="5698918"/>
            <a:ext cx="997204" cy="300695"/>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Calibri"/>
              <a:buNone/>
            </a:pPr>
            <a:r>
              <a:rPr lang="en-US" sz="3300">
                <a:solidFill>
                  <a:srgbClr val="000000"/>
                </a:solidFill>
                <a:latin typeface="Calibri"/>
                <a:ea typeface="Calibri"/>
                <a:cs typeface="Calibri"/>
                <a:sym typeface="Calibri"/>
              </a:rPr>
              <a:t>Stage</a:t>
            </a:r>
            <a:endParaRPr/>
          </a:p>
        </p:txBody>
      </p:sp>
      <p:sp>
        <p:nvSpPr>
          <p:cNvPr id="152" name="Google Shape;152;p18"/>
          <p:cNvSpPr txBox="1">
            <a:spLocks noGrp="1"/>
          </p:cNvSpPr>
          <p:nvPr>
            <p:ph type="title"/>
          </p:nvPr>
        </p:nvSpPr>
        <p:spPr>
          <a:xfrm>
            <a:off x="-3262" y="-1018187"/>
            <a:ext cx="3672292"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STAGE</a:t>
            </a:r>
            <a:endParaRPr/>
          </a:p>
        </p:txBody>
      </p:sp>
      <p:sp>
        <p:nvSpPr>
          <p:cNvPr id="153" name="Google Shape;153;p18"/>
          <p:cNvSpPr/>
          <p:nvPr/>
        </p:nvSpPr>
        <p:spPr>
          <a:xfrm>
            <a:off x="7541379" y="5738813"/>
            <a:ext cx="236174" cy="13716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54" name="Google Shape;154;p18"/>
          <p:cNvSpPr/>
          <p:nvPr/>
        </p:nvSpPr>
        <p:spPr>
          <a:xfrm>
            <a:off x="5995193" y="5705881"/>
            <a:ext cx="177139" cy="186233"/>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55" name="Google Shape;155;p18"/>
          <p:cNvSpPr/>
          <p:nvPr/>
        </p:nvSpPr>
        <p:spPr>
          <a:xfrm>
            <a:off x="0" y="5657850"/>
            <a:ext cx="9144000" cy="34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ibre Franklin"/>
              <a:ea typeface="Libre Franklin"/>
              <a:cs typeface="Libre Franklin"/>
              <a:sym typeface="Libre Franklin"/>
            </a:endParaRPr>
          </a:p>
        </p:txBody>
      </p:sp>
      <p:pic>
        <p:nvPicPr>
          <p:cNvPr id="156" name="Google Shape;156;p18"/>
          <p:cNvPicPr preferRelativeResize="0"/>
          <p:nvPr/>
        </p:nvPicPr>
        <p:blipFill rotWithShape="1">
          <a:blip r:embed="rId3">
            <a:alphaModFix/>
          </a:blip>
          <a:srcRect/>
          <a:stretch/>
        </p:blipFill>
        <p:spPr>
          <a:xfrm>
            <a:off x="0" y="857250"/>
            <a:ext cx="9144000" cy="5163778"/>
          </a:xfrm>
          <a:prstGeom prst="rect">
            <a:avLst/>
          </a:prstGeom>
          <a:noFill/>
          <a:ln>
            <a:noFill/>
          </a:ln>
        </p:spPr>
      </p:pic>
      <p:sp>
        <p:nvSpPr>
          <p:cNvPr id="157" name="Google Shape;157;p18"/>
          <p:cNvSpPr/>
          <p:nvPr/>
        </p:nvSpPr>
        <p:spPr>
          <a:xfrm flipH="1">
            <a:off x="6064187"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2</a:t>
            </a:r>
            <a:endParaRPr sz="3000" b="1">
              <a:solidFill>
                <a:srgbClr val="FFFFFF"/>
              </a:solidFill>
              <a:latin typeface="Libre Franklin"/>
              <a:ea typeface="Libre Franklin"/>
              <a:cs typeface="Libre Franklin"/>
              <a:sym typeface="Libre Franklin"/>
            </a:endParaRPr>
          </a:p>
        </p:txBody>
      </p:sp>
      <p:sp>
        <p:nvSpPr>
          <p:cNvPr id="158" name="Google Shape;158;p18"/>
          <p:cNvSpPr/>
          <p:nvPr/>
        </p:nvSpPr>
        <p:spPr>
          <a:xfrm>
            <a:off x="697902"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1</a:t>
            </a:r>
            <a:endParaRPr sz="3000" b="1">
              <a:solidFill>
                <a:srgbClr val="FFFFFF"/>
              </a:solidFill>
              <a:latin typeface="Libre Franklin"/>
              <a:ea typeface="Libre Franklin"/>
              <a:cs typeface="Libre Franklin"/>
              <a:sym typeface="Libre Franklin"/>
            </a:endParaRPr>
          </a:p>
        </p:txBody>
      </p:sp>
      <p:sp>
        <p:nvSpPr>
          <p:cNvPr id="159" name="Google Shape;159;p18"/>
          <p:cNvSpPr/>
          <p:nvPr/>
        </p:nvSpPr>
        <p:spPr>
          <a:xfrm>
            <a:off x="6144479"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0" name="Google Shape;160;p18"/>
          <p:cNvSpPr/>
          <p:nvPr/>
        </p:nvSpPr>
        <p:spPr>
          <a:xfrm flipH="1">
            <a:off x="1948924"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1" name="Google Shape;161;p18"/>
          <p:cNvSpPr txBox="1"/>
          <p:nvPr/>
        </p:nvSpPr>
        <p:spPr>
          <a:xfrm>
            <a:off x="1081301" y="210919"/>
            <a:ext cx="6981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Verdana"/>
                <a:ea typeface="Verdana"/>
                <a:cs typeface="Verdana"/>
                <a:sym typeface="Verdana"/>
              </a:rPr>
              <a:t>Break up into TWO teams!</a:t>
            </a:r>
            <a:endParaRPr sz="1800" dirty="0">
              <a:solidFill>
                <a:schemeClr val="lt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TotalTime>
  <Words>8883</Words>
  <Application>Microsoft Office PowerPoint</Application>
  <PresentationFormat>On-screen Show (4:3)</PresentationFormat>
  <Paragraphs>569</Paragraphs>
  <Slides>36</Slides>
  <Notes>36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 Black</vt:lpstr>
      <vt:lpstr>Aptos</vt:lpstr>
      <vt:lpstr>Libre Franklin</vt:lpstr>
      <vt:lpstr>Atma</vt:lpstr>
      <vt:lpstr>Caveat Brush</vt:lpstr>
      <vt:lpstr>Arial</vt:lpstr>
      <vt:lpstr>Verdana</vt:lpstr>
      <vt:lpstr>Calibri</vt:lpstr>
      <vt:lpstr>Franklin Gothic Demi Cond</vt:lpstr>
      <vt:lpstr>Segoe UI</vt:lpstr>
      <vt:lpstr>Impact</vt:lpstr>
      <vt:lpstr>Open Sans</vt:lpstr>
      <vt:lpstr>Atma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25</cp:revision>
  <dcterms:modified xsi:type="dcterms:W3CDTF">2026-04-16T17:33:26Z</dcterms:modified>
</cp:coreProperties>
</file>