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7"/>
  </p:notesMasterIdLst>
  <p:sldIdLst>
    <p:sldId id="2146847493" r:id="rId2"/>
    <p:sldId id="2146847494" r:id="rId3"/>
    <p:sldId id="2146847514" r:id="rId4"/>
    <p:sldId id="2146847501" r:id="rId5"/>
    <p:sldId id="420" r:id="rId6"/>
    <p:sldId id="259" r:id="rId7"/>
    <p:sldId id="427" r:id="rId8"/>
    <p:sldId id="289" r:id="rId9"/>
    <p:sldId id="290" r:id="rId10"/>
    <p:sldId id="291" r:id="rId11"/>
    <p:sldId id="292" r:id="rId12"/>
    <p:sldId id="293" r:id="rId13"/>
    <p:sldId id="294" r:id="rId14"/>
    <p:sldId id="295" r:id="rId15"/>
    <p:sldId id="296" r:id="rId16"/>
    <p:sldId id="297" r:id="rId17"/>
    <p:sldId id="298" r:id="rId18"/>
    <p:sldId id="2146847496" r:id="rId19"/>
    <p:sldId id="2146847497" r:id="rId20"/>
    <p:sldId id="2146847498" r:id="rId21"/>
    <p:sldId id="303" r:id="rId22"/>
    <p:sldId id="304" r:id="rId23"/>
    <p:sldId id="305" r:id="rId24"/>
    <p:sldId id="306" r:id="rId25"/>
    <p:sldId id="307" r:id="rId26"/>
    <p:sldId id="308" r:id="rId27"/>
    <p:sldId id="309" r:id="rId28"/>
    <p:sldId id="310" r:id="rId29"/>
    <p:sldId id="311" r:id="rId30"/>
    <p:sldId id="312" r:id="rId31"/>
    <p:sldId id="313" r:id="rId32"/>
    <p:sldId id="314" r:id="rId33"/>
    <p:sldId id="315" r:id="rId34"/>
    <p:sldId id="316" r:id="rId35"/>
    <p:sldId id="317" r:id="rId36"/>
    <p:sldId id="318" r:id="rId37"/>
    <p:sldId id="319" r:id="rId38"/>
    <p:sldId id="321" r:id="rId39"/>
    <p:sldId id="322" r:id="rId40"/>
    <p:sldId id="415" r:id="rId41"/>
    <p:sldId id="442" r:id="rId42"/>
    <p:sldId id="2146847515" r:id="rId43"/>
    <p:sldId id="2146847490" r:id="rId44"/>
    <p:sldId id="2146847516" r:id="rId45"/>
    <p:sldId id="2146847517" r:id="rId46"/>
    <p:sldId id="2146847518" r:id="rId47"/>
    <p:sldId id="2146847519" r:id="rId48"/>
    <p:sldId id="2146847520" r:id="rId49"/>
    <p:sldId id="439" r:id="rId50"/>
    <p:sldId id="275" r:id="rId51"/>
    <p:sldId id="276" r:id="rId52"/>
    <p:sldId id="277" r:id="rId53"/>
    <p:sldId id="278" r:id="rId54"/>
    <p:sldId id="279" r:id="rId55"/>
    <p:sldId id="280" r:id="rId56"/>
    <p:sldId id="281" r:id="rId57"/>
    <p:sldId id="282" r:id="rId58"/>
    <p:sldId id="283" r:id="rId59"/>
    <p:sldId id="284" r:id="rId60"/>
    <p:sldId id="2146847522" r:id="rId61"/>
    <p:sldId id="2146847521" r:id="rId62"/>
    <p:sldId id="2146847495" r:id="rId63"/>
    <p:sldId id="2146847513" r:id="rId64"/>
    <p:sldId id="462" r:id="rId65"/>
    <p:sldId id="2146847512" r:id="rId66"/>
  </p:sldIdLst>
  <p:sldSz cx="9144000" cy="6858000" type="screen4x3"/>
  <p:notesSz cx="7102475" cy="9388475"/>
  <p:embeddedFontLst>
    <p:embeddedFont>
      <p:font typeface="Arial Black" panose="020B0A04020102020204" pitchFamily="34" charset="0"/>
      <p:bold r:id="rId68"/>
    </p:embeddedFont>
    <p:embeddedFont>
      <p:font typeface="Atma" panose="020B0604020202020204" charset="0"/>
      <p:regular r:id="rId69"/>
      <p:bold r:id="rId70"/>
      <p:italic r:id="rId71"/>
      <p:boldItalic r:id="rId72"/>
    </p:embeddedFont>
    <p:embeddedFont>
      <p:font typeface="Atma Bold" panose="020B0604020202020204" charset="0"/>
      <p:regular r:id="rId73"/>
      <p:bold r:id="rId74"/>
      <p:italic r:id="rId75"/>
      <p:boldItalic r:id="rId76"/>
    </p:embeddedFont>
    <p:embeddedFont>
      <p:font typeface="Caveat Brush" pitchFamily="2" charset="0"/>
      <p:regular r:id="rId77"/>
    </p:embeddedFont>
    <p:embeddedFont>
      <p:font typeface="Century Gothic" panose="020B0502020202020204" pitchFamily="34" charset="0"/>
      <p:regular r:id="rId78"/>
      <p:bold r:id="rId79"/>
      <p:italic r:id="rId80"/>
      <p:boldItalic r:id="rId81"/>
    </p:embeddedFont>
    <p:embeddedFont>
      <p:font typeface="Impact" panose="020B0806030902050204" pitchFamily="34" charset="0"/>
      <p:regular r:id="rId82"/>
    </p:embeddedFont>
    <p:embeddedFont>
      <p:font typeface="Open Sans" panose="020B0606030504020204" pitchFamily="34" charset="0"/>
      <p:regular r:id="rId83"/>
      <p:bold r:id="rId84"/>
      <p:italic r:id="rId85"/>
      <p:boldItalic r:id="rId86"/>
    </p:embeddedFont>
    <p:embeddedFont>
      <p:font typeface="Segoe UI" panose="020B0502040204020203" pitchFamily="34" charset="0"/>
      <p:regular r:id="rId87"/>
      <p:bold r:id="rId88"/>
      <p:italic r:id="rId89"/>
      <p:boldItalic r:id="rId90"/>
    </p:embeddedFont>
    <p:embeddedFont>
      <p:font typeface="Verdana" panose="020B0604030504040204" pitchFamily="34"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6" roundtripDataSignature="AMtx7mhgNMtzOvr+NOE7QK8YtObBEgrnA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8832"/>
    <a:srgbClr val="BCEE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A856E9-024E-49B3-B366-40843B314102}" v="3" dt="2026-04-14T15:32:47.1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81961" autoAdjust="0"/>
  </p:normalViewPr>
  <p:slideViewPr>
    <p:cSldViewPr snapToGrid="0">
      <p:cViewPr varScale="1">
        <p:scale>
          <a:sx n="57" d="100"/>
          <a:sy n="57" d="100"/>
        </p:scale>
        <p:origin x="110" y="274"/>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102"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font" Target="fonts/font2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2.fntdata"/><Relationship Id="rId80" Type="http://schemas.openxmlformats.org/officeDocument/2006/relationships/font" Target="fonts/font13.fntdata"/><Relationship Id="rId85" Type="http://schemas.openxmlformats.org/officeDocument/2006/relationships/font" Target="fonts/font18.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font" Target="fonts/font24.fntdata"/><Relationship Id="rId9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font" Target="fonts/font27.fntdata"/><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4.fntdata"/><Relationship Id="rId92" Type="http://schemas.openxmlformats.org/officeDocument/2006/relationships/font" Target="fonts/font2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20.fntdata"/><Relationship Id="rId61" Type="http://schemas.openxmlformats.org/officeDocument/2006/relationships/slide" Target="slides/slide60.xml"/><Relationship Id="rId82"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0.fntdata"/><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93" Type="http://schemas.openxmlformats.org/officeDocument/2006/relationships/font" Target="fonts/font26.fntdata"/><Relationship Id="rId98" Type="http://schemas.openxmlformats.org/officeDocument/2006/relationships/viewProps" Target="view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Shelburne" userId="5a8aca72b4acc242" providerId="LiveId" clId="{57E2D1BA-8954-4BA3-B98C-BA53A2F866D0}"/>
    <pc:docChg chg="undo custSel addSld delSld modSld">
      <pc:chgData name="Tanya Shelburne" userId="5a8aca72b4acc242" providerId="LiveId" clId="{57E2D1BA-8954-4BA3-B98C-BA53A2F866D0}" dt="2026-04-16T17:25:53.085" v="14" actId="47"/>
      <pc:docMkLst>
        <pc:docMk/>
      </pc:docMkLst>
      <pc:sldChg chg="del">
        <pc:chgData name="Tanya Shelburne" userId="5a8aca72b4acc242" providerId="LiveId" clId="{57E2D1BA-8954-4BA3-B98C-BA53A2F866D0}" dt="2026-04-16T17:25:53.085" v="14" actId="47"/>
        <pc:sldMkLst>
          <pc:docMk/>
          <pc:sldMk cId="2628297459" sldId="463"/>
        </pc:sldMkLst>
      </pc:sldChg>
      <pc:sldChg chg="modSp add mod">
        <pc:chgData name="Tanya Shelburne" userId="5a8aca72b4acc242" providerId="LiveId" clId="{57E2D1BA-8954-4BA3-B98C-BA53A2F866D0}" dt="2026-04-14T15:32:47.148" v="13" actId="207"/>
        <pc:sldMkLst>
          <pc:docMk/>
          <pc:sldMk cId="135431497" sldId="2146847513"/>
        </pc:sldMkLst>
        <pc:spChg chg="mod">
          <ac:chgData name="Tanya Shelburne" userId="5a8aca72b4acc242" providerId="LiveId" clId="{57E2D1BA-8954-4BA3-B98C-BA53A2F866D0}" dt="2026-04-14T15:32:47.148" v="13" actId="207"/>
          <ac:spMkLst>
            <pc:docMk/>
            <pc:sldMk cId="135431497" sldId="2146847513"/>
            <ac:spMk id="6" creationId="{513034B3-C859-BCEA-CA19-B409150DB38E}"/>
          </ac:spMkLst>
        </pc:spChg>
        <pc:spChg chg="mod">
          <ac:chgData name="Tanya Shelburne" userId="5a8aca72b4acc242" providerId="LiveId" clId="{57E2D1BA-8954-4BA3-B98C-BA53A2F866D0}" dt="2026-04-14T15:32:41.902" v="12" actId="207"/>
          <ac:spMkLst>
            <pc:docMk/>
            <pc:sldMk cId="135431497" sldId="2146847513"/>
            <ac:spMk id="8" creationId="{00000000-0000-0000-0000-000000000000}"/>
          </ac:spMkLst>
        </pc:spChg>
      </pc:sldChg>
      <pc:sldChg chg="modSp mod">
        <pc:chgData name="Tanya Shelburne" userId="5a8aca72b4acc242" providerId="LiveId" clId="{57E2D1BA-8954-4BA3-B98C-BA53A2F866D0}" dt="2026-04-14T15:29:43.248" v="9" actId="20577"/>
        <pc:sldMkLst>
          <pc:docMk/>
          <pc:sldMk cId="909110289" sldId="2146847520"/>
        </pc:sldMkLst>
        <pc:graphicFrameChg chg="modGraphic">
          <ac:chgData name="Tanya Shelburne" userId="5a8aca72b4acc242" providerId="LiveId" clId="{57E2D1BA-8954-4BA3-B98C-BA53A2F866D0}" dt="2026-04-14T15:29:43.248" v="9" actId="20577"/>
          <ac:graphicFrameMkLst>
            <pc:docMk/>
            <pc:sldMk cId="909110289" sldId="2146847520"/>
            <ac:graphicFrameMk id="6" creationId="{61772745-5834-0074-4F80-FA61BE0DF574}"/>
          </ac:graphicFrameMkLst>
        </pc:graphicFrameChg>
      </pc:sldChg>
      <pc:sldChg chg="add">
        <pc:chgData name="Tanya Shelburne" userId="5a8aca72b4acc242" providerId="LiveId" clId="{57E2D1BA-8954-4BA3-B98C-BA53A2F866D0}" dt="2026-04-14T15:31:16.429" v="10"/>
        <pc:sldMkLst>
          <pc:docMk/>
          <pc:sldMk cId="2488955890" sldId="21468475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163" cy="469900"/>
          </a:xfrm>
          <a:prstGeom prst="rect">
            <a:avLst/>
          </a:prstGeom>
          <a:noFill/>
          <a:ln>
            <a:noFill/>
          </a:ln>
        </p:spPr>
        <p:txBody>
          <a:bodyPr spcFirstLastPara="1" wrap="square" lIns="94225" tIns="47100" rIns="94225" bIns="471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4" name="Google Shape;4;n"/>
          <p:cNvSpPr txBox="1">
            <a:spLocks noGrp="1"/>
          </p:cNvSpPr>
          <p:nvPr>
            <p:ph type="dt" idx="10"/>
          </p:nvPr>
        </p:nvSpPr>
        <p:spPr>
          <a:xfrm>
            <a:off x="4022725" y="0"/>
            <a:ext cx="3078163" cy="469900"/>
          </a:xfrm>
          <a:prstGeom prst="rect">
            <a:avLst/>
          </a:prstGeom>
          <a:noFill/>
          <a:ln>
            <a:noFill/>
          </a:ln>
        </p:spPr>
        <p:txBody>
          <a:bodyPr spcFirstLastPara="1" wrap="square" lIns="94225" tIns="47100" rIns="94225" bIns="471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 name="Google Shape;5;n"/>
          <p:cNvSpPr>
            <a:spLocks noGrp="1" noRot="1" noChangeAspect="1"/>
          </p:cNvSpPr>
          <p:nvPr>
            <p:ph type="sldImg" idx="3"/>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6988"/>
            <a:ext cx="3078163" cy="469900"/>
          </a:xfrm>
          <a:prstGeom prst="rect">
            <a:avLst/>
          </a:prstGeom>
          <a:noFill/>
          <a:ln>
            <a:noFill/>
          </a:ln>
        </p:spPr>
        <p:txBody>
          <a:bodyPr spcFirstLastPara="1" wrap="square" lIns="94225" tIns="47100" rIns="94225" bIns="471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8" name="Google Shape;8;n"/>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HOW TO USE THE NOTES SECTION: Each slide in this presentation has a notes section that can help you deliver the presentation.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KEY POINT let’s you know the most important message to convey and along with the text on the screen, that may be all the guidance an experienced County Coordinator/tobacco expert may need to conduct the training effectively.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any handouts or other resources are necessary for a given slide you will see a MATERIALS NEEDED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modifications are needed to share a slide or conduct an activity for a virtual training, you will see a VIRTUAL MODIFICATION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SCRIPT portion of each page will give you a sample script (</a:t>
            </a:r>
            <a:r>
              <a:rPr lang="en-US" i="1" dirty="0"/>
              <a:t>in italics</a:t>
            </a:r>
            <a:r>
              <a:rPr lang="en-US" dirty="0"/>
              <a:t>) of what you might say for each slide as well as instructions, if needed. DO NOT READ THE SCRIPT VERBATIM! Instead, use the script to practice the presentation and then adjust it as needed to make it your own. The script is simply meant to be a guide/suggestion!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All participants need to complete a pre assessment and sign the sign-in sheet.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Participants can complete the pre assessment online with the QR code on this slide. This is the preferred method as it will save you time doing data entry after the training! The slide indicates “Breathe Refresher” so they know how to answer the first question regarding the type of training they are attending.  To encourage compliance, you could have them indicate they are done or show you their completion screen and you could give them a handout, magnet, or other giveaway when they do. You still need to bring copies of the sign-in sheets and some printed out pre assessments in case participants prefer to complete a hard copy….then after the training you will need to complete the data entry.  **If you choose NOT to have participants complete the assessment online, modify this slide by removing the QR code.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can use another device to access the QR code on the screen and/or you can place the link in the chat box so they can complete it on the device they are using for the training. You may need to keep posting the link in the chat box as people enter the training since they may not be able to see earlier chat box entries. Ask participants to type DONE in the chat box to encourage compliance and assess completion. Here is the link to the pre assessment:  https://www.surveymonkey.com/r/PreAssess2527 </a:t>
            </a:r>
            <a:endParaRPr lang="en-US" b="1"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Before we get started, I need everyone to complete a pre assessment. To access the survey, just open the camera on your smartphone and point it at the QR code on the screen to get the link. If you prefer to complete the assessment with pen and paper just let me know and I will bring you a hard copy.  I will also be asking you to complete a post-assessment at the end of the training, and these are important parts of our evaluation, so I appreciate you completing them. There are also sign-in sheets being passed around. Please make sure you put your name and contact info on one of the sign-in sheets so we will have a record of everyone’s attendance and if you want to receive our monthly Breathe E-newsletter you can indicate that on the sign in as well.”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256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330efe105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correct answer out loud.</a:t>
            </a:r>
            <a:endParaRPr lang="en-US" dirty="0"/>
          </a:p>
          <a:p>
            <a:pPr marL="0" lvl="0" indent="0" algn="l" rtl="0">
              <a:spcBef>
                <a:spcPts val="0"/>
              </a:spcBef>
              <a:spcAft>
                <a:spcPts val="0"/>
              </a:spcAft>
              <a:buNone/>
            </a:pPr>
            <a:endParaRPr dirty="0"/>
          </a:p>
        </p:txBody>
      </p:sp>
      <p:sp>
        <p:nvSpPr>
          <p:cNvPr id="183" name="Google Shape;183;g2330efe105f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0a167fc751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Big Tobacco targets marginalized communities.</a:t>
            </a:r>
            <a:endParaRPr lang="en-US" sz="1200" b="0" i="0" u="none" strike="noStrike" dirty="0">
              <a:solidFill>
                <a:srgbClr val="000000"/>
              </a:solidFill>
              <a:effectLst/>
              <a:latin typeface="Arial"/>
            </a:endParaRPr>
          </a:p>
          <a:p>
            <a:pPr algn="l" rtl="0">
              <a:spcBef>
                <a:spcPts val="1200"/>
              </a:spcBef>
              <a:spcAft>
                <a:spcPts val="1200"/>
              </a:spcAft>
            </a:pPr>
            <a:endParaRPr lang="en-US" sz="1200" b="0" i="0" u="none" strike="noStrike" dirty="0">
              <a:solidFill>
                <a:srgbClr val="000000"/>
              </a:solidFill>
              <a:effectLst/>
              <a:latin typeface="Arial"/>
            </a:endParaRPr>
          </a:p>
          <a:p>
            <a:pPr algn="l" rtl="0">
              <a:spcBef>
                <a:spcPts val="1200"/>
              </a:spcBef>
              <a:spcAft>
                <a:spcPts val="1200"/>
              </a:spcAft>
            </a:pPr>
            <a:r>
              <a:rPr lang="en-US" sz="1800" b="0" i="0" u="none" strike="noStrike" dirty="0">
                <a:solidFill>
                  <a:srgbClr val="262626"/>
                </a:solidFill>
                <a:effectLst/>
                <a:latin typeface="Arial" panose="020B0604020202020204" pitchFamily="34" charset="0"/>
              </a:rPr>
              <a:t>SCRIPT: “*</a:t>
            </a:r>
            <a:r>
              <a:rPr lang="en-US" sz="1800" b="1" i="0" u="none" strike="noStrike" dirty="0">
                <a:solidFill>
                  <a:srgbClr val="262626"/>
                </a:solidFill>
                <a:effectLst/>
                <a:latin typeface="Arial" panose="020B0604020202020204" pitchFamily="34" charset="0"/>
              </a:rPr>
              <a:t>Read the quote out loud* “</a:t>
            </a:r>
            <a:r>
              <a:rPr lang="en-US" sz="1800" b="0" i="1" u="none" strike="noStrike" dirty="0">
                <a:solidFill>
                  <a:srgbClr val="262626"/>
                </a:solidFill>
                <a:effectLst/>
                <a:latin typeface="Arial" panose="020B0604020202020204" pitchFamily="34" charset="0"/>
              </a:rPr>
              <a:t>This was an actual quote from back in the day that was in the documents seized from Big Tobacco. These companies know the product they are promoting is extremely harmful and they deliberately and aggressively market their products to various marginalized groups, thereby creating more health inequities.”</a:t>
            </a:r>
            <a:endParaRPr lang="en-US" b="0" i="0" u="none" strike="noStrike" dirty="0">
              <a:solidFill>
                <a:srgbClr val="000000"/>
              </a:solidFill>
              <a:effectLst/>
            </a:endParaRPr>
          </a:p>
          <a:p>
            <a:br>
              <a:rPr lang="en-US" dirty="0"/>
            </a:br>
            <a:br>
              <a:rPr lang="en-US" dirty="0"/>
            </a:br>
            <a:endParaRPr dirty="0"/>
          </a:p>
        </p:txBody>
      </p:sp>
      <p:sp>
        <p:nvSpPr>
          <p:cNvPr id="219" name="Google Shape;219;g20a167fc751_0_3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31144228bf_1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228" name="Google Shape;228;g231144228bf_1_3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330efe105f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correct answer out loud.</a:t>
            </a:r>
            <a:endParaRPr lang="en-US" dirty="0"/>
          </a:p>
          <a:p>
            <a:pPr marL="0" lvl="0" indent="0" algn="l" rtl="0">
              <a:spcBef>
                <a:spcPts val="0"/>
              </a:spcBef>
              <a:spcAft>
                <a:spcPts val="0"/>
              </a:spcAft>
              <a:buNone/>
            </a:pPr>
            <a:endParaRPr dirty="0"/>
          </a:p>
        </p:txBody>
      </p:sp>
      <p:sp>
        <p:nvSpPr>
          <p:cNvPr id="270" name="Google Shape;270;g2330efe105f_0_4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31144228bf_1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There is no safe amount of smoking or vaping that is recommended during pregnancy. </a:t>
            </a:r>
            <a:endParaRPr lang="en-US" b="0" i="0" u="none" strike="noStrike" dirty="0">
              <a:solidFill>
                <a:srgbClr val="000000"/>
              </a:solidFill>
              <a:effectLst/>
            </a:endParaRPr>
          </a:p>
          <a:p>
            <a:pPr algn="l" rtl="0">
              <a:spcBef>
                <a:spcPts val="1200"/>
              </a:spcBef>
              <a:spcAft>
                <a:spcPts val="1200"/>
              </a:spcAft>
            </a:pPr>
            <a:endParaRPr lang="en-US" sz="1800" b="0" i="0" u="none" strike="noStrike" dirty="0">
              <a:solidFill>
                <a:srgbClr val="000000"/>
              </a:solidFill>
              <a:effectLst/>
              <a:latin typeface="Arial" panose="020B0604020202020204" pitchFamily="34" charset="0"/>
            </a:endParaRPr>
          </a:p>
          <a:p>
            <a:pPr algn="l" rtl="0">
              <a:spcBef>
                <a:spcPts val="1200"/>
              </a:spcBef>
              <a:spcAft>
                <a:spcPts val="1200"/>
              </a:spcAft>
            </a:pPr>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“Obviously we don’t want someone who is pregnant directly using tobacco and vape products, but we also know second &amp; thirdhand smoke/vapor can harm the pregnant person and the development of the baby. Also, smoking &amp; vaping has the ability to impact every phase of reproduction. If someone is trying to become pregnant, smoking &amp; vaping could also cause problems with fertility.”</a:t>
            </a:r>
            <a:endParaRPr lang="en-US" b="0" i="0" u="none" strike="noStrike" dirty="0">
              <a:solidFill>
                <a:srgbClr val="000000"/>
              </a:solidFill>
              <a:effectLst/>
            </a:endParaRPr>
          </a:p>
          <a:p>
            <a:br>
              <a:rPr lang="en-US" dirty="0"/>
            </a:br>
            <a:br>
              <a:rPr lang="en-US" dirty="0"/>
            </a:br>
            <a:endParaRPr dirty="0"/>
          </a:p>
        </p:txBody>
      </p:sp>
      <p:sp>
        <p:nvSpPr>
          <p:cNvPr id="306" name="Google Shape;306;g231144228bf_1_3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0a167fc75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315" name="Google Shape;315;g20a167fc751_0_3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330efe105f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correct answer out loud.</a:t>
            </a:r>
            <a:endParaRPr lang="en-US" dirty="0"/>
          </a:p>
          <a:p>
            <a:pPr marL="0" lvl="0" indent="0" algn="l" rtl="0">
              <a:spcBef>
                <a:spcPts val="0"/>
              </a:spcBef>
              <a:spcAft>
                <a:spcPts val="0"/>
              </a:spcAft>
              <a:buNone/>
            </a:pPr>
            <a:endParaRPr dirty="0"/>
          </a:p>
        </p:txBody>
      </p:sp>
      <p:sp>
        <p:nvSpPr>
          <p:cNvPr id="357" name="Google Shape;357;g2330efe105f_0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0a167fc751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E-cigarettes are not considered harmless water vapor.</a:t>
            </a:r>
            <a:endParaRPr lang="en-US" b="0" i="0" u="none" strike="noStrike" dirty="0">
              <a:solidFill>
                <a:srgbClr val="000000"/>
              </a:solidFill>
              <a:effectLst/>
            </a:endParaRP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“Many people think when someone vapes they they are just inhaling water vapor with flavors, but </a:t>
            </a:r>
            <a:r>
              <a:rPr lang="en-US" sz="1800" b="0" i="1" u="none" strike="noStrike" dirty="0">
                <a:solidFill>
                  <a:srgbClr val="000000"/>
                </a:solidFill>
                <a:effectLst/>
                <a:latin typeface="Arial" panose="020B0604020202020204" pitchFamily="34" charset="0"/>
              </a:rPr>
              <a:t>E-cigarettes contain many harmful substances including nicotine, ultrafine particles that can be inhaled deep into the lungs, like heavy metals, and cancer-causing chemicals. Think of inhaling a can of hairspray, that is more comparable to vaping!”</a:t>
            </a:r>
            <a:endParaRPr dirty="0"/>
          </a:p>
        </p:txBody>
      </p:sp>
      <p:sp>
        <p:nvSpPr>
          <p:cNvPr id="393" name="Google Shape;393;g20a167fc751_0_3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330efe105f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444" name="Google Shape;444;g2330efe105f_0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330efe105f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444" name="Google Shape;444;g2330efe105f_0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3517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should know your name and a bit about your background and position.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Breathe kits and Quit Now Indiana materials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Make plans with your site contact to deliver Breathe Kits and Quit Now Indiana materials either before or after the training and discuss how the materials should be divided up between the training participants.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Personalize this slide with your information. Welcome everyone to the training, introduce yourself, and give a brief background on your experience, your organization, and your position. Bring materials to the training (breathe kits, Quit Now Indiana materials, etc.) but do not distribute them until the end of the training as some attendees will leave/not pay attention if materials are distrusted too early.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0634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0a167fc751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There are thousands of e-liquid flavors out there that attract youth users.</a:t>
            </a:r>
            <a:endParaRPr lang="en-US" b="0" i="0" u="none" strike="noStrike" dirty="0">
              <a:solidFill>
                <a:srgbClr val="000000"/>
              </a:solidFill>
              <a:effectLst/>
            </a:endParaRPr>
          </a:p>
          <a:p>
            <a:pPr algn="l" rtl="0">
              <a:spcBef>
                <a:spcPts val="1200"/>
              </a:spcBef>
              <a:spcAft>
                <a:spcPts val="1200"/>
              </a:spcAft>
            </a:pPr>
            <a:endParaRPr lang="en-US" sz="1800" b="0" i="0" u="none" strike="noStrike" dirty="0">
              <a:solidFill>
                <a:srgbClr val="000000"/>
              </a:solidFill>
              <a:effectLst/>
              <a:latin typeface="Arial" panose="020B0604020202020204" pitchFamily="34" charset="0"/>
            </a:endParaRPr>
          </a:p>
          <a:p>
            <a:pPr algn="l" rtl="0">
              <a:spcBef>
                <a:spcPts val="1200"/>
              </a:spcBef>
              <a:spcAft>
                <a:spcPts val="1200"/>
              </a:spcAft>
            </a:pPr>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“There are thousands of flavors being produced ranging from fruit medley to cookies and even unicorn poop! All of these candy and fun flavored products are targeting our youth. Realistically, grandpa is not going to one day decide to pick up a starburst flavored e-cigarette and create a new habit, but our youth might. Big tobacco companies know once they get our adolescents addicted, they will have life-long customers.”</a:t>
            </a:r>
            <a:endParaRPr lang="en-US" b="0" i="0" u="none" strike="noStrike" dirty="0">
              <a:solidFill>
                <a:srgbClr val="000000"/>
              </a:solidFill>
              <a:effectLst/>
            </a:endParaRPr>
          </a:p>
          <a:p>
            <a:br>
              <a:rPr lang="en-US" b="0" i="0" u="none" strike="noStrike" dirty="0">
                <a:solidFill>
                  <a:srgbClr val="000000"/>
                </a:solidFill>
                <a:effectLst/>
              </a:rPr>
            </a:br>
            <a:br>
              <a:rPr lang="en-US" dirty="0"/>
            </a:br>
            <a:endParaRPr dirty="0"/>
          </a:p>
        </p:txBody>
      </p:sp>
      <p:sp>
        <p:nvSpPr>
          <p:cNvPr id="480" name="Google Shape;480;g20a167fc751_0_4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0a167fc751_2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489" name="Google Shape;489;g20a167fc751_2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330efe105f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527" name="Google Shape;527;g2330efe105f_0_3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0a167fc751_2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Point of Sale includes marketing tactics used by Big Tobacco to obtain new customers.</a:t>
            </a:r>
            <a:endParaRPr lang="en-US" b="0" i="0" u="none" strike="noStrike" dirty="0">
              <a:solidFill>
                <a:srgbClr val="000000"/>
              </a:solidFill>
              <a:effectLst/>
            </a:endParaRP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a:t>
            </a:r>
            <a:r>
              <a:rPr lang="en-US" sz="1800" b="0" i="1" u="none" strike="noStrike" dirty="0">
                <a:solidFill>
                  <a:srgbClr val="000000"/>
                </a:solidFill>
                <a:effectLst/>
                <a:latin typeface="Arial" panose="020B0604020202020204" pitchFamily="34" charset="0"/>
              </a:rPr>
              <a:t>Point of Sale advertising exposes marginalized populations, including youth, to pro-tobacco/vape messages &amp; creates positive attitudes toward tobacco / vaping products and brands. So tactics used to attract customers include placing ads by candy and other items that attract children, or splattering multiple advertisements across businesses , or offering cost saving coupons and discounts. These tactics also make it harder for people who are trying to quit tobacco.”</a:t>
            </a:r>
            <a:endParaRPr dirty="0"/>
          </a:p>
        </p:txBody>
      </p:sp>
      <p:sp>
        <p:nvSpPr>
          <p:cNvPr id="565" name="Google Shape;565;g20a167fc751_2_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231144228bf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576" name="Google Shape;576;g231144228bf_1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330efe105f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617" name="Google Shape;617;g2330efe105f_0_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231144228bf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Marijuana is not safe while pregnant or breastfeeding or around children.</a:t>
            </a:r>
            <a:endParaRPr lang="en-US" b="0" i="0" u="none" strike="noStrike" dirty="0">
              <a:solidFill>
                <a:srgbClr val="000000"/>
              </a:solidFill>
              <a:effectLst/>
            </a:endParaRP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a:t>
            </a:r>
            <a:r>
              <a:rPr lang="en-US" i="1" baseline="0" dirty="0"/>
              <a:t>Breathe doesn’t go into marijuana in great detail, but we do think it is important to make sure families understand the dangers of marijuana when it comes to pregnancy and young children. So not smoking marijuana while pregnant or breast feeding and keeping any products with THC away from little ones is a critical message to share. The Breathe toolkit includes a great video on marijuana as well as some helpful handouts.”</a:t>
            </a:r>
            <a:endParaRPr dirty="0"/>
          </a:p>
        </p:txBody>
      </p:sp>
      <p:sp>
        <p:nvSpPr>
          <p:cNvPr id="652" name="Google Shape;652;g231144228bf_1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31144228bf_1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661" name="Google Shape;661;g231144228bf_1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2330efe105f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703" name="Google Shape;703;g2330efe105f_0_3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31144228bf_1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The number of youth exposed to secondhand/thirdhand smoke has come down, but we want it lower.</a:t>
            </a:r>
            <a:endParaRPr lang="en-US" b="0" i="0" u="none" strike="noStrike" dirty="0">
              <a:solidFill>
                <a:srgbClr val="000000"/>
              </a:solidFill>
              <a:effectLst/>
            </a:endParaRP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a:t>
            </a:r>
            <a:r>
              <a:rPr lang="en-US" sz="1800" b="0" i="1" u="none" strike="noStrike" dirty="0">
                <a:solidFill>
                  <a:srgbClr val="000000"/>
                </a:solidFill>
                <a:effectLst/>
                <a:latin typeface="Arial" panose="020B0604020202020204" pitchFamily="34" charset="0"/>
              </a:rPr>
              <a:t>The rate is likely even higher among people of color, those who live in multi-unit housing and in families with low incomes. Breathe is all about making sure we keep kiddos safe and healthy. Even if someone isn’t ready to quit, helping parents find ways to protect their children from second and thirdhand smoke/vapor is our biggest concern with Breathe.”</a:t>
            </a:r>
            <a:endParaRPr dirty="0"/>
          </a:p>
        </p:txBody>
      </p:sp>
      <p:sp>
        <p:nvSpPr>
          <p:cNvPr id="739" name="Google Shape;739;g231144228bf_1_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DELETE THIS SLIDE IF CONDUCTING AN IN-PERSON TRAINING!</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Go over housekeeping and expectations for the training.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t>
            </a:r>
            <a:r>
              <a:rPr lang="en-US" dirty="0"/>
              <a:t>Personalize this slide as needed.) </a:t>
            </a:r>
            <a:r>
              <a:rPr lang="en-US" i="1" dirty="0"/>
              <a:t>“Now before we jump into the actual training I want to go over a few housekeeping items. I want to make sure everyone is aware that the training is being recorded and I will share a link to the recording in a follow up email in a day or two should you want to watch it again or share it with someone on staff who may have missed the training. I do ask that you keep your videos on during the training so I can see everyone’s smiling faces and it will feel a bit more like we are actually in person, but do keep yourself on mute to minimize background noise and just unmute yourself when you want to share something or ask a question. If the name on the screen is not your name, please rename yourself, which will help us with attendance and knowing who everyone is. To rename yourself put your cursor in your box on the screen and click the blue box in the upper right corner with 3 dots in it and you should see the option to rename yourself. Do your best to minimize distractions around you and I do ask that you stay for the full 90 minute training. There will be several options to interact so feel free to use the chat box or raise your hand at any time, and I hope you will interact as it is way more fun when it’s not just me talking the whole time! If you have any issues during the training feel free to message the co-host and we will try to assist.”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639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231144228bf_1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748" name="Google Shape;748;g231144228bf_1_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2330efe105f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790" name="Google Shape;790;g2330efe105f_0_3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231144228bf_1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People with 5 or more aces are more likely to be start smoking and smoke heavily.</a:t>
            </a:r>
            <a:endParaRPr lang="en-US" b="0" i="0" u="none" strike="noStrike" dirty="0">
              <a:solidFill>
                <a:srgbClr val="000000"/>
              </a:solidFill>
              <a:effectLst/>
            </a:endParaRPr>
          </a:p>
          <a:p>
            <a:pPr algn="l" rtl="0">
              <a:spcBef>
                <a:spcPts val="1200"/>
              </a:spcBef>
              <a:spcAft>
                <a:spcPts val="1200"/>
              </a:spcAft>
            </a:pPr>
            <a:endParaRPr lang="en-US" sz="1800" b="0" i="0" u="none" strike="noStrike" dirty="0">
              <a:solidFill>
                <a:srgbClr val="000000"/>
              </a:solidFill>
              <a:effectLst/>
              <a:latin typeface="Arial" panose="020B0604020202020204" pitchFamily="34" charset="0"/>
            </a:endParaRPr>
          </a:p>
          <a:p>
            <a:pPr algn="l" rtl="0">
              <a:spcBef>
                <a:spcPts val="1200"/>
              </a:spcBef>
              <a:spcAft>
                <a:spcPts val="1200"/>
              </a:spcAft>
            </a:pPr>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“You have probably heard of ACEs before in other trainings. ACEs can have lasting negative effects on health, wellbeing, and opportunity. These kiddos need extra help to set themselves up for success and a healthy future and to protect them from the burden of tobacco. So this is something to keep in mind when working with your families.”</a:t>
            </a:r>
            <a:endParaRPr lang="en-US" b="0" i="0" u="none" strike="noStrike" dirty="0">
              <a:solidFill>
                <a:srgbClr val="000000"/>
              </a:solidFill>
              <a:effectLst/>
            </a:endParaRPr>
          </a:p>
          <a:p>
            <a:br>
              <a:rPr lang="en-US" dirty="0"/>
            </a:br>
            <a:br>
              <a:rPr lang="en-US" dirty="0"/>
            </a:br>
            <a:endParaRPr dirty="0"/>
          </a:p>
        </p:txBody>
      </p:sp>
      <p:sp>
        <p:nvSpPr>
          <p:cNvPr id="826" name="Google Shape;826;g231144228bf_1_3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31144228bf_1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835" name="Google Shape;835;g231144228bf_1_4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2330efe105f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877" name="Google Shape;877;g2330efe105f_0_4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231144228bf_1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Smoking/Vaping costs money, and so much more!</a:t>
            </a:r>
            <a:endParaRPr lang="en-US" b="0" i="0" u="none" strike="noStrike" dirty="0">
              <a:solidFill>
                <a:srgbClr val="000000"/>
              </a:solidFill>
              <a:effectLst/>
            </a:endParaRP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a:t>
            </a:r>
            <a:r>
              <a:rPr lang="en-US" sz="1800" b="0" i="1" u="none" strike="noStrike" dirty="0">
                <a:solidFill>
                  <a:srgbClr val="000000"/>
                </a:solidFill>
                <a:effectLst/>
                <a:latin typeface="Arial" panose="020B0604020202020204" pitchFamily="34" charset="0"/>
              </a:rPr>
              <a:t>We think about the cost of the actual products most of the time, but the cost of smoking &amp; vaping is more than just the amount someone spends on tobacco products. Tobacco/Vape use also leads to loss of wages from missed time at work and extra medical bills for the tobacco user or family members who suffer from smoking related illnesses such as asthma, bronchitis, etc.”</a:t>
            </a:r>
            <a:endParaRPr dirty="0"/>
          </a:p>
        </p:txBody>
      </p:sp>
      <p:sp>
        <p:nvSpPr>
          <p:cNvPr id="919" name="Google Shape;919;g231144228bf_1_4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231144228bf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928" name="Google Shape;928;g231144228bf_1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2330efe105f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970" name="Google Shape;970;g2330efe105f_0_2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31144228bf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Quit Now Indiana is new and improved.</a:t>
            </a:r>
            <a:endParaRPr lang="en-US" b="0" i="0" u="none" strike="noStrike" dirty="0">
              <a:solidFill>
                <a:srgbClr val="000000"/>
              </a:solidFill>
              <a:effectLst/>
            </a:endParaRPr>
          </a:p>
          <a:p>
            <a:endParaRPr lang="en-US" sz="1800" b="0" i="0" u="none" strike="noStrike" dirty="0">
              <a:solidFill>
                <a:srgbClr val="000000"/>
              </a:solidFill>
              <a:effectLst/>
              <a:latin typeface="Arial" panose="020B0604020202020204" pitchFamily="34" charset="0"/>
            </a:endParaRP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a:t>
            </a:r>
            <a:r>
              <a:rPr lang="en-US" i="1" dirty="0"/>
              <a:t>You don’t have to be the expert on quitting, but you can help parents who want to quit by connecting them to Quit Now Indiana. Quit Now Indiana is free and available 24/7. People can call, text, go online or use the app to access services in whatever way works best for them. A trained quit coach will help them create a customized quit plan just for them. Free Nicotine Replacement Therapies, including the patch and gum, are provided for free, as available. Quit Now Indiana has a dedicated number for those who speak Spanish and other language services are available as well as TTY capabilities for those who are deaf or hard of hearing.” </a:t>
            </a:r>
            <a:endParaRPr lang="en-US" sz="1200" b="0" i="0" dirty="0">
              <a:solidFill>
                <a:schemeClr val="dk1"/>
              </a:solidFill>
              <a:latin typeface="Calibri"/>
              <a:ea typeface="Calibri"/>
              <a:cs typeface="Calibri"/>
              <a:sym typeface="Calibri"/>
            </a:endParaRPr>
          </a:p>
          <a:p>
            <a:endParaRPr dirty="0"/>
          </a:p>
        </p:txBody>
      </p:sp>
      <p:sp>
        <p:nvSpPr>
          <p:cNvPr id="1006" name="Google Shape;1006;g231144228bf_1_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2330efe105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0"/>
              </a:spcBef>
              <a:spcAft>
                <a:spcPts val="0"/>
              </a:spcAft>
            </a:pPr>
            <a:r>
              <a:rPr lang="en-US" b="0" i="0" u="none" strike="noStrike" dirty="0">
                <a:solidFill>
                  <a:srgbClr val="000000"/>
                </a:solidFill>
                <a:effectLst/>
              </a:rPr>
              <a:t>KEY POINT: Acknowledge how much everyone knows about tobacco.</a:t>
            </a:r>
            <a:br>
              <a:rPr lang="en-US" b="0" i="0" u="none" strike="noStrike" dirty="0">
                <a:solidFill>
                  <a:srgbClr val="000000"/>
                </a:solidFill>
                <a:effectLst/>
              </a:rPr>
            </a:br>
            <a:endParaRPr lang="en-US" b="0" i="0" u="none" strike="noStrike" dirty="0">
              <a:solidFill>
                <a:srgbClr val="000000"/>
              </a:solidFill>
              <a:effectLst/>
            </a:endParaRPr>
          </a:p>
          <a:p>
            <a:pPr algn="l" rtl="0">
              <a:spcBef>
                <a:spcPts val="0"/>
              </a:spcBef>
              <a:spcAft>
                <a:spcPts val="0"/>
              </a:spcAft>
            </a:pPr>
            <a:r>
              <a:rPr lang="en-US" sz="1800" b="0" i="0" u="none" strike="noStrike" dirty="0">
                <a:solidFill>
                  <a:srgbClr val="000000"/>
                </a:solidFill>
                <a:effectLst/>
                <a:latin typeface="Arial" panose="020B0604020202020204" pitchFamily="34" charset="0"/>
              </a:rPr>
              <a:t>SCRIPT/INSTRUCTIONS: (Add up how much money they have won and congratulate them on their hard work. Quickly discuss with them how the game went and do not forget to give them a big shout out for playing.) </a:t>
            </a:r>
            <a:r>
              <a:rPr lang="en-US" sz="1800" b="0" i="1" u="none" strike="noStrike" dirty="0">
                <a:solidFill>
                  <a:srgbClr val="000000"/>
                </a:solidFill>
                <a:effectLst/>
                <a:latin typeface="Arial" panose="020B0604020202020204" pitchFamily="34" charset="0"/>
              </a:rPr>
              <a:t>“You guys did an awesome job and I hope you learned a lot and had fun too! I really wish I had $1,000,000 to hand out today, but this program is grant driven so you will have to settle for a round of applause! But everyone of you is worth a million bucks in my book and I’m so glad to have your organization as a Breathe partner.”  </a:t>
            </a:r>
            <a:endParaRPr lang="en-US" b="0" i="0" u="none" strike="noStrike" dirty="0">
              <a:solidFill>
                <a:srgbClr val="000000"/>
              </a:solidFill>
              <a:effectLst/>
            </a:endParaRPr>
          </a:p>
          <a:p>
            <a:br>
              <a:rPr lang="en-US" dirty="0"/>
            </a:br>
            <a:br>
              <a:rPr lang="en-US" dirty="0"/>
            </a:br>
            <a:endParaRPr dirty="0"/>
          </a:p>
        </p:txBody>
      </p:sp>
      <p:sp>
        <p:nvSpPr>
          <p:cNvPr id="1015" name="Google Shape;1015;g2330efe105f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F665B-33F9-159D-D274-BFB75FA8A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B9DE4-41EE-E7F8-2B61-7B1ACFDBED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384FDB-B6A4-FBE0-9F7C-D8EA54892ECF}"/>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Connect with participants before you get into the training content.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will get to discussing tobacco in just a bit, but I think it is important that we focus on “Connection Before Content”. This quote from Theodore Roosevelt really sums up why Connection Before Content is important and serves as the basis for why we designed the Breathe program the way we did.  He said ‘No one cares how much you know, until they know how much you care.’ Hopefully as we get to know each other a little better you will see that I have a heart for protecting children and families and supporting the staff who serve them! And we know all of you have a heart for the families you serve and that they know and trust you. That’s why we focus on training staff at Head Start and other organizations rather than going directly to the parents ourselves. So let’s connect a bit with an ice breaker”</a:t>
            </a:r>
          </a:p>
          <a:p>
            <a:endParaRPr lang="en-US" dirty="0"/>
          </a:p>
        </p:txBody>
      </p:sp>
      <p:sp>
        <p:nvSpPr>
          <p:cNvPr id="4" name="Slide Number Placeholder 3">
            <a:extLst>
              <a:ext uri="{FF2B5EF4-FFF2-40B4-BE49-F238E27FC236}">
                <a16:creationId xmlns:a16="http://schemas.microsoft.com/office/drawing/2014/main" id="{EBF73766-A595-69AB-1965-517ABBA2C19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633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Remind participants that they have access to lot of Breathe materials online.</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Place the link to the For Partners webpage in the chat box: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“Now that we have all brushed up on our knowledge of tobacco and the importance of protecting children from second and thirdhand smoke, I want to remind you about all the Breathe resources you have access to that can aid in educating and supporting the families you work with. Hopefully you know where your Breathe kits are stored, but if not, talk to your leadership to find out and let me know if you need any replacement items. If you are new or haven’t used some of the Breathe materials yet I hope this refresher will get your wheels spinning as you think about which materials would work best depending on your specific job and how you may interact with families and young children.”</a:t>
            </a:r>
            <a:endParaRPr lang="en-US" dirty="0"/>
          </a:p>
          <a:p>
            <a:pPr marL="0" marR="0" lvl="0" indent="0" algn="l" rtl="0">
              <a:lnSpc>
                <a:spcPct val="100000"/>
              </a:lnSpc>
              <a:spcBef>
                <a:spcPts val="0"/>
              </a:spcBef>
              <a:spcAft>
                <a:spcPts val="0"/>
              </a:spcAft>
              <a:buClr>
                <a:schemeClr val="dk1"/>
              </a:buClr>
              <a:buSzPts val="1200"/>
              <a:buFont typeface="Arial"/>
              <a:buNone/>
            </a:pPr>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22244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Breathe resources focused on parents/caregivers.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Sample Breathe kit; additional supplies as needed.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“Several of the items in the Breathe kit are specifically geared towards parents/caregivers or the adults in the household. </a:t>
            </a:r>
            <a:r>
              <a:rPr lang="en-US" i="0" dirty="0"/>
              <a:t>(CLICK TO REVEAL THE LABELS AS YOU TALK ABOUT EACH BREATHE RESOURCE)</a:t>
            </a:r>
            <a:r>
              <a:rPr lang="en-US" i="1" dirty="0"/>
              <a:t> The flipchart is great for one on one or small group interactions with talking points on the back of each page to guide your conversation. The parent handouts cover many different tobacco topics and can be printed or downloaded and shared electronically with all parents or with specific parents when relevant. The worksheets also provide great information on many tobacco topics but also include interactive components that help parents set goals and think through challenges of quitting or minimizing smoke/vapor exposure for their children. The activities booklet is a great tool for anyone who needs activities to do with groups of parents. There are instructions for 9 different activities that take very little prep and minimal materials and will get parents discussing a variety of tobacco related topics.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37446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19A89-70E2-1122-151B-5373302A5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DE7CE-55EE-A2A8-3B7B-98046FD56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107137-0098-72BD-E47E-417750CAB2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KEY POINT: Review Breathe resources focused on young children.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“The online Breathe kit also includes some resources that can be used directly with children.  These resources are focused on healthy bodies and are not specifically tobacco focused. There are coloring sheets that can be printed or downloaded and shared electronically. There is also a Children’s Activities Booklet with 15 short activities focused on healthy bodies that work great with children ages 3-7.  These activities require very little prep work or outside materials. Both of these resources are great for anyone who works directly with children and they can also be given to parents as take-home activities.”</a:t>
            </a:r>
            <a:endParaRPr lang="en-US" dirty="0"/>
          </a:p>
        </p:txBody>
      </p:sp>
      <p:sp>
        <p:nvSpPr>
          <p:cNvPr id="4" name="Slide Number Placeholder 3">
            <a:extLst>
              <a:ext uri="{FF2B5EF4-FFF2-40B4-BE49-F238E27FC236}">
                <a16:creationId xmlns:a16="http://schemas.microsoft.com/office/drawing/2014/main" id="{E104DF3E-2663-D817-70EC-C11898821AC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456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KEY POINT: Review additional Breathe resources and ways to share tobacco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0" dirty="0"/>
              <a:t>(CLICK TO REVEAL THE LABELS AS YOU TALK ABOUT EACH BREATHE RESOURCE) </a:t>
            </a:r>
            <a:r>
              <a:rPr lang="en-US" i="1" dirty="0"/>
              <a:t>“And that’s not all! Many of the Breathe materials are also available in Spanish, so please access those materials if you are working with Spanish Speaking parents/caregivers. There are also lots of short videos, just 2-3 minutes each that help reinforce important tobacco related topics. Feel free to pull these up on an </a:t>
            </a:r>
            <a:r>
              <a:rPr lang="en-US" i="1" dirty="0" err="1"/>
              <a:t>ipad</a:t>
            </a:r>
            <a:r>
              <a:rPr lang="en-US" i="1" dirty="0"/>
              <a:t> to show to parents as appropriate or post them on your social media. Speaking of social media, the website also includes 12 ready to go graphics and accompanying text that you can post on your social media pages as a way to keep tobacco education on everyone’s radar. We also create a monthly Breathe e-newsletter that we will send directly to anyone who indicated they would like to receive it on today’s sign in sheet, if you aren’t already. We hope that you will share the newsletter by forwarding it, printing the pdf, or copying and pasting sections of it into your own organization’s newsletter.  Finally, we have a new challenge each quarter that is a fun way to motivate families when it comes to quitting tobacco or minimizing exposure to second and thirdhand smoke/vapor.  I hope this quick overview of the Breathe materials was a helpful refresher and that each of you can find at least one or two resources that might be useful in your current role and that you will feel comfortable sharing.”</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34873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09FC2-E7B0-A025-52E9-DA566DF3E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F9740-1F97-A49D-1ECA-FBB185443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0B2C6-0316-0055-268F-0CBA5DAAFF1C}"/>
              </a:ext>
            </a:extLst>
          </p:cNvPr>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Trained Breathe partners can access all the Breathe materials online.</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MATERIALS NEEDED: Print outs of the Partner QR code flyers that can be found here: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Place the link to the For Partners webpage in the chat box: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“All of the Breathe materials can be accessed at the webpage on the screen. Don’t worry I’ll send you this link in a follow up email in case you don’t already have it bookmarked.”</a:t>
            </a:r>
            <a:endParaRPr lang="en-US" dirty="0"/>
          </a:p>
          <a:p>
            <a:pPr marL="0" marR="0" lvl="0" indent="0" algn="l" rtl="0">
              <a:lnSpc>
                <a:spcPct val="100000"/>
              </a:lnSpc>
              <a:spcBef>
                <a:spcPts val="0"/>
              </a:spcBef>
              <a:spcAft>
                <a:spcPts val="0"/>
              </a:spcAft>
              <a:buClr>
                <a:schemeClr val="dk1"/>
              </a:buClr>
              <a:buSzPts val="1200"/>
              <a:buFont typeface="Arial"/>
              <a:buNone/>
            </a:pPr>
            <a:endParaRPr lang="en-US" i="1" dirty="0"/>
          </a:p>
        </p:txBody>
      </p:sp>
      <p:sp>
        <p:nvSpPr>
          <p:cNvPr id="4" name="Slide Number Placeholder 3">
            <a:extLst>
              <a:ext uri="{FF2B5EF4-FFF2-40B4-BE49-F238E27FC236}">
                <a16:creationId xmlns:a16="http://schemas.microsoft.com/office/drawing/2014/main" id="{69B11C0B-FD75-3EAE-A683-9CAAFA661F4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64458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36DCC-B19F-85EB-E2A1-441CFC004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244B3-8D91-FB0B-F39D-B503BB27B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A0AF29-E2C9-2D94-8278-56C71132B6B9}"/>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resources that will link participants to the Breathe resources online.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Optional, Print outs of the Breathe Kit QR code flyers (https://justbreathein.org/wp-content/uploads/2024/07/Breathe-Flyer-QR-Code-For-Partners.pdf) and Pocket Guides for Partners (https://justbreathein.org/wp-content/uploads/2024/09/Pocket-Fact-Sheet-Partner-w-cut-marks.pdf)</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“To help you remember how to access the Breathe materials, we have flyers as well as pocket guides with QR codes to the Breathe website.  I printed and brought some with me today, but you can also find these resources on the website and download or print more yourself and share them with your staff.”</a:t>
            </a:r>
            <a:endParaRPr lang="en-US" dirty="0"/>
          </a:p>
        </p:txBody>
      </p:sp>
      <p:sp>
        <p:nvSpPr>
          <p:cNvPr id="4" name="Slide Number Placeholder 3">
            <a:extLst>
              <a:ext uri="{FF2B5EF4-FFF2-40B4-BE49-F238E27FC236}">
                <a16:creationId xmlns:a16="http://schemas.microsoft.com/office/drawing/2014/main" id="{23CC6011-46DD-48E1-2770-3BF379B33A6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34294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A5834-554B-34FA-AA87-560D145F3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F6248-67C3-1982-75BF-CEE8D95B2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B3A4B-FF5C-61B3-9587-27296E5F1857}"/>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handouts are free to order and are great resources to have on hand.</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Bring a variety of Quit Now Indiana handouts, in English and Spanish.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Paste the link to order QNI materials in the chat box so they can order their own and/or let them know if you plan to drop off materials. Here is the link: https://www.quitnowindiana.com/educational-materials</a:t>
            </a:r>
            <a:endParaRPr lang="en-US" sz="1200" u="sng" dirty="0">
              <a:latin typeface="Caveat Brush" pitchFamily="2" charset="0"/>
              <a:ea typeface="Segoe UI Black" panose="020B0A02040204020203" pitchFamily="34" charset="0"/>
              <a:cs typeface="Segoe UI" panose="020B0502040204020203" pitchFamily="34" charset="0"/>
            </a:endParaRP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also brought a bunch of Quit Now Indiana handouts for you today. I encourage you to make these handouts easily accessible in your lobbies and to have them on hand when you do home visits or meet with parents so you can share this valuable resource when the time is right. You are also welcome to order these materials yourself for free at the website on the screen.  In case you have forgotten about Quit Now Indiana, this is a great resource for anyone who is ready and wants help to quit tobacco.”</a:t>
            </a:r>
            <a:endParaRPr lang="en-US" dirty="0"/>
          </a:p>
          <a:p>
            <a:endParaRPr lang="en-US" dirty="0"/>
          </a:p>
        </p:txBody>
      </p:sp>
      <p:sp>
        <p:nvSpPr>
          <p:cNvPr id="4" name="Slide Number Placeholder 3">
            <a:extLst>
              <a:ext uri="{FF2B5EF4-FFF2-40B4-BE49-F238E27FC236}">
                <a16:creationId xmlns:a16="http://schemas.microsoft.com/office/drawing/2014/main" id="{97DDF245-9DBD-069D-3DFE-E5C89268E3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3504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There are lots of resources available for those who want to quit.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 don’t have to be the expert on quitting, but you can help parents who want to quit by connecting them to Quit Now Indiana. Quit Now Indiana is free and available 24/7. People can call, text, go online or use the app to access services in whatever way works best for them. A trained quit coach will help them create a customized quit plan just for them. Free Nicotine Replacement Therapies, including the patch and gum, are provided for free, as available. Quit Now Indiana has a dedicated number for those who speak Spanish and other language services are available as well as TTY capabilities for those who are deaf or hard of hearing.” </a:t>
            </a: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31284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a:t>
            </a:r>
            <a:r>
              <a:rPr lang="en-US" i="0" dirty="0"/>
              <a:t>offers specialized services for pregnant people, those with behavioral health issues, youth and those who use menthol products.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“Quit Now Indiana offers specialized services for several populations that may need a tailored approach. This chart shows what is offered for the standard adult program at the bottom as well as the services available to pregnant people, those with behavioral health issues, youth ages 13-17, and people who use menthol products.”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4140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5" name="Google Shape;175;p10: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Introduce the activity as a way to think about how to utilize Breathe materials in various scenarios.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“Now that I have refreshed your memories about the Breathe materials, let’s really put Breathe in action and walk through a few different scenarios that you might encounter. (CLICK TO SHOW REMAINING TEXT) Then think about how you might be able to use the Breathe materials in each scenario. These scenarios have been modified from the Daily Dilemma activity that is in the Parent Activities Booklet. Keep in mind there aren’t always right or wrong ways to share this information with parents so just think about your role and what feels most natural to you. You know the families you serve, so in each situation you will also want to consider what approach or what resource might work best for them.  I’m excited to see how you guys might handle these scenarios and I’ll offer some of my own ideas as well.”</a:t>
            </a:r>
          </a:p>
          <a:p>
            <a:pPr marL="0" lvl="0" indent="0" algn="l" rtl="0">
              <a:lnSpc>
                <a:spcPct val="100000"/>
              </a:lnSpc>
              <a:spcBef>
                <a:spcPts val="0"/>
              </a:spcBef>
              <a:spcAft>
                <a:spcPts val="0"/>
              </a:spcAft>
              <a:buSzPts val="1400"/>
              <a:buNone/>
            </a:pPr>
            <a:endParaRPr dirty="0"/>
          </a:p>
        </p:txBody>
      </p:sp>
      <p:sp>
        <p:nvSpPr>
          <p:cNvPr id="176" name="Google Shape;176;p10: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49</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853330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Introduce the get-to-know-you activity of building a salad.</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“Rather than do the standard boring round of introductions we thought we would make a salad, figurately speaking, as a way to get to know you guys a little better! I promise this will make sense when we are done!”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44509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8" name="Google Shape;278;p19: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Share the first scenario.</a:t>
            </a:r>
          </a:p>
          <a:p>
            <a:pPr marL="0" lvl="0" indent="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“Here is our first scenario. </a:t>
            </a:r>
            <a:r>
              <a:rPr lang="en-US" i="0" dirty="0"/>
              <a:t>(Read what is on the slide.) </a:t>
            </a:r>
            <a:r>
              <a:rPr lang="en-US" i="1" dirty="0"/>
              <a:t>You guys may already have some thoughts on how to handle this, but I’m going to help you out with some potential options!”</a:t>
            </a:r>
            <a:endParaRPr i="1" dirty="0"/>
          </a:p>
        </p:txBody>
      </p:sp>
      <p:sp>
        <p:nvSpPr>
          <p:cNvPr id="279" name="Google Shape;279;p19: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50</a:t>
            </a:fld>
            <a:endParaRPr sz="1200">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30dd0bad68_0_1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9" name="Google Shape;289;g230dd0bad68_0_10:notes"/>
          <p:cNvSpPr txBox="1">
            <a:spLocks noGrp="1"/>
          </p:cNvSpPr>
          <p:nvPr>
            <p:ph type="body" idx="1"/>
          </p:nvPr>
        </p:nvSpPr>
        <p:spPr>
          <a:xfrm>
            <a:off x="709613" y="4459288"/>
            <a:ext cx="5683200" cy="42243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Share the possible options and find out which ones the participants might use. </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VIRTUAL MODIFICATION: After you read the possible options have participants type in the chat box the letter(s) that correspond with the suggestion(s) that they might offer this parent. Announce which options seem most popular among the participants and provide commentary.  </a:t>
            </a:r>
            <a:endParaRPr dirty="0"/>
          </a:p>
          <a:p>
            <a:pPr marL="0" lvl="0" indent="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0" dirty="0"/>
              <a:t>(Read each of the options out loud. Have participants either raise their hand or move to a designated area of the room based on the suggestions(s) they would be most likely offer this parent. </a:t>
            </a:r>
            <a:r>
              <a:rPr lang="en-US" dirty="0"/>
              <a:t>Call on a couple people to share why they chose a specific suggestion or if they have additional thoughts on what they would say to this parent. Reinforce that there is more than one way to handle every scenario and that participants may adjust their approach given the setting and their relationship with a given parent.)</a:t>
            </a:r>
            <a:endParaRPr i="1" dirty="0"/>
          </a:p>
          <a:p>
            <a:pPr marL="0" lvl="0" indent="0" algn="l" rtl="0">
              <a:lnSpc>
                <a:spcPct val="100000"/>
              </a:lnSpc>
              <a:spcBef>
                <a:spcPts val="0"/>
              </a:spcBef>
              <a:spcAft>
                <a:spcPts val="0"/>
              </a:spcAft>
              <a:buSzPts val="1400"/>
              <a:buNone/>
            </a:pPr>
            <a:endParaRPr dirty="0"/>
          </a:p>
        </p:txBody>
      </p:sp>
      <p:sp>
        <p:nvSpPr>
          <p:cNvPr id="290" name="Google Shape;290;g230dd0bad68_0_10:notes"/>
          <p:cNvSpPr txBox="1">
            <a:spLocks noGrp="1"/>
          </p:cNvSpPr>
          <p:nvPr>
            <p:ph type="sldNum" idx="12"/>
          </p:nvPr>
        </p:nvSpPr>
        <p:spPr>
          <a:xfrm>
            <a:off x="4022725" y="8916988"/>
            <a:ext cx="3078300" cy="4698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51</a:t>
            </a:fld>
            <a:endParaRPr sz="1200">
              <a:solidFill>
                <a:schemeClr val="dk1"/>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9" name="Google Shape;299;p21: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Suggest materials that might be helpful to share with the parent in this scenario. </a:t>
            </a:r>
            <a:endParaRPr dirty="0"/>
          </a:p>
          <a:p>
            <a:pPr marL="0" lvl="0" indent="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r>
              <a:rPr lang="en-US" dirty="0"/>
              <a:t>SCRIPT: </a:t>
            </a:r>
            <a:r>
              <a:rPr lang="en-US" i="1" dirty="0"/>
              <a:t>“You guys are doing great! Here are some specific resources that might be useful when interacting with this parent. You could use the smoke/vape free home pledge in the parent worksheets as a way to help this mom stay accountable. You could also use the How Smoking Affects Children page in the flip chart to help remind this mom why she decided to not smoke inside as you offer suggestions. And if she indicates interest in trying to quit smoking you can offer a Quit Now Indiana handout and tell her about this free service.”</a:t>
            </a:r>
            <a:endParaRPr dirty="0"/>
          </a:p>
        </p:txBody>
      </p:sp>
      <p:sp>
        <p:nvSpPr>
          <p:cNvPr id="300" name="Google Shape;300;p21: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52</a:t>
            </a:fld>
            <a:endParaRPr sz="1200">
              <a:solidFill>
                <a:schemeClr val="dk1"/>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30dd0bad68_0_1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3" name="Google Shape;313;g230dd0bad68_0_19:notes"/>
          <p:cNvSpPr txBox="1">
            <a:spLocks noGrp="1"/>
          </p:cNvSpPr>
          <p:nvPr>
            <p:ph type="body" idx="1"/>
          </p:nvPr>
        </p:nvSpPr>
        <p:spPr>
          <a:xfrm>
            <a:off x="709613" y="4459288"/>
            <a:ext cx="5683200" cy="42243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Share the second scenario.</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“Nice job! Let’s try another one.” </a:t>
            </a:r>
            <a:r>
              <a:rPr lang="en-US" i="0" dirty="0"/>
              <a:t>(Read what is on the slide.)</a:t>
            </a:r>
            <a:endParaRPr lang="en-US" dirty="0"/>
          </a:p>
          <a:p>
            <a:pPr marL="0" lvl="0" indent="0" algn="l" rtl="0">
              <a:lnSpc>
                <a:spcPct val="100000"/>
              </a:lnSpc>
              <a:spcBef>
                <a:spcPts val="0"/>
              </a:spcBef>
              <a:spcAft>
                <a:spcPts val="0"/>
              </a:spcAft>
              <a:buSzPts val="1400"/>
              <a:buNone/>
            </a:pPr>
            <a:endParaRPr dirty="0"/>
          </a:p>
        </p:txBody>
      </p:sp>
      <p:sp>
        <p:nvSpPr>
          <p:cNvPr id="314" name="Google Shape;314;g230dd0bad68_0_19:notes"/>
          <p:cNvSpPr txBox="1">
            <a:spLocks noGrp="1"/>
          </p:cNvSpPr>
          <p:nvPr>
            <p:ph type="sldNum" idx="12"/>
          </p:nvPr>
        </p:nvSpPr>
        <p:spPr>
          <a:xfrm>
            <a:off x="4022725" y="8916988"/>
            <a:ext cx="3078300" cy="4698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53</a:t>
            </a:fld>
            <a:endParaRPr sz="1200">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30dd0bad68_0_2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4" name="Google Shape;324;g230dd0bad68_0_28:notes"/>
          <p:cNvSpPr txBox="1">
            <a:spLocks noGrp="1"/>
          </p:cNvSpPr>
          <p:nvPr>
            <p:ph type="body" idx="1"/>
          </p:nvPr>
        </p:nvSpPr>
        <p:spPr>
          <a:xfrm>
            <a:off x="709613" y="4459288"/>
            <a:ext cx="5683200" cy="42243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Share the possible options and find out which ones the participants might use. </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VIRTUAL MODIFICATION: After you read the possible options have participants type in the chat box the letter(s) that correspond with the suggestion(s) that they might offer this parent. Announce which options seem most popular among the participants and provide commentary.  </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0" dirty="0"/>
              <a:t>(Read each of the options out loud. Have participants either raise their hand or move to a designated area of the room based on the suggestions(s) they would be most likely offer this parent. </a:t>
            </a:r>
            <a:r>
              <a:rPr lang="en-US" dirty="0"/>
              <a:t>Call on a couple people to share why they chose a specific suggestion or if they have additional thoughts on what they would say to this parent. Reinforce that there is more than one way to handle every scenario and that participants may adjust their approach given the setting and their relationship with a given parent.)</a:t>
            </a:r>
            <a:endParaRPr lang="en-US" i="1" dirty="0"/>
          </a:p>
          <a:p>
            <a:pPr marL="0" lvl="0" indent="0" algn="l" rtl="0">
              <a:lnSpc>
                <a:spcPct val="100000"/>
              </a:lnSpc>
              <a:spcBef>
                <a:spcPts val="0"/>
              </a:spcBef>
              <a:spcAft>
                <a:spcPts val="0"/>
              </a:spcAft>
              <a:buSzPts val="1400"/>
              <a:buNone/>
            </a:pPr>
            <a:endParaRPr dirty="0"/>
          </a:p>
        </p:txBody>
      </p:sp>
      <p:sp>
        <p:nvSpPr>
          <p:cNvPr id="325" name="Google Shape;325;g230dd0bad68_0_28:notes"/>
          <p:cNvSpPr txBox="1">
            <a:spLocks noGrp="1"/>
          </p:cNvSpPr>
          <p:nvPr>
            <p:ph type="sldNum" idx="12"/>
          </p:nvPr>
        </p:nvSpPr>
        <p:spPr>
          <a:xfrm>
            <a:off x="4022725" y="8916988"/>
            <a:ext cx="3078300" cy="4698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54</a:t>
            </a:fld>
            <a:endParaRPr sz="1200">
              <a:solidFill>
                <a:schemeClr val="dk1"/>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30dd0bad68_0_3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4" name="Google Shape;334;g230dd0bad68_0_37:notes"/>
          <p:cNvSpPr txBox="1">
            <a:spLocks noGrp="1"/>
          </p:cNvSpPr>
          <p:nvPr>
            <p:ph type="body" idx="1"/>
          </p:nvPr>
        </p:nvSpPr>
        <p:spPr>
          <a:xfrm>
            <a:off x="709613" y="4459288"/>
            <a:ext cx="5683200" cy="42243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Suggest materials that might be helpful to share with the parent in this scenario. </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 </a:t>
            </a:r>
            <a:r>
              <a:rPr lang="en-US" i="1" dirty="0"/>
              <a:t>“Here are some more resources available to you that might be helpful with this scenario. Again Quit Now Indiana has some helpful handouts about smoke/vape free living. And there are parent worksheets that could guide the parent in talking to others who smoke around them as well as the one about the dangers of E-liquids and vapes for kids to reinforce their stance on not allowing their guests to vape in their home.”</a:t>
            </a:r>
            <a:endParaRPr lang="en-US" dirty="0"/>
          </a:p>
          <a:p>
            <a:pPr marL="0" lvl="0" indent="0" algn="l" rtl="0">
              <a:lnSpc>
                <a:spcPct val="100000"/>
              </a:lnSpc>
              <a:spcBef>
                <a:spcPts val="0"/>
              </a:spcBef>
              <a:spcAft>
                <a:spcPts val="0"/>
              </a:spcAft>
              <a:buClr>
                <a:schemeClr val="dk1"/>
              </a:buClr>
              <a:buSzPts val="1200"/>
              <a:buFont typeface="Arial"/>
              <a:buNone/>
            </a:pPr>
            <a:endParaRPr dirty="0"/>
          </a:p>
        </p:txBody>
      </p:sp>
      <p:sp>
        <p:nvSpPr>
          <p:cNvPr id="335" name="Google Shape;335;g230dd0bad68_0_37:notes"/>
          <p:cNvSpPr txBox="1">
            <a:spLocks noGrp="1"/>
          </p:cNvSpPr>
          <p:nvPr>
            <p:ph type="sldNum" idx="12"/>
          </p:nvPr>
        </p:nvSpPr>
        <p:spPr>
          <a:xfrm>
            <a:off x="4022725" y="8916988"/>
            <a:ext cx="3078300" cy="4698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55</a:t>
            </a:fld>
            <a:endParaRPr sz="1200">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30dd0bad68_0_4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8" name="Google Shape;348;g230dd0bad68_0_46:notes"/>
          <p:cNvSpPr txBox="1">
            <a:spLocks noGrp="1"/>
          </p:cNvSpPr>
          <p:nvPr>
            <p:ph type="body" idx="1"/>
          </p:nvPr>
        </p:nvSpPr>
        <p:spPr>
          <a:xfrm>
            <a:off x="709613" y="4459288"/>
            <a:ext cx="5683200" cy="42243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Share the third and final scenario.</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“I think you guys have the hang of this! Let’s try one final scenario.” </a:t>
            </a:r>
            <a:r>
              <a:rPr lang="en-US" i="0" dirty="0"/>
              <a:t>(Read what is on the slide.)</a:t>
            </a:r>
            <a:endParaRPr dirty="0"/>
          </a:p>
        </p:txBody>
      </p:sp>
      <p:sp>
        <p:nvSpPr>
          <p:cNvPr id="349" name="Google Shape;349;g230dd0bad68_0_46:notes"/>
          <p:cNvSpPr txBox="1">
            <a:spLocks noGrp="1"/>
          </p:cNvSpPr>
          <p:nvPr>
            <p:ph type="sldNum" idx="12"/>
          </p:nvPr>
        </p:nvSpPr>
        <p:spPr>
          <a:xfrm>
            <a:off x="4022725" y="8916988"/>
            <a:ext cx="3078300" cy="4698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56</a:t>
            </a:fld>
            <a:endParaRPr sz="1200">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30dd0bad68_0_5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9" name="Google Shape;359;g230dd0bad68_0_55:notes"/>
          <p:cNvSpPr txBox="1">
            <a:spLocks noGrp="1"/>
          </p:cNvSpPr>
          <p:nvPr>
            <p:ph type="body" idx="1"/>
          </p:nvPr>
        </p:nvSpPr>
        <p:spPr>
          <a:xfrm>
            <a:off x="709613" y="4459288"/>
            <a:ext cx="5683200" cy="42243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Share the possible options and find out which ones the participants might use. </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VIRTUAL MODIFICATION: After you read the possible options have participants type in the chat box the letter(s) that correspond with the suggestion(s) that they might offer this parent. Announce which options seem most popular among the participants and provide commentary.  </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0" dirty="0"/>
              <a:t>(Read each of the options out loud. Have participants either raise their hand or move to a designated area of the room based on the suggestions(s) they would be most likely offer this parent. </a:t>
            </a:r>
            <a:r>
              <a:rPr lang="en-US" dirty="0"/>
              <a:t>Call on a couple people to share why they chose a specific suggestion or if they have additional thoughts on what they would say to this parent. Reinforce that there is more than one way to handle every scenario and that participants may adjust their approach given the setting and their relationship with a given parent.)</a:t>
            </a:r>
            <a:endParaRPr lang="en-US" i="1" dirty="0"/>
          </a:p>
          <a:p>
            <a:pPr marL="0" lvl="0" indent="0" algn="l" rtl="0">
              <a:lnSpc>
                <a:spcPct val="100000"/>
              </a:lnSpc>
              <a:spcBef>
                <a:spcPts val="0"/>
              </a:spcBef>
              <a:spcAft>
                <a:spcPts val="0"/>
              </a:spcAft>
              <a:buSzPts val="1400"/>
              <a:buNone/>
            </a:pPr>
            <a:endParaRPr dirty="0"/>
          </a:p>
        </p:txBody>
      </p:sp>
      <p:sp>
        <p:nvSpPr>
          <p:cNvPr id="360" name="Google Shape;360;g230dd0bad68_0_55:notes"/>
          <p:cNvSpPr txBox="1">
            <a:spLocks noGrp="1"/>
          </p:cNvSpPr>
          <p:nvPr>
            <p:ph type="sldNum" idx="12"/>
          </p:nvPr>
        </p:nvSpPr>
        <p:spPr>
          <a:xfrm>
            <a:off x="4022725" y="8916988"/>
            <a:ext cx="3078300" cy="4698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57</a:t>
            </a:fld>
            <a:endParaRPr sz="1200">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30dd0bad68_0_6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9" name="Google Shape;369;g230dd0bad68_0_64:notes"/>
          <p:cNvSpPr txBox="1">
            <a:spLocks noGrp="1"/>
          </p:cNvSpPr>
          <p:nvPr>
            <p:ph type="body" idx="1"/>
          </p:nvPr>
        </p:nvSpPr>
        <p:spPr>
          <a:xfrm>
            <a:off x="709613" y="4459288"/>
            <a:ext cx="5683200" cy="42243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Suggest materials that might be helpful to share with the parent in this scenario. </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 </a:t>
            </a:r>
            <a:r>
              <a:rPr lang="en-US" i="1" dirty="0"/>
              <a:t>“You are definitely getting the hang of these scenarios! And of course Breathe offers some good resources that could help this parent as well. If he is interested in trying to quit smoking you can offer a Quit Now Indiana card. You could pull up the thirdhand smoke video to reinforce the importance of not smoking in her car. You might also share the parent handout with tips on keeping your home &amp; car smoke/vape free or the parent worksheet that will help him break the habit of smoking in the car and track his success.”</a:t>
            </a:r>
            <a:endParaRPr dirty="0"/>
          </a:p>
        </p:txBody>
      </p:sp>
      <p:sp>
        <p:nvSpPr>
          <p:cNvPr id="370" name="Google Shape;370;g230dd0bad68_0_64:notes"/>
          <p:cNvSpPr txBox="1">
            <a:spLocks noGrp="1"/>
          </p:cNvSpPr>
          <p:nvPr>
            <p:ph type="sldNum" idx="12"/>
          </p:nvPr>
        </p:nvSpPr>
        <p:spPr>
          <a:xfrm>
            <a:off x="4022725" y="8916988"/>
            <a:ext cx="3078300" cy="4698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58</a:t>
            </a:fld>
            <a:endParaRPr sz="1200">
              <a:solidFill>
                <a:schemeClr val="dk1"/>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33129d795d_0_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4" name="Google Shape;384;g233129d795d_0_5:notes"/>
          <p:cNvSpPr txBox="1">
            <a:spLocks noGrp="1"/>
          </p:cNvSpPr>
          <p:nvPr>
            <p:ph type="body" idx="1"/>
          </p:nvPr>
        </p:nvSpPr>
        <p:spPr>
          <a:xfrm>
            <a:off x="709613" y="4459288"/>
            <a:ext cx="5683200" cy="42243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Praise participants for their active participation.</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 </a:t>
            </a:r>
            <a:r>
              <a:rPr lang="en-US" i="1" dirty="0"/>
              <a:t>“You guys did an awesome job with the scenarios and I’m so encouraged to hear how you might handle these real life examples. And I hope this training is helping reinforce that you have access to tons of great resources to help you out and feel more confident as you approach this sensitive subject with the parents you serve.”</a:t>
            </a:r>
            <a:endParaRPr i="1" dirty="0"/>
          </a:p>
        </p:txBody>
      </p:sp>
      <p:sp>
        <p:nvSpPr>
          <p:cNvPr id="385" name="Google Shape;385;g233129d795d_0_5:notes"/>
          <p:cNvSpPr txBox="1">
            <a:spLocks noGrp="1"/>
          </p:cNvSpPr>
          <p:nvPr>
            <p:ph type="sldNum" idx="12"/>
          </p:nvPr>
        </p:nvSpPr>
        <p:spPr>
          <a:xfrm>
            <a:off x="4022725" y="8916988"/>
            <a:ext cx="3078300" cy="4698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59</a:t>
            </a:fld>
            <a:endParaRPr sz="12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 name="Google Shape;116;p4: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Have anyone who wants to share say what salad topping describes them best.</a:t>
            </a:r>
            <a:endParaRPr dirty="0"/>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VIRTUAL MODIFICATION: Instruct participants to type the salad topping that best describes them in the chat box. Read the comments aloud and ask a few participants to share why they chose a certain topping.</a:t>
            </a:r>
            <a:endParaRPr dirty="0"/>
          </a:p>
          <a:p>
            <a:pPr marL="0" lvl="0" indent="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“I want you guys to help build a virtual salad by thinking about what salad topping you feel best describes what you bring to the mix here at your organization. You all represent different roles within the organizations, length of work history, a variety of expertise and personal experience, as well as unique personalities. So think about all those factors as you determine the salad topping that best represents you. I am excited to find out what kind of unique salad you all create that represents your organization!</a:t>
            </a:r>
            <a:r>
              <a:rPr lang="en-US" i="0" dirty="0"/>
              <a:t> (CLICK TO BRING UP TOPPING IDEAS) </a:t>
            </a:r>
            <a:r>
              <a:rPr lang="en-US" i="1" dirty="0"/>
              <a:t>To help you out a bit, here is a list of possible salad toppings, but you don’t have to stick to these toppings, get as creative as you want! I’ll get us started by sharing that what I bring to the salad is the big bowl! I try to offer some structure but also plenty of room to mix things up and allow everyone space to learn and grow. </a:t>
            </a:r>
            <a:r>
              <a:rPr lang="en-US" i="0" dirty="0"/>
              <a:t>(Turn to co-host) </a:t>
            </a:r>
            <a:r>
              <a:rPr lang="en-US" i="1" dirty="0"/>
              <a:t>What do you bring to our salad? {I bring the romaine lettuce, I offer a foundation of resources and ideas for others to build on and plenty of healthy information to chew on! OR I bring the salad tongs because I like to get in there and mix things up and have some fun!} Now, who wants to share the salad topping that describes them?” </a:t>
            </a:r>
            <a:r>
              <a:rPr lang="en-US" i="0" dirty="0"/>
              <a:t>As people share salad toppings probe as to how that describes them and what they offer to their work environment. Validate answers and thank those who contribute. Not everyone has to share, but get several people’s input spending about 3-5 minutes on this activity.</a:t>
            </a:r>
            <a:r>
              <a:rPr lang="en-US" i="1" dirty="0"/>
              <a:t> </a:t>
            </a:r>
            <a:endParaRPr b="0" i="1" dirty="0">
              <a:solidFill>
                <a:srgbClr val="474747"/>
              </a:solidFill>
              <a:latin typeface="Open Sans"/>
              <a:ea typeface="Open Sans"/>
              <a:cs typeface="Open Sans"/>
              <a:sym typeface="Open Sans"/>
            </a:endParaRPr>
          </a:p>
        </p:txBody>
      </p:sp>
      <p:sp>
        <p:nvSpPr>
          <p:cNvPr id="117" name="Google Shape;117;p4: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B3CF5-DB26-DA68-AD44-33FE431D32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276BBC-C709-4951-39F6-2ABD945D9C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4AAAD9-9712-4DB3-B5F6-A1E31513B629}"/>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 am happy to answer any questions now or in the future.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Check the chat box for any questions that may have been posted during the training and let participants know they can post questions in the chat box or unmute to ask questions now.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am encouraged to hear all the ways you are already supporting the families you serve and the new ideas that were generated in today’s Breathe Refresher. We are just about done with the training, but I would love to answer any additional questions you may have. And as you continue implementing Breathe please do not hesitate to reach out with questions as they come up.”</a:t>
            </a:r>
          </a:p>
          <a:p>
            <a:endParaRPr lang="en-US" dirty="0"/>
          </a:p>
        </p:txBody>
      </p:sp>
      <p:sp>
        <p:nvSpPr>
          <p:cNvPr id="4" name="Slide Number Placeholder 3">
            <a:extLst>
              <a:ext uri="{FF2B5EF4-FFF2-40B4-BE49-F238E27FC236}">
                <a16:creationId xmlns:a16="http://schemas.microsoft.com/office/drawing/2014/main" id="{A743325D-D35C-C2D8-EEAF-3C450B5F59D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759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C23BC-B907-1FAF-E73F-9282BB8563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E40103-32B8-E116-535E-F12A4236F9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C4AA7-E092-D5F6-9E46-C4A6FD58AFD8}"/>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Ask for personal stories about tobacco.</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Post this link in the chat box: https://www.surveymonkey.com/r/tobaccostory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love answering your questions as well as hearing stories about how tobacco has affected you, the people you love, and the families you serve. We don’t have time to hear all those great stories today, but we encourage you to share those stories with us at this link, which you can also find on the Breathe website and in the monthly newsletters. Tobacco isn’t just about stats, it’s about people and sharing stories about tobacco helps us all make a personal connection to this important work we are doing.  We look forward to hearing your stories!”</a:t>
            </a:r>
          </a:p>
          <a:p>
            <a:endParaRPr lang="en-US" dirty="0"/>
          </a:p>
        </p:txBody>
      </p:sp>
      <p:sp>
        <p:nvSpPr>
          <p:cNvPr id="4" name="Slide Number Placeholder 3">
            <a:extLst>
              <a:ext uri="{FF2B5EF4-FFF2-40B4-BE49-F238E27FC236}">
                <a16:creationId xmlns:a16="http://schemas.microsoft.com/office/drawing/2014/main" id="{83B8A714-6634-D629-3F9D-0B4A9CE2F43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2335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All participants need to complete a post assessment.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Participants can complete the post assessment online with the QR code on this slide. This is the preferred method as it will save you time doing data entry after the training! (The slide now indicates “Breathe Refresher” so they know how to fill answer the first question regarding the type of training they attended.) To encourage compliance, you could have them indicate they are done or show you their completion screen and you could give them a handout, magnet, or other giveaway when they do. You still need to bring some printed out post assessments, preferable on a different color of paper, in case participants prefer to complete a hard copy. The Post Assessment can be downloaded from this webpage: https://justbreathein.org/staff-training/breathe-refresher/  **If you choose NOT to have participants complete the assessment online, modify this slide by removing the QR code.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can use another device to access the QR code on the screen and/or you can place the link in the chat box so they can complete it on the device they are using for the training. Ask participants to type DONE in the chat box to encourage compliance and assess completion. Here is the link to the post assessment: https://www.surveymonkey.com/r/PostAssess2527</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lvl="0" indent="0" algn="l" rtl="0">
              <a:spcBef>
                <a:spcPts val="0"/>
              </a:spcBef>
              <a:spcAft>
                <a:spcPts val="0"/>
              </a:spcAft>
              <a:buClr>
                <a:schemeClr val="dk1"/>
              </a:buClr>
              <a:buSzPts val="1200"/>
              <a:buFont typeface="Arial"/>
              <a:buNone/>
            </a:pPr>
            <a:r>
              <a:rPr lang="en-US" dirty="0"/>
              <a:t>SCRIPT: “</a:t>
            </a:r>
            <a:r>
              <a:rPr lang="en-US" i="1" dirty="0"/>
              <a:t>Thank you for participating in today’s Breathe training! Before we wrap up, I need everyone to complete the post assessment. Once you have completed the post assessment, please bring it to me/hold it up and I will give you </a:t>
            </a:r>
            <a:r>
              <a:rPr lang="en-US" i="0" dirty="0"/>
              <a:t>(a magnet, certificate of completion, or whatever handout you choose)</a:t>
            </a:r>
            <a:r>
              <a:rPr lang="en-US" i="1" dirty="0"/>
              <a: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03232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can pick up Quit Now Indiana materials and should expect a follow up survey in one month.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“After you complete the post assessment you can pick up Quit Now Indiana handouts/QR code flyers/supplemental Breathe materials. I’ll be sending a follow up email soon with the link to the webpage with all the digital materials as well as a certificate of completion for today’s training. Then expect an email in about a month from justbreatheindiana@gmail.com with our 1 month follow up survey. Please complete that survey when you get it as it really helps us gain feedback to evaluate and improve the Breathe program. (Click to reveal incentive) As an added incentive we are now doing a monthly drawing of all the 1 month follow up surveys received and one lucky winner will be awarded a $25 gift card</a:t>
            </a:r>
            <a:r>
              <a:rPr lang="en-US" i="1"/>
              <a:t>, the winner </a:t>
            </a:r>
            <a:r>
              <a:rPr lang="en-US" i="1" dirty="0"/>
              <a:t>will get to choose between Walmart or Starbucks…and it could be you, if you complete the 1 month survey!”</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0573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contact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(Personalize this slide with your contact information.) </a:t>
            </a:r>
            <a:r>
              <a:rPr lang="en-US" i="1" dirty="0"/>
              <a:t>“Thank you so much for participating in today’s Breathe Refresher. It was my pleasure to get to see all of you again and meet the new staff. I know that working with families on this topic may not be easy, but I hope this training reinvigorated you and that you have even more ideas for how you can utilize the Breathe materials. As always, please reach out to me any time you have questions or great ideas and want to share your successes!”  </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59230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056DF-903F-48C1-82D2-CB5926957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FE971-EA5D-D5EB-812D-F1A1E4051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AA820-7B81-B9DA-D863-D032320EAA96}"/>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basic data sources and where they can find more.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(You can just leave this slide up for people to see or refer to it if anyone asks about the source of information you shared.)</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a:extLst>
              <a:ext uri="{FF2B5EF4-FFF2-40B4-BE49-F238E27FC236}">
                <a16:creationId xmlns:a16="http://schemas.microsoft.com/office/drawing/2014/main" id="{FC0BFE5C-88DE-3566-826B-56E579A23B5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292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Set the stage for this training being a refresher.</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 </a:t>
            </a:r>
            <a:r>
              <a:rPr lang="en-US" i="1" dirty="0"/>
              <a:t>“Thank you all for helping us build a beautiful one-of-a-kind salad! This image doesn’t perfectly depict the salad we just created in our minds, but it does gives us a good representation of a salad with many different toppings. I want you to notice the diversity in the salad we just created. Think about all the different colors and textures. Recognize that each ingredient remains identifiable even as the salad gets tossed rather than simply getting muddied into the mix like ingredients in a soup would. Some of the ingredients are spicy and pungent, some are mild and less noticeable but still important. Each ingredient plays an important role and makes the salad unique and beautiful. That is how we want all of you to think about your organization and your role in it. As well as your role with Breathe and tobacco education. You all play a different part in the organization and in the work to help families create healthy smoke and vape free environments for their children. Some of you have a bit more in-your-face kind of personality, while some may have more of a behind the scenes role. Breathe offers plenty of opportunities and resources that can work with your individual roles and personalities. No organization implements Breathe in exactly the same way and that is great! As we conduct the Breathe Refresher today we want you to think about how tobacco information and the Breathe resources can best mix in with the work each of you already do. Now, let’s have a little fun with a game that will show us how much everyone knows/remembers about tobacco!”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2817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0a167fc751_2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0"/>
              </a:spcBef>
              <a:spcAft>
                <a:spcPts val="0"/>
              </a:spcAft>
            </a:pPr>
            <a:r>
              <a:rPr lang="en-US" sz="1800" b="0" i="0" u="none" strike="noStrike" dirty="0">
                <a:solidFill>
                  <a:srgbClr val="000000"/>
                </a:solidFill>
                <a:effectLst/>
                <a:latin typeface="Arial" panose="020B0604020202020204" pitchFamily="34" charset="0"/>
              </a:rPr>
              <a:t>KEY POINT: Review the structure for how to play Who wants to be a millionaire.</a:t>
            </a:r>
            <a:endParaRPr lang="en-US" b="0" i="0" u="none" strike="noStrike" dirty="0">
              <a:solidFill>
                <a:srgbClr val="000000"/>
              </a:solidFill>
              <a:effectLst/>
            </a:endParaRPr>
          </a:p>
          <a:p>
            <a:pPr algn="l" rtl="0">
              <a:spcBef>
                <a:spcPts val="0"/>
              </a:spcBef>
              <a:spcAft>
                <a:spcPts val="0"/>
              </a:spcAft>
            </a:pPr>
            <a:endParaRPr lang="en-US" sz="1800" b="0" i="0" u="none" strike="noStrike" dirty="0">
              <a:solidFill>
                <a:srgbClr val="000000"/>
              </a:solidFill>
              <a:effectLst/>
              <a:latin typeface="Arial" panose="020B0604020202020204" pitchFamily="34" charset="0"/>
            </a:endParaRPr>
          </a:p>
          <a:p>
            <a:pPr algn="l" rtl="0">
              <a:spcBef>
                <a:spcPts val="0"/>
              </a:spcBef>
              <a:spcAft>
                <a:spcPts val="0"/>
              </a:spcAft>
            </a:pPr>
            <a:r>
              <a:rPr lang="en-US" sz="1800" b="0" i="0" u="none" strike="noStrike" dirty="0">
                <a:solidFill>
                  <a:srgbClr val="000000"/>
                </a:solidFill>
                <a:effectLst/>
                <a:latin typeface="Arial" panose="020B0604020202020204" pitchFamily="34" charset="0"/>
              </a:rPr>
              <a:t>MATERIALS NEEDED: Dry erase board and markers or newsprint to keep the score on. The Who Wants to be a Millionaire cheat sheet so you know which answers to reveal, which can be found here: https://justbreathein.org/staff-training/breathe-refresher/</a:t>
            </a:r>
          </a:p>
          <a:p>
            <a:pPr algn="l" rtl="0">
              <a:spcBef>
                <a:spcPts val="0"/>
              </a:spcBef>
              <a:spcAft>
                <a:spcPts val="0"/>
              </a:spcAft>
            </a:pPr>
            <a:endParaRPr lang="en-US" sz="1800" b="0" i="0" u="none" strike="noStrike" dirty="0">
              <a:solidFill>
                <a:srgbClr val="000000"/>
              </a:solidFill>
              <a:effectLst/>
              <a:latin typeface="Arial" panose="020B0604020202020204" pitchFamily="34" charset="0"/>
            </a:endParaRPr>
          </a:p>
          <a:p>
            <a:pPr algn="l" rtl="0">
              <a:spcBef>
                <a:spcPts val="0"/>
              </a:spcBef>
              <a:spcAft>
                <a:spcPts val="0"/>
              </a:spcAft>
            </a:pPr>
            <a:r>
              <a:rPr lang="en-US" sz="1800" b="0" i="0" u="none" strike="noStrike" dirty="0">
                <a:solidFill>
                  <a:srgbClr val="000000"/>
                </a:solidFill>
                <a:effectLst/>
                <a:latin typeface="Arial" panose="020B0604020202020204" pitchFamily="34" charset="0"/>
              </a:rPr>
              <a:t>VIRTUAL MODIFICATION: Participants will play as individuals and enter their guesses in the chat box. Provide commentary as the guesses come in and use the honor system by instructing participants to keep track of how many answers they get correct. At the end you can ask them to type how much money they earned ($100,000 per right answer) in the chat box…and then declare them all millionaires in your book. And remind them you are grant funded and therefore don’t have a million dollars to give away!</a:t>
            </a:r>
            <a:endParaRPr lang="en-US" b="0" i="0" u="none" strike="noStrike" dirty="0">
              <a:solidFill>
                <a:srgbClr val="000000"/>
              </a:solidFill>
              <a:effectLst/>
            </a:endParaRPr>
          </a:p>
          <a:p>
            <a:pPr algn="l" rtl="0">
              <a:spcBef>
                <a:spcPts val="0"/>
              </a:spcBef>
              <a:spcAft>
                <a:spcPts val="0"/>
              </a:spcAft>
            </a:pPr>
            <a:endParaRPr lang="en-US" sz="1800" b="0" i="0" u="none" strike="noStrike" dirty="0">
              <a:solidFill>
                <a:srgbClr val="000000"/>
              </a:solidFill>
              <a:effectLst/>
              <a:latin typeface="Arial" panose="020B0604020202020204" pitchFamily="34" charset="0"/>
            </a:endParaRPr>
          </a:p>
          <a:p>
            <a:pPr algn="l" rtl="0">
              <a:spcBef>
                <a:spcPts val="0"/>
              </a:spcBef>
              <a:spcAft>
                <a:spcPts val="0"/>
              </a:spcAft>
            </a:pPr>
            <a:r>
              <a:rPr lang="en-US" sz="1800" b="0" i="0" u="none" strike="noStrike" dirty="0">
                <a:solidFill>
                  <a:srgbClr val="000000"/>
                </a:solidFill>
                <a:effectLst/>
                <a:latin typeface="Arial" panose="020B0604020202020204" pitchFamily="34" charset="0"/>
              </a:rPr>
              <a:t>SCRIPT: </a:t>
            </a:r>
            <a:r>
              <a:rPr lang="en-US" sz="1800" b="0" i="1" u="none" strike="noStrike" dirty="0">
                <a:solidFill>
                  <a:srgbClr val="000000"/>
                </a:solidFill>
                <a:effectLst/>
                <a:latin typeface="Arial" panose="020B0604020202020204" pitchFamily="34" charset="0"/>
              </a:rPr>
              <a:t>“ Who wants to be a Millionaire? I sure do! Today we are going to play a modified version of Who wants to be a millionaire! So as a group decide who will be your team’s spokesperson. I want you to work together as a group to decide on a final answer, but I will only take the final answer from the spokesperson. There are 10 questions, each worth $100,000. Now some of these questions can be kind of tricky, but you do have ONE “call a friend” option and ONE ”lifeline”. Call a friend means you can “call” me </a:t>
            </a:r>
            <a:r>
              <a:rPr lang="en-US" sz="1800" b="0" i="0" u="none" strike="noStrike" dirty="0">
                <a:solidFill>
                  <a:srgbClr val="000000"/>
                </a:solidFill>
                <a:effectLst/>
                <a:latin typeface="Arial" panose="020B0604020202020204" pitchFamily="34" charset="0"/>
              </a:rPr>
              <a:t>(you the presenter) </a:t>
            </a:r>
            <a:r>
              <a:rPr lang="en-US" sz="1800" b="0" i="1" u="none" strike="noStrike" dirty="0">
                <a:solidFill>
                  <a:srgbClr val="000000"/>
                </a:solidFill>
                <a:effectLst/>
                <a:latin typeface="Arial" panose="020B0604020202020204" pitchFamily="34" charset="0"/>
              </a:rPr>
              <a:t>for help. The lifeline option you can literally use your lifeline, *cough* your phone and google the answer!”</a:t>
            </a:r>
            <a:endParaRPr lang="en-US" b="0" i="0" u="none" strike="noStrike" dirty="0">
              <a:solidFill>
                <a:srgbClr val="000000"/>
              </a:solidFill>
              <a:effectLst/>
            </a:endParaRPr>
          </a:p>
          <a:p>
            <a:pPr algn="l" rtl="0">
              <a:spcBef>
                <a:spcPts val="0"/>
              </a:spcBef>
              <a:spcAft>
                <a:spcPts val="200"/>
              </a:spcAft>
            </a:pPr>
            <a:br>
              <a:rPr lang="en-US" b="0" i="0" u="none" strike="noStrike" dirty="0">
                <a:solidFill>
                  <a:srgbClr val="000000"/>
                </a:solidFill>
                <a:effectLst/>
              </a:rPr>
            </a:br>
            <a:r>
              <a:rPr lang="en-US" sz="1800" b="0" i="0" u="none" strike="noStrike" dirty="0">
                <a:solidFill>
                  <a:srgbClr val="000000"/>
                </a:solidFill>
                <a:effectLst/>
                <a:latin typeface="Arial" panose="020B0604020202020204" pitchFamily="34" charset="0"/>
              </a:rPr>
              <a:t>INSTRUCTIONS: Use your cheesiest Game Show voice and ask them to pick a leader/spokesperson. If you want, ask for a volunteer or have your co-trainer record the score on paper or a dry erase board. Go through the questions in order 1 through 10 until all question are completed. After each answer is revealed, another slide provides additional commentary that will help you continue the conversation on that topic. At the end of the game add up how much “money” they have won to see if they are millionaires. Congratulate them on doing a good job and acknowledge some of the questions were difficult, but hopefully we all walk away with a good review or learned something new. </a:t>
            </a:r>
            <a:endParaRPr lang="en-US" b="0" i="0" u="none" strike="noStrike" dirty="0">
              <a:solidFill>
                <a:srgbClr val="000000"/>
              </a:solidFill>
              <a:effectLst/>
            </a:endParaRPr>
          </a:p>
          <a:p>
            <a:pPr algn="l"/>
            <a:br>
              <a:rPr lang="en-US" dirty="0"/>
            </a:br>
            <a:br>
              <a:rPr lang="en-US" dirty="0"/>
            </a:br>
            <a:endParaRPr dirty="0"/>
          </a:p>
        </p:txBody>
      </p:sp>
      <p:sp>
        <p:nvSpPr>
          <p:cNvPr id="131" name="Google Shape;131;g20a167fc751_2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0a167fc751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dirty="0"/>
          </a:p>
        </p:txBody>
      </p:sp>
      <p:sp>
        <p:nvSpPr>
          <p:cNvPr id="141" name="Google Shape;141;g20a167fc751_0_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8"/>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1" name="Google Shape;51;p3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0" name="Google Shape;60;p35"/>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35"/>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3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7" name="Google Shape;67;p36"/>
          <p:cNvSpPr>
            <a:spLocks noGrp="1"/>
          </p:cNvSpPr>
          <p:nvPr>
            <p:ph type="pic" idx="2"/>
          </p:nvPr>
        </p:nvSpPr>
        <p:spPr>
          <a:xfrm>
            <a:off x="3887391" y="987426"/>
            <a:ext cx="4629150" cy="4873625"/>
          </a:xfrm>
          <a:prstGeom prst="rect">
            <a:avLst/>
          </a:prstGeom>
          <a:noFill/>
          <a:ln>
            <a:noFill/>
          </a:ln>
        </p:spPr>
      </p:sp>
      <p:sp>
        <p:nvSpPr>
          <p:cNvPr id="68" name="Google Shape;68;p36"/>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3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4" name="Google Shape;74;p37"/>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3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8"/>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0" name="Google Shape;80;p38"/>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3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4654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9pPr>
          </a:lstStyle>
          <a:p>
            <a:endParaRPr/>
          </a:p>
        </p:txBody>
      </p:sp>
      <p:sp>
        <p:nvSpPr>
          <p:cNvPr id="11" name="Google Shape;11;p2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2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2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2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 id="214748366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sv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5.gif"/><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svg"/><Relationship Id="rId5" Type="http://schemas.openxmlformats.org/officeDocument/2006/relationships/image" Target="../media/image3.sv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1.svg"/><Relationship Id="rId7"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svg"/><Relationship Id="rId5" Type="http://schemas.openxmlformats.org/officeDocument/2006/relationships/image" Target="../media/image3.svg"/><Relationship Id="rId4" Type="http://schemas.openxmlformats.org/officeDocument/2006/relationships/image" Target="../media/image2.svg"/></Relationships>
</file>

<file path=ppt/slides/_rels/slide4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3.svg"/><Relationship Id="rId4" Type="http://schemas.openxmlformats.org/officeDocument/2006/relationships/image" Target="../media/image2.svg"/></Relationships>
</file>

<file path=ppt/slides/_rels/slide4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8.svg"/><Relationship Id="rId7" Type="http://schemas.openxmlformats.org/officeDocument/2006/relationships/image" Target="../media/image33.jp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0.svg"/><Relationship Id="rId5" Type="http://schemas.openxmlformats.org/officeDocument/2006/relationships/image" Target="../media/image9.svg"/><Relationship Id="rId10" Type="http://schemas.openxmlformats.org/officeDocument/2006/relationships/image" Target="../media/image3.svg"/><Relationship Id="rId4" Type="http://schemas.openxmlformats.org/officeDocument/2006/relationships/image" Target="../media/image32.jpg"/><Relationship Id="rId9" Type="http://schemas.openxmlformats.org/officeDocument/2006/relationships/image" Target="../media/image35.png"/></Relationships>
</file>

<file path=ppt/slides/_rels/slide4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10.sv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37.jpg"/><Relationship Id="rId4" Type="http://schemas.openxmlformats.org/officeDocument/2006/relationships/image" Target="../media/image8.svg"/><Relationship Id="rId9" Type="http://schemas.openxmlformats.org/officeDocument/2006/relationships/image" Target="../media/image39.png"/></Relationships>
</file>

<file path=ppt/slides/_rels/slide4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8.svg"/><Relationship Id="rId7" Type="http://schemas.openxmlformats.org/officeDocument/2006/relationships/image" Target="../media/image9.sv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42.jp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jpg"/></Relationships>
</file>

<file path=ppt/slides/_rels/slide4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3.svg"/><Relationship Id="rId4" Type="http://schemas.openxmlformats.org/officeDocument/2006/relationships/image" Target="../media/image2.svg"/></Relationships>
</file>

<file path=ppt/slides/_rels/slide4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10.svg"/><Relationship Id="rId4" Type="http://schemas.openxmlformats.org/officeDocument/2006/relationships/image" Target="../media/image9.svg"/></Relationships>
</file>

<file path=ppt/slides/_rels/slide46.xml.rels><?xml version="1.0" encoding="UTF-8" standalone="yes"?>
<Relationships xmlns="http://schemas.openxmlformats.org/package/2006/relationships"><Relationship Id="rId8" Type="http://schemas.openxmlformats.org/officeDocument/2006/relationships/image" Target="../media/image1.svg"/><Relationship Id="rId3" Type="http://schemas.openxmlformats.org/officeDocument/2006/relationships/image" Target="../media/image47.png"/><Relationship Id="rId7" Type="http://schemas.openxmlformats.org/officeDocument/2006/relationships/image" Target="../media/image9.sv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8.svg"/><Relationship Id="rId11"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3.svg"/><Relationship Id="rId4" Type="http://schemas.openxmlformats.org/officeDocument/2006/relationships/image" Target="../media/image48.png"/><Relationship Id="rId9" Type="http://schemas.openxmlformats.org/officeDocument/2006/relationships/image" Target="../media/image10.svg"/></Relationships>
</file>

<file path=ppt/slides/_rels/slide4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1.svg"/></Relationships>
</file>

<file path=ppt/slides/_rels/slide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10.svg"/><Relationship Id="rId4" Type="http://schemas.openxmlformats.org/officeDocument/2006/relationships/image" Target="../media/image9.svg"/></Relationships>
</file>

<file path=ppt/slides/_rels/slide4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1.sv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1.jpg"/><Relationship Id="rId7" Type="http://schemas.openxmlformats.org/officeDocument/2006/relationships/image" Target="../media/image1.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svg"/><Relationship Id="rId5" Type="http://schemas.openxmlformats.org/officeDocument/2006/relationships/image" Target="../media/image8.svg"/><Relationship Id="rId4" Type="http://schemas.openxmlformats.org/officeDocument/2006/relationships/image" Target="../media/image7.svg"/><Relationship Id="rId9" Type="http://schemas.openxmlformats.org/officeDocument/2006/relationships/image" Target="../media/image10.svg"/></Relationships>
</file>

<file path=ppt/slides/_rels/slide5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10.svg"/><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10.svg"/><Relationship Id="rId4" Type="http://schemas.openxmlformats.org/officeDocument/2006/relationships/image" Target="../media/image1.svg"/></Relationships>
</file>

<file path=ppt/slides/_rels/slide5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53.jpg"/><Relationship Id="rId7" Type="http://schemas.openxmlformats.org/officeDocument/2006/relationships/image" Target="../media/image1.sv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55.png"/><Relationship Id="rId10" Type="http://schemas.openxmlformats.org/officeDocument/2006/relationships/image" Target="../media/image3.svg"/><Relationship Id="rId4" Type="http://schemas.openxmlformats.org/officeDocument/2006/relationships/image" Target="../media/image54.jpg"/><Relationship Id="rId9" Type="http://schemas.openxmlformats.org/officeDocument/2006/relationships/image" Target="../media/image10.svg"/></Relationships>
</file>

<file path=ppt/slides/_rels/slide5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56.png"/><Relationship Id="rId7" Type="http://schemas.openxmlformats.org/officeDocument/2006/relationships/image" Target="../media/image10.sv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svg"/><Relationship Id="rId5" Type="http://schemas.openxmlformats.org/officeDocument/2006/relationships/image" Target="../media/image3.svg"/><Relationship Id="rId4" Type="http://schemas.openxmlformats.org/officeDocument/2006/relationships/image" Target="../media/image8.svg"/></Relationships>
</file>

<file path=ppt/slides/_rels/slide54.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0.sv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1.svg"/><Relationship Id="rId4" Type="http://schemas.openxmlformats.org/officeDocument/2006/relationships/image" Target="../media/image7.svg"/></Relationships>
</file>

<file path=ppt/slides/_rels/slide55.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57.jpg"/><Relationship Id="rId7" Type="http://schemas.openxmlformats.org/officeDocument/2006/relationships/image" Target="../media/image1.sv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59.png"/><Relationship Id="rId10" Type="http://schemas.openxmlformats.org/officeDocument/2006/relationships/image" Target="../media/image10.svg"/><Relationship Id="rId4" Type="http://schemas.openxmlformats.org/officeDocument/2006/relationships/image" Target="../media/image58.png"/><Relationship Id="rId9" Type="http://schemas.openxmlformats.org/officeDocument/2006/relationships/image" Target="../media/image9.sv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9.sv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svg"/><Relationship Id="rId5" Type="http://schemas.openxmlformats.org/officeDocument/2006/relationships/image" Target="../media/image8.svg"/><Relationship Id="rId4" Type="http://schemas.openxmlformats.org/officeDocument/2006/relationships/image" Target="../media/image10.svg"/></Relationships>
</file>

<file path=ppt/slides/_rels/slide57.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3.sv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1.svg"/><Relationship Id="rId4" Type="http://schemas.openxmlformats.org/officeDocument/2006/relationships/image" Target="../media/image7.svg"/></Relationships>
</file>

<file path=ppt/slides/_rels/slide58.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61.jpg"/><Relationship Id="rId7" Type="http://schemas.openxmlformats.org/officeDocument/2006/relationships/image" Target="../media/image8.sv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9.svg"/><Relationship Id="rId5" Type="http://schemas.openxmlformats.org/officeDocument/2006/relationships/image" Target="../media/image63.png"/><Relationship Id="rId10" Type="http://schemas.openxmlformats.org/officeDocument/2006/relationships/image" Target="../media/image10.svg"/><Relationship Id="rId4" Type="http://schemas.openxmlformats.org/officeDocument/2006/relationships/image" Target="../media/image62.png"/><Relationship Id="rId9" Type="http://schemas.openxmlformats.org/officeDocument/2006/relationships/image" Target="../media/image1.svg"/></Relationships>
</file>

<file path=ppt/slides/_rels/slide5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10.svg"/><Relationship Id="rId4" Type="http://schemas.openxmlformats.org/officeDocument/2006/relationships/image" Target="../media/image1.sv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8.svg"/><Relationship Id="rId7" Type="http://schemas.openxmlformats.org/officeDocument/2006/relationships/image" Target="../media/image3.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1.svg"/><Relationship Id="rId4" Type="http://schemas.openxmlformats.org/officeDocument/2006/relationships/image" Target="../media/image9.svg"/></Relationships>
</file>

<file path=ppt/slides/_rels/slide60.xml.rels><?xml version="1.0" encoding="UTF-8" standalone="yes"?>
<Relationships xmlns="http://schemas.openxmlformats.org/package/2006/relationships"><Relationship Id="rId3" Type="http://schemas.openxmlformats.org/officeDocument/2006/relationships/image" Target="../media/image1.svg"/><Relationship Id="rId7" Type="http://schemas.openxmlformats.org/officeDocument/2006/relationships/image" Target="../media/image9.sv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10.svg"/><Relationship Id="rId5" Type="http://schemas.openxmlformats.org/officeDocument/2006/relationships/image" Target="../media/image3.svg"/><Relationship Id="rId4" Type="http://schemas.openxmlformats.org/officeDocument/2006/relationships/image" Target="../media/image2.svg"/></Relationships>
</file>

<file path=ppt/slides/_rels/slide61.xml.rels><?xml version="1.0" encoding="UTF-8" standalone="yes"?>
<Relationships xmlns="http://schemas.openxmlformats.org/package/2006/relationships"><Relationship Id="rId3" Type="http://schemas.openxmlformats.org/officeDocument/2006/relationships/image" Target="../media/image1.svg"/><Relationship Id="rId7" Type="http://schemas.openxmlformats.org/officeDocument/2006/relationships/image" Target="../media/image65.jp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10.svg"/><Relationship Id="rId4" Type="http://schemas.openxmlformats.org/officeDocument/2006/relationships/image" Target="../media/image3.svg"/></Relationships>
</file>

<file path=ppt/slides/_rels/slide6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3.svg"/><Relationship Id="rId4" Type="http://schemas.openxmlformats.org/officeDocument/2006/relationships/image" Target="../media/image2.svg"/></Relationships>
</file>

<file path=ppt/slides/_rels/slide6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hyperlink" Target="mailto:JustBreatheIndiana@gmail.com" TargetMode="External"/><Relationship Id="rId5" Type="http://schemas.openxmlformats.org/officeDocument/2006/relationships/image" Target="../media/image3.svg"/><Relationship Id="rId4" Type="http://schemas.openxmlformats.org/officeDocument/2006/relationships/image" Target="../media/image2.svg"/></Relationships>
</file>

<file path=ppt/slides/_rels/slide64.xml.rels><?xml version="1.0" encoding="UTF-8" standalone="yes"?>
<Relationships xmlns="http://schemas.openxmlformats.org/package/2006/relationships"><Relationship Id="rId8" Type="http://schemas.openxmlformats.org/officeDocument/2006/relationships/hyperlink" Target="mailto:tanyas@healthedpros.org" TargetMode="External"/><Relationship Id="rId3" Type="http://schemas.openxmlformats.org/officeDocument/2006/relationships/image" Target="../media/image7.svg"/><Relationship Id="rId7" Type="http://schemas.openxmlformats.org/officeDocument/2006/relationships/image" Target="../media/image9.svg"/><Relationship Id="rId12" Type="http://schemas.openxmlformats.org/officeDocument/2006/relationships/image" Target="../media/image68.jp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1.svg"/><Relationship Id="rId11" Type="http://schemas.openxmlformats.org/officeDocument/2006/relationships/image" Target="../media/image67.png"/><Relationship Id="rId5" Type="http://schemas.openxmlformats.org/officeDocument/2006/relationships/image" Target="../media/image3.svg"/><Relationship Id="rId10" Type="http://schemas.openxmlformats.org/officeDocument/2006/relationships/image" Target="../media/image10.svg"/><Relationship Id="rId4" Type="http://schemas.openxmlformats.org/officeDocument/2006/relationships/image" Target="../media/image8.svg"/><Relationship Id="rId9" Type="http://schemas.openxmlformats.org/officeDocument/2006/relationships/hyperlink" Target="mailto:alisonm@healthedpros.org"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www.cdc.gov/tobacco/" TargetMode="External"/><Relationship Id="rId13" Type="http://schemas.openxmlformats.org/officeDocument/2006/relationships/image" Target="../media/image67.png"/><Relationship Id="rId3" Type="http://schemas.openxmlformats.org/officeDocument/2006/relationships/image" Target="../media/image8.svg"/><Relationship Id="rId7" Type="http://schemas.openxmlformats.org/officeDocument/2006/relationships/hyperlink" Target="http://www.in.gov/health/tpc/" TargetMode="External"/><Relationship Id="rId12" Type="http://schemas.openxmlformats.org/officeDocument/2006/relationships/image" Target="../media/image68.jp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9.svg"/><Relationship Id="rId11" Type="http://schemas.openxmlformats.org/officeDocument/2006/relationships/image" Target="../media/image10.svg"/><Relationship Id="rId5" Type="http://schemas.openxmlformats.org/officeDocument/2006/relationships/image" Target="../media/image1.svg"/><Relationship Id="rId10" Type="http://schemas.openxmlformats.org/officeDocument/2006/relationships/hyperlink" Target="https://justbreathein.org/additional-resources/data-sources/" TargetMode="External"/><Relationship Id="rId4" Type="http://schemas.openxmlformats.org/officeDocument/2006/relationships/image" Target="../media/image3.svg"/><Relationship Id="rId9" Type="http://schemas.openxmlformats.org/officeDocument/2006/relationships/hyperlink" Target="http://www.cancer.org/cancer/risk-prevention/tobacc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233377" y="5833693"/>
            <a:ext cx="352032" cy="469195"/>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800"/>
          </a:p>
        </p:txBody>
      </p:sp>
      <p:sp>
        <p:nvSpPr>
          <p:cNvPr id="3" name="Freeform 3"/>
          <p:cNvSpPr/>
          <p:nvPr/>
        </p:nvSpPr>
        <p:spPr>
          <a:xfrm rot="-2010425">
            <a:off x="7476706" y="5850130"/>
            <a:ext cx="1562472" cy="850127"/>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dirty="0"/>
          </a:p>
        </p:txBody>
      </p:sp>
      <p:sp>
        <p:nvSpPr>
          <p:cNvPr id="4" name="Freeform 4"/>
          <p:cNvSpPr/>
          <p:nvPr/>
        </p:nvSpPr>
        <p:spPr>
          <a:xfrm>
            <a:off x="5719947" y="6068291"/>
            <a:ext cx="443347" cy="52162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5" name="AutoShape 5"/>
          <p:cNvSpPr/>
          <p:nvPr/>
        </p:nvSpPr>
        <p:spPr>
          <a:xfrm>
            <a:off x="402710" y="1368507"/>
            <a:ext cx="8338589" cy="0"/>
          </a:xfrm>
          <a:prstGeom prst="line">
            <a:avLst/>
          </a:prstGeom>
          <a:ln w="57150" cap="flat">
            <a:solidFill>
              <a:srgbClr val="C9E265"/>
            </a:solidFill>
            <a:prstDash val="sysDot"/>
            <a:headEnd type="triangle" w="lg" len="med"/>
            <a:tailEnd type="triangle" w="lg" len="med"/>
          </a:ln>
        </p:spPr>
        <p:txBody>
          <a:bodyPr/>
          <a:lstStyle/>
          <a:p>
            <a:endParaRPr lang="en-US" sz="1800"/>
          </a:p>
        </p:txBody>
      </p:sp>
      <p:sp>
        <p:nvSpPr>
          <p:cNvPr id="7" name="TextBox 7"/>
          <p:cNvSpPr txBox="1"/>
          <p:nvPr/>
        </p:nvSpPr>
        <p:spPr>
          <a:xfrm>
            <a:off x="103211" y="375634"/>
            <a:ext cx="9040790" cy="957250"/>
          </a:xfrm>
          <a:prstGeom prst="rect">
            <a:avLst/>
          </a:prstGeom>
        </p:spPr>
        <p:txBody>
          <a:bodyPr wrap="square" lIns="0" tIns="0" rIns="0" bIns="0" rtlCol="0" anchor="t">
            <a:spAutoFit/>
          </a:bodyPr>
          <a:lstStyle/>
          <a:p>
            <a:pPr algn="ctr">
              <a:lnSpc>
                <a:spcPts val="6626"/>
              </a:lnSpc>
            </a:pPr>
            <a:r>
              <a:rPr lang="en-US" sz="8800" dirty="0">
                <a:solidFill>
                  <a:srgbClr val="FF914D"/>
                </a:solidFill>
                <a:latin typeface="Caveat Brush" pitchFamily="2" charset="0"/>
              </a:rPr>
              <a:t>BREATHE TRAINING </a:t>
            </a:r>
          </a:p>
        </p:txBody>
      </p:sp>
      <p:sp>
        <p:nvSpPr>
          <p:cNvPr id="8" name="TextBox 8"/>
          <p:cNvSpPr txBox="1"/>
          <p:nvPr/>
        </p:nvSpPr>
        <p:spPr>
          <a:xfrm>
            <a:off x="5297834" y="2331489"/>
            <a:ext cx="3681650" cy="3400611"/>
          </a:xfrm>
          <a:prstGeom prst="rect">
            <a:avLst/>
          </a:prstGeom>
        </p:spPr>
        <p:txBody>
          <a:bodyPr lIns="0" tIns="0" rIns="0" bIns="0" rtlCol="0" anchor="t">
            <a:spAutoFit/>
          </a:bodyPr>
          <a:lstStyle/>
          <a:p>
            <a:pPr algn="ctr">
              <a:lnSpc>
                <a:spcPts val="5405"/>
              </a:lnSpc>
            </a:pPr>
            <a:r>
              <a:rPr lang="en-US" sz="6756" dirty="0">
                <a:solidFill>
                  <a:srgbClr val="8FDB34"/>
                </a:solidFill>
                <a:latin typeface="Caveat Brush"/>
              </a:rPr>
              <a:t>USE THE QR CODE</a:t>
            </a:r>
          </a:p>
          <a:p>
            <a:pPr algn="ctr">
              <a:lnSpc>
                <a:spcPts val="5405"/>
              </a:lnSpc>
            </a:pPr>
            <a:r>
              <a:rPr lang="en-US" sz="6756" dirty="0">
                <a:solidFill>
                  <a:srgbClr val="FF914D"/>
                </a:solidFill>
                <a:latin typeface="Caveat Brush"/>
              </a:rPr>
              <a:t>to take the </a:t>
            </a:r>
          </a:p>
          <a:p>
            <a:pPr algn="ctr">
              <a:lnSpc>
                <a:spcPts val="4880"/>
              </a:lnSpc>
            </a:pPr>
            <a:r>
              <a:rPr lang="en-US" sz="6099" dirty="0">
                <a:solidFill>
                  <a:srgbClr val="FF914D"/>
                </a:solidFill>
                <a:latin typeface="Caveat Brush"/>
              </a:rPr>
              <a:t>PRE- ASSESSMENT</a:t>
            </a:r>
          </a:p>
        </p:txBody>
      </p:sp>
      <p:sp>
        <p:nvSpPr>
          <p:cNvPr id="9" name="TextBox 8">
            <a:extLst>
              <a:ext uri="{FF2B5EF4-FFF2-40B4-BE49-F238E27FC236}">
                <a16:creationId xmlns:a16="http://schemas.microsoft.com/office/drawing/2014/main" id="{7C80D3C9-48DE-AB97-1DD4-C6A1149F2094}"/>
              </a:ext>
            </a:extLst>
          </p:cNvPr>
          <p:cNvSpPr txBox="1"/>
          <p:nvPr/>
        </p:nvSpPr>
        <p:spPr>
          <a:xfrm>
            <a:off x="5226534" y="1669079"/>
            <a:ext cx="3825592" cy="461665"/>
          </a:xfrm>
          <a:prstGeom prst="rect">
            <a:avLst/>
          </a:prstGeom>
          <a:noFill/>
        </p:spPr>
        <p:txBody>
          <a:bodyPr wrap="square" rtlCol="0">
            <a:spAutoFit/>
          </a:bodyPr>
          <a:lstStyle/>
          <a:p>
            <a:pPr algn="ctr"/>
            <a:r>
              <a:rPr lang="en-US" sz="2400" dirty="0">
                <a:latin typeface="Caveat Brush" pitchFamily="2" charset="77"/>
              </a:rPr>
              <a:t>“BREATHE REFRESHER”</a:t>
            </a:r>
          </a:p>
        </p:txBody>
      </p:sp>
      <p:pic>
        <p:nvPicPr>
          <p:cNvPr id="10" name="Picture 9" descr="A qr code on a white background&#10;&#10;Description automatically generated">
            <a:extLst>
              <a:ext uri="{FF2B5EF4-FFF2-40B4-BE49-F238E27FC236}">
                <a16:creationId xmlns:a16="http://schemas.microsoft.com/office/drawing/2014/main" id="{85A2F80C-B316-9136-0A30-FAA70F5577E1}"/>
              </a:ext>
            </a:extLst>
          </p:cNvPr>
          <p:cNvPicPr>
            <a:picLocks noChangeAspect="1"/>
          </p:cNvPicPr>
          <p:nvPr/>
        </p:nvPicPr>
        <p:blipFill>
          <a:blip r:embed="rId6"/>
          <a:stretch>
            <a:fillRect/>
          </a:stretch>
        </p:blipFill>
        <p:spPr>
          <a:xfrm>
            <a:off x="312602" y="1584875"/>
            <a:ext cx="4868486" cy="4868486"/>
          </a:xfrm>
          <a:prstGeom prst="rect">
            <a:avLst/>
          </a:prstGeom>
        </p:spPr>
      </p:pic>
    </p:spTree>
    <p:extLst>
      <p:ext uri="{BB962C8B-B14F-4D97-AF65-F5344CB8AC3E}">
        <p14:creationId xmlns:p14="http://schemas.microsoft.com/office/powerpoint/2010/main" val="343367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8"/>
          <p:cNvPicPr preferRelativeResize="0"/>
          <p:nvPr/>
        </p:nvPicPr>
        <p:blipFill rotWithShape="1">
          <a:blip r:embed="rId3">
            <a:alphaModFix/>
          </a:blip>
          <a:srcRect/>
          <a:stretch/>
        </p:blipFill>
        <p:spPr>
          <a:xfrm>
            <a:off x="0" y="-1"/>
            <a:ext cx="9144000" cy="6857999"/>
          </a:xfrm>
          <a:prstGeom prst="rect">
            <a:avLst/>
          </a:prstGeom>
          <a:noFill/>
          <a:ln>
            <a:noFill/>
          </a:ln>
        </p:spPr>
      </p:pic>
      <p:pic>
        <p:nvPicPr>
          <p:cNvPr id="186" name="Google Shape;186;p28"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187" name="Google Shape;187;p28"/>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188" name="Google Shape;188;p28"/>
          <p:cNvGrpSpPr/>
          <p:nvPr/>
        </p:nvGrpSpPr>
        <p:grpSpPr>
          <a:xfrm>
            <a:off x="4707503" y="4837423"/>
            <a:ext cx="3393130" cy="697259"/>
            <a:chOff x="1452892" y="4172004"/>
            <a:chExt cx="4524174" cy="929679"/>
          </a:xfrm>
        </p:grpSpPr>
        <p:sp>
          <p:nvSpPr>
            <p:cNvPr id="189" name="Google Shape;189;p28"/>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90" name="Google Shape;190;p28"/>
            <p:cNvSpPr txBox="1"/>
            <p:nvPr/>
          </p:nvSpPr>
          <p:spPr>
            <a:xfrm>
              <a:off x="1717288" y="4381083"/>
              <a:ext cx="496500" cy="523200"/>
            </a:xfrm>
            <a:prstGeom prst="rect">
              <a:avLst/>
            </a:prstGeom>
            <a:solidFill>
              <a:schemeClr val="accent2"/>
            </a:solid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191" name="Google Shape;191;p28"/>
            <p:cNvSpPr txBox="1"/>
            <p:nvPr/>
          </p:nvSpPr>
          <p:spPr>
            <a:xfrm>
              <a:off x="2163338" y="4185359"/>
              <a:ext cx="3378900" cy="916200"/>
            </a:xfrm>
            <a:prstGeom prst="rect">
              <a:avLst/>
            </a:prstGeom>
            <a:solidFill>
              <a:schemeClr val="accent2"/>
            </a:solidFill>
            <a:ln>
              <a:noFill/>
            </a:ln>
          </p:spPr>
          <p:txBody>
            <a:bodyPr spcFirstLastPara="1" wrap="square" lIns="68575" tIns="34275" rIns="68575" bIns="34275" anchor="ctr" anchorCtr="0">
              <a:normAutofit/>
            </a:bodyPr>
            <a:lstStyle/>
            <a:p>
              <a:r>
                <a:rPr lang="en" sz="2400">
                  <a:solidFill>
                    <a:schemeClr val="lt1"/>
                  </a:solidFill>
                </a:rPr>
                <a:t>All of the above</a:t>
              </a:r>
              <a:endParaRPr sz="2400">
                <a:solidFill>
                  <a:schemeClr val="lt1"/>
                </a:solidFill>
              </a:endParaRPr>
            </a:p>
          </p:txBody>
        </p:sp>
      </p:grpSp>
      <p:grpSp>
        <p:nvGrpSpPr>
          <p:cNvPr id="192" name="Google Shape;192;p28"/>
          <p:cNvGrpSpPr/>
          <p:nvPr/>
        </p:nvGrpSpPr>
        <p:grpSpPr>
          <a:xfrm>
            <a:off x="1091373" y="4837423"/>
            <a:ext cx="3393130" cy="697259"/>
            <a:chOff x="1452892" y="4172004"/>
            <a:chExt cx="4524174" cy="929679"/>
          </a:xfrm>
        </p:grpSpPr>
        <p:sp>
          <p:nvSpPr>
            <p:cNvPr id="193" name="Google Shape;193;p28"/>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94" name="Google Shape;194;p28"/>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195" name="Google Shape;195;p28"/>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000">
                  <a:solidFill>
                    <a:schemeClr val="lt1"/>
                  </a:solidFill>
                </a:rPr>
                <a:t>Low Income Households</a:t>
              </a:r>
              <a:endParaRPr sz="2000">
                <a:solidFill>
                  <a:schemeClr val="lt1"/>
                </a:solidFill>
              </a:endParaRPr>
            </a:p>
          </p:txBody>
        </p:sp>
      </p:grpSp>
      <p:cxnSp>
        <p:nvCxnSpPr>
          <p:cNvPr id="196" name="Google Shape;196;p28"/>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197" name="Google Shape;197;p28"/>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98" name="Google Shape;198;p28"/>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199" name="Google Shape;199;p28"/>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People of Color &amp; LGBTQ+</a:t>
            </a:r>
            <a:endParaRPr sz="1800">
              <a:solidFill>
                <a:schemeClr val="lt1"/>
              </a:solidFill>
            </a:endParaRPr>
          </a:p>
        </p:txBody>
      </p:sp>
      <p:sp>
        <p:nvSpPr>
          <p:cNvPr id="200" name="Google Shape;200;p28"/>
          <p:cNvSpPr/>
          <p:nvPr/>
        </p:nvSpPr>
        <p:spPr>
          <a:xfrm>
            <a:off x="4770884" y="424580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201" name="Google Shape;201;p28"/>
          <p:cNvGrpSpPr/>
          <p:nvPr/>
        </p:nvGrpSpPr>
        <p:grpSpPr>
          <a:xfrm>
            <a:off x="1089669" y="3991262"/>
            <a:ext cx="3393130" cy="697259"/>
            <a:chOff x="1452892" y="4172004"/>
            <a:chExt cx="4524174" cy="929679"/>
          </a:xfrm>
        </p:grpSpPr>
        <p:sp>
          <p:nvSpPr>
            <p:cNvPr id="202" name="Google Shape;202;p28"/>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03" name="Google Shape;203;p28"/>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204" name="Google Shape;204;p28"/>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300">
                  <a:solidFill>
                    <a:schemeClr val="lt1"/>
                  </a:solidFill>
                </a:rPr>
                <a:t>Youth &amp; Women</a:t>
              </a:r>
              <a:endParaRPr sz="2300">
                <a:solidFill>
                  <a:schemeClr val="lt1"/>
                </a:solidFill>
              </a:endParaRPr>
            </a:p>
          </p:txBody>
        </p:sp>
      </p:grpSp>
      <p:pic>
        <p:nvPicPr>
          <p:cNvPr id="205" name="Google Shape;205;p28"/>
          <p:cNvPicPr preferRelativeResize="0"/>
          <p:nvPr/>
        </p:nvPicPr>
        <p:blipFill rotWithShape="1">
          <a:blip r:embed="rId5">
            <a:alphaModFix/>
          </a:blip>
          <a:srcRect/>
          <a:stretch/>
        </p:blipFill>
        <p:spPr>
          <a:xfrm>
            <a:off x="2941809" y="860442"/>
            <a:ext cx="3263782" cy="2301330"/>
          </a:xfrm>
          <a:prstGeom prst="rect">
            <a:avLst/>
          </a:prstGeom>
          <a:noFill/>
          <a:ln>
            <a:noFill/>
          </a:ln>
        </p:spPr>
      </p:pic>
      <p:grpSp>
        <p:nvGrpSpPr>
          <p:cNvPr id="206" name="Google Shape;206;p28"/>
          <p:cNvGrpSpPr/>
          <p:nvPr/>
        </p:nvGrpSpPr>
        <p:grpSpPr>
          <a:xfrm>
            <a:off x="0" y="3002835"/>
            <a:ext cx="9144000" cy="923317"/>
            <a:chOff x="0" y="2860778"/>
            <a:chExt cx="12192000" cy="1231090"/>
          </a:xfrm>
        </p:grpSpPr>
        <p:cxnSp>
          <p:nvCxnSpPr>
            <p:cNvPr id="207" name="Google Shape;207;p28"/>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208" name="Google Shape;208;p28"/>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209" name="Google Shape;209;p28"/>
            <p:cNvSpPr txBox="1"/>
            <p:nvPr/>
          </p:nvSpPr>
          <p:spPr>
            <a:xfrm>
              <a:off x="1368821" y="3159468"/>
              <a:ext cx="88392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000" b="1">
                  <a:solidFill>
                    <a:schemeClr val="lt1"/>
                  </a:solidFill>
                </a:rPr>
                <a:t>1. Which communities are directly targeted by Big Tobacco companies?</a:t>
              </a:r>
              <a:endParaRPr sz="2000" b="1">
                <a:solidFill>
                  <a:schemeClr val="lt1"/>
                </a:solidFill>
              </a:endParaRPr>
            </a:p>
            <a:p>
              <a:endParaRPr sz="1800">
                <a:solidFill>
                  <a:schemeClr val="lt1"/>
                </a:solidFill>
              </a:endParaRPr>
            </a:p>
          </p:txBody>
        </p:sp>
      </p:grpSp>
      <p:pic>
        <p:nvPicPr>
          <p:cNvPr id="210" name="Google Shape;210;p28"/>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211" name="Google Shape;211;p28"/>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212" name="Google Shape;212;p28"/>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213" name="Google Shape;213;p28"/>
          <p:cNvGrpSpPr/>
          <p:nvPr/>
        </p:nvGrpSpPr>
        <p:grpSpPr>
          <a:xfrm>
            <a:off x="6464099" y="2599016"/>
            <a:ext cx="2680317" cy="260366"/>
            <a:chOff x="8618369" y="2322355"/>
            <a:chExt cx="3555740" cy="347154"/>
          </a:xfrm>
        </p:grpSpPr>
        <p:cxnSp>
          <p:nvCxnSpPr>
            <p:cNvPr id="214" name="Google Shape;214;p28"/>
            <p:cNvCxnSpPr>
              <a:stCxn id="215"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215" name="Google Shape;215;p28"/>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16" name="Google Shape;216;p28"/>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9"/>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222" name="Google Shape;222;p29" descr="Ein Bild, das Zeichnung enthält.&#10;&#10;Automatisch generierte Beschreibung"/>
          <p:cNvPicPr preferRelativeResize="0"/>
          <p:nvPr/>
        </p:nvPicPr>
        <p:blipFill rotWithShape="1">
          <a:blip r:embed="rId4">
            <a:alphaModFix/>
          </a:blip>
          <a:srcRect/>
          <a:stretch/>
        </p:blipFill>
        <p:spPr>
          <a:xfrm>
            <a:off x="8161775" y="5694476"/>
            <a:ext cx="803626" cy="160725"/>
          </a:xfrm>
          <a:prstGeom prst="rect">
            <a:avLst/>
          </a:prstGeom>
          <a:noFill/>
          <a:ln>
            <a:noFill/>
          </a:ln>
        </p:spPr>
      </p:pic>
      <p:sp>
        <p:nvSpPr>
          <p:cNvPr id="223" name="Google Shape;223;p29"/>
          <p:cNvSpPr/>
          <p:nvPr/>
        </p:nvSpPr>
        <p:spPr>
          <a:xfrm>
            <a:off x="1089675" y="1217579"/>
            <a:ext cx="7007100" cy="39684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24" name="Google Shape;224;p29"/>
          <p:cNvSpPr/>
          <p:nvPr/>
        </p:nvSpPr>
        <p:spPr>
          <a:xfrm>
            <a:off x="1089669" y="3429002"/>
            <a:ext cx="7007100" cy="18162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buClr>
                <a:schemeClr val="dk1"/>
              </a:buClr>
              <a:buSzPts val="1100"/>
            </a:pPr>
            <a:r>
              <a:rPr lang="en" sz="2200" b="1">
                <a:solidFill>
                  <a:schemeClr val="dk1"/>
                </a:solidFill>
              </a:rPr>
              <a:t>  The tobacco industry </a:t>
            </a:r>
            <a:r>
              <a:rPr lang="en" sz="2200" b="1">
                <a:solidFill>
                  <a:schemeClr val="lt1"/>
                </a:solidFill>
              </a:rPr>
              <a:t>aggressively</a:t>
            </a:r>
            <a:r>
              <a:rPr lang="en" sz="2200" b="1">
                <a:solidFill>
                  <a:schemeClr val="dk1"/>
                </a:solidFill>
              </a:rPr>
              <a:t> markets to historically marginalized groups and this creates many health inequities.</a:t>
            </a:r>
            <a:endParaRPr sz="2500" b="1">
              <a:solidFill>
                <a:schemeClr val="dk1"/>
              </a:solidFill>
              <a:latin typeface="Calibri"/>
              <a:ea typeface="Calibri"/>
              <a:cs typeface="Calibri"/>
              <a:sym typeface="Calibri"/>
            </a:endParaRPr>
          </a:p>
        </p:txBody>
      </p:sp>
      <p:pic>
        <p:nvPicPr>
          <p:cNvPr id="225" name="Google Shape;225;p29"/>
          <p:cNvPicPr preferRelativeResize="0"/>
          <p:nvPr/>
        </p:nvPicPr>
        <p:blipFill>
          <a:blip r:embed="rId5">
            <a:alphaModFix/>
          </a:blip>
          <a:stretch>
            <a:fillRect/>
          </a:stretch>
        </p:blipFill>
        <p:spPr>
          <a:xfrm>
            <a:off x="1280376" y="1406725"/>
            <a:ext cx="6769875" cy="25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0"/>
          <p:cNvPicPr preferRelativeResize="0"/>
          <p:nvPr/>
        </p:nvPicPr>
        <p:blipFill rotWithShape="1">
          <a:blip r:embed="rId3">
            <a:alphaModFix/>
          </a:blip>
          <a:srcRect/>
          <a:stretch/>
        </p:blipFill>
        <p:spPr>
          <a:xfrm>
            <a:off x="0" y="-1"/>
            <a:ext cx="9144000" cy="6857997"/>
          </a:xfrm>
          <a:prstGeom prst="rect">
            <a:avLst/>
          </a:prstGeom>
          <a:noFill/>
          <a:ln>
            <a:noFill/>
          </a:ln>
        </p:spPr>
      </p:pic>
      <p:pic>
        <p:nvPicPr>
          <p:cNvPr id="231" name="Google Shape;231;p30"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232" name="Google Shape;232;p30"/>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233" name="Google Shape;233;p30"/>
          <p:cNvGrpSpPr/>
          <p:nvPr/>
        </p:nvGrpSpPr>
        <p:grpSpPr>
          <a:xfrm>
            <a:off x="4707503" y="4837421"/>
            <a:ext cx="3393130" cy="721332"/>
            <a:chOff x="1452892" y="4172004"/>
            <a:chExt cx="4524174" cy="961777"/>
          </a:xfrm>
        </p:grpSpPr>
        <p:sp>
          <p:nvSpPr>
            <p:cNvPr id="234" name="Google Shape;234;p30"/>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35" name="Google Shape;235;p30"/>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236" name="Google Shape;236;p30"/>
            <p:cNvSpPr txBox="1"/>
            <p:nvPr/>
          </p:nvSpPr>
          <p:spPr>
            <a:xfrm>
              <a:off x="2127767" y="4217581"/>
              <a:ext cx="3503681" cy="916200"/>
            </a:xfrm>
            <a:prstGeom prst="rect">
              <a:avLst/>
            </a:prstGeom>
            <a:noFill/>
            <a:ln>
              <a:noFill/>
            </a:ln>
          </p:spPr>
          <p:txBody>
            <a:bodyPr spcFirstLastPara="1" wrap="square" lIns="68575" tIns="34275" rIns="68575" bIns="34275" anchor="ctr" anchorCtr="0">
              <a:normAutofit fontScale="77500" lnSpcReduction="20000"/>
            </a:bodyPr>
            <a:lstStyle/>
            <a:p>
              <a:pPr algn="ctr">
                <a:spcBef>
                  <a:spcPts val="1200"/>
                </a:spcBef>
                <a:spcAft>
                  <a:spcPts val="1200"/>
                </a:spcAft>
              </a:pPr>
              <a:r>
                <a:rPr lang="en" sz="1500" dirty="0">
                  <a:solidFill>
                    <a:schemeClr val="lt1"/>
                  </a:solidFill>
                </a:rPr>
                <a:t>No smoke or vapor exposure is safe during pregnancy</a:t>
              </a:r>
              <a:endParaRPr sz="2200" dirty="0">
                <a:solidFill>
                  <a:schemeClr val="lt1"/>
                </a:solidFill>
              </a:endParaRPr>
            </a:p>
          </p:txBody>
        </p:sp>
      </p:grpSp>
      <p:grpSp>
        <p:nvGrpSpPr>
          <p:cNvPr id="237" name="Google Shape;237;p30"/>
          <p:cNvGrpSpPr/>
          <p:nvPr/>
        </p:nvGrpSpPr>
        <p:grpSpPr>
          <a:xfrm>
            <a:off x="1091355" y="4837468"/>
            <a:ext cx="3614362" cy="747042"/>
            <a:chOff x="1452892" y="4172004"/>
            <a:chExt cx="4524174" cy="996056"/>
          </a:xfrm>
        </p:grpSpPr>
        <p:sp>
          <p:nvSpPr>
            <p:cNvPr id="238" name="Google Shape;238;p30"/>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39" name="Google Shape;239;p30"/>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240" name="Google Shape;240;p30"/>
            <p:cNvSpPr txBox="1"/>
            <p:nvPr/>
          </p:nvSpPr>
          <p:spPr>
            <a:xfrm>
              <a:off x="1992440" y="4251860"/>
              <a:ext cx="3817249" cy="916200"/>
            </a:xfrm>
            <a:prstGeom prst="rect">
              <a:avLst/>
            </a:prstGeom>
            <a:noFill/>
            <a:ln>
              <a:noFill/>
            </a:ln>
          </p:spPr>
          <p:txBody>
            <a:bodyPr spcFirstLastPara="1" wrap="square" lIns="68575" tIns="34275" rIns="68575" bIns="34275" anchor="ctr" anchorCtr="0">
              <a:normAutofit fontScale="25000" lnSpcReduction="20000"/>
            </a:bodyPr>
            <a:lstStyle/>
            <a:p>
              <a:pPr algn="ctr">
                <a:lnSpc>
                  <a:spcPct val="115000"/>
                </a:lnSpc>
                <a:spcBef>
                  <a:spcPts val="1200"/>
                </a:spcBef>
              </a:pPr>
              <a:r>
                <a:rPr lang="en" sz="5270" dirty="0">
                  <a:solidFill>
                    <a:schemeClr val="lt1"/>
                  </a:solidFill>
                </a:rPr>
                <a:t>Being in a house/car where someone  smoked/vaped previously</a:t>
              </a:r>
              <a:endParaRPr sz="5270" dirty="0">
                <a:solidFill>
                  <a:schemeClr val="lt1"/>
                </a:solidFill>
              </a:endParaRPr>
            </a:p>
            <a:p>
              <a:pPr>
                <a:spcBef>
                  <a:spcPts val="1200"/>
                </a:spcBef>
              </a:pPr>
              <a:endParaRPr sz="1800" dirty="0">
                <a:solidFill>
                  <a:schemeClr val="lt1"/>
                </a:solidFill>
              </a:endParaRPr>
            </a:p>
          </p:txBody>
        </p:sp>
      </p:grpSp>
      <p:cxnSp>
        <p:nvCxnSpPr>
          <p:cNvPr id="241" name="Google Shape;241;p30"/>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242" name="Google Shape;242;p30"/>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43" name="Google Shape;243;p30"/>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244" name="Google Shape;244;p30"/>
          <p:cNvSpPr txBox="1"/>
          <p:nvPr/>
        </p:nvSpPr>
        <p:spPr>
          <a:xfrm>
            <a:off x="5213659" y="3984227"/>
            <a:ext cx="2534100" cy="6873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pPr>
            <a:r>
              <a:rPr lang="en" sz="1500" dirty="0">
                <a:solidFill>
                  <a:schemeClr val="lt1"/>
                </a:solidFill>
              </a:rPr>
              <a:t>Being around someone else who smokes/vapes</a:t>
            </a:r>
            <a:endParaRPr sz="1500" dirty="0">
              <a:solidFill>
                <a:schemeClr val="lt1"/>
              </a:solidFill>
            </a:endParaRPr>
          </a:p>
        </p:txBody>
      </p:sp>
      <p:sp>
        <p:nvSpPr>
          <p:cNvPr id="245" name="Google Shape;245;p30"/>
          <p:cNvSpPr/>
          <p:nvPr/>
        </p:nvSpPr>
        <p:spPr>
          <a:xfrm>
            <a:off x="47057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246" name="Google Shape;246;p30"/>
          <p:cNvGrpSpPr/>
          <p:nvPr/>
        </p:nvGrpSpPr>
        <p:grpSpPr>
          <a:xfrm>
            <a:off x="1089669" y="3967228"/>
            <a:ext cx="3393130" cy="721293"/>
            <a:chOff x="1452892" y="4139959"/>
            <a:chExt cx="4524174" cy="961724"/>
          </a:xfrm>
        </p:grpSpPr>
        <p:sp>
          <p:nvSpPr>
            <p:cNvPr id="247" name="Google Shape;247;p30"/>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48" name="Google Shape;248;p30"/>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249" name="Google Shape;249;p30"/>
            <p:cNvSpPr txBox="1"/>
            <p:nvPr/>
          </p:nvSpPr>
          <p:spPr>
            <a:xfrm>
              <a:off x="2025538" y="4139959"/>
              <a:ext cx="3378900" cy="916200"/>
            </a:xfrm>
            <a:prstGeom prst="rect">
              <a:avLst/>
            </a:prstGeom>
            <a:noFill/>
            <a:ln>
              <a:noFill/>
            </a:ln>
          </p:spPr>
          <p:txBody>
            <a:bodyPr spcFirstLastPara="1" wrap="square" lIns="68575" tIns="34275" rIns="68575" bIns="34275" anchor="ctr" anchorCtr="0">
              <a:normAutofit fontScale="85000" lnSpcReduction="10000"/>
            </a:bodyPr>
            <a:lstStyle/>
            <a:p>
              <a:pPr algn="ctr">
                <a:lnSpc>
                  <a:spcPct val="115000"/>
                </a:lnSpc>
                <a:spcBef>
                  <a:spcPts val="1200"/>
                </a:spcBef>
                <a:spcAft>
                  <a:spcPts val="1200"/>
                </a:spcAft>
                <a:buClr>
                  <a:schemeClr val="dk1"/>
                </a:buClr>
                <a:buSzPts val="1100"/>
              </a:pPr>
              <a:r>
                <a:rPr lang="en" sz="1800">
                  <a:solidFill>
                    <a:schemeClr val="lt1"/>
                  </a:solidFill>
                </a:rPr>
                <a:t>Personally smoking/vaping</a:t>
              </a:r>
              <a:endParaRPr sz="2500">
                <a:solidFill>
                  <a:schemeClr val="lt1"/>
                </a:solidFill>
              </a:endParaRPr>
            </a:p>
          </p:txBody>
        </p:sp>
      </p:grpSp>
      <p:pic>
        <p:nvPicPr>
          <p:cNvPr id="250" name="Google Shape;250;p30"/>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251" name="Google Shape;251;p30"/>
          <p:cNvGrpSpPr/>
          <p:nvPr/>
        </p:nvGrpSpPr>
        <p:grpSpPr>
          <a:xfrm>
            <a:off x="0" y="3002835"/>
            <a:ext cx="9144000" cy="930241"/>
            <a:chOff x="0" y="2860778"/>
            <a:chExt cx="12192000" cy="1240322"/>
          </a:xfrm>
        </p:grpSpPr>
        <p:cxnSp>
          <p:nvCxnSpPr>
            <p:cNvPr id="252" name="Google Shape;252;p30"/>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253" name="Google Shape;253;p30"/>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254" name="Google Shape;254;p30"/>
            <p:cNvSpPr txBox="1"/>
            <p:nvPr/>
          </p:nvSpPr>
          <p:spPr>
            <a:xfrm>
              <a:off x="1717300" y="2964700"/>
              <a:ext cx="8839200" cy="1136400"/>
            </a:xfrm>
            <a:prstGeom prst="rect">
              <a:avLst/>
            </a:prstGeom>
            <a:noFill/>
            <a:ln>
              <a:noFill/>
            </a:ln>
          </p:spPr>
          <p:txBody>
            <a:bodyPr spcFirstLastPara="1" wrap="square" lIns="68575" tIns="34275" rIns="68575" bIns="34275" anchor="ctr" anchorCtr="0">
              <a:normAutofit fontScale="25000" lnSpcReduction="20000"/>
            </a:bodyPr>
            <a:lstStyle/>
            <a:p>
              <a:pPr algn="ctr">
                <a:lnSpc>
                  <a:spcPct val="115000"/>
                </a:lnSpc>
                <a:spcBef>
                  <a:spcPts val="1200"/>
                </a:spcBef>
              </a:pPr>
              <a:r>
                <a:rPr lang="en" sz="8254" b="1" dirty="0">
                  <a:solidFill>
                    <a:schemeClr val="lt1"/>
                  </a:solidFill>
                </a:rPr>
                <a:t>2. What level of smoke/vapor exposure is considered safe during pregnancy?</a:t>
              </a:r>
              <a:endParaRPr sz="8254" b="1" dirty="0">
                <a:solidFill>
                  <a:schemeClr val="lt1"/>
                </a:solidFill>
              </a:endParaRPr>
            </a:p>
            <a:p>
              <a:pPr>
                <a:lnSpc>
                  <a:spcPct val="115000"/>
                </a:lnSpc>
                <a:spcBef>
                  <a:spcPts val="1200"/>
                </a:spcBef>
                <a:spcAft>
                  <a:spcPts val="1200"/>
                </a:spcAft>
              </a:pPr>
              <a:endParaRPr sz="1100" b="1" dirty="0">
                <a:solidFill>
                  <a:schemeClr val="lt1"/>
                </a:solidFill>
              </a:endParaRPr>
            </a:p>
          </p:txBody>
        </p:sp>
      </p:grpSp>
      <p:pic>
        <p:nvPicPr>
          <p:cNvPr id="255" name="Google Shape;255;p30"/>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256" name="Google Shape;256;p30"/>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257" name="Google Shape;257;p30"/>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258" name="Google Shape;258;p30"/>
          <p:cNvGrpSpPr/>
          <p:nvPr/>
        </p:nvGrpSpPr>
        <p:grpSpPr>
          <a:xfrm>
            <a:off x="6464099" y="2599016"/>
            <a:ext cx="2680317" cy="260366"/>
            <a:chOff x="8618369" y="2322355"/>
            <a:chExt cx="3555740" cy="347154"/>
          </a:xfrm>
        </p:grpSpPr>
        <p:cxnSp>
          <p:nvCxnSpPr>
            <p:cNvPr id="259" name="Google Shape;259;p30"/>
            <p:cNvCxnSpPr>
              <a:stCxn id="260"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260" name="Google Shape;260;p30"/>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61" name="Google Shape;261;p30"/>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262" name="Google Shape;262;p30"/>
          <p:cNvGrpSpPr/>
          <p:nvPr/>
        </p:nvGrpSpPr>
        <p:grpSpPr>
          <a:xfrm>
            <a:off x="7120923" y="1159966"/>
            <a:ext cx="1490596" cy="260366"/>
            <a:chOff x="9395100" y="2116888"/>
            <a:chExt cx="1977442" cy="347154"/>
          </a:xfrm>
        </p:grpSpPr>
        <p:sp>
          <p:nvSpPr>
            <p:cNvPr id="263" name="Google Shape;263;p30"/>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64" name="Google Shape;264;p30"/>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265" name="Google Shape;265;p30"/>
          <p:cNvGrpSpPr/>
          <p:nvPr/>
        </p:nvGrpSpPr>
        <p:grpSpPr>
          <a:xfrm>
            <a:off x="7157646" y="1474420"/>
            <a:ext cx="1453420" cy="260366"/>
            <a:chOff x="9395100" y="2116888"/>
            <a:chExt cx="1977442" cy="347154"/>
          </a:xfrm>
        </p:grpSpPr>
        <p:sp>
          <p:nvSpPr>
            <p:cNvPr id="266" name="Google Shape;266;p30"/>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67" name="Google Shape;267;p30"/>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3573"/>
                                        <p:tgtEl>
                                          <p:spTgt spid="256"/>
                                        </p:tgtEl>
                                      </p:cBhvr>
                                    </p:animEffect>
                                  </p:childTnLst>
                                </p:cTn>
                              </p:par>
                              <p:par>
                                <p:cTn id="8" presetID="10" presetClass="entr" presetSubtype="0" fill="hold" nodeType="withEffect">
                                  <p:stCondLst>
                                    <p:cond delay="1000"/>
                                  </p:stCondLst>
                                  <p:childTnLst>
                                    <p:set>
                                      <p:cBhvr>
                                        <p:cTn id="9" dur="1" fill="hold">
                                          <p:stCondLst>
                                            <p:cond delay="0"/>
                                          </p:stCondLst>
                                        </p:cTn>
                                        <p:tgtEl>
                                          <p:spTgt spid="251"/>
                                        </p:tgtEl>
                                        <p:attrNameLst>
                                          <p:attrName>style.visibility</p:attrName>
                                        </p:attrNameLst>
                                      </p:cBhvr>
                                      <p:to>
                                        <p:strVal val="visible"/>
                                      </p:to>
                                    </p:set>
                                    <p:animEffect transition="in" filter="fade">
                                      <p:cBhvr>
                                        <p:cTn id="10" dur="1000"/>
                                        <p:tgtEl>
                                          <p:spTgt spid="251"/>
                                        </p:tgtEl>
                                      </p:cBhvr>
                                    </p:animEffect>
                                  </p:childTnLst>
                                </p:cTn>
                              </p:par>
                              <p:par>
                                <p:cTn id="11" presetID="2" presetClass="entr" presetSubtype="2" fill="hold" nodeType="withEffect">
                                  <p:stCondLst>
                                    <p:cond delay="2250"/>
                                  </p:stCondLst>
                                  <p:childTnLst>
                                    <p:set>
                                      <p:cBhvr>
                                        <p:cTn id="12" dur="1" fill="hold">
                                          <p:stCondLst>
                                            <p:cond delay="0"/>
                                          </p:stCondLst>
                                        </p:cTn>
                                        <p:tgtEl>
                                          <p:spTgt spid="258"/>
                                        </p:tgtEl>
                                        <p:attrNameLst>
                                          <p:attrName>style.visibility</p:attrName>
                                        </p:attrNameLst>
                                      </p:cBhvr>
                                      <p:to>
                                        <p:strVal val="visible"/>
                                      </p:to>
                                    </p:set>
                                    <p:anim calcmode="lin" valueType="num">
                                      <p:cBhvr additive="base">
                                        <p:cTn id="13" dur="500"/>
                                        <p:tgtEl>
                                          <p:spTgt spid="258"/>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255"/>
                                        </p:tgtEl>
                                        <p:attrNameLst>
                                          <p:attrName>style.visibility</p:attrName>
                                        </p:attrNameLst>
                                      </p:cBhvr>
                                      <p:to>
                                        <p:strVal val="visible"/>
                                      </p:to>
                                    </p:set>
                                    <p:animEffect transition="in" filter="fade">
                                      <p:cBhvr>
                                        <p:cTn id="17" dur="5000"/>
                                        <p:tgtEl>
                                          <p:spTgt spid="255"/>
                                        </p:tgtEl>
                                      </p:cBhvr>
                                    </p:animEffect>
                                  </p:childTnLst>
                                </p:cTn>
                              </p:par>
                              <p:par>
                                <p:cTn id="18" presetID="10" presetClass="entr" presetSubtype="0" fill="hold" nodeType="withEffect">
                                  <p:stCondLst>
                                    <p:cond delay="0"/>
                                  </p:stCondLst>
                                  <p:childTnLst>
                                    <p:set>
                                      <p:cBhvr>
                                        <p:cTn id="19" dur="1" fill="hold">
                                          <p:stCondLst>
                                            <p:cond delay="0"/>
                                          </p:stCondLst>
                                        </p:cTn>
                                        <p:tgtEl>
                                          <p:spTgt spid="241"/>
                                        </p:tgtEl>
                                        <p:attrNameLst>
                                          <p:attrName>style.visibility</p:attrName>
                                        </p:attrNameLst>
                                      </p:cBhvr>
                                      <p:to>
                                        <p:strVal val="visible"/>
                                      </p:to>
                                    </p:set>
                                    <p:animEffect transition="in" filter="fade">
                                      <p:cBhvr>
                                        <p:cTn id="20" dur="500"/>
                                        <p:tgtEl>
                                          <p:spTgt spid="241"/>
                                        </p:tgtEl>
                                      </p:cBhvr>
                                    </p:animEffect>
                                  </p:childTnLst>
                                </p:cTn>
                              </p:par>
                              <p:par>
                                <p:cTn id="21" presetID="10" presetClass="entr" presetSubtype="0" fill="hold" nodeType="withEffect">
                                  <p:stCondLst>
                                    <p:cond delay="0"/>
                                  </p:stCondLst>
                                  <p:childTnLst>
                                    <p:set>
                                      <p:cBhvr>
                                        <p:cTn id="22" dur="1" fill="hold">
                                          <p:stCondLst>
                                            <p:cond delay="0"/>
                                          </p:stCondLst>
                                        </p:cTn>
                                        <p:tgtEl>
                                          <p:spTgt spid="232"/>
                                        </p:tgtEl>
                                        <p:attrNameLst>
                                          <p:attrName>style.visibility</p:attrName>
                                        </p:attrNameLst>
                                      </p:cBhvr>
                                      <p:to>
                                        <p:strVal val="visible"/>
                                      </p:to>
                                    </p:set>
                                    <p:animEffect transition="in" filter="fade">
                                      <p:cBhvr>
                                        <p:cTn id="23" dur="500"/>
                                        <p:tgtEl>
                                          <p:spTgt spid="232"/>
                                        </p:tgtEl>
                                      </p:cBhvr>
                                    </p:animEffect>
                                  </p:childTnLst>
                                </p:cTn>
                              </p:par>
                              <p:par>
                                <p:cTn id="24" presetID="2" presetClass="entr" presetSubtype="8" fill="hold" nodeType="withEffect">
                                  <p:stCondLst>
                                    <p:cond delay="500"/>
                                  </p:stCondLst>
                                  <p:childTnLst>
                                    <p:set>
                                      <p:cBhvr>
                                        <p:cTn id="25" dur="1" fill="hold">
                                          <p:stCondLst>
                                            <p:cond delay="0"/>
                                          </p:stCondLst>
                                        </p:cTn>
                                        <p:tgtEl>
                                          <p:spTgt spid="246"/>
                                        </p:tgtEl>
                                        <p:attrNameLst>
                                          <p:attrName>style.visibility</p:attrName>
                                        </p:attrNameLst>
                                      </p:cBhvr>
                                      <p:to>
                                        <p:strVal val="visible"/>
                                      </p:to>
                                    </p:set>
                                    <p:anim calcmode="lin" valueType="num">
                                      <p:cBhvr additive="base">
                                        <p:cTn id="26" dur="500"/>
                                        <p:tgtEl>
                                          <p:spTgt spid="246"/>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242"/>
                                        </p:tgtEl>
                                        <p:attrNameLst>
                                          <p:attrName>style.visibility</p:attrName>
                                        </p:attrNameLst>
                                      </p:cBhvr>
                                      <p:to>
                                        <p:strVal val="visible"/>
                                      </p:to>
                                    </p:set>
                                    <p:anim calcmode="lin" valueType="num">
                                      <p:cBhvr additive="base">
                                        <p:cTn id="29" dur="500"/>
                                        <p:tgtEl>
                                          <p:spTgt spid="242"/>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243"/>
                                        </p:tgtEl>
                                        <p:attrNameLst>
                                          <p:attrName>style.visibility</p:attrName>
                                        </p:attrNameLst>
                                      </p:cBhvr>
                                      <p:to>
                                        <p:strVal val="visible"/>
                                      </p:to>
                                    </p:set>
                                    <p:anim calcmode="lin" valueType="num">
                                      <p:cBhvr additive="base">
                                        <p:cTn id="32" dur="500"/>
                                        <p:tgtEl>
                                          <p:spTgt spid="243"/>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244"/>
                                        </p:tgtEl>
                                        <p:attrNameLst>
                                          <p:attrName>style.visibility</p:attrName>
                                        </p:attrNameLst>
                                      </p:cBhvr>
                                      <p:to>
                                        <p:strVal val="visible"/>
                                      </p:to>
                                    </p:set>
                                    <p:anim calcmode="lin" valueType="num">
                                      <p:cBhvr additive="base">
                                        <p:cTn id="35" dur="500"/>
                                        <p:tgtEl>
                                          <p:spTgt spid="244"/>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237"/>
                                        </p:tgtEl>
                                        <p:attrNameLst>
                                          <p:attrName>style.visibility</p:attrName>
                                        </p:attrNameLst>
                                      </p:cBhvr>
                                      <p:to>
                                        <p:strVal val="visible"/>
                                      </p:to>
                                    </p:set>
                                    <p:anim calcmode="lin" valueType="num">
                                      <p:cBhvr additive="base">
                                        <p:cTn id="38" dur="500"/>
                                        <p:tgtEl>
                                          <p:spTgt spid="237"/>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233"/>
                                        </p:tgtEl>
                                        <p:attrNameLst>
                                          <p:attrName>style.visibility</p:attrName>
                                        </p:attrNameLst>
                                      </p:cBhvr>
                                      <p:to>
                                        <p:strVal val="visible"/>
                                      </p:to>
                                    </p:set>
                                    <p:anim calcmode="lin" valueType="num">
                                      <p:cBhvr additive="base">
                                        <p:cTn id="41" dur="500"/>
                                        <p:tgtEl>
                                          <p:spTgt spid="233"/>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57"/>
                                        </p:tgtEl>
                                        <p:attrNameLst>
                                          <p:attrName>style.visibility</p:attrName>
                                        </p:attrNameLst>
                                      </p:cBhvr>
                                      <p:to>
                                        <p:strVal val="visible"/>
                                      </p:to>
                                    </p:set>
                                    <p:animEffect transition="in" filter="fade">
                                      <p:cBhvr>
                                        <p:cTn id="46" dur="50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31"/>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273" name="Google Shape;273;p31"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274" name="Google Shape;274;p31"/>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275" name="Google Shape;275;p31"/>
          <p:cNvGrpSpPr/>
          <p:nvPr/>
        </p:nvGrpSpPr>
        <p:grpSpPr>
          <a:xfrm>
            <a:off x="4707503" y="4837423"/>
            <a:ext cx="3393130" cy="697259"/>
            <a:chOff x="1452892" y="4172004"/>
            <a:chExt cx="4524174" cy="929679"/>
          </a:xfrm>
        </p:grpSpPr>
        <p:sp>
          <p:nvSpPr>
            <p:cNvPr id="276" name="Google Shape;276;p31"/>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77" name="Google Shape;277;p31"/>
            <p:cNvSpPr txBox="1"/>
            <p:nvPr/>
          </p:nvSpPr>
          <p:spPr>
            <a:xfrm>
              <a:off x="1717288" y="4381083"/>
              <a:ext cx="496500" cy="523200"/>
            </a:xfrm>
            <a:prstGeom prst="rect">
              <a:avLst/>
            </a:prstGeom>
            <a:solidFill>
              <a:schemeClr val="accent2"/>
            </a:solid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278" name="Google Shape;278;p31"/>
            <p:cNvSpPr txBox="1"/>
            <p:nvPr/>
          </p:nvSpPr>
          <p:spPr>
            <a:xfrm>
              <a:off x="2127688" y="4235673"/>
              <a:ext cx="3503759" cy="821247"/>
            </a:xfrm>
            <a:prstGeom prst="rect">
              <a:avLst/>
            </a:prstGeom>
            <a:solidFill>
              <a:schemeClr val="accent2"/>
            </a:solidFill>
            <a:ln>
              <a:noFill/>
            </a:ln>
          </p:spPr>
          <p:txBody>
            <a:bodyPr spcFirstLastPara="1" wrap="square" lIns="68575" tIns="34275" rIns="68575" bIns="34275" anchor="ctr" anchorCtr="0">
              <a:noAutofit/>
            </a:bodyPr>
            <a:lstStyle/>
            <a:p>
              <a:pPr algn="ctr">
                <a:spcBef>
                  <a:spcPts val="1200"/>
                </a:spcBef>
                <a:spcAft>
                  <a:spcPts val="1200"/>
                </a:spcAft>
              </a:pPr>
              <a:r>
                <a:rPr lang="en" sz="1200" dirty="0">
                  <a:solidFill>
                    <a:schemeClr val="lt1"/>
                  </a:solidFill>
                </a:rPr>
                <a:t>No smoke or vapor exposure is safe during pregnancy</a:t>
              </a:r>
              <a:endParaRPr sz="1200" dirty="0">
                <a:solidFill>
                  <a:schemeClr val="lt1"/>
                </a:solidFill>
              </a:endParaRPr>
            </a:p>
          </p:txBody>
        </p:sp>
      </p:grpSp>
      <p:grpSp>
        <p:nvGrpSpPr>
          <p:cNvPr id="279" name="Google Shape;279;p31"/>
          <p:cNvGrpSpPr/>
          <p:nvPr/>
        </p:nvGrpSpPr>
        <p:grpSpPr>
          <a:xfrm>
            <a:off x="1091355" y="4837468"/>
            <a:ext cx="3614362" cy="752076"/>
            <a:chOff x="1452892" y="4172004"/>
            <a:chExt cx="4524174" cy="1002768"/>
          </a:xfrm>
        </p:grpSpPr>
        <p:sp>
          <p:nvSpPr>
            <p:cNvPr id="280" name="Google Shape;280;p31"/>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81" name="Google Shape;281;p31"/>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282" name="Google Shape;282;p31"/>
            <p:cNvSpPr txBox="1"/>
            <p:nvPr/>
          </p:nvSpPr>
          <p:spPr>
            <a:xfrm>
              <a:off x="1992435" y="4258572"/>
              <a:ext cx="3705600" cy="916200"/>
            </a:xfrm>
            <a:prstGeom prst="rect">
              <a:avLst/>
            </a:prstGeom>
            <a:noFill/>
            <a:ln>
              <a:noFill/>
            </a:ln>
          </p:spPr>
          <p:txBody>
            <a:bodyPr spcFirstLastPara="1" wrap="square" lIns="68575" tIns="34275" rIns="68575" bIns="34275" anchor="ctr" anchorCtr="0">
              <a:normAutofit fontScale="25000" lnSpcReduction="20000"/>
            </a:bodyPr>
            <a:lstStyle/>
            <a:p>
              <a:pPr algn="ctr">
                <a:lnSpc>
                  <a:spcPct val="115000"/>
                </a:lnSpc>
                <a:spcBef>
                  <a:spcPts val="1200"/>
                </a:spcBef>
              </a:pPr>
              <a:r>
                <a:rPr lang="en" sz="5270" dirty="0">
                  <a:solidFill>
                    <a:schemeClr val="lt1"/>
                  </a:solidFill>
                </a:rPr>
                <a:t>Being in a house/car where someone smoked /vaped previously</a:t>
              </a:r>
              <a:endParaRPr sz="5270" dirty="0">
                <a:solidFill>
                  <a:schemeClr val="lt1"/>
                </a:solidFill>
              </a:endParaRPr>
            </a:p>
            <a:p>
              <a:pPr>
                <a:spcBef>
                  <a:spcPts val="1200"/>
                </a:spcBef>
              </a:pPr>
              <a:endParaRPr sz="1800" dirty="0">
                <a:solidFill>
                  <a:schemeClr val="lt1"/>
                </a:solidFill>
              </a:endParaRPr>
            </a:p>
          </p:txBody>
        </p:sp>
      </p:grpSp>
      <p:cxnSp>
        <p:nvCxnSpPr>
          <p:cNvPr id="283" name="Google Shape;283;p31"/>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284" name="Google Shape;284;p31"/>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85" name="Google Shape;285;p31"/>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286" name="Google Shape;286;p31"/>
          <p:cNvSpPr txBox="1"/>
          <p:nvPr/>
        </p:nvSpPr>
        <p:spPr>
          <a:xfrm>
            <a:off x="5276696" y="4016572"/>
            <a:ext cx="2534100" cy="6873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pPr>
            <a:r>
              <a:rPr lang="en" sz="1500" dirty="0">
                <a:solidFill>
                  <a:schemeClr val="lt1"/>
                </a:solidFill>
              </a:rPr>
              <a:t>Being around someone else who smokes/vapes</a:t>
            </a:r>
            <a:endParaRPr sz="1500" dirty="0">
              <a:solidFill>
                <a:schemeClr val="lt1"/>
              </a:solidFill>
            </a:endParaRPr>
          </a:p>
        </p:txBody>
      </p:sp>
      <p:sp>
        <p:nvSpPr>
          <p:cNvPr id="287" name="Google Shape;287;p31"/>
          <p:cNvSpPr/>
          <p:nvPr/>
        </p:nvSpPr>
        <p:spPr>
          <a:xfrm>
            <a:off x="47057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288" name="Google Shape;288;p31"/>
          <p:cNvGrpSpPr/>
          <p:nvPr/>
        </p:nvGrpSpPr>
        <p:grpSpPr>
          <a:xfrm>
            <a:off x="1089669" y="3967228"/>
            <a:ext cx="3393130" cy="721293"/>
            <a:chOff x="1452892" y="4139959"/>
            <a:chExt cx="4524174" cy="961724"/>
          </a:xfrm>
        </p:grpSpPr>
        <p:sp>
          <p:nvSpPr>
            <p:cNvPr id="289" name="Google Shape;289;p31"/>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90" name="Google Shape;290;p31"/>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291" name="Google Shape;291;p31"/>
            <p:cNvSpPr txBox="1"/>
            <p:nvPr/>
          </p:nvSpPr>
          <p:spPr>
            <a:xfrm>
              <a:off x="2025538" y="4139959"/>
              <a:ext cx="3378900" cy="916200"/>
            </a:xfrm>
            <a:prstGeom prst="rect">
              <a:avLst/>
            </a:prstGeom>
            <a:noFill/>
            <a:ln>
              <a:noFill/>
            </a:ln>
          </p:spPr>
          <p:txBody>
            <a:bodyPr spcFirstLastPara="1" wrap="square" lIns="68575" tIns="34275" rIns="68575" bIns="34275" anchor="ctr" anchorCtr="0">
              <a:normAutofit fontScale="85000" lnSpcReduction="10000"/>
            </a:bodyPr>
            <a:lstStyle/>
            <a:p>
              <a:pPr algn="ctr">
                <a:lnSpc>
                  <a:spcPct val="115000"/>
                </a:lnSpc>
                <a:spcBef>
                  <a:spcPts val="1200"/>
                </a:spcBef>
                <a:spcAft>
                  <a:spcPts val="1200"/>
                </a:spcAft>
              </a:pPr>
              <a:r>
                <a:rPr lang="en" sz="1800" dirty="0">
                  <a:solidFill>
                    <a:schemeClr val="lt1"/>
                  </a:solidFill>
                </a:rPr>
                <a:t>Personally smoking/vaping</a:t>
              </a:r>
              <a:endParaRPr sz="2500" dirty="0">
                <a:solidFill>
                  <a:schemeClr val="lt1"/>
                </a:solidFill>
              </a:endParaRPr>
            </a:p>
          </p:txBody>
        </p:sp>
      </p:grpSp>
      <p:pic>
        <p:nvPicPr>
          <p:cNvPr id="292" name="Google Shape;292;p31"/>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293" name="Google Shape;293;p31"/>
          <p:cNvGrpSpPr/>
          <p:nvPr/>
        </p:nvGrpSpPr>
        <p:grpSpPr>
          <a:xfrm>
            <a:off x="0" y="3002835"/>
            <a:ext cx="9144000" cy="930241"/>
            <a:chOff x="0" y="2860778"/>
            <a:chExt cx="12192000" cy="1240322"/>
          </a:xfrm>
        </p:grpSpPr>
        <p:cxnSp>
          <p:nvCxnSpPr>
            <p:cNvPr id="294" name="Google Shape;294;p31"/>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295" name="Google Shape;295;p31"/>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296" name="Google Shape;296;p31"/>
            <p:cNvSpPr txBox="1"/>
            <p:nvPr/>
          </p:nvSpPr>
          <p:spPr>
            <a:xfrm>
              <a:off x="1717300" y="2964700"/>
              <a:ext cx="8839200" cy="1136400"/>
            </a:xfrm>
            <a:prstGeom prst="rect">
              <a:avLst/>
            </a:prstGeom>
            <a:noFill/>
            <a:ln>
              <a:noFill/>
            </a:ln>
          </p:spPr>
          <p:txBody>
            <a:bodyPr spcFirstLastPara="1" wrap="square" lIns="68575" tIns="34275" rIns="68575" bIns="34275" anchor="ctr" anchorCtr="0">
              <a:normAutofit fontScale="25000" lnSpcReduction="20000"/>
            </a:bodyPr>
            <a:lstStyle/>
            <a:p>
              <a:pPr algn="ctr">
                <a:lnSpc>
                  <a:spcPct val="115000"/>
                </a:lnSpc>
                <a:spcBef>
                  <a:spcPts val="1200"/>
                </a:spcBef>
              </a:pPr>
              <a:r>
                <a:rPr lang="en" sz="8254" b="1" dirty="0">
                  <a:solidFill>
                    <a:schemeClr val="lt1"/>
                  </a:solidFill>
                </a:rPr>
                <a:t>2. What level of smoke/vapor exposure is considered safe during pregnancy?</a:t>
              </a:r>
              <a:endParaRPr sz="8254" b="1" dirty="0">
                <a:solidFill>
                  <a:schemeClr val="lt1"/>
                </a:solidFill>
              </a:endParaRPr>
            </a:p>
            <a:p>
              <a:pPr>
                <a:lnSpc>
                  <a:spcPct val="115000"/>
                </a:lnSpc>
                <a:spcBef>
                  <a:spcPts val="1200"/>
                </a:spcBef>
                <a:spcAft>
                  <a:spcPts val="1200"/>
                </a:spcAft>
              </a:pPr>
              <a:endParaRPr sz="1100" b="1" dirty="0">
                <a:solidFill>
                  <a:schemeClr val="lt1"/>
                </a:solidFill>
              </a:endParaRPr>
            </a:p>
          </p:txBody>
        </p:sp>
      </p:grpSp>
      <p:pic>
        <p:nvPicPr>
          <p:cNvPr id="297" name="Google Shape;297;p31"/>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298" name="Google Shape;298;p31"/>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299" name="Google Shape;299;p31"/>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300" name="Google Shape;300;p31"/>
          <p:cNvGrpSpPr/>
          <p:nvPr/>
        </p:nvGrpSpPr>
        <p:grpSpPr>
          <a:xfrm>
            <a:off x="6464099" y="2599016"/>
            <a:ext cx="2680317" cy="260366"/>
            <a:chOff x="8618369" y="2322355"/>
            <a:chExt cx="3555740" cy="347154"/>
          </a:xfrm>
        </p:grpSpPr>
        <p:cxnSp>
          <p:nvCxnSpPr>
            <p:cNvPr id="301" name="Google Shape;301;p31"/>
            <p:cNvCxnSpPr>
              <a:stCxn id="302"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302" name="Google Shape;302;p31"/>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03" name="Google Shape;303;p31"/>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2"/>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09" name="Google Shape;309;p32" descr="Ein Bild, das Zeichnung enthält.&#10;&#10;Automatisch generierte Beschreibung"/>
          <p:cNvPicPr preferRelativeResize="0"/>
          <p:nvPr/>
        </p:nvPicPr>
        <p:blipFill rotWithShape="1">
          <a:blip r:embed="rId4">
            <a:alphaModFix/>
          </a:blip>
          <a:srcRect/>
          <a:stretch/>
        </p:blipFill>
        <p:spPr>
          <a:xfrm>
            <a:off x="8161777" y="5694477"/>
            <a:ext cx="803626" cy="160725"/>
          </a:xfrm>
          <a:prstGeom prst="rect">
            <a:avLst/>
          </a:prstGeom>
          <a:noFill/>
          <a:ln>
            <a:noFill/>
          </a:ln>
        </p:spPr>
      </p:pic>
      <p:sp>
        <p:nvSpPr>
          <p:cNvPr id="310" name="Google Shape;310;p32"/>
          <p:cNvSpPr/>
          <p:nvPr/>
        </p:nvSpPr>
        <p:spPr>
          <a:xfrm>
            <a:off x="1089675" y="1334679"/>
            <a:ext cx="7007100" cy="38514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11" name="Google Shape;311;p32"/>
          <p:cNvSpPr/>
          <p:nvPr/>
        </p:nvSpPr>
        <p:spPr>
          <a:xfrm>
            <a:off x="1089675" y="1478775"/>
            <a:ext cx="7007100" cy="8919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buClr>
                <a:schemeClr val="dk1"/>
              </a:buClr>
              <a:buSzPts val="1100"/>
            </a:pPr>
            <a:r>
              <a:rPr lang="en" sz="1600" b="1">
                <a:solidFill>
                  <a:srgbClr val="262626"/>
                </a:solidFill>
              </a:rPr>
              <a:t>Use of</a:t>
            </a:r>
            <a:r>
              <a:rPr lang="en" sz="1600" b="1">
                <a:solidFill>
                  <a:schemeClr val="lt1"/>
                </a:solidFill>
              </a:rPr>
              <a:t> tobacco/vape </a:t>
            </a:r>
            <a:r>
              <a:rPr lang="en" sz="1600" b="1">
                <a:solidFill>
                  <a:srgbClr val="262626"/>
                </a:solidFill>
              </a:rPr>
              <a:t>products and </a:t>
            </a:r>
            <a:r>
              <a:rPr lang="en" sz="1600" b="1">
                <a:solidFill>
                  <a:schemeClr val="lt1"/>
                </a:solidFill>
              </a:rPr>
              <a:t>second/thirdhand</a:t>
            </a:r>
            <a:r>
              <a:rPr lang="en" sz="1600" b="1">
                <a:solidFill>
                  <a:srgbClr val="262626"/>
                </a:solidFill>
              </a:rPr>
              <a:t> smoke negatively impacts the person who is pregnant and their unborn child. </a:t>
            </a:r>
            <a:endParaRPr sz="1900" b="1">
              <a:solidFill>
                <a:schemeClr val="dk1"/>
              </a:solidFill>
              <a:latin typeface="Calibri"/>
              <a:ea typeface="Calibri"/>
              <a:cs typeface="Calibri"/>
              <a:sym typeface="Calibri"/>
            </a:endParaRPr>
          </a:p>
        </p:txBody>
      </p:sp>
      <p:pic>
        <p:nvPicPr>
          <p:cNvPr id="312" name="Google Shape;312;p32"/>
          <p:cNvPicPr preferRelativeResize="0"/>
          <p:nvPr/>
        </p:nvPicPr>
        <p:blipFill>
          <a:blip r:embed="rId5">
            <a:alphaModFix/>
          </a:blip>
          <a:stretch>
            <a:fillRect/>
          </a:stretch>
        </p:blipFill>
        <p:spPr>
          <a:xfrm>
            <a:off x="2506551" y="2274201"/>
            <a:ext cx="4173351" cy="2780075"/>
          </a:xfrm>
          <a:prstGeom prst="rect">
            <a:avLst/>
          </a:prstGeom>
          <a:noFill/>
          <a:ln w="19050" cap="flat" cmpd="sng">
            <a:solidFill>
              <a:schemeClr val="lt1"/>
            </a:solidFill>
            <a:prstDash val="solid"/>
            <a:miter lim="8000"/>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33"/>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18" name="Google Shape;318;p33"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319" name="Google Shape;319;p33"/>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320" name="Google Shape;320;p33"/>
          <p:cNvGrpSpPr/>
          <p:nvPr/>
        </p:nvGrpSpPr>
        <p:grpSpPr>
          <a:xfrm>
            <a:off x="4707503" y="4837423"/>
            <a:ext cx="3393130" cy="697259"/>
            <a:chOff x="1452892" y="4172004"/>
            <a:chExt cx="4524174" cy="929679"/>
          </a:xfrm>
        </p:grpSpPr>
        <p:sp>
          <p:nvSpPr>
            <p:cNvPr id="321" name="Google Shape;321;p33"/>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22" name="Google Shape;322;p33"/>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323" name="Google Shape;323;p33"/>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000">
                  <a:solidFill>
                    <a:schemeClr val="lt1"/>
                  </a:solidFill>
                </a:rPr>
                <a:t>Harmless Flavorings</a:t>
              </a:r>
              <a:endParaRPr sz="2000">
                <a:solidFill>
                  <a:schemeClr val="lt1"/>
                </a:solidFill>
              </a:endParaRPr>
            </a:p>
          </p:txBody>
        </p:sp>
      </p:grpSp>
      <p:grpSp>
        <p:nvGrpSpPr>
          <p:cNvPr id="324" name="Google Shape;324;p33"/>
          <p:cNvGrpSpPr/>
          <p:nvPr/>
        </p:nvGrpSpPr>
        <p:grpSpPr>
          <a:xfrm>
            <a:off x="1091373" y="4837423"/>
            <a:ext cx="3393130" cy="697259"/>
            <a:chOff x="1452892" y="4172004"/>
            <a:chExt cx="4524174" cy="929679"/>
          </a:xfrm>
        </p:grpSpPr>
        <p:sp>
          <p:nvSpPr>
            <p:cNvPr id="325" name="Google Shape;325;p33"/>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26" name="Google Shape;326;p33"/>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327" name="Google Shape;327;p33"/>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600">
                  <a:solidFill>
                    <a:schemeClr val="lt1"/>
                  </a:solidFill>
                </a:rPr>
                <a:t>Aerosol </a:t>
              </a:r>
              <a:endParaRPr sz="2600">
                <a:solidFill>
                  <a:schemeClr val="lt1"/>
                </a:solidFill>
              </a:endParaRPr>
            </a:p>
          </p:txBody>
        </p:sp>
      </p:grpSp>
      <p:cxnSp>
        <p:nvCxnSpPr>
          <p:cNvPr id="328" name="Google Shape;328;p33"/>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329" name="Google Shape;329;p33"/>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30" name="Google Shape;330;p33"/>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331" name="Google Shape;331;p33"/>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Gasoline</a:t>
            </a:r>
            <a:endParaRPr sz="2700">
              <a:solidFill>
                <a:schemeClr val="lt1"/>
              </a:solidFill>
            </a:endParaRPr>
          </a:p>
        </p:txBody>
      </p:sp>
      <p:sp>
        <p:nvSpPr>
          <p:cNvPr id="332" name="Google Shape;332;p33"/>
          <p:cNvSpPr/>
          <p:nvPr/>
        </p:nvSpPr>
        <p:spPr>
          <a:xfrm>
            <a:off x="4770884" y="4540477"/>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333" name="Google Shape;333;p33"/>
          <p:cNvGrpSpPr/>
          <p:nvPr/>
        </p:nvGrpSpPr>
        <p:grpSpPr>
          <a:xfrm>
            <a:off x="1089669" y="3991262"/>
            <a:ext cx="3393130" cy="697259"/>
            <a:chOff x="1452892" y="4172004"/>
            <a:chExt cx="4524174" cy="929679"/>
          </a:xfrm>
        </p:grpSpPr>
        <p:sp>
          <p:nvSpPr>
            <p:cNvPr id="334" name="Google Shape;334;p33"/>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35" name="Google Shape;335;p33"/>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336" name="Google Shape;336;p33"/>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3000">
                  <a:solidFill>
                    <a:schemeClr val="lt1"/>
                  </a:solidFill>
                </a:rPr>
                <a:t>Water Vapor</a:t>
              </a:r>
              <a:endParaRPr sz="3000">
                <a:solidFill>
                  <a:schemeClr val="lt1"/>
                </a:solidFill>
              </a:endParaRPr>
            </a:p>
          </p:txBody>
        </p:sp>
      </p:grpSp>
      <p:pic>
        <p:nvPicPr>
          <p:cNvPr id="337" name="Google Shape;337;p33"/>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338" name="Google Shape;338;p33"/>
          <p:cNvGrpSpPr/>
          <p:nvPr/>
        </p:nvGrpSpPr>
        <p:grpSpPr>
          <a:xfrm>
            <a:off x="0" y="3002835"/>
            <a:ext cx="9144000" cy="852303"/>
            <a:chOff x="0" y="2860778"/>
            <a:chExt cx="12192000" cy="1136404"/>
          </a:xfrm>
        </p:grpSpPr>
        <p:cxnSp>
          <p:nvCxnSpPr>
            <p:cNvPr id="339" name="Google Shape;339;p33"/>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340" name="Google Shape;340;p33"/>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341" name="Google Shape;341;p33"/>
            <p:cNvSpPr txBox="1"/>
            <p:nvPr/>
          </p:nvSpPr>
          <p:spPr>
            <a:xfrm>
              <a:off x="1704688" y="3062434"/>
              <a:ext cx="8839200" cy="932400"/>
            </a:xfrm>
            <a:prstGeom prst="rect">
              <a:avLst/>
            </a:prstGeom>
            <a:noFill/>
            <a:ln>
              <a:noFill/>
            </a:ln>
          </p:spPr>
          <p:txBody>
            <a:bodyPr spcFirstLastPara="1" wrap="square" lIns="68575" tIns="34275" rIns="68575" bIns="34275" anchor="ctr" anchorCtr="0">
              <a:normAutofit fontScale="77500" lnSpcReduction="20000"/>
            </a:bodyPr>
            <a:lstStyle/>
            <a:p>
              <a:pPr marL="457200">
                <a:lnSpc>
                  <a:spcPct val="115000"/>
                </a:lnSpc>
              </a:pPr>
              <a:r>
                <a:rPr lang="en" sz="3565" b="1">
                  <a:solidFill>
                    <a:schemeClr val="lt1"/>
                  </a:solidFill>
                </a:rPr>
                <a:t>3. What does an E-cigarette emit?</a:t>
              </a:r>
              <a:endParaRPr sz="3565" b="1">
                <a:solidFill>
                  <a:schemeClr val="lt1"/>
                </a:solidFill>
              </a:endParaRPr>
            </a:p>
            <a:p>
              <a:endParaRPr sz="1800">
                <a:solidFill>
                  <a:schemeClr val="lt1"/>
                </a:solidFill>
              </a:endParaRPr>
            </a:p>
          </p:txBody>
        </p:sp>
      </p:grpSp>
      <p:pic>
        <p:nvPicPr>
          <p:cNvPr id="342" name="Google Shape;342;p33"/>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343" name="Google Shape;343;p33"/>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344" name="Google Shape;344;p33"/>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345" name="Google Shape;345;p33"/>
          <p:cNvGrpSpPr/>
          <p:nvPr/>
        </p:nvGrpSpPr>
        <p:grpSpPr>
          <a:xfrm>
            <a:off x="6464099" y="2599016"/>
            <a:ext cx="2680317" cy="260366"/>
            <a:chOff x="8618369" y="2322355"/>
            <a:chExt cx="3555740" cy="347154"/>
          </a:xfrm>
        </p:grpSpPr>
        <p:cxnSp>
          <p:nvCxnSpPr>
            <p:cNvPr id="346" name="Google Shape;346;p33"/>
            <p:cNvCxnSpPr>
              <a:stCxn id="347"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347" name="Google Shape;347;p33"/>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48" name="Google Shape;348;p33"/>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349" name="Google Shape;349;p33"/>
          <p:cNvGrpSpPr/>
          <p:nvPr/>
        </p:nvGrpSpPr>
        <p:grpSpPr>
          <a:xfrm>
            <a:off x="7120923" y="1159966"/>
            <a:ext cx="1490596" cy="260366"/>
            <a:chOff x="9395100" y="2116888"/>
            <a:chExt cx="1977442" cy="347154"/>
          </a:xfrm>
        </p:grpSpPr>
        <p:sp>
          <p:nvSpPr>
            <p:cNvPr id="350" name="Google Shape;350;p33"/>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51" name="Google Shape;351;p33"/>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352" name="Google Shape;352;p33"/>
          <p:cNvGrpSpPr/>
          <p:nvPr/>
        </p:nvGrpSpPr>
        <p:grpSpPr>
          <a:xfrm>
            <a:off x="7157646" y="1474420"/>
            <a:ext cx="1453420" cy="260366"/>
            <a:chOff x="9395100" y="2116888"/>
            <a:chExt cx="1977442" cy="347154"/>
          </a:xfrm>
        </p:grpSpPr>
        <p:sp>
          <p:nvSpPr>
            <p:cNvPr id="353" name="Google Shape;353;p33"/>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54" name="Google Shape;354;p33"/>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3573"/>
                                        <p:tgtEl>
                                          <p:spTgt spid="343"/>
                                        </p:tgtEl>
                                      </p:cBhvr>
                                    </p:animEffect>
                                  </p:childTnLst>
                                </p:cTn>
                              </p:par>
                              <p:par>
                                <p:cTn id="8" presetID="10" presetClass="entr" presetSubtype="0" fill="hold" nodeType="withEffect">
                                  <p:stCondLst>
                                    <p:cond delay="1000"/>
                                  </p:stCondLst>
                                  <p:childTnLst>
                                    <p:set>
                                      <p:cBhvr>
                                        <p:cTn id="9" dur="1" fill="hold">
                                          <p:stCondLst>
                                            <p:cond delay="0"/>
                                          </p:stCondLst>
                                        </p:cTn>
                                        <p:tgtEl>
                                          <p:spTgt spid="338"/>
                                        </p:tgtEl>
                                        <p:attrNameLst>
                                          <p:attrName>style.visibility</p:attrName>
                                        </p:attrNameLst>
                                      </p:cBhvr>
                                      <p:to>
                                        <p:strVal val="visible"/>
                                      </p:to>
                                    </p:set>
                                    <p:animEffect transition="in" filter="fade">
                                      <p:cBhvr>
                                        <p:cTn id="10" dur="1000"/>
                                        <p:tgtEl>
                                          <p:spTgt spid="338"/>
                                        </p:tgtEl>
                                      </p:cBhvr>
                                    </p:animEffect>
                                  </p:childTnLst>
                                </p:cTn>
                              </p:par>
                              <p:par>
                                <p:cTn id="11" presetID="2" presetClass="entr" presetSubtype="2" fill="hold" nodeType="withEffect">
                                  <p:stCondLst>
                                    <p:cond delay="2250"/>
                                  </p:stCondLst>
                                  <p:childTnLst>
                                    <p:set>
                                      <p:cBhvr>
                                        <p:cTn id="12" dur="1" fill="hold">
                                          <p:stCondLst>
                                            <p:cond delay="0"/>
                                          </p:stCondLst>
                                        </p:cTn>
                                        <p:tgtEl>
                                          <p:spTgt spid="345"/>
                                        </p:tgtEl>
                                        <p:attrNameLst>
                                          <p:attrName>style.visibility</p:attrName>
                                        </p:attrNameLst>
                                      </p:cBhvr>
                                      <p:to>
                                        <p:strVal val="visible"/>
                                      </p:to>
                                    </p:set>
                                    <p:anim calcmode="lin" valueType="num">
                                      <p:cBhvr additive="base">
                                        <p:cTn id="13" dur="500"/>
                                        <p:tgtEl>
                                          <p:spTgt spid="345"/>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342"/>
                                        </p:tgtEl>
                                        <p:attrNameLst>
                                          <p:attrName>style.visibility</p:attrName>
                                        </p:attrNameLst>
                                      </p:cBhvr>
                                      <p:to>
                                        <p:strVal val="visible"/>
                                      </p:to>
                                    </p:set>
                                    <p:animEffect transition="in" filter="fade">
                                      <p:cBhvr>
                                        <p:cTn id="17" dur="5000"/>
                                        <p:tgtEl>
                                          <p:spTgt spid="342"/>
                                        </p:tgtEl>
                                      </p:cBhvr>
                                    </p:animEffect>
                                  </p:childTnLst>
                                </p:cTn>
                              </p:par>
                              <p:par>
                                <p:cTn id="18" presetID="10" presetClass="entr" presetSubtype="0" fill="hold" nodeType="withEffect">
                                  <p:stCondLst>
                                    <p:cond delay="0"/>
                                  </p:stCondLst>
                                  <p:childTnLst>
                                    <p:set>
                                      <p:cBhvr>
                                        <p:cTn id="19" dur="1" fill="hold">
                                          <p:stCondLst>
                                            <p:cond delay="0"/>
                                          </p:stCondLst>
                                        </p:cTn>
                                        <p:tgtEl>
                                          <p:spTgt spid="328"/>
                                        </p:tgtEl>
                                        <p:attrNameLst>
                                          <p:attrName>style.visibility</p:attrName>
                                        </p:attrNameLst>
                                      </p:cBhvr>
                                      <p:to>
                                        <p:strVal val="visible"/>
                                      </p:to>
                                    </p:set>
                                    <p:animEffect transition="in" filter="fade">
                                      <p:cBhvr>
                                        <p:cTn id="20" dur="500"/>
                                        <p:tgtEl>
                                          <p:spTgt spid="328"/>
                                        </p:tgtEl>
                                      </p:cBhvr>
                                    </p:animEffect>
                                  </p:childTnLst>
                                </p:cTn>
                              </p:par>
                              <p:par>
                                <p:cTn id="21" presetID="10" presetClass="entr" presetSubtype="0" fill="hold" nodeType="withEffect">
                                  <p:stCondLst>
                                    <p:cond delay="0"/>
                                  </p:stCondLst>
                                  <p:childTnLst>
                                    <p:set>
                                      <p:cBhvr>
                                        <p:cTn id="22" dur="1" fill="hold">
                                          <p:stCondLst>
                                            <p:cond delay="0"/>
                                          </p:stCondLst>
                                        </p:cTn>
                                        <p:tgtEl>
                                          <p:spTgt spid="319"/>
                                        </p:tgtEl>
                                        <p:attrNameLst>
                                          <p:attrName>style.visibility</p:attrName>
                                        </p:attrNameLst>
                                      </p:cBhvr>
                                      <p:to>
                                        <p:strVal val="visible"/>
                                      </p:to>
                                    </p:set>
                                    <p:animEffect transition="in" filter="fade">
                                      <p:cBhvr>
                                        <p:cTn id="23" dur="500"/>
                                        <p:tgtEl>
                                          <p:spTgt spid="319"/>
                                        </p:tgtEl>
                                      </p:cBhvr>
                                    </p:animEffect>
                                  </p:childTnLst>
                                </p:cTn>
                              </p:par>
                              <p:par>
                                <p:cTn id="24" presetID="2" presetClass="entr" presetSubtype="8" fill="hold" nodeType="withEffect">
                                  <p:stCondLst>
                                    <p:cond delay="500"/>
                                  </p:stCondLst>
                                  <p:childTnLst>
                                    <p:set>
                                      <p:cBhvr>
                                        <p:cTn id="25" dur="1" fill="hold">
                                          <p:stCondLst>
                                            <p:cond delay="0"/>
                                          </p:stCondLst>
                                        </p:cTn>
                                        <p:tgtEl>
                                          <p:spTgt spid="333"/>
                                        </p:tgtEl>
                                        <p:attrNameLst>
                                          <p:attrName>style.visibility</p:attrName>
                                        </p:attrNameLst>
                                      </p:cBhvr>
                                      <p:to>
                                        <p:strVal val="visible"/>
                                      </p:to>
                                    </p:set>
                                    <p:anim calcmode="lin" valueType="num">
                                      <p:cBhvr additive="base">
                                        <p:cTn id="26" dur="500"/>
                                        <p:tgtEl>
                                          <p:spTgt spid="333"/>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329"/>
                                        </p:tgtEl>
                                        <p:attrNameLst>
                                          <p:attrName>style.visibility</p:attrName>
                                        </p:attrNameLst>
                                      </p:cBhvr>
                                      <p:to>
                                        <p:strVal val="visible"/>
                                      </p:to>
                                    </p:set>
                                    <p:anim calcmode="lin" valueType="num">
                                      <p:cBhvr additive="base">
                                        <p:cTn id="29" dur="500"/>
                                        <p:tgtEl>
                                          <p:spTgt spid="329"/>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330"/>
                                        </p:tgtEl>
                                        <p:attrNameLst>
                                          <p:attrName>style.visibility</p:attrName>
                                        </p:attrNameLst>
                                      </p:cBhvr>
                                      <p:to>
                                        <p:strVal val="visible"/>
                                      </p:to>
                                    </p:set>
                                    <p:anim calcmode="lin" valueType="num">
                                      <p:cBhvr additive="base">
                                        <p:cTn id="32" dur="500"/>
                                        <p:tgtEl>
                                          <p:spTgt spid="330"/>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331"/>
                                        </p:tgtEl>
                                        <p:attrNameLst>
                                          <p:attrName>style.visibility</p:attrName>
                                        </p:attrNameLst>
                                      </p:cBhvr>
                                      <p:to>
                                        <p:strVal val="visible"/>
                                      </p:to>
                                    </p:set>
                                    <p:anim calcmode="lin" valueType="num">
                                      <p:cBhvr additive="base">
                                        <p:cTn id="35" dur="500"/>
                                        <p:tgtEl>
                                          <p:spTgt spid="331"/>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324"/>
                                        </p:tgtEl>
                                        <p:attrNameLst>
                                          <p:attrName>style.visibility</p:attrName>
                                        </p:attrNameLst>
                                      </p:cBhvr>
                                      <p:to>
                                        <p:strVal val="visible"/>
                                      </p:to>
                                    </p:set>
                                    <p:anim calcmode="lin" valueType="num">
                                      <p:cBhvr additive="base">
                                        <p:cTn id="38" dur="500"/>
                                        <p:tgtEl>
                                          <p:spTgt spid="324"/>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320"/>
                                        </p:tgtEl>
                                        <p:attrNameLst>
                                          <p:attrName>style.visibility</p:attrName>
                                        </p:attrNameLst>
                                      </p:cBhvr>
                                      <p:to>
                                        <p:strVal val="visible"/>
                                      </p:to>
                                    </p:set>
                                    <p:anim calcmode="lin" valueType="num">
                                      <p:cBhvr additive="base">
                                        <p:cTn id="41" dur="500"/>
                                        <p:tgtEl>
                                          <p:spTgt spid="320"/>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44"/>
                                        </p:tgtEl>
                                        <p:attrNameLst>
                                          <p:attrName>style.visibility</p:attrName>
                                        </p:attrNameLst>
                                      </p:cBhvr>
                                      <p:to>
                                        <p:strVal val="visible"/>
                                      </p:to>
                                    </p:set>
                                    <p:animEffect transition="in" filter="fade">
                                      <p:cBhvr>
                                        <p:cTn id="46" dur="5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34"/>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60" name="Google Shape;360;p34"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361" name="Google Shape;361;p34"/>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362" name="Google Shape;362;p34"/>
          <p:cNvGrpSpPr/>
          <p:nvPr/>
        </p:nvGrpSpPr>
        <p:grpSpPr>
          <a:xfrm>
            <a:off x="4707503" y="4837423"/>
            <a:ext cx="3393130" cy="697259"/>
            <a:chOff x="1452892" y="4172004"/>
            <a:chExt cx="4524174" cy="929679"/>
          </a:xfrm>
        </p:grpSpPr>
        <p:sp>
          <p:nvSpPr>
            <p:cNvPr id="363" name="Google Shape;363;p34"/>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64" name="Google Shape;364;p34"/>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365" name="Google Shape;365;p34"/>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000">
                  <a:solidFill>
                    <a:schemeClr val="lt1"/>
                  </a:solidFill>
                </a:rPr>
                <a:t>Harmless Flavorings</a:t>
              </a:r>
              <a:endParaRPr sz="2000">
                <a:solidFill>
                  <a:schemeClr val="lt1"/>
                </a:solidFill>
              </a:endParaRPr>
            </a:p>
          </p:txBody>
        </p:sp>
      </p:grpSp>
      <p:grpSp>
        <p:nvGrpSpPr>
          <p:cNvPr id="366" name="Google Shape;366;p34"/>
          <p:cNvGrpSpPr/>
          <p:nvPr/>
        </p:nvGrpSpPr>
        <p:grpSpPr>
          <a:xfrm>
            <a:off x="1091373" y="4837423"/>
            <a:ext cx="3393130" cy="697259"/>
            <a:chOff x="1452892" y="4172004"/>
            <a:chExt cx="4524174" cy="929679"/>
          </a:xfrm>
        </p:grpSpPr>
        <p:sp>
          <p:nvSpPr>
            <p:cNvPr id="367" name="Google Shape;367;p34"/>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68" name="Google Shape;368;p34"/>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369" name="Google Shape;369;p34"/>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600">
                  <a:solidFill>
                    <a:schemeClr val="lt1"/>
                  </a:solidFill>
                </a:rPr>
                <a:t>Aerosol </a:t>
              </a:r>
              <a:endParaRPr sz="2600">
                <a:solidFill>
                  <a:schemeClr val="lt1"/>
                </a:solidFill>
              </a:endParaRPr>
            </a:p>
          </p:txBody>
        </p:sp>
      </p:grpSp>
      <p:cxnSp>
        <p:nvCxnSpPr>
          <p:cNvPr id="370" name="Google Shape;370;p34"/>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371" name="Google Shape;371;p34"/>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72" name="Google Shape;372;p34"/>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373" name="Google Shape;373;p34"/>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Gasoline</a:t>
            </a:r>
            <a:endParaRPr sz="2700">
              <a:solidFill>
                <a:schemeClr val="lt1"/>
              </a:solidFill>
            </a:endParaRPr>
          </a:p>
        </p:txBody>
      </p:sp>
      <p:sp>
        <p:nvSpPr>
          <p:cNvPr id="374" name="Google Shape;374;p34"/>
          <p:cNvSpPr/>
          <p:nvPr/>
        </p:nvSpPr>
        <p:spPr>
          <a:xfrm>
            <a:off x="4770884" y="4540477"/>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375" name="Google Shape;375;p34"/>
          <p:cNvGrpSpPr/>
          <p:nvPr/>
        </p:nvGrpSpPr>
        <p:grpSpPr>
          <a:xfrm>
            <a:off x="1089669" y="3991262"/>
            <a:ext cx="3393130" cy="697259"/>
            <a:chOff x="1452892" y="4172004"/>
            <a:chExt cx="4524174" cy="929679"/>
          </a:xfrm>
        </p:grpSpPr>
        <p:sp>
          <p:nvSpPr>
            <p:cNvPr id="376" name="Google Shape;376;p34"/>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77" name="Google Shape;377;p34"/>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378" name="Google Shape;378;p34"/>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3000">
                  <a:solidFill>
                    <a:schemeClr val="lt1"/>
                  </a:solidFill>
                </a:rPr>
                <a:t>Water Vapor</a:t>
              </a:r>
              <a:endParaRPr sz="3000">
                <a:solidFill>
                  <a:schemeClr val="lt1"/>
                </a:solidFill>
              </a:endParaRPr>
            </a:p>
          </p:txBody>
        </p:sp>
      </p:grpSp>
      <p:pic>
        <p:nvPicPr>
          <p:cNvPr id="379" name="Google Shape;379;p34"/>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380" name="Google Shape;380;p34"/>
          <p:cNvGrpSpPr/>
          <p:nvPr/>
        </p:nvGrpSpPr>
        <p:grpSpPr>
          <a:xfrm>
            <a:off x="0" y="3002835"/>
            <a:ext cx="9144000" cy="852303"/>
            <a:chOff x="0" y="2860778"/>
            <a:chExt cx="12192000" cy="1136404"/>
          </a:xfrm>
        </p:grpSpPr>
        <p:cxnSp>
          <p:nvCxnSpPr>
            <p:cNvPr id="381" name="Google Shape;381;p34"/>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382" name="Google Shape;382;p34"/>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383" name="Google Shape;383;p34"/>
            <p:cNvSpPr txBox="1"/>
            <p:nvPr/>
          </p:nvSpPr>
          <p:spPr>
            <a:xfrm>
              <a:off x="1704688" y="3062434"/>
              <a:ext cx="8839200" cy="932400"/>
            </a:xfrm>
            <a:prstGeom prst="rect">
              <a:avLst/>
            </a:prstGeom>
            <a:noFill/>
            <a:ln>
              <a:noFill/>
            </a:ln>
          </p:spPr>
          <p:txBody>
            <a:bodyPr spcFirstLastPara="1" wrap="square" lIns="68575" tIns="34275" rIns="68575" bIns="34275" anchor="ctr" anchorCtr="0">
              <a:normAutofit fontScale="77500" lnSpcReduction="20000"/>
            </a:bodyPr>
            <a:lstStyle/>
            <a:p>
              <a:pPr marL="457200">
                <a:lnSpc>
                  <a:spcPct val="115000"/>
                </a:lnSpc>
              </a:pPr>
              <a:r>
                <a:rPr lang="en" sz="3565" b="1">
                  <a:solidFill>
                    <a:schemeClr val="lt1"/>
                  </a:solidFill>
                </a:rPr>
                <a:t>3. What does an E-cigarette emit?</a:t>
              </a:r>
              <a:endParaRPr sz="3565" b="1">
                <a:solidFill>
                  <a:schemeClr val="lt1"/>
                </a:solidFill>
              </a:endParaRPr>
            </a:p>
            <a:p>
              <a:endParaRPr sz="1800">
                <a:solidFill>
                  <a:schemeClr val="lt1"/>
                </a:solidFill>
              </a:endParaRPr>
            </a:p>
          </p:txBody>
        </p:sp>
      </p:grpSp>
      <p:pic>
        <p:nvPicPr>
          <p:cNvPr id="384" name="Google Shape;384;p34"/>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385" name="Google Shape;385;p34"/>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386" name="Google Shape;386;p34"/>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387" name="Google Shape;387;p34"/>
          <p:cNvGrpSpPr/>
          <p:nvPr/>
        </p:nvGrpSpPr>
        <p:grpSpPr>
          <a:xfrm>
            <a:off x="6464099" y="2599016"/>
            <a:ext cx="2680317" cy="260366"/>
            <a:chOff x="8618369" y="2322355"/>
            <a:chExt cx="3555740" cy="347154"/>
          </a:xfrm>
        </p:grpSpPr>
        <p:cxnSp>
          <p:nvCxnSpPr>
            <p:cNvPr id="388" name="Google Shape;388;p34"/>
            <p:cNvCxnSpPr>
              <a:stCxn id="389"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389" name="Google Shape;389;p34"/>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90" name="Google Shape;390;p34"/>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35"/>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96" name="Google Shape;396;p35" descr="Ein Bild, das Zeichnung enthält.&#10;&#10;Automatisch generierte Beschreibung"/>
          <p:cNvPicPr preferRelativeResize="0"/>
          <p:nvPr/>
        </p:nvPicPr>
        <p:blipFill rotWithShape="1">
          <a:blip r:embed="rId4">
            <a:alphaModFix/>
          </a:blip>
          <a:srcRect/>
          <a:stretch/>
        </p:blipFill>
        <p:spPr>
          <a:xfrm>
            <a:off x="7981652" y="5658451"/>
            <a:ext cx="983749" cy="196750"/>
          </a:xfrm>
          <a:prstGeom prst="rect">
            <a:avLst/>
          </a:prstGeom>
          <a:noFill/>
          <a:ln>
            <a:noFill/>
          </a:ln>
        </p:spPr>
      </p:pic>
      <p:sp>
        <p:nvSpPr>
          <p:cNvPr id="397" name="Google Shape;397;p35"/>
          <p:cNvSpPr/>
          <p:nvPr/>
        </p:nvSpPr>
        <p:spPr>
          <a:xfrm>
            <a:off x="1089675" y="1253604"/>
            <a:ext cx="7007100" cy="39324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98" name="Google Shape;398;p35"/>
          <p:cNvSpPr/>
          <p:nvPr/>
        </p:nvSpPr>
        <p:spPr>
          <a:xfrm>
            <a:off x="1927700" y="1388700"/>
            <a:ext cx="5404800" cy="11733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buClr>
                <a:schemeClr val="dk1"/>
              </a:buClr>
              <a:buSzPts val="1100"/>
            </a:pPr>
            <a:r>
              <a:rPr lang="en" sz="2100" b="1" i="1">
                <a:solidFill>
                  <a:schemeClr val="dk1"/>
                </a:solidFill>
              </a:rPr>
              <a:t>The CDC has stated that e-cigarette </a:t>
            </a:r>
            <a:r>
              <a:rPr lang="en" sz="2100" b="1" i="1">
                <a:solidFill>
                  <a:schemeClr val="lt1"/>
                </a:solidFill>
              </a:rPr>
              <a:t>aerosol</a:t>
            </a:r>
            <a:r>
              <a:rPr lang="en" sz="2100" b="1" i="1">
                <a:solidFill>
                  <a:schemeClr val="dk1"/>
                </a:solidFill>
              </a:rPr>
              <a:t> is not harmless “water vapor”! </a:t>
            </a:r>
            <a:endParaRPr sz="2400" b="1">
              <a:solidFill>
                <a:schemeClr val="dk1"/>
              </a:solidFill>
              <a:latin typeface="Calibri"/>
              <a:ea typeface="Calibri"/>
              <a:cs typeface="Calibri"/>
              <a:sym typeface="Calibri"/>
            </a:endParaRPr>
          </a:p>
        </p:txBody>
      </p:sp>
      <p:pic>
        <p:nvPicPr>
          <p:cNvPr id="399" name="Google Shape;399;p35"/>
          <p:cNvPicPr preferRelativeResize="0"/>
          <p:nvPr/>
        </p:nvPicPr>
        <p:blipFill>
          <a:blip r:embed="rId5">
            <a:alphaModFix/>
          </a:blip>
          <a:stretch>
            <a:fillRect/>
          </a:stretch>
        </p:blipFill>
        <p:spPr>
          <a:xfrm>
            <a:off x="1719775" y="2562000"/>
            <a:ext cx="5943600" cy="2476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37"/>
          <p:cNvPicPr preferRelativeResize="0"/>
          <p:nvPr/>
        </p:nvPicPr>
        <p:blipFill rotWithShape="1">
          <a:blip r:embed="rId3">
            <a:alphaModFix/>
          </a:blip>
          <a:srcRect/>
          <a:stretch/>
        </p:blipFill>
        <p:spPr>
          <a:xfrm>
            <a:off x="-1704" y="0"/>
            <a:ext cx="9144000" cy="6858000"/>
          </a:xfrm>
          <a:prstGeom prst="rect">
            <a:avLst/>
          </a:prstGeom>
          <a:noFill/>
          <a:ln>
            <a:noFill/>
          </a:ln>
        </p:spPr>
      </p:pic>
      <p:pic>
        <p:nvPicPr>
          <p:cNvPr id="447" name="Google Shape;447;p37"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448" name="Google Shape;448;p37"/>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449" name="Google Shape;449;p37"/>
          <p:cNvGrpSpPr/>
          <p:nvPr/>
        </p:nvGrpSpPr>
        <p:grpSpPr>
          <a:xfrm>
            <a:off x="4707503" y="4837423"/>
            <a:ext cx="3393130" cy="697259"/>
            <a:chOff x="1452892" y="4172004"/>
            <a:chExt cx="4524174" cy="929679"/>
          </a:xfrm>
          <a:solidFill>
            <a:schemeClr val="tx1"/>
          </a:solidFill>
        </p:grpSpPr>
        <p:sp>
          <p:nvSpPr>
            <p:cNvPr id="450" name="Google Shape;450;p3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grp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51" name="Google Shape;451;p37"/>
            <p:cNvSpPr txBox="1"/>
            <p:nvPr/>
          </p:nvSpPr>
          <p:spPr>
            <a:xfrm>
              <a:off x="1717288" y="4381083"/>
              <a:ext cx="496500" cy="523200"/>
            </a:xfrm>
            <a:prstGeom prst="rect">
              <a:avLst/>
            </a:prstGeom>
            <a:grp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452" name="Google Shape;452;p37"/>
            <p:cNvSpPr txBox="1"/>
            <p:nvPr/>
          </p:nvSpPr>
          <p:spPr>
            <a:xfrm>
              <a:off x="2163337" y="4185359"/>
              <a:ext cx="3378900" cy="916200"/>
            </a:xfrm>
            <a:prstGeom prst="rect">
              <a:avLst/>
            </a:prstGeom>
            <a:grpFill/>
            <a:ln>
              <a:noFill/>
            </a:ln>
          </p:spPr>
          <p:txBody>
            <a:bodyPr spcFirstLastPara="1" wrap="square" lIns="68575" tIns="34275" rIns="68575" bIns="34275" anchor="ctr" anchorCtr="0">
              <a:normAutofit/>
            </a:bodyPr>
            <a:lstStyle/>
            <a:p>
              <a:r>
                <a:rPr lang="en" sz="3000" dirty="0">
                  <a:solidFill>
                    <a:schemeClr val="lt1"/>
                  </a:solidFill>
                </a:rPr>
                <a:t>Youth</a:t>
              </a:r>
              <a:endParaRPr sz="3000" dirty="0">
                <a:solidFill>
                  <a:schemeClr val="lt1"/>
                </a:solidFill>
              </a:endParaRPr>
            </a:p>
          </p:txBody>
        </p:sp>
      </p:grpSp>
      <p:grpSp>
        <p:nvGrpSpPr>
          <p:cNvPr id="453" name="Google Shape;453;p37"/>
          <p:cNvGrpSpPr/>
          <p:nvPr/>
        </p:nvGrpSpPr>
        <p:grpSpPr>
          <a:xfrm>
            <a:off x="1091373" y="4837423"/>
            <a:ext cx="3393130" cy="697259"/>
            <a:chOff x="1452892" y="4172004"/>
            <a:chExt cx="4524174" cy="929679"/>
          </a:xfrm>
        </p:grpSpPr>
        <p:sp>
          <p:nvSpPr>
            <p:cNvPr id="454" name="Google Shape;454;p3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55" name="Google Shape;455;p37"/>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456" name="Google Shape;456;p37"/>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fontScale="92500"/>
            </a:bodyPr>
            <a:lstStyle/>
            <a:p>
              <a:r>
                <a:rPr lang="en" sz="2900" dirty="0">
                  <a:solidFill>
                    <a:schemeClr val="lt1"/>
                  </a:solidFill>
                </a:rPr>
                <a:t>Senior Citizens</a:t>
              </a:r>
              <a:endParaRPr sz="2900" dirty="0">
                <a:solidFill>
                  <a:schemeClr val="lt1"/>
                </a:solidFill>
              </a:endParaRPr>
            </a:p>
          </p:txBody>
        </p:sp>
      </p:grpSp>
      <p:cxnSp>
        <p:nvCxnSpPr>
          <p:cNvPr id="457" name="Google Shape;457;p37"/>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458" name="Google Shape;458;p37"/>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59" name="Google Shape;459;p37"/>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460" name="Google Shape;460;p37"/>
          <p:cNvSpPr txBox="1"/>
          <p:nvPr/>
        </p:nvSpPr>
        <p:spPr>
          <a:xfrm>
            <a:off x="5217555" y="3979083"/>
            <a:ext cx="2534100" cy="687300"/>
          </a:xfrm>
          <a:prstGeom prst="rect">
            <a:avLst/>
          </a:prstGeom>
          <a:noFill/>
          <a:ln>
            <a:noFill/>
          </a:ln>
        </p:spPr>
        <p:txBody>
          <a:bodyPr spcFirstLastPara="1" wrap="square" lIns="68575" tIns="34275" rIns="68575" bIns="34275" anchor="ctr" anchorCtr="0">
            <a:normAutofit/>
          </a:bodyPr>
          <a:lstStyle/>
          <a:p>
            <a:r>
              <a:rPr lang="en" sz="3000" dirty="0">
                <a:solidFill>
                  <a:schemeClr val="lt1"/>
                </a:solidFill>
              </a:rPr>
              <a:t>Athletes</a:t>
            </a:r>
            <a:endParaRPr sz="3000" dirty="0">
              <a:solidFill>
                <a:schemeClr val="lt1"/>
              </a:solidFill>
            </a:endParaRPr>
          </a:p>
        </p:txBody>
      </p:sp>
      <p:sp>
        <p:nvSpPr>
          <p:cNvPr id="461" name="Google Shape;461;p37"/>
          <p:cNvSpPr/>
          <p:nvPr/>
        </p:nvSpPr>
        <p:spPr>
          <a:xfrm>
            <a:off x="47074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462" name="Google Shape;462;p37"/>
          <p:cNvGrpSpPr/>
          <p:nvPr/>
        </p:nvGrpSpPr>
        <p:grpSpPr>
          <a:xfrm>
            <a:off x="1089669" y="3991262"/>
            <a:ext cx="3393130" cy="697259"/>
            <a:chOff x="1452892" y="4172004"/>
            <a:chExt cx="4524174" cy="929679"/>
          </a:xfrm>
        </p:grpSpPr>
        <p:sp>
          <p:nvSpPr>
            <p:cNvPr id="463" name="Google Shape;463;p3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64" name="Google Shape;464;p37"/>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465" name="Google Shape;465;p37"/>
            <p:cNvSpPr txBox="1"/>
            <p:nvPr/>
          </p:nvSpPr>
          <p:spPr>
            <a:xfrm>
              <a:off x="2163338" y="4185359"/>
              <a:ext cx="3378900" cy="916200"/>
            </a:xfrm>
            <a:prstGeom prst="rect">
              <a:avLst/>
            </a:prstGeom>
            <a:noFill/>
            <a:ln>
              <a:noFill/>
            </a:ln>
          </p:spPr>
          <p:txBody>
            <a:bodyPr spcFirstLastPara="1" wrap="square" lIns="68575" tIns="34275" rIns="68575" bIns="34275" anchor="ctr" anchorCtr="0">
              <a:noAutofit/>
            </a:bodyPr>
            <a:lstStyle/>
            <a:p>
              <a:pPr algn="ctr"/>
              <a:r>
                <a:rPr lang="en" sz="2100" dirty="0">
                  <a:solidFill>
                    <a:schemeClr val="lt1"/>
                  </a:solidFill>
                </a:rPr>
                <a:t>People who smoke traditional cigarettes</a:t>
              </a:r>
              <a:endParaRPr sz="2100" dirty="0">
                <a:solidFill>
                  <a:schemeClr val="lt1"/>
                </a:solidFill>
              </a:endParaRPr>
            </a:p>
          </p:txBody>
        </p:sp>
      </p:grpSp>
      <p:pic>
        <p:nvPicPr>
          <p:cNvPr id="466" name="Google Shape;466;p37"/>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467" name="Google Shape;467;p37"/>
          <p:cNvGrpSpPr/>
          <p:nvPr/>
        </p:nvGrpSpPr>
        <p:grpSpPr>
          <a:xfrm>
            <a:off x="0" y="3002835"/>
            <a:ext cx="9144000" cy="852303"/>
            <a:chOff x="0" y="2860778"/>
            <a:chExt cx="12192000" cy="1136404"/>
          </a:xfrm>
        </p:grpSpPr>
        <p:cxnSp>
          <p:nvCxnSpPr>
            <p:cNvPr id="468" name="Google Shape;468;p37"/>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469" name="Google Shape;469;p37"/>
            <p:cNvSpPr/>
            <p:nvPr/>
          </p:nvSpPr>
          <p:spPr>
            <a:xfrm>
              <a:off x="1452892" y="2860778"/>
              <a:ext cx="9342803"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470" name="Google Shape;470;p37"/>
            <p:cNvSpPr txBox="1"/>
            <p:nvPr/>
          </p:nvSpPr>
          <p:spPr>
            <a:xfrm>
              <a:off x="1325660" y="2955074"/>
              <a:ext cx="9271273" cy="932400"/>
            </a:xfrm>
            <a:prstGeom prst="rect">
              <a:avLst/>
            </a:prstGeom>
            <a:noFill/>
            <a:ln>
              <a:noFill/>
            </a:ln>
          </p:spPr>
          <p:txBody>
            <a:bodyPr spcFirstLastPara="1" wrap="square" lIns="68575" tIns="34275" rIns="68575" bIns="34275" anchor="ctr" anchorCtr="0">
              <a:noAutofit/>
            </a:bodyPr>
            <a:lstStyle/>
            <a:p>
              <a:pPr marL="457200" indent="-368300" algn="ctr">
                <a:lnSpc>
                  <a:spcPct val="115000"/>
                </a:lnSpc>
                <a:buClr>
                  <a:schemeClr val="dk1"/>
                </a:buClr>
                <a:buSzPts val="2200"/>
                <a:buAutoNum type="arabicPeriod"/>
              </a:pPr>
              <a:r>
                <a:rPr lang="en" sz="2200" b="1" dirty="0">
                  <a:solidFill>
                    <a:schemeClr val="lt1"/>
                  </a:solidFill>
                </a:rPr>
                <a:t>4. E-cigarette companies primarily target which group of people with candy/fruit flavorings?</a:t>
              </a:r>
              <a:endParaRPr sz="2200" dirty="0">
                <a:solidFill>
                  <a:schemeClr val="lt1"/>
                </a:solidFill>
              </a:endParaRPr>
            </a:p>
          </p:txBody>
        </p:sp>
      </p:grpSp>
      <p:pic>
        <p:nvPicPr>
          <p:cNvPr id="471" name="Google Shape;471;p37"/>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472" name="Google Shape;472;p37"/>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473" name="Google Shape;473;p37"/>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474" name="Google Shape;474;p37"/>
          <p:cNvGrpSpPr/>
          <p:nvPr/>
        </p:nvGrpSpPr>
        <p:grpSpPr>
          <a:xfrm>
            <a:off x="6464099" y="2599016"/>
            <a:ext cx="2680317" cy="260366"/>
            <a:chOff x="8618369" y="2322355"/>
            <a:chExt cx="3555740" cy="347154"/>
          </a:xfrm>
        </p:grpSpPr>
        <p:cxnSp>
          <p:nvCxnSpPr>
            <p:cNvPr id="475" name="Google Shape;475;p37"/>
            <p:cNvCxnSpPr>
              <a:stCxn id="476"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476" name="Google Shape;476;p37"/>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77" name="Google Shape;477;p37"/>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37"/>
          <p:cNvPicPr preferRelativeResize="0"/>
          <p:nvPr/>
        </p:nvPicPr>
        <p:blipFill rotWithShape="1">
          <a:blip r:embed="rId3">
            <a:alphaModFix/>
          </a:blip>
          <a:srcRect/>
          <a:stretch/>
        </p:blipFill>
        <p:spPr>
          <a:xfrm>
            <a:off x="21220" y="0"/>
            <a:ext cx="9144000" cy="6858000"/>
          </a:xfrm>
          <a:prstGeom prst="rect">
            <a:avLst/>
          </a:prstGeom>
          <a:noFill/>
          <a:ln>
            <a:noFill/>
          </a:ln>
        </p:spPr>
      </p:pic>
      <p:pic>
        <p:nvPicPr>
          <p:cNvPr id="447" name="Google Shape;447;p37"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448" name="Google Shape;448;p37"/>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449" name="Google Shape;449;p37"/>
          <p:cNvGrpSpPr/>
          <p:nvPr/>
        </p:nvGrpSpPr>
        <p:grpSpPr>
          <a:xfrm>
            <a:off x="4707503" y="4837423"/>
            <a:ext cx="3393130" cy="697259"/>
            <a:chOff x="1452892" y="4172004"/>
            <a:chExt cx="4524174" cy="929679"/>
          </a:xfrm>
        </p:grpSpPr>
        <p:sp>
          <p:nvSpPr>
            <p:cNvPr id="450" name="Google Shape;450;p3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51" name="Google Shape;451;p37"/>
            <p:cNvSpPr txBox="1"/>
            <p:nvPr/>
          </p:nvSpPr>
          <p:spPr>
            <a:xfrm>
              <a:off x="1717288" y="4381083"/>
              <a:ext cx="496500" cy="523200"/>
            </a:xfrm>
            <a:prstGeom prst="rect">
              <a:avLst/>
            </a:prstGeom>
            <a:solidFill>
              <a:schemeClr val="accent2"/>
            </a:solid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452" name="Google Shape;452;p37"/>
            <p:cNvSpPr txBox="1"/>
            <p:nvPr/>
          </p:nvSpPr>
          <p:spPr>
            <a:xfrm>
              <a:off x="2163338" y="4185359"/>
              <a:ext cx="3378900" cy="916200"/>
            </a:xfrm>
            <a:prstGeom prst="rect">
              <a:avLst/>
            </a:prstGeom>
            <a:solidFill>
              <a:schemeClr val="accent2"/>
            </a:solidFill>
            <a:ln>
              <a:noFill/>
            </a:ln>
          </p:spPr>
          <p:txBody>
            <a:bodyPr spcFirstLastPara="1" wrap="square" lIns="68575" tIns="34275" rIns="68575" bIns="34275" anchor="ctr" anchorCtr="0">
              <a:normAutofit/>
            </a:bodyPr>
            <a:lstStyle/>
            <a:p>
              <a:r>
                <a:rPr lang="en" sz="3000" dirty="0">
                  <a:solidFill>
                    <a:schemeClr val="lt1"/>
                  </a:solidFill>
                </a:rPr>
                <a:t>Youth</a:t>
              </a:r>
              <a:endParaRPr sz="3000" dirty="0">
                <a:solidFill>
                  <a:schemeClr val="lt1"/>
                </a:solidFill>
              </a:endParaRPr>
            </a:p>
          </p:txBody>
        </p:sp>
      </p:grpSp>
      <p:grpSp>
        <p:nvGrpSpPr>
          <p:cNvPr id="453" name="Google Shape;453;p37"/>
          <p:cNvGrpSpPr/>
          <p:nvPr/>
        </p:nvGrpSpPr>
        <p:grpSpPr>
          <a:xfrm>
            <a:off x="1091373" y="4837423"/>
            <a:ext cx="3393130" cy="697259"/>
            <a:chOff x="1452892" y="4172004"/>
            <a:chExt cx="4524174" cy="929679"/>
          </a:xfrm>
        </p:grpSpPr>
        <p:sp>
          <p:nvSpPr>
            <p:cNvPr id="454" name="Google Shape;454;p3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55" name="Google Shape;455;p37"/>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456" name="Google Shape;456;p37"/>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fontScale="92500"/>
            </a:bodyPr>
            <a:lstStyle/>
            <a:p>
              <a:r>
                <a:rPr lang="en" sz="2900" dirty="0">
                  <a:solidFill>
                    <a:schemeClr val="lt1"/>
                  </a:solidFill>
                </a:rPr>
                <a:t>Senior Citizens</a:t>
              </a:r>
              <a:endParaRPr sz="2900" dirty="0">
                <a:solidFill>
                  <a:schemeClr val="lt1"/>
                </a:solidFill>
              </a:endParaRPr>
            </a:p>
          </p:txBody>
        </p:sp>
      </p:grpSp>
      <p:cxnSp>
        <p:nvCxnSpPr>
          <p:cNvPr id="457" name="Google Shape;457;p37"/>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458" name="Google Shape;458;p37"/>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59" name="Google Shape;459;p37"/>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460" name="Google Shape;460;p37"/>
          <p:cNvSpPr txBox="1"/>
          <p:nvPr/>
        </p:nvSpPr>
        <p:spPr>
          <a:xfrm>
            <a:off x="5217555" y="3979083"/>
            <a:ext cx="2534100" cy="687300"/>
          </a:xfrm>
          <a:prstGeom prst="rect">
            <a:avLst/>
          </a:prstGeom>
          <a:noFill/>
          <a:ln>
            <a:noFill/>
          </a:ln>
        </p:spPr>
        <p:txBody>
          <a:bodyPr spcFirstLastPara="1" wrap="square" lIns="68575" tIns="34275" rIns="68575" bIns="34275" anchor="ctr" anchorCtr="0">
            <a:normAutofit/>
          </a:bodyPr>
          <a:lstStyle/>
          <a:p>
            <a:r>
              <a:rPr lang="en" sz="3000" dirty="0">
                <a:solidFill>
                  <a:schemeClr val="lt1"/>
                </a:solidFill>
              </a:rPr>
              <a:t>Athletes</a:t>
            </a:r>
            <a:endParaRPr sz="3000" dirty="0">
              <a:solidFill>
                <a:schemeClr val="lt1"/>
              </a:solidFill>
            </a:endParaRPr>
          </a:p>
        </p:txBody>
      </p:sp>
      <p:sp>
        <p:nvSpPr>
          <p:cNvPr id="461" name="Google Shape;461;p37"/>
          <p:cNvSpPr/>
          <p:nvPr/>
        </p:nvSpPr>
        <p:spPr>
          <a:xfrm>
            <a:off x="47074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462" name="Google Shape;462;p37"/>
          <p:cNvGrpSpPr/>
          <p:nvPr/>
        </p:nvGrpSpPr>
        <p:grpSpPr>
          <a:xfrm>
            <a:off x="1089669" y="3991262"/>
            <a:ext cx="3393130" cy="697259"/>
            <a:chOff x="1452892" y="4172004"/>
            <a:chExt cx="4524174" cy="929679"/>
          </a:xfrm>
        </p:grpSpPr>
        <p:sp>
          <p:nvSpPr>
            <p:cNvPr id="463" name="Google Shape;463;p3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64" name="Google Shape;464;p37"/>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465" name="Google Shape;465;p37"/>
            <p:cNvSpPr txBox="1"/>
            <p:nvPr/>
          </p:nvSpPr>
          <p:spPr>
            <a:xfrm>
              <a:off x="2163338" y="4185359"/>
              <a:ext cx="3378900" cy="916200"/>
            </a:xfrm>
            <a:prstGeom prst="rect">
              <a:avLst/>
            </a:prstGeom>
            <a:noFill/>
            <a:ln>
              <a:noFill/>
            </a:ln>
          </p:spPr>
          <p:txBody>
            <a:bodyPr spcFirstLastPara="1" wrap="square" lIns="68575" tIns="34275" rIns="68575" bIns="34275" anchor="ctr" anchorCtr="0">
              <a:noAutofit/>
            </a:bodyPr>
            <a:lstStyle/>
            <a:p>
              <a:pPr algn="ctr"/>
              <a:r>
                <a:rPr lang="en" sz="2100" dirty="0">
                  <a:solidFill>
                    <a:schemeClr val="lt1"/>
                  </a:solidFill>
                </a:rPr>
                <a:t>People who smoke traditional cigarettes</a:t>
              </a:r>
              <a:endParaRPr sz="2100" dirty="0">
                <a:solidFill>
                  <a:schemeClr val="lt1"/>
                </a:solidFill>
              </a:endParaRPr>
            </a:p>
          </p:txBody>
        </p:sp>
      </p:grpSp>
      <p:pic>
        <p:nvPicPr>
          <p:cNvPr id="466" name="Google Shape;466;p37"/>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467" name="Google Shape;467;p37"/>
          <p:cNvGrpSpPr/>
          <p:nvPr/>
        </p:nvGrpSpPr>
        <p:grpSpPr>
          <a:xfrm>
            <a:off x="0" y="3002835"/>
            <a:ext cx="9144000" cy="852303"/>
            <a:chOff x="0" y="2860778"/>
            <a:chExt cx="12192000" cy="1136404"/>
          </a:xfrm>
        </p:grpSpPr>
        <p:cxnSp>
          <p:nvCxnSpPr>
            <p:cNvPr id="468" name="Google Shape;468;p37"/>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469" name="Google Shape;469;p37"/>
            <p:cNvSpPr/>
            <p:nvPr/>
          </p:nvSpPr>
          <p:spPr>
            <a:xfrm>
              <a:off x="1452892" y="2860778"/>
              <a:ext cx="9342803"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470" name="Google Shape;470;p37"/>
            <p:cNvSpPr txBox="1"/>
            <p:nvPr/>
          </p:nvSpPr>
          <p:spPr>
            <a:xfrm>
              <a:off x="1325660" y="2955074"/>
              <a:ext cx="9271273" cy="932400"/>
            </a:xfrm>
            <a:prstGeom prst="rect">
              <a:avLst/>
            </a:prstGeom>
            <a:noFill/>
            <a:ln>
              <a:noFill/>
            </a:ln>
          </p:spPr>
          <p:txBody>
            <a:bodyPr spcFirstLastPara="1" wrap="square" lIns="68575" tIns="34275" rIns="68575" bIns="34275" anchor="ctr" anchorCtr="0">
              <a:noAutofit/>
            </a:bodyPr>
            <a:lstStyle/>
            <a:p>
              <a:pPr marL="457200" indent="-368300" algn="ctr">
                <a:lnSpc>
                  <a:spcPct val="115000"/>
                </a:lnSpc>
                <a:buClr>
                  <a:schemeClr val="dk1"/>
                </a:buClr>
                <a:buSzPts val="2200"/>
                <a:buAutoNum type="arabicPeriod"/>
              </a:pPr>
              <a:r>
                <a:rPr lang="en" sz="2200" b="1" dirty="0">
                  <a:solidFill>
                    <a:schemeClr val="lt1"/>
                  </a:solidFill>
                </a:rPr>
                <a:t>4. E-cigarette companies primarily target which group of people with candy/fruit flavorings?</a:t>
              </a:r>
              <a:endParaRPr sz="2200" dirty="0">
                <a:solidFill>
                  <a:schemeClr val="lt1"/>
                </a:solidFill>
              </a:endParaRPr>
            </a:p>
          </p:txBody>
        </p:sp>
      </p:grpSp>
      <p:pic>
        <p:nvPicPr>
          <p:cNvPr id="471" name="Google Shape;471;p37"/>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472" name="Google Shape;472;p37"/>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473" name="Google Shape;473;p37"/>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474" name="Google Shape;474;p37"/>
          <p:cNvGrpSpPr/>
          <p:nvPr/>
        </p:nvGrpSpPr>
        <p:grpSpPr>
          <a:xfrm>
            <a:off x="6464099" y="2599016"/>
            <a:ext cx="2680317" cy="260366"/>
            <a:chOff x="8618369" y="2322355"/>
            <a:chExt cx="3555740" cy="347154"/>
          </a:xfrm>
        </p:grpSpPr>
        <p:cxnSp>
          <p:nvCxnSpPr>
            <p:cNvPr id="475" name="Google Shape;475;p37"/>
            <p:cNvCxnSpPr>
              <a:stCxn id="476"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476" name="Google Shape;476;p37"/>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77" name="Google Shape;477;p37"/>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extLst>
      <p:ext uri="{BB962C8B-B14F-4D97-AF65-F5344CB8AC3E}">
        <p14:creationId xmlns:p14="http://schemas.microsoft.com/office/powerpoint/2010/main" val="2298586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61396" y="2731751"/>
            <a:ext cx="6221207" cy="1880387"/>
          </a:xfrm>
          <a:prstGeom prst="rect">
            <a:avLst/>
          </a:prstGeom>
        </p:spPr>
        <p:txBody>
          <a:bodyPr wrap="square" lIns="0" tIns="0" rIns="0" bIns="0" rtlCol="0" anchor="t">
            <a:spAutoFit/>
          </a:bodyPr>
          <a:lstStyle/>
          <a:p>
            <a:pPr algn="ctr" defTabSz="857250">
              <a:lnSpc>
                <a:spcPts val="3325"/>
              </a:lnSpc>
              <a:buClrTx/>
            </a:pPr>
            <a:r>
              <a:rPr lang="en-US" sz="6000" b="1" kern="1200" dirty="0">
                <a:solidFill>
                  <a:srgbClr val="8FDB34"/>
                </a:solidFill>
                <a:latin typeface="Caveat Brush" pitchFamily="2" charset="0"/>
                <a:ea typeface="+mn-ea"/>
                <a:cs typeface="+mn-cs"/>
              </a:rPr>
              <a:t>HEALTH ED PROS</a:t>
            </a:r>
            <a:endParaRPr lang="en-US" sz="6000" b="1" kern="1200" dirty="0">
              <a:solidFill>
                <a:srgbClr val="92D050"/>
              </a:solidFill>
              <a:latin typeface="Caveat Brush" pitchFamily="2" charset="0"/>
              <a:ea typeface="+mn-ea"/>
              <a:cs typeface="+mn-cs"/>
            </a:endParaRPr>
          </a:p>
          <a:p>
            <a:pPr algn="ctr" defTabSz="857250">
              <a:lnSpc>
                <a:spcPts val="2686"/>
              </a:lnSpc>
              <a:buClrTx/>
            </a:pPr>
            <a:endParaRPr lang="en-US" sz="5363" kern="1200" dirty="0">
              <a:solidFill>
                <a:srgbClr val="8FDB34"/>
              </a:solidFill>
              <a:latin typeface="Atma Bold"/>
              <a:ea typeface="+mn-ea"/>
              <a:cs typeface="+mn-cs"/>
            </a:endParaRPr>
          </a:p>
          <a:p>
            <a:pPr algn="ctr" defTabSz="857250">
              <a:lnSpc>
                <a:spcPts val="2686"/>
              </a:lnSpc>
              <a:buClrTx/>
            </a:pPr>
            <a:r>
              <a:rPr lang="en-US" sz="4333" kern="1200" dirty="0">
                <a:solidFill>
                  <a:srgbClr val="FF914D"/>
                </a:solidFill>
                <a:latin typeface="Caveat Brush"/>
                <a:ea typeface="+mn-ea"/>
                <a:cs typeface="+mn-cs"/>
              </a:rPr>
              <a:t>Tanya Shelburne</a:t>
            </a:r>
            <a:r>
              <a:rPr lang="en-US" sz="4333" kern="1200" dirty="0">
                <a:solidFill>
                  <a:srgbClr val="C9E265"/>
                </a:solidFill>
                <a:latin typeface="Caveat Brush"/>
                <a:ea typeface="+mn-ea"/>
                <a:cs typeface="+mn-cs"/>
              </a:rPr>
              <a:t> </a:t>
            </a:r>
            <a:r>
              <a:rPr lang="en-US" sz="4333" kern="1200" dirty="0">
                <a:solidFill>
                  <a:srgbClr val="8FDB34"/>
                </a:solidFill>
                <a:latin typeface="Caveat Brush"/>
                <a:ea typeface="+mn-ea"/>
                <a:cs typeface="+mn-cs"/>
              </a:rPr>
              <a:t>MPH, CHES</a:t>
            </a:r>
          </a:p>
          <a:p>
            <a:pPr algn="ctr" defTabSz="857250">
              <a:lnSpc>
                <a:spcPts val="2686"/>
              </a:lnSpc>
              <a:buClrTx/>
            </a:pPr>
            <a:endParaRPr lang="en-US" sz="4333" kern="1200" dirty="0">
              <a:solidFill>
                <a:srgbClr val="8FDB34"/>
              </a:solidFill>
              <a:latin typeface="Caveat Brush"/>
              <a:ea typeface="+mn-ea"/>
              <a:cs typeface="+mn-cs"/>
            </a:endParaRPr>
          </a:p>
          <a:p>
            <a:pPr algn="ctr" defTabSz="857250">
              <a:lnSpc>
                <a:spcPts val="2686"/>
              </a:lnSpc>
              <a:buClrTx/>
            </a:pPr>
            <a:r>
              <a:rPr lang="en-US" sz="4333" kern="1200" dirty="0">
                <a:solidFill>
                  <a:srgbClr val="FF914D"/>
                </a:solidFill>
                <a:latin typeface="Caveat Brush"/>
                <a:ea typeface="+mn-ea"/>
                <a:cs typeface="+mn-cs"/>
              </a:rPr>
              <a:t>Alison Muckerheide </a:t>
            </a:r>
            <a:r>
              <a:rPr lang="en-US" sz="4333" kern="1200" dirty="0">
                <a:solidFill>
                  <a:srgbClr val="8FDB34"/>
                </a:solidFill>
                <a:latin typeface="Caveat Brush"/>
                <a:ea typeface="+mn-ea"/>
                <a:cs typeface="+mn-cs"/>
              </a:rPr>
              <a:t>MPH, CHES</a:t>
            </a:r>
          </a:p>
        </p:txBody>
      </p:sp>
      <p:sp>
        <p:nvSpPr>
          <p:cNvPr id="3" name="Freeform 3"/>
          <p:cNvSpPr/>
          <p:nvPr/>
        </p:nvSpPr>
        <p:spPr>
          <a:xfrm>
            <a:off x="0" y="105887"/>
            <a:ext cx="9144000" cy="2253738"/>
          </a:xfrm>
          <a:custGeom>
            <a:avLst/>
            <a:gdLst/>
            <a:ahLst/>
            <a:cxnLst/>
            <a:rect l="l" t="t" r="r" b="b"/>
            <a:pathLst>
              <a:path w="9753600" h="2403987">
                <a:moveTo>
                  <a:pt x="0" y="0"/>
                </a:moveTo>
                <a:lnTo>
                  <a:pt x="9753600" y="0"/>
                </a:lnTo>
                <a:lnTo>
                  <a:pt x="9753600" y="2403987"/>
                </a:lnTo>
                <a:lnTo>
                  <a:pt x="0" y="2403987"/>
                </a:lnTo>
                <a:lnTo>
                  <a:pt x="0" y="0"/>
                </a:lnTo>
                <a:close/>
              </a:path>
            </a:pathLst>
          </a:custGeom>
          <a:blipFill>
            <a:blip r:embed="rId3"/>
            <a:stretch>
              <a:fillRect/>
            </a:stretch>
          </a:blipFill>
        </p:spPr>
        <p:txBody>
          <a:bodyPr/>
          <a:lstStyle/>
          <a:p>
            <a:endParaRPr lang="en-US"/>
          </a:p>
        </p:txBody>
      </p:sp>
      <p:sp>
        <p:nvSpPr>
          <p:cNvPr id="4" name="Freeform 4"/>
          <p:cNvSpPr/>
          <p:nvPr/>
        </p:nvSpPr>
        <p:spPr>
          <a:xfrm>
            <a:off x="0" y="4725900"/>
            <a:ext cx="9144000" cy="3146991"/>
          </a:xfrm>
          <a:custGeom>
            <a:avLst/>
            <a:gdLst/>
            <a:ahLst/>
            <a:cxnLst/>
            <a:rect l="l" t="t" r="r" b="b"/>
            <a:pathLst>
              <a:path w="9753600" h="3356790">
                <a:moveTo>
                  <a:pt x="0" y="0"/>
                </a:moveTo>
                <a:lnTo>
                  <a:pt x="9753600" y="0"/>
                </a:lnTo>
                <a:lnTo>
                  <a:pt x="9753600" y="3356790"/>
                </a:lnTo>
                <a:lnTo>
                  <a:pt x="0" y="3356790"/>
                </a:lnTo>
                <a:lnTo>
                  <a:pt x="0" y="0"/>
                </a:lnTo>
                <a:close/>
              </a:path>
            </a:pathLst>
          </a:custGeom>
          <a:blipFill>
            <a:blip r:embed="rId4"/>
            <a:stretch>
              <a:fillRect t="-12853"/>
            </a:stretch>
          </a:blipFill>
        </p:spPr>
        <p:txBody>
          <a:bodyPr/>
          <a:lstStyle/>
          <a:p>
            <a:endParaRPr lang="en-US"/>
          </a:p>
        </p:txBody>
      </p:sp>
      <p:sp>
        <p:nvSpPr>
          <p:cNvPr id="5" name="Freeform 5"/>
          <p:cNvSpPr/>
          <p:nvPr/>
        </p:nvSpPr>
        <p:spPr>
          <a:xfrm rot="-5658584">
            <a:off x="-34380" y="3031950"/>
            <a:ext cx="1727329" cy="1096069"/>
          </a:xfrm>
          <a:custGeom>
            <a:avLst/>
            <a:gdLst/>
            <a:ahLst/>
            <a:cxnLst/>
            <a:rect l="l" t="t" r="r" b="b"/>
            <a:pathLst>
              <a:path w="1842484" h="1169140">
                <a:moveTo>
                  <a:pt x="0" y="0"/>
                </a:moveTo>
                <a:lnTo>
                  <a:pt x="1842483" y="0"/>
                </a:lnTo>
                <a:lnTo>
                  <a:pt x="1842483" y="1169140"/>
                </a:lnTo>
                <a:lnTo>
                  <a:pt x="0" y="116914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6" name="Freeform 6"/>
          <p:cNvSpPr/>
          <p:nvPr/>
        </p:nvSpPr>
        <p:spPr>
          <a:xfrm rot="-5658584" flipH="1" flipV="1">
            <a:off x="7464098" y="3047935"/>
            <a:ext cx="1727329" cy="1096069"/>
          </a:xfrm>
          <a:custGeom>
            <a:avLst/>
            <a:gdLst/>
            <a:ahLst/>
            <a:cxnLst/>
            <a:rect l="l" t="t" r="r" b="b"/>
            <a:pathLst>
              <a:path w="1842484" h="1169140">
                <a:moveTo>
                  <a:pt x="1842483" y="1169140"/>
                </a:moveTo>
                <a:lnTo>
                  <a:pt x="0" y="1169140"/>
                </a:lnTo>
                <a:lnTo>
                  <a:pt x="0" y="0"/>
                </a:lnTo>
                <a:lnTo>
                  <a:pt x="1842483" y="0"/>
                </a:lnTo>
                <a:lnTo>
                  <a:pt x="1842483" y="116914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38"/>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483" name="Google Shape;483;p38" descr="Ein Bild, das Zeichnung enthält.&#10;&#10;Automatisch generierte Beschreibung"/>
          <p:cNvPicPr preferRelativeResize="0"/>
          <p:nvPr/>
        </p:nvPicPr>
        <p:blipFill rotWithShape="1">
          <a:blip r:embed="rId4">
            <a:alphaModFix/>
          </a:blip>
          <a:srcRect/>
          <a:stretch/>
        </p:blipFill>
        <p:spPr>
          <a:xfrm>
            <a:off x="7872902" y="5636700"/>
            <a:ext cx="1092501" cy="218500"/>
          </a:xfrm>
          <a:prstGeom prst="rect">
            <a:avLst/>
          </a:prstGeom>
          <a:noFill/>
          <a:ln>
            <a:noFill/>
          </a:ln>
        </p:spPr>
      </p:pic>
      <p:sp>
        <p:nvSpPr>
          <p:cNvPr id="484" name="Google Shape;484;p38"/>
          <p:cNvSpPr/>
          <p:nvPr/>
        </p:nvSpPr>
        <p:spPr>
          <a:xfrm>
            <a:off x="1089675" y="1280629"/>
            <a:ext cx="7007100" cy="39054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85" name="Google Shape;485;p38"/>
          <p:cNvSpPr/>
          <p:nvPr/>
        </p:nvSpPr>
        <p:spPr>
          <a:xfrm>
            <a:off x="1341900" y="1767050"/>
            <a:ext cx="2630700" cy="2855700"/>
          </a:xfrm>
          <a:prstGeom prst="rect">
            <a:avLst/>
          </a:prstGeom>
          <a:noFill/>
          <a:ln>
            <a:noFill/>
          </a:ln>
        </p:spPr>
        <p:txBody>
          <a:bodyPr spcFirstLastPara="1" wrap="square" lIns="68575" tIns="34275" rIns="68575" bIns="34275" anchor="ctr" anchorCtr="0">
            <a:noAutofit/>
          </a:bodyPr>
          <a:lstStyle/>
          <a:p>
            <a:pPr algn="ctr">
              <a:lnSpc>
                <a:spcPct val="115000"/>
              </a:lnSpc>
              <a:buClr>
                <a:schemeClr val="dk1"/>
              </a:buClr>
              <a:buSzPts val="1100"/>
            </a:pPr>
            <a:r>
              <a:rPr lang="en" sz="1800" b="1" dirty="0">
                <a:solidFill>
                  <a:schemeClr val="dk1"/>
                </a:solidFill>
              </a:rPr>
              <a:t>Companies sell</a:t>
            </a:r>
          </a:p>
          <a:p>
            <a:pPr algn="ctr">
              <a:lnSpc>
                <a:spcPct val="115000"/>
              </a:lnSpc>
              <a:buClr>
                <a:schemeClr val="dk1"/>
              </a:buClr>
              <a:buSzPts val="1100"/>
            </a:pPr>
            <a:r>
              <a:rPr lang="en" sz="1800" b="1" dirty="0">
                <a:solidFill>
                  <a:schemeClr val="dk1"/>
                </a:solidFill>
              </a:rPr>
              <a:t> e-cigarettes in </a:t>
            </a:r>
            <a:r>
              <a:rPr lang="en" sz="1800" b="1" dirty="0">
                <a:solidFill>
                  <a:schemeClr val="lt1"/>
                </a:solidFill>
              </a:rPr>
              <a:t>thousands</a:t>
            </a:r>
            <a:r>
              <a:rPr lang="en" sz="1800" b="1" dirty="0">
                <a:solidFill>
                  <a:schemeClr val="dk1"/>
                </a:solidFill>
              </a:rPr>
              <a:t> of unique flavors, including candy and fruit flavors that appeal to youth. The </a:t>
            </a:r>
            <a:r>
              <a:rPr lang="en" sz="1800" b="1" dirty="0">
                <a:solidFill>
                  <a:schemeClr val="lt1"/>
                </a:solidFill>
              </a:rPr>
              <a:t>majority</a:t>
            </a:r>
            <a:r>
              <a:rPr lang="en" sz="1800" b="1" dirty="0">
                <a:solidFill>
                  <a:schemeClr val="dk1"/>
                </a:solidFill>
              </a:rPr>
              <a:t> of youth who begin vaping start with flavored products.</a:t>
            </a:r>
            <a:endParaRPr sz="2200" b="1" dirty="0">
              <a:solidFill>
                <a:schemeClr val="dk1"/>
              </a:solidFill>
              <a:latin typeface="Calibri"/>
              <a:ea typeface="Calibri"/>
              <a:cs typeface="Calibri"/>
              <a:sym typeface="Calibri"/>
            </a:endParaRPr>
          </a:p>
        </p:txBody>
      </p:sp>
      <p:pic>
        <p:nvPicPr>
          <p:cNvPr id="486" name="Google Shape;486;p38"/>
          <p:cNvPicPr preferRelativeResize="0"/>
          <p:nvPr/>
        </p:nvPicPr>
        <p:blipFill>
          <a:blip r:embed="rId5">
            <a:alphaModFix/>
          </a:blip>
          <a:stretch>
            <a:fillRect/>
          </a:stretch>
        </p:blipFill>
        <p:spPr>
          <a:xfrm>
            <a:off x="4159351" y="1437864"/>
            <a:ext cx="3590925" cy="3590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39"/>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492" name="Google Shape;492;p39"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493" name="Google Shape;493;p39"/>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494" name="Google Shape;494;p39"/>
          <p:cNvGrpSpPr/>
          <p:nvPr/>
        </p:nvGrpSpPr>
        <p:grpSpPr>
          <a:xfrm>
            <a:off x="4707504" y="4837423"/>
            <a:ext cx="3393121" cy="697263"/>
            <a:chOff x="1452892" y="4172004"/>
            <a:chExt cx="4524162" cy="929684"/>
          </a:xfrm>
        </p:grpSpPr>
        <p:sp>
          <p:nvSpPr>
            <p:cNvPr id="495" name="Google Shape;495;p39"/>
            <p:cNvSpPr/>
            <p:nvPr/>
          </p:nvSpPr>
          <p:spPr>
            <a:xfrm>
              <a:off x="1452892" y="4172004"/>
              <a:ext cx="4524162" cy="92968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96" name="Google Shape;496;p39"/>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497" name="Google Shape;497;p39"/>
            <p:cNvSpPr txBox="1"/>
            <p:nvPr/>
          </p:nvSpPr>
          <p:spPr>
            <a:xfrm>
              <a:off x="2210521" y="4236023"/>
              <a:ext cx="3279900" cy="813300"/>
            </a:xfrm>
            <a:prstGeom prst="rect">
              <a:avLst/>
            </a:prstGeom>
            <a:noFill/>
            <a:ln>
              <a:noFill/>
            </a:ln>
          </p:spPr>
          <p:txBody>
            <a:bodyPr spcFirstLastPara="1" wrap="square" lIns="68575" tIns="34275" rIns="68575" bIns="34275" anchor="ctr" anchorCtr="0">
              <a:normAutofit/>
            </a:bodyPr>
            <a:lstStyle/>
            <a:p>
              <a:r>
                <a:rPr lang="en" sz="2400">
                  <a:solidFill>
                    <a:schemeClr val="lt1"/>
                  </a:solidFill>
                </a:rPr>
                <a:t>All of the above</a:t>
              </a:r>
              <a:endParaRPr sz="2400">
                <a:solidFill>
                  <a:schemeClr val="lt1"/>
                </a:solidFill>
              </a:endParaRPr>
            </a:p>
          </p:txBody>
        </p:sp>
      </p:grpSp>
      <p:grpSp>
        <p:nvGrpSpPr>
          <p:cNvPr id="498" name="Google Shape;498;p39"/>
          <p:cNvGrpSpPr/>
          <p:nvPr/>
        </p:nvGrpSpPr>
        <p:grpSpPr>
          <a:xfrm>
            <a:off x="1091374" y="4837422"/>
            <a:ext cx="3393121" cy="697264"/>
            <a:chOff x="1452892" y="4172004"/>
            <a:chExt cx="4524162" cy="929685"/>
          </a:xfrm>
        </p:grpSpPr>
        <p:sp>
          <p:nvSpPr>
            <p:cNvPr id="499" name="Google Shape;499;p39"/>
            <p:cNvSpPr/>
            <p:nvPr/>
          </p:nvSpPr>
          <p:spPr>
            <a:xfrm>
              <a:off x="1452892" y="4172004"/>
              <a:ext cx="4524162" cy="92968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00" name="Google Shape;500;p39"/>
            <p:cNvSpPr txBox="1"/>
            <p:nvPr/>
          </p:nvSpPr>
          <p:spPr>
            <a:xfrm>
              <a:off x="1717288" y="4381083"/>
              <a:ext cx="511849" cy="52322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501" name="Google Shape;501;p39"/>
            <p:cNvSpPr txBox="1"/>
            <p:nvPr/>
          </p:nvSpPr>
          <p:spPr>
            <a:xfrm>
              <a:off x="2163338" y="4185359"/>
              <a:ext cx="3378818" cy="916330"/>
            </a:xfrm>
            <a:prstGeom prst="rect">
              <a:avLst/>
            </a:prstGeom>
            <a:noFill/>
            <a:ln>
              <a:noFill/>
            </a:ln>
          </p:spPr>
          <p:txBody>
            <a:bodyPr spcFirstLastPara="1" wrap="square" lIns="68575" tIns="34275" rIns="68575" bIns="34275" anchor="ctr" anchorCtr="0">
              <a:normAutofit/>
            </a:bodyPr>
            <a:lstStyle/>
            <a:p>
              <a:pPr algn="ctr"/>
              <a:r>
                <a:rPr lang="en" sz="1700">
                  <a:solidFill>
                    <a:schemeClr val="lt1"/>
                  </a:solidFill>
                </a:rPr>
                <a:t>Placing advertisements by candy</a:t>
              </a:r>
              <a:endParaRPr sz="2400">
                <a:solidFill>
                  <a:schemeClr val="lt1"/>
                </a:solidFill>
              </a:endParaRPr>
            </a:p>
          </p:txBody>
        </p:sp>
      </p:grpSp>
      <p:cxnSp>
        <p:nvCxnSpPr>
          <p:cNvPr id="502" name="Google Shape;502;p39"/>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503" name="Google Shape;503;p39"/>
          <p:cNvSpPr/>
          <p:nvPr/>
        </p:nvSpPr>
        <p:spPr>
          <a:xfrm>
            <a:off x="4705799" y="3991262"/>
            <a:ext cx="3393122" cy="697263"/>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04" name="Google Shape;504;p39"/>
          <p:cNvSpPr txBox="1"/>
          <p:nvPr/>
        </p:nvSpPr>
        <p:spPr>
          <a:xfrm>
            <a:off x="4904097" y="4148071"/>
            <a:ext cx="372469" cy="392415"/>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505" name="Google Shape;505;p39"/>
          <p:cNvSpPr txBox="1"/>
          <p:nvPr/>
        </p:nvSpPr>
        <p:spPr>
          <a:xfrm>
            <a:off x="5319709" y="3996265"/>
            <a:ext cx="2534100" cy="687300"/>
          </a:xfrm>
          <a:prstGeom prst="rect">
            <a:avLst/>
          </a:prstGeom>
          <a:noFill/>
          <a:ln>
            <a:noFill/>
          </a:ln>
        </p:spPr>
        <p:txBody>
          <a:bodyPr spcFirstLastPara="1" wrap="square" lIns="68575" tIns="34275" rIns="68575" bIns="34275" anchor="ctr" anchorCtr="0">
            <a:normAutofit/>
          </a:bodyPr>
          <a:lstStyle/>
          <a:p>
            <a:pPr algn="ctr"/>
            <a:r>
              <a:rPr lang="en" sz="2000">
                <a:solidFill>
                  <a:schemeClr val="lt1"/>
                </a:solidFill>
              </a:rPr>
              <a:t>In store coupons &amp; deals</a:t>
            </a:r>
            <a:endParaRPr sz="2700">
              <a:solidFill>
                <a:schemeClr val="lt1"/>
              </a:solidFill>
            </a:endParaRPr>
          </a:p>
        </p:txBody>
      </p:sp>
      <p:sp>
        <p:nvSpPr>
          <p:cNvPr id="506" name="Google Shape;506;p39"/>
          <p:cNvSpPr/>
          <p:nvPr/>
        </p:nvSpPr>
        <p:spPr>
          <a:xfrm>
            <a:off x="4809122" y="530350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endParaRPr>
              <a:solidFill>
                <a:schemeClr val="lt1"/>
              </a:solidFill>
              <a:latin typeface="Calibri"/>
              <a:ea typeface="Calibri"/>
              <a:cs typeface="Calibri"/>
              <a:sym typeface="Calibri"/>
            </a:endParaRPr>
          </a:p>
        </p:txBody>
      </p:sp>
      <p:grpSp>
        <p:nvGrpSpPr>
          <p:cNvPr id="507" name="Google Shape;507;p39"/>
          <p:cNvGrpSpPr/>
          <p:nvPr/>
        </p:nvGrpSpPr>
        <p:grpSpPr>
          <a:xfrm>
            <a:off x="1089670" y="3991261"/>
            <a:ext cx="3393121" cy="698604"/>
            <a:chOff x="1452892" y="4172004"/>
            <a:chExt cx="4524162" cy="931472"/>
          </a:xfrm>
        </p:grpSpPr>
        <p:sp>
          <p:nvSpPr>
            <p:cNvPr id="508" name="Google Shape;508;p39"/>
            <p:cNvSpPr/>
            <p:nvPr/>
          </p:nvSpPr>
          <p:spPr>
            <a:xfrm>
              <a:off x="1452892" y="4172004"/>
              <a:ext cx="4524162" cy="92968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09" name="Google Shape;509;p39"/>
            <p:cNvSpPr txBox="1"/>
            <p:nvPr/>
          </p:nvSpPr>
          <p:spPr>
            <a:xfrm>
              <a:off x="1717288" y="4381083"/>
              <a:ext cx="514121" cy="52322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510" name="Google Shape;510;p39"/>
            <p:cNvSpPr txBox="1"/>
            <p:nvPr/>
          </p:nvSpPr>
          <p:spPr>
            <a:xfrm>
              <a:off x="2027805" y="4187276"/>
              <a:ext cx="3378900" cy="916200"/>
            </a:xfrm>
            <a:prstGeom prst="rect">
              <a:avLst/>
            </a:prstGeom>
            <a:noFill/>
            <a:ln>
              <a:noFill/>
            </a:ln>
          </p:spPr>
          <p:txBody>
            <a:bodyPr spcFirstLastPara="1" wrap="square" lIns="68575" tIns="34275" rIns="68575" bIns="34275" anchor="ctr" anchorCtr="0">
              <a:normAutofit/>
            </a:bodyPr>
            <a:lstStyle/>
            <a:p>
              <a:pPr algn="ctr">
                <a:lnSpc>
                  <a:spcPct val="115000"/>
                </a:lnSpc>
              </a:pPr>
              <a:r>
                <a:rPr lang="en">
                  <a:solidFill>
                    <a:schemeClr val="lt1"/>
                  </a:solidFill>
                </a:rPr>
                <a:t>Brightly colored ads on storefronts and gas pumps</a:t>
              </a:r>
              <a:endParaRPr sz="2100">
                <a:solidFill>
                  <a:schemeClr val="lt1"/>
                </a:solidFill>
              </a:endParaRPr>
            </a:p>
          </p:txBody>
        </p:sp>
      </p:grpSp>
      <p:pic>
        <p:nvPicPr>
          <p:cNvPr id="511" name="Google Shape;511;p39"/>
          <p:cNvPicPr preferRelativeResize="0"/>
          <p:nvPr/>
        </p:nvPicPr>
        <p:blipFill rotWithShape="1">
          <a:blip r:embed="rId5">
            <a:alphaModFix/>
          </a:blip>
          <a:srcRect/>
          <a:stretch/>
        </p:blipFill>
        <p:spPr>
          <a:xfrm>
            <a:off x="2940109" y="860430"/>
            <a:ext cx="3263782" cy="2301330"/>
          </a:xfrm>
          <a:prstGeom prst="rect">
            <a:avLst/>
          </a:prstGeom>
          <a:noFill/>
          <a:ln>
            <a:noFill/>
          </a:ln>
        </p:spPr>
      </p:pic>
      <p:grpSp>
        <p:nvGrpSpPr>
          <p:cNvPr id="512" name="Google Shape;512;p39"/>
          <p:cNvGrpSpPr/>
          <p:nvPr/>
        </p:nvGrpSpPr>
        <p:grpSpPr>
          <a:xfrm>
            <a:off x="0" y="3002835"/>
            <a:ext cx="9144000" cy="852305"/>
            <a:chOff x="0" y="2860778"/>
            <a:chExt cx="12192000" cy="1136407"/>
          </a:xfrm>
        </p:grpSpPr>
        <p:cxnSp>
          <p:nvCxnSpPr>
            <p:cNvPr id="513" name="Google Shape;513;p39"/>
            <p:cNvCxnSpPr/>
            <p:nvPr/>
          </p:nvCxnSpPr>
          <p:spPr>
            <a:xfrm rot="10800000" flipH="1">
              <a:off x="0" y="3429000"/>
              <a:ext cx="12192000" cy="1"/>
            </a:xfrm>
            <a:prstGeom prst="straightConnector1">
              <a:avLst/>
            </a:prstGeom>
            <a:noFill/>
            <a:ln w="19050" cap="flat" cmpd="sng">
              <a:solidFill>
                <a:schemeClr val="lt1"/>
              </a:solidFill>
              <a:prstDash val="solid"/>
              <a:miter lim="800000"/>
              <a:headEnd type="none" w="sm" len="sm"/>
              <a:tailEnd type="none" w="sm" len="sm"/>
            </a:ln>
          </p:spPr>
        </p:cxnSp>
        <p:sp>
          <p:nvSpPr>
            <p:cNvPr id="514" name="Google Shape;514;p39"/>
            <p:cNvSpPr/>
            <p:nvPr/>
          </p:nvSpPr>
          <p:spPr>
            <a:xfrm>
              <a:off x="1452892" y="2860778"/>
              <a:ext cx="9342799" cy="1136407"/>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515" name="Google Shape;515;p39"/>
            <p:cNvSpPr txBox="1"/>
            <p:nvPr/>
          </p:nvSpPr>
          <p:spPr>
            <a:xfrm>
              <a:off x="1332955" y="2973934"/>
              <a:ext cx="88392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000" b="1">
                  <a:solidFill>
                    <a:srgbClr val="FFFFFF"/>
                  </a:solidFill>
                </a:rPr>
                <a:t>5. Which is an example of ‘Point of Sale’ marketing of tobacco products?</a:t>
              </a:r>
              <a:endParaRPr sz="2000">
                <a:solidFill>
                  <a:srgbClr val="FFFFFF"/>
                </a:solidFill>
              </a:endParaRPr>
            </a:p>
          </p:txBody>
        </p:sp>
      </p:grpSp>
      <p:pic>
        <p:nvPicPr>
          <p:cNvPr id="516" name="Google Shape;516;p39"/>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517" name="Google Shape;517;p39"/>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518" name="Google Shape;518;p39"/>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519" name="Google Shape;519;p39"/>
          <p:cNvGrpSpPr/>
          <p:nvPr/>
        </p:nvGrpSpPr>
        <p:grpSpPr>
          <a:xfrm>
            <a:off x="6465385" y="2565517"/>
            <a:ext cx="2680304" cy="263528"/>
            <a:chOff x="8618386" y="2327939"/>
            <a:chExt cx="3555723" cy="351370"/>
          </a:xfrm>
        </p:grpSpPr>
        <p:cxnSp>
          <p:nvCxnSpPr>
            <p:cNvPr id="520" name="Google Shape;520;p39"/>
            <p:cNvCxnSpPr>
              <a:stCxn id="521"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521" name="Google Shape;521;p39"/>
            <p:cNvSpPr/>
            <p:nvPr/>
          </p:nvSpPr>
          <p:spPr>
            <a:xfrm>
              <a:off x="8618386" y="23321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22" name="Google Shape;522;p39"/>
            <p:cNvSpPr txBox="1"/>
            <p:nvPr/>
          </p:nvSpPr>
          <p:spPr>
            <a:xfrm>
              <a:off x="8785840" y="23279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
        <p:nvSpPr>
          <p:cNvPr id="523" name="Google Shape;523;p39"/>
          <p:cNvSpPr/>
          <p:nvPr/>
        </p:nvSpPr>
        <p:spPr>
          <a:xfrm>
            <a:off x="7156949" y="1105241"/>
            <a:ext cx="1490585" cy="260378"/>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a:solidFill>
                  <a:schemeClr val="lt1"/>
                </a:solidFill>
                <a:latin typeface="Calibri"/>
                <a:ea typeface="Calibri"/>
                <a:cs typeface="Calibri"/>
                <a:sym typeface="Calibri"/>
              </a:rPr>
              <a:t>CALL A FRIEND</a:t>
            </a:r>
            <a:endParaRPr>
              <a:solidFill>
                <a:schemeClr val="lt1"/>
              </a:solidFill>
              <a:latin typeface="Calibri"/>
              <a:ea typeface="Calibri"/>
              <a:cs typeface="Calibri"/>
              <a:sym typeface="Calibri"/>
            </a:endParaRPr>
          </a:p>
        </p:txBody>
      </p:sp>
      <p:sp>
        <p:nvSpPr>
          <p:cNvPr id="524" name="Google Shape;524;p39"/>
          <p:cNvSpPr/>
          <p:nvPr/>
        </p:nvSpPr>
        <p:spPr>
          <a:xfrm>
            <a:off x="7156949" y="1403291"/>
            <a:ext cx="1490585" cy="260378"/>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a:solidFill>
                  <a:schemeClr val="lt1"/>
                </a:solidFill>
                <a:latin typeface="Calibri"/>
                <a:ea typeface="Calibri"/>
                <a:cs typeface="Calibri"/>
                <a:sym typeface="Calibri"/>
              </a:rPr>
              <a:t>LIFELINE</a:t>
            </a:r>
            <a:endParaRPr>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7"/>
                                        </p:tgtEl>
                                        <p:attrNameLst>
                                          <p:attrName>style.visibility</p:attrName>
                                        </p:attrNameLst>
                                      </p:cBhvr>
                                      <p:to>
                                        <p:strVal val="visible"/>
                                      </p:to>
                                    </p:set>
                                    <p:animEffect transition="in" filter="fade">
                                      <p:cBhvr>
                                        <p:cTn id="7" dur="3573"/>
                                        <p:tgtEl>
                                          <p:spTgt spid="517"/>
                                        </p:tgtEl>
                                      </p:cBhvr>
                                    </p:animEffect>
                                  </p:childTnLst>
                                </p:cTn>
                              </p:par>
                              <p:par>
                                <p:cTn id="8" presetID="10" presetClass="entr" presetSubtype="0" fill="hold" nodeType="withEffect">
                                  <p:stCondLst>
                                    <p:cond delay="1000"/>
                                  </p:stCondLst>
                                  <p:childTnLst>
                                    <p:set>
                                      <p:cBhvr>
                                        <p:cTn id="9" dur="1" fill="hold">
                                          <p:stCondLst>
                                            <p:cond delay="0"/>
                                          </p:stCondLst>
                                        </p:cTn>
                                        <p:tgtEl>
                                          <p:spTgt spid="512"/>
                                        </p:tgtEl>
                                        <p:attrNameLst>
                                          <p:attrName>style.visibility</p:attrName>
                                        </p:attrNameLst>
                                      </p:cBhvr>
                                      <p:to>
                                        <p:strVal val="visible"/>
                                      </p:to>
                                    </p:set>
                                    <p:animEffect transition="in" filter="fade">
                                      <p:cBhvr>
                                        <p:cTn id="10" dur="1000"/>
                                        <p:tgtEl>
                                          <p:spTgt spid="512"/>
                                        </p:tgtEl>
                                      </p:cBhvr>
                                    </p:animEffect>
                                  </p:childTnLst>
                                </p:cTn>
                              </p:par>
                              <p:par>
                                <p:cTn id="11" presetID="2" presetClass="entr" presetSubtype="2" fill="hold" nodeType="withEffect">
                                  <p:stCondLst>
                                    <p:cond delay="2250"/>
                                  </p:stCondLst>
                                  <p:childTnLst>
                                    <p:set>
                                      <p:cBhvr>
                                        <p:cTn id="12" dur="1" fill="hold">
                                          <p:stCondLst>
                                            <p:cond delay="0"/>
                                          </p:stCondLst>
                                        </p:cTn>
                                        <p:tgtEl>
                                          <p:spTgt spid="519"/>
                                        </p:tgtEl>
                                        <p:attrNameLst>
                                          <p:attrName>style.visibility</p:attrName>
                                        </p:attrNameLst>
                                      </p:cBhvr>
                                      <p:to>
                                        <p:strVal val="visible"/>
                                      </p:to>
                                    </p:set>
                                    <p:anim calcmode="lin" valueType="num">
                                      <p:cBhvr additive="base">
                                        <p:cTn id="13" dur="500"/>
                                        <p:tgtEl>
                                          <p:spTgt spid="519"/>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516"/>
                                        </p:tgtEl>
                                        <p:attrNameLst>
                                          <p:attrName>style.visibility</p:attrName>
                                        </p:attrNameLst>
                                      </p:cBhvr>
                                      <p:to>
                                        <p:strVal val="visible"/>
                                      </p:to>
                                    </p:set>
                                    <p:animEffect transition="in" filter="fade">
                                      <p:cBhvr>
                                        <p:cTn id="17" dur="5000"/>
                                        <p:tgtEl>
                                          <p:spTgt spid="516"/>
                                        </p:tgtEl>
                                      </p:cBhvr>
                                    </p:animEffect>
                                  </p:childTnLst>
                                </p:cTn>
                              </p:par>
                              <p:par>
                                <p:cTn id="18" presetID="10" presetClass="entr" presetSubtype="0" fill="hold" nodeType="withEffect">
                                  <p:stCondLst>
                                    <p:cond delay="0"/>
                                  </p:stCondLst>
                                  <p:childTnLst>
                                    <p:set>
                                      <p:cBhvr>
                                        <p:cTn id="19" dur="1" fill="hold">
                                          <p:stCondLst>
                                            <p:cond delay="0"/>
                                          </p:stCondLst>
                                        </p:cTn>
                                        <p:tgtEl>
                                          <p:spTgt spid="502"/>
                                        </p:tgtEl>
                                        <p:attrNameLst>
                                          <p:attrName>style.visibility</p:attrName>
                                        </p:attrNameLst>
                                      </p:cBhvr>
                                      <p:to>
                                        <p:strVal val="visible"/>
                                      </p:to>
                                    </p:set>
                                    <p:animEffect transition="in" filter="fade">
                                      <p:cBhvr>
                                        <p:cTn id="20" dur="500"/>
                                        <p:tgtEl>
                                          <p:spTgt spid="502"/>
                                        </p:tgtEl>
                                      </p:cBhvr>
                                    </p:animEffect>
                                  </p:childTnLst>
                                </p:cTn>
                              </p:par>
                              <p:par>
                                <p:cTn id="21" presetID="10" presetClass="entr" presetSubtype="0" fill="hold" nodeType="withEffect">
                                  <p:stCondLst>
                                    <p:cond delay="0"/>
                                  </p:stCondLst>
                                  <p:childTnLst>
                                    <p:set>
                                      <p:cBhvr>
                                        <p:cTn id="22" dur="1" fill="hold">
                                          <p:stCondLst>
                                            <p:cond delay="0"/>
                                          </p:stCondLst>
                                        </p:cTn>
                                        <p:tgtEl>
                                          <p:spTgt spid="493"/>
                                        </p:tgtEl>
                                        <p:attrNameLst>
                                          <p:attrName>style.visibility</p:attrName>
                                        </p:attrNameLst>
                                      </p:cBhvr>
                                      <p:to>
                                        <p:strVal val="visible"/>
                                      </p:to>
                                    </p:set>
                                    <p:animEffect transition="in" filter="fade">
                                      <p:cBhvr>
                                        <p:cTn id="23" dur="500"/>
                                        <p:tgtEl>
                                          <p:spTgt spid="493"/>
                                        </p:tgtEl>
                                      </p:cBhvr>
                                    </p:animEffect>
                                  </p:childTnLst>
                                </p:cTn>
                              </p:par>
                              <p:par>
                                <p:cTn id="24" presetID="2" presetClass="entr" presetSubtype="8" fill="hold" nodeType="withEffect">
                                  <p:stCondLst>
                                    <p:cond delay="500"/>
                                  </p:stCondLst>
                                  <p:childTnLst>
                                    <p:set>
                                      <p:cBhvr>
                                        <p:cTn id="25" dur="1" fill="hold">
                                          <p:stCondLst>
                                            <p:cond delay="0"/>
                                          </p:stCondLst>
                                        </p:cTn>
                                        <p:tgtEl>
                                          <p:spTgt spid="507"/>
                                        </p:tgtEl>
                                        <p:attrNameLst>
                                          <p:attrName>style.visibility</p:attrName>
                                        </p:attrNameLst>
                                      </p:cBhvr>
                                      <p:to>
                                        <p:strVal val="visible"/>
                                      </p:to>
                                    </p:set>
                                    <p:anim calcmode="lin" valueType="num">
                                      <p:cBhvr additive="base">
                                        <p:cTn id="26" dur="500"/>
                                        <p:tgtEl>
                                          <p:spTgt spid="507"/>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503"/>
                                        </p:tgtEl>
                                        <p:attrNameLst>
                                          <p:attrName>style.visibility</p:attrName>
                                        </p:attrNameLst>
                                      </p:cBhvr>
                                      <p:to>
                                        <p:strVal val="visible"/>
                                      </p:to>
                                    </p:set>
                                    <p:anim calcmode="lin" valueType="num">
                                      <p:cBhvr additive="base">
                                        <p:cTn id="29" dur="500"/>
                                        <p:tgtEl>
                                          <p:spTgt spid="503"/>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504"/>
                                        </p:tgtEl>
                                        <p:attrNameLst>
                                          <p:attrName>style.visibility</p:attrName>
                                        </p:attrNameLst>
                                      </p:cBhvr>
                                      <p:to>
                                        <p:strVal val="visible"/>
                                      </p:to>
                                    </p:set>
                                    <p:anim calcmode="lin" valueType="num">
                                      <p:cBhvr additive="base">
                                        <p:cTn id="32" dur="500"/>
                                        <p:tgtEl>
                                          <p:spTgt spid="504"/>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505"/>
                                        </p:tgtEl>
                                        <p:attrNameLst>
                                          <p:attrName>style.visibility</p:attrName>
                                        </p:attrNameLst>
                                      </p:cBhvr>
                                      <p:to>
                                        <p:strVal val="visible"/>
                                      </p:to>
                                    </p:set>
                                    <p:anim calcmode="lin" valueType="num">
                                      <p:cBhvr additive="base">
                                        <p:cTn id="35" dur="500"/>
                                        <p:tgtEl>
                                          <p:spTgt spid="505"/>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498"/>
                                        </p:tgtEl>
                                        <p:attrNameLst>
                                          <p:attrName>style.visibility</p:attrName>
                                        </p:attrNameLst>
                                      </p:cBhvr>
                                      <p:to>
                                        <p:strVal val="visible"/>
                                      </p:to>
                                    </p:set>
                                    <p:anim calcmode="lin" valueType="num">
                                      <p:cBhvr additive="base">
                                        <p:cTn id="38" dur="500"/>
                                        <p:tgtEl>
                                          <p:spTgt spid="498"/>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494"/>
                                        </p:tgtEl>
                                        <p:attrNameLst>
                                          <p:attrName>style.visibility</p:attrName>
                                        </p:attrNameLst>
                                      </p:cBhvr>
                                      <p:to>
                                        <p:strVal val="visible"/>
                                      </p:to>
                                    </p:set>
                                    <p:anim calcmode="lin" valueType="num">
                                      <p:cBhvr additive="base">
                                        <p:cTn id="41" dur="500"/>
                                        <p:tgtEl>
                                          <p:spTgt spid="494"/>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18"/>
                                        </p:tgtEl>
                                        <p:attrNameLst>
                                          <p:attrName>style.visibility</p:attrName>
                                        </p:attrNameLst>
                                      </p:cBhvr>
                                      <p:to>
                                        <p:strVal val="visible"/>
                                      </p:to>
                                    </p:set>
                                    <p:animEffect transition="in" filter="fade">
                                      <p:cBhvr>
                                        <p:cTn id="46" dur="5000"/>
                                        <p:tgtEl>
                                          <p:spTgt spid="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40"/>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530" name="Google Shape;530;p40"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531" name="Google Shape;531;p40"/>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532" name="Google Shape;532;p40"/>
          <p:cNvGrpSpPr/>
          <p:nvPr/>
        </p:nvGrpSpPr>
        <p:grpSpPr>
          <a:xfrm>
            <a:off x="4707503" y="4837423"/>
            <a:ext cx="3393130" cy="697259"/>
            <a:chOff x="1452892" y="4172004"/>
            <a:chExt cx="4524174" cy="929679"/>
          </a:xfrm>
        </p:grpSpPr>
        <p:sp>
          <p:nvSpPr>
            <p:cNvPr id="533" name="Google Shape;533;p40"/>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34" name="Google Shape;534;p40"/>
            <p:cNvSpPr txBox="1"/>
            <p:nvPr/>
          </p:nvSpPr>
          <p:spPr>
            <a:xfrm>
              <a:off x="1717288" y="4381083"/>
              <a:ext cx="496500" cy="523200"/>
            </a:xfrm>
            <a:prstGeom prst="rect">
              <a:avLst/>
            </a:prstGeom>
            <a:solidFill>
              <a:schemeClr val="accent2"/>
            </a:solid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535" name="Google Shape;535;p40"/>
            <p:cNvSpPr txBox="1"/>
            <p:nvPr/>
          </p:nvSpPr>
          <p:spPr>
            <a:xfrm>
              <a:off x="2210521" y="4236023"/>
              <a:ext cx="3279900" cy="813300"/>
            </a:xfrm>
            <a:prstGeom prst="rect">
              <a:avLst/>
            </a:prstGeom>
            <a:solidFill>
              <a:schemeClr val="accent2"/>
            </a:solidFill>
            <a:ln>
              <a:noFill/>
            </a:ln>
          </p:spPr>
          <p:txBody>
            <a:bodyPr spcFirstLastPara="1" wrap="square" lIns="68575" tIns="34275" rIns="68575" bIns="34275" anchor="ctr" anchorCtr="0">
              <a:normAutofit/>
            </a:bodyPr>
            <a:lstStyle/>
            <a:p>
              <a:r>
                <a:rPr lang="en" sz="2400">
                  <a:solidFill>
                    <a:schemeClr val="lt1"/>
                  </a:solidFill>
                </a:rPr>
                <a:t>All of the above</a:t>
              </a:r>
              <a:endParaRPr sz="2400">
                <a:solidFill>
                  <a:schemeClr val="lt1"/>
                </a:solidFill>
              </a:endParaRPr>
            </a:p>
          </p:txBody>
        </p:sp>
      </p:grpSp>
      <p:grpSp>
        <p:nvGrpSpPr>
          <p:cNvPr id="536" name="Google Shape;536;p40"/>
          <p:cNvGrpSpPr/>
          <p:nvPr/>
        </p:nvGrpSpPr>
        <p:grpSpPr>
          <a:xfrm>
            <a:off x="1091373" y="4837423"/>
            <a:ext cx="3393130" cy="697259"/>
            <a:chOff x="1452892" y="4172004"/>
            <a:chExt cx="4524174" cy="929679"/>
          </a:xfrm>
        </p:grpSpPr>
        <p:sp>
          <p:nvSpPr>
            <p:cNvPr id="537" name="Google Shape;537;p40"/>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38" name="Google Shape;538;p40"/>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539" name="Google Shape;539;p40"/>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pPr algn="ctr"/>
              <a:r>
                <a:rPr lang="en" sz="1700">
                  <a:solidFill>
                    <a:schemeClr val="lt1"/>
                  </a:solidFill>
                </a:rPr>
                <a:t>Placing advertisements by candy</a:t>
              </a:r>
              <a:endParaRPr sz="2400">
                <a:solidFill>
                  <a:schemeClr val="lt1"/>
                </a:solidFill>
              </a:endParaRPr>
            </a:p>
          </p:txBody>
        </p:sp>
      </p:grpSp>
      <p:cxnSp>
        <p:nvCxnSpPr>
          <p:cNvPr id="540" name="Google Shape;540;p40"/>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541" name="Google Shape;541;p40"/>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42" name="Google Shape;542;p40"/>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543" name="Google Shape;543;p40"/>
          <p:cNvSpPr txBox="1"/>
          <p:nvPr/>
        </p:nvSpPr>
        <p:spPr>
          <a:xfrm>
            <a:off x="5319709" y="3996265"/>
            <a:ext cx="2534100" cy="687300"/>
          </a:xfrm>
          <a:prstGeom prst="rect">
            <a:avLst/>
          </a:prstGeom>
          <a:noFill/>
          <a:ln>
            <a:noFill/>
          </a:ln>
        </p:spPr>
        <p:txBody>
          <a:bodyPr spcFirstLastPara="1" wrap="square" lIns="68575" tIns="34275" rIns="68575" bIns="34275" anchor="ctr" anchorCtr="0">
            <a:normAutofit/>
          </a:bodyPr>
          <a:lstStyle/>
          <a:p>
            <a:pPr algn="ctr"/>
            <a:r>
              <a:rPr lang="en" sz="2000">
                <a:solidFill>
                  <a:schemeClr val="lt1"/>
                </a:solidFill>
              </a:rPr>
              <a:t>In store coupons &amp; deals</a:t>
            </a:r>
            <a:endParaRPr sz="2700">
              <a:solidFill>
                <a:schemeClr val="lt1"/>
              </a:solidFill>
            </a:endParaRPr>
          </a:p>
        </p:txBody>
      </p:sp>
      <p:sp>
        <p:nvSpPr>
          <p:cNvPr id="544" name="Google Shape;544;p40"/>
          <p:cNvSpPr/>
          <p:nvPr/>
        </p:nvSpPr>
        <p:spPr>
          <a:xfrm>
            <a:off x="4809122" y="530350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endParaRPr>
              <a:solidFill>
                <a:schemeClr val="lt1"/>
              </a:solidFill>
              <a:latin typeface="Calibri"/>
              <a:ea typeface="Calibri"/>
              <a:cs typeface="Calibri"/>
              <a:sym typeface="Calibri"/>
            </a:endParaRPr>
          </a:p>
        </p:txBody>
      </p:sp>
      <p:grpSp>
        <p:nvGrpSpPr>
          <p:cNvPr id="545" name="Google Shape;545;p40"/>
          <p:cNvGrpSpPr/>
          <p:nvPr/>
        </p:nvGrpSpPr>
        <p:grpSpPr>
          <a:xfrm>
            <a:off x="1089669" y="3991261"/>
            <a:ext cx="3393130" cy="698604"/>
            <a:chOff x="1452892" y="4172004"/>
            <a:chExt cx="4524174" cy="931472"/>
          </a:xfrm>
        </p:grpSpPr>
        <p:sp>
          <p:nvSpPr>
            <p:cNvPr id="546" name="Google Shape;546;p40"/>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47" name="Google Shape;547;p40"/>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548" name="Google Shape;548;p40"/>
            <p:cNvSpPr txBox="1"/>
            <p:nvPr/>
          </p:nvSpPr>
          <p:spPr>
            <a:xfrm>
              <a:off x="2027805" y="4187276"/>
              <a:ext cx="3378900" cy="916200"/>
            </a:xfrm>
            <a:prstGeom prst="rect">
              <a:avLst/>
            </a:prstGeom>
            <a:noFill/>
            <a:ln>
              <a:noFill/>
            </a:ln>
          </p:spPr>
          <p:txBody>
            <a:bodyPr spcFirstLastPara="1" wrap="square" lIns="68575" tIns="34275" rIns="68575" bIns="34275" anchor="ctr" anchorCtr="0">
              <a:normAutofit/>
            </a:bodyPr>
            <a:lstStyle/>
            <a:p>
              <a:pPr algn="ctr">
                <a:lnSpc>
                  <a:spcPct val="115000"/>
                </a:lnSpc>
              </a:pPr>
              <a:r>
                <a:rPr lang="en">
                  <a:solidFill>
                    <a:schemeClr val="lt1"/>
                  </a:solidFill>
                </a:rPr>
                <a:t>Brightly colored ads on storefronts and gas pumps</a:t>
              </a:r>
              <a:endParaRPr sz="2100">
                <a:solidFill>
                  <a:schemeClr val="lt1"/>
                </a:solidFill>
              </a:endParaRPr>
            </a:p>
          </p:txBody>
        </p:sp>
      </p:grpSp>
      <p:pic>
        <p:nvPicPr>
          <p:cNvPr id="549" name="Google Shape;549;p40"/>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550" name="Google Shape;550;p40"/>
          <p:cNvGrpSpPr/>
          <p:nvPr/>
        </p:nvGrpSpPr>
        <p:grpSpPr>
          <a:xfrm>
            <a:off x="0" y="3002835"/>
            <a:ext cx="9144000" cy="852303"/>
            <a:chOff x="0" y="2860778"/>
            <a:chExt cx="12192000" cy="1136404"/>
          </a:xfrm>
        </p:grpSpPr>
        <p:cxnSp>
          <p:nvCxnSpPr>
            <p:cNvPr id="551" name="Google Shape;551;p40"/>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552" name="Google Shape;552;p40"/>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553" name="Google Shape;553;p40"/>
            <p:cNvSpPr txBox="1"/>
            <p:nvPr/>
          </p:nvSpPr>
          <p:spPr>
            <a:xfrm>
              <a:off x="1332955" y="2973934"/>
              <a:ext cx="88392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000" b="1">
                  <a:solidFill>
                    <a:srgbClr val="FFFFFF"/>
                  </a:solidFill>
                </a:rPr>
                <a:t>5. Which is an example of ‘Point of Sale’ marketing of tobacco products?</a:t>
              </a:r>
              <a:endParaRPr sz="2000">
                <a:solidFill>
                  <a:srgbClr val="FFFFFF"/>
                </a:solidFill>
              </a:endParaRPr>
            </a:p>
          </p:txBody>
        </p:sp>
      </p:grpSp>
      <p:pic>
        <p:nvPicPr>
          <p:cNvPr id="554" name="Google Shape;554;p40"/>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555" name="Google Shape;555;p40"/>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556" name="Google Shape;556;p40"/>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557" name="Google Shape;557;p40"/>
          <p:cNvGrpSpPr/>
          <p:nvPr/>
        </p:nvGrpSpPr>
        <p:grpSpPr>
          <a:xfrm>
            <a:off x="6465385" y="2565517"/>
            <a:ext cx="2680304" cy="263528"/>
            <a:chOff x="8618386" y="2327939"/>
            <a:chExt cx="3555723" cy="351370"/>
          </a:xfrm>
        </p:grpSpPr>
        <p:cxnSp>
          <p:nvCxnSpPr>
            <p:cNvPr id="558" name="Google Shape;558;p40"/>
            <p:cNvCxnSpPr>
              <a:stCxn id="559"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559" name="Google Shape;559;p40"/>
            <p:cNvSpPr/>
            <p:nvPr/>
          </p:nvSpPr>
          <p:spPr>
            <a:xfrm>
              <a:off x="8618386" y="23321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60" name="Google Shape;560;p40"/>
            <p:cNvSpPr txBox="1"/>
            <p:nvPr/>
          </p:nvSpPr>
          <p:spPr>
            <a:xfrm>
              <a:off x="8785840" y="23279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
        <p:nvSpPr>
          <p:cNvPr id="561" name="Google Shape;561;p40"/>
          <p:cNvSpPr/>
          <p:nvPr/>
        </p:nvSpPr>
        <p:spPr>
          <a:xfrm>
            <a:off x="7156949" y="1105241"/>
            <a:ext cx="1490585" cy="260378"/>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a:solidFill>
                  <a:schemeClr val="lt1"/>
                </a:solidFill>
                <a:latin typeface="Calibri"/>
                <a:ea typeface="Calibri"/>
                <a:cs typeface="Calibri"/>
                <a:sym typeface="Calibri"/>
              </a:rPr>
              <a:t>CALL A FRIEND</a:t>
            </a:r>
            <a:endParaRPr>
              <a:solidFill>
                <a:schemeClr val="lt1"/>
              </a:solidFill>
              <a:latin typeface="Calibri"/>
              <a:ea typeface="Calibri"/>
              <a:cs typeface="Calibri"/>
              <a:sym typeface="Calibri"/>
            </a:endParaRPr>
          </a:p>
        </p:txBody>
      </p:sp>
      <p:sp>
        <p:nvSpPr>
          <p:cNvPr id="562" name="Google Shape;562;p40"/>
          <p:cNvSpPr/>
          <p:nvPr/>
        </p:nvSpPr>
        <p:spPr>
          <a:xfrm>
            <a:off x="7156949" y="1403291"/>
            <a:ext cx="1490585" cy="260378"/>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a:solidFill>
                  <a:schemeClr val="lt1"/>
                </a:solidFill>
                <a:latin typeface="Calibri"/>
                <a:ea typeface="Calibri"/>
                <a:cs typeface="Calibri"/>
                <a:sym typeface="Calibri"/>
              </a:rPr>
              <a:t>LIFELINE</a:t>
            </a:r>
            <a:endParaRPr>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Google Shape;567;p41"/>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568" name="Google Shape;568;p41" descr="Ein Bild, das Zeichnung enthält.&#10;&#10;Automatisch generierte Beschreibung"/>
          <p:cNvPicPr preferRelativeResize="0"/>
          <p:nvPr/>
        </p:nvPicPr>
        <p:blipFill rotWithShape="1">
          <a:blip r:embed="rId4">
            <a:alphaModFix/>
          </a:blip>
          <a:srcRect/>
          <a:stretch/>
        </p:blipFill>
        <p:spPr>
          <a:xfrm>
            <a:off x="8395355" y="5741201"/>
            <a:ext cx="570051" cy="114000"/>
          </a:xfrm>
          <a:prstGeom prst="rect">
            <a:avLst/>
          </a:prstGeom>
          <a:noFill/>
          <a:ln>
            <a:noFill/>
          </a:ln>
        </p:spPr>
      </p:pic>
      <p:sp>
        <p:nvSpPr>
          <p:cNvPr id="569" name="Google Shape;569;p41"/>
          <p:cNvSpPr/>
          <p:nvPr/>
        </p:nvSpPr>
        <p:spPr>
          <a:xfrm>
            <a:off x="1068450" y="1361704"/>
            <a:ext cx="7007100" cy="3824100"/>
          </a:xfrm>
          <a:prstGeom prst="roundRect">
            <a:avLst>
              <a:gd name="adj" fmla="val 16667"/>
            </a:avLst>
          </a:prstGeom>
          <a:solidFill>
            <a:schemeClr val="lt1">
              <a:alpha val="49803"/>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70" name="Google Shape;570;p41"/>
          <p:cNvSpPr/>
          <p:nvPr/>
        </p:nvSpPr>
        <p:spPr>
          <a:xfrm>
            <a:off x="1068450" y="1929200"/>
            <a:ext cx="2612700" cy="28938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buClr>
                <a:schemeClr val="dk1"/>
              </a:buClr>
              <a:buSzPts val="1100"/>
            </a:pPr>
            <a:endParaRPr sz="2000" b="1">
              <a:solidFill>
                <a:schemeClr val="dk1"/>
              </a:solidFill>
            </a:endParaRPr>
          </a:p>
          <a:p>
            <a:pPr algn="ctr">
              <a:spcBef>
                <a:spcPts val="1200"/>
              </a:spcBef>
              <a:buClr>
                <a:schemeClr val="dk1"/>
              </a:buClr>
              <a:buSzPts val="1400"/>
            </a:pPr>
            <a:endParaRPr b="1">
              <a:solidFill>
                <a:schemeClr val="dk1"/>
              </a:solidFill>
              <a:latin typeface="Calibri"/>
              <a:ea typeface="Calibri"/>
              <a:cs typeface="Calibri"/>
              <a:sym typeface="Calibri"/>
            </a:endParaRPr>
          </a:p>
        </p:txBody>
      </p:sp>
      <p:pic>
        <p:nvPicPr>
          <p:cNvPr id="571" name="Google Shape;571;p41"/>
          <p:cNvPicPr preferRelativeResize="0"/>
          <p:nvPr/>
        </p:nvPicPr>
        <p:blipFill>
          <a:blip r:embed="rId5">
            <a:alphaModFix/>
          </a:blip>
          <a:stretch>
            <a:fillRect/>
          </a:stretch>
        </p:blipFill>
        <p:spPr>
          <a:xfrm>
            <a:off x="1423226" y="1514801"/>
            <a:ext cx="3306675" cy="2200125"/>
          </a:xfrm>
          <a:prstGeom prst="rect">
            <a:avLst/>
          </a:prstGeom>
          <a:noFill/>
          <a:ln>
            <a:noFill/>
          </a:ln>
        </p:spPr>
      </p:pic>
      <p:pic>
        <p:nvPicPr>
          <p:cNvPr id="572" name="Google Shape;572;p41"/>
          <p:cNvPicPr preferRelativeResize="0"/>
          <p:nvPr/>
        </p:nvPicPr>
        <p:blipFill rotWithShape="1">
          <a:blip r:embed="rId6">
            <a:alphaModFix/>
          </a:blip>
          <a:srcRect r="8088" b="7535"/>
          <a:stretch/>
        </p:blipFill>
        <p:spPr>
          <a:xfrm>
            <a:off x="4801975" y="1514800"/>
            <a:ext cx="2916116" cy="2200124"/>
          </a:xfrm>
          <a:prstGeom prst="rect">
            <a:avLst/>
          </a:prstGeom>
          <a:noFill/>
          <a:ln>
            <a:noFill/>
          </a:ln>
        </p:spPr>
      </p:pic>
      <p:pic>
        <p:nvPicPr>
          <p:cNvPr id="573" name="Google Shape;573;p41"/>
          <p:cNvPicPr preferRelativeResize="0"/>
          <p:nvPr/>
        </p:nvPicPr>
        <p:blipFill>
          <a:blip r:embed="rId7">
            <a:alphaModFix/>
          </a:blip>
          <a:stretch>
            <a:fillRect/>
          </a:stretch>
        </p:blipFill>
        <p:spPr>
          <a:xfrm>
            <a:off x="2914650" y="3754864"/>
            <a:ext cx="3314700" cy="1381125"/>
          </a:xfrm>
          <a:prstGeom prst="rect">
            <a:avLst/>
          </a:prstGeom>
          <a:noFill/>
          <a:ln w="19050" cap="flat" cmpd="sng">
            <a:solidFill>
              <a:schemeClr val="lt1"/>
            </a:solidFill>
            <a:prstDash val="solid"/>
            <a:miter lim="8000"/>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578" name="Google Shape;578;p42"/>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579" name="Google Shape;579;p42"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580" name="Google Shape;580;p42"/>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581" name="Google Shape;581;p42"/>
          <p:cNvGrpSpPr/>
          <p:nvPr/>
        </p:nvGrpSpPr>
        <p:grpSpPr>
          <a:xfrm>
            <a:off x="4707503" y="4824639"/>
            <a:ext cx="3393130" cy="710043"/>
            <a:chOff x="1452892" y="4154959"/>
            <a:chExt cx="4524174" cy="946724"/>
          </a:xfrm>
        </p:grpSpPr>
        <p:sp>
          <p:nvSpPr>
            <p:cNvPr id="582" name="Google Shape;582;p42"/>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83" name="Google Shape;583;p42"/>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584" name="Google Shape;584;p42"/>
            <p:cNvSpPr txBox="1"/>
            <p:nvPr/>
          </p:nvSpPr>
          <p:spPr>
            <a:xfrm>
              <a:off x="2163338" y="4154959"/>
              <a:ext cx="3378900" cy="916200"/>
            </a:xfrm>
            <a:prstGeom prst="rect">
              <a:avLst/>
            </a:prstGeom>
            <a:noFill/>
            <a:ln>
              <a:noFill/>
            </a:ln>
          </p:spPr>
          <p:txBody>
            <a:bodyPr spcFirstLastPara="1" wrap="square" lIns="68575" tIns="34275" rIns="68575" bIns="34275" anchor="ctr" anchorCtr="0">
              <a:normAutofit/>
            </a:bodyPr>
            <a:lstStyle/>
            <a:p>
              <a:r>
                <a:rPr lang="en" sz="2300" dirty="0">
                  <a:solidFill>
                    <a:schemeClr val="lt1"/>
                  </a:solidFill>
                </a:rPr>
                <a:t>None of the above</a:t>
              </a:r>
              <a:endParaRPr sz="2300" dirty="0">
                <a:solidFill>
                  <a:schemeClr val="lt1"/>
                </a:solidFill>
              </a:endParaRPr>
            </a:p>
          </p:txBody>
        </p:sp>
      </p:grpSp>
      <p:grpSp>
        <p:nvGrpSpPr>
          <p:cNvPr id="585" name="Google Shape;585;p42"/>
          <p:cNvGrpSpPr/>
          <p:nvPr/>
        </p:nvGrpSpPr>
        <p:grpSpPr>
          <a:xfrm>
            <a:off x="1091373" y="4837423"/>
            <a:ext cx="3393130" cy="697259"/>
            <a:chOff x="1452892" y="4172004"/>
            <a:chExt cx="4524174" cy="929679"/>
          </a:xfrm>
        </p:grpSpPr>
        <p:sp>
          <p:nvSpPr>
            <p:cNvPr id="586" name="Google Shape;586;p42"/>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87" name="Google Shape;587;p42"/>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588" name="Google Shape;588;p42"/>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pPr algn="ctr"/>
              <a:r>
                <a:rPr lang="en" sz="2000" dirty="0">
                  <a:solidFill>
                    <a:schemeClr val="lt1"/>
                  </a:solidFill>
                </a:rPr>
                <a:t>Around Children</a:t>
              </a:r>
              <a:endParaRPr sz="2000" dirty="0">
                <a:solidFill>
                  <a:schemeClr val="lt1"/>
                </a:solidFill>
              </a:endParaRPr>
            </a:p>
          </p:txBody>
        </p:sp>
      </p:grpSp>
      <p:cxnSp>
        <p:nvCxnSpPr>
          <p:cNvPr id="589" name="Google Shape;589;p42"/>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590" name="Google Shape;590;p42"/>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91" name="Google Shape;591;p42"/>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592" name="Google Shape;592;p42"/>
          <p:cNvSpPr txBox="1"/>
          <p:nvPr/>
        </p:nvSpPr>
        <p:spPr>
          <a:xfrm>
            <a:off x="5193609" y="3991252"/>
            <a:ext cx="2534100" cy="687300"/>
          </a:xfrm>
          <a:prstGeom prst="rect">
            <a:avLst/>
          </a:prstGeom>
          <a:noFill/>
          <a:ln>
            <a:noFill/>
          </a:ln>
        </p:spPr>
        <p:txBody>
          <a:bodyPr spcFirstLastPara="1" wrap="square" lIns="68575" tIns="34275" rIns="68575" bIns="34275" anchor="ctr" anchorCtr="0">
            <a:noAutofit/>
          </a:bodyPr>
          <a:lstStyle/>
          <a:p>
            <a:pPr algn="ctr"/>
            <a:r>
              <a:rPr lang="en" sz="2100" dirty="0">
                <a:solidFill>
                  <a:schemeClr val="lt1"/>
                </a:solidFill>
              </a:rPr>
              <a:t>While Breastfeeding</a:t>
            </a:r>
            <a:endParaRPr sz="2800" dirty="0">
              <a:solidFill>
                <a:schemeClr val="lt1"/>
              </a:solidFill>
            </a:endParaRPr>
          </a:p>
        </p:txBody>
      </p:sp>
      <p:grpSp>
        <p:nvGrpSpPr>
          <p:cNvPr id="593" name="Google Shape;593;p42"/>
          <p:cNvGrpSpPr/>
          <p:nvPr/>
        </p:nvGrpSpPr>
        <p:grpSpPr>
          <a:xfrm>
            <a:off x="1089669" y="3991262"/>
            <a:ext cx="3393130" cy="698591"/>
            <a:chOff x="1452892" y="4172004"/>
            <a:chExt cx="4524174" cy="931455"/>
          </a:xfrm>
        </p:grpSpPr>
        <p:sp>
          <p:nvSpPr>
            <p:cNvPr id="594" name="Google Shape;594;p42"/>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95" name="Google Shape;595;p42"/>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596" name="Google Shape;596;p42"/>
            <p:cNvSpPr txBox="1"/>
            <p:nvPr/>
          </p:nvSpPr>
          <p:spPr>
            <a:xfrm>
              <a:off x="2111905" y="4187259"/>
              <a:ext cx="3378900" cy="916200"/>
            </a:xfrm>
            <a:prstGeom prst="rect">
              <a:avLst/>
            </a:prstGeom>
            <a:noFill/>
            <a:ln>
              <a:noFill/>
            </a:ln>
          </p:spPr>
          <p:txBody>
            <a:bodyPr spcFirstLastPara="1" wrap="square" lIns="68575" tIns="34275" rIns="68575" bIns="34275" anchor="ctr" anchorCtr="0">
              <a:noAutofit/>
            </a:bodyPr>
            <a:lstStyle/>
            <a:p>
              <a:pPr algn="ctr"/>
              <a:r>
                <a:rPr lang="en" sz="2000" dirty="0">
                  <a:solidFill>
                    <a:schemeClr val="lt1"/>
                  </a:solidFill>
                </a:rPr>
                <a:t>While Pregnant</a:t>
              </a:r>
              <a:endParaRPr sz="2700" dirty="0">
                <a:solidFill>
                  <a:schemeClr val="lt1"/>
                </a:solidFill>
              </a:endParaRPr>
            </a:p>
          </p:txBody>
        </p:sp>
      </p:grpSp>
      <p:pic>
        <p:nvPicPr>
          <p:cNvPr id="597" name="Google Shape;597;p42"/>
          <p:cNvPicPr preferRelativeResize="0"/>
          <p:nvPr/>
        </p:nvPicPr>
        <p:blipFill rotWithShape="1">
          <a:blip r:embed="rId5">
            <a:alphaModFix/>
          </a:blip>
          <a:srcRect/>
          <a:stretch/>
        </p:blipFill>
        <p:spPr>
          <a:xfrm>
            <a:off x="2940109" y="860430"/>
            <a:ext cx="3263782" cy="2301330"/>
          </a:xfrm>
          <a:prstGeom prst="rect">
            <a:avLst/>
          </a:prstGeom>
          <a:noFill/>
          <a:ln>
            <a:noFill/>
          </a:ln>
        </p:spPr>
      </p:pic>
      <p:grpSp>
        <p:nvGrpSpPr>
          <p:cNvPr id="598" name="Google Shape;598;p42"/>
          <p:cNvGrpSpPr/>
          <p:nvPr/>
        </p:nvGrpSpPr>
        <p:grpSpPr>
          <a:xfrm>
            <a:off x="0" y="3002835"/>
            <a:ext cx="9144000" cy="852303"/>
            <a:chOff x="0" y="2860778"/>
            <a:chExt cx="12192000" cy="1136404"/>
          </a:xfrm>
        </p:grpSpPr>
        <p:cxnSp>
          <p:nvCxnSpPr>
            <p:cNvPr id="599" name="Google Shape;599;p42"/>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600" name="Google Shape;600;p42"/>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601" name="Google Shape;601;p42"/>
            <p:cNvSpPr txBox="1"/>
            <p:nvPr/>
          </p:nvSpPr>
          <p:spPr>
            <a:xfrm>
              <a:off x="1669433" y="3062450"/>
              <a:ext cx="85266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100" b="1" dirty="0">
                  <a:solidFill>
                    <a:schemeClr val="lt1"/>
                  </a:solidFill>
                </a:rPr>
                <a:t>6. When is it safe to use marijuana?</a:t>
              </a:r>
              <a:endParaRPr sz="2100" b="1" dirty="0">
                <a:solidFill>
                  <a:schemeClr val="lt1"/>
                </a:solidFill>
              </a:endParaRPr>
            </a:p>
            <a:p>
              <a:pPr marL="457200">
                <a:lnSpc>
                  <a:spcPct val="115000"/>
                </a:lnSpc>
              </a:pPr>
              <a:endParaRPr sz="1100" b="1" dirty="0">
                <a:solidFill>
                  <a:schemeClr val="lt1"/>
                </a:solidFill>
              </a:endParaRPr>
            </a:p>
          </p:txBody>
        </p:sp>
      </p:grpSp>
      <p:pic>
        <p:nvPicPr>
          <p:cNvPr id="602" name="Google Shape;602;p42"/>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603" name="Google Shape;603;p42"/>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604" name="Google Shape;604;p42"/>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605" name="Google Shape;605;p42"/>
          <p:cNvGrpSpPr/>
          <p:nvPr/>
        </p:nvGrpSpPr>
        <p:grpSpPr>
          <a:xfrm>
            <a:off x="6464099" y="2599016"/>
            <a:ext cx="2680317" cy="260366"/>
            <a:chOff x="8618369" y="2322355"/>
            <a:chExt cx="3555740" cy="347154"/>
          </a:xfrm>
        </p:grpSpPr>
        <p:cxnSp>
          <p:nvCxnSpPr>
            <p:cNvPr id="606" name="Google Shape;606;p42"/>
            <p:cNvCxnSpPr>
              <a:stCxn id="607"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607" name="Google Shape;607;p42"/>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08" name="Google Shape;608;p42"/>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609" name="Google Shape;609;p42"/>
          <p:cNvGrpSpPr/>
          <p:nvPr/>
        </p:nvGrpSpPr>
        <p:grpSpPr>
          <a:xfrm>
            <a:off x="7120923" y="1159966"/>
            <a:ext cx="1490596" cy="260366"/>
            <a:chOff x="9395100" y="2116888"/>
            <a:chExt cx="1977442" cy="347154"/>
          </a:xfrm>
        </p:grpSpPr>
        <p:sp>
          <p:nvSpPr>
            <p:cNvPr id="610" name="Google Shape;610;p42"/>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11" name="Google Shape;611;p42"/>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612" name="Google Shape;612;p42"/>
          <p:cNvGrpSpPr/>
          <p:nvPr/>
        </p:nvGrpSpPr>
        <p:grpSpPr>
          <a:xfrm>
            <a:off x="7157646" y="1474420"/>
            <a:ext cx="1453420" cy="260366"/>
            <a:chOff x="9395100" y="2116888"/>
            <a:chExt cx="1977442" cy="347154"/>
          </a:xfrm>
        </p:grpSpPr>
        <p:sp>
          <p:nvSpPr>
            <p:cNvPr id="613" name="Google Shape;613;p42"/>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14" name="Google Shape;614;p42"/>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3"/>
                                        </p:tgtEl>
                                        <p:attrNameLst>
                                          <p:attrName>style.visibility</p:attrName>
                                        </p:attrNameLst>
                                      </p:cBhvr>
                                      <p:to>
                                        <p:strVal val="visible"/>
                                      </p:to>
                                    </p:set>
                                    <p:animEffect transition="in" filter="fade">
                                      <p:cBhvr>
                                        <p:cTn id="7" dur="3573"/>
                                        <p:tgtEl>
                                          <p:spTgt spid="603"/>
                                        </p:tgtEl>
                                      </p:cBhvr>
                                    </p:animEffect>
                                  </p:childTnLst>
                                </p:cTn>
                              </p:par>
                              <p:par>
                                <p:cTn id="8" presetID="10" presetClass="entr" presetSubtype="0" fill="hold" nodeType="withEffect">
                                  <p:stCondLst>
                                    <p:cond delay="1000"/>
                                  </p:stCondLst>
                                  <p:childTnLst>
                                    <p:set>
                                      <p:cBhvr>
                                        <p:cTn id="9" dur="1" fill="hold">
                                          <p:stCondLst>
                                            <p:cond delay="0"/>
                                          </p:stCondLst>
                                        </p:cTn>
                                        <p:tgtEl>
                                          <p:spTgt spid="598"/>
                                        </p:tgtEl>
                                        <p:attrNameLst>
                                          <p:attrName>style.visibility</p:attrName>
                                        </p:attrNameLst>
                                      </p:cBhvr>
                                      <p:to>
                                        <p:strVal val="visible"/>
                                      </p:to>
                                    </p:set>
                                    <p:animEffect transition="in" filter="fade">
                                      <p:cBhvr>
                                        <p:cTn id="10" dur="1000"/>
                                        <p:tgtEl>
                                          <p:spTgt spid="598"/>
                                        </p:tgtEl>
                                      </p:cBhvr>
                                    </p:animEffect>
                                  </p:childTnLst>
                                </p:cTn>
                              </p:par>
                              <p:par>
                                <p:cTn id="11" presetID="2" presetClass="entr" presetSubtype="2" fill="hold" nodeType="withEffect">
                                  <p:stCondLst>
                                    <p:cond delay="2250"/>
                                  </p:stCondLst>
                                  <p:childTnLst>
                                    <p:set>
                                      <p:cBhvr>
                                        <p:cTn id="12" dur="1" fill="hold">
                                          <p:stCondLst>
                                            <p:cond delay="0"/>
                                          </p:stCondLst>
                                        </p:cTn>
                                        <p:tgtEl>
                                          <p:spTgt spid="605"/>
                                        </p:tgtEl>
                                        <p:attrNameLst>
                                          <p:attrName>style.visibility</p:attrName>
                                        </p:attrNameLst>
                                      </p:cBhvr>
                                      <p:to>
                                        <p:strVal val="visible"/>
                                      </p:to>
                                    </p:set>
                                    <p:anim calcmode="lin" valueType="num">
                                      <p:cBhvr additive="base">
                                        <p:cTn id="13" dur="500"/>
                                        <p:tgtEl>
                                          <p:spTgt spid="605"/>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602"/>
                                        </p:tgtEl>
                                        <p:attrNameLst>
                                          <p:attrName>style.visibility</p:attrName>
                                        </p:attrNameLst>
                                      </p:cBhvr>
                                      <p:to>
                                        <p:strVal val="visible"/>
                                      </p:to>
                                    </p:set>
                                    <p:animEffect transition="in" filter="fade">
                                      <p:cBhvr>
                                        <p:cTn id="17" dur="5000"/>
                                        <p:tgtEl>
                                          <p:spTgt spid="602"/>
                                        </p:tgtEl>
                                      </p:cBhvr>
                                    </p:animEffect>
                                  </p:childTnLst>
                                </p:cTn>
                              </p:par>
                              <p:par>
                                <p:cTn id="18" presetID="10" presetClass="entr" presetSubtype="0" fill="hold" nodeType="withEffect">
                                  <p:stCondLst>
                                    <p:cond delay="0"/>
                                  </p:stCondLst>
                                  <p:childTnLst>
                                    <p:set>
                                      <p:cBhvr>
                                        <p:cTn id="19" dur="1" fill="hold">
                                          <p:stCondLst>
                                            <p:cond delay="0"/>
                                          </p:stCondLst>
                                        </p:cTn>
                                        <p:tgtEl>
                                          <p:spTgt spid="589"/>
                                        </p:tgtEl>
                                        <p:attrNameLst>
                                          <p:attrName>style.visibility</p:attrName>
                                        </p:attrNameLst>
                                      </p:cBhvr>
                                      <p:to>
                                        <p:strVal val="visible"/>
                                      </p:to>
                                    </p:set>
                                    <p:animEffect transition="in" filter="fade">
                                      <p:cBhvr>
                                        <p:cTn id="20" dur="500"/>
                                        <p:tgtEl>
                                          <p:spTgt spid="589"/>
                                        </p:tgtEl>
                                      </p:cBhvr>
                                    </p:animEffect>
                                  </p:childTnLst>
                                </p:cTn>
                              </p:par>
                              <p:par>
                                <p:cTn id="21" presetID="10" presetClass="entr" presetSubtype="0" fill="hold" nodeType="withEffect">
                                  <p:stCondLst>
                                    <p:cond delay="0"/>
                                  </p:stCondLst>
                                  <p:childTnLst>
                                    <p:set>
                                      <p:cBhvr>
                                        <p:cTn id="22" dur="1" fill="hold">
                                          <p:stCondLst>
                                            <p:cond delay="0"/>
                                          </p:stCondLst>
                                        </p:cTn>
                                        <p:tgtEl>
                                          <p:spTgt spid="580"/>
                                        </p:tgtEl>
                                        <p:attrNameLst>
                                          <p:attrName>style.visibility</p:attrName>
                                        </p:attrNameLst>
                                      </p:cBhvr>
                                      <p:to>
                                        <p:strVal val="visible"/>
                                      </p:to>
                                    </p:set>
                                    <p:animEffect transition="in" filter="fade">
                                      <p:cBhvr>
                                        <p:cTn id="23" dur="500"/>
                                        <p:tgtEl>
                                          <p:spTgt spid="580"/>
                                        </p:tgtEl>
                                      </p:cBhvr>
                                    </p:animEffect>
                                  </p:childTnLst>
                                </p:cTn>
                              </p:par>
                              <p:par>
                                <p:cTn id="24" presetID="2" presetClass="entr" presetSubtype="8" fill="hold" nodeType="withEffect">
                                  <p:stCondLst>
                                    <p:cond delay="500"/>
                                  </p:stCondLst>
                                  <p:childTnLst>
                                    <p:set>
                                      <p:cBhvr>
                                        <p:cTn id="25" dur="1" fill="hold">
                                          <p:stCondLst>
                                            <p:cond delay="0"/>
                                          </p:stCondLst>
                                        </p:cTn>
                                        <p:tgtEl>
                                          <p:spTgt spid="593"/>
                                        </p:tgtEl>
                                        <p:attrNameLst>
                                          <p:attrName>style.visibility</p:attrName>
                                        </p:attrNameLst>
                                      </p:cBhvr>
                                      <p:to>
                                        <p:strVal val="visible"/>
                                      </p:to>
                                    </p:set>
                                    <p:anim calcmode="lin" valueType="num">
                                      <p:cBhvr additive="base">
                                        <p:cTn id="26" dur="500"/>
                                        <p:tgtEl>
                                          <p:spTgt spid="593"/>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590"/>
                                        </p:tgtEl>
                                        <p:attrNameLst>
                                          <p:attrName>style.visibility</p:attrName>
                                        </p:attrNameLst>
                                      </p:cBhvr>
                                      <p:to>
                                        <p:strVal val="visible"/>
                                      </p:to>
                                    </p:set>
                                    <p:anim calcmode="lin" valueType="num">
                                      <p:cBhvr additive="base">
                                        <p:cTn id="29" dur="500"/>
                                        <p:tgtEl>
                                          <p:spTgt spid="590"/>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591"/>
                                        </p:tgtEl>
                                        <p:attrNameLst>
                                          <p:attrName>style.visibility</p:attrName>
                                        </p:attrNameLst>
                                      </p:cBhvr>
                                      <p:to>
                                        <p:strVal val="visible"/>
                                      </p:to>
                                    </p:set>
                                    <p:anim calcmode="lin" valueType="num">
                                      <p:cBhvr additive="base">
                                        <p:cTn id="32" dur="500"/>
                                        <p:tgtEl>
                                          <p:spTgt spid="591"/>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592"/>
                                        </p:tgtEl>
                                        <p:attrNameLst>
                                          <p:attrName>style.visibility</p:attrName>
                                        </p:attrNameLst>
                                      </p:cBhvr>
                                      <p:to>
                                        <p:strVal val="visible"/>
                                      </p:to>
                                    </p:set>
                                    <p:anim calcmode="lin" valueType="num">
                                      <p:cBhvr additive="base">
                                        <p:cTn id="35" dur="500"/>
                                        <p:tgtEl>
                                          <p:spTgt spid="592"/>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585"/>
                                        </p:tgtEl>
                                        <p:attrNameLst>
                                          <p:attrName>style.visibility</p:attrName>
                                        </p:attrNameLst>
                                      </p:cBhvr>
                                      <p:to>
                                        <p:strVal val="visible"/>
                                      </p:to>
                                    </p:set>
                                    <p:anim calcmode="lin" valueType="num">
                                      <p:cBhvr additive="base">
                                        <p:cTn id="38" dur="500"/>
                                        <p:tgtEl>
                                          <p:spTgt spid="585"/>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581"/>
                                        </p:tgtEl>
                                        <p:attrNameLst>
                                          <p:attrName>style.visibility</p:attrName>
                                        </p:attrNameLst>
                                      </p:cBhvr>
                                      <p:to>
                                        <p:strVal val="visible"/>
                                      </p:to>
                                    </p:set>
                                    <p:anim calcmode="lin" valueType="num">
                                      <p:cBhvr additive="base">
                                        <p:cTn id="41" dur="500"/>
                                        <p:tgtEl>
                                          <p:spTgt spid="581"/>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04"/>
                                        </p:tgtEl>
                                        <p:attrNameLst>
                                          <p:attrName>style.visibility</p:attrName>
                                        </p:attrNameLst>
                                      </p:cBhvr>
                                      <p:to>
                                        <p:strVal val="visible"/>
                                      </p:to>
                                    </p:set>
                                    <p:animEffect transition="in" filter="fade">
                                      <p:cBhvr>
                                        <p:cTn id="46" dur="5000"/>
                                        <p:tgtEl>
                                          <p:spTgt spid="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43"/>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620" name="Google Shape;620;p43"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621" name="Google Shape;621;p43"/>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622" name="Google Shape;622;p43"/>
          <p:cNvGrpSpPr/>
          <p:nvPr/>
        </p:nvGrpSpPr>
        <p:grpSpPr>
          <a:xfrm>
            <a:off x="4707503" y="4837423"/>
            <a:ext cx="3393130" cy="697259"/>
            <a:chOff x="1452892" y="4172004"/>
            <a:chExt cx="4524174" cy="929679"/>
          </a:xfrm>
        </p:grpSpPr>
        <p:sp>
          <p:nvSpPr>
            <p:cNvPr id="623" name="Google Shape;623;p43"/>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24" name="Google Shape;624;p43"/>
            <p:cNvSpPr txBox="1"/>
            <p:nvPr/>
          </p:nvSpPr>
          <p:spPr>
            <a:xfrm>
              <a:off x="1717288" y="4381083"/>
              <a:ext cx="496500" cy="523200"/>
            </a:xfrm>
            <a:prstGeom prst="rect">
              <a:avLst/>
            </a:prstGeom>
            <a:solidFill>
              <a:schemeClr val="accent2"/>
            </a:solid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625" name="Google Shape;625;p43"/>
            <p:cNvSpPr txBox="1"/>
            <p:nvPr/>
          </p:nvSpPr>
          <p:spPr>
            <a:xfrm>
              <a:off x="2213787" y="4172007"/>
              <a:ext cx="3328500" cy="899100"/>
            </a:xfrm>
            <a:prstGeom prst="rect">
              <a:avLst/>
            </a:prstGeom>
            <a:solidFill>
              <a:schemeClr val="accent2"/>
            </a:solidFill>
            <a:ln>
              <a:noFill/>
            </a:ln>
          </p:spPr>
          <p:txBody>
            <a:bodyPr spcFirstLastPara="1" wrap="square" lIns="68575" tIns="34275" rIns="68575" bIns="34275" anchor="ctr" anchorCtr="0">
              <a:normAutofit fontScale="92500"/>
            </a:bodyPr>
            <a:lstStyle/>
            <a:p>
              <a:r>
                <a:rPr lang="en" sz="2300" dirty="0">
                  <a:solidFill>
                    <a:schemeClr val="lt1"/>
                  </a:solidFill>
                </a:rPr>
                <a:t>None of the above</a:t>
              </a:r>
              <a:endParaRPr sz="2300" dirty="0">
                <a:solidFill>
                  <a:schemeClr val="lt1"/>
                </a:solidFill>
              </a:endParaRPr>
            </a:p>
          </p:txBody>
        </p:sp>
      </p:grpSp>
      <p:grpSp>
        <p:nvGrpSpPr>
          <p:cNvPr id="626" name="Google Shape;626;p43"/>
          <p:cNvGrpSpPr/>
          <p:nvPr/>
        </p:nvGrpSpPr>
        <p:grpSpPr>
          <a:xfrm>
            <a:off x="1091373" y="4837423"/>
            <a:ext cx="3393130" cy="697259"/>
            <a:chOff x="1452892" y="4172004"/>
            <a:chExt cx="4524174" cy="929679"/>
          </a:xfrm>
        </p:grpSpPr>
        <p:sp>
          <p:nvSpPr>
            <p:cNvPr id="627" name="Google Shape;627;p43"/>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28" name="Google Shape;628;p43"/>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629" name="Google Shape;629;p43"/>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pPr algn="ctr"/>
              <a:r>
                <a:rPr lang="en" sz="2000" dirty="0">
                  <a:solidFill>
                    <a:schemeClr val="lt1"/>
                  </a:solidFill>
                </a:rPr>
                <a:t>Around Children</a:t>
              </a:r>
              <a:endParaRPr sz="2000" dirty="0">
                <a:solidFill>
                  <a:schemeClr val="lt1"/>
                </a:solidFill>
              </a:endParaRPr>
            </a:p>
          </p:txBody>
        </p:sp>
      </p:grpSp>
      <p:cxnSp>
        <p:nvCxnSpPr>
          <p:cNvPr id="630" name="Google Shape;630;p43"/>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631" name="Google Shape;631;p43"/>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32" name="Google Shape;632;p43"/>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633" name="Google Shape;633;p43"/>
          <p:cNvSpPr txBox="1"/>
          <p:nvPr/>
        </p:nvSpPr>
        <p:spPr>
          <a:xfrm>
            <a:off x="5193609" y="3991252"/>
            <a:ext cx="2534100" cy="687300"/>
          </a:xfrm>
          <a:prstGeom prst="rect">
            <a:avLst/>
          </a:prstGeom>
          <a:noFill/>
          <a:ln>
            <a:noFill/>
          </a:ln>
        </p:spPr>
        <p:txBody>
          <a:bodyPr spcFirstLastPara="1" wrap="square" lIns="68575" tIns="34275" rIns="68575" bIns="34275" anchor="ctr" anchorCtr="0">
            <a:noAutofit/>
          </a:bodyPr>
          <a:lstStyle/>
          <a:p>
            <a:pPr algn="ctr"/>
            <a:r>
              <a:rPr lang="en" sz="2100" dirty="0">
                <a:solidFill>
                  <a:schemeClr val="lt1"/>
                </a:solidFill>
              </a:rPr>
              <a:t>While Breastfeeding</a:t>
            </a:r>
            <a:endParaRPr sz="2800" dirty="0">
              <a:solidFill>
                <a:schemeClr val="lt1"/>
              </a:solidFill>
            </a:endParaRPr>
          </a:p>
        </p:txBody>
      </p:sp>
      <p:grpSp>
        <p:nvGrpSpPr>
          <p:cNvPr id="634" name="Google Shape;634;p43"/>
          <p:cNvGrpSpPr/>
          <p:nvPr/>
        </p:nvGrpSpPr>
        <p:grpSpPr>
          <a:xfrm>
            <a:off x="1089669" y="3991262"/>
            <a:ext cx="3393130" cy="698591"/>
            <a:chOff x="1452892" y="4172004"/>
            <a:chExt cx="4524174" cy="931455"/>
          </a:xfrm>
        </p:grpSpPr>
        <p:sp>
          <p:nvSpPr>
            <p:cNvPr id="635" name="Google Shape;635;p43"/>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36" name="Google Shape;636;p43"/>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637" name="Google Shape;637;p43"/>
            <p:cNvSpPr txBox="1"/>
            <p:nvPr/>
          </p:nvSpPr>
          <p:spPr>
            <a:xfrm>
              <a:off x="2111905" y="4187259"/>
              <a:ext cx="3378900" cy="916200"/>
            </a:xfrm>
            <a:prstGeom prst="rect">
              <a:avLst/>
            </a:prstGeom>
            <a:noFill/>
            <a:ln>
              <a:noFill/>
            </a:ln>
          </p:spPr>
          <p:txBody>
            <a:bodyPr spcFirstLastPara="1" wrap="square" lIns="68575" tIns="34275" rIns="68575" bIns="34275" anchor="ctr" anchorCtr="0">
              <a:noAutofit/>
            </a:bodyPr>
            <a:lstStyle/>
            <a:p>
              <a:pPr algn="ctr"/>
              <a:r>
                <a:rPr lang="en" sz="2000" dirty="0">
                  <a:solidFill>
                    <a:schemeClr val="lt1"/>
                  </a:solidFill>
                </a:rPr>
                <a:t>While Pregnant</a:t>
              </a:r>
              <a:endParaRPr sz="2700" dirty="0">
                <a:solidFill>
                  <a:schemeClr val="lt1"/>
                </a:solidFill>
              </a:endParaRPr>
            </a:p>
          </p:txBody>
        </p:sp>
      </p:grpSp>
      <p:pic>
        <p:nvPicPr>
          <p:cNvPr id="638" name="Google Shape;638;p43"/>
          <p:cNvPicPr preferRelativeResize="0"/>
          <p:nvPr/>
        </p:nvPicPr>
        <p:blipFill rotWithShape="1">
          <a:blip r:embed="rId5">
            <a:alphaModFix/>
          </a:blip>
          <a:srcRect/>
          <a:stretch/>
        </p:blipFill>
        <p:spPr>
          <a:xfrm>
            <a:off x="2940109" y="860430"/>
            <a:ext cx="3263782" cy="2301330"/>
          </a:xfrm>
          <a:prstGeom prst="rect">
            <a:avLst/>
          </a:prstGeom>
          <a:noFill/>
          <a:ln>
            <a:noFill/>
          </a:ln>
        </p:spPr>
      </p:pic>
      <p:grpSp>
        <p:nvGrpSpPr>
          <p:cNvPr id="639" name="Google Shape;639;p43"/>
          <p:cNvGrpSpPr/>
          <p:nvPr/>
        </p:nvGrpSpPr>
        <p:grpSpPr>
          <a:xfrm>
            <a:off x="0" y="3002835"/>
            <a:ext cx="9144000" cy="852303"/>
            <a:chOff x="0" y="2860778"/>
            <a:chExt cx="12192000" cy="1136404"/>
          </a:xfrm>
        </p:grpSpPr>
        <p:cxnSp>
          <p:nvCxnSpPr>
            <p:cNvPr id="640" name="Google Shape;640;p43"/>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641" name="Google Shape;641;p43"/>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642" name="Google Shape;642;p43"/>
            <p:cNvSpPr txBox="1"/>
            <p:nvPr/>
          </p:nvSpPr>
          <p:spPr>
            <a:xfrm>
              <a:off x="1669433" y="3062450"/>
              <a:ext cx="85266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100" b="1" dirty="0">
                  <a:solidFill>
                    <a:schemeClr val="lt1"/>
                  </a:solidFill>
                </a:rPr>
                <a:t>6. When is it safe to use marijuana?</a:t>
              </a:r>
              <a:endParaRPr sz="2100" b="1" dirty="0">
                <a:solidFill>
                  <a:schemeClr val="lt1"/>
                </a:solidFill>
              </a:endParaRPr>
            </a:p>
            <a:p>
              <a:pPr marL="457200">
                <a:lnSpc>
                  <a:spcPct val="115000"/>
                </a:lnSpc>
              </a:pPr>
              <a:endParaRPr sz="1100" b="1" dirty="0">
                <a:solidFill>
                  <a:schemeClr val="lt1"/>
                </a:solidFill>
              </a:endParaRPr>
            </a:p>
          </p:txBody>
        </p:sp>
      </p:grpSp>
      <p:pic>
        <p:nvPicPr>
          <p:cNvPr id="643" name="Google Shape;643;p43"/>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644" name="Google Shape;644;p43"/>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645" name="Google Shape;645;p43"/>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646" name="Google Shape;646;p43"/>
          <p:cNvGrpSpPr/>
          <p:nvPr/>
        </p:nvGrpSpPr>
        <p:grpSpPr>
          <a:xfrm>
            <a:off x="6464099" y="2599016"/>
            <a:ext cx="2680317" cy="260366"/>
            <a:chOff x="8618369" y="2322355"/>
            <a:chExt cx="3555740" cy="347154"/>
          </a:xfrm>
        </p:grpSpPr>
        <p:cxnSp>
          <p:nvCxnSpPr>
            <p:cNvPr id="647" name="Google Shape;647;p43"/>
            <p:cNvCxnSpPr>
              <a:stCxn id="648"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648" name="Google Shape;648;p43"/>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49" name="Google Shape;649;p43"/>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Google Shape;654;p44"/>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57" name="Google Shape;657;p44"/>
          <p:cNvSpPr/>
          <p:nvPr/>
        </p:nvSpPr>
        <p:spPr>
          <a:xfrm>
            <a:off x="1702575" y="1595900"/>
            <a:ext cx="5781300" cy="892200"/>
          </a:xfrm>
          <a:prstGeom prst="rect">
            <a:avLst/>
          </a:prstGeom>
          <a:noFill/>
          <a:ln>
            <a:noFill/>
          </a:ln>
        </p:spPr>
        <p:txBody>
          <a:bodyPr spcFirstLastPara="1" wrap="square" lIns="68575" tIns="34275" rIns="68575" bIns="34275" anchor="ctr" anchorCtr="0">
            <a:noAutofit/>
          </a:bodyPr>
          <a:lstStyle/>
          <a:p>
            <a:pPr algn="ctr">
              <a:lnSpc>
                <a:spcPct val="115000"/>
              </a:lnSpc>
              <a:buClr>
                <a:schemeClr val="dk1"/>
              </a:buClr>
              <a:buSzPts val="1100"/>
            </a:pPr>
            <a:endParaRPr sz="1700" b="1" dirty="0">
              <a:solidFill>
                <a:schemeClr val="dk1"/>
              </a:solidFill>
              <a:latin typeface="Calibri"/>
              <a:ea typeface="Calibri"/>
              <a:cs typeface="Calibri"/>
              <a:sym typeface="Calibri"/>
            </a:endParaRPr>
          </a:p>
        </p:txBody>
      </p:sp>
      <p:pic>
        <p:nvPicPr>
          <p:cNvPr id="4" name="Google Shape;259;p31" descr="Shallow Focus Photography of Cannabis Plant">
            <a:extLst>
              <a:ext uri="{FF2B5EF4-FFF2-40B4-BE49-F238E27FC236}">
                <a16:creationId xmlns:a16="http://schemas.microsoft.com/office/drawing/2014/main" id="{E2088D73-0AA7-9C59-6604-FD84F66033E3}"/>
              </a:ext>
            </a:extLst>
          </p:cNvPr>
          <p:cNvPicPr preferRelativeResize="0">
            <a:picLocks/>
          </p:cNvPicPr>
          <p:nvPr/>
        </p:nvPicPr>
        <p:blipFill rotWithShape="1">
          <a:blip r:embed="rId4">
            <a:alphaModFix/>
          </a:blip>
          <a:srcRect t="27366"/>
          <a:stretch>
            <a:fillRect/>
          </a:stretch>
        </p:blipFill>
        <p:spPr>
          <a:xfrm>
            <a:off x="2285940" y="312650"/>
            <a:ext cx="4783232" cy="2652299"/>
          </a:xfrm>
          <a:prstGeom prst="rect">
            <a:avLst/>
          </a:prstGeom>
          <a:noFill/>
          <a:ln w="38100">
            <a:solidFill>
              <a:srgbClr val="92D050"/>
            </a:solidFill>
          </a:ln>
        </p:spPr>
      </p:pic>
      <p:sp>
        <p:nvSpPr>
          <p:cNvPr id="3" name="TextBox 2">
            <a:extLst>
              <a:ext uri="{FF2B5EF4-FFF2-40B4-BE49-F238E27FC236}">
                <a16:creationId xmlns:a16="http://schemas.microsoft.com/office/drawing/2014/main" id="{19F90643-F51B-DE89-3AE7-EC7853B3760B}"/>
              </a:ext>
            </a:extLst>
          </p:cNvPr>
          <p:cNvSpPr txBox="1"/>
          <p:nvPr/>
        </p:nvSpPr>
        <p:spPr>
          <a:xfrm>
            <a:off x="2285941" y="923988"/>
            <a:ext cx="4783231" cy="1846659"/>
          </a:xfrm>
          <a:prstGeom prst="rect">
            <a:avLst/>
          </a:prstGeom>
          <a:noFill/>
        </p:spPr>
        <p:txBody>
          <a:bodyPr wrap="square">
            <a:spAutoFit/>
          </a:bodyPr>
          <a:lstStyle/>
          <a:p>
            <a:pPr algn="ctr"/>
            <a:r>
              <a:rPr lang="en-US" sz="1900" b="1" dirty="0">
                <a:solidFill>
                  <a:schemeClr val="bg1"/>
                </a:solidFill>
              </a:rPr>
              <a:t>It’s common to hear people say marijuana is safe because they feel it is “natural.” There are many plants found in nature that are not safe for children or pregnant people to be exposed to and marijuana is one of them.</a:t>
            </a:r>
          </a:p>
        </p:txBody>
      </p:sp>
      <p:pic>
        <p:nvPicPr>
          <p:cNvPr id="16" name="Picture 15" descr="A group of candy packages&#10;&#10;AI-generated content may be incorrect.">
            <a:extLst>
              <a:ext uri="{FF2B5EF4-FFF2-40B4-BE49-F238E27FC236}">
                <a16:creationId xmlns:a16="http://schemas.microsoft.com/office/drawing/2014/main" id="{F200DF31-E03B-081F-E491-F28184BBEE83}"/>
              </a:ext>
            </a:extLst>
          </p:cNvPr>
          <p:cNvPicPr>
            <a:picLocks noChangeAspect="1"/>
          </p:cNvPicPr>
          <p:nvPr/>
        </p:nvPicPr>
        <p:blipFill>
          <a:blip r:embed="rId5"/>
          <a:stretch>
            <a:fillRect/>
          </a:stretch>
        </p:blipFill>
        <p:spPr>
          <a:xfrm>
            <a:off x="1047970" y="3053195"/>
            <a:ext cx="7090509" cy="371655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663" name="Google Shape;663;p45"/>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664" name="Google Shape;664;p45"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665" name="Google Shape;665;p45"/>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666" name="Google Shape;666;p45"/>
          <p:cNvGrpSpPr/>
          <p:nvPr/>
        </p:nvGrpSpPr>
        <p:grpSpPr>
          <a:xfrm>
            <a:off x="4707503" y="4837423"/>
            <a:ext cx="3393130" cy="697259"/>
            <a:chOff x="1452892" y="4172004"/>
            <a:chExt cx="4524174" cy="929679"/>
          </a:xfrm>
        </p:grpSpPr>
        <p:sp>
          <p:nvSpPr>
            <p:cNvPr id="667" name="Google Shape;667;p45"/>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68" name="Google Shape;668;p45"/>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669" name="Google Shape;669;p45"/>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75%</a:t>
              </a:r>
              <a:endParaRPr sz="2700">
                <a:solidFill>
                  <a:schemeClr val="lt1"/>
                </a:solidFill>
              </a:endParaRPr>
            </a:p>
          </p:txBody>
        </p:sp>
      </p:grpSp>
      <p:grpSp>
        <p:nvGrpSpPr>
          <p:cNvPr id="670" name="Google Shape;670;p45"/>
          <p:cNvGrpSpPr/>
          <p:nvPr/>
        </p:nvGrpSpPr>
        <p:grpSpPr>
          <a:xfrm>
            <a:off x="1091373" y="4837423"/>
            <a:ext cx="3393130" cy="697259"/>
            <a:chOff x="1452892" y="4172004"/>
            <a:chExt cx="4524174" cy="929679"/>
          </a:xfrm>
        </p:grpSpPr>
        <p:sp>
          <p:nvSpPr>
            <p:cNvPr id="671" name="Google Shape;671;p45"/>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72" name="Google Shape;672;p45"/>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673" name="Google Shape;673;p45"/>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50%</a:t>
              </a:r>
              <a:endParaRPr sz="2700">
                <a:solidFill>
                  <a:schemeClr val="lt1"/>
                </a:solidFill>
              </a:endParaRPr>
            </a:p>
          </p:txBody>
        </p:sp>
      </p:grpSp>
      <p:cxnSp>
        <p:nvCxnSpPr>
          <p:cNvPr id="674" name="Google Shape;674;p45"/>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675" name="Google Shape;675;p45"/>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76" name="Google Shape;676;p45"/>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677" name="Google Shape;677;p45"/>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25%</a:t>
            </a:r>
            <a:endParaRPr sz="2700">
              <a:solidFill>
                <a:schemeClr val="lt1"/>
              </a:solidFill>
            </a:endParaRPr>
          </a:p>
        </p:txBody>
      </p:sp>
      <p:sp>
        <p:nvSpPr>
          <p:cNvPr id="678" name="Google Shape;678;p45"/>
          <p:cNvSpPr/>
          <p:nvPr/>
        </p:nvSpPr>
        <p:spPr>
          <a:xfrm>
            <a:off x="475254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679" name="Google Shape;679;p45"/>
          <p:cNvGrpSpPr/>
          <p:nvPr/>
        </p:nvGrpSpPr>
        <p:grpSpPr>
          <a:xfrm>
            <a:off x="1089669" y="3991262"/>
            <a:ext cx="3393130" cy="697259"/>
            <a:chOff x="1452892" y="4172004"/>
            <a:chExt cx="4524174" cy="929679"/>
          </a:xfrm>
        </p:grpSpPr>
        <p:sp>
          <p:nvSpPr>
            <p:cNvPr id="680" name="Google Shape;680;p45"/>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81" name="Google Shape;681;p45"/>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682" name="Google Shape;682;p45"/>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10%</a:t>
              </a:r>
              <a:endParaRPr sz="2700">
                <a:solidFill>
                  <a:schemeClr val="lt1"/>
                </a:solidFill>
              </a:endParaRPr>
            </a:p>
          </p:txBody>
        </p:sp>
      </p:grpSp>
      <p:pic>
        <p:nvPicPr>
          <p:cNvPr id="683" name="Google Shape;683;p45"/>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684" name="Google Shape;684;p45"/>
          <p:cNvGrpSpPr/>
          <p:nvPr/>
        </p:nvGrpSpPr>
        <p:grpSpPr>
          <a:xfrm>
            <a:off x="0" y="3002835"/>
            <a:ext cx="9144000" cy="852303"/>
            <a:chOff x="0" y="2860778"/>
            <a:chExt cx="12192000" cy="1136404"/>
          </a:xfrm>
        </p:grpSpPr>
        <p:cxnSp>
          <p:nvCxnSpPr>
            <p:cNvPr id="685" name="Google Shape;685;p45"/>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686" name="Google Shape;686;p45"/>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687" name="Google Shape;687;p45"/>
            <p:cNvSpPr txBox="1"/>
            <p:nvPr/>
          </p:nvSpPr>
          <p:spPr>
            <a:xfrm>
              <a:off x="1524421" y="2964568"/>
              <a:ext cx="88392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000" b="1" dirty="0">
                  <a:solidFill>
                    <a:schemeClr val="lt1"/>
                  </a:solidFill>
                </a:rPr>
                <a:t>7. What percentage of Hoosier youth are exposed to secondhand smoke in cars/homes?</a:t>
              </a:r>
              <a:endParaRPr sz="2000" dirty="0">
                <a:solidFill>
                  <a:schemeClr val="lt1"/>
                </a:solidFill>
              </a:endParaRPr>
            </a:p>
          </p:txBody>
        </p:sp>
      </p:grpSp>
      <p:pic>
        <p:nvPicPr>
          <p:cNvPr id="688" name="Google Shape;688;p45"/>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689" name="Google Shape;689;p45"/>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690" name="Google Shape;690;p45"/>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691" name="Google Shape;691;p45"/>
          <p:cNvGrpSpPr/>
          <p:nvPr/>
        </p:nvGrpSpPr>
        <p:grpSpPr>
          <a:xfrm>
            <a:off x="6464099" y="2599016"/>
            <a:ext cx="2680317" cy="260366"/>
            <a:chOff x="8618369" y="2322355"/>
            <a:chExt cx="3555740" cy="347154"/>
          </a:xfrm>
        </p:grpSpPr>
        <p:cxnSp>
          <p:nvCxnSpPr>
            <p:cNvPr id="692" name="Google Shape;692;p45"/>
            <p:cNvCxnSpPr>
              <a:stCxn id="693"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693" name="Google Shape;693;p45"/>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94" name="Google Shape;694;p45"/>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695" name="Google Shape;695;p45"/>
          <p:cNvGrpSpPr/>
          <p:nvPr/>
        </p:nvGrpSpPr>
        <p:grpSpPr>
          <a:xfrm>
            <a:off x="7120923" y="1159966"/>
            <a:ext cx="1490596" cy="260366"/>
            <a:chOff x="9395100" y="2116888"/>
            <a:chExt cx="1977442" cy="347154"/>
          </a:xfrm>
        </p:grpSpPr>
        <p:sp>
          <p:nvSpPr>
            <p:cNvPr id="696" name="Google Shape;696;p45"/>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97" name="Google Shape;697;p45"/>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698" name="Google Shape;698;p45"/>
          <p:cNvGrpSpPr/>
          <p:nvPr/>
        </p:nvGrpSpPr>
        <p:grpSpPr>
          <a:xfrm>
            <a:off x="7157646" y="1474420"/>
            <a:ext cx="1453420" cy="260366"/>
            <a:chOff x="9395100" y="2116888"/>
            <a:chExt cx="1977442" cy="347154"/>
          </a:xfrm>
        </p:grpSpPr>
        <p:sp>
          <p:nvSpPr>
            <p:cNvPr id="699" name="Google Shape;699;p45"/>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00" name="Google Shape;700;p45"/>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9"/>
                                        </p:tgtEl>
                                        <p:attrNameLst>
                                          <p:attrName>style.visibility</p:attrName>
                                        </p:attrNameLst>
                                      </p:cBhvr>
                                      <p:to>
                                        <p:strVal val="visible"/>
                                      </p:to>
                                    </p:set>
                                    <p:animEffect transition="in" filter="fade">
                                      <p:cBhvr>
                                        <p:cTn id="7" dur="3573"/>
                                        <p:tgtEl>
                                          <p:spTgt spid="689"/>
                                        </p:tgtEl>
                                      </p:cBhvr>
                                    </p:animEffect>
                                  </p:childTnLst>
                                </p:cTn>
                              </p:par>
                              <p:par>
                                <p:cTn id="8" presetID="10" presetClass="entr" presetSubtype="0" fill="hold" nodeType="withEffect">
                                  <p:stCondLst>
                                    <p:cond delay="1000"/>
                                  </p:stCondLst>
                                  <p:childTnLst>
                                    <p:set>
                                      <p:cBhvr>
                                        <p:cTn id="9" dur="1" fill="hold">
                                          <p:stCondLst>
                                            <p:cond delay="0"/>
                                          </p:stCondLst>
                                        </p:cTn>
                                        <p:tgtEl>
                                          <p:spTgt spid="684"/>
                                        </p:tgtEl>
                                        <p:attrNameLst>
                                          <p:attrName>style.visibility</p:attrName>
                                        </p:attrNameLst>
                                      </p:cBhvr>
                                      <p:to>
                                        <p:strVal val="visible"/>
                                      </p:to>
                                    </p:set>
                                    <p:animEffect transition="in" filter="fade">
                                      <p:cBhvr>
                                        <p:cTn id="10" dur="1000"/>
                                        <p:tgtEl>
                                          <p:spTgt spid="684"/>
                                        </p:tgtEl>
                                      </p:cBhvr>
                                    </p:animEffect>
                                  </p:childTnLst>
                                </p:cTn>
                              </p:par>
                              <p:par>
                                <p:cTn id="11" presetID="2" presetClass="entr" presetSubtype="2" fill="hold" nodeType="withEffect">
                                  <p:stCondLst>
                                    <p:cond delay="2250"/>
                                  </p:stCondLst>
                                  <p:childTnLst>
                                    <p:set>
                                      <p:cBhvr>
                                        <p:cTn id="12" dur="1" fill="hold">
                                          <p:stCondLst>
                                            <p:cond delay="0"/>
                                          </p:stCondLst>
                                        </p:cTn>
                                        <p:tgtEl>
                                          <p:spTgt spid="691"/>
                                        </p:tgtEl>
                                        <p:attrNameLst>
                                          <p:attrName>style.visibility</p:attrName>
                                        </p:attrNameLst>
                                      </p:cBhvr>
                                      <p:to>
                                        <p:strVal val="visible"/>
                                      </p:to>
                                    </p:set>
                                    <p:anim calcmode="lin" valueType="num">
                                      <p:cBhvr additive="base">
                                        <p:cTn id="13" dur="500"/>
                                        <p:tgtEl>
                                          <p:spTgt spid="691"/>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688"/>
                                        </p:tgtEl>
                                        <p:attrNameLst>
                                          <p:attrName>style.visibility</p:attrName>
                                        </p:attrNameLst>
                                      </p:cBhvr>
                                      <p:to>
                                        <p:strVal val="visible"/>
                                      </p:to>
                                    </p:set>
                                    <p:animEffect transition="in" filter="fade">
                                      <p:cBhvr>
                                        <p:cTn id="17" dur="5000"/>
                                        <p:tgtEl>
                                          <p:spTgt spid="688"/>
                                        </p:tgtEl>
                                      </p:cBhvr>
                                    </p:animEffect>
                                  </p:childTnLst>
                                </p:cTn>
                              </p:par>
                              <p:par>
                                <p:cTn id="18" presetID="10" presetClass="entr" presetSubtype="0" fill="hold" nodeType="withEffect">
                                  <p:stCondLst>
                                    <p:cond delay="0"/>
                                  </p:stCondLst>
                                  <p:childTnLst>
                                    <p:set>
                                      <p:cBhvr>
                                        <p:cTn id="19" dur="1" fill="hold">
                                          <p:stCondLst>
                                            <p:cond delay="0"/>
                                          </p:stCondLst>
                                        </p:cTn>
                                        <p:tgtEl>
                                          <p:spTgt spid="674"/>
                                        </p:tgtEl>
                                        <p:attrNameLst>
                                          <p:attrName>style.visibility</p:attrName>
                                        </p:attrNameLst>
                                      </p:cBhvr>
                                      <p:to>
                                        <p:strVal val="visible"/>
                                      </p:to>
                                    </p:set>
                                    <p:animEffect transition="in" filter="fade">
                                      <p:cBhvr>
                                        <p:cTn id="20" dur="500"/>
                                        <p:tgtEl>
                                          <p:spTgt spid="674"/>
                                        </p:tgtEl>
                                      </p:cBhvr>
                                    </p:animEffect>
                                  </p:childTnLst>
                                </p:cTn>
                              </p:par>
                              <p:par>
                                <p:cTn id="21" presetID="10" presetClass="entr" presetSubtype="0" fill="hold" nodeType="withEffect">
                                  <p:stCondLst>
                                    <p:cond delay="0"/>
                                  </p:stCondLst>
                                  <p:childTnLst>
                                    <p:set>
                                      <p:cBhvr>
                                        <p:cTn id="22" dur="1" fill="hold">
                                          <p:stCondLst>
                                            <p:cond delay="0"/>
                                          </p:stCondLst>
                                        </p:cTn>
                                        <p:tgtEl>
                                          <p:spTgt spid="665"/>
                                        </p:tgtEl>
                                        <p:attrNameLst>
                                          <p:attrName>style.visibility</p:attrName>
                                        </p:attrNameLst>
                                      </p:cBhvr>
                                      <p:to>
                                        <p:strVal val="visible"/>
                                      </p:to>
                                    </p:set>
                                    <p:animEffect transition="in" filter="fade">
                                      <p:cBhvr>
                                        <p:cTn id="23" dur="500"/>
                                        <p:tgtEl>
                                          <p:spTgt spid="665"/>
                                        </p:tgtEl>
                                      </p:cBhvr>
                                    </p:animEffect>
                                  </p:childTnLst>
                                </p:cTn>
                              </p:par>
                              <p:par>
                                <p:cTn id="24" presetID="2" presetClass="entr" presetSubtype="8" fill="hold" nodeType="withEffect">
                                  <p:stCondLst>
                                    <p:cond delay="500"/>
                                  </p:stCondLst>
                                  <p:childTnLst>
                                    <p:set>
                                      <p:cBhvr>
                                        <p:cTn id="25" dur="1" fill="hold">
                                          <p:stCondLst>
                                            <p:cond delay="0"/>
                                          </p:stCondLst>
                                        </p:cTn>
                                        <p:tgtEl>
                                          <p:spTgt spid="679"/>
                                        </p:tgtEl>
                                        <p:attrNameLst>
                                          <p:attrName>style.visibility</p:attrName>
                                        </p:attrNameLst>
                                      </p:cBhvr>
                                      <p:to>
                                        <p:strVal val="visible"/>
                                      </p:to>
                                    </p:set>
                                    <p:anim calcmode="lin" valueType="num">
                                      <p:cBhvr additive="base">
                                        <p:cTn id="26" dur="500"/>
                                        <p:tgtEl>
                                          <p:spTgt spid="679"/>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675"/>
                                        </p:tgtEl>
                                        <p:attrNameLst>
                                          <p:attrName>style.visibility</p:attrName>
                                        </p:attrNameLst>
                                      </p:cBhvr>
                                      <p:to>
                                        <p:strVal val="visible"/>
                                      </p:to>
                                    </p:set>
                                    <p:anim calcmode="lin" valueType="num">
                                      <p:cBhvr additive="base">
                                        <p:cTn id="29" dur="500"/>
                                        <p:tgtEl>
                                          <p:spTgt spid="675"/>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676"/>
                                        </p:tgtEl>
                                        <p:attrNameLst>
                                          <p:attrName>style.visibility</p:attrName>
                                        </p:attrNameLst>
                                      </p:cBhvr>
                                      <p:to>
                                        <p:strVal val="visible"/>
                                      </p:to>
                                    </p:set>
                                    <p:anim calcmode="lin" valueType="num">
                                      <p:cBhvr additive="base">
                                        <p:cTn id="32" dur="500"/>
                                        <p:tgtEl>
                                          <p:spTgt spid="676"/>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677"/>
                                        </p:tgtEl>
                                        <p:attrNameLst>
                                          <p:attrName>style.visibility</p:attrName>
                                        </p:attrNameLst>
                                      </p:cBhvr>
                                      <p:to>
                                        <p:strVal val="visible"/>
                                      </p:to>
                                    </p:set>
                                    <p:anim calcmode="lin" valueType="num">
                                      <p:cBhvr additive="base">
                                        <p:cTn id="35" dur="500"/>
                                        <p:tgtEl>
                                          <p:spTgt spid="677"/>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670"/>
                                        </p:tgtEl>
                                        <p:attrNameLst>
                                          <p:attrName>style.visibility</p:attrName>
                                        </p:attrNameLst>
                                      </p:cBhvr>
                                      <p:to>
                                        <p:strVal val="visible"/>
                                      </p:to>
                                    </p:set>
                                    <p:anim calcmode="lin" valueType="num">
                                      <p:cBhvr additive="base">
                                        <p:cTn id="38" dur="500"/>
                                        <p:tgtEl>
                                          <p:spTgt spid="670"/>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666"/>
                                        </p:tgtEl>
                                        <p:attrNameLst>
                                          <p:attrName>style.visibility</p:attrName>
                                        </p:attrNameLst>
                                      </p:cBhvr>
                                      <p:to>
                                        <p:strVal val="visible"/>
                                      </p:to>
                                    </p:set>
                                    <p:anim calcmode="lin" valueType="num">
                                      <p:cBhvr additive="base">
                                        <p:cTn id="41" dur="500"/>
                                        <p:tgtEl>
                                          <p:spTgt spid="666"/>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90"/>
                                        </p:tgtEl>
                                        <p:attrNameLst>
                                          <p:attrName>style.visibility</p:attrName>
                                        </p:attrNameLst>
                                      </p:cBhvr>
                                      <p:to>
                                        <p:strVal val="visible"/>
                                      </p:to>
                                    </p:set>
                                    <p:animEffect transition="in" filter="fade">
                                      <p:cBhvr>
                                        <p:cTn id="46" dur="5000"/>
                                        <p:tgtEl>
                                          <p:spTgt spid="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p46"/>
          <p:cNvPicPr preferRelativeResize="0"/>
          <p:nvPr/>
        </p:nvPicPr>
        <p:blipFill rotWithShape="1">
          <a:blip r:embed="rId3">
            <a:alphaModFix/>
          </a:blip>
          <a:srcRect/>
          <a:stretch/>
        </p:blipFill>
        <p:spPr>
          <a:xfrm>
            <a:off x="0" y="-1"/>
            <a:ext cx="9144000" cy="6857999"/>
          </a:xfrm>
          <a:prstGeom prst="rect">
            <a:avLst/>
          </a:prstGeom>
          <a:noFill/>
          <a:ln>
            <a:noFill/>
          </a:ln>
        </p:spPr>
      </p:pic>
      <p:pic>
        <p:nvPicPr>
          <p:cNvPr id="706" name="Google Shape;706;p46"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707" name="Google Shape;707;p46"/>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708" name="Google Shape;708;p46"/>
          <p:cNvGrpSpPr/>
          <p:nvPr/>
        </p:nvGrpSpPr>
        <p:grpSpPr>
          <a:xfrm>
            <a:off x="4707503" y="4837423"/>
            <a:ext cx="3393130" cy="697259"/>
            <a:chOff x="1452892" y="4172004"/>
            <a:chExt cx="4524174" cy="929679"/>
          </a:xfrm>
        </p:grpSpPr>
        <p:sp>
          <p:nvSpPr>
            <p:cNvPr id="709" name="Google Shape;709;p46"/>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10" name="Google Shape;710;p46"/>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711" name="Google Shape;711;p46"/>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75%</a:t>
              </a:r>
              <a:endParaRPr sz="2700">
                <a:solidFill>
                  <a:schemeClr val="lt1"/>
                </a:solidFill>
              </a:endParaRPr>
            </a:p>
          </p:txBody>
        </p:sp>
      </p:grpSp>
      <p:grpSp>
        <p:nvGrpSpPr>
          <p:cNvPr id="712" name="Google Shape;712;p46"/>
          <p:cNvGrpSpPr/>
          <p:nvPr/>
        </p:nvGrpSpPr>
        <p:grpSpPr>
          <a:xfrm>
            <a:off x="1091373" y="4837423"/>
            <a:ext cx="3393130" cy="697259"/>
            <a:chOff x="1452892" y="4172004"/>
            <a:chExt cx="4524174" cy="929679"/>
          </a:xfrm>
        </p:grpSpPr>
        <p:sp>
          <p:nvSpPr>
            <p:cNvPr id="713" name="Google Shape;713;p46"/>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14" name="Google Shape;714;p46"/>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715" name="Google Shape;715;p46"/>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50%</a:t>
              </a:r>
              <a:endParaRPr sz="2700">
                <a:solidFill>
                  <a:schemeClr val="lt1"/>
                </a:solidFill>
              </a:endParaRPr>
            </a:p>
          </p:txBody>
        </p:sp>
      </p:grpSp>
      <p:cxnSp>
        <p:nvCxnSpPr>
          <p:cNvPr id="716" name="Google Shape;716;p46"/>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717" name="Google Shape;717;p46"/>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18" name="Google Shape;718;p46"/>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719" name="Google Shape;719;p46"/>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25%</a:t>
            </a:r>
            <a:endParaRPr sz="2700">
              <a:solidFill>
                <a:schemeClr val="lt1"/>
              </a:solidFill>
            </a:endParaRPr>
          </a:p>
        </p:txBody>
      </p:sp>
      <p:sp>
        <p:nvSpPr>
          <p:cNvPr id="720" name="Google Shape;720;p46"/>
          <p:cNvSpPr/>
          <p:nvPr/>
        </p:nvSpPr>
        <p:spPr>
          <a:xfrm>
            <a:off x="475254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721" name="Google Shape;721;p46"/>
          <p:cNvGrpSpPr/>
          <p:nvPr/>
        </p:nvGrpSpPr>
        <p:grpSpPr>
          <a:xfrm>
            <a:off x="1089669" y="3991262"/>
            <a:ext cx="3393130" cy="697259"/>
            <a:chOff x="1452892" y="4172004"/>
            <a:chExt cx="4524174" cy="929679"/>
          </a:xfrm>
        </p:grpSpPr>
        <p:sp>
          <p:nvSpPr>
            <p:cNvPr id="722" name="Google Shape;722;p46"/>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23" name="Google Shape;723;p46"/>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724" name="Google Shape;724;p46"/>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10%</a:t>
              </a:r>
              <a:endParaRPr sz="2700">
                <a:solidFill>
                  <a:schemeClr val="lt1"/>
                </a:solidFill>
              </a:endParaRPr>
            </a:p>
          </p:txBody>
        </p:sp>
      </p:grpSp>
      <p:pic>
        <p:nvPicPr>
          <p:cNvPr id="725" name="Google Shape;725;p46"/>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726" name="Google Shape;726;p46"/>
          <p:cNvGrpSpPr/>
          <p:nvPr/>
        </p:nvGrpSpPr>
        <p:grpSpPr>
          <a:xfrm>
            <a:off x="0" y="3002835"/>
            <a:ext cx="9144000" cy="852303"/>
            <a:chOff x="0" y="2860778"/>
            <a:chExt cx="12192000" cy="1136404"/>
          </a:xfrm>
        </p:grpSpPr>
        <p:cxnSp>
          <p:nvCxnSpPr>
            <p:cNvPr id="727" name="Google Shape;727;p46"/>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728" name="Google Shape;728;p46"/>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729" name="Google Shape;729;p46"/>
            <p:cNvSpPr txBox="1"/>
            <p:nvPr/>
          </p:nvSpPr>
          <p:spPr>
            <a:xfrm>
              <a:off x="1524421" y="2964568"/>
              <a:ext cx="88392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000" b="1" dirty="0">
                  <a:solidFill>
                    <a:schemeClr val="lt1"/>
                  </a:solidFill>
                </a:rPr>
                <a:t>7. What percentage of Hoosier youth are exposed to secondhand smoke in cars/homes?</a:t>
              </a:r>
              <a:endParaRPr sz="2000" dirty="0">
                <a:solidFill>
                  <a:schemeClr val="lt1"/>
                </a:solidFill>
              </a:endParaRPr>
            </a:p>
          </p:txBody>
        </p:sp>
      </p:grpSp>
      <p:pic>
        <p:nvPicPr>
          <p:cNvPr id="730" name="Google Shape;730;p46"/>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731" name="Google Shape;731;p46"/>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732" name="Google Shape;732;p46"/>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733" name="Google Shape;733;p46"/>
          <p:cNvGrpSpPr/>
          <p:nvPr/>
        </p:nvGrpSpPr>
        <p:grpSpPr>
          <a:xfrm>
            <a:off x="6464099" y="2599016"/>
            <a:ext cx="2680317" cy="260366"/>
            <a:chOff x="8618369" y="2322355"/>
            <a:chExt cx="3555740" cy="347154"/>
          </a:xfrm>
        </p:grpSpPr>
        <p:cxnSp>
          <p:nvCxnSpPr>
            <p:cNvPr id="734" name="Google Shape;734;p46"/>
            <p:cNvCxnSpPr>
              <a:stCxn id="735"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735" name="Google Shape;735;p46"/>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36" name="Google Shape;736;p46"/>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47"/>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742" name="Google Shape;742;p47" descr="Ein Bild, das Zeichnung enthält.&#10;&#10;Automatisch generierte Beschreibung"/>
          <p:cNvPicPr preferRelativeResize="0"/>
          <p:nvPr/>
        </p:nvPicPr>
        <p:blipFill rotWithShape="1">
          <a:blip r:embed="rId4">
            <a:alphaModFix/>
          </a:blip>
          <a:srcRect/>
          <a:stretch/>
        </p:blipFill>
        <p:spPr>
          <a:xfrm>
            <a:off x="7936652" y="5649450"/>
            <a:ext cx="1028749" cy="205750"/>
          </a:xfrm>
          <a:prstGeom prst="rect">
            <a:avLst/>
          </a:prstGeom>
          <a:noFill/>
          <a:ln>
            <a:noFill/>
          </a:ln>
        </p:spPr>
      </p:pic>
      <p:sp>
        <p:nvSpPr>
          <p:cNvPr id="743" name="Google Shape;743;p47"/>
          <p:cNvSpPr/>
          <p:nvPr/>
        </p:nvSpPr>
        <p:spPr>
          <a:xfrm>
            <a:off x="1089675" y="1271629"/>
            <a:ext cx="7007100" cy="39144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44" name="Google Shape;744;p47"/>
          <p:cNvSpPr/>
          <p:nvPr/>
        </p:nvSpPr>
        <p:spPr>
          <a:xfrm>
            <a:off x="1287850" y="2212350"/>
            <a:ext cx="3135000" cy="1816200"/>
          </a:xfrm>
          <a:prstGeom prst="rect">
            <a:avLst/>
          </a:prstGeom>
          <a:noFill/>
          <a:ln>
            <a:noFill/>
          </a:ln>
        </p:spPr>
        <p:txBody>
          <a:bodyPr spcFirstLastPara="1" wrap="square" lIns="68575" tIns="34275" rIns="68575" bIns="34275" anchor="ctr" anchorCtr="0">
            <a:noAutofit/>
          </a:bodyPr>
          <a:lstStyle/>
          <a:p>
            <a:pPr>
              <a:lnSpc>
                <a:spcPct val="115000"/>
              </a:lnSpc>
              <a:buClr>
                <a:schemeClr val="dk1"/>
              </a:buClr>
              <a:buSzPts val="1100"/>
            </a:pPr>
            <a:r>
              <a:rPr lang="en" sz="2000" b="1">
                <a:solidFill>
                  <a:schemeClr val="dk1"/>
                </a:solidFill>
              </a:rPr>
              <a:t>…and if a Hoosier youth </a:t>
            </a:r>
            <a:r>
              <a:rPr lang="en" sz="2000" b="1">
                <a:solidFill>
                  <a:schemeClr val="lt1"/>
                </a:solidFill>
              </a:rPr>
              <a:t>lives with someone who smokes</a:t>
            </a:r>
            <a:r>
              <a:rPr lang="en" sz="2000" b="1">
                <a:solidFill>
                  <a:schemeClr val="dk1"/>
                </a:solidFill>
              </a:rPr>
              <a:t> their chances of being exposed to secondhand smoke in the home/car greatly </a:t>
            </a:r>
            <a:r>
              <a:rPr lang="en" sz="2000" b="1">
                <a:solidFill>
                  <a:schemeClr val="lt1"/>
                </a:solidFill>
              </a:rPr>
              <a:t>increases.</a:t>
            </a:r>
            <a:endParaRPr sz="2300" b="1">
              <a:solidFill>
                <a:schemeClr val="lt1"/>
              </a:solidFill>
              <a:latin typeface="Calibri"/>
              <a:ea typeface="Calibri"/>
              <a:cs typeface="Calibri"/>
              <a:sym typeface="Calibri"/>
            </a:endParaRPr>
          </a:p>
        </p:txBody>
      </p:sp>
      <p:pic>
        <p:nvPicPr>
          <p:cNvPr id="745" name="Google Shape;745;p47"/>
          <p:cNvPicPr preferRelativeResize="0"/>
          <p:nvPr/>
        </p:nvPicPr>
        <p:blipFill rotWithShape="1">
          <a:blip r:embed="rId5">
            <a:alphaModFix/>
          </a:blip>
          <a:srcRect r="28515"/>
          <a:stretch/>
        </p:blipFill>
        <p:spPr>
          <a:xfrm>
            <a:off x="4476951" y="1613926"/>
            <a:ext cx="3341899" cy="3116701"/>
          </a:xfrm>
          <a:prstGeom prst="rect">
            <a:avLst/>
          </a:prstGeom>
          <a:noFill/>
          <a:ln w="19050" cap="flat" cmpd="sng">
            <a:solidFill>
              <a:schemeClr val="lt1"/>
            </a:solidFill>
            <a:prstDash val="solid"/>
            <a:miter lim="8000"/>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Guidelines for Virtual Training </a:t>
            </a:r>
          </a:p>
        </p:txBody>
      </p:sp>
      <p:sp>
        <p:nvSpPr>
          <p:cNvPr id="12" name="TextBox 12"/>
          <p:cNvSpPr txBox="1"/>
          <p:nvPr/>
        </p:nvSpPr>
        <p:spPr>
          <a:xfrm>
            <a:off x="897595" y="1541374"/>
            <a:ext cx="8009222" cy="4415952"/>
          </a:xfrm>
          <a:prstGeom prst="rect">
            <a:avLst/>
          </a:prstGeom>
        </p:spPr>
        <p:txBody>
          <a:bodyPr lIns="0" tIns="0" rIns="0" bIns="0" rtlCol="0" anchor="t">
            <a:spAutoFit/>
          </a:bodyPr>
          <a:lstStyle/>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Training is being recorded</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Keep video on</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Mute yourself when not speaking</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Rename yourself, if necessary</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Minimize distractions</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Stay for entire training (60 minutes)</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Interact!!! (pre/post assessments, chat box, unmute)</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Notify co-host if you have issues </a:t>
            </a:r>
            <a:endParaRPr lang="en-US" sz="3200" dirty="0">
              <a:latin typeface="Caveat Brush" pitchFamily="2" charset="0"/>
            </a:endParaRPr>
          </a:p>
          <a:p>
            <a:pPr marL="298549" lvl="1" defTabSz="857250">
              <a:lnSpc>
                <a:spcPts val="3871"/>
              </a:lnSpc>
              <a:buClrTx/>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692635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48"/>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751" name="Google Shape;751;p48"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752" name="Google Shape;752;p48"/>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753" name="Google Shape;753;p48"/>
          <p:cNvGrpSpPr/>
          <p:nvPr/>
        </p:nvGrpSpPr>
        <p:grpSpPr>
          <a:xfrm>
            <a:off x="4707503" y="4837423"/>
            <a:ext cx="3393130" cy="697259"/>
            <a:chOff x="1452892" y="4172004"/>
            <a:chExt cx="4524174" cy="929679"/>
          </a:xfrm>
        </p:grpSpPr>
        <p:sp>
          <p:nvSpPr>
            <p:cNvPr id="754" name="Google Shape;754;p48"/>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55" name="Google Shape;755;p48"/>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756" name="Google Shape;756;p48"/>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900">
                  <a:solidFill>
                    <a:schemeClr val="lt1"/>
                  </a:solidFill>
                </a:rPr>
                <a:t>5</a:t>
              </a:r>
              <a:endParaRPr sz="2900">
                <a:solidFill>
                  <a:schemeClr val="lt1"/>
                </a:solidFill>
              </a:endParaRPr>
            </a:p>
          </p:txBody>
        </p:sp>
      </p:grpSp>
      <p:grpSp>
        <p:nvGrpSpPr>
          <p:cNvPr id="757" name="Google Shape;757;p48"/>
          <p:cNvGrpSpPr/>
          <p:nvPr/>
        </p:nvGrpSpPr>
        <p:grpSpPr>
          <a:xfrm>
            <a:off x="1091373" y="4837423"/>
            <a:ext cx="3393130" cy="697259"/>
            <a:chOff x="1452892" y="4172004"/>
            <a:chExt cx="4524174" cy="929679"/>
          </a:xfrm>
        </p:grpSpPr>
        <p:sp>
          <p:nvSpPr>
            <p:cNvPr id="758" name="Google Shape;758;p48"/>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59" name="Google Shape;759;p48"/>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760" name="Google Shape;760;p48"/>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900">
                  <a:solidFill>
                    <a:schemeClr val="lt1"/>
                  </a:solidFill>
                </a:rPr>
                <a:t>4</a:t>
              </a:r>
              <a:endParaRPr sz="2900">
                <a:solidFill>
                  <a:schemeClr val="lt1"/>
                </a:solidFill>
              </a:endParaRPr>
            </a:p>
          </p:txBody>
        </p:sp>
      </p:grpSp>
      <p:cxnSp>
        <p:nvCxnSpPr>
          <p:cNvPr id="761" name="Google Shape;761;p48"/>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762" name="Google Shape;762;p48"/>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63" name="Google Shape;763;p48"/>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764" name="Google Shape;764;p48"/>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2900">
                <a:solidFill>
                  <a:schemeClr val="lt1"/>
                </a:solidFill>
              </a:rPr>
              <a:t>3</a:t>
            </a:r>
            <a:endParaRPr sz="2900">
              <a:solidFill>
                <a:schemeClr val="lt1"/>
              </a:solidFill>
            </a:endParaRPr>
          </a:p>
        </p:txBody>
      </p:sp>
      <p:sp>
        <p:nvSpPr>
          <p:cNvPr id="765" name="Google Shape;765;p48"/>
          <p:cNvSpPr/>
          <p:nvPr/>
        </p:nvSpPr>
        <p:spPr>
          <a:xfrm>
            <a:off x="47074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766" name="Google Shape;766;p48"/>
          <p:cNvGrpSpPr/>
          <p:nvPr/>
        </p:nvGrpSpPr>
        <p:grpSpPr>
          <a:xfrm>
            <a:off x="1089669" y="3991262"/>
            <a:ext cx="3393130" cy="697259"/>
            <a:chOff x="1452892" y="4172004"/>
            <a:chExt cx="4524174" cy="929679"/>
          </a:xfrm>
        </p:grpSpPr>
        <p:sp>
          <p:nvSpPr>
            <p:cNvPr id="767" name="Google Shape;767;p48"/>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68" name="Google Shape;768;p48"/>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769" name="Google Shape;769;p48"/>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3000">
                  <a:solidFill>
                    <a:schemeClr val="lt1"/>
                  </a:solidFill>
                </a:rPr>
                <a:t>2</a:t>
              </a:r>
              <a:endParaRPr sz="3000">
                <a:solidFill>
                  <a:schemeClr val="lt1"/>
                </a:solidFill>
              </a:endParaRPr>
            </a:p>
          </p:txBody>
        </p:sp>
      </p:grpSp>
      <p:pic>
        <p:nvPicPr>
          <p:cNvPr id="770" name="Google Shape;770;p48"/>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771" name="Google Shape;771;p48"/>
          <p:cNvGrpSpPr/>
          <p:nvPr/>
        </p:nvGrpSpPr>
        <p:grpSpPr>
          <a:xfrm>
            <a:off x="0" y="2990050"/>
            <a:ext cx="9144000" cy="852312"/>
            <a:chOff x="0" y="2843733"/>
            <a:chExt cx="12192000" cy="1136416"/>
          </a:xfrm>
        </p:grpSpPr>
        <p:cxnSp>
          <p:nvCxnSpPr>
            <p:cNvPr id="772" name="Google Shape;772;p48"/>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773" name="Google Shape;773;p48"/>
            <p:cNvSpPr/>
            <p:nvPr/>
          </p:nvSpPr>
          <p:spPr>
            <a:xfrm>
              <a:off x="1426859" y="2843745"/>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774" name="Google Shape;774;p48"/>
            <p:cNvSpPr txBox="1"/>
            <p:nvPr/>
          </p:nvSpPr>
          <p:spPr>
            <a:xfrm>
              <a:off x="1455167" y="2843733"/>
              <a:ext cx="8839200" cy="1122300"/>
            </a:xfrm>
            <a:prstGeom prst="rect">
              <a:avLst/>
            </a:prstGeom>
            <a:noFill/>
            <a:ln>
              <a:noFill/>
            </a:ln>
          </p:spPr>
          <p:txBody>
            <a:bodyPr spcFirstLastPara="1" wrap="square" lIns="68575" tIns="34275" rIns="68575" bIns="34275" anchor="ctr" anchorCtr="0">
              <a:noAutofit/>
            </a:bodyPr>
            <a:lstStyle/>
            <a:p>
              <a:pPr marL="457200" algn="ctr">
                <a:lnSpc>
                  <a:spcPct val="115000"/>
                </a:lnSpc>
                <a:spcBef>
                  <a:spcPts val="1200"/>
                </a:spcBef>
                <a:spcAft>
                  <a:spcPts val="1200"/>
                </a:spcAft>
              </a:pPr>
              <a:r>
                <a:rPr lang="en" sz="1500" b="1" dirty="0">
                  <a:solidFill>
                    <a:schemeClr val="lt1"/>
                  </a:solidFill>
                </a:rPr>
                <a:t>8. Individuals who reported exposure to 5 or more Adverse Childhood Experiences-ACES (traumatic events before age 18)  were ___ times as likely to start smoking at an early age.</a:t>
              </a:r>
              <a:endParaRPr sz="1500" dirty="0">
                <a:solidFill>
                  <a:schemeClr val="lt1"/>
                </a:solidFill>
              </a:endParaRPr>
            </a:p>
          </p:txBody>
        </p:sp>
      </p:grpSp>
      <p:pic>
        <p:nvPicPr>
          <p:cNvPr id="775" name="Google Shape;775;p48"/>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776" name="Google Shape;776;p48"/>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777" name="Google Shape;777;p48"/>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778" name="Google Shape;778;p48"/>
          <p:cNvGrpSpPr/>
          <p:nvPr/>
        </p:nvGrpSpPr>
        <p:grpSpPr>
          <a:xfrm>
            <a:off x="6464099" y="2599016"/>
            <a:ext cx="2680317" cy="260366"/>
            <a:chOff x="8618369" y="2322355"/>
            <a:chExt cx="3555740" cy="347154"/>
          </a:xfrm>
        </p:grpSpPr>
        <p:cxnSp>
          <p:nvCxnSpPr>
            <p:cNvPr id="779" name="Google Shape;779;p48"/>
            <p:cNvCxnSpPr>
              <a:stCxn id="780"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780" name="Google Shape;780;p48"/>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81" name="Google Shape;781;p48"/>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782" name="Google Shape;782;p48"/>
          <p:cNvGrpSpPr/>
          <p:nvPr/>
        </p:nvGrpSpPr>
        <p:grpSpPr>
          <a:xfrm>
            <a:off x="7120923" y="1159966"/>
            <a:ext cx="1490596" cy="260366"/>
            <a:chOff x="9395100" y="2116888"/>
            <a:chExt cx="1977442" cy="347154"/>
          </a:xfrm>
        </p:grpSpPr>
        <p:sp>
          <p:nvSpPr>
            <p:cNvPr id="783" name="Google Shape;783;p48"/>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84" name="Google Shape;784;p48"/>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785" name="Google Shape;785;p48"/>
          <p:cNvGrpSpPr/>
          <p:nvPr/>
        </p:nvGrpSpPr>
        <p:grpSpPr>
          <a:xfrm>
            <a:off x="7157646" y="1474420"/>
            <a:ext cx="1453420" cy="260366"/>
            <a:chOff x="9395100" y="2116888"/>
            <a:chExt cx="1977442" cy="347154"/>
          </a:xfrm>
        </p:grpSpPr>
        <p:sp>
          <p:nvSpPr>
            <p:cNvPr id="786" name="Google Shape;786;p48"/>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87" name="Google Shape;787;p48"/>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6"/>
                                        </p:tgtEl>
                                        <p:attrNameLst>
                                          <p:attrName>style.visibility</p:attrName>
                                        </p:attrNameLst>
                                      </p:cBhvr>
                                      <p:to>
                                        <p:strVal val="visible"/>
                                      </p:to>
                                    </p:set>
                                    <p:animEffect transition="in" filter="fade">
                                      <p:cBhvr>
                                        <p:cTn id="7" dur="3573"/>
                                        <p:tgtEl>
                                          <p:spTgt spid="776"/>
                                        </p:tgtEl>
                                      </p:cBhvr>
                                    </p:animEffect>
                                  </p:childTnLst>
                                </p:cTn>
                              </p:par>
                              <p:par>
                                <p:cTn id="8" presetID="10" presetClass="entr" presetSubtype="0" fill="hold" nodeType="withEffect">
                                  <p:stCondLst>
                                    <p:cond delay="1000"/>
                                  </p:stCondLst>
                                  <p:childTnLst>
                                    <p:set>
                                      <p:cBhvr>
                                        <p:cTn id="9" dur="1" fill="hold">
                                          <p:stCondLst>
                                            <p:cond delay="0"/>
                                          </p:stCondLst>
                                        </p:cTn>
                                        <p:tgtEl>
                                          <p:spTgt spid="771"/>
                                        </p:tgtEl>
                                        <p:attrNameLst>
                                          <p:attrName>style.visibility</p:attrName>
                                        </p:attrNameLst>
                                      </p:cBhvr>
                                      <p:to>
                                        <p:strVal val="visible"/>
                                      </p:to>
                                    </p:set>
                                    <p:animEffect transition="in" filter="fade">
                                      <p:cBhvr>
                                        <p:cTn id="10" dur="1000"/>
                                        <p:tgtEl>
                                          <p:spTgt spid="771"/>
                                        </p:tgtEl>
                                      </p:cBhvr>
                                    </p:animEffect>
                                  </p:childTnLst>
                                </p:cTn>
                              </p:par>
                              <p:par>
                                <p:cTn id="11" presetID="2" presetClass="entr" presetSubtype="2" fill="hold" nodeType="withEffect">
                                  <p:stCondLst>
                                    <p:cond delay="2250"/>
                                  </p:stCondLst>
                                  <p:childTnLst>
                                    <p:set>
                                      <p:cBhvr>
                                        <p:cTn id="12" dur="1" fill="hold">
                                          <p:stCondLst>
                                            <p:cond delay="0"/>
                                          </p:stCondLst>
                                        </p:cTn>
                                        <p:tgtEl>
                                          <p:spTgt spid="778"/>
                                        </p:tgtEl>
                                        <p:attrNameLst>
                                          <p:attrName>style.visibility</p:attrName>
                                        </p:attrNameLst>
                                      </p:cBhvr>
                                      <p:to>
                                        <p:strVal val="visible"/>
                                      </p:to>
                                    </p:set>
                                    <p:anim calcmode="lin" valueType="num">
                                      <p:cBhvr additive="base">
                                        <p:cTn id="13" dur="500"/>
                                        <p:tgtEl>
                                          <p:spTgt spid="778"/>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775"/>
                                        </p:tgtEl>
                                        <p:attrNameLst>
                                          <p:attrName>style.visibility</p:attrName>
                                        </p:attrNameLst>
                                      </p:cBhvr>
                                      <p:to>
                                        <p:strVal val="visible"/>
                                      </p:to>
                                    </p:set>
                                    <p:animEffect transition="in" filter="fade">
                                      <p:cBhvr>
                                        <p:cTn id="17" dur="5000"/>
                                        <p:tgtEl>
                                          <p:spTgt spid="775"/>
                                        </p:tgtEl>
                                      </p:cBhvr>
                                    </p:animEffect>
                                  </p:childTnLst>
                                </p:cTn>
                              </p:par>
                              <p:par>
                                <p:cTn id="18" presetID="10" presetClass="entr" presetSubtype="0" fill="hold" nodeType="withEffect">
                                  <p:stCondLst>
                                    <p:cond delay="0"/>
                                  </p:stCondLst>
                                  <p:childTnLst>
                                    <p:set>
                                      <p:cBhvr>
                                        <p:cTn id="19" dur="1" fill="hold">
                                          <p:stCondLst>
                                            <p:cond delay="0"/>
                                          </p:stCondLst>
                                        </p:cTn>
                                        <p:tgtEl>
                                          <p:spTgt spid="761"/>
                                        </p:tgtEl>
                                        <p:attrNameLst>
                                          <p:attrName>style.visibility</p:attrName>
                                        </p:attrNameLst>
                                      </p:cBhvr>
                                      <p:to>
                                        <p:strVal val="visible"/>
                                      </p:to>
                                    </p:set>
                                    <p:animEffect transition="in" filter="fade">
                                      <p:cBhvr>
                                        <p:cTn id="20" dur="500"/>
                                        <p:tgtEl>
                                          <p:spTgt spid="761"/>
                                        </p:tgtEl>
                                      </p:cBhvr>
                                    </p:animEffect>
                                  </p:childTnLst>
                                </p:cTn>
                              </p:par>
                              <p:par>
                                <p:cTn id="21" presetID="10" presetClass="entr" presetSubtype="0" fill="hold" nodeType="withEffect">
                                  <p:stCondLst>
                                    <p:cond delay="0"/>
                                  </p:stCondLst>
                                  <p:childTnLst>
                                    <p:set>
                                      <p:cBhvr>
                                        <p:cTn id="22" dur="1" fill="hold">
                                          <p:stCondLst>
                                            <p:cond delay="0"/>
                                          </p:stCondLst>
                                        </p:cTn>
                                        <p:tgtEl>
                                          <p:spTgt spid="752"/>
                                        </p:tgtEl>
                                        <p:attrNameLst>
                                          <p:attrName>style.visibility</p:attrName>
                                        </p:attrNameLst>
                                      </p:cBhvr>
                                      <p:to>
                                        <p:strVal val="visible"/>
                                      </p:to>
                                    </p:set>
                                    <p:animEffect transition="in" filter="fade">
                                      <p:cBhvr>
                                        <p:cTn id="23" dur="500"/>
                                        <p:tgtEl>
                                          <p:spTgt spid="752"/>
                                        </p:tgtEl>
                                      </p:cBhvr>
                                    </p:animEffect>
                                  </p:childTnLst>
                                </p:cTn>
                              </p:par>
                              <p:par>
                                <p:cTn id="24" presetID="2" presetClass="entr" presetSubtype="8" fill="hold" nodeType="withEffect">
                                  <p:stCondLst>
                                    <p:cond delay="500"/>
                                  </p:stCondLst>
                                  <p:childTnLst>
                                    <p:set>
                                      <p:cBhvr>
                                        <p:cTn id="25" dur="1" fill="hold">
                                          <p:stCondLst>
                                            <p:cond delay="0"/>
                                          </p:stCondLst>
                                        </p:cTn>
                                        <p:tgtEl>
                                          <p:spTgt spid="766"/>
                                        </p:tgtEl>
                                        <p:attrNameLst>
                                          <p:attrName>style.visibility</p:attrName>
                                        </p:attrNameLst>
                                      </p:cBhvr>
                                      <p:to>
                                        <p:strVal val="visible"/>
                                      </p:to>
                                    </p:set>
                                    <p:anim calcmode="lin" valueType="num">
                                      <p:cBhvr additive="base">
                                        <p:cTn id="26" dur="500"/>
                                        <p:tgtEl>
                                          <p:spTgt spid="766"/>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762"/>
                                        </p:tgtEl>
                                        <p:attrNameLst>
                                          <p:attrName>style.visibility</p:attrName>
                                        </p:attrNameLst>
                                      </p:cBhvr>
                                      <p:to>
                                        <p:strVal val="visible"/>
                                      </p:to>
                                    </p:set>
                                    <p:anim calcmode="lin" valueType="num">
                                      <p:cBhvr additive="base">
                                        <p:cTn id="29" dur="500"/>
                                        <p:tgtEl>
                                          <p:spTgt spid="762"/>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763"/>
                                        </p:tgtEl>
                                        <p:attrNameLst>
                                          <p:attrName>style.visibility</p:attrName>
                                        </p:attrNameLst>
                                      </p:cBhvr>
                                      <p:to>
                                        <p:strVal val="visible"/>
                                      </p:to>
                                    </p:set>
                                    <p:anim calcmode="lin" valueType="num">
                                      <p:cBhvr additive="base">
                                        <p:cTn id="32" dur="500"/>
                                        <p:tgtEl>
                                          <p:spTgt spid="763"/>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764"/>
                                        </p:tgtEl>
                                        <p:attrNameLst>
                                          <p:attrName>style.visibility</p:attrName>
                                        </p:attrNameLst>
                                      </p:cBhvr>
                                      <p:to>
                                        <p:strVal val="visible"/>
                                      </p:to>
                                    </p:set>
                                    <p:anim calcmode="lin" valueType="num">
                                      <p:cBhvr additive="base">
                                        <p:cTn id="35" dur="500"/>
                                        <p:tgtEl>
                                          <p:spTgt spid="764"/>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757"/>
                                        </p:tgtEl>
                                        <p:attrNameLst>
                                          <p:attrName>style.visibility</p:attrName>
                                        </p:attrNameLst>
                                      </p:cBhvr>
                                      <p:to>
                                        <p:strVal val="visible"/>
                                      </p:to>
                                    </p:set>
                                    <p:anim calcmode="lin" valueType="num">
                                      <p:cBhvr additive="base">
                                        <p:cTn id="38" dur="500"/>
                                        <p:tgtEl>
                                          <p:spTgt spid="757"/>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753"/>
                                        </p:tgtEl>
                                        <p:attrNameLst>
                                          <p:attrName>style.visibility</p:attrName>
                                        </p:attrNameLst>
                                      </p:cBhvr>
                                      <p:to>
                                        <p:strVal val="visible"/>
                                      </p:to>
                                    </p:set>
                                    <p:anim calcmode="lin" valueType="num">
                                      <p:cBhvr additive="base">
                                        <p:cTn id="41" dur="500"/>
                                        <p:tgtEl>
                                          <p:spTgt spid="753"/>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77"/>
                                        </p:tgtEl>
                                        <p:attrNameLst>
                                          <p:attrName>style.visibility</p:attrName>
                                        </p:attrNameLst>
                                      </p:cBhvr>
                                      <p:to>
                                        <p:strVal val="visible"/>
                                      </p:to>
                                    </p:set>
                                    <p:animEffect transition="in" filter="fade">
                                      <p:cBhvr>
                                        <p:cTn id="46" dur="5000"/>
                                        <p:tgtEl>
                                          <p:spTgt spid="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Google Shape;792;p49"/>
          <p:cNvPicPr preferRelativeResize="0"/>
          <p:nvPr/>
        </p:nvPicPr>
        <p:blipFill rotWithShape="1">
          <a:blip r:embed="rId3">
            <a:alphaModFix/>
          </a:blip>
          <a:srcRect/>
          <a:stretch/>
        </p:blipFill>
        <p:spPr>
          <a:xfrm>
            <a:off x="0" y="-1"/>
            <a:ext cx="9144000" cy="6857999"/>
          </a:xfrm>
          <a:prstGeom prst="rect">
            <a:avLst/>
          </a:prstGeom>
          <a:noFill/>
          <a:ln>
            <a:noFill/>
          </a:ln>
        </p:spPr>
      </p:pic>
      <p:pic>
        <p:nvPicPr>
          <p:cNvPr id="793" name="Google Shape;793;p49"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794" name="Google Shape;794;p49"/>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795" name="Google Shape;795;p49"/>
          <p:cNvGrpSpPr/>
          <p:nvPr/>
        </p:nvGrpSpPr>
        <p:grpSpPr>
          <a:xfrm>
            <a:off x="4707503" y="4837423"/>
            <a:ext cx="3393130" cy="697259"/>
            <a:chOff x="1452892" y="4172004"/>
            <a:chExt cx="4524174" cy="929679"/>
          </a:xfrm>
        </p:grpSpPr>
        <p:sp>
          <p:nvSpPr>
            <p:cNvPr id="796" name="Google Shape;796;p49"/>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97" name="Google Shape;797;p49"/>
            <p:cNvSpPr txBox="1"/>
            <p:nvPr/>
          </p:nvSpPr>
          <p:spPr>
            <a:xfrm>
              <a:off x="1717288" y="4381083"/>
              <a:ext cx="496500" cy="523200"/>
            </a:xfrm>
            <a:prstGeom prst="rect">
              <a:avLst/>
            </a:prstGeom>
            <a:solidFill>
              <a:schemeClr val="accent2"/>
            </a:solid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798" name="Google Shape;798;p49"/>
            <p:cNvSpPr txBox="1"/>
            <p:nvPr/>
          </p:nvSpPr>
          <p:spPr>
            <a:xfrm>
              <a:off x="2163338" y="4185359"/>
              <a:ext cx="3378900" cy="916200"/>
            </a:xfrm>
            <a:prstGeom prst="rect">
              <a:avLst/>
            </a:prstGeom>
            <a:solidFill>
              <a:schemeClr val="accent2"/>
            </a:solidFill>
            <a:ln>
              <a:noFill/>
            </a:ln>
          </p:spPr>
          <p:txBody>
            <a:bodyPr spcFirstLastPara="1" wrap="square" lIns="68575" tIns="34275" rIns="68575" bIns="34275" anchor="ctr" anchorCtr="0">
              <a:normAutofit/>
            </a:bodyPr>
            <a:lstStyle/>
            <a:p>
              <a:r>
                <a:rPr lang="en" sz="2900">
                  <a:solidFill>
                    <a:schemeClr val="lt1"/>
                  </a:solidFill>
                </a:rPr>
                <a:t>5</a:t>
              </a:r>
              <a:endParaRPr sz="2900">
                <a:solidFill>
                  <a:schemeClr val="lt1"/>
                </a:solidFill>
              </a:endParaRPr>
            </a:p>
          </p:txBody>
        </p:sp>
      </p:grpSp>
      <p:grpSp>
        <p:nvGrpSpPr>
          <p:cNvPr id="799" name="Google Shape;799;p49"/>
          <p:cNvGrpSpPr/>
          <p:nvPr/>
        </p:nvGrpSpPr>
        <p:grpSpPr>
          <a:xfrm>
            <a:off x="1091373" y="4837423"/>
            <a:ext cx="3393130" cy="697259"/>
            <a:chOff x="1452892" y="4172004"/>
            <a:chExt cx="4524174" cy="929679"/>
          </a:xfrm>
        </p:grpSpPr>
        <p:sp>
          <p:nvSpPr>
            <p:cNvPr id="800" name="Google Shape;800;p49"/>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01" name="Google Shape;801;p49"/>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802" name="Google Shape;802;p49"/>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900">
                  <a:solidFill>
                    <a:schemeClr val="lt1"/>
                  </a:solidFill>
                </a:rPr>
                <a:t>4</a:t>
              </a:r>
              <a:endParaRPr sz="2900">
                <a:solidFill>
                  <a:schemeClr val="lt1"/>
                </a:solidFill>
              </a:endParaRPr>
            </a:p>
          </p:txBody>
        </p:sp>
      </p:grpSp>
      <p:cxnSp>
        <p:nvCxnSpPr>
          <p:cNvPr id="803" name="Google Shape;803;p49"/>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804" name="Google Shape;804;p49"/>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05" name="Google Shape;805;p49"/>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806" name="Google Shape;806;p49"/>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2900">
                <a:solidFill>
                  <a:schemeClr val="lt1"/>
                </a:solidFill>
              </a:rPr>
              <a:t>3</a:t>
            </a:r>
            <a:endParaRPr sz="2900">
              <a:solidFill>
                <a:schemeClr val="lt1"/>
              </a:solidFill>
            </a:endParaRPr>
          </a:p>
        </p:txBody>
      </p:sp>
      <p:sp>
        <p:nvSpPr>
          <p:cNvPr id="807" name="Google Shape;807;p49"/>
          <p:cNvSpPr/>
          <p:nvPr/>
        </p:nvSpPr>
        <p:spPr>
          <a:xfrm>
            <a:off x="47074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808" name="Google Shape;808;p49"/>
          <p:cNvGrpSpPr/>
          <p:nvPr/>
        </p:nvGrpSpPr>
        <p:grpSpPr>
          <a:xfrm>
            <a:off x="1089669" y="3991262"/>
            <a:ext cx="3393130" cy="697259"/>
            <a:chOff x="1452892" y="4172004"/>
            <a:chExt cx="4524174" cy="929679"/>
          </a:xfrm>
        </p:grpSpPr>
        <p:sp>
          <p:nvSpPr>
            <p:cNvPr id="809" name="Google Shape;809;p49"/>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10" name="Google Shape;810;p49"/>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811" name="Google Shape;811;p49"/>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3000">
                  <a:solidFill>
                    <a:schemeClr val="lt1"/>
                  </a:solidFill>
                </a:rPr>
                <a:t>2</a:t>
              </a:r>
              <a:endParaRPr sz="3000">
                <a:solidFill>
                  <a:schemeClr val="lt1"/>
                </a:solidFill>
              </a:endParaRPr>
            </a:p>
          </p:txBody>
        </p:sp>
      </p:grpSp>
      <p:pic>
        <p:nvPicPr>
          <p:cNvPr id="812" name="Google Shape;812;p49"/>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813" name="Google Shape;813;p49"/>
          <p:cNvGrpSpPr/>
          <p:nvPr/>
        </p:nvGrpSpPr>
        <p:grpSpPr>
          <a:xfrm>
            <a:off x="0" y="2990050"/>
            <a:ext cx="9144000" cy="852312"/>
            <a:chOff x="0" y="2843733"/>
            <a:chExt cx="12192000" cy="1136416"/>
          </a:xfrm>
        </p:grpSpPr>
        <p:cxnSp>
          <p:nvCxnSpPr>
            <p:cNvPr id="814" name="Google Shape;814;p49"/>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815" name="Google Shape;815;p49"/>
            <p:cNvSpPr/>
            <p:nvPr/>
          </p:nvSpPr>
          <p:spPr>
            <a:xfrm>
              <a:off x="1426859" y="2843745"/>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816" name="Google Shape;816;p49"/>
            <p:cNvSpPr txBox="1"/>
            <p:nvPr/>
          </p:nvSpPr>
          <p:spPr>
            <a:xfrm>
              <a:off x="1455167" y="2843733"/>
              <a:ext cx="8839200" cy="1122300"/>
            </a:xfrm>
            <a:prstGeom prst="rect">
              <a:avLst/>
            </a:prstGeom>
            <a:noFill/>
            <a:ln>
              <a:noFill/>
            </a:ln>
          </p:spPr>
          <p:txBody>
            <a:bodyPr spcFirstLastPara="1" wrap="square" lIns="68575" tIns="34275" rIns="68575" bIns="34275" anchor="ctr" anchorCtr="0">
              <a:noAutofit/>
            </a:bodyPr>
            <a:lstStyle/>
            <a:p>
              <a:pPr marL="457200" algn="ctr">
                <a:lnSpc>
                  <a:spcPct val="115000"/>
                </a:lnSpc>
                <a:spcBef>
                  <a:spcPts val="1200"/>
                </a:spcBef>
                <a:spcAft>
                  <a:spcPts val="1200"/>
                </a:spcAft>
              </a:pPr>
              <a:r>
                <a:rPr lang="en" sz="1500" b="1" dirty="0">
                  <a:solidFill>
                    <a:schemeClr val="lt1"/>
                  </a:solidFill>
                </a:rPr>
                <a:t>8. Individuals who reported exposure to 5 or more Adverse Childhood Experiences-ACES (traumatic events before age 18)  were ___ times as likely to start smoking at an early age.</a:t>
              </a:r>
              <a:endParaRPr sz="1500" dirty="0">
                <a:solidFill>
                  <a:schemeClr val="lt1"/>
                </a:solidFill>
              </a:endParaRPr>
            </a:p>
          </p:txBody>
        </p:sp>
      </p:grpSp>
      <p:pic>
        <p:nvPicPr>
          <p:cNvPr id="817" name="Google Shape;817;p49"/>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818" name="Google Shape;818;p49"/>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819" name="Google Shape;819;p49"/>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820" name="Google Shape;820;p49"/>
          <p:cNvGrpSpPr/>
          <p:nvPr/>
        </p:nvGrpSpPr>
        <p:grpSpPr>
          <a:xfrm>
            <a:off x="6464099" y="2599016"/>
            <a:ext cx="2680317" cy="260366"/>
            <a:chOff x="8618369" y="2322355"/>
            <a:chExt cx="3555740" cy="347154"/>
          </a:xfrm>
        </p:grpSpPr>
        <p:cxnSp>
          <p:nvCxnSpPr>
            <p:cNvPr id="821" name="Google Shape;821;p49"/>
            <p:cNvCxnSpPr>
              <a:stCxn id="822"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822" name="Google Shape;822;p49"/>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23" name="Google Shape;823;p49"/>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828" name="Google Shape;828;p50"/>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829" name="Google Shape;829;p50" descr="Ein Bild, das Zeichnung enthält.&#10;&#10;Automatisch generierte Beschreibung"/>
          <p:cNvPicPr preferRelativeResize="0"/>
          <p:nvPr/>
        </p:nvPicPr>
        <p:blipFill rotWithShape="1">
          <a:blip r:embed="rId4">
            <a:alphaModFix/>
          </a:blip>
          <a:srcRect/>
          <a:stretch/>
        </p:blipFill>
        <p:spPr>
          <a:xfrm>
            <a:off x="7936652" y="5649450"/>
            <a:ext cx="1028749" cy="205750"/>
          </a:xfrm>
          <a:prstGeom prst="rect">
            <a:avLst/>
          </a:prstGeom>
          <a:noFill/>
          <a:ln>
            <a:noFill/>
          </a:ln>
        </p:spPr>
      </p:pic>
      <p:sp>
        <p:nvSpPr>
          <p:cNvPr id="830" name="Google Shape;830;p50"/>
          <p:cNvSpPr/>
          <p:nvPr/>
        </p:nvSpPr>
        <p:spPr>
          <a:xfrm>
            <a:off x="1089675" y="1244604"/>
            <a:ext cx="7007100" cy="39414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31" name="Google Shape;831;p50"/>
          <p:cNvSpPr/>
          <p:nvPr/>
        </p:nvSpPr>
        <p:spPr>
          <a:xfrm>
            <a:off x="1332875" y="3747550"/>
            <a:ext cx="6819300" cy="1189800"/>
          </a:xfrm>
          <a:prstGeom prst="rect">
            <a:avLst/>
          </a:prstGeom>
          <a:noFill/>
          <a:ln>
            <a:noFill/>
          </a:ln>
        </p:spPr>
        <p:txBody>
          <a:bodyPr spcFirstLastPara="1" wrap="square" lIns="68575" tIns="34275" rIns="68575" bIns="34275" anchor="ctr" anchorCtr="0">
            <a:noAutofit/>
          </a:bodyPr>
          <a:lstStyle/>
          <a:p>
            <a:pPr>
              <a:lnSpc>
                <a:spcPct val="115000"/>
              </a:lnSpc>
              <a:spcBef>
                <a:spcPts val="1200"/>
              </a:spcBef>
              <a:spcAft>
                <a:spcPts val="1200"/>
              </a:spcAft>
              <a:buClr>
                <a:schemeClr val="dk1"/>
              </a:buClr>
              <a:buSzPts val="1100"/>
            </a:pPr>
            <a:r>
              <a:rPr lang="en" sz="2100" b="1">
                <a:solidFill>
                  <a:srgbClr val="262626"/>
                </a:solidFill>
              </a:rPr>
              <a:t>…And if someone has 5 or more ACEs and already smokes they are </a:t>
            </a:r>
            <a:r>
              <a:rPr lang="en" sz="2100" b="1">
                <a:solidFill>
                  <a:schemeClr val="lt1"/>
                </a:solidFill>
              </a:rPr>
              <a:t>MORE</a:t>
            </a:r>
            <a:r>
              <a:rPr lang="en" sz="2100" b="1">
                <a:solidFill>
                  <a:srgbClr val="262626"/>
                </a:solidFill>
              </a:rPr>
              <a:t> likely to smoke heavily.</a:t>
            </a:r>
            <a:r>
              <a:rPr lang="en" sz="2100" i="1">
                <a:solidFill>
                  <a:srgbClr val="262626"/>
                </a:solidFill>
              </a:rPr>
              <a:t> </a:t>
            </a:r>
            <a:endParaRPr sz="2400" b="1">
              <a:solidFill>
                <a:schemeClr val="dk1"/>
              </a:solidFill>
              <a:latin typeface="Calibri"/>
              <a:ea typeface="Calibri"/>
              <a:cs typeface="Calibri"/>
              <a:sym typeface="Calibri"/>
            </a:endParaRPr>
          </a:p>
        </p:txBody>
      </p:sp>
      <p:pic>
        <p:nvPicPr>
          <p:cNvPr id="832" name="Google Shape;832;p50"/>
          <p:cNvPicPr preferRelativeResize="0"/>
          <p:nvPr/>
        </p:nvPicPr>
        <p:blipFill>
          <a:blip r:embed="rId5">
            <a:alphaModFix/>
          </a:blip>
          <a:stretch>
            <a:fillRect/>
          </a:stretch>
        </p:blipFill>
        <p:spPr>
          <a:xfrm>
            <a:off x="1820063" y="1532876"/>
            <a:ext cx="5682776" cy="23678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51"/>
          <p:cNvPicPr preferRelativeResize="0"/>
          <p:nvPr/>
        </p:nvPicPr>
        <p:blipFill rotWithShape="1">
          <a:blip r:embed="rId3">
            <a:alphaModFix/>
          </a:blip>
          <a:srcRect/>
          <a:stretch/>
        </p:blipFill>
        <p:spPr>
          <a:xfrm>
            <a:off x="0" y="-1"/>
            <a:ext cx="9144000" cy="6857999"/>
          </a:xfrm>
          <a:prstGeom prst="rect">
            <a:avLst/>
          </a:prstGeom>
          <a:noFill/>
          <a:ln>
            <a:noFill/>
          </a:ln>
        </p:spPr>
      </p:pic>
      <p:pic>
        <p:nvPicPr>
          <p:cNvPr id="838" name="Google Shape;838;p51"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839" name="Google Shape;839;p51"/>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840" name="Google Shape;840;p51"/>
          <p:cNvGrpSpPr/>
          <p:nvPr/>
        </p:nvGrpSpPr>
        <p:grpSpPr>
          <a:xfrm>
            <a:off x="4707503" y="4837423"/>
            <a:ext cx="3393130" cy="697259"/>
            <a:chOff x="1452892" y="4172004"/>
            <a:chExt cx="4524174" cy="929679"/>
          </a:xfrm>
        </p:grpSpPr>
        <p:sp>
          <p:nvSpPr>
            <p:cNvPr id="841" name="Google Shape;841;p51"/>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42" name="Google Shape;842;p51"/>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843" name="Google Shape;843;p51"/>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All of the above</a:t>
              </a:r>
              <a:endParaRPr sz="1800">
                <a:solidFill>
                  <a:schemeClr val="lt1"/>
                </a:solidFill>
              </a:endParaRPr>
            </a:p>
          </p:txBody>
        </p:sp>
      </p:grpSp>
      <p:grpSp>
        <p:nvGrpSpPr>
          <p:cNvPr id="844" name="Google Shape;844;p51"/>
          <p:cNvGrpSpPr/>
          <p:nvPr/>
        </p:nvGrpSpPr>
        <p:grpSpPr>
          <a:xfrm>
            <a:off x="1091373" y="4837423"/>
            <a:ext cx="3393130" cy="697259"/>
            <a:chOff x="1452892" y="4172004"/>
            <a:chExt cx="4524174" cy="929679"/>
          </a:xfrm>
        </p:grpSpPr>
        <p:sp>
          <p:nvSpPr>
            <p:cNvPr id="845" name="Google Shape;845;p51"/>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46" name="Google Shape;846;p51"/>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847" name="Google Shape;847;p51"/>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000">
                  <a:solidFill>
                    <a:schemeClr val="lt1"/>
                  </a:solidFill>
                </a:rPr>
                <a:t>Medical Bills</a:t>
              </a:r>
              <a:endParaRPr sz="2000">
                <a:solidFill>
                  <a:schemeClr val="lt1"/>
                </a:solidFill>
              </a:endParaRPr>
            </a:p>
          </p:txBody>
        </p:sp>
      </p:grpSp>
      <p:cxnSp>
        <p:nvCxnSpPr>
          <p:cNvPr id="848" name="Google Shape;848;p51"/>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849" name="Google Shape;849;p51"/>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50" name="Google Shape;850;p51"/>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851" name="Google Shape;851;p51"/>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1800" dirty="0">
                <a:solidFill>
                  <a:schemeClr val="lt1"/>
                </a:solidFill>
              </a:rPr>
              <a:t>Missed days of work</a:t>
            </a:r>
            <a:endParaRPr sz="1800" dirty="0">
              <a:solidFill>
                <a:schemeClr val="lt1"/>
              </a:solidFill>
            </a:endParaRPr>
          </a:p>
        </p:txBody>
      </p:sp>
      <p:sp>
        <p:nvSpPr>
          <p:cNvPr id="852" name="Google Shape;852;p51"/>
          <p:cNvSpPr/>
          <p:nvPr/>
        </p:nvSpPr>
        <p:spPr>
          <a:xfrm>
            <a:off x="47074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853" name="Google Shape;853;p51"/>
          <p:cNvGrpSpPr/>
          <p:nvPr/>
        </p:nvGrpSpPr>
        <p:grpSpPr>
          <a:xfrm>
            <a:off x="1089669" y="3991263"/>
            <a:ext cx="3393130" cy="705519"/>
            <a:chOff x="1452892" y="4172004"/>
            <a:chExt cx="4524174" cy="940692"/>
          </a:xfrm>
        </p:grpSpPr>
        <p:sp>
          <p:nvSpPr>
            <p:cNvPr id="854" name="Google Shape;854;p51"/>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55" name="Google Shape;855;p51"/>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856" name="Google Shape;856;p51"/>
            <p:cNvSpPr txBox="1"/>
            <p:nvPr/>
          </p:nvSpPr>
          <p:spPr>
            <a:xfrm>
              <a:off x="1778087" y="4196496"/>
              <a:ext cx="3573901" cy="9162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pPr>
              <a:r>
                <a:rPr lang="en" sz="1800" dirty="0">
                  <a:solidFill>
                    <a:schemeClr val="lt1"/>
                  </a:solidFill>
                </a:rPr>
                <a:t>Cost of Tobacco &amp; Vaping Products</a:t>
              </a:r>
              <a:endParaRPr sz="1800" dirty="0">
                <a:solidFill>
                  <a:schemeClr val="lt1"/>
                </a:solidFill>
              </a:endParaRPr>
            </a:p>
          </p:txBody>
        </p:sp>
      </p:grpSp>
      <p:pic>
        <p:nvPicPr>
          <p:cNvPr id="857" name="Google Shape;857;p51"/>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858" name="Google Shape;858;p51"/>
          <p:cNvGrpSpPr/>
          <p:nvPr/>
        </p:nvGrpSpPr>
        <p:grpSpPr>
          <a:xfrm>
            <a:off x="0" y="3002835"/>
            <a:ext cx="9144000" cy="852303"/>
            <a:chOff x="0" y="2860778"/>
            <a:chExt cx="12192000" cy="1136404"/>
          </a:xfrm>
        </p:grpSpPr>
        <p:cxnSp>
          <p:nvCxnSpPr>
            <p:cNvPr id="859" name="Google Shape;859;p51"/>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860" name="Google Shape;860;p51"/>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861" name="Google Shape;861;p51"/>
            <p:cNvSpPr txBox="1"/>
            <p:nvPr/>
          </p:nvSpPr>
          <p:spPr>
            <a:xfrm>
              <a:off x="1789367" y="2964567"/>
              <a:ext cx="9011400" cy="932400"/>
            </a:xfrm>
            <a:prstGeom prst="rect">
              <a:avLst/>
            </a:prstGeom>
            <a:noFill/>
            <a:ln>
              <a:noFill/>
            </a:ln>
          </p:spPr>
          <p:txBody>
            <a:bodyPr spcFirstLastPara="1" wrap="square" lIns="68575" tIns="34275" rIns="68575" bIns="34275" anchor="ctr" anchorCtr="0">
              <a:noAutofit/>
            </a:bodyPr>
            <a:lstStyle/>
            <a:p>
              <a:pPr>
                <a:lnSpc>
                  <a:spcPct val="115000"/>
                </a:lnSpc>
                <a:spcBef>
                  <a:spcPts val="1200"/>
                </a:spcBef>
                <a:spcAft>
                  <a:spcPts val="1200"/>
                </a:spcAft>
              </a:pPr>
              <a:r>
                <a:rPr lang="en" sz="2100" b="1" dirty="0">
                  <a:solidFill>
                    <a:schemeClr val="lt1"/>
                  </a:solidFill>
                </a:rPr>
                <a:t>9. What are the financial costs of smoking/vaping?</a:t>
              </a:r>
              <a:endParaRPr sz="2100" dirty="0">
                <a:solidFill>
                  <a:schemeClr val="lt1"/>
                </a:solidFill>
              </a:endParaRPr>
            </a:p>
          </p:txBody>
        </p:sp>
      </p:grpSp>
      <p:pic>
        <p:nvPicPr>
          <p:cNvPr id="862" name="Google Shape;862;p51"/>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863" name="Google Shape;863;p51"/>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864" name="Google Shape;864;p51"/>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865" name="Google Shape;865;p51"/>
          <p:cNvGrpSpPr/>
          <p:nvPr/>
        </p:nvGrpSpPr>
        <p:grpSpPr>
          <a:xfrm>
            <a:off x="6464099" y="2599016"/>
            <a:ext cx="2680317" cy="260366"/>
            <a:chOff x="8618369" y="2322355"/>
            <a:chExt cx="3555740" cy="347154"/>
          </a:xfrm>
        </p:grpSpPr>
        <p:cxnSp>
          <p:nvCxnSpPr>
            <p:cNvPr id="866" name="Google Shape;866;p51"/>
            <p:cNvCxnSpPr>
              <a:stCxn id="867"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867" name="Google Shape;867;p51"/>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68" name="Google Shape;868;p51"/>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869" name="Google Shape;869;p51"/>
          <p:cNvGrpSpPr/>
          <p:nvPr/>
        </p:nvGrpSpPr>
        <p:grpSpPr>
          <a:xfrm>
            <a:off x="7120923" y="1159966"/>
            <a:ext cx="1490596" cy="260366"/>
            <a:chOff x="9395100" y="2116888"/>
            <a:chExt cx="1977442" cy="347154"/>
          </a:xfrm>
        </p:grpSpPr>
        <p:sp>
          <p:nvSpPr>
            <p:cNvPr id="870" name="Google Shape;870;p51"/>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71" name="Google Shape;871;p51"/>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872" name="Google Shape;872;p51"/>
          <p:cNvGrpSpPr/>
          <p:nvPr/>
        </p:nvGrpSpPr>
        <p:grpSpPr>
          <a:xfrm>
            <a:off x="7157646" y="1474420"/>
            <a:ext cx="1453420" cy="260366"/>
            <a:chOff x="9395100" y="2116888"/>
            <a:chExt cx="1977442" cy="347154"/>
          </a:xfrm>
        </p:grpSpPr>
        <p:sp>
          <p:nvSpPr>
            <p:cNvPr id="873" name="Google Shape;873;p51"/>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74" name="Google Shape;874;p51"/>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3"/>
                                        </p:tgtEl>
                                        <p:attrNameLst>
                                          <p:attrName>style.visibility</p:attrName>
                                        </p:attrNameLst>
                                      </p:cBhvr>
                                      <p:to>
                                        <p:strVal val="visible"/>
                                      </p:to>
                                    </p:set>
                                    <p:animEffect transition="in" filter="fade">
                                      <p:cBhvr>
                                        <p:cTn id="7" dur="3573"/>
                                        <p:tgtEl>
                                          <p:spTgt spid="863"/>
                                        </p:tgtEl>
                                      </p:cBhvr>
                                    </p:animEffect>
                                  </p:childTnLst>
                                </p:cTn>
                              </p:par>
                              <p:par>
                                <p:cTn id="8" presetID="10" presetClass="entr" presetSubtype="0" fill="hold" nodeType="withEffect">
                                  <p:stCondLst>
                                    <p:cond delay="1000"/>
                                  </p:stCondLst>
                                  <p:childTnLst>
                                    <p:set>
                                      <p:cBhvr>
                                        <p:cTn id="9" dur="1" fill="hold">
                                          <p:stCondLst>
                                            <p:cond delay="0"/>
                                          </p:stCondLst>
                                        </p:cTn>
                                        <p:tgtEl>
                                          <p:spTgt spid="858"/>
                                        </p:tgtEl>
                                        <p:attrNameLst>
                                          <p:attrName>style.visibility</p:attrName>
                                        </p:attrNameLst>
                                      </p:cBhvr>
                                      <p:to>
                                        <p:strVal val="visible"/>
                                      </p:to>
                                    </p:set>
                                    <p:animEffect transition="in" filter="fade">
                                      <p:cBhvr>
                                        <p:cTn id="10" dur="1000"/>
                                        <p:tgtEl>
                                          <p:spTgt spid="858"/>
                                        </p:tgtEl>
                                      </p:cBhvr>
                                    </p:animEffect>
                                  </p:childTnLst>
                                </p:cTn>
                              </p:par>
                              <p:par>
                                <p:cTn id="11" presetID="2" presetClass="entr" presetSubtype="2" fill="hold" nodeType="withEffect">
                                  <p:stCondLst>
                                    <p:cond delay="2250"/>
                                  </p:stCondLst>
                                  <p:childTnLst>
                                    <p:set>
                                      <p:cBhvr>
                                        <p:cTn id="12" dur="1" fill="hold">
                                          <p:stCondLst>
                                            <p:cond delay="0"/>
                                          </p:stCondLst>
                                        </p:cTn>
                                        <p:tgtEl>
                                          <p:spTgt spid="865"/>
                                        </p:tgtEl>
                                        <p:attrNameLst>
                                          <p:attrName>style.visibility</p:attrName>
                                        </p:attrNameLst>
                                      </p:cBhvr>
                                      <p:to>
                                        <p:strVal val="visible"/>
                                      </p:to>
                                    </p:set>
                                    <p:anim calcmode="lin" valueType="num">
                                      <p:cBhvr additive="base">
                                        <p:cTn id="13" dur="500"/>
                                        <p:tgtEl>
                                          <p:spTgt spid="865"/>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862"/>
                                        </p:tgtEl>
                                        <p:attrNameLst>
                                          <p:attrName>style.visibility</p:attrName>
                                        </p:attrNameLst>
                                      </p:cBhvr>
                                      <p:to>
                                        <p:strVal val="visible"/>
                                      </p:to>
                                    </p:set>
                                    <p:animEffect transition="in" filter="fade">
                                      <p:cBhvr>
                                        <p:cTn id="17" dur="5000"/>
                                        <p:tgtEl>
                                          <p:spTgt spid="862"/>
                                        </p:tgtEl>
                                      </p:cBhvr>
                                    </p:animEffect>
                                  </p:childTnLst>
                                </p:cTn>
                              </p:par>
                              <p:par>
                                <p:cTn id="18" presetID="10" presetClass="entr" presetSubtype="0" fill="hold" nodeType="withEffect">
                                  <p:stCondLst>
                                    <p:cond delay="0"/>
                                  </p:stCondLst>
                                  <p:childTnLst>
                                    <p:set>
                                      <p:cBhvr>
                                        <p:cTn id="19" dur="1" fill="hold">
                                          <p:stCondLst>
                                            <p:cond delay="0"/>
                                          </p:stCondLst>
                                        </p:cTn>
                                        <p:tgtEl>
                                          <p:spTgt spid="848"/>
                                        </p:tgtEl>
                                        <p:attrNameLst>
                                          <p:attrName>style.visibility</p:attrName>
                                        </p:attrNameLst>
                                      </p:cBhvr>
                                      <p:to>
                                        <p:strVal val="visible"/>
                                      </p:to>
                                    </p:set>
                                    <p:animEffect transition="in" filter="fade">
                                      <p:cBhvr>
                                        <p:cTn id="20" dur="500"/>
                                        <p:tgtEl>
                                          <p:spTgt spid="848"/>
                                        </p:tgtEl>
                                      </p:cBhvr>
                                    </p:animEffect>
                                  </p:childTnLst>
                                </p:cTn>
                              </p:par>
                              <p:par>
                                <p:cTn id="21" presetID="10" presetClass="entr" presetSubtype="0" fill="hold" nodeType="withEffect">
                                  <p:stCondLst>
                                    <p:cond delay="0"/>
                                  </p:stCondLst>
                                  <p:childTnLst>
                                    <p:set>
                                      <p:cBhvr>
                                        <p:cTn id="22" dur="1" fill="hold">
                                          <p:stCondLst>
                                            <p:cond delay="0"/>
                                          </p:stCondLst>
                                        </p:cTn>
                                        <p:tgtEl>
                                          <p:spTgt spid="839"/>
                                        </p:tgtEl>
                                        <p:attrNameLst>
                                          <p:attrName>style.visibility</p:attrName>
                                        </p:attrNameLst>
                                      </p:cBhvr>
                                      <p:to>
                                        <p:strVal val="visible"/>
                                      </p:to>
                                    </p:set>
                                    <p:animEffect transition="in" filter="fade">
                                      <p:cBhvr>
                                        <p:cTn id="23" dur="500"/>
                                        <p:tgtEl>
                                          <p:spTgt spid="839"/>
                                        </p:tgtEl>
                                      </p:cBhvr>
                                    </p:animEffect>
                                  </p:childTnLst>
                                </p:cTn>
                              </p:par>
                              <p:par>
                                <p:cTn id="24" presetID="2" presetClass="entr" presetSubtype="8" fill="hold" nodeType="withEffect">
                                  <p:stCondLst>
                                    <p:cond delay="500"/>
                                  </p:stCondLst>
                                  <p:childTnLst>
                                    <p:set>
                                      <p:cBhvr>
                                        <p:cTn id="25" dur="1" fill="hold">
                                          <p:stCondLst>
                                            <p:cond delay="0"/>
                                          </p:stCondLst>
                                        </p:cTn>
                                        <p:tgtEl>
                                          <p:spTgt spid="853"/>
                                        </p:tgtEl>
                                        <p:attrNameLst>
                                          <p:attrName>style.visibility</p:attrName>
                                        </p:attrNameLst>
                                      </p:cBhvr>
                                      <p:to>
                                        <p:strVal val="visible"/>
                                      </p:to>
                                    </p:set>
                                    <p:anim calcmode="lin" valueType="num">
                                      <p:cBhvr additive="base">
                                        <p:cTn id="26" dur="500"/>
                                        <p:tgtEl>
                                          <p:spTgt spid="853"/>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849"/>
                                        </p:tgtEl>
                                        <p:attrNameLst>
                                          <p:attrName>style.visibility</p:attrName>
                                        </p:attrNameLst>
                                      </p:cBhvr>
                                      <p:to>
                                        <p:strVal val="visible"/>
                                      </p:to>
                                    </p:set>
                                    <p:anim calcmode="lin" valueType="num">
                                      <p:cBhvr additive="base">
                                        <p:cTn id="29" dur="500"/>
                                        <p:tgtEl>
                                          <p:spTgt spid="849"/>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850"/>
                                        </p:tgtEl>
                                        <p:attrNameLst>
                                          <p:attrName>style.visibility</p:attrName>
                                        </p:attrNameLst>
                                      </p:cBhvr>
                                      <p:to>
                                        <p:strVal val="visible"/>
                                      </p:to>
                                    </p:set>
                                    <p:anim calcmode="lin" valueType="num">
                                      <p:cBhvr additive="base">
                                        <p:cTn id="32" dur="500"/>
                                        <p:tgtEl>
                                          <p:spTgt spid="850"/>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851"/>
                                        </p:tgtEl>
                                        <p:attrNameLst>
                                          <p:attrName>style.visibility</p:attrName>
                                        </p:attrNameLst>
                                      </p:cBhvr>
                                      <p:to>
                                        <p:strVal val="visible"/>
                                      </p:to>
                                    </p:set>
                                    <p:anim calcmode="lin" valueType="num">
                                      <p:cBhvr additive="base">
                                        <p:cTn id="35" dur="500"/>
                                        <p:tgtEl>
                                          <p:spTgt spid="851"/>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844"/>
                                        </p:tgtEl>
                                        <p:attrNameLst>
                                          <p:attrName>style.visibility</p:attrName>
                                        </p:attrNameLst>
                                      </p:cBhvr>
                                      <p:to>
                                        <p:strVal val="visible"/>
                                      </p:to>
                                    </p:set>
                                    <p:anim calcmode="lin" valueType="num">
                                      <p:cBhvr additive="base">
                                        <p:cTn id="38" dur="500"/>
                                        <p:tgtEl>
                                          <p:spTgt spid="844"/>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840"/>
                                        </p:tgtEl>
                                        <p:attrNameLst>
                                          <p:attrName>style.visibility</p:attrName>
                                        </p:attrNameLst>
                                      </p:cBhvr>
                                      <p:to>
                                        <p:strVal val="visible"/>
                                      </p:to>
                                    </p:set>
                                    <p:anim calcmode="lin" valueType="num">
                                      <p:cBhvr additive="base">
                                        <p:cTn id="41" dur="500"/>
                                        <p:tgtEl>
                                          <p:spTgt spid="840"/>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64"/>
                                        </p:tgtEl>
                                        <p:attrNameLst>
                                          <p:attrName>style.visibility</p:attrName>
                                        </p:attrNameLst>
                                      </p:cBhvr>
                                      <p:to>
                                        <p:strVal val="visible"/>
                                      </p:to>
                                    </p:set>
                                    <p:animEffect transition="in" filter="fade">
                                      <p:cBhvr>
                                        <p:cTn id="46" dur="5000"/>
                                        <p:tgtEl>
                                          <p:spTgt spid="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pic>
        <p:nvPicPr>
          <p:cNvPr id="879" name="Google Shape;879;p52"/>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880" name="Google Shape;880;p52"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881" name="Google Shape;881;p52"/>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882" name="Google Shape;882;p52"/>
          <p:cNvGrpSpPr/>
          <p:nvPr/>
        </p:nvGrpSpPr>
        <p:grpSpPr>
          <a:xfrm>
            <a:off x="4707503" y="4837423"/>
            <a:ext cx="3393130" cy="697259"/>
            <a:chOff x="1452892" y="4172004"/>
            <a:chExt cx="4524174" cy="929679"/>
          </a:xfrm>
        </p:grpSpPr>
        <p:sp>
          <p:nvSpPr>
            <p:cNvPr id="883" name="Google Shape;883;p52"/>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84" name="Google Shape;884;p52"/>
            <p:cNvSpPr txBox="1"/>
            <p:nvPr/>
          </p:nvSpPr>
          <p:spPr>
            <a:xfrm>
              <a:off x="1717288" y="4381083"/>
              <a:ext cx="496500" cy="523200"/>
            </a:xfrm>
            <a:prstGeom prst="rect">
              <a:avLst/>
            </a:prstGeom>
            <a:solidFill>
              <a:schemeClr val="accent2"/>
            </a:solid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885" name="Google Shape;885;p52"/>
            <p:cNvSpPr txBox="1"/>
            <p:nvPr/>
          </p:nvSpPr>
          <p:spPr>
            <a:xfrm>
              <a:off x="2163338" y="4185359"/>
              <a:ext cx="3378900" cy="916200"/>
            </a:xfrm>
            <a:prstGeom prst="rect">
              <a:avLst/>
            </a:prstGeom>
            <a:solidFill>
              <a:schemeClr val="accent2"/>
            </a:solidFill>
            <a:ln>
              <a:noFill/>
            </a:ln>
          </p:spPr>
          <p:txBody>
            <a:bodyPr spcFirstLastPara="1" wrap="square" lIns="68575" tIns="34275" rIns="68575" bIns="34275" anchor="ctr" anchorCtr="0">
              <a:normAutofit/>
            </a:bodyPr>
            <a:lstStyle/>
            <a:p>
              <a:r>
                <a:rPr lang="en" sz="1800">
                  <a:solidFill>
                    <a:schemeClr val="lt1"/>
                  </a:solidFill>
                </a:rPr>
                <a:t>All of the above</a:t>
              </a:r>
              <a:endParaRPr sz="1800">
                <a:solidFill>
                  <a:schemeClr val="lt1"/>
                </a:solidFill>
              </a:endParaRPr>
            </a:p>
          </p:txBody>
        </p:sp>
      </p:grpSp>
      <p:grpSp>
        <p:nvGrpSpPr>
          <p:cNvPr id="886" name="Google Shape;886;p52"/>
          <p:cNvGrpSpPr/>
          <p:nvPr/>
        </p:nvGrpSpPr>
        <p:grpSpPr>
          <a:xfrm>
            <a:off x="1091373" y="4837423"/>
            <a:ext cx="3393130" cy="697259"/>
            <a:chOff x="1452892" y="4172004"/>
            <a:chExt cx="4524174" cy="929679"/>
          </a:xfrm>
        </p:grpSpPr>
        <p:sp>
          <p:nvSpPr>
            <p:cNvPr id="887" name="Google Shape;887;p52"/>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88" name="Google Shape;888;p52"/>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889" name="Google Shape;889;p52"/>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000">
                  <a:solidFill>
                    <a:schemeClr val="lt1"/>
                  </a:solidFill>
                </a:rPr>
                <a:t>Medical Bills</a:t>
              </a:r>
              <a:endParaRPr sz="2000">
                <a:solidFill>
                  <a:schemeClr val="lt1"/>
                </a:solidFill>
              </a:endParaRPr>
            </a:p>
          </p:txBody>
        </p:sp>
      </p:grpSp>
      <p:cxnSp>
        <p:nvCxnSpPr>
          <p:cNvPr id="890" name="Google Shape;890;p52"/>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891" name="Google Shape;891;p52"/>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92" name="Google Shape;892;p52"/>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893" name="Google Shape;893;p52"/>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1800" dirty="0">
                <a:solidFill>
                  <a:schemeClr val="lt1"/>
                </a:solidFill>
              </a:rPr>
              <a:t>Missed days of work</a:t>
            </a:r>
            <a:endParaRPr sz="1800" dirty="0">
              <a:solidFill>
                <a:schemeClr val="lt1"/>
              </a:solidFill>
            </a:endParaRPr>
          </a:p>
        </p:txBody>
      </p:sp>
      <p:sp>
        <p:nvSpPr>
          <p:cNvPr id="894" name="Google Shape;894;p52"/>
          <p:cNvSpPr/>
          <p:nvPr/>
        </p:nvSpPr>
        <p:spPr>
          <a:xfrm>
            <a:off x="47074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895" name="Google Shape;895;p52"/>
          <p:cNvGrpSpPr/>
          <p:nvPr/>
        </p:nvGrpSpPr>
        <p:grpSpPr>
          <a:xfrm>
            <a:off x="1089669" y="3991262"/>
            <a:ext cx="3393130" cy="697259"/>
            <a:chOff x="1452892" y="4172004"/>
            <a:chExt cx="4524174" cy="929679"/>
          </a:xfrm>
        </p:grpSpPr>
        <p:sp>
          <p:nvSpPr>
            <p:cNvPr id="896" name="Google Shape;896;p52"/>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97" name="Google Shape;897;p52"/>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898" name="Google Shape;898;p52"/>
            <p:cNvSpPr txBox="1"/>
            <p:nvPr/>
          </p:nvSpPr>
          <p:spPr>
            <a:xfrm>
              <a:off x="1892208" y="4185483"/>
              <a:ext cx="3573901" cy="9162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pPr>
              <a:r>
                <a:rPr lang="en" sz="1800" dirty="0">
                  <a:solidFill>
                    <a:schemeClr val="lt1"/>
                  </a:solidFill>
                </a:rPr>
                <a:t>Cost of Tobacco &amp; Vaping Products</a:t>
              </a:r>
              <a:endParaRPr sz="1800" dirty="0">
                <a:solidFill>
                  <a:schemeClr val="lt1"/>
                </a:solidFill>
              </a:endParaRPr>
            </a:p>
          </p:txBody>
        </p:sp>
      </p:grpSp>
      <p:pic>
        <p:nvPicPr>
          <p:cNvPr id="899" name="Google Shape;899;p52"/>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900" name="Google Shape;900;p52"/>
          <p:cNvGrpSpPr/>
          <p:nvPr/>
        </p:nvGrpSpPr>
        <p:grpSpPr>
          <a:xfrm>
            <a:off x="0" y="3002835"/>
            <a:ext cx="9144000" cy="852303"/>
            <a:chOff x="0" y="2860778"/>
            <a:chExt cx="12192000" cy="1136404"/>
          </a:xfrm>
        </p:grpSpPr>
        <p:cxnSp>
          <p:nvCxnSpPr>
            <p:cNvPr id="901" name="Google Shape;901;p52"/>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902" name="Google Shape;902;p52"/>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903" name="Google Shape;903;p52"/>
            <p:cNvSpPr txBox="1"/>
            <p:nvPr/>
          </p:nvSpPr>
          <p:spPr>
            <a:xfrm>
              <a:off x="1789367" y="2964567"/>
              <a:ext cx="9006300" cy="932400"/>
            </a:xfrm>
            <a:prstGeom prst="rect">
              <a:avLst/>
            </a:prstGeom>
            <a:noFill/>
            <a:ln>
              <a:noFill/>
            </a:ln>
          </p:spPr>
          <p:txBody>
            <a:bodyPr spcFirstLastPara="1" wrap="square" lIns="68575" tIns="34275" rIns="68575" bIns="34275" anchor="ctr" anchorCtr="0">
              <a:noAutofit/>
            </a:bodyPr>
            <a:lstStyle/>
            <a:p>
              <a:pPr>
                <a:lnSpc>
                  <a:spcPct val="115000"/>
                </a:lnSpc>
                <a:spcBef>
                  <a:spcPts val="1200"/>
                </a:spcBef>
                <a:spcAft>
                  <a:spcPts val="1200"/>
                </a:spcAft>
              </a:pPr>
              <a:r>
                <a:rPr lang="en" sz="2100" b="1">
                  <a:solidFill>
                    <a:schemeClr val="lt1"/>
                  </a:solidFill>
                </a:rPr>
                <a:t>9. What are the financial costs of smoking / vaping?</a:t>
              </a:r>
              <a:endParaRPr sz="2100">
                <a:solidFill>
                  <a:schemeClr val="lt1"/>
                </a:solidFill>
              </a:endParaRPr>
            </a:p>
          </p:txBody>
        </p:sp>
      </p:grpSp>
      <p:pic>
        <p:nvPicPr>
          <p:cNvPr id="904" name="Google Shape;904;p52"/>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905" name="Google Shape;905;p52"/>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906" name="Google Shape;906;p52"/>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907" name="Google Shape;907;p52"/>
          <p:cNvGrpSpPr/>
          <p:nvPr/>
        </p:nvGrpSpPr>
        <p:grpSpPr>
          <a:xfrm>
            <a:off x="6464099" y="2599016"/>
            <a:ext cx="2680317" cy="260366"/>
            <a:chOff x="8618369" y="2322355"/>
            <a:chExt cx="3555740" cy="347154"/>
          </a:xfrm>
        </p:grpSpPr>
        <p:cxnSp>
          <p:nvCxnSpPr>
            <p:cNvPr id="908" name="Google Shape;908;p52"/>
            <p:cNvCxnSpPr>
              <a:stCxn id="909"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909" name="Google Shape;909;p52"/>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10" name="Google Shape;910;p52"/>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911" name="Google Shape;911;p52"/>
          <p:cNvGrpSpPr/>
          <p:nvPr/>
        </p:nvGrpSpPr>
        <p:grpSpPr>
          <a:xfrm>
            <a:off x="7120923" y="1159966"/>
            <a:ext cx="1490596" cy="260366"/>
            <a:chOff x="9395100" y="2116888"/>
            <a:chExt cx="1977442" cy="347154"/>
          </a:xfrm>
        </p:grpSpPr>
        <p:sp>
          <p:nvSpPr>
            <p:cNvPr id="912" name="Google Shape;912;p52"/>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13" name="Google Shape;913;p52"/>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914" name="Google Shape;914;p52"/>
          <p:cNvGrpSpPr/>
          <p:nvPr/>
        </p:nvGrpSpPr>
        <p:grpSpPr>
          <a:xfrm>
            <a:off x="7157646" y="1474420"/>
            <a:ext cx="1453420" cy="260366"/>
            <a:chOff x="9395100" y="2116888"/>
            <a:chExt cx="1977442" cy="347154"/>
          </a:xfrm>
        </p:grpSpPr>
        <p:sp>
          <p:nvSpPr>
            <p:cNvPr id="915" name="Google Shape;915;p52"/>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16" name="Google Shape;916;p52"/>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pic>
        <p:nvPicPr>
          <p:cNvPr id="921" name="Google Shape;921;p53"/>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922" name="Google Shape;922;p53" descr="Ein Bild, das Zeichnung enthält.&#10;&#10;Automatisch generierte Beschreibung"/>
          <p:cNvPicPr preferRelativeResize="0"/>
          <p:nvPr/>
        </p:nvPicPr>
        <p:blipFill rotWithShape="1">
          <a:blip r:embed="rId4">
            <a:alphaModFix/>
          </a:blip>
          <a:srcRect/>
          <a:stretch/>
        </p:blipFill>
        <p:spPr>
          <a:xfrm>
            <a:off x="7891526" y="5640426"/>
            <a:ext cx="1073876" cy="214775"/>
          </a:xfrm>
          <a:prstGeom prst="rect">
            <a:avLst/>
          </a:prstGeom>
          <a:noFill/>
          <a:ln>
            <a:noFill/>
          </a:ln>
        </p:spPr>
      </p:pic>
      <p:sp>
        <p:nvSpPr>
          <p:cNvPr id="923" name="Google Shape;923;p53"/>
          <p:cNvSpPr/>
          <p:nvPr/>
        </p:nvSpPr>
        <p:spPr>
          <a:xfrm>
            <a:off x="1089675" y="1280629"/>
            <a:ext cx="7007100" cy="39054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24" name="Google Shape;924;p53"/>
          <p:cNvSpPr/>
          <p:nvPr/>
        </p:nvSpPr>
        <p:spPr>
          <a:xfrm>
            <a:off x="1210425" y="1376978"/>
            <a:ext cx="6765600" cy="10185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buClr>
                <a:schemeClr val="dk1"/>
              </a:buClr>
              <a:buSzPts val="1100"/>
            </a:pPr>
            <a:r>
              <a:rPr lang="en" sz="1900" b="1" i="1" dirty="0">
                <a:solidFill>
                  <a:srgbClr val="262626"/>
                </a:solidFill>
              </a:rPr>
              <a:t>Smoking &amp; vaping have many financial, social, and health costs for </a:t>
            </a:r>
            <a:r>
              <a:rPr lang="en" sz="1900" b="1" i="1" dirty="0">
                <a:solidFill>
                  <a:schemeClr val="lt1"/>
                </a:solidFill>
              </a:rPr>
              <a:t>the person who smokes/vapes</a:t>
            </a:r>
            <a:r>
              <a:rPr lang="en" sz="1900" b="1" i="1" dirty="0">
                <a:solidFill>
                  <a:srgbClr val="262626"/>
                </a:solidFill>
              </a:rPr>
              <a:t> </a:t>
            </a:r>
            <a:br>
              <a:rPr lang="en" sz="1900" b="1" i="1" dirty="0">
                <a:solidFill>
                  <a:srgbClr val="262626"/>
                </a:solidFill>
              </a:rPr>
            </a:br>
            <a:r>
              <a:rPr lang="en" sz="1900" b="1" i="1" dirty="0">
                <a:solidFill>
                  <a:schemeClr val="bg1"/>
                </a:solidFill>
              </a:rPr>
              <a:t>and</a:t>
            </a:r>
            <a:r>
              <a:rPr lang="en" sz="1900" b="1" i="1" dirty="0">
                <a:solidFill>
                  <a:srgbClr val="262626"/>
                </a:solidFill>
              </a:rPr>
              <a:t> </a:t>
            </a:r>
            <a:r>
              <a:rPr lang="en" sz="1900" b="1" i="1" dirty="0">
                <a:solidFill>
                  <a:schemeClr val="lt1"/>
                </a:solidFill>
              </a:rPr>
              <a:t>their family.</a:t>
            </a:r>
            <a:endParaRPr sz="2200" b="1" dirty="0">
              <a:solidFill>
                <a:schemeClr val="lt1"/>
              </a:solidFill>
              <a:latin typeface="Calibri"/>
              <a:ea typeface="Calibri"/>
              <a:cs typeface="Calibri"/>
              <a:sym typeface="Calibri"/>
            </a:endParaRPr>
          </a:p>
        </p:txBody>
      </p:sp>
      <p:pic>
        <p:nvPicPr>
          <p:cNvPr id="925" name="Google Shape;925;p53"/>
          <p:cNvPicPr preferRelativeResize="0"/>
          <p:nvPr/>
        </p:nvPicPr>
        <p:blipFill>
          <a:blip r:embed="rId5">
            <a:alphaModFix/>
          </a:blip>
          <a:stretch>
            <a:fillRect/>
          </a:stretch>
        </p:blipFill>
        <p:spPr>
          <a:xfrm>
            <a:off x="2603250" y="2491826"/>
            <a:ext cx="3828850" cy="2552575"/>
          </a:xfrm>
          <a:prstGeom prst="rect">
            <a:avLst/>
          </a:prstGeom>
          <a:noFill/>
          <a:ln w="19050" cap="flat" cmpd="sng">
            <a:solidFill>
              <a:schemeClr val="lt1"/>
            </a:solidFill>
            <a:prstDash val="solid"/>
            <a:miter lim="8000"/>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pic>
        <p:nvPicPr>
          <p:cNvPr id="930" name="Google Shape;930;p54"/>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931" name="Google Shape;931;p54"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932" name="Google Shape;932;p54"/>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933" name="Google Shape;933;p54"/>
          <p:cNvGrpSpPr/>
          <p:nvPr/>
        </p:nvGrpSpPr>
        <p:grpSpPr>
          <a:xfrm>
            <a:off x="4707503" y="4837423"/>
            <a:ext cx="3393130" cy="697259"/>
            <a:chOff x="1452892" y="4172004"/>
            <a:chExt cx="4524174" cy="929679"/>
          </a:xfrm>
        </p:grpSpPr>
        <p:sp>
          <p:nvSpPr>
            <p:cNvPr id="934" name="Google Shape;934;p54"/>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35" name="Google Shape;935;p54"/>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936" name="Google Shape;936;p54"/>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Fresh Air Indiana</a:t>
              </a:r>
              <a:endParaRPr sz="1800">
                <a:solidFill>
                  <a:schemeClr val="lt1"/>
                </a:solidFill>
              </a:endParaRPr>
            </a:p>
          </p:txBody>
        </p:sp>
      </p:grpSp>
      <p:grpSp>
        <p:nvGrpSpPr>
          <p:cNvPr id="937" name="Google Shape;937;p54"/>
          <p:cNvGrpSpPr/>
          <p:nvPr/>
        </p:nvGrpSpPr>
        <p:grpSpPr>
          <a:xfrm>
            <a:off x="1091373" y="4837423"/>
            <a:ext cx="3393130" cy="697259"/>
            <a:chOff x="1452892" y="4172004"/>
            <a:chExt cx="4524174" cy="929679"/>
          </a:xfrm>
        </p:grpSpPr>
        <p:sp>
          <p:nvSpPr>
            <p:cNvPr id="938" name="Google Shape;938;p54"/>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39" name="Google Shape;939;p54"/>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940" name="Google Shape;940;p54"/>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Smoke Free Indiana</a:t>
              </a:r>
              <a:endParaRPr sz="1800">
                <a:solidFill>
                  <a:schemeClr val="lt1"/>
                </a:solidFill>
              </a:endParaRPr>
            </a:p>
          </p:txBody>
        </p:sp>
      </p:grpSp>
      <p:cxnSp>
        <p:nvCxnSpPr>
          <p:cNvPr id="941" name="Google Shape;941;p54"/>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942" name="Google Shape;942;p54"/>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43" name="Google Shape;943;p54"/>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944" name="Google Shape;944;p54"/>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Quit Now Indiana</a:t>
            </a:r>
            <a:endParaRPr sz="1800">
              <a:solidFill>
                <a:schemeClr val="lt1"/>
              </a:solidFill>
            </a:endParaRPr>
          </a:p>
        </p:txBody>
      </p:sp>
      <p:sp>
        <p:nvSpPr>
          <p:cNvPr id="945" name="Google Shape;945;p54"/>
          <p:cNvSpPr/>
          <p:nvPr/>
        </p:nvSpPr>
        <p:spPr>
          <a:xfrm>
            <a:off x="47057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946" name="Google Shape;946;p54"/>
          <p:cNvGrpSpPr/>
          <p:nvPr/>
        </p:nvGrpSpPr>
        <p:grpSpPr>
          <a:xfrm>
            <a:off x="1089669" y="3991262"/>
            <a:ext cx="3393130" cy="697259"/>
            <a:chOff x="1452892" y="4172004"/>
            <a:chExt cx="4524174" cy="929679"/>
          </a:xfrm>
        </p:grpSpPr>
        <p:sp>
          <p:nvSpPr>
            <p:cNvPr id="947" name="Google Shape;947;p54"/>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48" name="Google Shape;948;p54"/>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949" name="Google Shape;949;p54"/>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Stop it Indiana</a:t>
              </a:r>
              <a:endParaRPr sz="1800">
                <a:solidFill>
                  <a:schemeClr val="lt1"/>
                </a:solidFill>
              </a:endParaRPr>
            </a:p>
          </p:txBody>
        </p:sp>
      </p:grpSp>
      <p:pic>
        <p:nvPicPr>
          <p:cNvPr id="950" name="Google Shape;950;p54"/>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951" name="Google Shape;951;p54"/>
          <p:cNvGrpSpPr/>
          <p:nvPr/>
        </p:nvGrpSpPr>
        <p:grpSpPr>
          <a:xfrm>
            <a:off x="0" y="3002835"/>
            <a:ext cx="9144000" cy="852303"/>
            <a:chOff x="0" y="2860778"/>
            <a:chExt cx="12192000" cy="1136404"/>
          </a:xfrm>
        </p:grpSpPr>
        <p:cxnSp>
          <p:nvCxnSpPr>
            <p:cNvPr id="952" name="Google Shape;952;p54"/>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953" name="Google Shape;953;p54"/>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954" name="Google Shape;954;p54"/>
            <p:cNvSpPr txBox="1"/>
            <p:nvPr/>
          </p:nvSpPr>
          <p:spPr>
            <a:xfrm>
              <a:off x="1597188" y="2964568"/>
              <a:ext cx="8839200" cy="932400"/>
            </a:xfrm>
            <a:prstGeom prst="rect">
              <a:avLst/>
            </a:prstGeom>
            <a:noFill/>
            <a:ln>
              <a:noFill/>
            </a:ln>
          </p:spPr>
          <p:txBody>
            <a:bodyPr spcFirstLastPara="1" wrap="square" lIns="68575" tIns="34275" rIns="68575" bIns="34275" anchor="ctr" anchorCtr="0">
              <a:normAutofit lnSpcReduction="10000"/>
            </a:bodyPr>
            <a:lstStyle/>
            <a:p>
              <a:pPr marL="457200" algn="ctr">
                <a:lnSpc>
                  <a:spcPct val="115000"/>
                </a:lnSpc>
              </a:pPr>
              <a:r>
                <a:rPr lang="en" sz="1900" b="1">
                  <a:solidFill>
                    <a:schemeClr val="lt1"/>
                  </a:solidFill>
                </a:rPr>
                <a:t>10. Which organization helps provide FREE tobacco cessation resources and 24/7 support?</a:t>
              </a:r>
              <a:endParaRPr sz="1900">
                <a:solidFill>
                  <a:schemeClr val="lt1"/>
                </a:solidFill>
              </a:endParaRPr>
            </a:p>
          </p:txBody>
        </p:sp>
      </p:grpSp>
      <p:pic>
        <p:nvPicPr>
          <p:cNvPr id="955" name="Google Shape;955;p54"/>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956" name="Google Shape;956;p54"/>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957" name="Google Shape;957;p54"/>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958" name="Google Shape;958;p54"/>
          <p:cNvGrpSpPr/>
          <p:nvPr/>
        </p:nvGrpSpPr>
        <p:grpSpPr>
          <a:xfrm>
            <a:off x="6464099" y="2599016"/>
            <a:ext cx="2680317" cy="260366"/>
            <a:chOff x="8618369" y="2322355"/>
            <a:chExt cx="3555740" cy="347154"/>
          </a:xfrm>
        </p:grpSpPr>
        <p:cxnSp>
          <p:nvCxnSpPr>
            <p:cNvPr id="959" name="Google Shape;959;p54"/>
            <p:cNvCxnSpPr>
              <a:stCxn id="960"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960" name="Google Shape;960;p54"/>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61" name="Google Shape;961;p54"/>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962" name="Google Shape;962;p54"/>
          <p:cNvGrpSpPr/>
          <p:nvPr/>
        </p:nvGrpSpPr>
        <p:grpSpPr>
          <a:xfrm>
            <a:off x="7120923" y="1159966"/>
            <a:ext cx="1490596" cy="260366"/>
            <a:chOff x="9395100" y="2116888"/>
            <a:chExt cx="1977442" cy="347154"/>
          </a:xfrm>
        </p:grpSpPr>
        <p:sp>
          <p:nvSpPr>
            <p:cNvPr id="963" name="Google Shape;963;p54"/>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64" name="Google Shape;964;p54"/>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965" name="Google Shape;965;p54"/>
          <p:cNvGrpSpPr/>
          <p:nvPr/>
        </p:nvGrpSpPr>
        <p:grpSpPr>
          <a:xfrm>
            <a:off x="7157646" y="1474420"/>
            <a:ext cx="1453420" cy="260366"/>
            <a:chOff x="9395100" y="2116888"/>
            <a:chExt cx="1977442" cy="347154"/>
          </a:xfrm>
        </p:grpSpPr>
        <p:sp>
          <p:nvSpPr>
            <p:cNvPr id="966" name="Google Shape;966;p54"/>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67" name="Google Shape;967;p54"/>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6"/>
                                        </p:tgtEl>
                                        <p:attrNameLst>
                                          <p:attrName>style.visibility</p:attrName>
                                        </p:attrNameLst>
                                      </p:cBhvr>
                                      <p:to>
                                        <p:strVal val="visible"/>
                                      </p:to>
                                    </p:set>
                                    <p:animEffect transition="in" filter="fade">
                                      <p:cBhvr>
                                        <p:cTn id="7" dur="3573"/>
                                        <p:tgtEl>
                                          <p:spTgt spid="956"/>
                                        </p:tgtEl>
                                      </p:cBhvr>
                                    </p:animEffect>
                                  </p:childTnLst>
                                </p:cTn>
                              </p:par>
                              <p:par>
                                <p:cTn id="8" presetID="10" presetClass="entr" presetSubtype="0" fill="hold" nodeType="withEffect">
                                  <p:stCondLst>
                                    <p:cond delay="1000"/>
                                  </p:stCondLst>
                                  <p:childTnLst>
                                    <p:set>
                                      <p:cBhvr>
                                        <p:cTn id="9" dur="1" fill="hold">
                                          <p:stCondLst>
                                            <p:cond delay="0"/>
                                          </p:stCondLst>
                                        </p:cTn>
                                        <p:tgtEl>
                                          <p:spTgt spid="951"/>
                                        </p:tgtEl>
                                        <p:attrNameLst>
                                          <p:attrName>style.visibility</p:attrName>
                                        </p:attrNameLst>
                                      </p:cBhvr>
                                      <p:to>
                                        <p:strVal val="visible"/>
                                      </p:to>
                                    </p:set>
                                    <p:animEffect transition="in" filter="fade">
                                      <p:cBhvr>
                                        <p:cTn id="10" dur="1000"/>
                                        <p:tgtEl>
                                          <p:spTgt spid="951"/>
                                        </p:tgtEl>
                                      </p:cBhvr>
                                    </p:animEffect>
                                  </p:childTnLst>
                                </p:cTn>
                              </p:par>
                              <p:par>
                                <p:cTn id="11" presetID="2" presetClass="entr" presetSubtype="2" fill="hold" nodeType="withEffect">
                                  <p:stCondLst>
                                    <p:cond delay="2250"/>
                                  </p:stCondLst>
                                  <p:childTnLst>
                                    <p:set>
                                      <p:cBhvr>
                                        <p:cTn id="12" dur="1" fill="hold">
                                          <p:stCondLst>
                                            <p:cond delay="0"/>
                                          </p:stCondLst>
                                        </p:cTn>
                                        <p:tgtEl>
                                          <p:spTgt spid="958"/>
                                        </p:tgtEl>
                                        <p:attrNameLst>
                                          <p:attrName>style.visibility</p:attrName>
                                        </p:attrNameLst>
                                      </p:cBhvr>
                                      <p:to>
                                        <p:strVal val="visible"/>
                                      </p:to>
                                    </p:set>
                                    <p:anim calcmode="lin" valueType="num">
                                      <p:cBhvr additive="base">
                                        <p:cTn id="13" dur="500"/>
                                        <p:tgtEl>
                                          <p:spTgt spid="958"/>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955"/>
                                        </p:tgtEl>
                                        <p:attrNameLst>
                                          <p:attrName>style.visibility</p:attrName>
                                        </p:attrNameLst>
                                      </p:cBhvr>
                                      <p:to>
                                        <p:strVal val="visible"/>
                                      </p:to>
                                    </p:set>
                                    <p:animEffect transition="in" filter="fade">
                                      <p:cBhvr>
                                        <p:cTn id="17" dur="5000"/>
                                        <p:tgtEl>
                                          <p:spTgt spid="955"/>
                                        </p:tgtEl>
                                      </p:cBhvr>
                                    </p:animEffect>
                                  </p:childTnLst>
                                </p:cTn>
                              </p:par>
                              <p:par>
                                <p:cTn id="18" presetID="10" presetClass="entr" presetSubtype="0" fill="hold" nodeType="withEffect">
                                  <p:stCondLst>
                                    <p:cond delay="0"/>
                                  </p:stCondLst>
                                  <p:childTnLst>
                                    <p:set>
                                      <p:cBhvr>
                                        <p:cTn id="19" dur="1" fill="hold">
                                          <p:stCondLst>
                                            <p:cond delay="0"/>
                                          </p:stCondLst>
                                        </p:cTn>
                                        <p:tgtEl>
                                          <p:spTgt spid="941"/>
                                        </p:tgtEl>
                                        <p:attrNameLst>
                                          <p:attrName>style.visibility</p:attrName>
                                        </p:attrNameLst>
                                      </p:cBhvr>
                                      <p:to>
                                        <p:strVal val="visible"/>
                                      </p:to>
                                    </p:set>
                                    <p:animEffect transition="in" filter="fade">
                                      <p:cBhvr>
                                        <p:cTn id="20" dur="500"/>
                                        <p:tgtEl>
                                          <p:spTgt spid="941"/>
                                        </p:tgtEl>
                                      </p:cBhvr>
                                    </p:animEffect>
                                  </p:childTnLst>
                                </p:cTn>
                              </p:par>
                              <p:par>
                                <p:cTn id="21" presetID="10" presetClass="entr" presetSubtype="0" fill="hold" nodeType="withEffect">
                                  <p:stCondLst>
                                    <p:cond delay="0"/>
                                  </p:stCondLst>
                                  <p:childTnLst>
                                    <p:set>
                                      <p:cBhvr>
                                        <p:cTn id="22" dur="1" fill="hold">
                                          <p:stCondLst>
                                            <p:cond delay="0"/>
                                          </p:stCondLst>
                                        </p:cTn>
                                        <p:tgtEl>
                                          <p:spTgt spid="932"/>
                                        </p:tgtEl>
                                        <p:attrNameLst>
                                          <p:attrName>style.visibility</p:attrName>
                                        </p:attrNameLst>
                                      </p:cBhvr>
                                      <p:to>
                                        <p:strVal val="visible"/>
                                      </p:to>
                                    </p:set>
                                    <p:animEffect transition="in" filter="fade">
                                      <p:cBhvr>
                                        <p:cTn id="23" dur="500"/>
                                        <p:tgtEl>
                                          <p:spTgt spid="932"/>
                                        </p:tgtEl>
                                      </p:cBhvr>
                                    </p:animEffect>
                                  </p:childTnLst>
                                </p:cTn>
                              </p:par>
                              <p:par>
                                <p:cTn id="24" presetID="2" presetClass="entr" presetSubtype="8" fill="hold" nodeType="withEffect">
                                  <p:stCondLst>
                                    <p:cond delay="500"/>
                                  </p:stCondLst>
                                  <p:childTnLst>
                                    <p:set>
                                      <p:cBhvr>
                                        <p:cTn id="25" dur="1" fill="hold">
                                          <p:stCondLst>
                                            <p:cond delay="0"/>
                                          </p:stCondLst>
                                        </p:cTn>
                                        <p:tgtEl>
                                          <p:spTgt spid="946"/>
                                        </p:tgtEl>
                                        <p:attrNameLst>
                                          <p:attrName>style.visibility</p:attrName>
                                        </p:attrNameLst>
                                      </p:cBhvr>
                                      <p:to>
                                        <p:strVal val="visible"/>
                                      </p:to>
                                    </p:set>
                                    <p:anim calcmode="lin" valueType="num">
                                      <p:cBhvr additive="base">
                                        <p:cTn id="26" dur="500"/>
                                        <p:tgtEl>
                                          <p:spTgt spid="946"/>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942"/>
                                        </p:tgtEl>
                                        <p:attrNameLst>
                                          <p:attrName>style.visibility</p:attrName>
                                        </p:attrNameLst>
                                      </p:cBhvr>
                                      <p:to>
                                        <p:strVal val="visible"/>
                                      </p:to>
                                    </p:set>
                                    <p:anim calcmode="lin" valueType="num">
                                      <p:cBhvr additive="base">
                                        <p:cTn id="29" dur="500"/>
                                        <p:tgtEl>
                                          <p:spTgt spid="942"/>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943"/>
                                        </p:tgtEl>
                                        <p:attrNameLst>
                                          <p:attrName>style.visibility</p:attrName>
                                        </p:attrNameLst>
                                      </p:cBhvr>
                                      <p:to>
                                        <p:strVal val="visible"/>
                                      </p:to>
                                    </p:set>
                                    <p:anim calcmode="lin" valueType="num">
                                      <p:cBhvr additive="base">
                                        <p:cTn id="32" dur="500"/>
                                        <p:tgtEl>
                                          <p:spTgt spid="943"/>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944"/>
                                        </p:tgtEl>
                                        <p:attrNameLst>
                                          <p:attrName>style.visibility</p:attrName>
                                        </p:attrNameLst>
                                      </p:cBhvr>
                                      <p:to>
                                        <p:strVal val="visible"/>
                                      </p:to>
                                    </p:set>
                                    <p:anim calcmode="lin" valueType="num">
                                      <p:cBhvr additive="base">
                                        <p:cTn id="35" dur="500"/>
                                        <p:tgtEl>
                                          <p:spTgt spid="944"/>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937"/>
                                        </p:tgtEl>
                                        <p:attrNameLst>
                                          <p:attrName>style.visibility</p:attrName>
                                        </p:attrNameLst>
                                      </p:cBhvr>
                                      <p:to>
                                        <p:strVal val="visible"/>
                                      </p:to>
                                    </p:set>
                                    <p:anim calcmode="lin" valueType="num">
                                      <p:cBhvr additive="base">
                                        <p:cTn id="38" dur="500"/>
                                        <p:tgtEl>
                                          <p:spTgt spid="937"/>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933"/>
                                        </p:tgtEl>
                                        <p:attrNameLst>
                                          <p:attrName>style.visibility</p:attrName>
                                        </p:attrNameLst>
                                      </p:cBhvr>
                                      <p:to>
                                        <p:strVal val="visible"/>
                                      </p:to>
                                    </p:set>
                                    <p:anim calcmode="lin" valueType="num">
                                      <p:cBhvr additive="base">
                                        <p:cTn id="41" dur="500"/>
                                        <p:tgtEl>
                                          <p:spTgt spid="933"/>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57"/>
                                        </p:tgtEl>
                                        <p:attrNameLst>
                                          <p:attrName>style.visibility</p:attrName>
                                        </p:attrNameLst>
                                      </p:cBhvr>
                                      <p:to>
                                        <p:strVal val="visible"/>
                                      </p:to>
                                    </p:set>
                                    <p:animEffect transition="in" filter="fade">
                                      <p:cBhvr>
                                        <p:cTn id="46" dur="5000"/>
                                        <p:tgtEl>
                                          <p:spTgt spid="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972" name="Google Shape;972;p55"/>
          <p:cNvPicPr preferRelativeResize="0"/>
          <p:nvPr/>
        </p:nvPicPr>
        <p:blipFill rotWithShape="1">
          <a:blip r:embed="rId3">
            <a:alphaModFix/>
          </a:blip>
          <a:srcRect/>
          <a:stretch/>
        </p:blipFill>
        <p:spPr>
          <a:xfrm>
            <a:off x="0" y="-1"/>
            <a:ext cx="9144000" cy="6857999"/>
          </a:xfrm>
          <a:prstGeom prst="rect">
            <a:avLst/>
          </a:prstGeom>
          <a:noFill/>
          <a:ln>
            <a:noFill/>
          </a:ln>
        </p:spPr>
      </p:pic>
      <p:pic>
        <p:nvPicPr>
          <p:cNvPr id="973" name="Google Shape;973;p55"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974" name="Google Shape;974;p55"/>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975" name="Google Shape;975;p55"/>
          <p:cNvGrpSpPr/>
          <p:nvPr/>
        </p:nvGrpSpPr>
        <p:grpSpPr>
          <a:xfrm>
            <a:off x="4707503" y="4837423"/>
            <a:ext cx="3393130" cy="697259"/>
            <a:chOff x="1452892" y="4172004"/>
            <a:chExt cx="4524174" cy="929679"/>
          </a:xfrm>
        </p:grpSpPr>
        <p:sp>
          <p:nvSpPr>
            <p:cNvPr id="976" name="Google Shape;976;p55"/>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77" name="Google Shape;977;p55"/>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978" name="Google Shape;978;p55"/>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Fresh Air Indiana</a:t>
              </a:r>
              <a:endParaRPr sz="1800">
                <a:solidFill>
                  <a:schemeClr val="lt1"/>
                </a:solidFill>
              </a:endParaRPr>
            </a:p>
          </p:txBody>
        </p:sp>
      </p:grpSp>
      <p:grpSp>
        <p:nvGrpSpPr>
          <p:cNvPr id="979" name="Google Shape;979;p55"/>
          <p:cNvGrpSpPr/>
          <p:nvPr/>
        </p:nvGrpSpPr>
        <p:grpSpPr>
          <a:xfrm>
            <a:off x="1091373" y="4837423"/>
            <a:ext cx="3393130" cy="697259"/>
            <a:chOff x="1452892" y="4172004"/>
            <a:chExt cx="4524174" cy="929679"/>
          </a:xfrm>
        </p:grpSpPr>
        <p:sp>
          <p:nvSpPr>
            <p:cNvPr id="980" name="Google Shape;980;p55"/>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81" name="Google Shape;981;p55"/>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982" name="Google Shape;982;p55"/>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Smoke Free Indiana</a:t>
              </a:r>
              <a:endParaRPr sz="1800">
                <a:solidFill>
                  <a:schemeClr val="lt1"/>
                </a:solidFill>
              </a:endParaRPr>
            </a:p>
          </p:txBody>
        </p:sp>
      </p:grpSp>
      <p:cxnSp>
        <p:nvCxnSpPr>
          <p:cNvPr id="983" name="Google Shape;983;p55"/>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984" name="Google Shape;984;p55"/>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85" name="Google Shape;985;p55"/>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986" name="Google Shape;986;p55"/>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Quit Now Indiana</a:t>
            </a:r>
            <a:endParaRPr sz="1800">
              <a:solidFill>
                <a:schemeClr val="lt1"/>
              </a:solidFill>
            </a:endParaRPr>
          </a:p>
        </p:txBody>
      </p:sp>
      <p:sp>
        <p:nvSpPr>
          <p:cNvPr id="987" name="Google Shape;987;p55"/>
          <p:cNvSpPr/>
          <p:nvPr/>
        </p:nvSpPr>
        <p:spPr>
          <a:xfrm>
            <a:off x="47057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988" name="Google Shape;988;p55"/>
          <p:cNvGrpSpPr/>
          <p:nvPr/>
        </p:nvGrpSpPr>
        <p:grpSpPr>
          <a:xfrm>
            <a:off x="1089669" y="3991262"/>
            <a:ext cx="3393130" cy="697259"/>
            <a:chOff x="1452892" y="4172004"/>
            <a:chExt cx="4524174" cy="929679"/>
          </a:xfrm>
        </p:grpSpPr>
        <p:sp>
          <p:nvSpPr>
            <p:cNvPr id="989" name="Google Shape;989;p55"/>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90" name="Google Shape;990;p55"/>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991" name="Google Shape;991;p55"/>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Stop it Indiana</a:t>
              </a:r>
              <a:endParaRPr sz="1800">
                <a:solidFill>
                  <a:schemeClr val="lt1"/>
                </a:solidFill>
              </a:endParaRPr>
            </a:p>
          </p:txBody>
        </p:sp>
      </p:grpSp>
      <p:pic>
        <p:nvPicPr>
          <p:cNvPr id="992" name="Google Shape;992;p55"/>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993" name="Google Shape;993;p55"/>
          <p:cNvGrpSpPr/>
          <p:nvPr/>
        </p:nvGrpSpPr>
        <p:grpSpPr>
          <a:xfrm>
            <a:off x="0" y="3002835"/>
            <a:ext cx="9144000" cy="852303"/>
            <a:chOff x="0" y="2860778"/>
            <a:chExt cx="12192000" cy="1136404"/>
          </a:xfrm>
        </p:grpSpPr>
        <p:cxnSp>
          <p:nvCxnSpPr>
            <p:cNvPr id="994" name="Google Shape;994;p55"/>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995" name="Google Shape;995;p55"/>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996" name="Google Shape;996;p55"/>
            <p:cNvSpPr txBox="1"/>
            <p:nvPr/>
          </p:nvSpPr>
          <p:spPr>
            <a:xfrm>
              <a:off x="1597188" y="2964568"/>
              <a:ext cx="8839200" cy="932400"/>
            </a:xfrm>
            <a:prstGeom prst="rect">
              <a:avLst/>
            </a:prstGeom>
            <a:noFill/>
            <a:ln>
              <a:noFill/>
            </a:ln>
          </p:spPr>
          <p:txBody>
            <a:bodyPr spcFirstLastPara="1" wrap="square" lIns="68575" tIns="34275" rIns="68575" bIns="34275" anchor="ctr" anchorCtr="0">
              <a:normAutofit lnSpcReduction="10000"/>
            </a:bodyPr>
            <a:lstStyle/>
            <a:p>
              <a:pPr marL="457200" algn="ctr">
                <a:lnSpc>
                  <a:spcPct val="115000"/>
                </a:lnSpc>
              </a:pPr>
              <a:r>
                <a:rPr lang="en" sz="1900" b="1">
                  <a:solidFill>
                    <a:schemeClr val="lt1"/>
                  </a:solidFill>
                </a:rPr>
                <a:t>10. Which organization helps provide FREE tobacco cessation resources and 24/7 support?</a:t>
              </a:r>
              <a:endParaRPr sz="1900">
                <a:solidFill>
                  <a:schemeClr val="lt1"/>
                </a:solidFill>
              </a:endParaRPr>
            </a:p>
          </p:txBody>
        </p:sp>
      </p:grpSp>
      <p:pic>
        <p:nvPicPr>
          <p:cNvPr id="997" name="Google Shape;997;p55"/>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998" name="Google Shape;998;p55"/>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999" name="Google Shape;999;p55"/>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1000" name="Google Shape;1000;p55"/>
          <p:cNvGrpSpPr/>
          <p:nvPr/>
        </p:nvGrpSpPr>
        <p:grpSpPr>
          <a:xfrm>
            <a:off x="6464099" y="2599016"/>
            <a:ext cx="2680317" cy="260366"/>
            <a:chOff x="8618369" y="2322355"/>
            <a:chExt cx="3555740" cy="347154"/>
          </a:xfrm>
        </p:grpSpPr>
        <p:cxnSp>
          <p:nvCxnSpPr>
            <p:cNvPr id="1001" name="Google Shape;1001;p55"/>
            <p:cNvCxnSpPr>
              <a:stCxn id="1002"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1002" name="Google Shape;1002;p55"/>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003" name="Google Shape;1003;p55"/>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pic>
        <p:nvPicPr>
          <p:cNvPr id="1008" name="Google Shape;1008;p56"/>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009" name="Google Shape;1009;p56" descr="Ein Bild, das Zeichnung enthält.&#10;&#10;Automatisch generierte Beschreibung"/>
          <p:cNvPicPr preferRelativeResize="0"/>
          <p:nvPr/>
        </p:nvPicPr>
        <p:blipFill rotWithShape="1">
          <a:blip r:embed="rId4">
            <a:alphaModFix/>
          </a:blip>
          <a:srcRect/>
          <a:stretch/>
        </p:blipFill>
        <p:spPr>
          <a:xfrm>
            <a:off x="8075550" y="5677230"/>
            <a:ext cx="889850" cy="177970"/>
          </a:xfrm>
          <a:prstGeom prst="rect">
            <a:avLst/>
          </a:prstGeom>
          <a:noFill/>
          <a:ln>
            <a:noFill/>
          </a:ln>
        </p:spPr>
      </p:pic>
      <p:sp>
        <p:nvSpPr>
          <p:cNvPr id="1010" name="Google Shape;1010;p56"/>
          <p:cNvSpPr/>
          <p:nvPr/>
        </p:nvSpPr>
        <p:spPr>
          <a:xfrm>
            <a:off x="1068450" y="1262625"/>
            <a:ext cx="7007100" cy="39906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011" name="Google Shape;1011;p56"/>
          <p:cNvSpPr/>
          <p:nvPr/>
        </p:nvSpPr>
        <p:spPr>
          <a:xfrm>
            <a:off x="3999499" y="1857125"/>
            <a:ext cx="3936187" cy="2945700"/>
          </a:xfrm>
          <a:prstGeom prst="rect">
            <a:avLst/>
          </a:prstGeom>
          <a:noFill/>
          <a:ln>
            <a:noFill/>
          </a:ln>
        </p:spPr>
        <p:txBody>
          <a:bodyPr spcFirstLastPara="1" wrap="square" lIns="68575" tIns="34275" rIns="68575" bIns="34275" anchor="ctr" anchorCtr="0">
            <a:noAutofit/>
          </a:bodyPr>
          <a:lstStyle/>
          <a:p>
            <a:pPr>
              <a:lnSpc>
                <a:spcPct val="115000"/>
              </a:lnSpc>
              <a:buClr>
                <a:schemeClr val="dk1"/>
              </a:buClr>
              <a:buSzPts val="1100"/>
            </a:pPr>
            <a:r>
              <a:rPr lang="en" sz="2100" b="1" i="1" dirty="0">
                <a:solidFill>
                  <a:srgbClr val="333333"/>
                </a:solidFill>
              </a:rPr>
              <a:t>Quit Now Indiana is the </a:t>
            </a:r>
            <a:br>
              <a:rPr lang="en" sz="2100" b="1" i="1" dirty="0">
                <a:solidFill>
                  <a:srgbClr val="333333"/>
                </a:solidFill>
              </a:rPr>
            </a:br>
            <a:r>
              <a:rPr lang="en" sz="2100" b="1" i="1" dirty="0">
                <a:solidFill>
                  <a:schemeClr val="lt1"/>
                </a:solidFill>
              </a:rPr>
              <a:t>FREE </a:t>
            </a:r>
            <a:r>
              <a:rPr lang="en" sz="2100" b="1" i="1" dirty="0">
                <a:solidFill>
                  <a:srgbClr val="333333"/>
                </a:solidFill>
              </a:rPr>
              <a:t>frontline tool for helping Hoosiers who use tobacco break their addiction.</a:t>
            </a:r>
            <a:br>
              <a:rPr lang="en" sz="2100" b="1" i="1" dirty="0">
                <a:solidFill>
                  <a:srgbClr val="333333"/>
                </a:solidFill>
              </a:rPr>
            </a:br>
            <a:r>
              <a:rPr lang="en" sz="2100" b="1" i="1" dirty="0">
                <a:solidFill>
                  <a:srgbClr val="333333"/>
                </a:solidFill>
              </a:rPr>
              <a:t> </a:t>
            </a:r>
          </a:p>
          <a:p>
            <a:pPr>
              <a:lnSpc>
                <a:spcPct val="115000"/>
              </a:lnSpc>
              <a:buClr>
                <a:schemeClr val="dk1"/>
              </a:buClr>
              <a:buSzPts val="1100"/>
            </a:pPr>
            <a:r>
              <a:rPr lang="en" sz="2100" b="1" i="1" dirty="0">
                <a:solidFill>
                  <a:srgbClr val="333333"/>
                </a:solidFill>
              </a:rPr>
              <a:t>Support those who are ready to quit by referring them to </a:t>
            </a:r>
            <a:r>
              <a:rPr lang="en" sz="2100" b="1" i="1" dirty="0">
                <a:solidFill>
                  <a:schemeClr val="bg1"/>
                </a:solidFill>
              </a:rPr>
              <a:t>Quit Now Indiana! </a:t>
            </a:r>
            <a:endParaRPr sz="2400" b="1" dirty="0">
              <a:solidFill>
                <a:schemeClr val="bg1"/>
              </a:solidFill>
              <a:latin typeface="Calibri"/>
              <a:ea typeface="Calibri"/>
              <a:cs typeface="Calibri"/>
              <a:sym typeface="Calibri"/>
            </a:endParaRPr>
          </a:p>
        </p:txBody>
      </p:sp>
      <p:pic>
        <p:nvPicPr>
          <p:cNvPr id="1012" name="Google Shape;1012;p56"/>
          <p:cNvPicPr preferRelativeResize="0"/>
          <p:nvPr/>
        </p:nvPicPr>
        <p:blipFill>
          <a:blip r:embed="rId5">
            <a:alphaModFix/>
          </a:blip>
          <a:stretch>
            <a:fillRect/>
          </a:stretch>
        </p:blipFill>
        <p:spPr>
          <a:xfrm>
            <a:off x="1737776" y="1510064"/>
            <a:ext cx="1990725" cy="34956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pic>
        <p:nvPicPr>
          <p:cNvPr id="1017" name="Google Shape;1017;p57"/>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018" name="Google Shape;1018;p57"/>
          <p:cNvPicPr preferRelativeResize="0"/>
          <p:nvPr/>
        </p:nvPicPr>
        <p:blipFill>
          <a:blip r:embed="rId4">
            <a:alphaModFix/>
          </a:blip>
          <a:stretch>
            <a:fillRect/>
          </a:stretch>
        </p:blipFill>
        <p:spPr>
          <a:xfrm>
            <a:off x="2357521" y="2293276"/>
            <a:ext cx="4484554" cy="2522575"/>
          </a:xfrm>
          <a:prstGeom prst="rect">
            <a:avLst/>
          </a:prstGeom>
          <a:noFill/>
          <a:ln>
            <a:noFill/>
          </a:ln>
        </p:spPr>
      </p:pic>
      <p:sp>
        <p:nvSpPr>
          <p:cNvPr id="1019" name="Google Shape;1019;p57"/>
          <p:cNvSpPr txBox="1"/>
          <p:nvPr/>
        </p:nvSpPr>
        <p:spPr>
          <a:xfrm>
            <a:off x="234198" y="837830"/>
            <a:ext cx="8731200" cy="1092900"/>
          </a:xfrm>
          <a:prstGeom prst="rect">
            <a:avLst/>
          </a:prstGeom>
          <a:noFill/>
          <a:ln>
            <a:noFill/>
          </a:ln>
        </p:spPr>
        <p:txBody>
          <a:bodyPr spcFirstLastPara="1" wrap="square" lIns="91425" tIns="91425" rIns="91425" bIns="91425" anchor="t" anchorCtr="0">
            <a:spAutoFit/>
          </a:bodyPr>
          <a:lstStyle/>
          <a:p>
            <a:pPr algn="ctr"/>
            <a:r>
              <a:rPr lang="en" sz="5900" b="1" dirty="0">
                <a:solidFill>
                  <a:schemeClr val="accent2"/>
                </a:solidFill>
                <a:latin typeface="Impact"/>
                <a:ea typeface="Impact"/>
                <a:cs typeface="Impact"/>
                <a:sym typeface="Impact"/>
              </a:rPr>
              <a:t>So… are you a millionaire?</a:t>
            </a:r>
            <a:endParaRPr sz="5900" b="1" dirty="0">
              <a:solidFill>
                <a:schemeClr val="accent2"/>
              </a:solidFill>
              <a:latin typeface="Impact"/>
              <a:ea typeface="Impact"/>
              <a:cs typeface="Impact"/>
              <a:sym typeface="Impact"/>
            </a:endParaRPr>
          </a:p>
        </p:txBody>
      </p:sp>
      <p:pic>
        <p:nvPicPr>
          <p:cNvPr id="1020" name="Google Shape;1020;p57"/>
          <p:cNvPicPr preferRelativeResize="0"/>
          <p:nvPr/>
        </p:nvPicPr>
        <p:blipFill>
          <a:blip r:embed="rId5">
            <a:alphaModFix/>
          </a:blip>
          <a:stretch>
            <a:fillRect/>
          </a:stretch>
        </p:blipFill>
        <p:spPr>
          <a:xfrm>
            <a:off x="0" y="2385227"/>
            <a:ext cx="2522576" cy="2522576"/>
          </a:xfrm>
          <a:prstGeom prst="rect">
            <a:avLst/>
          </a:prstGeom>
          <a:noFill/>
          <a:ln>
            <a:noFill/>
          </a:ln>
        </p:spPr>
      </p:pic>
      <p:pic>
        <p:nvPicPr>
          <p:cNvPr id="1021" name="Google Shape;1021;p57"/>
          <p:cNvPicPr preferRelativeResize="0"/>
          <p:nvPr/>
        </p:nvPicPr>
        <p:blipFill>
          <a:blip r:embed="rId5">
            <a:alphaModFix/>
          </a:blip>
          <a:stretch>
            <a:fillRect/>
          </a:stretch>
        </p:blipFill>
        <p:spPr>
          <a:xfrm>
            <a:off x="6765225" y="2385227"/>
            <a:ext cx="2522576" cy="2522576"/>
          </a:xfrm>
          <a:prstGeom prst="rect">
            <a:avLst/>
          </a:prstGeom>
          <a:noFill/>
          <a:ln>
            <a:noFill/>
          </a:ln>
        </p:spPr>
      </p:pic>
      <p:sp>
        <p:nvSpPr>
          <p:cNvPr id="1022" name="Google Shape;1022;p57"/>
          <p:cNvSpPr txBox="1"/>
          <p:nvPr/>
        </p:nvSpPr>
        <p:spPr>
          <a:xfrm>
            <a:off x="152298" y="5178397"/>
            <a:ext cx="8813100" cy="1092900"/>
          </a:xfrm>
          <a:prstGeom prst="rect">
            <a:avLst/>
          </a:prstGeom>
          <a:noFill/>
          <a:ln>
            <a:noFill/>
          </a:ln>
        </p:spPr>
        <p:txBody>
          <a:bodyPr spcFirstLastPara="1" wrap="square" lIns="91425" tIns="91425" rIns="91425" bIns="91425" anchor="t" anchorCtr="0">
            <a:spAutoFit/>
          </a:bodyPr>
          <a:lstStyle/>
          <a:p>
            <a:pPr algn="ctr"/>
            <a:r>
              <a:rPr lang="en" sz="5900" b="1" dirty="0">
                <a:solidFill>
                  <a:schemeClr val="accent2"/>
                </a:solidFill>
                <a:latin typeface="Impact"/>
                <a:ea typeface="Impact"/>
                <a:cs typeface="Impact"/>
                <a:sym typeface="Impact"/>
              </a:rPr>
              <a:t>Thanks for playing!</a:t>
            </a:r>
            <a:endParaRPr sz="5900" b="1" dirty="0">
              <a:solidFill>
                <a:schemeClr val="accent2"/>
              </a:solidFill>
              <a:latin typeface="Impact"/>
              <a:ea typeface="Impact"/>
              <a:cs typeface="Impact"/>
              <a:sym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1021"/>
                                        </p:tgtEl>
                                        <p:attrNameLst>
                                          <p:attrName>r</p:attrName>
                                        </p:attrNameLst>
                                      </p:cBhvr>
                                    </p:animRot>
                                  </p:childTnLst>
                                </p:cTn>
                              </p:par>
                            </p:childTnLst>
                          </p:cTn>
                        </p:par>
                        <p:par>
                          <p:cTn id="7" fill="hold">
                            <p:stCondLst>
                              <p:cond delay="1000"/>
                            </p:stCondLst>
                            <p:childTnLst>
                              <p:par>
                                <p:cTn id="8" presetID="8" presetClass="emph" presetSubtype="0" fill="hold" nodeType="afterEffect">
                                  <p:stCondLst>
                                    <p:cond delay="0"/>
                                  </p:stCondLst>
                                  <p:childTnLst>
                                    <p:animRot by="-21600000">
                                      <p:cBhvr>
                                        <p:cTn id="9" dur="1000" fill="hold"/>
                                        <p:tgtEl>
                                          <p:spTgt spid="10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8D5A-F690-220D-85E8-310426351DA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B0DBAE7-3C41-7F83-B49A-47B7C3121347}"/>
              </a:ext>
            </a:extLst>
          </p:cNvPr>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A7FB007A-6F0D-B71B-1312-40A1DC21D3DA}"/>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FEB985D-B925-71C7-1345-9296A1EE48C5}"/>
              </a:ext>
            </a:extLst>
          </p:cNvPr>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4E1F170B-1D82-5EB8-A0DE-B89581696207}"/>
              </a:ext>
            </a:extLst>
          </p:cNvPr>
          <p:cNvSpPr/>
          <p:nvPr/>
        </p:nvSpPr>
        <p:spPr>
          <a:xfrm>
            <a:off x="402704" y="3315805"/>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a:extLst>
              <a:ext uri="{FF2B5EF4-FFF2-40B4-BE49-F238E27FC236}">
                <a16:creationId xmlns:a16="http://schemas.microsoft.com/office/drawing/2014/main" id="{932F1F77-0DE9-2F71-24C7-66BDB0A4E0BD}"/>
              </a:ext>
            </a:extLst>
          </p:cNvPr>
          <p:cNvSpPr txBox="1"/>
          <p:nvPr/>
        </p:nvSpPr>
        <p:spPr>
          <a:xfrm>
            <a:off x="-433729" y="1390062"/>
            <a:ext cx="10011453" cy="1826077"/>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Connection Before Content </a:t>
            </a:r>
          </a:p>
        </p:txBody>
      </p:sp>
      <p:sp>
        <p:nvSpPr>
          <p:cNvPr id="9" name="Freeform 13">
            <a:extLst>
              <a:ext uri="{FF2B5EF4-FFF2-40B4-BE49-F238E27FC236}">
                <a16:creationId xmlns:a16="http://schemas.microsoft.com/office/drawing/2014/main" id="{D5B59BFA-C1B8-4D51-A1DF-C659B266A324}"/>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67B6D9B5-A823-0259-2B67-4CB1AD64FDA1}"/>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760F2C33-E0C8-5CAF-861F-F356B50CF170}"/>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6D4F52E7-FBCD-C14B-A2B0-F8CBE80B2874}"/>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12">
            <a:extLst>
              <a:ext uri="{FF2B5EF4-FFF2-40B4-BE49-F238E27FC236}">
                <a16:creationId xmlns:a16="http://schemas.microsoft.com/office/drawing/2014/main" id="{00769A76-D734-BAD2-4F0A-10A1EF32F4D3}"/>
              </a:ext>
            </a:extLst>
          </p:cNvPr>
          <p:cNvSpPr txBox="1"/>
          <p:nvPr/>
        </p:nvSpPr>
        <p:spPr>
          <a:xfrm>
            <a:off x="897595" y="3648461"/>
            <a:ext cx="7552054" cy="1846659"/>
          </a:xfrm>
          <a:prstGeom prst="rect">
            <a:avLst/>
          </a:prstGeom>
        </p:spPr>
        <p:txBody>
          <a:bodyPr wrap="square" lIns="0" tIns="0" rIns="0" bIns="0" rtlCol="0" anchor="t">
            <a:spAutoFit/>
          </a:bodyPr>
          <a:lstStyle/>
          <a:p>
            <a:pPr algn="ctr">
              <a:buClr>
                <a:schemeClr val="dk1"/>
              </a:buClr>
              <a:buSzPts val="2800"/>
            </a:pPr>
            <a:r>
              <a:rPr lang="en-US" sz="4000" dirty="0">
                <a:solidFill>
                  <a:schemeClr val="dk1"/>
                </a:solidFill>
                <a:latin typeface="Caveat Brush" pitchFamily="2" charset="0"/>
                <a:ea typeface="Calibri"/>
                <a:cs typeface="Calibri"/>
                <a:sym typeface="Calibri"/>
              </a:rPr>
              <a:t>No one cares how much you know, </a:t>
            </a:r>
          </a:p>
          <a:p>
            <a:pPr algn="ctr">
              <a:buClr>
                <a:schemeClr val="dk1"/>
              </a:buClr>
              <a:buSzPts val="2800"/>
            </a:pPr>
            <a:r>
              <a:rPr lang="en-US" sz="4000" dirty="0">
                <a:solidFill>
                  <a:schemeClr val="dk1"/>
                </a:solidFill>
                <a:latin typeface="Caveat Brush" pitchFamily="2" charset="0"/>
                <a:ea typeface="Calibri"/>
                <a:cs typeface="Calibri"/>
                <a:sym typeface="Calibri"/>
              </a:rPr>
              <a:t>until they know how much you care.</a:t>
            </a:r>
          </a:p>
          <a:p>
            <a:pPr algn="ctr">
              <a:buClr>
                <a:schemeClr val="dk1"/>
              </a:buClr>
              <a:buSzPts val="2800"/>
            </a:pPr>
            <a:r>
              <a:rPr lang="en-US" sz="4000" kern="1200" dirty="0">
                <a:solidFill>
                  <a:schemeClr val="dk1"/>
                </a:solidFill>
                <a:latin typeface="Caveat Brush" pitchFamily="2" charset="0"/>
                <a:ea typeface="Calibri"/>
                <a:cs typeface="Calibri"/>
                <a:sym typeface="Calibri"/>
              </a:rPr>
              <a:t>- Theodore Roosevelt</a:t>
            </a:r>
            <a:endParaRPr lang="en-US" sz="4000" kern="1200" dirty="0">
              <a:latin typeface="Caveat Brush" pitchFamily="2" charset="0"/>
              <a:ea typeface="+mn-ea"/>
              <a:cs typeface="+mn-cs"/>
            </a:endParaRPr>
          </a:p>
        </p:txBody>
      </p:sp>
    </p:spTree>
    <p:extLst>
      <p:ext uri="{BB962C8B-B14F-4D97-AF65-F5344CB8AC3E}">
        <p14:creationId xmlns:p14="http://schemas.microsoft.com/office/powerpoint/2010/main" val="2557350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2" y="221961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31" y="1249704"/>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Breathe Materials</a:t>
            </a:r>
          </a:p>
        </p:txBody>
      </p:sp>
      <p:sp>
        <p:nvSpPr>
          <p:cNvPr id="8" name="TextBox 8"/>
          <p:cNvSpPr txBox="1"/>
          <p:nvPr/>
        </p:nvSpPr>
        <p:spPr>
          <a:xfrm>
            <a:off x="664229" y="2978162"/>
            <a:ext cx="7815532" cy="1409745"/>
          </a:xfrm>
          <a:prstGeom prst="rect">
            <a:avLst/>
          </a:prstGeom>
        </p:spPr>
        <p:txBody>
          <a:bodyPr wrap="square" lIns="0" tIns="0" rIns="0" bIns="0" rtlCol="0" anchor="t">
            <a:spAutoFit/>
          </a:bodyPr>
          <a:lstStyle/>
          <a:p>
            <a:pPr algn="ctr" defTabSz="857250">
              <a:lnSpc>
                <a:spcPts val="5405"/>
              </a:lnSpc>
              <a:buClrTx/>
            </a:pPr>
            <a:r>
              <a:rPr lang="en-US" sz="5400" b="1" kern="1200" dirty="0">
                <a:solidFill>
                  <a:srgbClr val="92D050"/>
                </a:solidFill>
                <a:latin typeface="Caveat Brush" pitchFamily="2" charset="0"/>
                <a:ea typeface="+mn-ea"/>
                <a:cs typeface="+mn-cs"/>
                <a:sym typeface="Century Gothic"/>
              </a:rPr>
              <a:t>Let’s review all the materials you have access to!</a:t>
            </a:r>
            <a:endParaRPr lang="en-US" sz="6193" kern="1200" dirty="0">
              <a:solidFill>
                <a:srgbClr val="FF914D"/>
              </a:solidFill>
              <a:latin typeface="Caveat Brush"/>
              <a:ea typeface="+mn-ea"/>
              <a:cs typeface="+mn-cs"/>
            </a:endParaRPr>
          </a:p>
        </p:txBody>
      </p:sp>
    </p:spTree>
    <p:extLst>
      <p:ext uri="{BB962C8B-B14F-4D97-AF65-F5344CB8AC3E}">
        <p14:creationId xmlns:p14="http://schemas.microsoft.com/office/powerpoint/2010/main" val="408583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FOR PARENTS/CAREGIVERS</a:t>
            </a:r>
          </a:p>
        </p:txBody>
      </p:sp>
      <p:pic>
        <p:nvPicPr>
          <p:cNvPr id="3" name="Google Shape;161;p8" descr="A picture containing person, indoor, man, sitting&#10;&#10;Description generated with very high confidence">
            <a:extLst>
              <a:ext uri="{FF2B5EF4-FFF2-40B4-BE49-F238E27FC236}">
                <a16:creationId xmlns:a16="http://schemas.microsoft.com/office/drawing/2014/main" id="{05A6B4A8-3D01-8419-ED2A-BF9A469EA7D8}"/>
              </a:ext>
            </a:extLst>
          </p:cNvPr>
          <p:cNvPicPr preferRelativeResize="0"/>
          <p:nvPr/>
        </p:nvPicPr>
        <p:blipFill rotWithShape="1">
          <a:blip r:embed="rId4">
            <a:alphaModFix/>
          </a:blip>
          <a:srcRect/>
          <a:stretch/>
        </p:blipFill>
        <p:spPr>
          <a:xfrm>
            <a:off x="265318" y="1489575"/>
            <a:ext cx="2363092" cy="2743968"/>
          </a:xfrm>
          <a:prstGeom prst="rect">
            <a:avLst/>
          </a:prstGeom>
          <a:noFill/>
          <a:ln w="38100">
            <a:solidFill>
              <a:srgbClr val="92D050"/>
            </a:solidFill>
          </a:ln>
        </p:spPr>
      </p:pic>
      <p:sp>
        <p:nvSpPr>
          <p:cNvPr id="21" name="Freeform 9">
            <a:extLst>
              <a:ext uri="{FF2B5EF4-FFF2-40B4-BE49-F238E27FC236}">
                <a16:creationId xmlns:a16="http://schemas.microsoft.com/office/drawing/2014/main" id="{4FE1CA32-78C6-F821-9D6B-B140499EA597}"/>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8D4B0A31-93CD-3310-1139-F8421251D597}"/>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AF8F7AD9-C151-6AFC-510B-9926515BE222}"/>
              </a:ext>
            </a:extLst>
          </p:cNvPr>
          <p:cNvSpPr txBox="1"/>
          <p:nvPr/>
        </p:nvSpPr>
        <p:spPr>
          <a:xfrm>
            <a:off x="2865863" y="1266286"/>
            <a:ext cx="1353893" cy="1200329"/>
          </a:xfrm>
          <a:prstGeom prst="rect">
            <a:avLst/>
          </a:prstGeom>
          <a:noFill/>
        </p:spPr>
        <p:txBody>
          <a:bodyPr wrap="square" rtlCol="0">
            <a:spAutoFit/>
          </a:bodyPr>
          <a:lstStyle/>
          <a:p>
            <a:pPr algn="r"/>
            <a:r>
              <a:rPr lang="en-US" sz="3600" dirty="0">
                <a:solidFill>
                  <a:schemeClr val="dk1"/>
                </a:solidFill>
                <a:latin typeface="Caveat Brush" pitchFamily="2" charset="0"/>
                <a:ea typeface="Calibri"/>
                <a:cs typeface="Calibri"/>
                <a:sym typeface="Calibri"/>
              </a:rPr>
              <a:t>Flip </a:t>
            </a:r>
          </a:p>
          <a:p>
            <a:pPr algn="r"/>
            <a:r>
              <a:rPr lang="en-US" sz="3600" dirty="0">
                <a:solidFill>
                  <a:schemeClr val="dk1"/>
                </a:solidFill>
                <a:latin typeface="Caveat Brush" pitchFamily="2" charset="0"/>
                <a:ea typeface="Calibri"/>
                <a:cs typeface="Calibri"/>
                <a:sym typeface="Calibri"/>
              </a:rPr>
              <a:t>Chart </a:t>
            </a:r>
            <a:endParaRPr lang="en-US" sz="3600" dirty="0"/>
          </a:p>
        </p:txBody>
      </p:sp>
      <p:sp>
        <p:nvSpPr>
          <p:cNvPr id="13" name="TextBox 12">
            <a:extLst>
              <a:ext uri="{FF2B5EF4-FFF2-40B4-BE49-F238E27FC236}">
                <a16:creationId xmlns:a16="http://schemas.microsoft.com/office/drawing/2014/main" id="{DACE5CC6-09CA-AD5D-001C-AA02F4655B23}"/>
              </a:ext>
            </a:extLst>
          </p:cNvPr>
          <p:cNvSpPr txBox="1"/>
          <p:nvPr/>
        </p:nvSpPr>
        <p:spPr>
          <a:xfrm>
            <a:off x="-54795" y="4312326"/>
            <a:ext cx="30033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Activities Booklet </a:t>
            </a:r>
            <a:endParaRPr lang="en-US" sz="3600" dirty="0"/>
          </a:p>
        </p:txBody>
      </p:sp>
      <p:sp>
        <p:nvSpPr>
          <p:cNvPr id="22" name="TextBox 21">
            <a:extLst>
              <a:ext uri="{FF2B5EF4-FFF2-40B4-BE49-F238E27FC236}">
                <a16:creationId xmlns:a16="http://schemas.microsoft.com/office/drawing/2014/main" id="{3DF5D062-04F4-4082-27F8-77D1233560D3}"/>
              </a:ext>
            </a:extLst>
          </p:cNvPr>
          <p:cNvSpPr txBox="1"/>
          <p:nvPr/>
        </p:nvSpPr>
        <p:spPr>
          <a:xfrm>
            <a:off x="6001407" y="5276042"/>
            <a:ext cx="3471377"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Worksheets </a:t>
            </a:r>
            <a:endParaRPr lang="en-US" sz="3600" dirty="0"/>
          </a:p>
        </p:txBody>
      </p:sp>
      <p:pic>
        <p:nvPicPr>
          <p:cNvPr id="12" name="Google Shape;224;p14" descr="A picture containing website&#10;&#10;Description automatically generated">
            <a:extLst>
              <a:ext uri="{FF2B5EF4-FFF2-40B4-BE49-F238E27FC236}">
                <a16:creationId xmlns:a16="http://schemas.microsoft.com/office/drawing/2014/main" id="{471DB400-DBFD-EC79-1676-F49F664131B9}"/>
              </a:ext>
            </a:extLst>
          </p:cNvPr>
          <p:cNvPicPr preferRelativeResize="0"/>
          <p:nvPr/>
        </p:nvPicPr>
        <p:blipFill rotWithShape="1">
          <a:blip r:embed="rId7">
            <a:alphaModFix/>
          </a:blip>
          <a:srcRect/>
          <a:stretch/>
        </p:blipFill>
        <p:spPr>
          <a:xfrm>
            <a:off x="6589984" y="2482585"/>
            <a:ext cx="2294222" cy="2776022"/>
          </a:xfrm>
          <a:prstGeom prst="rect">
            <a:avLst/>
          </a:prstGeom>
          <a:noFill/>
          <a:ln w="38100">
            <a:solidFill>
              <a:srgbClr val="92D050"/>
            </a:solidFill>
          </a:ln>
        </p:spPr>
      </p:pic>
      <p:sp>
        <p:nvSpPr>
          <p:cNvPr id="11" name="TextBox 10">
            <a:extLst>
              <a:ext uri="{FF2B5EF4-FFF2-40B4-BE49-F238E27FC236}">
                <a16:creationId xmlns:a16="http://schemas.microsoft.com/office/drawing/2014/main" id="{06126242-A93F-131E-36B5-0E2C9A9BEBBB}"/>
              </a:ext>
            </a:extLst>
          </p:cNvPr>
          <p:cNvSpPr txBox="1"/>
          <p:nvPr/>
        </p:nvSpPr>
        <p:spPr>
          <a:xfrm>
            <a:off x="683629" y="5696993"/>
            <a:ext cx="30033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Handouts </a:t>
            </a:r>
            <a:endParaRPr lang="en-US" sz="3600" dirty="0"/>
          </a:p>
        </p:txBody>
      </p:sp>
      <p:pic>
        <p:nvPicPr>
          <p:cNvPr id="18" name="Google Shape;190;p11">
            <a:extLst>
              <a:ext uri="{FF2B5EF4-FFF2-40B4-BE49-F238E27FC236}">
                <a16:creationId xmlns:a16="http://schemas.microsoft.com/office/drawing/2014/main" id="{E4822830-5AB7-F05C-600D-6B34CDDA852C}"/>
              </a:ext>
            </a:extLst>
          </p:cNvPr>
          <p:cNvPicPr preferRelativeResize="0"/>
          <p:nvPr/>
        </p:nvPicPr>
        <p:blipFill rotWithShape="1">
          <a:blip r:embed="rId8">
            <a:alphaModFix/>
          </a:blip>
          <a:srcRect/>
          <a:stretch/>
        </p:blipFill>
        <p:spPr>
          <a:xfrm>
            <a:off x="2539372" y="3520691"/>
            <a:ext cx="3714873" cy="3486947"/>
          </a:xfrm>
          <a:prstGeom prst="rect">
            <a:avLst/>
          </a:prstGeom>
          <a:noFill/>
          <a:ln>
            <a:noFill/>
          </a:ln>
        </p:spPr>
      </p:pic>
      <p:pic>
        <p:nvPicPr>
          <p:cNvPr id="26" name="Google Shape;151;p7">
            <a:extLst>
              <a:ext uri="{FF2B5EF4-FFF2-40B4-BE49-F238E27FC236}">
                <a16:creationId xmlns:a16="http://schemas.microsoft.com/office/drawing/2014/main" id="{9204DCC3-87B9-A6BB-E2CF-5B513B627354}"/>
              </a:ext>
            </a:extLst>
          </p:cNvPr>
          <p:cNvPicPr preferRelativeResize="0"/>
          <p:nvPr/>
        </p:nvPicPr>
        <p:blipFill rotWithShape="1">
          <a:blip r:embed="rId9">
            <a:alphaModFix/>
          </a:blip>
          <a:srcRect/>
          <a:stretch/>
        </p:blipFill>
        <p:spPr>
          <a:xfrm>
            <a:off x="3611191" y="994813"/>
            <a:ext cx="3255031" cy="3322383"/>
          </a:xfrm>
          <a:prstGeom prst="rect">
            <a:avLst/>
          </a:prstGeom>
          <a:noFill/>
          <a:ln>
            <a:noFill/>
          </a:ln>
        </p:spPr>
      </p:pic>
      <p:sp>
        <p:nvSpPr>
          <p:cNvPr id="15" name="Freeform 7">
            <a:extLst>
              <a:ext uri="{FF2B5EF4-FFF2-40B4-BE49-F238E27FC236}">
                <a16:creationId xmlns:a16="http://schemas.microsoft.com/office/drawing/2014/main" id="{41A0FD8A-9207-1274-EE95-044213789890}"/>
              </a:ext>
            </a:extLst>
          </p:cNvPr>
          <p:cNvSpPr/>
          <p:nvPr/>
        </p:nvSpPr>
        <p:spPr>
          <a:xfrm>
            <a:off x="8378234" y="828179"/>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36490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2"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183BC-7225-A0B4-2E2A-F783F99F7168}"/>
            </a:ext>
          </a:extLst>
        </p:cNvPr>
        <p:cNvGrpSpPr/>
        <p:nvPr/>
      </p:nvGrpSpPr>
      <p:grpSpPr>
        <a:xfrm>
          <a:off x="0" y="0"/>
          <a:ext cx="0" cy="0"/>
          <a:chOff x="0" y="0"/>
          <a:chExt cx="0" cy="0"/>
        </a:xfrm>
      </p:grpSpPr>
      <p:pic>
        <p:nvPicPr>
          <p:cNvPr id="12" name="Google Shape;211;p13" descr="Shape&#10;&#10;Description automatically generated">
            <a:extLst>
              <a:ext uri="{FF2B5EF4-FFF2-40B4-BE49-F238E27FC236}">
                <a16:creationId xmlns:a16="http://schemas.microsoft.com/office/drawing/2014/main" id="{8F5AC4F2-60A8-DBC9-68AD-677D681DA204}"/>
              </a:ext>
            </a:extLst>
          </p:cNvPr>
          <p:cNvPicPr preferRelativeResize="0"/>
          <p:nvPr/>
        </p:nvPicPr>
        <p:blipFill rotWithShape="1">
          <a:blip r:embed="rId3">
            <a:alphaModFix/>
          </a:blip>
          <a:srcRect/>
          <a:stretch/>
        </p:blipFill>
        <p:spPr>
          <a:xfrm rot="1444547">
            <a:off x="3117892" y="2909237"/>
            <a:ext cx="1965201" cy="2604160"/>
          </a:xfrm>
          <a:prstGeom prst="rect">
            <a:avLst/>
          </a:prstGeom>
          <a:noFill/>
          <a:ln w="9525" cap="flat" cmpd="sng">
            <a:solidFill>
              <a:schemeClr val="accent1"/>
            </a:solidFill>
            <a:prstDash val="solid"/>
            <a:round/>
            <a:headEnd type="none" w="sm" len="sm"/>
            <a:tailEnd type="none" w="sm" len="sm"/>
          </a:ln>
        </p:spPr>
      </p:pic>
      <p:sp>
        <p:nvSpPr>
          <p:cNvPr id="4" name="Freeform 4">
            <a:extLst>
              <a:ext uri="{FF2B5EF4-FFF2-40B4-BE49-F238E27FC236}">
                <a16:creationId xmlns:a16="http://schemas.microsoft.com/office/drawing/2014/main" id="{A8DAFCC7-0809-FAE4-8005-BB7E459D15CE}"/>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61496486-310E-D6CB-C406-13400504F0A5}"/>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B5603E39-A534-0A4C-AEB8-7C970F25AF5A}"/>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A3146334-BB84-4084-AD6D-AED7E641B6B9}"/>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FOR YOUNG CHILDREN</a:t>
            </a:r>
          </a:p>
        </p:txBody>
      </p:sp>
      <p:pic>
        <p:nvPicPr>
          <p:cNvPr id="19" name="Google Shape;171;p9" descr="A picture containing person&#10;&#10;Description generated with very high confidence">
            <a:extLst>
              <a:ext uri="{FF2B5EF4-FFF2-40B4-BE49-F238E27FC236}">
                <a16:creationId xmlns:a16="http://schemas.microsoft.com/office/drawing/2014/main" id="{C5622246-40B1-9AA0-3866-B791538F3D6D}"/>
              </a:ext>
            </a:extLst>
          </p:cNvPr>
          <p:cNvPicPr preferRelativeResize="0"/>
          <p:nvPr/>
        </p:nvPicPr>
        <p:blipFill rotWithShape="1">
          <a:blip r:embed="rId5">
            <a:alphaModFix/>
          </a:blip>
          <a:srcRect/>
          <a:stretch/>
        </p:blipFill>
        <p:spPr>
          <a:xfrm>
            <a:off x="5673643" y="1647992"/>
            <a:ext cx="2909725" cy="3834316"/>
          </a:xfrm>
          <a:prstGeom prst="rect">
            <a:avLst/>
          </a:prstGeom>
          <a:noFill/>
          <a:ln w="38100">
            <a:solidFill>
              <a:srgbClr val="92D050"/>
            </a:solidFill>
          </a:ln>
        </p:spPr>
      </p:pic>
      <p:sp>
        <p:nvSpPr>
          <p:cNvPr id="21" name="Freeform 9">
            <a:extLst>
              <a:ext uri="{FF2B5EF4-FFF2-40B4-BE49-F238E27FC236}">
                <a16:creationId xmlns:a16="http://schemas.microsoft.com/office/drawing/2014/main" id="{5896A855-2C06-1CDF-0BFE-4027CCD1B91F}"/>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D6638F8F-E5B3-E82B-31B3-C1D07EEF5371}"/>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7CAF2606-4888-82FB-52EF-8A85E1F9A8C0}"/>
              </a:ext>
            </a:extLst>
          </p:cNvPr>
          <p:cNvSpPr txBox="1"/>
          <p:nvPr/>
        </p:nvSpPr>
        <p:spPr>
          <a:xfrm>
            <a:off x="172563" y="5570012"/>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Coloring Book/Sheets </a:t>
            </a:r>
            <a:endParaRPr lang="en-US" sz="3600" dirty="0"/>
          </a:p>
        </p:txBody>
      </p:sp>
      <p:sp>
        <p:nvSpPr>
          <p:cNvPr id="22" name="TextBox 21">
            <a:extLst>
              <a:ext uri="{FF2B5EF4-FFF2-40B4-BE49-F238E27FC236}">
                <a16:creationId xmlns:a16="http://schemas.microsoft.com/office/drawing/2014/main" id="{6FCE6E23-ACDE-20FD-8450-514D9FE1D6C7}"/>
              </a:ext>
            </a:extLst>
          </p:cNvPr>
          <p:cNvSpPr txBox="1"/>
          <p:nvPr/>
        </p:nvSpPr>
        <p:spPr>
          <a:xfrm>
            <a:off x="5299705" y="5530200"/>
            <a:ext cx="3657600" cy="1200329"/>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Children’s Activities Booklet </a:t>
            </a:r>
            <a:endParaRPr lang="en-US" sz="3600" dirty="0"/>
          </a:p>
        </p:txBody>
      </p:sp>
      <p:pic>
        <p:nvPicPr>
          <p:cNvPr id="7" name="Google Shape;212;p13" descr="Diagram&#10;&#10;Description automatically generated">
            <a:extLst>
              <a:ext uri="{FF2B5EF4-FFF2-40B4-BE49-F238E27FC236}">
                <a16:creationId xmlns:a16="http://schemas.microsoft.com/office/drawing/2014/main" id="{16D73376-EC40-633F-69E9-33EBEEF9570F}"/>
              </a:ext>
            </a:extLst>
          </p:cNvPr>
          <p:cNvPicPr preferRelativeResize="0"/>
          <p:nvPr/>
        </p:nvPicPr>
        <p:blipFill rotWithShape="1">
          <a:blip r:embed="rId8">
            <a:alphaModFix/>
          </a:blip>
          <a:srcRect/>
          <a:stretch/>
        </p:blipFill>
        <p:spPr>
          <a:xfrm rot="1044107">
            <a:off x="2688846" y="1438989"/>
            <a:ext cx="2024271" cy="2478539"/>
          </a:xfrm>
          <a:prstGeom prst="rect">
            <a:avLst/>
          </a:prstGeom>
          <a:noFill/>
          <a:ln w="9525" cap="flat" cmpd="sng">
            <a:solidFill>
              <a:schemeClr val="accent1"/>
            </a:solidFill>
            <a:prstDash val="solid"/>
            <a:round/>
            <a:headEnd type="none" w="sm" len="sm"/>
            <a:tailEnd type="none" w="sm" len="sm"/>
          </a:ln>
        </p:spPr>
      </p:pic>
      <p:pic>
        <p:nvPicPr>
          <p:cNvPr id="11" name="Google Shape;214;p13" descr="Graphical user interface&#10;&#10;Description automatically generated">
            <a:extLst>
              <a:ext uri="{FF2B5EF4-FFF2-40B4-BE49-F238E27FC236}">
                <a16:creationId xmlns:a16="http://schemas.microsoft.com/office/drawing/2014/main" id="{2C0CB3CB-72F2-A350-CFF5-E125ADF8DDA3}"/>
              </a:ext>
            </a:extLst>
          </p:cNvPr>
          <p:cNvPicPr preferRelativeResize="0"/>
          <p:nvPr/>
        </p:nvPicPr>
        <p:blipFill rotWithShape="1">
          <a:blip r:embed="rId9">
            <a:alphaModFix/>
          </a:blip>
          <a:srcRect/>
          <a:stretch/>
        </p:blipFill>
        <p:spPr>
          <a:xfrm>
            <a:off x="380107" y="1692105"/>
            <a:ext cx="3001448" cy="3790203"/>
          </a:xfrm>
          <a:prstGeom prst="rect">
            <a:avLst/>
          </a:prstGeom>
          <a:noFill/>
          <a:ln w="38100">
            <a:solidFill>
              <a:srgbClr val="92D050"/>
            </a:solidFill>
          </a:ln>
        </p:spPr>
      </p:pic>
    </p:spTree>
    <p:extLst>
      <p:ext uri="{BB962C8B-B14F-4D97-AF65-F5344CB8AC3E}">
        <p14:creationId xmlns:p14="http://schemas.microsoft.com/office/powerpoint/2010/main" val="3292973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MORE RESOURCES</a:t>
            </a:r>
          </a:p>
        </p:txBody>
      </p:sp>
      <p:pic>
        <p:nvPicPr>
          <p:cNvPr id="15" name="Google Shape;247;p16" descr="A picture containing text, map&#10;&#10;Description generated with very high confidence">
            <a:extLst>
              <a:ext uri="{FF2B5EF4-FFF2-40B4-BE49-F238E27FC236}">
                <a16:creationId xmlns:a16="http://schemas.microsoft.com/office/drawing/2014/main" id="{D75822F9-B1CF-801F-285C-1616D1C139EC}"/>
              </a:ext>
            </a:extLst>
          </p:cNvPr>
          <p:cNvPicPr preferRelativeResize="0"/>
          <p:nvPr/>
        </p:nvPicPr>
        <p:blipFill rotWithShape="1">
          <a:blip r:embed="rId4">
            <a:alphaModFix/>
          </a:blip>
          <a:srcRect/>
          <a:stretch/>
        </p:blipFill>
        <p:spPr>
          <a:xfrm>
            <a:off x="5776025" y="1263483"/>
            <a:ext cx="2993314" cy="1613197"/>
          </a:xfrm>
          <a:prstGeom prst="rect">
            <a:avLst/>
          </a:prstGeom>
          <a:noFill/>
          <a:ln w="38100">
            <a:solidFill>
              <a:srgbClr val="92D050"/>
            </a:solidFill>
          </a:ln>
        </p:spPr>
      </p:pic>
      <p:pic>
        <p:nvPicPr>
          <p:cNvPr id="16" name="Google Shape;201;p12" descr="Timeline&#10;&#10;Description automatically generated">
            <a:extLst>
              <a:ext uri="{FF2B5EF4-FFF2-40B4-BE49-F238E27FC236}">
                <a16:creationId xmlns:a16="http://schemas.microsoft.com/office/drawing/2014/main" id="{4E8D2D5B-38C5-1C87-7819-0EED4FE9F391}"/>
              </a:ext>
            </a:extLst>
          </p:cNvPr>
          <p:cNvPicPr preferRelativeResize="0"/>
          <p:nvPr/>
        </p:nvPicPr>
        <p:blipFill rotWithShape="1">
          <a:blip r:embed="rId5">
            <a:alphaModFix/>
          </a:blip>
          <a:srcRect/>
          <a:stretch/>
        </p:blipFill>
        <p:spPr>
          <a:xfrm>
            <a:off x="440002" y="1671023"/>
            <a:ext cx="2123868" cy="2510389"/>
          </a:xfrm>
          <a:prstGeom prst="rect">
            <a:avLst/>
          </a:prstGeom>
          <a:noFill/>
          <a:ln w="38100">
            <a:solidFill>
              <a:srgbClr val="92D050"/>
            </a:solidFill>
          </a:ln>
        </p:spPr>
      </p:pic>
      <p:pic>
        <p:nvPicPr>
          <p:cNvPr id="17" name="Google Shape;256;p17">
            <a:extLst>
              <a:ext uri="{FF2B5EF4-FFF2-40B4-BE49-F238E27FC236}">
                <a16:creationId xmlns:a16="http://schemas.microsoft.com/office/drawing/2014/main" id="{986A1A2F-5D8B-6B1F-7DE7-5A189907390D}"/>
              </a:ext>
            </a:extLst>
          </p:cNvPr>
          <p:cNvPicPr preferRelativeResize="0"/>
          <p:nvPr/>
        </p:nvPicPr>
        <p:blipFill>
          <a:blip r:embed="rId6">
            <a:alphaModFix/>
          </a:blip>
          <a:stretch>
            <a:fillRect/>
          </a:stretch>
        </p:blipFill>
        <p:spPr>
          <a:xfrm>
            <a:off x="6675774" y="3098132"/>
            <a:ext cx="2190061" cy="2642897"/>
          </a:xfrm>
          <a:prstGeom prst="rect">
            <a:avLst/>
          </a:prstGeom>
          <a:noFill/>
          <a:ln w="38100">
            <a:solidFill>
              <a:srgbClr val="92D050"/>
            </a:solidFill>
          </a:ln>
        </p:spPr>
      </p:pic>
      <p:sp>
        <p:nvSpPr>
          <p:cNvPr id="21" name="Freeform 9">
            <a:extLst>
              <a:ext uri="{FF2B5EF4-FFF2-40B4-BE49-F238E27FC236}">
                <a16:creationId xmlns:a16="http://schemas.microsoft.com/office/drawing/2014/main" id="{4FE1CA32-78C6-F821-9D6B-B140499EA597}"/>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12C2ED61-F53A-3DD2-17EA-65A614CB91B9}"/>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F002DF01-9FFD-5B91-F96E-36FAC5C9B0F9}"/>
              </a:ext>
            </a:extLst>
          </p:cNvPr>
          <p:cNvSpPr txBox="1"/>
          <p:nvPr/>
        </p:nvSpPr>
        <p:spPr>
          <a:xfrm>
            <a:off x="-152679" y="4142918"/>
            <a:ext cx="39332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Social Media Posts </a:t>
            </a:r>
            <a:endParaRPr lang="en-US" sz="3600" dirty="0"/>
          </a:p>
        </p:txBody>
      </p:sp>
      <p:sp>
        <p:nvSpPr>
          <p:cNvPr id="7" name="TextBox 6">
            <a:extLst>
              <a:ext uri="{FF2B5EF4-FFF2-40B4-BE49-F238E27FC236}">
                <a16:creationId xmlns:a16="http://schemas.microsoft.com/office/drawing/2014/main" id="{E97B0EE6-14BB-EEB8-34E3-CA2BB5781FE5}"/>
              </a:ext>
            </a:extLst>
          </p:cNvPr>
          <p:cNvSpPr txBox="1"/>
          <p:nvPr/>
        </p:nvSpPr>
        <p:spPr>
          <a:xfrm>
            <a:off x="6077672" y="5677964"/>
            <a:ext cx="2626831" cy="1200329"/>
          </a:xfrm>
          <a:prstGeom prst="rect">
            <a:avLst/>
          </a:prstGeom>
          <a:noFill/>
        </p:spPr>
        <p:txBody>
          <a:bodyPr wrap="square" rtlCol="0">
            <a:spAutoFit/>
          </a:bodyPr>
          <a:lstStyle/>
          <a:p>
            <a:r>
              <a:rPr lang="en-US" sz="3600" dirty="0">
                <a:solidFill>
                  <a:schemeClr val="dk1"/>
                </a:solidFill>
                <a:latin typeface="Caveat Brush" pitchFamily="2" charset="0"/>
                <a:ea typeface="Calibri"/>
                <a:cs typeface="Calibri"/>
                <a:sym typeface="Calibri"/>
              </a:rPr>
              <a:t>Monthly </a:t>
            </a:r>
          </a:p>
          <a:p>
            <a:r>
              <a:rPr lang="en-US" sz="3600" dirty="0">
                <a:solidFill>
                  <a:schemeClr val="dk1"/>
                </a:solidFill>
                <a:latin typeface="Caveat Brush" pitchFamily="2" charset="0"/>
                <a:ea typeface="Calibri"/>
                <a:cs typeface="Calibri"/>
                <a:sym typeface="Calibri"/>
              </a:rPr>
              <a:t>E-newsletter </a:t>
            </a:r>
            <a:endParaRPr lang="en-US" sz="3600" dirty="0"/>
          </a:p>
        </p:txBody>
      </p:sp>
      <p:sp>
        <p:nvSpPr>
          <p:cNvPr id="9" name="TextBox 8">
            <a:extLst>
              <a:ext uri="{FF2B5EF4-FFF2-40B4-BE49-F238E27FC236}">
                <a16:creationId xmlns:a16="http://schemas.microsoft.com/office/drawing/2014/main" id="{137C8D75-1C7E-BD59-3D1C-5B8ED3024B52}"/>
              </a:ext>
            </a:extLst>
          </p:cNvPr>
          <p:cNvSpPr txBox="1"/>
          <p:nvPr/>
        </p:nvSpPr>
        <p:spPr>
          <a:xfrm>
            <a:off x="4317266" y="1178823"/>
            <a:ext cx="1359802" cy="1200329"/>
          </a:xfrm>
          <a:prstGeom prst="rect">
            <a:avLst/>
          </a:prstGeom>
          <a:noFill/>
        </p:spPr>
        <p:txBody>
          <a:bodyPr wrap="square" rtlCol="0">
            <a:spAutoFit/>
          </a:bodyPr>
          <a:lstStyle/>
          <a:p>
            <a:pPr algn="r"/>
            <a:r>
              <a:rPr lang="en-US" sz="3600" dirty="0">
                <a:solidFill>
                  <a:schemeClr val="dk1"/>
                </a:solidFill>
                <a:latin typeface="Caveat Brush" pitchFamily="2" charset="0"/>
                <a:ea typeface="Calibri"/>
                <a:cs typeface="Calibri"/>
                <a:sym typeface="Calibri"/>
              </a:rPr>
              <a:t>Short </a:t>
            </a:r>
          </a:p>
          <a:p>
            <a:pPr algn="r"/>
            <a:r>
              <a:rPr lang="en-US" sz="3600" dirty="0">
                <a:solidFill>
                  <a:schemeClr val="dk1"/>
                </a:solidFill>
                <a:latin typeface="Caveat Brush" pitchFamily="2" charset="0"/>
                <a:ea typeface="Calibri"/>
                <a:cs typeface="Calibri"/>
                <a:sym typeface="Calibri"/>
              </a:rPr>
              <a:t>Videos </a:t>
            </a:r>
            <a:endParaRPr lang="en-US" sz="3600" dirty="0"/>
          </a:p>
        </p:txBody>
      </p:sp>
      <p:sp>
        <p:nvSpPr>
          <p:cNvPr id="13" name="TextBox 12">
            <a:extLst>
              <a:ext uri="{FF2B5EF4-FFF2-40B4-BE49-F238E27FC236}">
                <a16:creationId xmlns:a16="http://schemas.microsoft.com/office/drawing/2014/main" id="{35A7DC97-409A-2DEF-9F35-6340C2612428}"/>
              </a:ext>
            </a:extLst>
          </p:cNvPr>
          <p:cNvSpPr txBox="1"/>
          <p:nvPr/>
        </p:nvSpPr>
        <p:spPr>
          <a:xfrm>
            <a:off x="-356308" y="994465"/>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Spanish Materials </a:t>
            </a:r>
            <a:endParaRPr lang="en-US" sz="3600" dirty="0"/>
          </a:p>
        </p:txBody>
      </p:sp>
      <p:pic>
        <p:nvPicPr>
          <p:cNvPr id="19" name="Picture 18" descr="A calendar with numbers and images&#10;&#10;Description automatically generated">
            <a:extLst>
              <a:ext uri="{FF2B5EF4-FFF2-40B4-BE49-F238E27FC236}">
                <a16:creationId xmlns:a16="http://schemas.microsoft.com/office/drawing/2014/main" id="{2BDB1E59-D17E-EC29-5549-06D52588B024}"/>
              </a:ext>
            </a:extLst>
          </p:cNvPr>
          <p:cNvPicPr>
            <a:picLocks noChangeAspect="1"/>
          </p:cNvPicPr>
          <p:nvPr/>
        </p:nvPicPr>
        <p:blipFill>
          <a:blip r:embed="rId9"/>
          <a:stretch>
            <a:fillRect/>
          </a:stretch>
        </p:blipFill>
        <p:spPr>
          <a:xfrm>
            <a:off x="3508836" y="3468243"/>
            <a:ext cx="2407504" cy="3065648"/>
          </a:xfrm>
          <a:prstGeom prst="rect">
            <a:avLst/>
          </a:prstGeom>
          <a:ln w="38100">
            <a:solidFill>
              <a:srgbClr val="92D050"/>
            </a:solidFill>
          </a:ln>
        </p:spPr>
      </p:pic>
      <p:sp>
        <p:nvSpPr>
          <p:cNvPr id="20" name="TextBox 19">
            <a:extLst>
              <a:ext uri="{FF2B5EF4-FFF2-40B4-BE49-F238E27FC236}">
                <a16:creationId xmlns:a16="http://schemas.microsoft.com/office/drawing/2014/main" id="{3B16CDA0-7B7B-7BC2-8139-48E6277A54AC}"/>
              </a:ext>
            </a:extLst>
          </p:cNvPr>
          <p:cNvSpPr txBox="1"/>
          <p:nvPr/>
        </p:nvSpPr>
        <p:spPr>
          <a:xfrm>
            <a:off x="2548026" y="2760114"/>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Quarterly Challenges </a:t>
            </a:r>
            <a:endParaRPr lang="en-US" sz="3600" dirty="0"/>
          </a:p>
        </p:txBody>
      </p:sp>
      <p:pic>
        <p:nvPicPr>
          <p:cNvPr id="14" name="Google Shape;234;p15" descr="Diagram, engineering drawing&#10;&#10;Description automatically generated">
            <a:extLst>
              <a:ext uri="{FF2B5EF4-FFF2-40B4-BE49-F238E27FC236}">
                <a16:creationId xmlns:a16="http://schemas.microsoft.com/office/drawing/2014/main" id="{7E5C28B6-AF73-F728-5D92-37D1BB4D75FF}"/>
              </a:ext>
            </a:extLst>
          </p:cNvPr>
          <p:cNvPicPr preferRelativeResize="0"/>
          <p:nvPr/>
        </p:nvPicPr>
        <p:blipFill rotWithShape="1">
          <a:blip r:embed="rId10">
            <a:alphaModFix/>
          </a:blip>
          <a:srcRect/>
          <a:stretch/>
        </p:blipFill>
        <p:spPr>
          <a:xfrm>
            <a:off x="787293" y="4804052"/>
            <a:ext cx="2053274" cy="1819351"/>
          </a:xfrm>
          <a:prstGeom prst="rect">
            <a:avLst/>
          </a:prstGeom>
          <a:noFill/>
          <a:ln w="38100" cap="flat" cmpd="sng">
            <a:solidFill>
              <a:srgbClr val="92D050"/>
            </a:solidFill>
            <a:prstDash val="solid"/>
            <a:round/>
            <a:headEnd type="none" w="sm" len="sm"/>
            <a:tailEnd type="none" w="sm" len="sm"/>
          </a:ln>
        </p:spPr>
      </p:pic>
    </p:spTree>
    <p:extLst>
      <p:ext uri="{BB962C8B-B14F-4D97-AF65-F5344CB8AC3E}">
        <p14:creationId xmlns:p14="http://schemas.microsoft.com/office/powerpoint/2010/main" val="118322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3"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78821-C350-BF98-8694-5242D45873B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C1B5F48-11AF-6188-942C-217B404A9322}"/>
              </a:ext>
            </a:extLst>
          </p:cNvPr>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16E3CB4C-8D07-A4A6-F5FB-884D169721AE}"/>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B37DF37-4142-769E-9053-915EDBEBFBA1}"/>
              </a:ext>
            </a:extLst>
          </p:cNvPr>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F405AD90-4B64-F0C1-8138-8F5793D19D56}"/>
              </a:ext>
            </a:extLst>
          </p:cNvPr>
          <p:cNvSpPr/>
          <p:nvPr/>
        </p:nvSpPr>
        <p:spPr>
          <a:xfrm>
            <a:off x="402702" y="221961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a:extLst>
              <a:ext uri="{FF2B5EF4-FFF2-40B4-BE49-F238E27FC236}">
                <a16:creationId xmlns:a16="http://schemas.microsoft.com/office/drawing/2014/main" id="{5C5E75B4-5399-EDE6-46EF-BF3FB536FEA3}"/>
              </a:ext>
            </a:extLst>
          </p:cNvPr>
          <p:cNvSpPr txBox="1"/>
          <p:nvPr/>
        </p:nvSpPr>
        <p:spPr>
          <a:xfrm>
            <a:off x="-433731" y="390495"/>
            <a:ext cx="10011453" cy="1826077"/>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Access All Breathe Materials Online! </a:t>
            </a:r>
          </a:p>
        </p:txBody>
      </p:sp>
      <p:sp>
        <p:nvSpPr>
          <p:cNvPr id="8" name="TextBox 8">
            <a:extLst>
              <a:ext uri="{FF2B5EF4-FFF2-40B4-BE49-F238E27FC236}">
                <a16:creationId xmlns:a16="http://schemas.microsoft.com/office/drawing/2014/main" id="{19CD6342-845D-49C3-345C-E465621CBC28}"/>
              </a:ext>
            </a:extLst>
          </p:cNvPr>
          <p:cNvSpPr txBox="1"/>
          <p:nvPr/>
        </p:nvSpPr>
        <p:spPr>
          <a:xfrm>
            <a:off x="0" y="2779686"/>
            <a:ext cx="8951204" cy="2823786"/>
          </a:xfrm>
          <a:prstGeom prst="rect">
            <a:avLst/>
          </a:prstGeom>
        </p:spPr>
        <p:txBody>
          <a:bodyPr wrap="square" lIns="0" tIns="0" rIns="0" bIns="0" rtlCol="0" anchor="t">
            <a:spAutoFit/>
          </a:bodyPr>
          <a:lstStyle/>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Trained partners may download materials at</a:t>
            </a:r>
          </a:p>
          <a:p>
            <a:pPr algn="ctr" defTabSz="857250">
              <a:lnSpc>
                <a:spcPts val="5405"/>
              </a:lnSpc>
              <a:buClrTx/>
            </a:pPr>
            <a:r>
              <a:rPr lang="en-US" sz="5400" u="sng" kern="1200" dirty="0">
                <a:solidFill>
                  <a:srgbClr val="FF914D"/>
                </a:solidFill>
                <a:latin typeface="Caveat Brush" pitchFamily="2" charset="0"/>
                <a:ea typeface="+mn-ea"/>
                <a:cs typeface="+mn-cs"/>
              </a:rPr>
              <a:t>justbreathein.org/for-partners/</a:t>
            </a:r>
            <a:r>
              <a:rPr lang="en-US" sz="5400" b="1" u="sng" dirty="0">
                <a:solidFill>
                  <a:srgbClr val="92D050"/>
                </a:solidFill>
                <a:latin typeface="Caveat Brush" pitchFamily="2" charset="0"/>
                <a:ea typeface="Century Gothic"/>
                <a:cs typeface="Century Gothic"/>
                <a:sym typeface="Century Gothic"/>
              </a:rPr>
              <a:t>  </a:t>
            </a:r>
          </a:p>
          <a:p>
            <a:pPr algn="ctr" defTabSz="857250">
              <a:lnSpc>
                <a:spcPts val="5405"/>
              </a:lnSpc>
              <a:buClrTx/>
            </a:pPr>
            <a:endParaRPr lang="en-US" sz="6193" u="sng" kern="1200" dirty="0">
              <a:solidFill>
                <a:srgbClr val="FF914D"/>
              </a:solidFill>
              <a:latin typeface="Caveat Brush"/>
              <a:ea typeface="+mn-ea"/>
              <a:cs typeface="+mn-cs"/>
            </a:endParaRPr>
          </a:p>
        </p:txBody>
      </p:sp>
    </p:spTree>
    <p:extLst>
      <p:ext uri="{BB962C8B-B14F-4D97-AF65-F5344CB8AC3E}">
        <p14:creationId xmlns:p14="http://schemas.microsoft.com/office/powerpoint/2010/main" val="3898035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FF27E-081A-41DE-5A63-2469C006CE9A}"/>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43962B9E-46AD-D096-BE82-A5463A5D0241}"/>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5" name="Freeform 5">
            <a:extLst>
              <a:ext uri="{FF2B5EF4-FFF2-40B4-BE49-F238E27FC236}">
                <a16:creationId xmlns:a16="http://schemas.microsoft.com/office/drawing/2014/main" id="{9B168D98-211D-6AF3-B832-1F5D3A35383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D041C6D9-BEF5-2340-0E53-4801B8B72F97}"/>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FD99BF89-CD5F-DEAE-2B53-818962C396FB}"/>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315A8B72-3AC4-F42D-A1E7-3D30426537F8}"/>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ACCESS BREATHE WEBSITE</a:t>
            </a:r>
          </a:p>
        </p:txBody>
      </p:sp>
      <p:sp>
        <p:nvSpPr>
          <p:cNvPr id="11" name="TextBox 11">
            <a:extLst>
              <a:ext uri="{FF2B5EF4-FFF2-40B4-BE49-F238E27FC236}">
                <a16:creationId xmlns:a16="http://schemas.microsoft.com/office/drawing/2014/main" id="{1FB1EF84-6B78-4DAB-B05E-9D7550C05C5B}"/>
              </a:ext>
            </a:extLst>
          </p:cNvPr>
          <p:cNvSpPr txBox="1"/>
          <p:nvPr/>
        </p:nvSpPr>
        <p:spPr>
          <a:xfrm>
            <a:off x="4140253" y="1618745"/>
            <a:ext cx="3968578" cy="5829160"/>
          </a:xfrm>
          <a:prstGeom prst="rect">
            <a:avLst/>
          </a:prstGeom>
        </p:spPr>
        <p:txBody>
          <a:bodyPr wrap="square" lIns="0" tIns="0" rIns="0" bIns="0" rtlCol="0" anchor="t">
            <a:spAutoFit/>
          </a:bodyPr>
          <a:lstStyle/>
          <a:p>
            <a:pPr marL="292608" lvl="6" algn="ctr" defTabSz="857250">
              <a:lnSpc>
                <a:spcPts val="4560"/>
              </a:lnSpc>
              <a:buClrTx/>
            </a:pPr>
            <a:r>
              <a:rPr lang="en-US" sz="4000" kern="1200" dirty="0">
                <a:solidFill>
                  <a:schemeClr val="accent2"/>
                </a:solidFill>
                <a:latin typeface="Caveat Brush" pitchFamily="2" charset="0"/>
                <a:ea typeface="+mn-ea"/>
                <a:cs typeface="+mn-cs"/>
              </a:rPr>
              <a:t>  QR Code Flyer</a:t>
            </a: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lvl="6" algn="ctr" defTabSz="857250">
              <a:buClrTx/>
            </a:pPr>
            <a:r>
              <a:rPr lang="en-US" sz="4000" kern="1200" dirty="0">
                <a:solidFill>
                  <a:schemeClr val="accent2"/>
                </a:solidFill>
                <a:latin typeface="Caveat Brush" pitchFamily="2" charset="0"/>
                <a:ea typeface="+mn-ea"/>
                <a:cs typeface="+mn-cs"/>
              </a:rPr>
              <a:t>                 </a:t>
            </a:r>
          </a:p>
          <a:p>
            <a:pPr lvl="6" algn="r" defTabSz="857250">
              <a:buClrTx/>
            </a:pPr>
            <a:r>
              <a:rPr lang="en-US" sz="4000" kern="1200" dirty="0">
                <a:solidFill>
                  <a:schemeClr val="accent2"/>
                </a:solidFill>
                <a:latin typeface="Caveat Brush" pitchFamily="2" charset="0"/>
                <a:ea typeface="+mn-ea"/>
                <a:cs typeface="+mn-cs"/>
              </a:rPr>
              <a:t>Pocket Guide</a:t>
            </a:r>
          </a:p>
          <a:p>
            <a:pPr marL="292608" lvl="6" algn="ctr" defTabSz="857250">
              <a:lnSpc>
                <a:spcPts val="4560"/>
              </a:lnSpc>
              <a:buClrTx/>
            </a:pPr>
            <a:endParaRPr lang="en-US" sz="3200" kern="1200" dirty="0">
              <a:solidFill>
                <a:schemeClr val="accent2"/>
              </a:solidFill>
              <a:latin typeface="Caveat Brush" pitchFamily="2" charset="0"/>
              <a:ea typeface="+mn-ea"/>
              <a:cs typeface="+mn-cs"/>
            </a:endParaRPr>
          </a:p>
          <a:p>
            <a:pPr algn="ctr" defTabSz="857250">
              <a:lnSpc>
                <a:spcPts val="3904"/>
              </a:lnSpc>
              <a:buClrTx/>
            </a:pPr>
            <a:endParaRPr lang="en-US" sz="2765" kern="1200" dirty="0">
              <a:latin typeface="Atma"/>
              <a:ea typeface="+mn-ea"/>
              <a:cs typeface="+mn-cs"/>
            </a:endParaRPr>
          </a:p>
        </p:txBody>
      </p:sp>
      <p:sp>
        <p:nvSpPr>
          <p:cNvPr id="13" name="Freeform 13">
            <a:extLst>
              <a:ext uri="{FF2B5EF4-FFF2-40B4-BE49-F238E27FC236}">
                <a16:creationId xmlns:a16="http://schemas.microsoft.com/office/drawing/2014/main" id="{7A529AE3-B880-4661-FA9A-BBF9EF90BC5F}"/>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23" name="Picture 22" descr="A poster with a list of brochures&#10;&#10;Description automatically generated">
            <a:extLst>
              <a:ext uri="{FF2B5EF4-FFF2-40B4-BE49-F238E27FC236}">
                <a16:creationId xmlns:a16="http://schemas.microsoft.com/office/drawing/2014/main" id="{EB47457E-5A7C-15BE-8C1C-182F6B628507}"/>
              </a:ext>
            </a:extLst>
          </p:cNvPr>
          <p:cNvPicPr>
            <a:picLocks noChangeAspect="1"/>
          </p:cNvPicPr>
          <p:nvPr/>
        </p:nvPicPr>
        <p:blipFill>
          <a:blip r:embed="rId6"/>
          <a:stretch>
            <a:fillRect/>
          </a:stretch>
        </p:blipFill>
        <p:spPr>
          <a:xfrm>
            <a:off x="340655" y="1313739"/>
            <a:ext cx="3799597" cy="4929702"/>
          </a:xfrm>
          <a:prstGeom prst="rect">
            <a:avLst/>
          </a:prstGeom>
          <a:ln w="38100">
            <a:solidFill>
              <a:srgbClr val="92D050"/>
            </a:solidFill>
          </a:ln>
        </p:spPr>
      </p:pic>
      <p:pic>
        <p:nvPicPr>
          <p:cNvPr id="25" name="Picture 24" descr="A close-up of a sign&#10;&#10;Description automatically generated">
            <a:extLst>
              <a:ext uri="{FF2B5EF4-FFF2-40B4-BE49-F238E27FC236}">
                <a16:creationId xmlns:a16="http://schemas.microsoft.com/office/drawing/2014/main" id="{5C8BF7DD-90C2-5B46-29B1-40C3ECECD1A3}"/>
              </a:ext>
            </a:extLst>
          </p:cNvPr>
          <p:cNvPicPr>
            <a:picLocks noChangeAspect="1"/>
          </p:cNvPicPr>
          <p:nvPr/>
        </p:nvPicPr>
        <p:blipFill>
          <a:blip r:embed="rId7"/>
          <a:stretch>
            <a:fillRect/>
          </a:stretch>
        </p:blipFill>
        <p:spPr>
          <a:xfrm>
            <a:off x="4972399" y="2554848"/>
            <a:ext cx="3830946" cy="2180269"/>
          </a:xfrm>
          <a:prstGeom prst="rect">
            <a:avLst/>
          </a:prstGeom>
          <a:ln w="38100">
            <a:solidFill>
              <a:srgbClr val="92D050"/>
            </a:solidFill>
          </a:ln>
        </p:spPr>
      </p:pic>
      <p:sp>
        <p:nvSpPr>
          <p:cNvPr id="2" name="Arrow: Up 1">
            <a:extLst>
              <a:ext uri="{FF2B5EF4-FFF2-40B4-BE49-F238E27FC236}">
                <a16:creationId xmlns:a16="http://schemas.microsoft.com/office/drawing/2014/main" id="{79B102E6-E35B-D9A3-4CAB-684FA4650CEF}"/>
              </a:ext>
            </a:extLst>
          </p:cNvPr>
          <p:cNvSpPr/>
          <p:nvPr/>
        </p:nvSpPr>
        <p:spPr>
          <a:xfrm>
            <a:off x="6636591" y="4871525"/>
            <a:ext cx="502562" cy="735459"/>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 name="Arrow: Up 2">
            <a:extLst>
              <a:ext uri="{FF2B5EF4-FFF2-40B4-BE49-F238E27FC236}">
                <a16:creationId xmlns:a16="http://schemas.microsoft.com/office/drawing/2014/main" id="{D457E44A-595A-D4F1-C96B-CF04434D317B}"/>
              </a:ext>
            </a:extLst>
          </p:cNvPr>
          <p:cNvSpPr/>
          <p:nvPr/>
        </p:nvSpPr>
        <p:spPr>
          <a:xfrm rot="16200000">
            <a:off x="4384740" y="1502296"/>
            <a:ext cx="502562" cy="735459"/>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302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81A53-4597-04E7-A706-02020A97CADC}"/>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4078CC1-B83A-0C6F-7A9D-B9AA5170CE78}"/>
              </a:ext>
            </a:extLst>
          </p:cNvPr>
          <p:cNvSpPr>
            <a:spLocks noGrp="1"/>
          </p:cNvSpPr>
          <p:nvPr>
            <p:ph idx="1"/>
          </p:nvPr>
        </p:nvSpPr>
        <p:spPr>
          <a:xfrm>
            <a:off x="754833" y="23648"/>
            <a:ext cx="7634334" cy="3978214"/>
          </a:xfrm>
        </p:spPr>
        <p:txBody>
          <a:bodyPr anchor="ctr">
            <a:normAutofit/>
          </a:bodyPr>
          <a:lstStyle/>
          <a:p>
            <a:pPr marL="0" indent="0" algn="ctr">
              <a:buNone/>
            </a:pPr>
            <a:r>
              <a:rPr lang="en-US" sz="3800" dirty="0">
                <a:latin typeface="Caveat Brush" pitchFamily="2" charset="0"/>
                <a:ea typeface="Segoe UI Black" panose="020B0A02040204020203" pitchFamily="34" charset="0"/>
                <a:cs typeface="Segoe UI" panose="020B0502040204020203" pitchFamily="34" charset="0"/>
              </a:rPr>
              <a:t>Order QNI Materials for FREE at: </a:t>
            </a:r>
            <a:r>
              <a:rPr lang="en-US" sz="3300" dirty="0">
                <a:latin typeface="Caveat Brush" pitchFamily="2" charset="0"/>
                <a:ea typeface="Segoe UI Black" panose="020B0A02040204020203" pitchFamily="34" charset="0"/>
                <a:cs typeface="Segoe UI" panose="020B0502040204020203" pitchFamily="34" charset="0"/>
              </a:rPr>
              <a:t>quitnowindiana.com/educational-materials   </a:t>
            </a:r>
          </a:p>
        </p:txBody>
      </p:sp>
      <p:pic>
        <p:nvPicPr>
          <p:cNvPr id="3" name="Picture 2">
            <a:extLst>
              <a:ext uri="{FF2B5EF4-FFF2-40B4-BE49-F238E27FC236}">
                <a16:creationId xmlns:a16="http://schemas.microsoft.com/office/drawing/2014/main" id="{9961BBBD-40AE-CFCF-F024-95A8701B8307}"/>
              </a:ext>
            </a:extLst>
          </p:cNvPr>
          <p:cNvPicPr>
            <a:picLocks noChangeAspect="1"/>
          </p:cNvPicPr>
          <p:nvPr/>
        </p:nvPicPr>
        <p:blipFill>
          <a:blip r:embed="rId3"/>
          <a:stretch>
            <a:fillRect/>
          </a:stretch>
        </p:blipFill>
        <p:spPr>
          <a:xfrm>
            <a:off x="7566321" y="2762340"/>
            <a:ext cx="1288099" cy="216747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6134D2A-7A8C-A5E0-E52A-48115FC6C2B8}"/>
              </a:ext>
            </a:extLst>
          </p:cNvPr>
          <p:cNvPicPr>
            <a:picLocks noChangeAspect="1"/>
          </p:cNvPicPr>
          <p:nvPr/>
        </p:nvPicPr>
        <p:blipFill>
          <a:blip r:embed="rId4"/>
          <a:stretch>
            <a:fillRect/>
          </a:stretch>
        </p:blipFill>
        <p:spPr>
          <a:xfrm>
            <a:off x="4601715" y="3293158"/>
            <a:ext cx="2780079" cy="242395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90B6CC4-E26C-99D3-D405-5D42A61C1A8E}"/>
              </a:ext>
            </a:extLst>
          </p:cNvPr>
          <p:cNvPicPr>
            <a:picLocks noChangeAspect="1"/>
          </p:cNvPicPr>
          <p:nvPr/>
        </p:nvPicPr>
        <p:blipFill>
          <a:blip r:embed="rId5"/>
          <a:stretch>
            <a:fillRect/>
          </a:stretch>
        </p:blipFill>
        <p:spPr>
          <a:xfrm>
            <a:off x="1790357" y="3087882"/>
            <a:ext cx="2626831" cy="3512625"/>
          </a:xfrm>
          <a:prstGeom prst="rect">
            <a:avLst/>
          </a:prstGeom>
          <a:ln>
            <a:noFill/>
          </a:ln>
          <a:effectLst>
            <a:outerShdw blurRad="292100" dist="139700" dir="2700000" algn="tl" rotWithShape="0">
              <a:srgbClr val="333333">
                <a:alpha val="65000"/>
              </a:srgbClr>
            </a:outerShdw>
          </a:effectLst>
        </p:spPr>
      </p:pic>
      <p:sp>
        <p:nvSpPr>
          <p:cNvPr id="7" name="Freeform 4">
            <a:extLst>
              <a:ext uri="{FF2B5EF4-FFF2-40B4-BE49-F238E27FC236}">
                <a16:creationId xmlns:a16="http://schemas.microsoft.com/office/drawing/2014/main" id="{E2141412-7C28-5614-3FD6-7DD8201712D4}"/>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F512D275-0F37-066B-D97D-94EDE0BC9B3F}"/>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CAC951E6-CB3A-A212-2AE6-A3D5762E2C3B}"/>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1E53A7CF-DD02-CDE7-47C9-3247D212BF74}"/>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 NOW INDIANA</a:t>
            </a:r>
          </a:p>
        </p:txBody>
      </p:sp>
      <p:sp>
        <p:nvSpPr>
          <p:cNvPr id="12" name="Freeform 9">
            <a:extLst>
              <a:ext uri="{FF2B5EF4-FFF2-40B4-BE49-F238E27FC236}">
                <a16:creationId xmlns:a16="http://schemas.microsoft.com/office/drawing/2014/main" id="{04564BE9-1B7D-CC09-B614-17DF2C5FCBF4}"/>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8">
            <a:extLst>
              <a:ext uri="{FF2B5EF4-FFF2-40B4-BE49-F238E27FC236}">
                <a16:creationId xmlns:a16="http://schemas.microsoft.com/office/drawing/2014/main" id="{00EA78EF-C387-8A0F-0B06-FA20BAB45CC1}"/>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3">
            <a:extLst>
              <a:ext uri="{FF2B5EF4-FFF2-40B4-BE49-F238E27FC236}">
                <a16:creationId xmlns:a16="http://schemas.microsoft.com/office/drawing/2014/main" id="{3778597A-1482-34C3-A52B-E241958E9D78}"/>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7">
            <a:extLst>
              <a:ext uri="{FF2B5EF4-FFF2-40B4-BE49-F238E27FC236}">
                <a16:creationId xmlns:a16="http://schemas.microsoft.com/office/drawing/2014/main" id="{A6F8550A-F4C5-4E4F-5939-419C15361E66}"/>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4DB9D01D-4F75-E323-F9C9-A877185CA963}"/>
              </a:ext>
            </a:extLst>
          </p:cNvPr>
          <p:cNvPicPr>
            <a:picLocks noChangeAspect="1"/>
          </p:cNvPicPr>
          <p:nvPr/>
        </p:nvPicPr>
        <p:blipFill>
          <a:blip r:embed="rId11"/>
          <a:stretch>
            <a:fillRect/>
          </a:stretch>
        </p:blipFill>
        <p:spPr>
          <a:xfrm>
            <a:off x="289580" y="2795816"/>
            <a:ext cx="1238559" cy="2167477"/>
          </a:xfrm>
          <a:prstGeom prst="rect">
            <a:avLst/>
          </a:prstGeom>
          <a:ln>
            <a:noFill/>
          </a:ln>
          <a:effectLst>
            <a:outerShdw blurRad="292100" dist="139700" dir="2700000" algn="tl" rotWithShape="0">
              <a:srgbClr val="333333">
                <a:alpha val="65000"/>
              </a:srgbClr>
            </a:outerShdw>
          </a:effectLst>
        </p:spPr>
      </p:pic>
      <p:sp>
        <p:nvSpPr>
          <p:cNvPr id="6" name="Content Placeholder 7">
            <a:extLst>
              <a:ext uri="{FF2B5EF4-FFF2-40B4-BE49-F238E27FC236}">
                <a16:creationId xmlns:a16="http://schemas.microsoft.com/office/drawing/2014/main" id="{B2E83524-A5D6-0A48-9DAD-01EBACC81ED5}"/>
              </a:ext>
            </a:extLst>
          </p:cNvPr>
          <p:cNvSpPr txBox="1">
            <a:spLocks/>
          </p:cNvSpPr>
          <p:nvPr/>
        </p:nvSpPr>
        <p:spPr>
          <a:xfrm>
            <a:off x="2326806" y="4750114"/>
            <a:ext cx="7634334" cy="2838079"/>
          </a:xfrm>
          <a:prstGeom prst="rect">
            <a:avLst/>
          </a:prstGeom>
        </p:spPr>
        <p:txBody>
          <a:bodyPr vert="horz" lIns="91440" tIns="45720" rIns="91440" bIns="45720" rtlCol="0" anchor="ctr">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lgn="ctr">
              <a:buClrTx/>
              <a:buFont typeface="Arial" pitchFamily="34" charset="0"/>
              <a:buNone/>
            </a:pPr>
            <a:r>
              <a:rPr lang="en-US" sz="3200" dirty="0">
                <a:latin typeface="Caveat Brush" pitchFamily="2" charset="0"/>
                <a:ea typeface="Segoe UI Black" panose="020B0A02040204020203" pitchFamily="34" charset="0"/>
                <a:cs typeface="Segoe UI" panose="020B0502040204020203" pitchFamily="34" charset="0"/>
              </a:rPr>
              <a:t>In English &amp; Spanish   </a:t>
            </a:r>
          </a:p>
        </p:txBody>
      </p:sp>
    </p:spTree>
    <p:extLst>
      <p:ext uri="{BB962C8B-B14F-4D97-AF65-F5344CB8AC3E}">
        <p14:creationId xmlns:p14="http://schemas.microsoft.com/office/powerpoint/2010/main" val="19822614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QUITNOW INDIANA</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0" y="1227917"/>
            <a:ext cx="9030792" cy="1739322"/>
          </a:xfrm>
          <a:prstGeom prst="rect">
            <a:avLst/>
          </a:prstGeom>
          <a:noFill/>
        </p:spPr>
        <p:txBody>
          <a:bodyPr wrap="square" rtlCol="0">
            <a:spAutoFit/>
          </a:bodyPr>
          <a:lstStyle/>
          <a:p>
            <a:pPr marL="292608" algn="ctr" defTabSz="857250">
              <a:lnSpc>
                <a:spcPts val="4500"/>
              </a:lnSpc>
              <a:buClrTx/>
            </a:pPr>
            <a:r>
              <a:rPr lang="en-US" sz="3600" kern="1200" dirty="0">
                <a:latin typeface="Caveat Brush" pitchFamily="2" charset="0"/>
                <a:ea typeface="+mn-ea"/>
                <a:cs typeface="+mn-cs"/>
              </a:rPr>
              <a:t>FREE &amp; Available 24/7   </a:t>
            </a:r>
            <a:r>
              <a:rPr lang="en-US" sz="3600" kern="1200" dirty="0">
                <a:solidFill>
                  <a:srgbClr val="F98832"/>
                </a:solidFill>
                <a:latin typeface="Caveat Brush" pitchFamily="2" charset="0"/>
                <a:ea typeface="+mn-ea"/>
                <a:cs typeface="+mn-cs"/>
              </a:rPr>
              <a:t>&gt;&gt;</a:t>
            </a:r>
            <a:r>
              <a:rPr lang="en-US" sz="3600" kern="1200" dirty="0">
                <a:latin typeface="Caveat Brush" pitchFamily="2" charset="0"/>
                <a:ea typeface="+mn-ea"/>
                <a:cs typeface="+mn-cs"/>
              </a:rPr>
              <a:t>   </a:t>
            </a:r>
            <a:r>
              <a:rPr lang="en-US" sz="3600" kern="1200" dirty="0">
                <a:latin typeface="Caveat Brush" pitchFamily="2" charset="0"/>
              </a:rPr>
              <a:t>Call, Text, Online, or App</a:t>
            </a:r>
            <a:endParaRPr lang="en-US" sz="3600" kern="1200" dirty="0">
              <a:latin typeface="Caveat Brush" pitchFamily="2" charset="0"/>
              <a:ea typeface="+mn-ea"/>
              <a:cs typeface="+mn-cs"/>
            </a:endParaRPr>
          </a:p>
          <a:p>
            <a:pPr marL="292608" algn="ctr" defTabSz="857250">
              <a:lnSpc>
                <a:spcPts val="4500"/>
              </a:lnSpc>
              <a:buClrTx/>
            </a:pPr>
            <a:r>
              <a:rPr lang="en-US" sz="3600" kern="1200" dirty="0">
                <a:latin typeface="Caveat Brush" pitchFamily="2" charset="0"/>
                <a:ea typeface="+mn-ea"/>
                <a:cs typeface="+mn-cs"/>
              </a:rPr>
              <a:t>Trained Quit Coach    </a:t>
            </a:r>
            <a:r>
              <a:rPr lang="en-US" sz="3600" kern="1200" dirty="0">
                <a:solidFill>
                  <a:srgbClr val="F98832"/>
                </a:solidFill>
                <a:latin typeface="Caveat Brush" pitchFamily="2" charset="0"/>
                <a:ea typeface="+mn-ea"/>
                <a:cs typeface="+mn-cs"/>
              </a:rPr>
              <a:t>&gt;&gt;</a:t>
            </a:r>
            <a:r>
              <a:rPr lang="en-US" sz="3600" kern="1200" dirty="0">
                <a:latin typeface="Caveat Brush" pitchFamily="2" charset="0"/>
                <a:ea typeface="+mn-ea"/>
                <a:cs typeface="+mn-cs"/>
              </a:rPr>
              <a:t>   Customized Quit Plan</a:t>
            </a:r>
          </a:p>
          <a:p>
            <a:pPr algn="ctr" defTabSz="857250">
              <a:lnSpc>
                <a:spcPts val="3600"/>
              </a:lnSpc>
              <a:buClrTx/>
            </a:pPr>
            <a:endParaRPr lang="en-US" sz="4000" kern="1200" dirty="0">
              <a:latin typeface="Caveat Brush" pitchFamily="2" charset="0"/>
              <a:ea typeface="+mn-ea"/>
              <a:cs typeface="+mn-cs"/>
            </a:endParaRPr>
          </a:p>
        </p:txBody>
      </p:sp>
      <p:pic>
        <p:nvPicPr>
          <p:cNvPr id="2" name="Content Placeholder 4" descr="Graphical user interface, application&#10;&#10;Description automatically generated">
            <a:extLst>
              <a:ext uri="{FF2B5EF4-FFF2-40B4-BE49-F238E27FC236}">
                <a16:creationId xmlns:a16="http://schemas.microsoft.com/office/drawing/2014/main" id="{AC9527AA-CF7D-6BCE-A637-3C8DCDCE1F1F}"/>
              </a:ext>
            </a:extLst>
          </p:cNvPr>
          <p:cNvPicPr>
            <a:picLocks noChangeAspect="1"/>
          </p:cNvPicPr>
          <p:nvPr/>
        </p:nvPicPr>
        <p:blipFill rotWithShape="1">
          <a:blip r:embed="rId7">
            <a:extLst>
              <a:ext uri="{28A0092B-C50C-407E-A947-70E740481C1C}">
                <a14:useLocalDpi xmlns:a14="http://schemas.microsoft.com/office/drawing/2010/main" val="0"/>
              </a:ext>
            </a:extLst>
          </a:blip>
          <a:srcRect r="2334"/>
          <a:stretch/>
        </p:blipFill>
        <p:spPr>
          <a:xfrm>
            <a:off x="3465887" y="2499387"/>
            <a:ext cx="5474944" cy="4204335"/>
          </a:xfrm>
          <a:prstGeom prst="rect">
            <a:avLst/>
          </a:prstGeom>
          <a:ln w="25400">
            <a:solidFill>
              <a:srgbClr val="92D050"/>
            </a:solidFill>
          </a:ln>
        </p:spPr>
      </p:pic>
      <p:sp>
        <p:nvSpPr>
          <p:cNvPr id="11" name="TextBox 10">
            <a:extLst>
              <a:ext uri="{FF2B5EF4-FFF2-40B4-BE49-F238E27FC236}">
                <a16:creationId xmlns:a16="http://schemas.microsoft.com/office/drawing/2014/main" id="{D873E407-F995-DBD8-24F0-05762D96F8F1}"/>
              </a:ext>
            </a:extLst>
          </p:cNvPr>
          <p:cNvSpPr txBox="1"/>
          <p:nvPr/>
        </p:nvSpPr>
        <p:spPr>
          <a:xfrm>
            <a:off x="6124327" y="3770938"/>
            <a:ext cx="3254451" cy="1505027"/>
          </a:xfrm>
          <a:prstGeom prst="rect">
            <a:avLst/>
          </a:prstGeom>
          <a:noFill/>
        </p:spPr>
        <p:txBody>
          <a:bodyPr wrap="square">
            <a:spAutoFit/>
          </a:bodyPr>
          <a:lstStyle/>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1-800-Quit-Now (784-8669)</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1-855-DÉJELO-YA (Spanish)</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1-877-777-6534 (TTY)</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Text READY to 34191</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Text LISTO to 34191 (Spanish)</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quitnowindiana.com</a:t>
            </a:r>
          </a:p>
        </p:txBody>
      </p:sp>
      <p:sp>
        <p:nvSpPr>
          <p:cNvPr id="17" name="TextBox 16">
            <a:extLst>
              <a:ext uri="{FF2B5EF4-FFF2-40B4-BE49-F238E27FC236}">
                <a16:creationId xmlns:a16="http://schemas.microsoft.com/office/drawing/2014/main" id="{209C149A-0F0A-8330-F327-1B661E7DA2A8}"/>
              </a:ext>
            </a:extLst>
          </p:cNvPr>
          <p:cNvSpPr txBox="1"/>
          <p:nvPr/>
        </p:nvSpPr>
        <p:spPr>
          <a:xfrm>
            <a:off x="77060" y="2771126"/>
            <a:ext cx="3225227" cy="3278205"/>
          </a:xfrm>
          <a:prstGeom prst="rect">
            <a:avLst/>
          </a:prstGeom>
          <a:noFill/>
        </p:spPr>
        <p:txBody>
          <a:bodyPr wrap="square" rtlCol="0">
            <a:spAutoFit/>
          </a:bodyPr>
          <a:lstStyle/>
          <a:p>
            <a:pPr marL="292608" defTabSz="857250">
              <a:lnSpc>
                <a:spcPts val="4200"/>
              </a:lnSpc>
              <a:buClrTx/>
            </a:pPr>
            <a:endParaRPr lang="en-US" sz="3200" kern="1200" dirty="0">
              <a:latin typeface="Caveat Brush" pitchFamily="2" charset="0"/>
              <a:ea typeface="+mn-ea"/>
              <a:cs typeface="+mn-cs"/>
            </a:endParaRPr>
          </a:p>
          <a:p>
            <a:pPr marL="292608" lvl="2" algn="ctr" defTabSz="857250">
              <a:lnSpc>
                <a:spcPts val="4200"/>
              </a:lnSpc>
              <a:buClrTx/>
            </a:pPr>
            <a:r>
              <a:rPr lang="en-US" sz="3600" kern="1200" dirty="0">
                <a:solidFill>
                  <a:srgbClr val="F98832"/>
                </a:solidFill>
                <a:latin typeface="Caveat Brush" pitchFamily="2" charset="0"/>
                <a:ea typeface="+mn-ea"/>
                <a:cs typeface="+mn-cs"/>
              </a:rPr>
              <a:t>FREE</a:t>
            </a:r>
            <a:r>
              <a:rPr lang="en-US" sz="3600" kern="1200" dirty="0">
                <a:latin typeface="Caveat Brush" pitchFamily="2" charset="0"/>
                <a:ea typeface="+mn-ea"/>
                <a:cs typeface="+mn-cs"/>
              </a:rPr>
              <a:t> Nicotine Replacement Therapies (NRT), as available</a:t>
            </a:r>
          </a:p>
          <a:p>
            <a:pPr algn="ctr" defTabSz="857250">
              <a:lnSpc>
                <a:spcPts val="3600"/>
              </a:lnSpc>
              <a:buClrTx/>
            </a:pPr>
            <a:endParaRPr lang="en-US" sz="4000" kern="1200" dirty="0">
              <a:latin typeface="Caveat Brush" pitchFamily="2" charset="0"/>
              <a:ea typeface="+mn-ea"/>
              <a:cs typeface="+mn-cs"/>
            </a:endParaRPr>
          </a:p>
        </p:txBody>
      </p:sp>
    </p:spTree>
    <p:extLst>
      <p:ext uri="{BB962C8B-B14F-4D97-AF65-F5344CB8AC3E}">
        <p14:creationId xmlns:p14="http://schemas.microsoft.com/office/powerpoint/2010/main" val="11877314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9D2683E4-955C-CF04-7D18-7C4D2FF8CE85}"/>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75E409B1-05B6-35F0-D488-3D386EFAC0E7}"/>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C041F763-DE58-36DE-B95F-A6B0E86CF174}"/>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8A657244-A0FF-FC2A-493B-0E81DF67289F}"/>
              </a:ext>
            </a:extLst>
          </p:cNvPr>
          <p:cNvSpPr txBox="1"/>
          <p:nvPr/>
        </p:nvSpPr>
        <p:spPr>
          <a:xfrm>
            <a:off x="685801" y="340788"/>
            <a:ext cx="7589594" cy="637097"/>
          </a:xfrm>
          <a:prstGeom prst="rect">
            <a:avLst/>
          </a:prstGeom>
        </p:spPr>
        <p:txBody>
          <a:bodyPr lIns="0" tIns="0" rIns="0" bIns="0" rtlCol="0" anchor="t">
            <a:spAutoFit/>
          </a:bodyPr>
          <a:lstStyle/>
          <a:p>
            <a:pPr algn="ctr" defTabSz="857250">
              <a:lnSpc>
                <a:spcPts val="5057"/>
              </a:lnSpc>
              <a:buClrTx/>
            </a:pPr>
            <a:r>
              <a:rPr lang="en-US" sz="4000" kern="1200" dirty="0">
                <a:solidFill>
                  <a:srgbClr val="F98832"/>
                </a:solidFill>
                <a:latin typeface="Caveat Brush" pitchFamily="2" charset="0"/>
                <a:ea typeface="+mn-ea"/>
                <a:cs typeface="+mn-cs"/>
              </a:rPr>
              <a:t>QNI STANDARD &amp; TAILORED PROGRAMS</a:t>
            </a:r>
          </a:p>
        </p:txBody>
      </p:sp>
      <p:sp>
        <p:nvSpPr>
          <p:cNvPr id="12" name="Freeform 9">
            <a:extLst>
              <a:ext uri="{FF2B5EF4-FFF2-40B4-BE49-F238E27FC236}">
                <a16:creationId xmlns:a16="http://schemas.microsoft.com/office/drawing/2014/main" id="{456753B6-8676-C1D6-17EE-FFF7AD1BFD1B}"/>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3">
            <a:extLst>
              <a:ext uri="{FF2B5EF4-FFF2-40B4-BE49-F238E27FC236}">
                <a16:creationId xmlns:a16="http://schemas.microsoft.com/office/drawing/2014/main" id="{00D99E25-1756-1C4F-91E6-69C4F9A55790}"/>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aphicFrame>
        <p:nvGraphicFramePr>
          <p:cNvPr id="6" name="Table 5">
            <a:extLst>
              <a:ext uri="{FF2B5EF4-FFF2-40B4-BE49-F238E27FC236}">
                <a16:creationId xmlns:a16="http://schemas.microsoft.com/office/drawing/2014/main" id="{61772745-5834-0074-4F80-FA61BE0DF574}"/>
              </a:ext>
            </a:extLst>
          </p:cNvPr>
          <p:cNvGraphicFramePr>
            <a:graphicFrameLocks noGrp="1"/>
          </p:cNvGraphicFramePr>
          <p:nvPr>
            <p:extLst>
              <p:ext uri="{D42A27DB-BD31-4B8C-83A1-F6EECF244321}">
                <p14:modId xmlns:p14="http://schemas.microsoft.com/office/powerpoint/2010/main" val="529825811"/>
              </p:ext>
            </p:extLst>
          </p:nvPr>
        </p:nvGraphicFramePr>
        <p:xfrm>
          <a:off x="380107" y="1315400"/>
          <a:ext cx="8314915" cy="5201813"/>
        </p:xfrm>
        <a:graphic>
          <a:graphicData uri="http://schemas.openxmlformats.org/drawingml/2006/table">
            <a:tbl>
              <a:tblPr firstRow="1" firstCol="1" bandRow="1"/>
              <a:tblGrid>
                <a:gridCol w="1662983">
                  <a:extLst>
                    <a:ext uri="{9D8B030D-6E8A-4147-A177-3AD203B41FA5}">
                      <a16:colId xmlns:a16="http://schemas.microsoft.com/office/drawing/2014/main" val="3037873599"/>
                    </a:ext>
                  </a:extLst>
                </a:gridCol>
                <a:gridCol w="1662983">
                  <a:extLst>
                    <a:ext uri="{9D8B030D-6E8A-4147-A177-3AD203B41FA5}">
                      <a16:colId xmlns:a16="http://schemas.microsoft.com/office/drawing/2014/main" val="2225160234"/>
                    </a:ext>
                  </a:extLst>
                </a:gridCol>
                <a:gridCol w="1662983">
                  <a:extLst>
                    <a:ext uri="{9D8B030D-6E8A-4147-A177-3AD203B41FA5}">
                      <a16:colId xmlns:a16="http://schemas.microsoft.com/office/drawing/2014/main" val="1734986908"/>
                    </a:ext>
                  </a:extLst>
                </a:gridCol>
                <a:gridCol w="1662983">
                  <a:extLst>
                    <a:ext uri="{9D8B030D-6E8A-4147-A177-3AD203B41FA5}">
                      <a16:colId xmlns:a16="http://schemas.microsoft.com/office/drawing/2014/main" val="867093427"/>
                    </a:ext>
                  </a:extLst>
                </a:gridCol>
                <a:gridCol w="1662983">
                  <a:extLst>
                    <a:ext uri="{9D8B030D-6E8A-4147-A177-3AD203B41FA5}">
                      <a16:colId xmlns:a16="http://schemas.microsoft.com/office/drawing/2014/main" val="1302947085"/>
                    </a:ext>
                  </a:extLst>
                </a:gridCol>
              </a:tblGrid>
              <a:tr h="742194">
                <a:tc>
                  <a:txBody>
                    <a:bodyPr/>
                    <a:lstStyle/>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Program</a:t>
                      </a: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900" b="0" kern="100" dirty="0">
                          <a:solidFill>
                            <a:srgbClr val="FFFFFF"/>
                          </a:solidFill>
                          <a:effectLst/>
                          <a:highlight>
                            <a:srgbClr val="7F7F7F"/>
                          </a:highlight>
                          <a:latin typeface="Segoe UI"/>
                          <a:ea typeface="Aptos" panose="020B0004020202020204" pitchFamily="34" charset="0"/>
                          <a:cs typeface="Times New Roman"/>
                        </a:rPr>
                        <a:t>(self-report)</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000000"/>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Sessions</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NRT</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panose="020B0502040204020203" pitchFamily="34" charset="0"/>
                          <a:ea typeface="Aptos" panose="020B0004020202020204" pitchFamily="34" charset="0"/>
                          <a:cs typeface="Times New Roman" panose="02020603050405020304" pitchFamily="18" charset="0"/>
                        </a:rPr>
                        <a:t> </a:t>
                      </a:r>
                      <a:endParaRPr lang="en-US" sz="1100" b="0" kern="100" dirty="0">
                        <a:effectLst/>
                        <a:highlight>
                          <a:srgbClr val="7F7F7F"/>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panose="020B0502040204020203" pitchFamily="34" charset="0"/>
                          <a:ea typeface="Aptos" panose="020B0004020202020204" pitchFamily="34" charset="0"/>
                          <a:cs typeface="Times New Roman" panose="02020603050405020304" pitchFamily="18" charset="0"/>
                        </a:rPr>
                        <a:t>Offering</a:t>
                      </a:r>
                      <a:endParaRPr lang="en-US" sz="1100" b="0" kern="100" dirty="0">
                        <a:effectLst/>
                        <a:highlight>
                          <a:srgbClr val="7F7F7F"/>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Amount</a:t>
                      </a: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800" b="0" kern="100" dirty="0">
                          <a:solidFill>
                            <a:srgbClr val="FFFFFF"/>
                          </a:solidFill>
                          <a:effectLst/>
                          <a:highlight>
                            <a:srgbClr val="7F7F7F"/>
                          </a:highlight>
                          <a:latin typeface="Segoe UI"/>
                          <a:ea typeface="Aptos" panose="020B0004020202020204" pitchFamily="34" charset="0"/>
                          <a:cs typeface="Times New Roman"/>
                        </a:rPr>
                        <a:t>(subject to change)</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extLst>
                  <a:ext uri="{0D108BD9-81ED-4DB2-BD59-A6C34878D82A}">
                    <a16:rowId xmlns:a16="http://schemas.microsoft.com/office/drawing/2014/main" val="4149195031"/>
                  </a:ext>
                </a:extLst>
              </a:tr>
              <a:tr h="759155">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Pregnancy</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7</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Yes*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400" b="0" kern="100" dirty="0">
                          <a:solidFill>
                            <a:srgbClr val="595959"/>
                          </a:solidFill>
                          <a:effectLst/>
                          <a:highlight>
                            <a:srgbClr val="C6EAF0"/>
                          </a:highlight>
                          <a:latin typeface="Segoe UI"/>
                          <a:ea typeface="Aptos" panose="020B0004020202020204" pitchFamily="34" charset="0"/>
                          <a:cs typeface="Times New Roman"/>
                        </a:rPr>
                        <a:t>Patch or Gum</a:t>
                      </a:r>
                    </a:p>
                    <a:p>
                      <a:pPr marL="0" marR="0" algn="ctr">
                        <a:lnSpc>
                          <a:spcPct val="107000"/>
                        </a:lnSpc>
                        <a:spcBef>
                          <a:spcPts val="0"/>
                        </a:spcBef>
                        <a:spcAft>
                          <a:spcPts val="0"/>
                        </a:spcAft>
                      </a:pP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4 weeks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291954401"/>
                  </a:ext>
                </a:extLst>
              </a:tr>
              <a:tr h="925116">
                <a:tc>
                  <a:txBody>
                    <a:bodyPr/>
                    <a:lstStyle/>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Behavioral Health</a:t>
                      </a: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7</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Yes</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lvl="0" algn="ctr">
                        <a:lnSpc>
                          <a:spcPct val="107000"/>
                        </a:lnSpc>
                        <a:spcBef>
                          <a:spcPts val="0"/>
                        </a:spcBef>
                        <a:spcAft>
                          <a:spcPts val="0"/>
                        </a:spcAft>
                        <a:buNone/>
                      </a:pPr>
                      <a:r>
                        <a:rPr lang="en-US" sz="1400" b="0" i="0" u="none" strike="noStrike" kern="100" noProof="0" dirty="0">
                          <a:solidFill>
                            <a:srgbClr val="595959"/>
                          </a:solidFill>
                          <a:effectLst/>
                          <a:latin typeface="Segoe UI"/>
                        </a:rPr>
                        <a:t>Patch or Gum</a:t>
                      </a:r>
                      <a:endParaRPr lang="en-US" sz="1400" dirty="0"/>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4 weeks</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2357214803"/>
                  </a:ext>
                </a:extLst>
              </a:tr>
              <a:tr h="925116">
                <a:tc>
                  <a:txBody>
                    <a:bodyPr/>
                    <a:lstStyle/>
                    <a:p>
                      <a:pPr marL="0" marR="0" algn="ctr">
                        <a:lnSpc>
                          <a:spcPct val="107000"/>
                        </a:lnSpc>
                        <a:spcBef>
                          <a:spcPts val="0"/>
                        </a:spcBef>
                        <a:spcAft>
                          <a:spcPts val="0"/>
                        </a:spcAft>
                      </a:pPr>
                      <a:endParaRPr lang="en-US" sz="800" b="0" kern="100">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Youth Online</a:t>
                      </a:r>
                      <a:endParaRPr lang="en-US" sz="800" b="0" kern="100" dirty="0">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6 Steps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No</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N/A</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N/A</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1781958574"/>
                  </a:ext>
                </a:extLst>
              </a:tr>
              <a:tr h="925116">
                <a:tc>
                  <a:txBody>
                    <a:bodyPr/>
                    <a:lstStyle/>
                    <a:p>
                      <a:pPr marL="0" marR="0" algn="ctr">
                        <a:lnSpc>
                          <a:spcPct val="107000"/>
                        </a:lnSpc>
                        <a:spcBef>
                          <a:spcPts val="0"/>
                        </a:spcBef>
                        <a:spcAft>
                          <a:spcPts val="0"/>
                        </a:spcAft>
                      </a:pP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Menthol</a:t>
                      </a: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Enhancement</a:t>
                      </a: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5 or 7</a:t>
                      </a:r>
                      <a:endParaRPr lang="en-US" sz="800" b="0" kern="100" dirty="0">
                        <a:effectLst/>
                        <a:latin typeface="Aptos"/>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Yes</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b="0" kern="100" dirty="0">
                          <a:solidFill>
                            <a:srgbClr val="595959"/>
                          </a:solidFill>
                          <a:effectLst/>
                          <a:latin typeface="Segoe UI"/>
                          <a:ea typeface="Aptos" panose="020B0004020202020204" pitchFamily="34" charset="0"/>
                          <a:cs typeface="Times New Roman"/>
                        </a:rPr>
                        <a:t>Patch or Gum</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endParaRPr lang="en-US" sz="800" b="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4 weeks</a:t>
                      </a: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3493550331"/>
                  </a:ext>
                </a:extLst>
              </a:tr>
              <a:tr h="925116">
                <a:tc>
                  <a:txBody>
                    <a:bodyPr/>
                    <a:lstStyle/>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Standard Adult</a:t>
                      </a:r>
                      <a:endParaRPr lang="en-US" sz="800" b="0" kern="100" dirty="0">
                        <a:effectLst/>
                        <a:highlight>
                          <a:srgbClr val="C6EAF0"/>
                        </a:highlight>
                        <a:latin typeface="Segoe UI"/>
                        <a:ea typeface="Aptos" panose="020B0004020202020204" pitchFamily="34" charset="0"/>
                        <a:cs typeface="Times New Roman"/>
                      </a:endParaRPr>
                    </a:p>
                    <a:p>
                      <a:pPr marL="0" marR="0" lvl="0" algn="ctr">
                        <a:lnSpc>
                          <a:spcPct val="107000"/>
                        </a:lnSpc>
                        <a:spcBef>
                          <a:spcPts val="0"/>
                        </a:spcBef>
                        <a:spcAft>
                          <a:spcPts val="0"/>
                        </a:spcAft>
                        <a:buNone/>
                      </a:pPr>
                      <a:endParaRPr lang="en-US" sz="1200" b="0" kern="100">
                        <a:solidFill>
                          <a:srgbClr val="595959"/>
                        </a:solidFill>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5</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100" b="0" kern="100" dirty="0">
                          <a:solidFill>
                            <a:srgbClr val="595959"/>
                          </a:solidFill>
                          <a:effectLst/>
                          <a:highlight>
                            <a:srgbClr val="C6EAF0"/>
                          </a:highlight>
                          <a:latin typeface="Segoe UI"/>
                          <a:ea typeface="Aptos" panose="020B0004020202020204" pitchFamily="34" charset="0"/>
                          <a:cs typeface="Times New Roman"/>
                        </a:rPr>
                        <a:t>Yes* for qualifying participants</a:t>
                      </a:r>
                      <a:endParaRPr lang="en-US" sz="11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400" b="0" kern="100" dirty="0">
                          <a:solidFill>
                            <a:srgbClr val="595959"/>
                          </a:solidFill>
                          <a:effectLst/>
                          <a:highlight>
                            <a:srgbClr val="C6EAF0"/>
                          </a:highlight>
                          <a:latin typeface="Segoe UI"/>
                          <a:ea typeface="Aptos" panose="020B0004020202020204" pitchFamily="34" charset="0"/>
                          <a:cs typeface="Times New Roman"/>
                        </a:rPr>
                        <a:t>Patch or Gum</a:t>
                      </a:r>
                      <a:endParaRPr lang="en-US" sz="14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panose="020B0502040204020203" pitchFamily="34" charset="0"/>
                          <a:ea typeface="Aptos" panose="020B0004020202020204" pitchFamily="34" charset="0"/>
                          <a:cs typeface="Times New Roman" panose="02020603050405020304" pitchFamily="18" charset="0"/>
                        </a:rPr>
                        <a:t>4 weeks</a:t>
                      </a: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608792907"/>
                  </a:ext>
                </a:extLst>
              </a:tr>
            </a:tbl>
          </a:graphicData>
        </a:graphic>
      </p:graphicFrame>
    </p:spTree>
    <p:extLst>
      <p:ext uri="{BB962C8B-B14F-4D97-AF65-F5344CB8AC3E}">
        <p14:creationId xmlns:p14="http://schemas.microsoft.com/office/powerpoint/2010/main" val="9091102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9" name="Google Shape;179;p10"/>
          <p:cNvSpPr txBox="1">
            <a:spLocks noGrp="1"/>
          </p:cNvSpPr>
          <p:nvPr>
            <p:ph type="ctrTitle"/>
          </p:nvPr>
        </p:nvSpPr>
        <p:spPr>
          <a:xfrm>
            <a:off x="349527" y="3981970"/>
            <a:ext cx="9144000" cy="6203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1400"/>
              <a:buNone/>
            </a:pPr>
            <a:r>
              <a:rPr lang="en-US" sz="6000" b="1" dirty="0">
                <a:solidFill>
                  <a:schemeClr val="accent2"/>
                </a:solidFill>
                <a:latin typeface="Century Gothic"/>
                <a:ea typeface="Century Gothic"/>
                <a:cs typeface="Century Gothic"/>
                <a:sym typeface="Century Gothic"/>
              </a:rPr>
              <a:t> </a:t>
            </a:r>
            <a:endParaRPr sz="6000" b="1" dirty="0">
              <a:solidFill>
                <a:schemeClr val="accent2"/>
              </a:solidFill>
            </a:endParaRPr>
          </a:p>
        </p:txBody>
      </p:sp>
      <p:sp>
        <p:nvSpPr>
          <p:cNvPr id="9" name="Freeform 2">
            <a:extLst>
              <a:ext uri="{FF2B5EF4-FFF2-40B4-BE49-F238E27FC236}">
                <a16:creationId xmlns:a16="http://schemas.microsoft.com/office/drawing/2014/main" id="{F1705659-EE82-190D-32EB-2C212CBA69ED}"/>
              </a:ext>
            </a:extLst>
          </p:cNvPr>
          <p:cNvSpPr/>
          <p:nvPr/>
        </p:nvSpPr>
        <p:spPr>
          <a:xfrm rot="3357852">
            <a:off x="8146597" y="28036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7">
            <a:extLst>
              <a:ext uri="{FF2B5EF4-FFF2-40B4-BE49-F238E27FC236}">
                <a16:creationId xmlns:a16="http://schemas.microsoft.com/office/drawing/2014/main" id="{6BEBC51D-C961-51B2-2014-F979E23CA7C9}"/>
              </a:ext>
            </a:extLst>
          </p:cNvPr>
          <p:cNvSpPr/>
          <p:nvPr/>
        </p:nvSpPr>
        <p:spPr>
          <a:xfrm>
            <a:off x="8286785" y="4377469"/>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8">
            <a:extLst>
              <a:ext uri="{FF2B5EF4-FFF2-40B4-BE49-F238E27FC236}">
                <a16:creationId xmlns:a16="http://schemas.microsoft.com/office/drawing/2014/main" id="{717B1064-9809-0E7D-4782-74E3B2794789}"/>
              </a:ext>
            </a:extLst>
          </p:cNvPr>
          <p:cNvSpPr/>
          <p:nvPr/>
        </p:nvSpPr>
        <p:spPr>
          <a:xfrm>
            <a:off x="219382" y="4621578"/>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6" name="Freeform 13">
            <a:extLst>
              <a:ext uri="{FF2B5EF4-FFF2-40B4-BE49-F238E27FC236}">
                <a16:creationId xmlns:a16="http://schemas.microsoft.com/office/drawing/2014/main" id="{47F590F1-485D-4A8D-2466-A73CB2E32F5F}"/>
              </a:ext>
            </a:extLst>
          </p:cNvPr>
          <p:cNvSpPr/>
          <p:nvPr/>
        </p:nvSpPr>
        <p:spPr>
          <a:xfrm>
            <a:off x="7402263" y="527913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
            <a:extLst>
              <a:ext uri="{FF2B5EF4-FFF2-40B4-BE49-F238E27FC236}">
                <a16:creationId xmlns:a16="http://schemas.microsoft.com/office/drawing/2014/main" id="{FD2A3384-FF8F-7246-6F24-401C83633E23}"/>
              </a:ext>
            </a:extLst>
          </p:cNvPr>
          <p:cNvSpPr/>
          <p:nvPr/>
        </p:nvSpPr>
        <p:spPr>
          <a:xfrm rot="7689902" flipV="1">
            <a:off x="50451" y="247214"/>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1" name="Freeform 9">
            <a:extLst>
              <a:ext uri="{FF2B5EF4-FFF2-40B4-BE49-F238E27FC236}">
                <a16:creationId xmlns:a16="http://schemas.microsoft.com/office/drawing/2014/main" id="{AE0B9D3B-DE92-4965-0627-C6C14EC8ACB4}"/>
              </a:ext>
            </a:extLst>
          </p:cNvPr>
          <p:cNvSpPr/>
          <p:nvPr/>
        </p:nvSpPr>
        <p:spPr>
          <a:xfrm>
            <a:off x="-460407" y="527913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3" name="TextBox 2">
            <a:extLst>
              <a:ext uri="{FF2B5EF4-FFF2-40B4-BE49-F238E27FC236}">
                <a16:creationId xmlns:a16="http://schemas.microsoft.com/office/drawing/2014/main" id="{B815EF4A-C21F-62AF-E89F-4A2B9BDF5B44}"/>
              </a:ext>
            </a:extLst>
          </p:cNvPr>
          <p:cNvSpPr txBox="1"/>
          <p:nvPr/>
        </p:nvSpPr>
        <p:spPr>
          <a:xfrm>
            <a:off x="219382" y="1131828"/>
            <a:ext cx="8827823" cy="4324325"/>
          </a:xfrm>
          <a:prstGeom prst="rect">
            <a:avLst/>
          </a:prstGeom>
          <a:noFill/>
        </p:spPr>
        <p:txBody>
          <a:bodyPr wrap="square">
            <a:spAutoFit/>
          </a:bodyPr>
          <a:lstStyle/>
          <a:p>
            <a:pPr marL="0" lvl="0" indent="0" algn="ctr" rtl="0">
              <a:lnSpc>
                <a:spcPct val="90000"/>
              </a:lnSpc>
              <a:spcBef>
                <a:spcPts val="0"/>
              </a:spcBef>
              <a:spcAft>
                <a:spcPts val="0"/>
              </a:spcAft>
              <a:buClr>
                <a:schemeClr val="accent2"/>
              </a:buClr>
              <a:buSzPts val="3600"/>
              <a:buNone/>
            </a:pPr>
            <a:r>
              <a:rPr lang="en-US" sz="5400" dirty="0">
                <a:solidFill>
                  <a:srgbClr val="F98832"/>
                </a:solidFill>
                <a:latin typeface="Caveat Brush" pitchFamily="2" charset="77"/>
                <a:ea typeface="Century Gothic"/>
                <a:cs typeface="Century Gothic"/>
                <a:sym typeface="Century Gothic"/>
              </a:rPr>
              <a:t>Let’s talk about real life scenarios!  </a:t>
            </a:r>
            <a:endParaRPr lang="en-US" sz="5400" dirty="0">
              <a:solidFill>
                <a:srgbClr val="F98832"/>
              </a:solidFill>
              <a:latin typeface="Caveat Brush" pitchFamily="2" charset="77"/>
            </a:endParaRPr>
          </a:p>
          <a:p>
            <a:pPr marL="0" lvl="0" indent="0" algn="l" rtl="0">
              <a:lnSpc>
                <a:spcPct val="90000"/>
              </a:lnSpc>
              <a:spcBef>
                <a:spcPts val="750"/>
              </a:spcBef>
              <a:spcAft>
                <a:spcPts val="0"/>
              </a:spcAft>
              <a:buClr>
                <a:schemeClr val="dk1"/>
              </a:buClr>
              <a:buSzPts val="2700"/>
              <a:buNone/>
            </a:pPr>
            <a:endParaRPr lang="en-US" sz="3600" dirty="0">
              <a:solidFill>
                <a:srgbClr val="F98832"/>
              </a:solidFill>
              <a:latin typeface="Caveat Brush" pitchFamily="2" charset="77"/>
              <a:ea typeface="Century Gothic"/>
              <a:cs typeface="Century Gothic"/>
              <a:sym typeface="Century Gothic"/>
            </a:endParaRPr>
          </a:p>
          <a:p>
            <a:pPr marL="0" lvl="0" indent="0" algn="ctr" rtl="0">
              <a:lnSpc>
                <a:spcPct val="90000"/>
              </a:lnSpc>
              <a:spcBef>
                <a:spcPts val="750"/>
              </a:spcBef>
              <a:spcAft>
                <a:spcPts val="0"/>
              </a:spcAft>
              <a:buClr>
                <a:srgbClr val="548135"/>
              </a:buClr>
              <a:buSzPts val="5400"/>
              <a:buNone/>
            </a:pPr>
            <a:r>
              <a:rPr lang="en-US" sz="6600" dirty="0">
                <a:solidFill>
                  <a:srgbClr val="BCEE80"/>
                </a:solidFill>
                <a:latin typeface="Caveat Brush" pitchFamily="2" charset="77"/>
                <a:ea typeface="Century Gothic"/>
                <a:cs typeface="Century Gothic"/>
                <a:sym typeface="Century Gothic"/>
              </a:rPr>
              <a:t>How Would You Use Breathe?</a:t>
            </a:r>
          </a:p>
          <a:p>
            <a:pPr marL="0" lvl="0" indent="0" algn="ctr" rtl="0">
              <a:lnSpc>
                <a:spcPct val="90000"/>
              </a:lnSpc>
              <a:spcBef>
                <a:spcPts val="750"/>
              </a:spcBef>
              <a:spcAft>
                <a:spcPts val="0"/>
              </a:spcAft>
              <a:buClr>
                <a:srgbClr val="548135"/>
              </a:buClr>
              <a:buSzPts val="5400"/>
              <a:buNone/>
            </a:pPr>
            <a:endParaRPr lang="en-US" sz="4000" b="1" dirty="0">
              <a:solidFill>
                <a:srgbClr val="F98832"/>
              </a:solidFill>
              <a:latin typeface="Caveat Brush" pitchFamily="2" charset="77"/>
              <a:ea typeface="Century Gothic"/>
              <a:cs typeface="Century Gothic"/>
              <a:sym typeface="Century Gothic"/>
            </a:endParaRPr>
          </a:p>
          <a:p>
            <a:pPr marL="0" lvl="0" indent="0" algn="ctr" rtl="0">
              <a:lnSpc>
                <a:spcPct val="90000"/>
              </a:lnSpc>
              <a:spcBef>
                <a:spcPts val="750"/>
              </a:spcBef>
              <a:spcAft>
                <a:spcPts val="0"/>
              </a:spcAft>
              <a:buClr>
                <a:srgbClr val="548135"/>
              </a:buClr>
              <a:buSzPts val="5400"/>
              <a:buNone/>
            </a:pPr>
            <a:r>
              <a:rPr lang="en-US" sz="3600" dirty="0">
                <a:solidFill>
                  <a:srgbClr val="F98832"/>
                </a:solidFill>
                <a:latin typeface="Caveat Brush" pitchFamily="2" charset="77"/>
                <a:ea typeface="Century Gothic"/>
                <a:cs typeface="Century Gothic"/>
                <a:sym typeface="Century Gothic"/>
              </a:rPr>
              <a:t>modified from the </a:t>
            </a:r>
          </a:p>
          <a:p>
            <a:pPr marL="0" lvl="0" indent="0" algn="ctr" rtl="0">
              <a:lnSpc>
                <a:spcPct val="90000"/>
              </a:lnSpc>
              <a:spcBef>
                <a:spcPts val="750"/>
              </a:spcBef>
              <a:spcAft>
                <a:spcPts val="0"/>
              </a:spcAft>
              <a:buClr>
                <a:srgbClr val="548135"/>
              </a:buClr>
              <a:buSzPts val="5400"/>
              <a:buNone/>
            </a:pPr>
            <a:r>
              <a:rPr lang="en-US" sz="3600" dirty="0">
                <a:solidFill>
                  <a:srgbClr val="F98832"/>
                </a:solidFill>
                <a:latin typeface="Caveat Brush" pitchFamily="2" charset="77"/>
                <a:ea typeface="Century Gothic"/>
                <a:cs typeface="Century Gothic"/>
                <a:sym typeface="Century Gothic"/>
              </a:rPr>
              <a:t>Daily Dilemmas Parent Activity</a:t>
            </a:r>
          </a:p>
        </p:txBody>
      </p:sp>
      <p:sp>
        <p:nvSpPr>
          <p:cNvPr id="2" name="AutoShape 5">
            <a:extLst>
              <a:ext uri="{FF2B5EF4-FFF2-40B4-BE49-F238E27FC236}">
                <a16:creationId xmlns:a16="http://schemas.microsoft.com/office/drawing/2014/main" id="{FACC051A-4AD9-2A73-649E-2A96F60B7DE0}"/>
              </a:ext>
            </a:extLst>
          </p:cNvPr>
          <p:cNvSpPr/>
          <p:nvPr/>
        </p:nvSpPr>
        <p:spPr>
          <a:xfrm>
            <a:off x="402705" y="2184526"/>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Tree>
    <p:extLst>
      <p:ext uri="{BB962C8B-B14F-4D97-AF65-F5344CB8AC3E}">
        <p14:creationId xmlns:p14="http://schemas.microsoft.com/office/powerpoint/2010/main" val="27226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13;p3">
            <a:extLst>
              <a:ext uri="{FF2B5EF4-FFF2-40B4-BE49-F238E27FC236}">
                <a16:creationId xmlns:a16="http://schemas.microsoft.com/office/drawing/2014/main" id="{49A3A0AB-BFD8-99A5-673B-819C5E5062A1}"/>
              </a:ext>
            </a:extLst>
          </p:cNvPr>
          <p:cNvPicPr preferRelativeResize="0"/>
          <p:nvPr/>
        </p:nvPicPr>
        <p:blipFill rotWithShape="1">
          <a:blip r:embed="rId3">
            <a:alphaModFix/>
          </a:blip>
          <a:srcRect l="262" r="-262"/>
          <a:stretch/>
        </p:blipFill>
        <p:spPr>
          <a:xfrm>
            <a:off x="927206" y="1312637"/>
            <a:ext cx="7289587" cy="5002933"/>
          </a:xfrm>
          <a:prstGeom prst="rect">
            <a:avLst/>
          </a:prstGeom>
          <a:noFill/>
          <a:ln w="38100">
            <a:solidFill>
              <a:srgbClr val="BCEE80"/>
            </a:solidFill>
          </a:ln>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49527" y="241689"/>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32267" y="5244574"/>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9" name="Freeform 9"/>
          <p:cNvSpPr/>
          <p:nvPr/>
        </p:nvSpPr>
        <p:spPr>
          <a:xfrm>
            <a:off x="-627615" y="5655394"/>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0" y="398424"/>
            <a:ext cx="9144000" cy="688394"/>
          </a:xfrm>
          <a:prstGeom prst="rect">
            <a:avLst/>
          </a:prstGeom>
        </p:spPr>
        <p:txBody>
          <a:bodyPr wrap="square" lIns="0" tIns="0" rIns="0" bIns="0" rtlCol="0" anchor="t">
            <a:spAutoFit/>
          </a:bodyPr>
          <a:lstStyle/>
          <a:p>
            <a:pPr algn="ctr" defTabSz="857250">
              <a:lnSpc>
                <a:spcPts val="5057"/>
              </a:lnSpc>
              <a:buClrTx/>
            </a:pPr>
            <a:r>
              <a:rPr lang="en-US" sz="5400" kern="1200" dirty="0">
                <a:solidFill>
                  <a:srgbClr val="F98832"/>
                </a:solidFill>
                <a:latin typeface="Caveat Brush" pitchFamily="2" charset="0"/>
                <a:ea typeface="+mn-ea"/>
                <a:cs typeface="+mn-cs"/>
              </a:rPr>
              <a:t>LET’S MAKE A SALAD! </a:t>
            </a:r>
          </a:p>
        </p:txBody>
      </p:sp>
      <p:sp>
        <p:nvSpPr>
          <p:cNvPr id="13" name="Freeform 13"/>
          <p:cNvSpPr/>
          <p:nvPr/>
        </p:nvSpPr>
        <p:spPr>
          <a:xfrm>
            <a:off x="7594610" y="5714385"/>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32557238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11" name="Freeform 9">
            <a:extLst>
              <a:ext uri="{FF2B5EF4-FFF2-40B4-BE49-F238E27FC236}">
                <a16:creationId xmlns:a16="http://schemas.microsoft.com/office/drawing/2014/main" id="{372C718F-2AAE-87DF-33F7-78224AC23E1F}"/>
              </a:ext>
            </a:extLst>
          </p:cNvPr>
          <p:cNvSpPr/>
          <p:nvPr/>
        </p:nvSpPr>
        <p:spPr>
          <a:xfrm>
            <a:off x="-1313416" y="5716727"/>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pic>
        <p:nvPicPr>
          <p:cNvPr id="286" name="Google Shape;286;p19"/>
          <p:cNvPicPr preferRelativeResize="0"/>
          <p:nvPr/>
        </p:nvPicPr>
        <p:blipFill>
          <a:blip r:embed="rId4">
            <a:alphaModFix/>
          </a:blip>
          <a:stretch>
            <a:fillRect/>
          </a:stretch>
        </p:blipFill>
        <p:spPr>
          <a:xfrm>
            <a:off x="4753448" y="1917578"/>
            <a:ext cx="3941574" cy="3940551"/>
          </a:xfrm>
          <a:prstGeom prst="rect">
            <a:avLst/>
          </a:prstGeom>
          <a:noFill/>
          <a:ln w="38100">
            <a:solidFill>
              <a:srgbClr val="BCEE80"/>
            </a:solidFill>
          </a:ln>
        </p:spPr>
      </p:pic>
      <p:sp>
        <p:nvSpPr>
          <p:cNvPr id="10" name="Freeform 13">
            <a:extLst>
              <a:ext uri="{FF2B5EF4-FFF2-40B4-BE49-F238E27FC236}">
                <a16:creationId xmlns:a16="http://schemas.microsoft.com/office/drawing/2014/main" id="{93CD915D-656F-C4F0-E625-3C78A0634851}"/>
              </a:ext>
            </a:extLst>
          </p:cNvPr>
          <p:cNvSpPr/>
          <p:nvPr/>
        </p:nvSpPr>
        <p:spPr>
          <a:xfrm>
            <a:off x="7402263" y="527913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2" name="Google Shape;282;p19"/>
          <p:cNvSpPr txBox="1">
            <a:spLocks noGrp="1"/>
          </p:cNvSpPr>
          <p:nvPr>
            <p:ph type="ctrTitle"/>
          </p:nvPr>
        </p:nvSpPr>
        <p:spPr>
          <a:xfrm>
            <a:off x="1143000" y="1201738"/>
            <a:ext cx="6858000" cy="60801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34567"/>
              <a:buNone/>
            </a:pPr>
            <a:r>
              <a:rPr lang="en-US">
                <a:solidFill>
                  <a:srgbClr val="C55A11"/>
                </a:solidFill>
                <a:latin typeface="Century Gothic"/>
                <a:ea typeface="Century Gothic"/>
                <a:cs typeface="Century Gothic"/>
                <a:sym typeface="Century Gothic"/>
              </a:rPr>
              <a:t> </a:t>
            </a:r>
            <a:endParaRPr/>
          </a:p>
        </p:txBody>
      </p:sp>
      <p:sp>
        <p:nvSpPr>
          <p:cNvPr id="283" name="Google Shape;283;p19"/>
          <p:cNvSpPr txBox="1">
            <a:spLocks noGrp="1"/>
          </p:cNvSpPr>
          <p:nvPr>
            <p:ph type="subTitle" idx="1"/>
          </p:nvPr>
        </p:nvSpPr>
        <p:spPr>
          <a:xfrm>
            <a:off x="388374" y="1504216"/>
            <a:ext cx="4339048" cy="5633884"/>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accent2"/>
              </a:buClr>
              <a:buSzPts val="4000"/>
              <a:buNone/>
            </a:pPr>
            <a:r>
              <a:rPr lang="en-US" sz="4000" dirty="0">
                <a:solidFill>
                  <a:schemeClr val="tx1"/>
                </a:solidFill>
                <a:latin typeface="Caveat Brush" pitchFamily="2" charset="77"/>
                <a:ea typeface="Century Gothic"/>
                <a:cs typeface="Century Gothic"/>
                <a:sym typeface="Century Gothic"/>
              </a:rPr>
              <a:t>Mom wants to commit to a smoke free home. She has two young children and can’t leave them alone to   go outside to smoke. </a:t>
            </a:r>
          </a:p>
          <a:p>
            <a:pPr marL="0" lvl="0" indent="0" rtl="0">
              <a:lnSpc>
                <a:spcPct val="90000"/>
              </a:lnSpc>
              <a:spcBef>
                <a:spcPts val="0"/>
              </a:spcBef>
              <a:spcAft>
                <a:spcPts val="0"/>
              </a:spcAft>
              <a:buClr>
                <a:schemeClr val="accent2"/>
              </a:buClr>
              <a:buSzPts val="4000"/>
              <a:buNone/>
            </a:pPr>
            <a:r>
              <a:rPr lang="en-US" sz="4000" dirty="0">
                <a:solidFill>
                  <a:schemeClr val="tx1"/>
                </a:solidFill>
                <a:latin typeface="Caveat Brush" pitchFamily="2" charset="77"/>
                <a:ea typeface="Century Gothic"/>
                <a:cs typeface="Century Gothic"/>
                <a:sym typeface="Century Gothic"/>
              </a:rPr>
              <a:t>What could she do when she needs to smoke?</a:t>
            </a:r>
            <a:endParaRPr sz="4000" dirty="0">
              <a:solidFill>
                <a:schemeClr val="tx1"/>
              </a:solidFill>
              <a:latin typeface="Caveat Brush" pitchFamily="2" charset="77"/>
            </a:endParaRPr>
          </a:p>
        </p:txBody>
      </p:sp>
      <p:sp>
        <p:nvSpPr>
          <p:cNvPr id="285" name="Google Shape;285;p19"/>
          <p:cNvSpPr/>
          <p:nvPr/>
        </p:nvSpPr>
        <p:spPr>
          <a:xfrm>
            <a:off x="914400" y="5219700"/>
            <a:ext cx="7315200" cy="5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p:txBody>
      </p:sp>
      <p:sp>
        <p:nvSpPr>
          <p:cNvPr id="4" name="Freeform 4">
            <a:extLst>
              <a:ext uri="{FF2B5EF4-FFF2-40B4-BE49-F238E27FC236}">
                <a16:creationId xmlns:a16="http://schemas.microsoft.com/office/drawing/2014/main" id="{7DA7383B-BB4D-8923-2264-802511FB6911}"/>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F2287B86-F7B8-8CE4-227F-A38B5588A5F9}"/>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29616B41-395C-6A3E-F544-6E76BFA7B886}"/>
              </a:ext>
            </a:extLst>
          </p:cNvPr>
          <p:cNvSpPr/>
          <p:nvPr/>
        </p:nvSpPr>
        <p:spPr>
          <a:xfrm>
            <a:off x="349527" y="241689"/>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10">
            <a:extLst>
              <a:ext uri="{FF2B5EF4-FFF2-40B4-BE49-F238E27FC236}">
                <a16:creationId xmlns:a16="http://schemas.microsoft.com/office/drawing/2014/main" id="{D1A43F19-3F59-E087-27D3-02BE2873B668}"/>
              </a:ext>
            </a:extLst>
          </p:cNvPr>
          <p:cNvSpPr txBox="1"/>
          <p:nvPr/>
        </p:nvSpPr>
        <p:spPr>
          <a:xfrm>
            <a:off x="685801" y="340788"/>
            <a:ext cx="7589594" cy="666401"/>
          </a:xfrm>
          <a:prstGeom prst="rect">
            <a:avLst/>
          </a:prstGeom>
        </p:spPr>
        <p:txBody>
          <a:bodyPr lIns="0" tIns="0" rIns="0" bIns="0" rtlCol="0" anchor="t">
            <a:spAutoFit/>
          </a:bodyPr>
          <a:lstStyle/>
          <a:p>
            <a:pPr algn="ctr" defTabSz="857250">
              <a:lnSpc>
                <a:spcPts val="5057"/>
              </a:lnSpc>
              <a:buClrTx/>
            </a:pPr>
            <a:r>
              <a:rPr lang="en-US" sz="4800" kern="1200" dirty="0">
                <a:solidFill>
                  <a:srgbClr val="F98832"/>
                </a:solidFill>
                <a:latin typeface="Caveat Brush" pitchFamily="2" charset="0"/>
                <a:ea typeface="+mn-ea"/>
                <a:cs typeface="+mn-cs"/>
              </a:rPr>
              <a:t>SCENARIO 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3" name="Google Shape;293;g230dd0bad68_0_10"/>
          <p:cNvSpPr txBox="1">
            <a:spLocks noGrp="1"/>
          </p:cNvSpPr>
          <p:nvPr>
            <p:ph type="ctrTitle"/>
          </p:nvPr>
        </p:nvSpPr>
        <p:spPr>
          <a:xfrm>
            <a:off x="1143000" y="1201738"/>
            <a:ext cx="6858000" cy="6081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34568"/>
              <a:buNone/>
            </a:pPr>
            <a:r>
              <a:rPr lang="en-US">
                <a:solidFill>
                  <a:srgbClr val="C55A11"/>
                </a:solidFill>
                <a:latin typeface="Century Gothic"/>
                <a:ea typeface="Century Gothic"/>
                <a:cs typeface="Century Gothic"/>
                <a:sym typeface="Century Gothic"/>
              </a:rPr>
              <a:t> </a:t>
            </a:r>
            <a:endParaRPr/>
          </a:p>
        </p:txBody>
      </p:sp>
      <p:sp>
        <p:nvSpPr>
          <p:cNvPr id="294" name="Google Shape;294;g230dd0bad68_0_10"/>
          <p:cNvSpPr txBox="1">
            <a:spLocks noGrp="1"/>
          </p:cNvSpPr>
          <p:nvPr>
            <p:ph type="subTitle" idx="1"/>
          </p:nvPr>
        </p:nvSpPr>
        <p:spPr>
          <a:xfrm>
            <a:off x="679084" y="1679853"/>
            <a:ext cx="7837200" cy="492596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4000"/>
              <a:buNone/>
            </a:pPr>
            <a:endParaRPr sz="900" b="1" dirty="0">
              <a:solidFill>
                <a:schemeClr val="accent2"/>
              </a:solidFill>
              <a:latin typeface="Century Gothic"/>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3600" dirty="0">
                <a:solidFill>
                  <a:srgbClr val="F98832"/>
                </a:solidFill>
                <a:latin typeface="Caveat Brush" pitchFamily="2" charset="77"/>
                <a:ea typeface="Century Gothic"/>
                <a:cs typeface="Century Gothic"/>
                <a:sym typeface="Century Gothic"/>
              </a:rPr>
              <a:t>Arrange for a neighbor to watch the kids</a:t>
            </a:r>
            <a:endParaRPr sz="3600"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3600" dirty="0">
                <a:solidFill>
                  <a:srgbClr val="F98832"/>
                </a:solidFill>
                <a:latin typeface="Caveat Brush" pitchFamily="2" charset="77"/>
                <a:ea typeface="Century Gothic"/>
                <a:cs typeface="Century Gothic"/>
                <a:sym typeface="Century Gothic"/>
              </a:rPr>
              <a:t>Cut down on the number of cigarettes and how often she smokes</a:t>
            </a:r>
            <a:endParaRPr sz="3600"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3600" dirty="0">
                <a:solidFill>
                  <a:srgbClr val="F98832"/>
                </a:solidFill>
                <a:latin typeface="Caveat Brush" pitchFamily="2" charset="77"/>
                <a:ea typeface="Century Gothic"/>
                <a:cs typeface="Century Gothic"/>
                <a:sym typeface="Century Gothic"/>
              </a:rPr>
              <a:t>Use nicotine replacement products such as patches or gum to reduce cravings</a:t>
            </a:r>
            <a:endParaRPr sz="3600"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3600" dirty="0">
                <a:solidFill>
                  <a:srgbClr val="F98832"/>
                </a:solidFill>
                <a:latin typeface="Caveat Brush" pitchFamily="2" charset="77"/>
                <a:ea typeface="Century Gothic"/>
                <a:cs typeface="Century Gothic"/>
                <a:sym typeface="Century Gothic"/>
              </a:rPr>
              <a:t>Distract herself by cleaning or playing with the children</a:t>
            </a:r>
            <a:endParaRPr sz="3600"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3600" dirty="0">
                <a:solidFill>
                  <a:srgbClr val="F98832"/>
                </a:solidFill>
                <a:latin typeface="Caveat Brush" pitchFamily="2" charset="77"/>
                <a:ea typeface="Century Gothic"/>
                <a:cs typeface="Century Gothic"/>
                <a:sym typeface="Century Gothic"/>
              </a:rPr>
              <a:t>Other suggestions??</a:t>
            </a:r>
            <a:endParaRPr sz="3600" dirty="0">
              <a:solidFill>
                <a:srgbClr val="F98832"/>
              </a:solidFill>
              <a:latin typeface="Caveat Brush" pitchFamily="2" charset="77"/>
              <a:ea typeface="Century Gothic"/>
              <a:cs typeface="Century Gothic"/>
              <a:sym typeface="Century Gothic"/>
            </a:endParaRPr>
          </a:p>
        </p:txBody>
      </p:sp>
      <p:sp>
        <p:nvSpPr>
          <p:cNvPr id="296" name="Google Shape;296;g230dd0bad68_0_10"/>
          <p:cNvSpPr/>
          <p:nvPr/>
        </p:nvSpPr>
        <p:spPr>
          <a:xfrm>
            <a:off x="914400" y="5219700"/>
            <a:ext cx="7315200" cy="5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p:txBody>
      </p:sp>
      <p:sp>
        <p:nvSpPr>
          <p:cNvPr id="3" name="TextBox 2">
            <a:extLst>
              <a:ext uri="{FF2B5EF4-FFF2-40B4-BE49-F238E27FC236}">
                <a16:creationId xmlns:a16="http://schemas.microsoft.com/office/drawing/2014/main" id="{4AF857C2-B4C7-0040-5CF4-6795BDBEAAF0}"/>
              </a:ext>
            </a:extLst>
          </p:cNvPr>
          <p:cNvSpPr txBox="1"/>
          <p:nvPr/>
        </p:nvSpPr>
        <p:spPr>
          <a:xfrm>
            <a:off x="914400" y="190875"/>
            <a:ext cx="7837200" cy="1578317"/>
          </a:xfrm>
          <a:prstGeom prst="rect">
            <a:avLst/>
          </a:prstGeom>
          <a:noFill/>
        </p:spPr>
        <p:txBody>
          <a:bodyPr wrap="square">
            <a:spAutoFit/>
          </a:bodyPr>
          <a:lstStyle/>
          <a:p>
            <a:pPr marL="0" lvl="0" indent="0" algn="ctr" rtl="0">
              <a:lnSpc>
                <a:spcPct val="70000"/>
              </a:lnSpc>
              <a:spcBef>
                <a:spcPts val="0"/>
              </a:spcBef>
              <a:spcAft>
                <a:spcPts val="0"/>
              </a:spcAft>
              <a:buClr>
                <a:schemeClr val="accent2"/>
              </a:buClr>
              <a:buSzPts val="4000"/>
              <a:buNone/>
            </a:pPr>
            <a:r>
              <a:rPr lang="en-US" sz="6600" dirty="0">
                <a:solidFill>
                  <a:srgbClr val="BCEE80"/>
                </a:solidFill>
                <a:latin typeface="Caveat Brush" pitchFamily="2" charset="77"/>
                <a:ea typeface="Century Gothic"/>
                <a:cs typeface="Century Gothic"/>
                <a:sym typeface="Century Gothic"/>
              </a:rPr>
              <a:t>Which suggestions </a:t>
            </a:r>
          </a:p>
          <a:p>
            <a:pPr marL="0" lvl="0" indent="0" algn="ctr" rtl="0">
              <a:lnSpc>
                <a:spcPct val="70000"/>
              </a:lnSpc>
              <a:spcBef>
                <a:spcPts val="0"/>
              </a:spcBef>
              <a:spcAft>
                <a:spcPts val="0"/>
              </a:spcAft>
              <a:buClr>
                <a:schemeClr val="accent2"/>
              </a:buClr>
              <a:buSzPts val="4000"/>
              <a:buNone/>
            </a:pPr>
            <a:r>
              <a:rPr lang="en-US" sz="6600" dirty="0">
                <a:solidFill>
                  <a:srgbClr val="BCEE80"/>
                </a:solidFill>
                <a:latin typeface="Caveat Brush" pitchFamily="2" charset="77"/>
                <a:ea typeface="Century Gothic"/>
                <a:cs typeface="Century Gothic"/>
                <a:sym typeface="Century Gothic"/>
              </a:rPr>
              <a:t>would you offer?</a:t>
            </a:r>
            <a:r>
              <a:rPr lang="en-US" sz="5400" u="sng" dirty="0">
                <a:solidFill>
                  <a:srgbClr val="BCEE80"/>
                </a:solidFill>
                <a:latin typeface="Caveat Brush" pitchFamily="2" charset="77"/>
                <a:ea typeface="Century Gothic"/>
                <a:cs typeface="Century Gothic"/>
                <a:sym typeface="Century Gothic"/>
              </a:rPr>
              <a:t> </a:t>
            </a:r>
          </a:p>
        </p:txBody>
      </p:sp>
      <p:sp>
        <p:nvSpPr>
          <p:cNvPr id="4" name="Freeform 3">
            <a:extLst>
              <a:ext uri="{FF2B5EF4-FFF2-40B4-BE49-F238E27FC236}">
                <a16:creationId xmlns:a16="http://schemas.microsoft.com/office/drawing/2014/main" id="{5C30A25E-1954-1429-5DEF-B89188BFDC6D}"/>
              </a:ext>
            </a:extLst>
          </p:cNvPr>
          <p:cNvSpPr/>
          <p:nvPr/>
        </p:nvSpPr>
        <p:spPr>
          <a:xfrm>
            <a:off x="8329457" y="4291669"/>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5" name="Freeform 4">
            <a:extLst>
              <a:ext uri="{FF2B5EF4-FFF2-40B4-BE49-F238E27FC236}">
                <a16:creationId xmlns:a16="http://schemas.microsoft.com/office/drawing/2014/main" id="{307273E7-D27F-44AD-AD95-2AC9E85CDE65}"/>
              </a:ext>
            </a:extLst>
          </p:cNvPr>
          <p:cNvSpPr/>
          <p:nvPr/>
        </p:nvSpPr>
        <p:spPr>
          <a:xfrm>
            <a:off x="98938" y="1634155"/>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6" name="Freeform 13">
            <a:extLst>
              <a:ext uri="{FF2B5EF4-FFF2-40B4-BE49-F238E27FC236}">
                <a16:creationId xmlns:a16="http://schemas.microsoft.com/office/drawing/2014/main" id="{49D8D507-2FFC-D1E5-0EC9-B5F32AA0FF11}"/>
              </a:ext>
            </a:extLst>
          </p:cNvPr>
          <p:cNvSpPr/>
          <p:nvPr/>
        </p:nvSpPr>
        <p:spPr>
          <a:xfrm>
            <a:off x="7402263" y="527913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Google Shape;285;p19">
            <a:extLst>
              <a:ext uri="{FF2B5EF4-FFF2-40B4-BE49-F238E27FC236}">
                <a16:creationId xmlns:a16="http://schemas.microsoft.com/office/drawing/2014/main" id="{B17E50BA-3600-5649-6BF9-B20CEA45F330}"/>
              </a:ext>
            </a:extLst>
          </p:cNvPr>
          <p:cNvSpPr/>
          <p:nvPr/>
        </p:nvSpPr>
        <p:spPr>
          <a:xfrm>
            <a:off x="914400" y="5219700"/>
            <a:ext cx="7315200" cy="5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p:txBody>
      </p:sp>
      <p:sp>
        <p:nvSpPr>
          <p:cNvPr id="8" name="Freeform 9">
            <a:extLst>
              <a:ext uri="{FF2B5EF4-FFF2-40B4-BE49-F238E27FC236}">
                <a16:creationId xmlns:a16="http://schemas.microsoft.com/office/drawing/2014/main" id="{8A32505F-9694-F7D3-E09E-C35CABBEE9DC}"/>
              </a:ext>
            </a:extLst>
          </p:cNvPr>
          <p:cNvSpPr/>
          <p:nvPr/>
        </p:nvSpPr>
        <p:spPr>
          <a:xfrm>
            <a:off x="-790515" y="-67448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9" name="Freeform 2">
            <a:extLst>
              <a:ext uri="{FF2B5EF4-FFF2-40B4-BE49-F238E27FC236}">
                <a16:creationId xmlns:a16="http://schemas.microsoft.com/office/drawing/2014/main" id="{A63E5A7F-5132-56B5-CCC3-B758663964FC}"/>
              </a:ext>
            </a:extLst>
          </p:cNvPr>
          <p:cNvSpPr/>
          <p:nvPr/>
        </p:nvSpPr>
        <p:spPr>
          <a:xfrm rot="3357852">
            <a:off x="8012137" y="413703"/>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3" name="Google Shape;303;p21"/>
          <p:cNvSpPr txBox="1">
            <a:spLocks noGrp="1"/>
          </p:cNvSpPr>
          <p:nvPr>
            <p:ph type="ctrTitle"/>
          </p:nvPr>
        </p:nvSpPr>
        <p:spPr>
          <a:xfrm>
            <a:off x="1143000" y="1201738"/>
            <a:ext cx="6858000" cy="60801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34567"/>
              <a:buNone/>
            </a:pPr>
            <a:r>
              <a:rPr lang="en-US">
                <a:solidFill>
                  <a:srgbClr val="C55A11"/>
                </a:solidFill>
                <a:latin typeface="Century Gothic"/>
                <a:ea typeface="Century Gothic"/>
                <a:cs typeface="Century Gothic"/>
                <a:sym typeface="Century Gothic"/>
              </a:rPr>
              <a:t> </a:t>
            </a:r>
            <a:endParaRPr/>
          </a:p>
        </p:txBody>
      </p:sp>
      <p:sp>
        <p:nvSpPr>
          <p:cNvPr id="306" name="Google Shape;306;p21"/>
          <p:cNvSpPr/>
          <p:nvPr/>
        </p:nvSpPr>
        <p:spPr>
          <a:xfrm>
            <a:off x="914400" y="5219700"/>
            <a:ext cx="7315200" cy="5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p:txBody>
      </p:sp>
      <p:pic>
        <p:nvPicPr>
          <p:cNvPr id="307" name="Google Shape;307;p21"/>
          <p:cNvPicPr preferRelativeResize="0"/>
          <p:nvPr/>
        </p:nvPicPr>
        <p:blipFill>
          <a:blip r:embed="rId3">
            <a:alphaModFix/>
          </a:blip>
          <a:stretch>
            <a:fillRect/>
          </a:stretch>
        </p:blipFill>
        <p:spPr>
          <a:xfrm>
            <a:off x="5786375" y="1095975"/>
            <a:ext cx="3033620" cy="3084025"/>
          </a:xfrm>
          <a:prstGeom prst="rect">
            <a:avLst/>
          </a:prstGeom>
          <a:noFill/>
          <a:ln w="38100">
            <a:solidFill>
              <a:srgbClr val="BCEE80"/>
            </a:solidFill>
          </a:ln>
          <a:effectLst>
            <a:outerShdw blurRad="57150" dist="19050" dir="5400000" algn="bl" rotWithShape="0">
              <a:srgbClr val="000000">
                <a:alpha val="50000"/>
              </a:srgbClr>
            </a:outerShdw>
          </a:effectLst>
        </p:spPr>
      </p:pic>
      <p:pic>
        <p:nvPicPr>
          <p:cNvPr id="308" name="Google Shape;308;p21"/>
          <p:cNvPicPr preferRelativeResize="0"/>
          <p:nvPr/>
        </p:nvPicPr>
        <p:blipFill>
          <a:blip r:embed="rId4">
            <a:alphaModFix/>
          </a:blip>
          <a:stretch>
            <a:fillRect/>
          </a:stretch>
        </p:blipFill>
        <p:spPr>
          <a:xfrm>
            <a:off x="157100" y="1095974"/>
            <a:ext cx="5153124" cy="3084025"/>
          </a:xfrm>
          <a:prstGeom prst="rect">
            <a:avLst/>
          </a:prstGeom>
          <a:noFill/>
          <a:ln w="38100">
            <a:solidFill>
              <a:srgbClr val="BCEE80"/>
            </a:solidFill>
          </a:ln>
          <a:effectLst>
            <a:outerShdw blurRad="57150" dist="19050" dir="5400000" algn="bl" rotWithShape="0">
              <a:srgbClr val="000000">
                <a:alpha val="50000"/>
              </a:srgbClr>
            </a:outerShdw>
          </a:effectLst>
        </p:spPr>
      </p:pic>
      <p:sp>
        <p:nvSpPr>
          <p:cNvPr id="309" name="Google Shape;309;p21"/>
          <p:cNvSpPr txBox="1">
            <a:spLocks noGrp="1"/>
          </p:cNvSpPr>
          <p:nvPr>
            <p:ph type="subTitle" idx="1"/>
          </p:nvPr>
        </p:nvSpPr>
        <p:spPr>
          <a:xfrm>
            <a:off x="6006350" y="4205300"/>
            <a:ext cx="2900400" cy="171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2"/>
              </a:buClr>
              <a:buSzPts val="4000"/>
              <a:buNone/>
            </a:pPr>
            <a:endParaRPr sz="2200" b="1" dirty="0">
              <a:latin typeface="Caveat Brush" pitchFamily="2" charset="77"/>
            </a:endParaRPr>
          </a:p>
          <a:p>
            <a:pPr marL="0" lvl="0" indent="0" algn="ctr" rtl="0">
              <a:lnSpc>
                <a:spcPct val="90000"/>
              </a:lnSpc>
              <a:spcBef>
                <a:spcPts val="0"/>
              </a:spcBef>
              <a:spcAft>
                <a:spcPts val="0"/>
              </a:spcAft>
              <a:buClr>
                <a:schemeClr val="accent2"/>
              </a:buClr>
              <a:buSzPts val="4000"/>
              <a:buNone/>
            </a:pPr>
            <a:r>
              <a:rPr lang="en-US" sz="2800" dirty="0">
                <a:solidFill>
                  <a:schemeClr val="accent2"/>
                </a:solidFill>
                <a:latin typeface="Caveat Brush" pitchFamily="2" charset="77"/>
                <a:ea typeface="Century Gothic"/>
                <a:cs typeface="Century Gothic"/>
                <a:sym typeface="Century Gothic"/>
              </a:rPr>
              <a:t>Pledge, Flipchart &amp; Quit Now Indiana Handouts </a:t>
            </a:r>
            <a:endParaRPr sz="4800" dirty="0">
              <a:solidFill>
                <a:schemeClr val="accent2"/>
              </a:solidFill>
              <a:latin typeface="Caveat Brush" pitchFamily="2" charset="77"/>
              <a:ea typeface="Century Gothic"/>
              <a:cs typeface="Century Gothic"/>
              <a:sym typeface="Century Gothic"/>
            </a:endParaRPr>
          </a:p>
          <a:p>
            <a:pPr marL="0" lvl="0" indent="0" algn="l" rtl="0">
              <a:lnSpc>
                <a:spcPct val="90000"/>
              </a:lnSpc>
              <a:spcBef>
                <a:spcPts val="0"/>
              </a:spcBef>
              <a:spcAft>
                <a:spcPts val="0"/>
              </a:spcAft>
              <a:buClr>
                <a:schemeClr val="accent2"/>
              </a:buClr>
              <a:buSzPts val="4000"/>
              <a:buNone/>
            </a:pPr>
            <a:endParaRPr sz="4000" b="1" dirty="0">
              <a:solidFill>
                <a:schemeClr val="accent2"/>
              </a:solidFill>
              <a:latin typeface="Century Gothic"/>
              <a:ea typeface="Century Gothic"/>
              <a:cs typeface="Century Gothic"/>
              <a:sym typeface="Century Gothic"/>
            </a:endParaRPr>
          </a:p>
        </p:txBody>
      </p:sp>
      <p:pic>
        <p:nvPicPr>
          <p:cNvPr id="310" name="Google Shape;310;p21"/>
          <p:cNvPicPr preferRelativeResize="0"/>
          <p:nvPr/>
        </p:nvPicPr>
        <p:blipFill>
          <a:blip r:embed="rId5">
            <a:alphaModFix/>
          </a:blip>
          <a:stretch>
            <a:fillRect/>
          </a:stretch>
        </p:blipFill>
        <p:spPr>
          <a:xfrm>
            <a:off x="633250" y="2835100"/>
            <a:ext cx="5035450" cy="2892599"/>
          </a:xfrm>
          <a:prstGeom prst="rect">
            <a:avLst/>
          </a:prstGeom>
          <a:noFill/>
          <a:ln w="38100">
            <a:solidFill>
              <a:srgbClr val="BCEE80"/>
            </a:solidFill>
          </a:ln>
        </p:spPr>
      </p:pic>
      <p:sp>
        <p:nvSpPr>
          <p:cNvPr id="4" name="Freeform 4">
            <a:extLst>
              <a:ext uri="{FF2B5EF4-FFF2-40B4-BE49-F238E27FC236}">
                <a16:creationId xmlns:a16="http://schemas.microsoft.com/office/drawing/2014/main" id="{E76DBDB0-4285-1F77-E093-5A40D873D245}"/>
              </a:ext>
            </a:extLst>
          </p:cNvPr>
          <p:cNvSpPr/>
          <p:nvPr/>
        </p:nvSpPr>
        <p:spPr>
          <a:xfrm>
            <a:off x="4844995" y="87479"/>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0C61E492-CC52-03AA-5D8D-E9FA5D90CBDA}"/>
              </a:ext>
            </a:extLst>
          </p:cNvPr>
          <p:cNvSpPr/>
          <p:nvPr/>
        </p:nvSpPr>
        <p:spPr>
          <a:xfrm>
            <a:off x="2274300" y="87479"/>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A56C32EC-A5DA-CF16-C7F9-58ED760C46D7}"/>
              </a:ext>
            </a:extLst>
          </p:cNvPr>
          <p:cNvSpPr/>
          <p:nvPr/>
        </p:nvSpPr>
        <p:spPr>
          <a:xfrm>
            <a:off x="157100" y="94571"/>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10">
            <a:extLst>
              <a:ext uri="{FF2B5EF4-FFF2-40B4-BE49-F238E27FC236}">
                <a16:creationId xmlns:a16="http://schemas.microsoft.com/office/drawing/2014/main" id="{AFF82754-1CBF-5E86-B1CF-624108FFEE7E}"/>
              </a:ext>
            </a:extLst>
          </p:cNvPr>
          <p:cNvSpPr txBox="1"/>
          <p:nvPr/>
        </p:nvSpPr>
        <p:spPr>
          <a:xfrm>
            <a:off x="493374" y="193670"/>
            <a:ext cx="7589594" cy="666401"/>
          </a:xfrm>
          <a:prstGeom prst="rect">
            <a:avLst/>
          </a:prstGeom>
        </p:spPr>
        <p:txBody>
          <a:bodyPr lIns="0" tIns="0" rIns="0" bIns="0" rtlCol="0" anchor="t">
            <a:spAutoFit/>
          </a:bodyPr>
          <a:lstStyle/>
          <a:p>
            <a:pPr algn="ctr" defTabSz="857250">
              <a:lnSpc>
                <a:spcPts val="5057"/>
              </a:lnSpc>
              <a:buClrTx/>
            </a:pPr>
            <a:r>
              <a:rPr lang="en-US" sz="4800" kern="1200" dirty="0">
                <a:solidFill>
                  <a:srgbClr val="F98832"/>
                </a:solidFill>
                <a:latin typeface="Caveat Brush" pitchFamily="2" charset="0"/>
                <a:ea typeface="+mn-ea"/>
                <a:cs typeface="+mn-cs"/>
              </a:rPr>
              <a:t>BREATHE RESOURCES</a:t>
            </a:r>
          </a:p>
        </p:txBody>
      </p:sp>
      <p:sp>
        <p:nvSpPr>
          <p:cNvPr id="10" name="Freeform 9">
            <a:extLst>
              <a:ext uri="{FF2B5EF4-FFF2-40B4-BE49-F238E27FC236}">
                <a16:creationId xmlns:a16="http://schemas.microsoft.com/office/drawing/2014/main" id="{6E5E10A9-B8D7-B73E-F927-12133DCDDD56}"/>
              </a:ext>
            </a:extLst>
          </p:cNvPr>
          <p:cNvSpPr/>
          <p:nvPr/>
        </p:nvSpPr>
        <p:spPr>
          <a:xfrm>
            <a:off x="1253255" y="5727699"/>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1" name="Google Shape;285;p19">
            <a:extLst>
              <a:ext uri="{FF2B5EF4-FFF2-40B4-BE49-F238E27FC236}">
                <a16:creationId xmlns:a16="http://schemas.microsoft.com/office/drawing/2014/main" id="{775D3E89-9999-643A-4D97-770C29B71936}"/>
              </a:ext>
            </a:extLst>
          </p:cNvPr>
          <p:cNvSpPr/>
          <p:nvPr/>
        </p:nvSpPr>
        <p:spPr>
          <a:xfrm>
            <a:off x="914400" y="5219700"/>
            <a:ext cx="7315200" cy="5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p:txBody>
      </p:sp>
      <p:sp>
        <p:nvSpPr>
          <p:cNvPr id="12" name="Freeform 9">
            <a:extLst>
              <a:ext uri="{FF2B5EF4-FFF2-40B4-BE49-F238E27FC236}">
                <a16:creationId xmlns:a16="http://schemas.microsoft.com/office/drawing/2014/main" id="{FD1ECEDC-E2B6-5454-2C0D-631818EF4BB8}"/>
              </a:ext>
            </a:extLst>
          </p:cNvPr>
          <p:cNvSpPr/>
          <p:nvPr/>
        </p:nvSpPr>
        <p:spPr>
          <a:xfrm>
            <a:off x="-1156316" y="5673294"/>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3" name="Freeform 13">
            <a:extLst>
              <a:ext uri="{FF2B5EF4-FFF2-40B4-BE49-F238E27FC236}">
                <a16:creationId xmlns:a16="http://schemas.microsoft.com/office/drawing/2014/main" id="{C6232980-655E-7871-59D4-3CF3831A104C}"/>
              </a:ext>
            </a:extLst>
          </p:cNvPr>
          <p:cNvSpPr/>
          <p:nvPr/>
        </p:nvSpPr>
        <p:spPr>
          <a:xfrm>
            <a:off x="7506579" y="5891097"/>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3">
            <a:extLst>
              <a:ext uri="{FF2B5EF4-FFF2-40B4-BE49-F238E27FC236}">
                <a16:creationId xmlns:a16="http://schemas.microsoft.com/office/drawing/2014/main" id="{10F27A40-3CB6-8B35-B40A-5381903079AA}"/>
              </a:ext>
            </a:extLst>
          </p:cNvPr>
          <p:cNvSpPr/>
          <p:nvPr/>
        </p:nvSpPr>
        <p:spPr>
          <a:xfrm>
            <a:off x="6754467" y="5906662"/>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7" name="Google Shape;317;g230dd0bad68_0_19"/>
          <p:cNvSpPr txBox="1">
            <a:spLocks noGrp="1"/>
          </p:cNvSpPr>
          <p:nvPr>
            <p:ph type="ctrTitle"/>
          </p:nvPr>
        </p:nvSpPr>
        <p:spPr>
          <a:xfrm>
            <a:off x="1143000" y="1201738"/>
            <a:ext cx="6858000" cy="6081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34568"/>
              <a:buNone/>
            </a:pPr>
            <a:r>
              <a:rPr lang="en-US">
                <a:solidFill>
                  <a:srgbClr val="C55A11"/>
                </a:solidFill>
                <a:latin typeface="Century Gothic"/>
                <a:ea typeface="Century Gothic"/>
                <a:cs typeface="Century Gothic"/>
                <a:sym typeface="Century Gothic"/>
              </a:rPr>
              <a:t> </a:t>
            </a:r>
            <a:endParaRPr/>
          </a:p>
        </p:txBody>
      </p:sp>
      <p:sp>
        <p:nvSpPr>
          <p:cNvPr id="318" name="Google Shape;318;g230dd0bad68_0_19"/>
          <p:cNvSpPr txBox="1">
            <a:spLocks noGrp="1"/>
          </p:cNvSpPr>
          <p:nvPr>
            <p:ph type="subTitle" idx="1"/>
          </p:nvPr>
        </p:nvSpPr>
        <p:spPr>
          <a:xfrm>
            <a:off x="873982" y="1229805"/>
            <a:ext cx="4136895" cy="5439745"/>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accent2"/>
              </a:buClr>
              <a:buSzPts val="4000"/>
              <a:buNone/>
            </a:pPr>
            <a:r>
              <a:rPr lang="en-US" sz="4400" dirty="0">
                <a:solidFill>
                  <a:schemeClr val="tx1"/>
                </a:solidFill>
                <a:latin typeface="Caveat Brush" pitchFamily="2" charset="77"/>
                <a:ea typeface="Century Gothic"/>
                <a:cs typeface="Century Gothic"/>
                <a:sym typeface="Century Gothic"/>
              </a:rPr>
              <a:t>New parents have guests coming for the weekend and the guests vape. The couple feels           uncomfortable </a:t>
            </a:r>
            <a:endParaRPr sz="4400" dirty="0">
              <a:solidFill>
                <a:schemeClr val="tx1"/>
              </a:solidFill>
              <a:latin typeface="Caveat Brush" pitchFamily="2" charset="77"/>
              <a:ea typeface="Century Gothic"/>
              <a:cs typeface="Century Gothic"/>
              <a:sym typeface="Century Gothic"/>
            </a:endParaRPr>
          </a:p>
          <a:p>
            <a:pPr marL="0" lvl="0" indent="0" rtl="0">
              <a:lnSpc>
                <a:spcPct val="90000"/>
              </a:lnSpc>
              <a:spcBef>
                <a:spcPts val="0"/>
              </a:spcBef>
              <a:spcAft>
                <a:spcPts val="0"/>
              </a:spcAft>
              <a:buClr>
                <a:schemeClr val="accent2"/>
              </a:buClr>
              <a:buSzPts val="4000"/>
              <a:buNone/>
            </a:pPr>
            <a:r>
              <a:rPr lang="en-US" sz="4400" dirty="0">
                <a:solidFill>
                  <a:schemeClr val="tx1"/>
                </a:solidFill>
                <a:latin typeface="Caveat Brush" pitchFamily="2" charset="77"/>
                <a:ea typeface="Century Gothic"/>
                <a:cs typeface="Century Gothic"/>
                <a:sym typeface="Century Gothic"/>
              </a:rPr>
              <a:t>telling the guests </a:t>
            </a:r>
            <a:endParaRPr sz="4400" dirty="0">
              <a:solidFill>
                <a:schemeClr val="tx1"/>
              </a:solidFill>
              <a:latin typeface="Caveat Brush" pitchFamily="2" charset="77"/>
              <a:ea typeface="Century Gothic"/>
              <a:cs typeface="Century Gothic"/>
              <a:sym typeface="Century Gothic"/>
            </a:endParaRPr>
          </a:p>
          <a:p>
            <a:pPr marL="0" lvl="0" indent="0" rtl="0">
              <a:lnSpc>
                <a:spcPct val="90000"/>
              </a:lnSpc>
              <a:spcBef>
                <a:spcPts val="0"/>
              </a:spcBef>
              <a:spcAft>
                <a:spcPts val="0"/>
              </a:spcAft>
              <a:buClr>
                <a:schemeClr val="accent2"/>
              </a:buClr>
              <a:buSzPts val="4000"/>
              <a:buNone/>
            </a:pPr>
            <a:r>
              <a:rPr lang="en-US" sz="4400" dirty="0">
                <a:solidFill>
                  <a:schemeClr val="tx1"/>
                </a:solidFill>
                <a:latin typeface="Caveat Brush" pitchFamily="2" charset="77"/>
                <a:ea typeface="Century Gothic"/>
                <a:cs typeface="Century Gothic"/>
                <a:sym typeface="Century Gothic"/>
              </a:rPr>
              <a:t>they can’t vape </a:t>
            </a:r>
            <a:endParaRPr sz="4400" dirty="0">
              <a:solidFill>
                <a:schemeClr val="tx1"/>
              </a:solidFill>
              <a:latin typeface="Caveat Brush" pitchFamily="2" charset="77"/>
              <a:ea typeface="Century Gothic"/>
              <a:cs typeface="Century Gothic"/>
              <a:sym typeface="Century Gothic"/>
            </a:endParaRPr>
          </a:p>
          <a:p>
            <a:pPr marL="0" lvl="0" indent="0" rtl="0">
              <a:lnSpc>
                <a:spcPct val="90000"/>
              </a:lnSpc>
              <a:spcBef>
                <a:spcPts val="0"/>
              </a:spcBef>
              <a:spcAft>
                <a:spcPts val="0"/>
              </a:spcAft>
              <a:buClr>
                <a:schemeClr val="accent2"/>
              </a:buClr>
              <a:buSzPts val="4000"/>
              <a:buNone/>
            </a:pPr>
            <a:r>
              <a:rPr lang="en-US" sz="4400" dirty="0">
                <a:solidFill>
                  <a:schemeClr val="tx1"/>
                </a:solidFill>
                <a:latin typeface="Caveat Brush" pitchFamily="2" charset="77"/>
                <a:ea typeface="Century Gothic"/>
                <a:cs typeface="Century Gothic"/>
                <a:sym typeface="Century Gothic"/>
              </a:rPr>
              <a:t>in their home.</a:t>
            </a:r>
            <a:endParaRPr sz="4400" dirty="0">
              <a:solidFill>
                <a:schemeClr val="tx1"/>
              </a:solidFill>
              <a:latin typeface="Caveat Brush" pitchFamily="2" charset="77"/>
            </a:endParaRPr>
          </a:p>
        </p:txBody>
      </p:sp>
      <p:sp>
        <p:nvSpPr>
          <p:cNvPr id="320" name="Google Shape;320;g230dd0bad68_0_19"/>
          <p:cNvSpPr/>
          <p:nvPr/>
        </p:nvSpPr>
        <p:spPr>
          <a:xfrm>
            <a:off x="914400" y="5219700"/>
            <a:ext cx="7315200" cy="5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p:txBody>
      </p:sp>
      <p:pic>
        <p:nvPicPr>
          <p:cNvPr id="321" name="Google Shape;321;g230dd0bad68_0_19"/>
          <p:cNvPicPr preferRelativeResize="0"/>
          <p:nvPr/>
        </p:nvPicPr>
        <p:blipFill>
          <a:blip r:embed="rId3">
            <a:alphaModFix/>
          </a:blip>
          <a:stretch>
            <a:fillRect/>
          </a:stretch>
        </p:blipFill>
        <p:spPr>
          <a:xfrm>
            <a:off x="5124229" y="2690477"/>
            <a:ext cx="3259141" cy="3932926"/>
          </a:xfrm>
          <a:prstGeom prst="rect">
            <a:avLst/>
          </a:prstGeom>
          <a:noFill/>
          <a:ln>
            <a:noFill/>
          </a:ln>
        </p:spPr>
      </p:pic>
      <p:sp>
        <p:nvSpPr>
          <p:cNvPr id="2" name="Freeform 4">
            <a:extLst>
              <a:ext uri="{FF2B5EF4-FFF2-40B4-BE49-F238E27FC236}">
                <a16:creationId xmlns:a16="http://schemas.microsoft.com/office/drawing/2014/main" id="{3DE1BCF0-D7BC-90CB-6C82-37BE11A4CFC4}"/>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5">
            <a:extLst>
              <a:ext uri="{FF2B5EF4-FFF2-40B4-BE49-F238E27FC236}">
                <a16:creationId xmlns:a16="http://schemas.microsoft.com/office/drawing/2014/main" id="{FC301470-2EF3-D048-95DF-D0CC4C776C04}"/>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739C9BD7-E323-71DA-4C65-147F6D183A99}"/>
              </a:ext>
            </a:extLst>
          </p:cNvPr>
          <p:cNvSpPr/>
          <p:nvPr/>
        </p:nvSpPr>
        <p:spPr>
          <a:xfrm>
            <a:off x="349527" y="241689"/>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10">
            <a:extLst>
              <a:ext uri="{FF2B5EF4-FFF2-40B4-BE49-F238E27FC236}">
                <a16:creationId xmlns:a16="http://schemas.microsoft.com/office/drawing/2014/main" id="{DFA516C8-F54B-6519-9B55-5E1307F9D8E4}"/>
              </a:ext>
            </a:extLst>
          </p:cNvPr>
          <p:cNvSpPr txBox="1"/>
          <p:nvPr/>
        </p:nvSpPr>
        <p:spPr>
          <a:xfrm>
            <a:off x="685801" y="340788"/>
            <a:ext cx="7589594" cy="666401"/>
          </a:xfrm>
          <a:prstGeom prst="rect">
            <a:avLst/>
          </a:prstGeom>
        </p:spPr>
        <p:txBody>
          <a:bodyPr lIns="0" tIns="0" rIns="0" bIns="0" rtlCol="0" anchor="t">
            <a:spAutoFit/>
          </a:bodyPr>
          <a:lstStyle/>
          <a:p>
            <a:pPr algn="ctr" defTabSz="857250">
              <a:lnSpc>
                <a:spcPts val="5057"/>
              </a:lnSpc>
              <a:buClrTx/>
            </a:pPr>
            <a:r>
              <a:rPr lang="en-US" sz="4800" kern="1200" dirty="0">
                <a:solidFill>
                  <a:srgbClr val="F98832"/>
                </a:solidFill>
                <a:latin typeface="Caveat Brush" pitchFamily="2" charset="0"/>
                <a:ea typeface="+mn-ea"/>
                <a:cs typeface="+mn-cs"/>
              </a:rPr>
              <a:t>SCENARIO 2</a:t>
            </a:r>
          </a:p>
        </p:txBody>
      </p:sp>
      <p:sp>
        <p:nvSpPr>
          <p:cNvPr id="6" name="Freeform 7">
            <a:extLst>
              <a:ext uri="{FF2B5EF4-FFF2-40B4-BE49-F238E27FC236}">
                <a16:creationId xmlns:a16="http://schemas.microsoft.com/office/drawing/2014/main" id="{AAD5C0C3-E8CA-9C60-258E-E268D1CF56C3}"/>
              </a:ext>
            </a:extLst>
          </p:cNvPr>
          <p:cNvSpPr/>
          <p:nvPr/>
        </p:nvSpPr>
        <p:spPr>
          <a:xfrm>
            <a:off x="8383370" y="5152829"/>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7" name="Freeform 8">
            <a:extLst>
              <a:ext uri="{FF2B5EF4-FFF2-40B4-BE49-F238E27FC236}">
                <a16:creationId xmlns:a16="http://schemas.microsoft.com/office/drawing/2014/main" id="{BDF6012C-1579-F2B0-675E-5FA31E1CBE05}"/>
              </a:ext>
            </a:extLst>
          </p:cNvPr>
          <p:cNvSpPr/>
          <p:nvPr/>
        </p:nvSpPr>
        <p:spPr>
          <a:xfrm>
            <a:off x="71437" y="5508848"/>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8" name="Freeform 13">
            <a:extLst>
              <a:ext uri="{FF2B5EF4-FFF2-40B4-BE49-F238E27FC236}">
                <a16:creationId xmlns:a16="http://schemas.microsoft.com/office/drawing/2014/main" id="{B704FB08-9EC6-8E35-D269-E20F0800C61D}"/>
              </a:ext>
            </a:extLst>
          </p:cNvPr>
          <p:cNvSpPr/>
          <p:nvPr/>
        </p:nvSpPr>
        <p:spPr>
          <a:xfrm>
            <a:off x="7668103" y="5988267"/>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D41435AC-7EE3-8EC8-0B40-989B02FC169E}"/>
              </a:ext>
            </a:extLst>
          </p:cNvPr>
          <p:cNvSpPr/>
          <p:nvPr/>
        </p:nvSpPr>
        <p:spPr>
          <a:xfrm>
            <a:off x="-963889" y="6166910"/>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9" name="Google Shape;329;g230dd0bad68_0_28"/>
          <p:cNvSpPr txBox="1">
            <a:spLocks noGrp="1"/>
          </p:cNvSpPr>
          <p:nvPr>
            <p:ph type="subTitle" idx="1"/>
          </p:nvPr>
        </p:nvSpPr>
        <p:spPr>
          <a:xfrm>
            <a:off x="753255" y="1591436"/>
            <a:ext cx="7837201" cy="426649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4000"/>
              <a:buNone/>
            </a:pPr>
            <a:endParaRPr sz="400" b="1"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3600" dirty="0">
                <a:solidFill>
                  <a:srgbClr val="F98832"/>
                </a:solidFill>
                <a:latin typeface="Caveat Brush" pitchFamily="2" charset="77"/>
                <a:ea typeface="Century Gothic"/>
                <a:cs typeface="Century Gothic"/>
                <a:sym typeface="Century Gothic"/>
              </a:rPr>
              <a:t>Let guests know ahead of time that your house is a smoke/vape free zone</a:t>
            </a:r>
            <a:endParaRPr sz="3600"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3600" dirty="0">
                <a:solidFill>
                  <a:srgbClr val="F98832"/>
                </a:solidFill>
                <a:latin typeface="Caveat Brush" pitchFamily="2" charset="77"/>
                <a:ea typeface="Century Gothic"/>
                <a:cs typeface="Century Gothic"/>
                <a:sym typeface="Century Gothic"/>
              </a:rPr>
              <a:t>Hang a “No Smoking/Vaping” sign on the front door</a:t>
            </a:r>
            <a:endParaRPr sz="3600"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3600" dirty="0">
                <a:solidFill>
                  <a:srgbClr val="F98832"/>
                </a:solidFill>
                <a:latin typeface="Caveat Brush" pitchFamily="2" charset="77"/>
                <a:ea typeface="Century Gothic"/>
                <a:cs typeface="Century Gothic"/>
                <a:sym typeface="Century Gothic"/>
              </a:rPr>
              <a:t>Tell the guests they can vape outside, away from the house</a:t>
            </a: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3600" dirty="0">
                <a:solidFill>
                  <a:srgbClr val="F98832"/>
                </a:solidFill>
                <a:latin typeface="Caveat Brush" pitchFamily="2" charset="77"/>
                <a:ea typeface="Century Gothic"/>
                <a:cs typeface="Century Gothic"/>
                <a:sym typeface="Century Gothic"/>
              </a:rPr>
              <a:t>Share your reasons for keeping your home smoke/vape free</a:t>
            </a:r>
            <a:endParaRPr sz="3600"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3600" dirty="0">
                <a:solidFill>
                  <a:srgbClr val="F98832"/>
                </a:solidFill>
                <a:latin typeface="Caveat Brush" pitchFamily="2" charset="77"/>
                <a:ea typeface="Century Gothic"/>
                <a:cs typeface="Century Gothic"/>
                <a:sym typeface="Century Gothic"/>
              </a:rPr>
              <a:t>Other suggestions??</a:t>
            </a:r>
            <a:endParaRPr sz="3600" dirty="0">
              <a:solidFill>
                <a:srgbClr val="F98832"/>
              </a:solidFill>
              <a:latin typeface="Caveat Brush" pitchFamily="2" charset="77"/>
              <a:ea typeface="Century Gothic"/>
              <a:cs typeface="Century Gothic"/>
              <a:sym typeface="Century Gothic"/>
            </a:endParaRPr>
          </a:p>
        </p:txBody>
      </p:sp>
      <p:sp>
        <p:nvSpPr>
          <p:cNvPr id="331" name="Google Shape;331;g230dd0bad68_0_28"/>
          <p:cNvSpPr/>
          <p:nvPr/>
        </p:nvSpPr>
        <p:spPr>
          <a:xfrm>
            <a:off x="914400" y="5219700"/>
            <a:ext cx="7315200" cy="5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p:txBody>
      </p:sp>
      <p:sp>
        <p:nvSpPr>
          <p:cNvPr id="4" name="Google Shape;293;g230dd0bad68_0_10">
            <a:extLst>
              <a:ext uri="{FF2B5EF4-FFF2-40B4-BE49-F238E27FC236}">
                <a16:creationId xmlns:a16="http://schemas.microsoft.com/office/drawing/2014/main" id="{91E4119C-E22E-2DFF-4B3C-A62036A99D92}"/>
              </a:ext>
            </a:extLst>
          </p:cNvPr>
          <p:cNvSpPr txBox="1">
            <a:spLocks noGrp="1"/>
          </p:cNvSpPr>
          <p:nvPr>
            <p:ph type="ctrTitle"/>
          </p:nvPr>
        </p:nvSpPr>
        <p:spPr>
          <a:xfrm>
            <a:off x="1143000" y="1201738"/>
            <a:ext cx="6858000" cy="6081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34568"/>
              <a:buNone/>
            </a:pPr>
            <a:r>
              <a:rPr lang="en-US">
                <a:solidFill>
                  <a:srgbClr val="C55A11"/>
                </a:solidFill>
                <a:latin typeface="Century Gothic"/>
                <a:ea typeface="Century Gothic"/>
                <a:cs typeface="Century Gothic"/>
                <a:sym typeface="Century Gothic"/>
              </a:rPr>
              <a:t> </a:t>
            </a:r>
            <a:endParaRPr/>
          </a:p>
        </p:txBody>
      </p:sp>
      <p:sp>
        <p:nvSpPr>
          <p:cNvPr id="5" name="TextBox 4">
            <a:extLst>
              <a:ext uri="{FF2B5EF4-FFF2-40B4-BE49-F238E27FC236}">
                <a16:creationId xmlns:a16="http://schemas.microsoft.com/office/drawing/2014/main" id="{15C0C898-1DE4-D33A-1F32-B4296E283583}"/>
              </a:ext>
            </a:extLst>
          </p:cNvPr>
          <p:cNvSpPr txBox="1"/>
          <p:nvPr/>
        </p:nvSpPr>
        <p:spPr>
          <a:xfrm>
            <a:off x="914400" y="190875"/>
            <a:ext cx="7837200" cy="1578317"/>
          </a:xfrm>
          <a:prstGeom prst="rect">
            <a:avLst/>
          </a:prstGeom>
          <a:noFill/>
        </p:spPr>
        <p:txBody>
          <a:bodyPr wrap="square">
            <a:spAutoFit/>
          </a:bodyPr>
          <a:lstStyle/>
          <a:p>
            <a:pPr marL="0" lvl="0" indent="0" algn="ctr" rtl="0">
              <a:lnSpc>
                <a:spcPct val="70000"/>
              </a:lnSpc>
              <a:spcBef>
                <a:spcPts val="0"/>
              </a:spcBef>
              <a:spcAft>
                <a:spcPts val="0"/>
              </a:spcAft>
              <a:buClr>
                <a:schemeClr val="accent2"/>
              </a:buClr>
              <a:buSzPts val="4000"/>
              <a:buNone/>
            </a:pPr>
            <a:r>
              <a:rPr lang="en-US" sz="6600" dirty="0">
                <a:solidFill>
                  <a:srgbClr val="BCEE80"/>
                </a:solidFill>
                <a:latin typeface="Caveat Brush" pitchFamily="2" charset="77"/>
                <a:ea typeface="Century Gothic"/>
                <a:cs typeface="Century Gothic"/>
                <a:sym typeface="Century Gothic"/>
              </a:rPr>
              <a:t>Which suggestions </a:t>
            </a:r>
          </a:p>
          <a:p>
            <a:pPr marL="0" lvl="0" indent="0" algn="ctr" rtl="0">
              <a:lnSpc>
                <a:spcPct val="70000"/>
              </a:lnSpc>
              <a:spcBef>
                <a:spcPts val="0"/>
              </a:spcBef>
              <a:spcAft>
                <a:spcPts val="0"/>
              </a:spcAft>
              <a:buClr>
                <a:schemeClr val="accent2"/>
              </a:buClr>
              <a:buSzPts val="4000"/>
              <a:buNone/>
            </a:pPr>
            <a:r>
              <a:rPr lang="en-US" sz="6600" dirty="0">
                <a:solidFill>
                  <a:srgbClr val="BCEE80"/>
                </a:solidFill>
                <a:latin typeface="Caveat Brush" pitchFamily="2" charset="77"/>
                <a:ea typeface="Century Gothic"/>
                <a:cs typeface="Century Gothic"/>
                <a:sym typeface="Century Gothic"/>
              </a:rPr>
              <a:t>would you offer?</a:t>
            </a:r>
            <a:r>
              <a:rPr lang="en-US" sz="5400" u="sng" dirty="0">
                <a:solidFill>
                  <a:srgbClr val="BCEE80"/>
                </a:solidFill>
                <a:latin typeface="Caveat Brush" pitchFamily="2" charset="77"/>
                <a:ea typeface="Century Gothic"/>
                <a:cs typeface="Century Gothic"/>
                <a:sym typeface="Century Gothic"/>
              </a:rPr>
              <a:t> </a:t>
            </a:r>
          </a:p>
        </p:txBody>
      </p:sp>
      <p:sp>
        <p:nvSpPr>
          <p:cNvPr id="6" name="Freeform 9">
            <a:extLst>
              <a:ext uri="{FF2B5EF4-FFF2-40B4-BE49-F238E27FC236}">
                <a16:creationId xmlns:a16="http://schemas.microsoft.com/office/drawing/2014/main" id="{784B1BA5-BBF0-C90F-9345-8F1A03A8FCE6}"/>
              </a:ext>
            </a:extLst>
          </p:cNvPr>
          <p:cNvSpPr/>
          <p:nvPr/>
        </p:nvSpPr>
        <p:spPr>
          <a:xfrm>
            <a:off x="-790515" y="-67448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7" name="Freeform 2">
            <a:extLst>
              <a:ext uri="{FF2B5EF4-FFF2-40B4-BE49-F238E27FC236}">
                <a16:creationId xmlns:a16="http://schemas.microsoft.com/office/drawing/2014/main" id="{DD14597E-B183-A2FE-E6A7-FFCE74AD8994}"/>
              </a:ext>
            </a:extLst>
          </p:cNvPr>
          <p:cNvSpPr/>
          <p:nvPr/>
        </p:nvSpPr>
        <p:spPr>
          <a:xfrm rot="3357852">
            <a:off x="8012137" y="413703"/>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7">
            <a:extLst>
              <a:ext uri="{FF2B5EF4-FFF2-40B4-BE49-F238E27FC236}">
                <a16:creationId xmlns:a16="http://schemas.microsoft.com/office/drawing/2014/main" id="{43D0A27F-019F-5113-4B19-D5466E562AA9}"/>
              </a:ext>
            </a:extLst>
          </p:cNvPr>
          <p:cNvSpPr/>
          <p:nvPr/>
        </p:nvSpPr>
        <p:spPr>
          <a:xfrm>
            <a:off x="1577721" y="1130400"/>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Google Shape;179;p10">
            <a:extLst>
              <a:ext uri="{FF2B5EF4-FFF2-40B4-BE49-F238E27FC236}">
                <a16:creationId xmlns:a16="http://schemas.microsoft.com/office/drawing/2014/main" id="{28F13611-0D01-847E-949F-7353B82CD293}"/>
              </a:ext>
            </a:extLst>
          </p:cNvPr>
          <p:cNvSpPr txBox="1">
            <a:spLocks/>
          </p:cNvSpPr>
          <p:nvPr/>
        </p:nvSpPr>
        <p:spPr>
          <a:xfrm>
            <a:off x="195343" y="4430438"/>
            <a:ext cx="9144000" cy="6203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9pPr>
          </a:lstStyle>
          <a:p>
            <a:r>
              <a:rPr lang="en-US" sz="6000" b="1">
                <a:solidFill>
                  <a:schemeClr val="accent2"/>
                </a:solidFill>
                <a:latin typeface="Century Gothic"/>
                <a:ea typeface="Century Gothic"/>
                <a:cs typeface="Century Gothic"/>
                <a:sym typeface="Century Gothic"/>
              </a:rPr>
              <a:t> </a:t>
            </a:r>
            <a:endParaRPr lang="en-US" sz="6000" b="1" dirty="0">
              <a:solidFill>
                <a:schemeClr val="accent2"/>
              </a:solidFill>
            </a:endParaRPr>
          </a:p>
        </p:txBody>
      </p:sp>
      <p:sp>
        <p:nvSpPr>
          <p:cNvPr id="10" name="Freeform 7">
            <a:extLst>
              <a:ext uri="{FF2B5EF4-FFF2-40B4-BE49-F238E27FC236}">
                <a16:creationId xmlns:a16="http://schemas.microsoft.com/office/drawing/2014/main" id="{FDF4770E-A704-2639-61EB-72D390D2F1FF}"/>
              </a:ext>
            </a:extLst>
          </p:cNvPr>
          <p:cNvSpPr/>
          <p:nvPr/>
        </p:nvSpPr>
        <p:spPr>
          <a:xfrm>
            <a:off x="8379385" y="51081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4F57BAD2-2D91-45B8-BF9D-94DC08695725}"/>
              </a:ext>
            </a:extLst>
          </p:cNvPr>
          <p:cNvSpPr/>
          <p:nvPr/>
        </p:nvSpPr>
        <p:spPr>
          <a:xfrm>
            <a:off x="7668103" y="5988267"/>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8" name="Google Shape;338;g230dd0bad68_0_37"/>
          <p:cNvSpPr txBox="1">
            <a:spLocks noGrp="1"/>
          </p:cNvSpPr>
          <p:nvPr>
            <p:ph type="ctrTitle"/>
          </p:nvPr>
        </p:nvSpPr>
        <p:spPr>
          <a:xfrm>
            <a:off x="1143000" y="1201738"/>
            <a:ext cx="6858000" cy="6081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34568"/>
              <a:buNone/>
            </a:pPr>
            <a:r>
              <a:rPr lang="en-US">
                <a:solidFill>
                  <a:srgbClr val="C55A11"/>
                </a:solidFill>
                <a:latin typeface="Century Gothic"/>
                <a:ea typeface="Century Gothic"/>
                <a:cs typeface="Century Gothic"/>
                <a:sym typeface="Century Gothic"/>
              </a:rPr>
              <a:t> </a:t>
            </a:r>
            <a:endParaRPr/>
          </a:p>
        </p:txBody>
      </p:sp>
      <p:sp>
        <p:nvSpPr>
          <p:cNvPr id="341" name="Google Shape;341;g230dd0bad68_0_37"/>
          <p:cNvSpPr/>
          <p:nvPr/>
        </p:nvSpPr>
        <p:spPr>
          <a:xfrm>
            <a:off x="914400" y="5219700"/>
            <a:ext cx="7315200" cy="5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p:txBody>
      </p:sp>
      <p:pic>
        <p:nvPicPr>
          <p:cNvPr id="342" name="Google Shape;342;g230dd0bad68_0_37"/>
          <p:cNvPicPr preferRelativeResize="0"/>
          <p:nvPr/>
        </p:nvPicPr>
        <p:blipFill>
          <a:blip r:embed="rId3">
            <a:alphaModFix/>
          </a:blip>
          <a:stretch>
            <a:fillRect/>
          </a:stretch>
        </p:blipFill>
        <p:spPr>
          <a:xfrm>
            <a:off x="5931900" y="1418025"/>
            <a:ext cx="2857675" cy="2905575"/>
          </a:xfrm>
          <a:prstGeom prst="rect">
            <a:avLst/>
          </a:prstGeom>
          <a:noFill/>
          <a:ln w="38100">
            <a:solidFill>
              <a:srgbClr val="BCEE80"/>
            </a:solidFill>
          </a:ln>
          <a:effectLst>
            <a:outerShdw blurRad="57150" dist="19050" dir="5400000" algn="bl" rotWithShape="0">
              <a:srgbClr val="000000"/>
            </a:outerShdw>
          </a:effectLst>
        </p:spPr>
      </p:pic>
      <p:pic>
        <p:nvPicPr>
          <p:cNvPr id="343" name="Google Shape;343;g230dd0bad68_0_37"/>
          <p:cNvPicPr preferRelativeResize="0"/>
          <p:nvPr/>
        </p:nvPicPr>
        <p:blipFill>
          <a:blip r:embed="rId4">
            <a:alphaModFix/>
          </a:blip>
          <a:stretch>
            <a:fillRect/>
          </a:stretch>
        </p:blipFill>
        <p:spPr>
          <a:xfrm>
            <a:off x="184856" y="1259574"/>
            <a:ext cx="5145900" cy="3258484"/>
          </a:xfrm>
          <a:prstGeom prst="rect">
            <a:avLst/>
          </a:prstGeom>
          <a:noFill/>
          <a:ln w="38100">
            <a:solidFill>
              <a:srgbClr val="BCEE80"/>
            </a:solidFill>
          </a:ln>
        </p:spPr>
      </p:pic>
      <p:pic>
        <p:nvPicPr>
          <p:cNvPr id="344" name="Google Shape;344;g230dd0bad68_0_37"/>
          <p:cNvPicPr preferRelativeResize="0"/>
          <p:nvPr/>
        </p:nvPicPr>
        <p:blipFill>
          <a:blip r:embed="rId5">
            <a:alphaModFix/>
          </a:blip>
          <a:stretch>
            <a:fillRect/>
          </a:stretch>
        </p:blipFill>
        <p:spPr>
          <a:xfrm>
            <a:off x="786000" y="2975537"/>
            <a:ext cx="5145900" cy="3369025"/>
          </a:xfrm>
          <a:prstGeom prst="rect">
            <a:avLst/>
          </a:prstGeom>
          <a:noFill/>
          <a:ln w="38100">
            <a:solidFill>
              <a:srgbClr val="BCEE80"/>
            </a:solidFill>
          </a:ln>
        </p:spPr>
      </p:pic>
      <p:sp>
        <p:nvSpPr>
          <p:cNvPr id="345" name="Google Shape;345;g230dd0bad68_0_37"/>
          <p:cNvSpPr txBox="1">
            <a:spLocks noGrp="1"/>
          </p:cNvSpPr>
          <p:nvPr>
            <p:ph type="subTitle" idx="1"/>
          </p:nvPr>
        </p:nvSpPr>
        <p:spPr>
          <a:xfrm>
            <a:off x="6006337" y="4518058"/>
            <a:ext cx="2900400" cy="1713000"/>
          </a:xfrm>
          <a:prstGeom prst="rect">
            <a:avLst/>
          </a:prstGeom>
          <a:noFill/>
          <a:ln>
            <a:noFill/>
          </a:ln>
        </p:spPr>
        <p:txBody>
          <a:bodyPr spcFirstLastPara="1" wrap="square" lIns="91425" tIns="45700" rIns="91425" bIns="45700" anchor="t" anchorCtr="0">
            <a:noAutofit/>
          </a:bodyPr>
          <a:lstStyle/>
          <a:p>
            <a:pPr marL="0" lvl="0" indent="0">
              <a:spcBef>
                <a:spcPts val="0"/>
              </a:spcBef>
              <a:buClr>
                <a:schemeClr val="accent2"/>
              </a:buClr>
              <a:buSzPts val="4000"/>
            </a:pPr>
            <a:r>
              <a:rPr lang="en-US" sz="3200" dirty="0">
                <a:solidFill>
                  <a:srgbClr val="F98832"/>
                </a:solidFill>
                <a:latin typeface="Caveat Brush" pitchFamily="2" charset="77"/>
                <a:ea typeface="Century Gothic"/>
                <a:cs typeface="Century Gothic"/>
                <a:sym typeface="Century Gothic"/>
              </a:rPr>
              <a:t>Parent Worksheets &amp; Quit Now Indiana Handouts </a:t>
            </a:r>
            <a:endParaRPr sz="3200" dirty="0">
              <a:solidFill>
                <a:srgbClr val="F98832"/>
              </a:solidFill>
              <a:latin typeface="Caveat Brush" pitchFamily="2" charset="77"/>
              <a:ea typeface="Century Gothic"/>
              <a:cs typeface="Century Gothic"/>
              <a:sym typeface="Century Gothic"/>
            </a:endParaRPr>
          </a:p>
          <a:p>
            <a:pPr marL="0" lvl="0" indent="0" algn="l" rtl="0">
              <a:lnSpc>
                <a:spcPct val="90000"/>
              </a:lnSpc>
              <a:spcBef>
                <a:spcPts val="0"/>
              </a:spcBef>
              <a:spcAft>
                <a:spcPts val="0"/>
              </a:spcAft>
              <a:buClr>
                <a:schemeClr val="accent2"/>
              </a:buClr>
              <a:buSzPts val="4000"/>
              <a:buNone/>
            </a:pPr>
            <a:endParaRPr sz="4000" b="1" dirty="0">
              <a:solidFill>
                <a:schemeClr val="accent2"/>
              </a:solidFill>
              <a:latin typeface="Century Gothic"/>
              <a:ea typeface="Century Gothic"/>
              <a:cs typeface="Century Gothic"/>
              <a:sym typeface="Century Gothic"/>
            </a:endParaRPr>
          </a:p>
        </p:txBody>
      </p:sp>
      <p:sp>
        <p:nvSpPr>
          <p:cNvPr id="4" name="Freeform 4">
            <a:extLst>
              <a:ext uri="{FF2B5EF4-FFF2-40B4-BE49-F238E27FC236}">
                <a16:creationId xmlns:a16="http://schemas.microsoft.com/office/drawing/2014/main" id="{2AEA5198-4161-DCCF-BCF3-A0EBA528E06A}"/>
              </a:ext>
            </a:extLst>
          </p:cNvPr>
          <p:cNvSpPr/>
          <p:nvPr/>
        </p:nvSpPr>
        <p:spPr>
          <a:xfrm>
            <a:off x="5128824" y="234688"/>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8BFDB58D-8A28-BA86-7D3E-5E19B75B1EE3}"/>
              </a:ext>
            </a:extLst>
          </p:cNvPr>
          <p:cNvSpPr/>
          <p:nvPr/>
        </p:nvSpPr>
        <p:spPr>
          <a:xfrm>
            <a:off x="2558129" y="234688"/>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23F71E6C-C047-D8B1-6D9F-F6E67713F9F7}"/>
              </a:ext>
            </a:extLst>
          </p:cNvPr>
          <p:cNvSpPr/>
          <p:nvPr/>
        </p:nvSpPr>
        <p:spPr>
          <a:xfrm>
            <a:off x="440929" y="241780"/>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10">
            <a:extLst>
              <a:ext uri="{FF2B5EF4-FFF2-40B4-BE49-F238E27FC236}">
                <a16:creationId xmlns:a16="http://schemas.microsoft.com/office/drawing/2014/main" id="{F88BC7A1-35CC-EC37-C0C0-B9A8C3AF4EA8}"/>
              </a:ext>
            </a:extLst>
          </p:cNvPr>
          <p:cNvSpPr txBox="1"/>
          <p:nvPr/>
        </p:nvSpPr>
        <p:spPr>
          <a:xfrm>
            <a:off x="777203" y="340879"/>
            <a:ext cx="7589594" cy="666401"/>
          </a:xfrm>
          <a:prstGeom prst="rect">
            <a:avLst/>
          </a:prstGeom>
        </p:spPr>
        <p:txBody>
          <a:bodyPr lIns="0" tIns="0" rIns="0" bIns="0" rtlCol="0" anchor="t">
            <a:spAutoFit/>
          </a:bodyPr>
          <a:lstStyle/>
          <a:p>
            <a:pPr algn="ctr" defTabSz="857250">
              <a:lnSpc>
                <a:spcPts val="5057"/>
              </a:lnSpc>
              <a:buClrTx/>
            </a:pPr>
            <a:r>
              <a:rPr lang="en-US" sz="4800" kern="1200" dirty="0">
                <a:solidFill>
                  <a:srgbClr val="F98832"/>
                </a:solidFill>
                <a:latin typeface="Caveat Brush" pitchFamily="2" charset="0"/>
                <a:ea typeface="+mn-ea"/>
                <a:cs typeface="+mn-cs"/>
              </a:rPr>
              <a:t>BREATHE RESOURCES</a:t>
            </a:r>
          </a:p>
        </p:txBody>
      </p:sp>
      <p:sp>
        <p:nvSpPr>
          <p:cNvPr id="8" name="Freeform 7">
            <a:extLst>
              <a:ext uri="{FF2B5EF4-FFF2-40B4-BE49-F238E27FC236}">
                <a16:creationId xmlns:a16="http://schemas.microsoft.com/office/drawing/2014/main" id="{4BE1ECB6-E3A8-2895-847E-7B018BF3E044}"/>
              </a:ext>
            </a:extLst>
          </p:cNvPr>
          <p:cNvSpPr/>
          <p:nvPr/>
        </p:nvSpPr>
        <p:spPr>
          <a:xfrm>
            <a:off x="20003" y="5142064"/>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9" name="Freeform 8">
            <a:extLst>
              <a:ext uri="{FF2B5EF4-FFF2-40B4-BE49-F238E27FC236}">
                <a16:creationId xmlns:a16="http://schemas.microsoft.com/office/drawing/2014/main" id="{563E8EDB-4D76-B07B-5DD3-0D1E4BF12E28}"/>
              </a:ext>
            </a:extLst>
          </p:cNvPr>
          <p:cNvSpPr/>
          <p:nvPr/>
        </p:nvSpPr>
        <p:spPr>
          <a:xfrm>
            <a:off x="8064778" y="6172300"/>
            <a:ext cx="329644" cy="506431"/>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0" name="Freeform 9">
            <a:extLst>
              <a:ext uri="{FF2B5EF4-FFF2-40B4-BE49-F238E27FC236}">
                <a16:creationId xmlns:a16="http://schemas.microsoft.com/office/drawing/2014/main" id="{86A86E1F-BEF1-7C70-6FE3-307E09630CC0}"/>
              </a:ext>
            </a:extLst>
          </p:cNvPr>
          <p:cNvSpPr/>
          <p:nvPr/>
        </p:nvSpPr>
        <p:spPr>
          <a:xfrm>
            <a:off x="-1128560" y="580124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1" name="Freeform 13">
            <a:extLst>
              <a:ext uri="{FF2B5EF4-FFF2-40B4-BE49-F238E27FC236}">
                <a16:creationId xmlns:a16="http://schemas.microsoft.com/office/drawing/2014/main" id="{4BE0365E-5AE1-B22D-B2B6-E60B9BDCB9EE}"/>
              </a:ext>
            </a:extLst>
          </p:cNvPr>
          <p:cNvSpPr/>
          <p:nvPr/>
        </p:nvSpPr>
        <p:spPr>
          <a:xfrm>
            <a:off x="8366797" y="6231058"/>
            <a:ext cx="2207204" cy="1971269"/>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6" name="Google Shape;356;g230dd0bad68_0_46"/>
          <p:cNvPicPr preferRelativeResize="0"/>
          <p:nvPr/>
        </p:nvPicPr>
        <p:blipFill>
          <a:blip r:embed="rId3">
            <a:alphaModFix/>
          </a:blip>
          <a:stretch>
            <a:fillRect/>
          </a:stretch>
        </p:blipFill>
        <p:spPr>
          <a:xfrm>
            <a:off x="5249333" y="2712823"/>
            <a:ext cx="3518651" cy="3757884"/>
          </a:xfrm>
          <a:prstGeom prst="rect">
            <a:avLst/>
          </a:prstGeom>
          <a:noFill/>
          <a:ln w="38100">
            <a:solidFill>
              <a:srgbClr val="BCEE80"/>
            </a:solidFill>
          </a:ln>
        </p:spPr>
      </p:pic>
      <p:sp>
        <p:nvSpPr>
          <p:cNvPr id="8" name="Freeform 13">
            <a:extLst>
              <a:ext uri="{FF2B5EF4-FFF2-40B4-BE49-F238E27FC236}">
                <a16:creationId xmlns:a16="http://schemas.microsoft.com/office/drawing/2014/main" id="{30269150-A102-974C-8CED-FED2CDE6D9FF}"/>
              </a:ext>
            </a:extLst>
          </p:cNvPr>
          <p:cNvSpPr/>
          <p:nvPr/>
        </p:nvSpPr>
        <p:spPr>
          <a:xfrm>
            <a:off x="8001000" y="573689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52" name="Google Shape;352;g230dd0bad68_0_46"/>
          <p:cNvSpPr txBox="1">
            <a:spLocks noGrp="1"/>
          </p:cNvSpPr>
          <p:nvPr>
            <p:ph type="ctrTitle"/>
          </p:nvPr>
        </p:nvSpPr>
        <p:spPr>
          <a:xfrm>
            <a:off x="1143000" y="1201738"/>
            <a:ext cx="6858000" cy="6081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34568"/>
              <a:buNone/>
            </a:pPr>
            <a:r>
              <a:rPr lang="en-US">
                <a:solidFill>
                  <a:srgbClr val="C55A11"/>
                </a:solidFill>
                <a:latin typeface="Century Gothic"/>
                <a:ea typeface="Century Gothic"/>
                <a:cs typeface="Century Gothic"/>
                <a:sym typeface="Century Gothic"/>
              </a:rPr>
              <a:t> </a:t>
            </a:r>
            <a:endParaRPr/>
          </a:p>
        </p:txBody>
      </p:sp>
      <p:sp>
        <p:nvSpPr>
          <p:cNvPr id="353" name="Google Shape;353;g230dd0bad68_0_46"/>
          <p:cNvSpPr txBox="1">
            <a:spLocks noGrp="1"/>
          </p:cNvSpPr>
          <p:nvPr>
            <p:ph type="subTitle" idx="1"/>
          </p:nvPr>
        </p:nvSpPr>
        <p:spPr>
          <a:xfrm>
            <a:off x="371462" y="884902"/>
            <a:ext cx="8396522" cy="171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2"/>
              </a:buClr>
              <a:buSzPts val="4000"/>
              <a:buNone/>
            </a:pPr>
            <a:endParaRPr sz="2200" dirty="0">
              <a:solidFill>
                <a:srgbClr val="F98832"/>
              </a:solidFill>
              <a:latin typeface="Caveat Brush" pitchFamily="2" charset="77"/>
            </a:endParaRPr>
          </a:p>
          <a:p>
            <a:pPr marL="0" lvl="0" indent="0" algn="l" rtl="0">
              <a:lnSpc>
                <a:spcPct val="90000"/>
              </a:lnSpc>
              <a:spcBef>
                <a:spcPts val="0"/>
              </a:spcBef>
              <a:spcAft>
                <a:spcPts val="0"/>
              </a:spcAft>
              <a:buClr>
                <a:schemeClr val="accent2"/>
              </a:buClr>
              <a:buSzPts val="4000"/>
              <a:buNone/>
            </a:pPr>
            <a:endParaRPr sz="1300" b="1" u="sng" dirty="0">
              <a:solidFill>
                <a:srgbClr val="F98832"/>
              </a:solidFill>
              <a:latin typeface="Caveat Brush" pitchFamily="2" charset="77"/>
              <a:ea typeface="Century Gothic"/>
              <a:cs typeface="Century Gothic"/>
              <a:sym typeface="Century Gothic"/>
            </a:endParaRPr>
          </a:p>
          <a:p>
            <a:pPr marL="0" lvl="0" indent="0" algn="l" rtl="0">
              <a:lnSpc>
                <a:spcPct val="90000"/>
              </a:lnSpc>
              <a:spcBef>
                <a:spcPts val="0"/>
              </a:spcBef>
              <a:spcAft>
                <a:spcPts val="0"/>
              </a:spcAft>
              <a:buClr>
                <a:schemeClr val="accent2"/>
              </a:buClr>
              <a:buSzPts val="4000"/>
              <a:buNone/>
            </a:pPr>
            <a:r>
              <a:rPr lang="en-US" sz="4000" dirty="0">
                <a:solidFill>
                  <a:schemeClr val="tx1"/>
                </a:solidFill>
                <a:latin typeface="Caveat Brush" pitchFamily="2" charset="77"/>
                <a:ea typeface="Century Gothic"/>
                <a:cs typeface="Century Gothic"/>
                <a:sym typeface="Century Gothic"/>
              </a:rPr>
              <a:t>Dad learned about thirdhand smoke and has stopped smoking in his car. He drops his children at childcare and </a:t>
            </a:r>
          </a:p>
          <a:p>
            <a:pPr marL="0" lvl="0" indent="0" algn="l" rtl="0">
              <a:lnSpc>
                <a:spcPct val="90000"/>
              </a:lnSpc>
              <a:spcBef>
                <a:spcPts val="0"/>
              </a:spcBef>
              <a:spcAft>
                <a:spcPts val="0"/>
              </a:spcAft>
              <a:buClr>
                <a:schemeClr val="accent2"/>
              </a:buClr>
              <a:buSzPts val="4000"/>
              <a:buNone/>
            </a:pPr>
            <a:r>
              <a:rPr lang="en-US" sz="4000" dirty="0">
                <a:solidFill>
                  <a:schemeClr val="tx1"/>
                </a:solidFill>
                <a:latin typeface="Caveat Brush" pitchFamily="2" charset="77"/>
                <a:ea typeface="Century Gothic"/>
                <a:cs typeface="Century Gothic"/>
                <a:sym typeface="Century Gothic"/>
              </a:rPr>
              <a:t>goes straight to work, </a:t>
            </a:r>
          </a:p>
          <a:p>
            <a:pPr marL="0" lvl="0" indent="0" algn="l" rtl="0">
              <a:lnSpc>
                <a:spcPct val="90000"/>
              </a:lnSpc>
              <a:spcBef>
                <a:spcPts val="0"/>
              </a:spcBef>
              <a:spcAft>
                <a:spcPts val="0"/>
              </a:spcAft>
              <a:buClr>
                <a:schemeClr val="accent2"/>
              </a:buClr>
              <a:buSzPts val="4000"/>
              <a:buNone/>
            </a:pPr>
            <a:r>
              <a:rPr lang="en-US" sz="4000" dirty="0">
                <a:solidFill>
                  <a:schemeClr val="tx1"/>
                </a:solidFill>
                <a:latin typeface="Caveat Brush" pitchFamily="2" charset="77"/>
                <a:ea typeface="Century Gothic"/>
                <a:cs typeface="Century Gothic"/>
                <a:sym typeface="Century Gothic"/>
              </a:rPr>
              <a:t>where he can’t smoke. </a:t>
            </a:r>
          </a:p>
          <a:p>
            <a:pPr marL="0" lvl="0" indent="0" algn="l" rtl="0">
              <a:lnSpc>
                <a:spcPct val="90000"/>
              </a:lnSpc>
              <a:spcBef>
                <a:spcPts val="0"/>
              </a:spcBef>
              <a:spcAft>
                <a:spcPts val="0"/>
              </a:spcAft>
              <a:buClr>
                <a:schemeClr val="accent2"/>
              </a:buClr>
              <a:buSzPts val="4000"/>
              <a:buNone/>
            </a:pPr>
            <a:r>
              <a:rPr lang="en-US" sz="4000" dirty="0">
                <a:solidFill>
                  <a:schemeClr val="tx1"/>
                </a:solidFill>
                <a:latin typeface="Caveat Brush" pitchFamily="2" charset="77"/>
                <a:ea typeface="Century Gothic"/>
                <a:cs typeface="Century Gothic"/>
                <a:sym typeface="Century Gothic"/>
              </a:rPr>
              <a:t>At the end of the day he </a:t>
            </a:r>
          </a:p>
          <a:p>
            <a:pPr marL="0" lvl="0" indent="0" algn="l" rtl="0">
              <a:lnSpc>
                <a:spcPct val="90000"/>
              </a:lnSpc>
              <a:spcBef>
                <a:spcPts val="0"/>
              </a:spcBef>
              <a:spcAft>
                <a:spcPts val="0"/>
              </a:spcAft>
              <a:buClr>
                <a:schemeClr val="accent2"/>
              </a:buClr>
              <a:buSzPts val="4000"/>
              <a:buNone/>
            </a:pPr>
            <a:r>
              <a:rPr lang="en-US" sz="4000" dirty="0">
                <a:solidFill>
                  <a:schemeClr val="tx1"/>
                </a:solidFill>
                <a:latin typeface="Caveat Brush" pitchFamily="2" charset="77"/>
                <a:ea typeface="Century Gothic"/>
                <a:cs typeface="Century Gothic"/>
                <a:sym typeface="Century Gothic"/>
              </a:rPr>
              <a:t>is having trouble not </a:t>
            </a:r>
            <a:endParaRPr sz="4000" dirty="0">
              <a:solidFill>
                <a:schemeClr val="tx1"/>
              </a:solidFill>
              <a:latin typeface="Caveat Brush" pitchFamily="2" charset="77"/>
              <a:ea typeface="Century Gothic"/>
              <a:cs typeface="Century Gothic"/>
              <a:sym typeface="Century Gothic"/>
            </a:endParaRPr>
          </a:p>
          <a:p>
            <a:pPr marL="0" lvl="0" indent="0" algn="l" rtl="0">
              <a:lnSpc>
                <a:spcPct val="90000"/>
              </a:lnSpc>
              <a:spcBef>
                <a:spcPts val="0"/>
              </a:spcBef>
              <a:spcAft>
                <a:spcPts val="0"/>
              </a:spcAft>
              <a:buClr>
                <a:schemeClr val="accent2"/>
              </a:buClr>
              <a:buSzPts val="4000"/>
              <a:buNone/>
            </a:pPr>
            <a:r>
              <a:rPr lang="en-US" sz="4000" dirty="0">
                <a:solidFill>
                  <a:schemeClr val="tx1"/>
                </a:solidFill>
                <a:latin typeface="Caveat Brush" pitchFamily="2" charset="77"/>
                <a:ea typeface="Century Gothic"/>
                <a:cs typeface="Century Gothic"/>
                <a:sym typeface="Century Gothic"/>
              </a:rPr>
              <a:t>smoking in the car.</a:t>
            </a:r>
            <a:endParaRPr dirty="0">
              <a:solidFill>
                <a:schemeClr val="tx1"/>
              </a:solidFill>
              <a:latin typeface="Caveat Brush" pitchFamily="2" charset="77"/>
            </a:endParaRPr>
          </a:p>
        </p:txBody>
      </p:sp>
      <p:sp>
        <p:nvSpPr>
          <p:cNvPr id="355" name="Google Shape;355;g230dd0bad68_0_46"/>
          <p:cNvSpPr/>
          <p:nvPr/>
        </p:nvSpPr>
        <p:spPr>
          <a:xfrm>
            <a:off x="1143000" y="5219700"/>
            <a:ext cx="7315200" cy="5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p:txBody>
      </p:sp>
      <p:sp>
        <p:nvSpPr>
          <p:cNvPr id="2" name="Freeform 4">
            <a:extLst>
              <a:ext uri="{FF2B5EF4-FFF2-40B4-BE49-F238E27FC236}">
                <a16:creationId xmlns:a16="http://schemas.microsoft.com/office/drawing/2014/main" id="{A0529813-43E5-FBBB-CE8F-C666D0D07A67}"/>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5">
            <a:extLst>
              <a:ext uri="{FF2B5EF4-FFF2-40B4-BE49-F238E27FC236}">
                <a16:creationId xmlns:a16="http://schemas.microsoft.com/office/drawing/2014/main" id="{A9F69913-B6DB-2501-4C63-8E0E1C12E0EB}"/>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C618FDA2-51B3-9A3C-A5DA-966E82B80798}"/>
              </a:ext>
            </a:extLst>
          </p:cNvPr>
          <p:cNvSpPr/>
          <p:nvPr/>
        </p:nvSpPr>
        <p:spPr>
          <a:xfrm>
            <a:off x="349527" y="241689"/>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10">
            <a:extLst>
              <a:ext uri="{FF2B5EF4-FFF2-40B4-BE49-F238E27FC236}">
                <a16:creationId xmlns:a16="http://schemas.microsoft.com/office/drawing/2014/main" id="{280131FB-670F-B292-74FC-5CBE8FB628DD}"/>
              </a:ext>
            </a:extLst>
          </p:cNvPr>
          <p:cNvSpPr txBox="1"/>
          <p:nvPr/>
        </p:nvSpPr>
        <p:spPr>
          <a:xfrm>
            <a:off x="685801" y="340788"/>
            <a:ext cx="7589594" cy="666401"/>
          </a:xfrm>
          <a:prstGeom prst="rect">
            <a:avLst/>
          </a:prstGeom>
        </p:spPr>
        <p:txBody>
          <a:bodyPr lIns="0" tIns="0" rIns="0" bIns="0" rtlCol="0" anchor="t">
            <a:spAutoFit/>
          </a:bodyPr>
          <a:lstStyle/>
          <a:p>
            <a:pPr algn="ctr" defTabSz="857250">
              <a:lnSpc>
                <a:spcPts val="5057"/>
              </a:lnSpc>
              <a:buClrTx/>
            </a:pPr>
            <a:r>
              <a:rPr lang="en-US" sz="4800" kern="1200" dirty="0">
                <a:solidFill>
                  <a:srgbClr val="F98832"/>
                </a:solidFill>
                <a:latin typeface="Caveat Brush" pitchFamily="2" charset="0"/>
                <a:ea typeface="+mn-ea"/>
                <a:cs typeface="+mn-cs"/>
              </a:rPr>
              <a:t>SCENARIO 3</a:t>
            </a:r>
          </a:p>
        </p:txBody>
      </p:sp>
      <p:sp>
        <p:nvSpPr>
          <p:cNvPr id="7" name="Freeform 8">
            <a:extLst>
              <a:ext uri="{FF2B5EF4-FFF2-40B4-BE49-F238E27FC236}">
                <a16:creationId xmlns:a16="http://schemas.microsoft.com/office/drawing/2014/main" id="{70D1693E-1C66-10CE-9D22-B8C88236D7E7}"/>
              </a:ext>
            </a:extLst>
          </p:cNvPr>
          <p:cNvSpPr/>
          <p:nvPr/>
        </p:nvSpPr>
        <p:spPr>
          <a:xfrm>
            <a:off x="1143000" y="5848349"/>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9" name="Freeform 8">
            <a:extLst>
              <a:ext uri="{FF2B5EF4-FFF2-40B4-BE49-F238E27FC236}">
                <a16:creationId xmlns:a16="http://schemas.microsoft.com/office/drawing/2014/main" id="{DBBE13A0-9E68-2B1D-E5C5-1CA8D5ABE516}"/>
              </a:ext>
            </a:extLst>
          </p:cNvPr>
          <p:cNvSpPr/>
          <p:nvPr/>
        </p:nvSpPr>
        <p:spPr>
          <a:xfrm>
            <a:off x="-1128560" y="580124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3" name="Google Shape;363;g230dd0bad68_0_55"/>
          <p:cNvSpPr txBox="1">
            <a:spLocks noGrp="1"/>
          </p:cNvSpPr>
          <p:nvPr>
            <p:ph type="ctrTitle"/>
          </p:nvPr>
        </p:nvSpPr>
        <p:spPr>
          <a:xfrm>
            <a:off x="1143000" y="1201738"/>
            <a:ext cx="6858000" cy="6081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34568"/>
              <a:buNone/>
            </a:pPr>
            <a:r>
              <a:rPr lang="en-US">
                <a:solidFill>
                  <a:srgbClr val="C55A11"/>
                </a:solidFill>
                <a:latin typeface="Century Gothic"/>
                <a:ea typeface="Century Gothic"/>
                <a:cs typeface="Century Gothic"/>
                <a:sym typeface="Century Gothic"/>
              </a:rPr>
              <a:t> </a:t>
            </a:r>
            <a:endParaRPr/>
          </a:p>
        </p:txBody>
      </p:sp>
      <p:sp>
        <p:nvSpPr>
          <p:cNvPr id="364" name="Google Shape;364;g230dd0bad68_0_55"/>
          <p:cNvSpPr txBox="1">
            <a:spLocks noGrp="1"/>
          </p:cNvSpPr>
          <p:nvPr>
            <p:ph type="subTitle" idx="1"/>
          </p:nvPr>
        </p:nvSpPr>
        <p:spPr>
          <a:xfrm>
            <a:off x="471948" y="1577126"/>
            <a:ext cx="8285458" cy="495752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4000"/>
              <a:buNone/>
            </a:pPr>
            <a:endParaRPr sz="500" b="1"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4000" dirty="0">
                <a:solidFill>
                  <a:srgbClr val="F98832"/>
                </a:solidFill>
                <a:latin typeface="Caveat Brush" pitchFamily="2" charset="77"/>
                <a:ea typeface="Century Gothic"/>
                <a:cs typeface="Century Gothic"/>
                <a:sym typeface="Century Gothic"/>
              </a:rPr>
              <a:t>Contact Quit Now Indiana for quit support</a:t>
            </a:r>
            <a:endParaRPr sz="4000"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4000" dirty="0">
                <a:solidFill>
                  <a:srgbClr val="F98832"/>
                </a:solidFill>
                <a:latin typeface="Caveat Brush" pitchFamily="2" charset="77"/>
                <a:ea typeface="Century Gothic"/>
                <a:cs typeface="Century Gothic"/>
                <a:sym typeface="Century Gothic"/>
              </a:rPr>
              <a:t>Plan extra time so he can smoke outside before getting into the car</a:t>
            </a:r>
            <a:endParaRPr sz="4000"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4000" dirty="0">
                <a:solidFill>
                  <a:srgbClr val="F98832"/>
                </a:solidFill>
                <a:latin typeface="Caveat Brush" pitchFamily="2" charset="77"/>
                <a:ea typeface="Century Gothic"/>
                <a:cs typeface="Century Gothic"/>
                <a:sym typeface="Century Gothic"/>
              </a:rPr>
              <a:t>Use nicotine replacement products to reduce cravings</a:t>
            </a:r>
            <a:endParaRPr sz="4000"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4000" dirty="0">
                <a:solidFill>
                  <a:srgbClr val="F98832"/>
                </a:solidFill>
                <a:latin typeface="Caveat Brush" pitchFamily="2" charset="77"/>
                <a:ea typeface="Century Gothic"/>
                <a:cs typeface="Century Gothic"/>
                <a:sym typeface="Century Gothic"/>
              </a:rPr>
              <a:t>Have hard candy to suck on or gum to chew in the car</a:t>
            </a:r>
            <a:endParaRPr sz="4000"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4000" dirty="0">
                <a:solidFill>
                  <a:srgbClr val="F98832"/>
                </a:solidFill>
                <a:latin typeface="Caveat Brush" pitchFamily="2" charset="77"/>
                <a:ea typeface="Century Gothic"/>
                <a:cs typeface="Century Gothic"/>
                <a:sym typeface="Century Gothic"/>
              </a:rPr>
              <a:t>Other suggestions??</a:t>
            </a:r>
            <a:endParaRPr sz="4000" dirty="0">
              <a:solidFill>
                <a:srgbClr val="F98832"/>
              </a:solidFill>
              <a:latin typeface="Caveat Brush" pitchFamily="2" charset="77"/>
              <a:ea typeface="Century Gothic"/>
              <a:cs typeface="Century Gothic"/>
              <a:sym typeface="Century Gothic"/>
            </a:endParaRPr>
          </a:p>
        </p:txBody>
      </p:sp>
      <p:sp>
        <p:nvSpPr>
          <p:cNvPr id="366" name="Google Shape;366;g230dd0bad68_0_55"/>
          <p:cNvSpPr/>
          <p:nvPr/>
        </p:nvSpPr>
        <p:spPr>
          <a:xfrm>
            <a:off x="914400" y="5219700"/>
            <a:ext cx="7315200" cy="5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p:txBody>
      </p:sp>
      <p:sp>
        <p:nvSpPr>
          <p:cNvPr id="2" name="Google Shape;293;g230dd0bad68_0_10">
            <a:extLst>
              <a:ext uri="{FF2B5EF4-FFF2-40B4-BE49-F238E27FC236}">
                <a16:creationId xmlns:a16="http://schemas.microsoft.com/office/drawing/2014/main" id="{8B034823-EC55-C83D-98A4-AC9F3479F1E8}"/>
              </a:ext>
            </a:extLst>
          </p:cNvPr>
          <p:cNvSpPr txBox="1">
            <a:spLocks/>
          </p:cNvSpPr>
          <p:nvPr/>
        </p:nvSpPr>
        <p:spPr>
          <a:xfrm>
            <a:off x="987661" y="1201738"/>
            <a:ext cx="6858000" cy="608100"/>
          </a:xfrm>
          <a:prstGeom prst="rect">
            <a:avLst/>
          </a:prstGeom>
          <a:noFill/>
          <a:ln>
            <a:noFill/>
          </a:ln>
        </p:spPr>
        <p:txBody>
          <a:bodyPr spcFirstLastPara="1" wrap="square" lIns="91425" tIns="45700" rIns="91425" bIns="45700" anchor="b" anchorCtr="0">
            <a:normAutofit fontScale="90000" lnSpcReduction="1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9pPr>
          </a:lstStyle>
          <a:p>
            <a:pPr>
              <a:buSzPct val="34568"/>
            </a:pPr>
            <a:r>
              <a:rPr lang="en-US">
                <a:solidFill>
                  <a:srgbClr val="C55A11"/>
                </a:solidFill>
                <a:latin typeface="Century Gothic"/>
                <a:ea typeface="Century Gothic"/>
                <a:cs typeface="Century Gothic"/>
                <a:sym typeface="Century Gothic"/>
              </a:rPr>
              <a:t> </a:t>
            </a:r>
            <a:endParaRPr lang="en-US"/>
          </a:p>
        </p:txBody>
      </p:sp>
      <p:sp>
        <p:nvSpPr>
          <p:cNvPr id="3" name="TextBox 2">
            <a:extLst>
              <a:ext uri="{FF2B5EF4-FFF2-40B4-BE49-F238E27FC236}">
                <a16:creationId xmlns:a16="http://schemas.microsoft.com/office/drawing/2014/main" id="{415B0CE8-A6A6-8942-43E4-25C43D15BC15}"/>
              </a:ext>
            </a:extLst>
          </p:cNvPr>
          <p:cNvSpPr txBox="1"/>
          <p:nvPr/>
        </p:nvSpPr>
        <p:spPr>
          <a:xfrm>
            <a:off x="759061" y="190875"/>
            <a:ext cx="7837200" cy="1578317"/>
          </a:xfrm>
          <a:prstGeom prst="rect">
            <a:avLst/>
          </a:prstGeom>
          <a:noFill/>
        </p:spPr>
        <p:txBody>
          <a:bodyPr wrap="square">
            <a:spAutoFit/>
          </a:bodyPr>
          <a:lstStyle/>
          <a:p>
            <a:pPr marL="0" lvl="0" indent="0" algn="ctr" rtl="0">
              <a:lnSpc>
                <a:spcPct val="70000"/>
              </a:lnSpc>
              <a:spcBef>
                <a:spcPts val="0"/>
              </a:spcBef>
              <a:spcAft>
                <a:spcPts val="0"/>
              </a:spcAft>
              <a:buClr>
                <a:schemeClr val="accent2"/>
              </a:buClr>
              <a:buSzPts val="4000"/>
              <a:buNone/>
            </a:pPr>
            <a:r>
              <a:rPr lang="en-US" sz="6600" dirty="0">
                <a:solidFill>
                  <a:srgbClr val="BCEE80"/>
                </a:solidFill>
                <a:latin typeface="Caveat Brush" pitchFamily="2" charset="77"/>
                <a:ea typeface="Century Gothic"/>
                <a:cs typeface="Century Gothic"/>
                <a:sym typeface="Century Gothic"/>
              </a:rPr>
              <a:t>Which suggestions </a:t>
            </a:r>
          </a:p>
          <a:p>
            <a:pPr marL="0" lvl="0" indent="0" algn="ctr" rtl="0">
              <a:lnSpc>
                <a:spcPct val="70000"/>
              </a:lnSpc>
              <a:spcBef>
                <a:spcPts val="0"/>
              </a:spcBef>
              <a:spcAft>
                <a:spcPts val="0"/>
              </a:spcAft>
              <a:buClr>
                <a:schemeClr val="accent2"/>
              </a:buClr>
              <a:buSzPts val="4000"/>
              <a:buNone/>
            </a:pPr>
            <a:r>
              <a:rPr lang="en-US" sz="6600" dirty="0">
                <a:solidFill>
                  <a:srgbClr val="BCEE80"/>
                </a:solidFill>
                <a:latin typeface="Caveat Brush" pitchFamily="2" charset="77"/>
                <a:ea typeface="Century Gothic"/>
                <a:cs typeface="Century Gothic"/>
                <a:sym typeface="Century Gothic"/>
              </a:rPr>
              <a:t>would you offer?</a:t>
            </a:r>
            <a:r>
              <a:rPr lang="en-US" sz="5400" u="sng" dirty="0">
                <a:solidFill>
                  <a:srgbClr val="BCEE80"/>
                </a:solidFill>
                <a:latin typeface="Caveat Brush" pitchFamily="2" charset="77"/>
                <a:ea typeface="Century Gothic"/>
                <a:cs typeface="Century Gothic"/>
                <a:sym typeface="Century Gothic"/>
              </a:rPr>
              <a:t> </a:t>
            </a:r>
          </a:p>
        </p:txBody>
      </p:sp>
      <p:sp>
        <p:nvSpPr>
          <p:cNvPr id="4" name="Freeform 9">
            <a:extLst>
              <a:ext uri="{FF2B5EF4-FFF2-40B4-BE49-F238E27FC236}">
                <a16:creationId xmlns:a16="http://schemas.microsoft.com/office/drawing/2014/main" id="{3C18A66C-8A71-8BDE-8593-D5BEE8B7A267}"/>
              </a:ext>
            </a:extLst>
          </p:cNvPr>
          <p:cNvSpPr/>
          <p:nvPr/>
        </p:nvSpPr>
        <p:spPr>
          <a:xfrm>
            <a:off x="-945854" y="-67448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5" name="Freeform 2">
            <a:extLst>
              <a:ext uri="{FF2B5EF4-FFF2-40B4-BE49-F238E27FC236}">
                <a16:creationId xmlns:a16="http://schemas.microsoft.com/office/drawing/2014/main" id="{5FD3D144-A2CC-2B7C-82FE-B40B1547D2D4}"/>
              </a:ext>
            </a:extLst>
          </p:cNvPr>
          <p:cNvSpPr/>
          <p:nvPr/>
        </p:nvSpPr>
        <p:spPr>
          <a:xfrm rot="3357852">
            <a:off x="7856798" y="413703"/>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5">
            <a:extLst>
              <a:ext uri="{FF2B5EF4-FFF2-40B4-BE49-F238E27FC236}">
                <a16:creationId xmlns:a16="http://schemas.microsoft.com/office/drawing/2014/main" id="{8167CCF6-9A5D-197B-44AC-6052E892A7E2}"/>
              </a:ext>
            </a:extLst>
          </p:cNvPr>
          <p:cNvSpPr/>
          <p:nvPr/>
        </p:nvSpPr>
        <p:spPr>
          <a:xfrm>
            <a:off x="1422382" y="1130400"/>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7" name="Freeform 13">
            <a:extLst>
              <a:ext uri="{FF2B5EF4-FFF2-40B4-BE49-F238E27FC236}">
                <a16:creationId xmlns:a16="http://schemas.microsoft.com/office/drawing/2014/main" id="{3170D3D1-68EA-AA0D-A28A-C953A5436BFD}"/>
              </a:ext>
            </a:extLst>
          </p:cNvPr>
          <p:cNvSpPr/>
          <p:nvPr/>
        </p:nvSpPr>
        <p:spPr>
          <a:xfrm>
            <a:off x="7645765" y="5576990"/>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7">
            <a:extLst>
              <a:ext uri="{FF2B5EF4-FFF2-40B4-BE49-F238E27FC236}">
                <a16:creationId xmlns:a16="http://schemas.microsoft.com/office/drawing/2014/main" id="{D9E91416-806D-ED2A-B121-66F096DD36F3}"/>
              </a:ext>
            </a:extLst>
          </p:cNvPr>
          <p:cNvSpPr/>
          <p:nvPr/>
        </p:nvSpPr>
        <p:spPr>
          <a:xfrm>
            <a:off x="8476341" y="4801981"/>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3" name="Google Shape;373;g230dd0bad68_0_64"/>
          <p:cNvSpPr txBox="1">
            <a:spLocks noGrp="1"/>
          </p:cNvSpPr>
          <p:nvPr>
            <p:ph type="ctrTitle"/>
          </p:nvPr>
        </p:nvSpPr>
        <p:spPr>
          <a:xfrm>
            <a:off x="1143000" y="1201738"/>
            <a:ext cx="6858000" cy="6081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34568"/>
              <a:buNone/>
            </a:pPr>
            <a:r>
              <a:rPr lang="en-US">
                <a:solidFill>
                  <a:srgbClr val="C55A11"/>
                </a:solidFill>
                <a:latin typeface="Century Gothic"/>
                <a:ea typeface="Century Gothic"/>
                <a:cs typeface="Century Gothic"/>
                <a:sym typeface="Century Gothic"/>
              </a:rPr>
              <a:t> </a:t>
            </a:r>
            <a:endParaRPr/>
          </a:p>
        </p:txBody>
      </p:sp>
      <p:sp>
        <p:nvSpPr>
          <p:cNvPr id="374" name="Google Shape;374;g230dd0bad68_0_64"/>
          <p:cNvSpPr txBox="1">
            <a:spLocks noGrp="1"/>
          </p:cNvSpPr>
          <p:nvPr>
            <p:ph type="subTitle" idx="1"/>
          </p:nvPr>
        </p:nvSpPr>
        <p:spPr>
          <a:xfrm>
            <a:off x="142788" y="119938"/>
            <a:ext cx="8858400" cy="2771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548135"/>
              </a:buClr>
              <a:buSzPts val="4000"/>
              <a:buNone/>
            </a:pPr>
            <a:endParaRPr dirty="0">
              <a:solidFill>
                <a:schemeClr val="accent2"/>
              </a:solidFill>
            </a:endParaRPr>
          </a:p>
        </p:txBody>
      </p:sp>
      <p:sp>
        <p:nvSpPr>
          <p:cNvPr id="376" name="Google Shape;376;g230dd0bad68_0_64"/>
          <p:cNvSpPr/>
          <p:nvPr/>
        </p:nvSpPr>
        <p:spPr>
          <a:xfrm>
            <a:off x="914400" y="5219700"/>
            <a:ext cx="7315200" cy="5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p:txBody>
      </p:sp>
      <p:pic>
        <p:nvPicPr>
          <p:cNvPr id="377" name="Google Shape;377;g230dd0bad68_0_64"/>
          <p:cNvPicPr preferRelativeResize="0"/>
          <p:nvPr/>
        </p:nvPicPr>
        <p:blipFill>
          <a:blip r:embed="rId3">
            <a:alphaModFix/>
          </a:blip>
          <a:stretch>
            <a:fillRect/>
          </a:stretch>
        </p:blipFill>
        <p:spPr>
          <a:xfrm rot="-2">
            <a:off x="142797" y="1099750"/>
            <a:ext cx="2314968" cy="1886101"/>
          </a:xfrm>
          <a:prstGeom prst="rect">
            <a:avLst/>
          </a:prstGeom>
          <a:noFill/>
          <a:ln w="38100">
            <a:solidFill>
              <a:srgbClr val="BCEE80"/>
            </a:solidFill>
          </a:ln>
          <a:effectLst>
            <a:outerShdw blurRad="57150" dist="19050" dir="5400000" algn="bl" rotWithShape="0">
              <a:srgbClr val="000000">
                <a:alpha val="98000"/>
              </a:srgbClr>
            </a:outerShdw>
          </a:effectLst>
        </p:spPr>
      </p:pic>
      <p:sp>
        <p:nvSpPr>
          <p:cNvPr id="378" name="Google Shape;378;g230dd0bad68_0_64"/>
          <p:cNvSpPr txBox="1">
            <a:spLocks noGrp="1"/>
          </p:cNvSpPr>
          <p:nvPr>
            <p:ph type="subTitle" idx="1"/>
          </p:nvPr>
        </p:nvSpPr>
        <p:spPr>
          <a:xfrm>
            <a:off x="2457625" y="1316169"/>
            <a:ext cx="2511300" cy="171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2"/>
              </a:buClr>
              <a:buSzPts val="4000"/>
              <a:buNone/>
            </a:pPr>
            <a:r>
              <a:rPr lang="en-US" sz="2300" dirty="0">
                <a:solidFill>
                  <a:schemeClr val="accent2"/>
                </a:solidFill>
                <a:latin typeface="Caveat Brush" pitchFamily="2" charset="77"/>
                <a:ea typeface="Century Gothic"/>
                <a:cs typeface="Century Gothic"/>
                <a:sym typeface="Century Gothic"/>
              </a:rPr>
              <a:t>Quit Now Indiana Cards, Breathe Video, Parent Handouts &amp; Worksheets</a:t>
            </a:r>
            <a:endParaRPr sz="4000" dirty="0">
              <a:solidFill>
                <a:schemeClr val="accent2"/>
              </a:solidFill>
              <a:latin typeface="Caveat Brush" pitchFamily="2" charset="77"/>
              <a:ea typeface="Century Gothic"/>
              <a:cs typeface="Century Gothic"/>
              <a:sym typeface="Century Gothic"/>
            </a:endParaRPr>
          </a:p>
          <a:p>
            <a:pPr marL="0" lvl="0" indent="0" algn="l" rtl="0">
              <a:lnSpc>
                <a:spcPct val="90000"/>
              </a:lnSpc>
              <a:spcBef>
                <a:spcPts val="0"/>
              </a:spcBef>
              <a:spcAft>
                <a:spcPts val="0"/>
              </a:spcAft>
              <a:buClr>
                <a:schemeClr val="accent2"/>
              </a:buClr>
              <a:buSzPts val="4000"/>
              <a:buNone/>
            </a:pPr>
            <a:endParaRPr sz="4000" b="1" dirty="0">
              <a:solidFill>
                <a:schemeClr val="accent2"/>
              </a:solidFill>
              <a:latin typeface="Century Gothic"/>
              <a:ea typeface="Century Gothic"/>
              <a:cs typeface="Century Gothic"/>
              <a:sym typeface="Century Gothic"/>
            </a:endParaRPr>
          </a:p>
        </p:txBody>
      </p:sp>
      <p:pic>
        <p:nvPicPr>
          <p:cNvPr id="379" name="Google Shape;379;g230dd0bad68_0_64"/>
          <p:cNvPicPr preferRelativeResize="0"/>
          <p:nvPr/>
        </p:nvPicPr>
        <p:blipFill>
          <a:blip r:embed="rId4">
            <a:alphaModFix/>
          </a:blip>
          <a:stretch>
            <a:fillRect/>
          </a:stretch>
        </p:blipFill>
        <p:spPr>
          <a:xfrm>
            <a:off x="4968783" y="1099750"/>
            <a:ext cx="3946867" cy="2450200"/>
          </a:xfrm>
          <a:prstGeom prst="rect">
            <a:avLst/>
          </a:prstGeom>
          <a:noFill/>
          <a:ln w="38100">
            <a:solidFill>
              <a:srgbClr val="BCEE80"/>
            </a:solidFill>
          </a:ln>
        </p:spPr>
      </p:pic>
      <p:pic>
        <p:nvPicPr>
          <p:cNvPr id="380" name="Google Shape;380;g230dd0bad68_0_64"/>
          <p:cNvPicPr preferRelativeResize="0"/>
          <p:nvPr/>
        </p:nvPicPr>
        <p:blipFill>
          <a:blip r:embed="rId5">
            <a:alphaModFix/>
          </a:blip>
          <a:stretch>
            <a:fillRect/>
          </a:stretch>
        </p:blipFill>
        <p:spPr>
          <a:xfrm>
            <a:off x="142800" y="3306891"/>
            <a:ext cx="4212750" cy="2615259"/>
          </a:xfrm>
          <a:prstGeom prst="rect">
            <a:avLst/>
          </a:prstGeom>
          <a:noFill/>
          <a:ln w="38100">
            <a:solidFill>
              <a:srgbClr val="BCEE80"/>
            </a:solidFill>
          </a:ln>
        </p:spPr>
      </p:pic>
      <p:pic>
        <p:nvPicPr>
          <p:cNvPr id="381" name="Google Shape;381;g230dd0bad68_0_64"/>
          <p:cNvPicPr preferRelativeResize="0"/>
          <p:nvPr/>
        </p:nvPicPr>
        <p:blipFill>
          <a:blip r:embed="rId6">
            <a:alphaModFix/>
          </a:blip>
          <a:stretch>
            <a:fillRect/>
          </a:stretch>
        </p:blipFill>
        <p:spPr>
          <a:xfrm>
            <a:off x="4788450" y="3429001"/>
            <a:ext cx="4212750" cy="2450211"/>
          </a:xfrm>
          <a:prstGeom prst="rect">
            <a:avLst/>
          </a:prstGeom>
          <a:noFill/>
          <a:ln w="38100">
            <a:solidFill>
              <a:srgbClr val="BCEE80"/>
            </a:solidFill>
          </a:ln>
        </p:spPr>
      </p:pic>
      <p:sp>
        <p:nvSpPr>
          <p:cNvPr id="8" name="Freeform 4">
            <a:extLst>
              <a:ext uri="{FF2B5EF4-FFF2-40B4-BE49-F238E27FC236}">
                <a16:creationId xmlns:a16="http://schemas.microsoft.com/office/drawing/2014/main" id="{EB97144B-BE59-0C16-4604-E9757387BCDE}"/>
              </a:ext>
            </a:extLst>
          </p:cNvPr>
          <p:cNvSpPr/>
          <p:nvPr/>
        </p:nvSpPr>
        <p:spPr>
          <a:xfrm>
            <a:off x="5128824" y="73996"/>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EE6A0EE4-1FAA-69F5-391C-414926DF651F}"/>
              </a:ext>
            </a:extLst>
          </p:cNvPr>
          <p:cNvSpPr/>
          <p:nvPr/>
        </p:nvSpPr>
        <p:spPr>
          <a:xfrm>
            <a:off x="2558129" y="73996"/>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B4E6434A-34B7-2C01-AF1A-2010AD85AC92}"/>
              </a:ext>
            </a:extLst>
          </p:cNvPr>
          <p:cNvSpPr/>
          <p:nvPr/>
        </p:nvSpPr>
        <p:spPr>
          <a:xfrm>
            <a:off x="440929" y="81088"/>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D7B5B9B4-E6D2-D485-DC62-E0BABA4C5273}"/>
              </a:ext>
            </a:extLst>
          </p:cNvPr>
          <p:cNvSpPr txBox="1"/>
          <p:nvPr/>
        </p:nvSpPr>
        <p:spPr>
          <a:xfrm>
            <a:off x="777203" y="180187"/>
            <a:ext cx="7589594" cy="666401"/>
          </a:xfrm>
          <a:prstGeom prst="rect">
            <a:avLst/>
          </a:prstGeom>
        </p:spPr>
        <p:txBody>
          <a:bodyPr lIns="0" tIns="0" rIns="0" bIns="0" rtlCol="0" anchor="t">
            <a:spAutoFit/>
          </a:bodyPr>
          <a:lstStyle/>
          <a:p>
            <a:pPr algn="ctr" defTabSz="857250">
              <a:lnSpc>
                <a:spcPts val="5057"/>
              </a:lnSpc>
              <a:buClrTx/>
            </a:pPr>
            <a:r>
              <a:rPr lang="en-US" sz="4800" kern="1200" dirty="0">
                <a:solidFill>
                  <a:srgbClr val="F98832"/>
                </a:solidFill>
                <a:latin typeface="Caveat Brush" pitchFamily="2" charset="0"/>
                <a:ea typeface="+mn-ea"/>
                <a:cs typeface="+mn-cs"/>
              </a:rPr>
              <a:t>BREATHE RESOURCES:</a:t>
            </a:r>
          </a:p>
        </p:txBody>
      </p:sp>
      <p:sp>
        <p:nvSpPr>
          <p:cNvPr id="12" name="Freeform 7">
            <a:extLst>
              <a:ext uri="{FF2B5EF4-FFF2-40B4-BE49-F238E27FC236}">
                <a16:creationId xmlns:a16="http://schemas.microsoft.com/office/drawing/2014/main" id="{78A52941-ED91-8CB7-CD9C-D906B9568F0D}"/>
              </a:ext>
            </a:extLst>
          </p:cNvPr>
          <p:cNvSpPr/>
          <p:nvPr/>
        </p:nvSpPr>
        <p:spPr>
          <a:xfrm>
            <a:off x="6889721" y="5768876"/>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8">
            <a:extLst>
              <a:ext uri="{FF2B5EF4-FFF2-40B4-BE49-F238E27FC236}">
                <a16:creationId xmlns:a16="http://schemas.microsoft.com/office/drawing/2014/main" id="{7D998E3F-6756-CC1D-2603-0FBDCD196D6F}"/>
              </a:ext>
            </a:extLst>
          </p:cNvPr>
          <p:cNvSpPr/>
          <p:nvPr/>
        </p:nvSpPr>
        <p:spPr>
          <a:xfrm>
            <a:off x="1835210" y="5981956"/>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4" name="Freeform 13">
            <a:extLst>
              <a:ext uri="{FF2B5EF4-FFF2-40B4-BE49-F238E27FC236}">
                <a16:creationId xmlns:a16="http://schemas.microsoft.com/office/drawing/2014/main" id="{5073A335-C199-466D-C6FF-255A85C3FF9E}"/>
              </a:ext>
            </a:extLst>
          </p:cNvPr>
          <p:cNvSpPr/>
          <p:nvPr/>
        </p:nvSpPr>
        <p:spPr>
          <a:xfrm>
            <a:off x="7473008" y="5647927"/>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9">
            <a:extLst>
              <a:ext uri="{FF2B5EF4-FFF2-40B4-BE49-F238E27FC236}">
                <a16:creationId xmlns:a16="http://schemas.microsoft.com/office/drawing/2014/main" id="{3F50F077-FF2A-B621-68CD-29AF59AEDDBC}"/>
              </a:ext>
            </a:extLst>
          </p:cNvPr>
          <p:cNvSpPr/>
          <p:nvPr/>
        </p:nvSpPr>
        <p:spPr>
          <a:xfrm>
            <a:off x="-588770" y="587921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8" name="Google Shape;388;g233129d795d_0_5"/>
          <p:cNvSpPr txBox="1">
            <a:spLocks noGrp="1"/>
          </p:cNvSpPr>
          <p:nvPr>
            <p:ph type="ctrTitle"/>
          </p:nvPr>
        </p:nvSpPr>
        <p:spPr>
          <a:xfrm>
            <a:off x="1143000" y="1201738"/>
            <a:ext cx="6858000" cy="6081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34568"/>
              <a:buNone/>
            </a:pPr>
            <a:r>
              <a:rPr lang="en-US">
                <a:solidFill>
                  <a:srgbClr val="C55A11"/>
                </a:solidFill>
                <a:latin typeface="Century Gothic"/>
                <a:ea typeface="Century Gothic"/>
                <a:cs typeface="Century Gothic"/>
                <a:sym typeface="Century Gothic"/>
              </a:rPr>
              <a:t> </a:t>
            </a:r>
            <a:endParaRPr/>
          </a:p>
        </p:txBody>
      </p:sp>
      <p:sp>
        <p:nvSpPr>
          <p:cNvPr id="389" name="Google Shape;389;g233129d795d_0_5"/>
          <p:cNvSpPr txBox="1">
            <a:spLocks noGrp="1"/>
          </p:cNvSpPr>
          <p:nvPr>
            <p:ph type="subTitle" idx="1"/>
          </p:nvPr>
        </p:nvSpPr>
        <p:spPr>
          <a:xfrm>
            <a:off x="186106" y="631123"/>
            <a:ext cx="8771785" cy="4870025"/>
          </a:xfrm>
          <a:prstGeom prst="rect">
            <a:avLst/>
          </a:prstGeom>
          <a:noFill/>
          <a:ln>
            <a:noFill/>
          </a:ln>
        </p:spPr>
        <p:txBody>
          <a:bodyPr spcFirstLastPara="1" wrap="square" lIns="91425" tIns="45700" rIns="91425" bIns="45700" anchor="t" anchorCtr="0">
            <a:normAutofit fontScale="62500" lnSpcReduction="20000"/>
          </a:bodyPr>
          <a:lstStyle/>
          <a:p>
            <a:pPr marL="0" lvl="0" indent="0" algn="ctr" rtl="0">
              <a:lnSpc>
                <a:spcPct val="90000"/>
              </a:lnSpc>
              <a:spcBef>
                <a:spcPts val="0"/>
              </a:spcBef>
              <a:spcAft>
                <a:spcPts val="0"/>
              </a:spcAft>
              <a:buClr>
                <a:schemeClr val="accent2"/>
              </a:buClr>
              <a:buSzPct val="53125"/>
              <a:buNone/>
            </a:pPr>
            <a:r>
              <a:rPr lang="en-US" sz="11500" dirty="0">
                <a:solidFill>
                  <a:srgbClr val="F98832"/>
                </a:solidFill>
                <a:latin typeface="Caveat Brush" pitchFamily="2" charset="77"/>
                <a:ea typeface="Century Gothic"/>
                <a:cs typeface="Century Gothic"/>
                <a:sym typeface="Century Gothic"/>
              </a:rPr>
              <a:t>Great Job!!!</a:t>
            </a:r>
          </a:p>
          <a:p>
            <a:pPr marL="0" lvl="0" indent="0" algn="ctr" rtl="0">
              <a:lnSpc>
                <a:spcPct val="90000"/>
              </a:lnSpc>
              <a:spcBef>
                <a:spcPts val="0"/>
              </a:spcBef>
              <a:spcAft>
                <a:spcPts val="0"/>
              </a:spcAft>
              <a:buClr>
                <a:schemeClr val="accent2"/>
              </a:buClr>
              <a:buSzPct val="53125"/>
              <a:buNone/>
            </a:pPr>
            <a:r>
              <a:rPr lang="en-US" sz="5100" dirty="0">
                <a:solidFill>
                  <a:srgbClr val="F98832"/>
                </a:solidFill>
                <a:latin typeface="Caveat Brush" pitchFamily="2" charset="77"/>
                <a:ea typeface="Century Gothic"/>
                <a:cs typeface="Century Gothic"/>
                <a:sym typeface="Century Gothic"/>
              </a:rPr>
              <a:t> </a:t>
            </a:r>
            <a:endParaRPr sz="5100" dirty="0">
              <a:solidFill>
                <a:srgbClr val="F98832"/>
              </a:solidFill>
              <a:latin typeface="Caveat Brush" pitchFamily="2" charset="77"/>
            </a:endParaRPr>
          </a:p>
          <a:p>
            <a:pPr marL="0" lvl="0" indent="0" algn="l" rtl="0">
              <a:lnSpc>
                <a:spcPct val="90000"/>
              </a:lnSpc>
              <a:spcBef>
                <a:spcPts val="750"/>
              </a:spcBef>
              <a:spcAft>
                <a:spcPts val="0"/>
              </a:spcAft>
              <a:buClr>
                <a:schemeClr val="dk1"/>
              </a:buClr>
              <a:buSzPct val="100000"/>
              <a:buNone/>
            </a:pPr>
            <a:endParaRPr sz="4200" dirty="0">
              <a:latin typeface="Caveat Brush" pitchFamily="2" charset="77"/>
              <a:ea typeface="Century Gothic"/>
              <a:cs typeface="Century Gothic"/>
              <a:sym typeface="Century Gothic"/>
            </a:endParaRPr>
          </a:p>
          <a:p>
            <a:pPr marL="0" lvl="0" indent="0" algn="ctr" rtl="0">
              <a:lnSpc>
                <a:spcPct val="120000"/>
              </a:lnSpc>
              <a:spcBef>
                <a:spcPts val="750"/>
              </a:spcBef>
              <a:spcAft>
                <a:spcPts val="0"/>
              </a:spcAft>
              <a:buClr>
                <a:srgbClr val="548135"/>
              </a:buClr>
              <a:buSzPct val="100000"/>
              <a:buNone/>
            </a:pPr>
            <a:r>
              <a:rPr lang="en-US" sz="7700" dirty="0">
                <a:solidFill>
                  <a:srgbClr val="92D050"/>
                </a:solidFill>
                <a:latin typeface="Caveat Brush" pitchFamily="2" charset="77"/>
                <a:ea typeface="Century Gothic"/>
                <a:cs typeface="Century Gothic"/>
                <a:sym typeface="Century Gothic"/>
              </a:rPr>
              <a:t>There are lots of ways to address tobacco related challenges…</a:t>
            </a:r>
          </a:p>
          <a:p>
            <a:pPr marL="0" lvl="0" indent="0" algn="ctr" rtl="0">
              <a:lnSpc>
                <a:spcPct val="120000"/>
              </a:lnSpc>
              <a:spcBef>
                <a:spcPts val="750"/>
              </a:spcBef>
              <a:spcAft>
                <a:spcPts val="0"/>
              </a:spcAft>
              <a:buClr>
                <a:srgbClr val="548135"/>
              </a:buClr>
              <a:buSzPct val="100000"/>
              <a:buNone/>
            </a:pPr>
            <a:r>
              <a:rPr lang="en-US" sz="7700" dirty="0">
                <a:solidFill>
                  <a:srgbClr val="92D050"/>
                </a:solidFill>
                <a:latin typeface="Caveat Brush" pitchFamily="2" charset="77"/>
                <a:ea typeface="Century Gothic"/>
                <a:cs typeface="Century Gothic"/>
                <a:sym typeface="Century Gothic"/>
              </a:rPr>
              <a:t>and plenty of Breathe resources to help!</a:t>
            </a:r>
            <a:endParaRPr sz="7700" dirty="0">
              <a:solidFill>
                <a:srgbClr val="92D050"/>
              </a:solidFill>
              <a:latin typeface="Caveat Brush" pitchFamily="2" charset="77"/>
              <a:ea typeface="Century Gothic"/>
              <a:cs typeface="Century Gothic"/>
              <a:sym typeface="Century Gothic"/>
            </a:endParaRPr>
          </a:p>
          <a:p>
            <a:pPr marL="0" lvl="0" indent="0" algn="ctr" rtl="0">
              <a:lnSpc>
                <a:spcPct val="90000"/>
              </a:lnSpc>
              <a:spcBef>
                <a:spcPts val="750"/>
              </a:spcBef>
              <a:spcAft>
                <a:spcPts val="0"/>
              </a:spcAft>
              <a:buClr>
                <a:srgbClr val="548135"/>
              </a:buClr>
              <a:buSzPct val="170042"/>
              <a:buNone/>
            </a:pPr>
            <a:endParaRPr sz="3175" b="1" dirty="0">
              <a:solidFill>
                <a:schemeClr val="accent2"/>
              </a:solidFill>
              <a:latin typeface="Century Gothic"/>
              <a:ea typeface="Century Gothic"/>
              <a:cs typeface="Century Gothic"/>
              <a:sym typeface="Century Gothic"/>
            </a:endParaRPr>
          </a:p>
          <a:p>
            <a:pPr marL="0" lvl="0" indent="0" algn="ctr" rtl="0">
              <a:lnSpc>
                <a:spcPct val="90000"/>
              </a:lnSpc>
              <a:spcBef>
                <a:spcPts val="750"/>
              </a:spcBef>
              <a:spcAft>
                <a:spcPts val="0"/>
              </a:spcAft>
              <a:buClr>
                <a:srgbClr val="548135"/>
              </a:buClr>
              <a:buSzPct val="170042"/>
              <a:buNone/>
            </a:pPr>
            <a:endParaRPr sz="3175" b="1" dirty="0">
              <a:solidFill>
                <a:schemeClr val="accent2"/>
              </a:solidFill>
              <a:latin typeface="Century Gothic"/>
              <a:ea typeface="Century Gothic"/>
              <a:cs typeface="Century Gothic"/>
              <a:sym typeface="Century Gothic"/>
            </a:endParaRPr>
          </a:p>
        </p:txBody>
      </p:sp>
      <p:sp>
        <p:nvSpPr>
          <p:cNvPr id="2" name="Freeform 9">
            <a:extLst>
              <a:ext uri="{FF2B5EF4-FFF2-40B4-BE49-F238E27FC236}">
                <a16:creationId xmlns:a16="http://schemas.microsoft.com/office/drawing/2014/main" id="{CB1F09D1-5BC3-0B8C-ED57-179ACD9E281F}"/>
              </a:ext>
            </a:extLst>
          </p:cNvPr>
          <p:cNvSpPr/>
          <p:nvPr/>
        </p:nvSpPr>
        <p:spPr>
          <a:xfrm>
            <a:off x="-588770" y="5501148"/>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3" name="Freeform 8">
            <a:extLst>
              <a:ext uri="{FF2B5EF4-FFF2-40B4-BE49-F238E27FC236}">
                <a16:creationId xmlns:a16="http://schemas.microsoft.com/office/drawing/2014/main" id="{55CAEE19-0422-3147-376B-C13F83BE28DD}"/>
              </a:ext>
            </a:extLst>
          </p:cNvPr>
          <p:cNvSpPr/>
          <p:nvPr/>
        </p:nvSpPr>
        <p:spPr>
          <a:xfrm>
            <a:off x="372215" y="4878790"/>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Freeform 3">
            <a:extLst>
              <a:ext uri="{FF2B5EF4-FFF2-40B4-BE49-F238E27FC236}">
                <a16:creationId xmlns:a16="http://schemas.microsoft.com/office/drawing/2014/main" id="{695538E2-4A79-4D8F-2CA4-12098A2B6350}"/>
              </a:ext>
            </a:extLst>
          </p:cNvPr>
          <p:cNvSpPr/>
          <p:nvPr/>
        </p:nvSpPr>
        <p:spPr>
          <a:xfrm>
            <a:off x="7458369" y="5501148"/>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7">
            <a:extLst>
              <a:ext uri="{FF2B5EF4-FFF2-40B4-BE49-F238E27FC236}">
                <a16:creationId xmlns:a16="http://schemas.microsoft.com/office/drawing/2014/main" id="{92DF7927-DA73-C06E-7D90-122E9514DEF6}"/>
              </a:ext>
            </a:extLst>
          </p:cNvPr>
          <p:cNvSpPr/>
          <p:nvPr/>
        </p:nvSpPr>
        <p:spPr>
          <a:xfrm>
            <a:off x="8280437" y="4595026"/>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AutoShape 5">
            <a:extLst>
              <a:ext uri="{FF2B5EF4-FFF2-40B4-BE49-F238E27FC236}">
                <a16:creationId xmlns:a16="http://schemas.microsoft.com/office/drawing/2014/main" id="{82374E1E-3FC1-732D-A5AB-F84CF0A1F5EE}"/>
              </a:ext>
            </a:extLst>
          </p:cNvPr>
          <p:cNvSpPr/>
          <p:nvPr/>
        </p:nvSpPr>
        <p:spPr>
          <a:xfrm>
            <a:off x="402705" y="1651126"/>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9" name="Freeform 5">
            <a:extLst>
              <a:ext uri="{FF2B5EF4-FFF2-40B4-BE49-F238E27FC236}">
                <a16:creationId xmlns:a16="http://schemas.microsoft.com/office/drawing/2014/main" id="{1CC8B760-5F05-7DD0-DA92-BDEA16BCA78E}"/>
              </a:ext>
            </a:extLst>
          </p:cNvPr>
          <p:cNvSpPr/>
          <p:nvPr/>
        </p:nvSpPr>
        <p:spPr>
          <a:xfrm>
            <a:off x="4993367" y="437614"/>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5">
            <a:extLst>
              <a:ext uri="{FF2B5EF4-FFF2-40B4-BE49-F238E27FC236}">
                <a16:creationId xmlns:a16="http://schemas.microsoft.com/office/drawing/2014/main" id="{7F74EE3A-655B-6DD3-8EBF-F72E27065C58}"/>
              </a:ext>
            </a:extLst>
          </p:cNvPr>
          <p:cNvSpPr/>
          <p:nvPr/>
        </p:nvSpPr>
        <p:spPr>
          <a:xfrm>
            <a:off x="597686" y="469782"/>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Freeform 4">
            <a:extLst>
              <a:ext uri="{FF2B5EF4-FFF2-40B4-BE49-F238E27FC236}">
                <a16:creationId xmlns:a16="http://schemas.microsoft.com/office/drawing/2014/main" id="{F280E4C4-F24A-F9E6-94CD-89ABC2F43136}"/>
              </a:ext>
            </a:extLst>
          </p:cNvPr>
          <p:cNvSpPr/>
          <p:nvPr/>
        </p:nvSpPr>
        <p:spPr>
          <a:xfrm>
            <a:off x="3208624" y="171641"/>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5">
            <a:extLst>
              <a:ext uri="{FF2B5EF4-FFF2-40B4-BE49-F238E27FC236}">
                <a16:creationId xmlns:a16="http://schemas.microsoft.com/office/drawing/2014/main" id="{B697E18A-3AF0-2593-4DE6-1ABD8F816BED}"/>
              </a:ext>
            </a:extLst>
          </p:cNvPr>
          <p:cNvSpPr/>
          <p:nvPr/>
        </p:nvSpPr>
        <p:spPr>
          <a:xfrm>
            <a:off x="448978" y="171642"/>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5">
            <a:extLst>
              <a:ext uri="{FF2B5EF4-FFF2-40B4-BE49-F238E27FC236}">
                <a16:creationId xmlns:a16="http://schemas.microsoft.com/office/drawing/2014/main" id="{9AE9FBDC-9167-92B5-5354-559DD827FFA9}"/>
              </a:ext>
            </a:extLst>
          </p:cNvPr>
          <p:cNvSpPr/>
          <p:nvPr/>
        </p:nvSpPr>
        <p:spPr>
          <a:xfrm>
            <a:off x="5037424" y="171640"/>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1A53FD9D-3414-9299-43B0-41B3AAD32725}"/>
              </a:ext>
            </a:extLst>
          </p:cNvPr>
          <p:cNvSpPr/>
          <p:nvPr/>
        </p:nvSpPr>
        <p:spPr>
          <a:xfrm>
            <a:off x="2558657" y="469780"/>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0" name="Google Shape;120;p4"/>
          <p:cNvSpPr txBox="1">
            <a:spLocks noGrp="1"/>
          </p:cNvSpPr>
          <p:nvPr>
            <p:ph type="ctrTitle"/>
          </p:nvPr>
        </p:nvSpPr>
        <p:spPr>
          <a:xfrm>
            <a:off x="1143000" y="1202167"/>
            <a:ext cx="6858000" cy="606806"/>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34567"/>
              <a:buNone/>
            </a:pPr>
            <a:r>
              <a:rPr lang="en-US" b="1">
                <a:solidFill>
                  <a:srgbClr val="F7CAAC"/>
                </a:solidFill>
                <a:latin typeface="Century Gothic"/>
                <a:ea typeface="Century Gothic"/>
                <a:cs typeface="Century Gothic"/>
                <a:sym typeface="Century Gothic"/>
              </a:rPr>
              <a:t> </a:t>
            </a:r>
            <a:endParaRPr/>
          </a:p>
        </p:txBody>
      </p:sp>
      <p:sp>
        <p:nvSpPr>
          <p:cNvPr id="122" name="Google Shape;122;p4"/>
          <p:cNvSpPr txBox="1">
            <a:spLocks noGrp="1"/>
          </p:cNvSpPr>
          <p:nvPr>
            <p:ph type="subTitle" idx="1"/>
          </p:nvPr>
        </p:nvSpPr>
        <p:spPr>
          <a:xfrm>
            <a:off x="906131" y="195795"/>
            <a:ext cx="7436392" cy="1254912"/>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Clr>
                <a:srgbClr val="FFC000"/>
              </a:buClr>
              <a:buSzPts val="6600"/>
              <a:buNone/>
            </a:pPr>
            <a:r>
              <a:rPr lang="en-US" sz="4400" b="1" dirty="0">
                <a:solidFill>
                  <a:srgbClr val="F98832"/>
                </a:solidFill>
                <a:latin typeface="Caveat Brush" pitchFamily="2" charset="77"/>
                <a:ea typeface="Century Gothic"/>
                <a:cs typeface="Century Gothic"/>
                <a:sym typeface="Century Gothic"/>
              </a:rPr>
              <a:t>WHAT SALAD TOPPING DESCRIBES WHAT YOU BRING TO THE MIX? </a:t>
            </a:r>
            <a:endParaRPr sz="4400" dirty="0">
              <a:latin typeface="Caveat Brush" pitchFamily="2" charset="77"/>
            </a:endParaRPr>
          </a:p>
        </p:txBody>
      </p:sp>
      <p:sp>
        <p:nvSpPr>
          <p:cNvPr id="123" name="Google Shape;123;p4"/>
          <p:cNvSpPr txBox="1"/>
          <p:nvPr/>
        </p:nvSpPr>
        <p:spPr>
          <a:xfrm>
            <a:off x="623564" y="1222278"/>
            <a:ext cx="7922750" cy="4563951"/>
          </a:xfrm>
          <a:prstGeom prst="rect">
            <a:avLst/>
          </a:prstGeom>
          <a:noFill/>
          <a:ln>
            <a:noFill/>
          </a:ln>
        </p:spPr>
        <p:txBody>
          <a:bodyPr spcFirstLastPara="1" wrap="square" lIns="91425" tIns="45700" rIns="91425" bIns="45700" anchor="t" anchorCtr="0">
            <a:noAutofit/>
          </a:bodyPr>
          <a:lstStyle/>
          <a:p>
            <a:pPr marL="0" marR="0" lvl="0" indent="0" algn="ctr" rtl="0">
              <a:lnSpc>
                <a:spcPct val="170000"/>
              </a:lnSpc>
              <a:spcBef>
                <a:spcPts val="0"/>
              </a:spcBef>
              <a:spcAft>
                <a:spcPts val="0"/>
              </a:spcAft>
              <a:buClr>
                <a:srgbClr val="FFC000"/>
              </a:buClr>
              <a:buSzPts val="6600"/>
              <a:buFont typeface="Arial"/>
              <a:buNone/>
            </a:pPr>
            <a:r>
              <a:rPr lang="en-US" sz="3400" b="1" i="1" u="none" strike="noStrike" cap="none" dirty="0">
                <a:solidFill>
                  <a:srgbClr val="F98832"/>
                </a:solidFill>
                <a:latin typeface="Caveat Brush" pitchFamily="2" charset="77"/>
                <a:ea typeface="Century Gothic"/>
                <a:cs typeface="Century Gothic"/>
                <a:sym typeface="Century Gothic"/>
              </a:rPr>
              <a:t>Bacon bits, </a:t>
            </a:r>
            <a:r>
              <a:rPr lang="en-US" sz="3400" b="1" i="1" u="none" strike="noStrike" cap="none" dirty="0">
                <a:solidFill>
                  <a:schemeClr val="accent4"/>
                </a:solidFill>
                <a:latin typeface="Caveat Brush" pitchFamily="2" charset="77"/>
                <a:ea typeface="Century Gothic"/>
                <a:cs typeface="Century Gothic"/>
                <a:sym typeface="Century Gothic"/>
              </a:rPr>
              <a:t>radishes, </a:t>
            </a:r>
            <a:r>
              <a:rPr lang="en-US" sz="3400" b="1" i="1" u="none" strike="noStrike" cap="none" dirty="0">
                <a:solidFill>
                  <a:schemeClr val="accent6"/>
                </a:solidFill>
                <a:latin typeface="Caveat Brush" pitchFamily="2" charset="77"/>
                <a:ea typeface="Century Gothic"/>
                <a:cs typeface="Century Gothic"/>
                <a:sym typeface="Century Gothic"/>
              </a:rPr>
              <a:t>onions, </a:t>
            </a:r>
            <a:r>
              <a:rPr lang="en-US" sz="3400" b="1" i="1" u="none" strike="noStrike" cap="none" dirty="0">
                <a:solidFill>
                  <a:srgbClr val="BCEE80"/>
                </a:solidFill>
                <a:latin typeface="Caveat Brush" pitchFamily="2" charset="77"/>
                <a:ea typeface="Century Gothic"/>
                <a:cs typeface="Century Gothic"/>
                <a:sym typeface="Century Gothic"/>
              </a:rPr>
              <a:t>ham, </a:t>
            </a:r>
            <a:r>
              <a:rPr lang="en-US" sz="3400" b="1" i="1" u="none" strike="noStrike" cap="none" dirty="0">
                <a:solidFill>
                  <a:srgbClr val="F98832"/>
                </a:solidFill>
                <a:latin typeface="Caveat Brush" pitchFamily="2" charset="77"/>
                <a:ea typeface="Century Gothic"/>
                <a:cs typeface="Century Gothic"/>
                <a:sym typeface="Century Gothic"/>
              </a:rPr>
              <a:t>ranch dressing, </a:t>
            </a:r>
            <a:r>
              <a:rPr lang="en-US" sz="3400" b="1" i="1" u="none" strike="noStrike" cap="none" dirty="0">
                <a:solidFill>
                  <a:schemeClr val="accent4"/>
                </a:solidFill>
                <a:latin typeface="Caveat Brush" pitchFamily="2" charset="77"/>
                <a:ea typeface="Century Gothic"/>
                <a:cs typeface="Century Gothic"/>
                <a:sym typeface="Century Gothic"/>
              </a:rPr>
              <a:t>banana peppers, </a:t>
            </a:r>
            <a:r>
              <a:rPr lang="en-US" sz="3400" b="1" i="1" u="none" strike="noStrike" cap="none" dirty="0">
                <a:solidFill>
                  <a:srgbClr val="BCEE80"/>
                </a:solidFill>
                <a:latin typeface="Caveat Brush" pitchFamily="2" charset="77"/>
                <a:ea typeface="Century Gothic"/>
                <a:cs typeface="Century Gothic"/>
                <a:sym typeface="Century Gothic"/>
              </a:rPr>
              <a:t>croutons, </a:t>
            </a:r>
            <a:r>
              <a:rPr lang="en-US" sz="3400" b="1" i="1" u="none" strike="noStrike" cap="none" dirty="0">
                <a:solidFill>
                  <a:srgbClr val="F98832"/>
                </a:solidFill>
                <a:latin typeface="Caveat Brush" pitchFamily="2" charset="77"/>
                <a:ea typeface="Century Gothic"/>
                <a:cs typeface="Century Gothic"/>
                <a:sym typeface="Century Gothic"/>
              </a:rPr>
              <a:t>vinegar and oil, </a:t>
            </a:r>
            <a:r>
              <a:rPr lang="en-US" sz="3400" b="1" i="1" u="none" strike="noStrike" cap="none" dirty="0" err="1">
                <a:solidFill>
                  <a:schemeClr val="accent4"/>
                </a:solidFill>
                <a:latin typeface="Caveat Brush" pitchFamily="2" charset="77"/>
                <a:ea typeface="Century Gothic"/>
                <a:cs typeface="Century Gothic"/>
                <a:sym typeface="Century Gothic"/>
              </a:rPr>
              <a:t>Craisens</a:t>
            </a:r>
            <a:r>
              <a:rPr lang="en-US" sz="3400" b="1" i="1" u="none" strike="noStrike" cap="none" dirty="0">
                <a:solidFill>
                  <a:schemeClr val="accent4"/>
                </a:solidFill>
                <a:latin typeface="Caveat Brush" pitchFamily="2" charset="77"/>
                <a:ea typeface="Century Gothic"/>
                <a:cs typeface="Century Gothic"/>
                <a:sym typeface="Century Gothic"/>
              </a:rPr>
              <a:t>, </a:t>
            </a:r>
            <a:r>
              <a:rPr lang="en-US" sz="3400" b="1" i="1" u="none" strike="noStrike" cap="none" dirty="0">
                <a:solidFill>
                  <a:schemeClr val="accent6"/>
                </a:solidFill>
                <a:latin typeface="Caveat Brush" pitchFamily="2" charset="77"/>
                <a:ea typeface="Century Gothic"/>
                <a:cs typeface="Century Gothic"/>
                <a:sym typeface="Century Gothic"/>
              </a:rPr>
              <a:t>mandarin oranges, </a:t>
            </a:r>
            <a:r>
              <a:rPr lang="en-US" sz="3400" b="1" i="1" u="none" strike="noStrike" cap="none" dirty="0">
                <a:solidFill>
                  <a:srgbClr val="F98832"/>
                </a:solidFill>
                <a:latin typeface="Caveat Brush" pitchFamily="2" charset="77"/>
                <a:ea typeface="Century Gothic"/>
                <a:cs typeface="Century Gothic"/>
                <a:sym typeface="Century Gothic"/>
              </a:rPr>
              <a:t>arugula,</a:t>
            </a:r>
            <a:r>
              <a:rPr lang="en-US" sz="3400" b="1" i="1" u="none" strike="noStrike" cap="none" dirty="0">
                <a:solidFill>
                  <a:schemeClr val="accent2"/>
                </a:solidFill>
                <a:latin typeface="Caveat Brush" pitchFamily="2" charset="77"/>
                <a:ea typeface="Century Gothic"/>
                <a:cs typeface="Century Gothic"/>
                <a:sym typeface="Century Gothic"/>
              </a:rPr>
              <a:t> </a:t>
            </a:r>
            <a:r>
              <a:rPr lang="en-US" sz="3400" b="1" i="1" u="none" strike="noStrike" cap="none" dirty="0">
                <a:solidFill>
                  <a:schemeClr val="accent4"/>
                </a:solidFill>
                <a:latin typeface="Caveat Brush" pitchFamily="2" charset="77"/>
                <a:ea typeface="Century Gothic"/>
                <a:cs typeface="Century Gothic"/>
                <a:sym typeface="Century Gothic"/>
              </a:rPr>
              <a:t>bell peppers, </a:t>
            </a:r>
            <a:r>
              <a:rPr lang="en-US" sz="3400" b="1" i="1" u="none" strike="noStrike" cap="none" dirty="0">
                <a:solidFill>
                  <a:schemeClr val="accent6"/>
                </a:solidFill>
                <a:latin typeface="Caveat Brush" pitchFamily="2" charset="77"/>
                <a:ea typeface="Century Gothic"/>
                <a:cs typeface="Century Gothic"/>
                <a:sym typeface="Century Gothic"/>
              </a:rPr>
              <a:t>salt, </a:t>
            </a:r>
            <a:r>
              <a:rPr lang="en-US" sz="3400" b="1" i="1" u="none" strike="noStrike" cap="none" dirty="0">
                <a:solidFill>
                  <a:srgbClr val="BCEE80"/>
                </a:solidFill>
                <a:latin typeface="Caveat Brush" pitchFamily="2" charset="77"/>
                <a:ea typeface="Century Gothic"/>
                <a:cs typeface="Century Gothic"/>
                <a:sym typeface="Century Gothic"/>
              </a:rPr>
              <a:t>blue cheese, </a:t>
            </a:r>
            <a:r>
              <a:rPr lang="en-US" sz="3400" b="1" i="1" u="none" strike="noStrike" cap="none" dirty="0">
                <a:solidFill>
                  <a:srgbClr val="F98832"/>
                </a:solidFill>
                <a:latin typeface="Caveat Brush" pitchFamily="2" charset="77"/>
                <a:ea typeface="Century Gothic"/>
                <a:cs typeface="Century Gothic"/>
                <a:sym typeface="Century Gothic"/>
              </a:rPr>
              <a:t>tomatoes,</a:t>
            </a:r>
            <a:r>
              <a:rPr lang="en-US" sz="3400" b="1" i="1" u="none" strike="noStrike" cap="none" dirty="0">
                <a:solidFill>
                  <a:schemeClr val="accent2"/>
                </a:solidFill>
                <a:latin typeface="Caveat Brush" pitchFamily="2" charset="77"/>
                <a:ea typeface="Century Gothic"/>
                <a:cs typeface="Century Gothic"/>
                <a:sym typeface="Century Gothic"/>
              </a:rPr>
              <a:t> </a:t>
            </a:r>
            <a:r>
              <a:rPr lang="en-US" sz="3400" b="1" i="1" u="none" strike="noStrike" cap="none" dirty="0">
                <a:solidFill>
                  <a:schemeClr val="accent4"/>
                </a:solidFill>
                <a:latin typeface="Caveat Brush" pitchFamily="2" charset="77"/>
                <a:ea typeface="Century Gothic"/>
                <a:cs typeface="Century Gothic"/>
                <a:sym typeface="Century Gothic"/>
              </a:rPr>
              <a:t>eggs, </a:t>
            </a:r>
            <a:r>
              <a:rPr lang="en-US" sz="3400" b="1" i="1" u="none" strike="noStrike" cap="none" dirty="0">
                <a:solidFill>
                  <a:schemeClr val="accent6"/>
                </a:solidFill>
                <a:latin typeface="Caveat Brush" pitchFamily="2" charset="77"/>
                <a:ea typeface="Century Gothic"/>
                <a:cs typeface="Century Gothic"/>
                <a:sym typeface="Century Gothic"/>
              </a:rPr>
              <a:t>feta cheese, </a:t>
            </a:r>
            <a:r>
              <a:rPr lang="en-US" sz="3400" b="1" i="1" u="none" strike="noStrike" cap="none" dirty="0">
                <a:solidFill>
                  <a:srgbClr val="BCEE80"/>
                </a:solidFill>
                <a:latin typeface="Caveat Brush" pitchFamily="2" charset="77"/>
                <a:ea typeface="Century Gothic"/>
                <a:cs typeface="Century Gothic"/>
                <a:sym typeface="Century Gothic"/>
              </a:rPr>
              <a:t>avocado, </a:t>
            </a:r>
            <a:r>
              <a:rPr lang="en-US" sz="3400" b="1" i="1" u="none" strike="noStrike" cap="none" dirty="0">
                <a:solidFill>
                  <a:srgbClr val="F98832"/>
                </a:solidFill>
                <a:latin typeface="Caveat Brush" pitchFamily="2" charset="77"/>
                <a:ea typeface="Century Gothic"/>
                <a:cs typeface="Century Gothic"/>
                <a:sym typeface="Century Gothic"/>
              </a:rPr>
              <a:t>pepper,</a:t>
            </a:r>
            <a:r>
              <a:rPr lang="en-US" sz="3400" b="1" i="1" u="none" strike="noStrike" cap="none" dirty="0">
                <a:solidFill>
                  <a:schemeClr val="accent2"/>
                </a:solidFill>
                <a:latin typeface="Caveat Brush" pitchFamily="2" charset="77"/>
                <a:ea typeface="Century Gothic"/>
                <a:cs typeface="Century Gothic"/>
                <a:sym typeface="Century Gothic"/>
              </a:rPr>
              <a:t> </a:t>
            </a:r>
            <a:r>
              <a:rPr lang="en-US" sz="3400" b="1" i="1" u="none" strike="noStrike" cap="none" dirty="0">
                <a:solidFill>
                  <a:schemeClr val="accent4"/>
                </a:solidFill>
                <a:latin typeface="Caveat Brush" pitchFamily="2" charset="77"/>
                <a:ea typeface="Century Gothic"/>
                <a:cs typeface="Century Gothic"/>
                <a:sym typeface="Century Gothic"/>
              </a:rPr>
              <a:t>Italian dressing, </a:t>
            </a:r>
            <a:r>
              <a:rPr lang="en-US" sz="3400" b="1" i="1" u="none" strike="noStrike" cap="none" dirty="0">
                <a:solidFill>
                  <a:schemeClr val="accent6"/>
                </a:solidFill>
                <a:latin typeface="Caveat Brush" pitchFamily="2" charset="77"/>
                <a:ea typeface="Century Gothic"/>
                <a:cs typeface="Century Gothic"/>
                <a:sym typeface="Century Gothic"/>
              </a:rPr>
              <a:t>mushrooms,  </a:t>
            </a:r>
            <a:r>
              <a:rPr lang="en-US" sz="3400" b="1" i="1" u="none" strike="noStrike" cap="none" dirty="0">
                <a:solidFill>
                  <a:srgbClr val="BCEE80"/>
                </a:solidFill>
                <a:latin typeface="Caveat Brush" pitchFamily="2" charset="77"/>
                <a:ea typeface="Century Gothic"/>
                <a:cs typeface="Century Gothic"/>
                <a:sym typeface="Century Gothic"/>
              </a:rPr>
              <a:t>pine nuts,</a:t>
            </a:r>
            <a:r>
              <a:rPr lang="en-US" sz="3400" b="1" i="1" u="none" strike="noStrike" cap="none" dirty="0">
                <a:solidFill>
                  <a:srgbClr val="00B0F0"/>
                </a:solidFill>
                <a:latin typeface="Caveat Brush" pitchFamily="2" charset="77"/>
                <a:ea typeface="Century Gothic"/>
                <a:cs typeface="Century Gothic"/>
                <a:sym typeface="Century Gothic"/>
              </a:rPr>
              <a:t> </a:t>
            </a:r>
            <a:r>
              <a:rPr lang="en-US" sz="3400" b="1" i="1" u="none" strike="noStrike" cap="none" dirty="0">
                <a:solidFill>
                  <a:srgbClr val="F98832"/>
                </a:solidFill>
                <a:latin typeface="Caveat Brush" pitchFamily="2" charset="77"/>
                <a:ea typeface="Century Gothic"/>
                <a:cs typeface="Century Gothic"/>
                <a:sym typeface="Century Gothic"/>
              </a:rPr>
              <a:t>cucumbers,</a:t>
            </a:r>
            <a:r>
              <a:rPr lang="en-US" sz="3400" b="1" i="1" u="none" strike="noStrike" cap="none" dirty="0">
                <a:solidFill>
                  <a:schemeClr val="accent2"/>
                </a:solidFill>
                <a:latin typeface="Caveat Brush" pitchFamily="2" charset="77"/>
                <a:ea typeface="Century Gothic"/>
                <a:cs typeface="Century Gothic"/>
                <a:sym typeface="Century Gothic"/>
              </a:rPr>
              <a:t> </a:t>
            </a:r>
            <a:r>
              <a:rPr lang="en-US" sz="3400" b="1" i="1" u="none" strike="noStrike" cap="none" dirty="0">
                <a:solidFill>
                  <a:schemeClr val="accent4"/>
                </a:solidFill>
                <a:latin typeface="Caveat Brush" pitchFamily="2" charset="77"/>
                <a:ea typeface="Century Gothic"/>
                <a:cs typeface="Century Gothic"/>
                <a:sym typeface="Century Gothic"/>
              </a:rPr>
              <a:t>anchovies…</a:t>
            </a:r>
            <a:endParaRPr sz="3400" b="1" i="0" u="none" strike="noStrike" cap="none" dirty="0">
              <a:solidFill>
                <a:schemeClr val="accent4"/>
              </a:solidFill>
              <a:latin typeface="Caveat Brush" pitchFamily="2" charset="77"/>
              <a:ea typeface="Century Gothic"/>
              <a:cs typeface="Century Gothic"/>
              <a:sym typeface="Century Gothic"/>
            </a:endParaRPr>
          </a:p>
          <a:p>
            <a:pPr marL="0" marR="0" lvl="0" indent="0" algn="l" rtl="0">
              <a:lnSpc>
                <a:spcPct val="170000"/>
              </a:lnSpc>
              <a:spcBef>
                <a:spcPts val="750"/>
              </a:spcBef>
              <a:spcAft>
                <a:spcPts val="0"/>
              </a:spcAft>
              <a:buClr>
                <a:schemeClr val="dk1"/>
              </a:buClr>
              <a:buSzPts val="1800"/>
              <a:buFont typeface="Arial"/>
              <a:buNone/>
            </a:pPr>
            <a:endParaRPr sz="3400" b="1" i="0" u="none" strike="noStrike" cap="none" dirty="0">
              <a:solidFill>
                <a:schemeClr val="dk1"/>
              </a:solidFill>
              <a:latin typeface="Century Gothic"/>
              <a:ea typeface="Century Gothic"/>
              <a:cs typeface="Century Gothic"/>
              <a:sym typeface="Century Gothic"/>
            </a:endParaRPr>
          </a:p>
          <a:p>
            <a:pPr marL="0" marR="0" lvl="0" indent="0" algn="l" rtl="0">
              <a:lnSpc>
                <a:spcPct val="170000"/>
              </a:lnSpc>
              <a:spcBef>
                <a:spcPts val="750"/>
              </a:spcBef>
              <a:spcAft>
                <a:spcPts val="0"/>
              </a:spcAft>
              <a:buClr>
                <a:schemeClr val="dk1"/>
              </a:buClr>
              <a:buSzPts val="2250"/>
              <a:buFont typeface="Arial"/>
              <a:buNone/>
            </a:pPr>
            <a:endParaRPr sz="2800" b="0" i="0" u="none" strike="noStrike" cap="none" dirty="0">
              <a:solidFill>
                <a:schemeClr val="dk1"/>
              </a:solidFill>
              <a:latin typeface="Calibri"/>
              <a:ea typeface="Calibri"/>
              <a:cs typeface="Calibri"/>
              <a:sym typeface="Calibri"/>
            </a:endParaRPr>
          </a:p>
        </p:txBody>
      </p:sp>
      <p:sp>
        <p:nvSpPr>
          <p:cNvPr id="10" name="Freeform 9">
            <a:extLst>
              <a:ext uri="{FF2B5EF4-FFF2-40B4-BE49-F238E27FC236}">
                <a16:creationId xmlns:a16="http://schemas.microsoft.com/office/drawing/2014/main" id="{E5055936-A551-0967-BB3C-14F2DAF8CE4B}"/>
              </a:ext>
            </a:extLst>
          </p:cNvPr>
          <p:cNvSpPr/>
          <p:nvPr/>
        </p:nvSpPr>
        <p:spPr>
          <a:xfrm>
            <a:off x="-627615" y="5655394"/>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8">
            <a:extLst>
              <a:ext uri="{FF2B5EF4-FFF2-40B4-BE49-F238E27FC236}">
                <a16:creationId xmlns:a16="http://schemas.microsoft.com/office/drawing/2014/main" id="{2286EDC9-FA97-A1AA-4F64-795AE35410D7}"/>
              </a:ext>
            </a:extLst>
          </p:cNvPr>
          <p:cNvSpPr/>
          <p:nvPr/>
        </p:nvSpPr>
        <p:spPr>
          <a:xfrm>
            <a:off x="61720" y="5092027"/>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2" name="Freeform 13">
            <a:extLst>
              <a:ext uri="{FF2B5EF4-FFF2-40B4-BE49-F238E27FC236}">
                <a16:creationId xmlns:a16="http://schemas.microsoft.com/office/drawing/2014/main" id="{098CCCC8-1E05-B213-46A3-497150DFD72E}"/>
              </a:ext>
            </a:extLst>
          </p:cNvPr>
          <p:cNvSpPr/>
          <p:nvPr/>
        </p:nvSpPr>
        <p:spPr>
          <a:xfrm>
            <a:off x="7594610" y="5714385"/>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7">
            <a:extLst>
              <a:ext uri="{FF2B5EF4-FFF2-40B4-BE49-F238E27FC236}">
                <a16:creationId xmlns:a16="http://schemas.microsoft.com/office/drawing/2014/main" id="{F2F41A8D-8673-863D-9B29-AF52504B526A}"/>
              </a:ext>
            </a:extLst>
          </p:cNvPr>
          <p:cNvSpPr/>
          <p:nvPr/>
        </p:nvSpPr>
        <p:spPr>
          <a:xfrm>
            <a:off x="8520436" y="5046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2">
            <a:extLst>
              <a:ext uri="{FF2B5EF4-FFF2-40B4-BE49-F238E27FC236}">
                <a16:creationId xmlns:a16="http://schemas.microsoft.com/office/drawing/2014/main" id="{A362F312-014A-16AB-B612-35D870A7C6B4}"/>
              </a:ext>
            </a:extLst>
          </p:cNvPr>
          <p:cNvSpPr/>
          <p:nvPr/>
        </p:nvSpPr>
        <p:spPr>
          <a:xfrm rot="2191667">
            <a:off x="8276938" y="1442664"/>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
                                            <p:txEl>
                                              <p:pRg st="0" end="0"/>
                                            </p:txEl>
                                          </p:spTgt>
                                        </p:tgtEl>
                                        <p:attrNameLst>
                                          <p:attrName>style.visibility</p:attrName>
                                        </p:attrNameLst>
                                      </p:cBhvr>
                                      <p:to>
                                        <p:strVal val="visible"/>
                                      </p:to>
                                    </p:set>
                                    <p:animEffect transition="in" filter="fade">
                                      <p:cBhvr>
                                        <p:cTn id="7" dur="500"/>
                                        <p:tgtEl>
                                          <p:spTgt spid="1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3F837-F0E0-2646-A84D-6CF98EC0E5C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D2A2B59-1C7F-6B11-28CD-D832C9992B67}"/>
              </a:ext>
            </a:extLst>
          </p:cNvPr>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A8F9F94B-502C-CE14-5148-B655B46F1284}"/>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E7E47239-462B-8DC9-D7F5-0944DDAF23A3}"/>
              </a:ext>
            </a:extLst>
          </p:cNvPr>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E791CDFE-5D82-1764-DFF3-5208E3E0B260}"/>
              </a:ext>
            </a:extLst>
          </p:cNvPr>
          <p:cNvSpPr/>
          <p:nvPr/>
        </p:nvSpPr>
        <p:spPr>
          <a:xfrm>
            <a:off x="402705" y="3622166"/>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a:extLst>
              <a:ext uri="{FF2B5EF4-FFF2-40B4-BE49-F238E27FC236}">
                <a16:creationId xmlns:a16="http://schemas.microsoft.com/office/drawing/2014/main" id="{0AD73BF1-4279-EE99-63AF-F64FDAB0E3FE}"/>
              </a:ext>
            </a:extLst>
          </p:cNvPr>
          <p:cNvSpPr txBox="1"/>
          <p:nvPr/>
        </p:nvSpPr>
        <p:spPr>
          <a:xfrm>
            <a:off x="-433728" y="2596723"/>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QUESTIONS?? </a:t>
            </a:r>
          </a:p>
        </p:txBody>
      </p:sp>
      <p:sp>
        <p:nvSpPr>
          <p:cNvPr id="9" name="Freeform 13">
            <a:extLst>
              <a:ext uri="{FF2B5EF4-FFF2-40B4-BE49-F238E27FC236}">
                <a16:creationId xmlns:a16="http://schemas.microsoft.com/office/drawing/2014/main" id="{768AD879-0216-63E4-78E4-5289D8B14B5C}"/>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E81D8012-1633-1072-7AFE-3470973EC333}"/>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A18A0AF4-DDF5-3333-50CD-AA0BDCA97455}"/>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DB9DBC30-A27C-86ED-6117-CAA2E41E1C95}"/>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5499985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CDDF4-EC0B-81C5-1304-AD1EF9F168E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C50FC60-2F62-CB84-AD93-87CAEDB5C116}"/>
              </a:ext>
            </a:extLst>
          </p:cNvPr>
          <p:cNvSpPr/>
          <p:nvPr/>
        </p:nvSpPr>
        <p:spPr>
          <a:xfrm flipH="1">
            <a:off x="6547533"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800"/>
          </a:p>
        </p:txBody>
      </p:sp>
      <p:sp>
        <p:nvSpPr>
          <p:cNvPr id="4" name="Freeform 4">
            <a:extLst>
              <a:ext uri="{FF2B5EF4-FFF2-40B4-BE49-F238E27FC236}">
                <a16:creationId xmlns:a16="http://schemas.microsoft.com/office/drawing/2014/main" id="{8D236D9B-3E9C-5DE3-616F-066F67815BA2}"/>
              </a:ext>
            </a:extLst>
          </p:cNvPr>
          <p:cNvSpPr/>
          <p:nvPr/>
        </p:nvSpPr>
        <p:spPr>
          <a:xfrm>
            <a:off x="5719948"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9" name="Freeform 13">
            <a:extLst>
              <a:ext uri="{FF2B5EF4-FFF2-40B4-BE49-F238E27FC236}">
                <a16:creationId xmlns:a16="http://schemas.microsoft.com/office/drawing/2014/main" id="{37BF0417-990F-4970-7639-2EA1E30947AC}"/>
              </a:ext>
            </a:extLst>
          </p:cNvPr>
          <p:cNvSpPr/>
          <p:nvPr/>
        </p:nvSpPr>
        <p:spPr>
          <a:xfrm rot="11118875">
            <a:off x="7114528" y="-810586"/>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10" name="Freeform 7">
            <a:extLst>
              <a:ext uri="{FF2B5EF4-FFF2-40B4-BE49-F238E27FC236}">
                <a16:creationId xmlns:a16="http://schemas.microsoft.com/office/drawing/2014/main" id="{039624C0-B6EA-8B9F-C92E-07B250730F63}"/>
              </a:ext>
            </a:extLst>
          </p:cNvPr>
          <p:cNvSpPr/>
          <p:nvPr/>
        </p:nvSpPr>
        <p:spPr>
          <a:xfrm>
            <a:off x="8427944" y="12445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11" name="Freeform 9">
            <a:extLst>
              <a:ext uri="{FF2B5EF4-FFF2-40B4-BE49-F238E27FC236}">
                <a16:creationId xmlns:a16="http://schemas.microsoft.com/office/drawing/2014/main" id="{3629A0A3-388A-F02D-63A0-43AD1A697722}"/>
              </a:ext>
            </a:extLst>
          </p:cNvPr>
          <p:cNvSpPr/>
          <p:nvPr/>
        </p:nvSpPr>
        <p:spPr>
          <a:xfrm rot="7639464">
            <a:off x="-889001" y="-61729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800"/>
          </a:p>
        </p:txBody>
      </p:sp>
      <p:sp>
        <p:nvSpPr>
          <p:cNvPr id="12" name="Freeform 8">
            <a:extLst>
              <a:ext uri="{FF2B5EF4-FFF2-40B4-BE49-F238E27FC236}">
                <a16:creationId xmlns:a16="http://schemas.microsoft.com/office/drawing/2014/main" id="{087B0FF5-24B0-9788-D0A4-3643510361C9}"/>
              </a:ext>
            </a:extLst>
          </p:cNvPr>
          <p:cNvSpPr/>
          <p:nvPr/>
        </p:nvSpPr>
        <p:spPr>
          <a:xfrm>
            <a:off x="1388467" y="622185"/>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800"/>
          </a:p>
        </p:txBody>
      </p:sp>
      <p:pic>
        <p:nvPicPr>
          <p:cNvPr id="8" name="Picture 7">
            <a:extLst>
              <a:ext uri="{FF2B5EF4-FFF2-40B4-BE49-F238E27FC236}">
                <a16:creationId xmlns:a16="http://schemas.microsoft.com/office/drawing/2014/main" id="{4974C2A3-0633-7117-7789-868D87AE5B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3098" y="0"/>
            <a:ext cx="5297805" cy="6858000"/>
          </a:xfrm>
          <a:prstGeom prst="rect">
            <a:avLst/>
          </a:prstGeom>
        </p:spPr>
      </p:pic>
      <p:sp>
        <p:nvSpPr>
          <p:cNvPr id="13" name="Freeform 13">
            <a:extLst>
              <a:ext uri="{FF2B5EF4-FFF2-40B4-BE49-F238E27FC236}">
                <a16:creationId xmlns:a16="http://schemas.microsoft.com/office/drawing/2014/main" id="{FA3E41DD-BF3E-BB4A-957E-363BE6F683DD}"/>
              </a:ext>
            </a:extLst>
          </p:cNvPr>
          <p:cNvSpPr/>
          <p:nvPr/>
        </p:nvSpPr>
        <p:spPr>
          <a:xfrm rot="11118875">
            <a:off x="-754919" y="528546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14" name="Freeform 9">
            <a:extLst>
              <a:ext uri="{FF2B5EF4-FFF2-40B4-BE49-F238E27FC236}">
                <a16:creationId xmlns:a16="http://schemas.microsoft.com/office/drawing/2014/main" id="{8A523D08-CD02-C6E8-3269-2F694BDA4DA6}"/>
              </a:ext>
            </a:extLst>
          </p:cNvPr>
          <p:cNvSpPr/>
          <p:nvPr/>
        </p:nvSpPr>
        <p:spPr>
          <a:xfrm rot="7639464">
            <a:off x="7406171" y="539331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800"/>
          </a:p>
        </p:txBody>
      </p:sp>
      <p:sp>
        <p:nvSpPr>
          <p:cNvPr id="15" name="Freeform 8">
            <a:extLst>
              <a:ext uri="{FF2B5EF4-FFF2-40B4-BE49-F238E27FC236}">
                <a16:creationId xmlns:a16="http://schemas.microsoft.com/office/drawing/2014/main" id="{19125873-7089-1D3C-33DB-73C2D3323C3C}"/>
              </a:ext>
            </a:extLst>
          </p:cNvPr>
          <p:cNvSpPr/>
          <p:nvPr/>
        </p:nvSpPr>
        <p:spPr>
          <a:xfrm>
            <a:off x="8164474" y="4902202"/>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800"/>
          </a:p>
        </p:txBody>
      </p:sp>
      <p:sp>
        <p:nvSpPr>
          <p:cNvPr id="16" name="Freeform 7">
            <a:extLst>
              <a:ext uri="{FF2B5EF4-FFF2-40B4-BE49-F238E27FC236}">
                <a16:creationId xmlns:a16="http://schemas.microsoft.com/office/drawing/2014/main" id="{CE392513-050C-7D59-5C3D-A8231E9A7125}"/>
              </a:ext>
            </a:extLst>
          </p:cNvPr>
          <p:cNvSpPr/>
          <p:nvPr/>
        </p:nvSpPr>
        <p:spPr>
          <a:xfrm>
            <a:off x="132770" y="448448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a:p>
        </p:txBody>
      </p:sp>
    </p:spTree>
    <p:extLst>
      <p:ext uri="{BB962C8B-B14F-4D97-AF65-F5344CB8AC3E}">
        <p14:creationId xmlns:p14="http://schemas.microsoft.com/office/powerpoint/2010/main" val="24889558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254220" y="5806818"/>
            <a:ext cx="591126" cy="719538"/>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800"/>
          </a:p>
        </p:txBody>
      </p:sp>
      <p:sp>
        <p:nvSpPr>
          <p:cNvPr id="3" name="Freeform 3"/>
          <p:cNvSpPr/>
          <p:nvPr/>
        </p:nvSpPr>
        <p:spPr>
          <a:xfrm rot="-2010425">
            <a:off x="7644401" y="5767262"/>
            <a:ext cx="1439482" cy="928053"/>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4" name="Freeform 4"/>
          <p:cNvSpPr/>
          <p:nvPr/>
        </p:nvSpPr>
        <p:spPr>
          <a:xfrm>
            <a:off x="5719949" y="6166585"/>
            <a:ext cx="407721" cy="423333"/>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5" name="AutoShape 5"/>
          <p:cNvSpPr/>
          <p:nvPr/>
        </p:nvSpPr>
        <p:spPr>
          <a:xfrm>
            <a:off x="402710" y="1410952"/>
            <a:ext cx="8338589" cy="0"/>
          </a:xfrm>
          <a:prstGeom prst="line">
            <a:avLst/>
          </a:prstGeom>
          <a:ln w="57150" cap="flat">
            <a:solidFill>
              <a:srgbClr val="C9E265"/>
            </a:solidFill>
            <a:prstDash val="sysDot"/>
            <a:headEnd type="triangle" w="lg" len="med"/>
            <a:tailEnd type="triangle" w="lg" len="med"/>
          </a:ln>
        </p:spPr>
        <p:txBody>
          <a:bodyPr/>
          <a:lstStyle/>
          <a:p>
            <a:endParaRPr lang="en-US" sz="1800"/>
          </a:p>
        </p:txBody>
      </p:sp>
      <p:sp>
        <p:nvSpPr>
          <p:cNvPr id="7" name="TextBox 7"/>
          <p:cNvSpPr txBox="1"/>
          <p:nvPr/>
        </p:nvSpPr>
        <p:spPr>
          <a:xfrm>
            <a:off x="-433727" y="334265"/>
            <a:ext cx="10011453" cy="966868"/>
          </a:xfrm>
          <a:prstGeom prst="rect">
            <a:avLst/>
          </a:prstGeom>
        </p:spPr>
        <p:txBody>
          <a:bodyPr lIns="0" tIns="0" rIns="0" bIns="0" rtlCol="0" anchor="t">
            <a:spAutoFit/>
          </a:bodyPr>
          <a:lstStyle/>
          <a:p>
            <a:pPr algn="ctr" defTabSz="857195">
              <a:lnSpc>
                <a:spcPts val="6694"/>
              </a:lnSpc>
            </a:pPr>
            <a:r>
              <a:rPr lang="en-US" sz="8800" dirty="0">
                <a:solidFill>
                  <a:srgbClr val="FF914D"/>
                </a:solidFill>
                <a:latin typeface="Caveat Brush" pitchFamily="2" charset="0"/>
              </a:rPr>
              <a:t>BREATHE TRAINING </a:t>
            </a:r>
          </a:p>
        </p:txBody>
      </p:sp>
      <p:sp>
        <p:nvSpPr>
          <p:cNvPr id="8" name="TextBox 8"/>
          <p:cNvSpPr txBox="1"/>
          <p:nvPr/>
        </p:nvSpPr>
        <p:spPr>
          <a:xfrm>
            <a:off x="5182407" y="2312000"/>
            <a:ext cx="3870156" cy="3426515"/>
          </a:xfrm>
          <a:prstGeom prst="rect">
            <a:avLst/>
          </a:prstGeom>
        </p:spPr>
        <p:txBody>
          <a:bodyPr wrap="square" lIns="0" tIns="0" rIns="0" bIns="0" rtlCol="0" anchor="t">
            <a:spAutoFit/>
          </a:bodyPr>
          <a:lstStyle/>
          <a:p>
            <a:pPr algn="ctr" defTabSz="857195">
              <a:lnSpc>
                <a:spcPts val="5405"/>
              </a:lnSpc>
            </a:pPr>
            <a:r>
              <a:rPr lang="en-US" sz="6756" dirty="0">
                <a:solidFill>
                  <a:srgbClr val="8FDB34"/>
                </a:solidFill>
                <a:latin typeface="Caveat Brush"/>
              </a:rPr>
              <a:t>USE THE QR CODE</a:t>
            </a:r>
          </a:p>
          <a:p>
            <a:pPr algn="ctr" defTabSz="857195">
              <a:lnSpc>
                <a:spcPts val="5405"/>
              </a:lnSpc>
            </a:pPr>
            <a:r>
              <a:rPr lang="en-US" sz="6756" dirty="0">
                <a:solidFill>
                  <a:srgbClr val="FF914D"/>
                </a:solidFill>
                <a:latin typeface="Caveat Brush"/>
              </a:rPr>
              <a:t>to take the </a:t>
            </a:r>
          </a:p>
          <a:p>
            <a:pPr algn="ctr" defTabSz="857195">
              <a:lnSpc>
                <a:spcPts val="4955"/>
              </a:lnSpc>
            </a:pPr>
            <a:r>
              <a:rPr lang="en-US" sz="6193" dirty="0">
                <a:solidFill>
                  <a:srgbClr val="FF914D"/>
                </a:solidFill>
                <a:latin typeface="Caveat Brush"/>
              </a:rPr>
              <a:t>POST- ASSESSMENT</a:t>
            </a:r>
          </a:p>
        </p:txBody>
      </p:sp>
      <p:sp>
        <p:nvSpPr>
          <p:cNvPr id="10" name="TextBox 9">
            <a:extLst>
              <a:ext uri="{FF2B5EF4-FFF2-40B4-BE49-F238E27FC236}">
                <a16:creationId xmlns:a16="http://schemas.microsoft.com/office/drawing/2014/main" id="{88AD5F51-73FB-35D1-D13F-C1DA5C99FBA6}"/>
              </a:ext>
            </a:extLst>
          </p:cNvPr>
          <p:cNvSpPr txBox="1"/>
          <p:nvPr/>
        </p:nvSpPr>
        <p:spPr>
          <a:xfrm>
            <a:off x="5181086" y="1708809"/>
            <a:ext cx="3962915" cy="461665"/>
          </a:xfrm>
          <a:prstGeom prst="rect">
            <a:avLst/>
          </a:prstGeom>
          <a:noFill/>
        </p:spPr>
        <p:txBody>
          <a:bodyPr wrap="square">
            <a:spAutoFit/>
          </a:bodyPr>
          <a:lstStyle/>
          <a:p>
            <a:pPr algn="ctr"/>
            <a:r>
              <a:rPr lang="en-US" sz="2400" dirty="0">
                <a:latin typeface="Caveat Brush" pitchFamily="2" charset="77"/>
              </a:rPr>
              <a:t>“BREATHE REFRESHER”</a:t>
            </a:r>
          </a:p>
        </p:txBody>
      </p:sp>
      <p:pic>
        <p:nvPicPr>
          <p:cNvPr id="13" name="Picture 12" descr="A qr code on a white background&#10;&#10;Description automatically generated">
            <a:extLst>
              <a:ext uri="{FF2B5EF4-FFF2-40B4-BE49-F238E27FC236}">
                <a16:creationId xmlns:a16="http://schemas.microsoft.com/office/drawing/2014/main" id="{0C728205-1C36-56B5-7E92-8C1EC80F6D9C}"/>
              </a:ext>
            </a:extLst>
          </p:cNvPr>
          <p:cNvPicPr>
            <a:picLocks noChangeAspect="1"/>
          </p:cNvPicPr>
          <p:nvPr/>
        </p:nvPicPr>
        <p:blipFill>
          <a:blip r:embed="rId6"/>
          <a:stretch>
            <a:fillRect/>
          </a:stretch>
        </p:blipFill>
        <p:spPr>
          <a:xfrm>
            <a:off x="488794" y="1651290"/>
            <a:ext cx="4633699" cy="4633699"/>
          </a:xfrm>
          <a:prstGeom prst="rect">
            <a:avLst/>
          </a:prstGeom>
        </p:spPr>
      </p:pic>
    </p:spTree>
    <p:extLst>
      <p:ext uri="{BB962C8B-B14F-4D97-AF65-F5344CB8AC3E}">
        <p14:creationId xmlns:p14="http://schemas.microsoft.com/office/powerpoint/2010/main" val="5735483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14314" y="5357812"/>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800"/>
          </a:p>
        </p:txBody>
      </p:sp>
      <p:sp>
        <p:nvSpPr>
          <p:cNvPr id="3" name="Freeform 3"/>
          <p:cNvSpPr/>
          <p:nvPr/>
        </p:nvSpPr>
        <p:spPr>
          <a:xfrm rot="-2010425">
            <a:off x="7308802"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4" name="Freeform 4"/>
          <p:cNvSpPr/>
          <p:nvPr/>
        </p:nvSpPr>
        <p:spPr>
          <a:xfrm>
            <a:off x="714376" y="5830566"/>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5" name="AutoShape 5"/>
          <p:cNvSpPr/>
          <p:nvPr/>
        </p:nvSpPr>
        <p:spPr>
          <a:xfrm>
            <a:off x="402705" y="1357313"/>
            <a:ext cx="8338589" cy="0"/>
          </a:xfrm>
          <a:prstGeom prst="line">
            <a:avLst/>
          </a:prstGeom>
          <a:ln w="57150" cap="flat">
            <a:solidFill>
              <a:srgbClr val="C9E265"/>
            </a:solidFill>
            <a:prstDash val="sysDot"/>
            <a:headEnd type="triangle" w="lg" len="med"/>
            <a:tailEnd type="triangle" w="lg" len="med"/>
          </a:ln>
        </p:spPr>
        <p:txBody>
          <a:bodyPr/>
          <a:lstStyle/>
          <a:p>
            <a:endParaRPr lang="en-US" sz="1800"/>
          </a:p>
        </p:txBody>
      </p:sp>
      <p:sp>
        <p:nvSpPr>
          <p:cNvPr id="7" name="TextBox 7"/>
          <p:cNvSpPr txBox="1"/>
          <p:nvPr/>
        </p:nvSpPr>
        <p:spPr>
          <a:xfrm>
            <a:off x="-433728" y="500062"/>
            <a:ext cx="10011453" cy="966868"/>
          </a:xfrm>
          <a:prstGeom prst="rect">
            <a:avLst/>
          </a:prstGeom>
        </p:spPr>
        <p:txBody>
          <a:bodyPr lIns="0" tIns="0" rIns="0" bIns="0" rtlCol="0" anchor="t">
            <a:spAutoFit/>
          </a:bodyPr>
          <a:lstStyle/>
          <a:p>
            <a:pPr algn="ctr" defTabSz="857277">
              <a:lnSpc>
                <a:spcPts val="6694"/>
              </a:lnSpc>
            </a:pPr>
            <a:r>
              <a:rPr lang="en-US" sz="8800" dirty="0">
                <a:solidFill>
                  <a:srgbClr val="FF914D"/>
                </a:solidFill>
                <a:latin typeface="Caveat Brush" pitchFamily="2" charset="0"/>
              </a:rPr>
              <a:t>PICK UP MATERIALS </a:t>
            </a:r>
          </a:p>
        </p:txBody>
      </p:sp>
      <p:sp>
        <p:nvSpPr>
          <p:cNvPr id="8" name="TextBox 8"/>
          <p:cNvSpPr txBox="1"/>
          <p:nvPr/>
        </p:nvSpPr>
        <p:spPr>
          <a:xfrm>
            <a:off x="214313" y="1615200"/>
            <a:ext cx="8736893" cy="1384995"/>
          </a:xfrm>
          <a:prstGeom prst="rect">
            <a:avLst/>
          </a:prstGeom>
        </p:spPr>
        <p:txBody>
          <a:bodyPr wrap="square" lIns="0" tIns="0" rIns="0" bIns="0" rtlCol="0" anchor="t">
            <a:spAutoFit/>
          </a:bodyPr>
          <a:lstStyle/>
          <a:p>
            <a:pPr algn="ctr" defTabSz="857277">
              <a:lnSpc>
                <a:spcPts val="5406"/>
              </a:lnSpc>
            </a:pPr>
            <a:r>
              <a:rPr lang="en-US" sz="4500" dirty="0">
                <a:solidFill>
                  <a:srgbClr val="92D050"/>
                </a:solidFill>
                <a:latin typeface="Caveat Brush" pitchFamily="2" charset="0"/>
                <a:ea typeface="Century Gothic"/>
                <a:cs typeface="Century Gothic"/>
                <a:sym typeface="Century Gothic"/>
              </a:rPr>
              <a:t>Expect 1-Month Post Training Survey from</a:t>
            </a:r>
            <a:br>
              <a:rPr lang="en-US" sz="4500" b="1" u="sng" dirty="0">
                <a:solidFill>
                  <a:srgbClr val="92D050"/>
                </a:solidFill>
                <a:latin typeface="Caveat Brush" pitchFamily="2" charset="0"/>
                <a:ea typeface="Century Gothic"/>
                <a:cs typeface="Century Gothic"/>
                <a:sym typeface="Century Gothic"/>
              </a:rPr>
            </a:br>
            <a:r>
              <a:rPr lang="en-US" sz="4500" u="sng" dirty="0">
                <a:solidFill>
                  <a:srgbClr val="F98832"/>
                </a:solidFill>
                <a:latin typeface="Caveat Brush" pitchFamily="2" charset="0"/>
                <a:hlinkClick r:id="rId6">
                  <a:extLst>
                    <a:ext uri="{A12FA001-AC4F-418D-AE19-62706E023703}">
                      <ahyp:hlinkClr xmlns:ahyp="http://schemas.microsoft.com/office/drawing/2018/hyperlinkcolor" val="tx"/>
                    </a:ext>
                  </a:extLst>
                </a:hlinkClick>
              </a:rPr>
              <a:t>JustBreatheIndiana@gmail.com</a:t>
            </a:r>
            <a:endParaRPr lang="en-US" sz="1125" u="sng" dirty="0">
              <a:solidFill>
                <a:srgbClr val="F98832"/>
              </a:solidFill>
              <a:latin typeface="Caveat Brush" pitchFamily="2" charset="0"/>
            </a:endParaRPr>
          </a:p>
        </p:txBody>
      </p:sp>
      <p:sp>
        <p:nvSpPr>
          <p:cNvPr id="6" name="TextBox 5">
            <a:extLst>
              <a:ext uri="{FF2B5EF4-FFF2-40B4-BE49-F238E27FC236}">
                <a16:creationId xmlns:a16="http://schemas.microsoft.com/office/drawing/2014/main" id="{513034B3-C859-BCEA-CA19-B409150DB38E}"/>
              </a:ext>
            </a:extLst>
          </p:cNvPr>
          <p:cNvSpPr txBox="1"/>
          <p:nvPr/>
        </p:nvSpPr>
        <p:spPr>
          <a:xfrm>
            <a:off x="402705" y="3399532"/>
            <a:ext cx="8338588" cy="2874698"/>
          </a:xfrm>
          <a:prstGeom prst="rect">
            <a:avLst/>
          </a:prstGeom>
          <a:noFill/>
        </p:spPr>
        <p:txBody>
          <a:bodyPr wrap="square" rtlCol="0">
            <a:spAutoFit/>
          </a:bodyPr>
          <a:lstStyle/>
          <a:p>
            <a:pPr algn="ctr" defTabSz="857277">
              <a:lnSpc>
                <a:spcPts val="5406"/>
              </a:lnSpc>
            </a:pPr>
            <a:r>
              <a:rPr lang="en-US" sz="5063" b="1" u="sng" dirty="0">
                <a:solidFill>
                  <a:srgbClr val="92D050"/>
                </a:solidFill>
                <a:latin typeface="Caveat Brush" pitchFamily="2" charset="0"/>
              </a:rPr>
              <a:t>NEW INCENTIVE!</a:t>
            </a:r>
          </a:p>
          <a:p>
            <a:pPr algn="ctr" defTabSz="857277">
              <a:lnSpc>
                <a:spcPts val="5406"/>
              </a:lnSpc>
            </a:pPr>
            <a:r>
              <a:rPr lang="en-US" sz="5063" dirty="0">
                <a:solidFill>
                  <a:srgbClr val="F98832"/>
                </a:solidFill>
                <a:latin typeface="Caveat Brush" pitchFamily="2" charset="0"/>
              </a:rPr>
              <a:t>Each month - Random drawing for  a $25 gift card from all 1-month surveys received! </a:t>
            </a:r>
            <a:endParaRPr lang="en-US" sz="5063" dirty="0">
              <a:solidFill>
                <a:srgbClr val="F98832"/>
              </a:solidFill>
              <a:latin typeface="Caveat Brush"/>
            </a:endParaRPr>
          </a:p>
        </p:txBody>
      </p:sp>
    </p:spTree>
    <p:extLst>
      <p:ext uri="{BB962C8B-B14F-4D97-AF65-F5344CB8AC3E}">
        <p14:creationId xmlns:p14="http://schemas.microsoft.com/office/powerpoint/2010/main" val="13543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THANK YOU!!</a:t>
            </a:r>
          </a:p>
        </p:txBody>
      </p:sp>
      <p:sp>
        <p:nvSpPr>
          <p:cNvPr id="11" name="TextBox 11"/>
          <p:cNvSpPr txBox="1"/>
          <p:nvPr/>
        </p:nvSpPr>
        <p:spPr>
          <a:xfrm>
            <a:off x="-14461" y="1695409"/>
            <a:ext cx="9144000" cy="4828886"/>
          </a:xfrm>
          <a:prstGeom prst="rect">
            <a:avLst/>
          </a:prstGeom>
        </p:spPr>
        <p:txBody>
          <a:bodyPr wrap="square" lIns="0" tIns="0" rIns="0" bIns="0" rtlCol="0" anchor="t">
            <a:spAutoFit/>
          </a:bodyPr>
          <a:lstStyle/>
          <a:p>
            <a:pPr algn="ctr" defTabSz="857250">
              <a:lnSpc>
                <a:spcPts val="4200"/>
              </a:lnSpc>
              <a:buClrTx/>
            </a:pPr>
            <a:r>
              <a:rPr lang="en-US" sz="4000" kern="1200" dirty="0">
                <a:latin typeface="Caveat Brush" pitchFamily="2" charset="0"/>
                <a:ea typeface="+mn-ea"/>
                <a:cs typeface="+mn-cs"/>
              </a:rPr>
              <a:t>Tanya Shelburne, Project Manager</a:t>
            </a:r>
          </a:p>
          <a:p>
            <a:pPr algn="ctr" defTabSz="857250">
              <a:lnSpc>
                <a:spcPts val="4200"/>
              </a:lnSpc>
              <a:buClrTx/>
            </a:pPr>
            <a:r>
              <a:rPr lang="en-US" sz="3257" kern="1200" dirty="0">
                <a:solidFill>
                  <a:schemeClr val="accent6"/>
                </a:solidFill>
                <a:latin typeface="Caveat Brush" pitchFamily="2" charset="0"/>
                <a:ea typeface="+mn-ea"/>
                <a:cs typeface="+mn-cs"/>
                <a:hlinkClick r:id="rId8">
                  <a:extLst>
                    <a:ext uri="{A12FA001-AC4F-418D-AE19-62706E023703}">
                      <ahyp:hlinkClr xmlns:ahyp="http://schemas.microsoft.com/office/drawing/2018/hyperlinkcolor" val="tx"/>
                    </a:ext>
                  </a:extLst>
                </a:hlinkClick>
              </a:rPr>
              <a:t>tanyas@healthedpros.org</a:t>
            </a:r>
            <a:r>
              <a:rPr lang="en-US" sz="3257" kern="1200" dirty="0">
                <a:solidFill>
                  <a:schemeClr val="accent6"/>
                </a:solidFill>
                <a:latin typeface="Caveat Brush" pitchFamily="2" charset="0"/>
                <a:ea typeface="+mn-ea"/>
                <a:cs typeface="+mn-cs"/>
              </a:rPr>
              <a:t>  </a:t>
            </a:r>
          </a:p>
          <a:p>
            <a:pPr algn="ctr" defTabSz="857250">
              <a:lnSpc>
                <a:spcPts val="4200"/>
              </a:lnSpc>
              <a:buClrTx/>
            </a:pPr>
            <a:r>
              <a:rPr lang="en-US" sz="3257" kern="1200" dirty="0">
                <a:solidFill>
                  <a:schemeClr val="tx1"/>
                </a:solidFill>
                <a:latin typeface="Caveat Brush" pitchFamily="2" charset="0"/>
                <a:ea typeface="+mn-ea"/>
                <a:cs typeface="+mn-cs"/>
              </a:rPr>
              <a:t>317-902-4505</a:t>
            </a:r>
            <a:br>
              <a:rPr lang="en-US" sz="3257" kern="1200" dirty="0">
                <a:latin typeface="Caveat Brush" pitchFamily="2" charset="0"/>
                <a:ea typeface="+mn-ea"/>
                <a:cs typeface="+mn-cs"/>
              </a:rPr>
            </a:br>
            <a:endParaRPr lang="en-US" sz="2000" kern="1200" dirty="0">
              <a:latin typeface="Caveat Brush" pitchFamily="2" charset="0"/>
              <a:ea typeface="+mn-ea"/>
              <a:cs typeface="+mn-cs"/>
            </a:endParaRPr>
          </a:p>
          <a:p>
            <a:pPr algn="ctr" defTabSz="857250">
              <a:lnSpc>
                <a:spcPts val="4200"/>
              </a:lnSpc>
              <a:buClrTx/>
            </a:pPr>
            <a:r>
              <a:rPr lang="en-US" sz="4000" kern="1200" dirty="0">
                <a:latin typeface="Caveat Brush" pitchFamily="2" charset="0"/>
                <a:ea typeface="+mn-ea"/>
                <a:cs typeface="+mn-cs"/>
              </a:rPr>
              <a:t>Alison Muckerheide, Tobacco Control Specialist</a:t>
            </a:r>
          </a:p>
          <a:p>
            <a:pPr algn="ctr" defTabSz="857250">
              <a:lnSpc>
                <a:spcPts val="4200"/>
              </a:lnSpc>
              <a:buClrTx/>
            </a:pPr>
            <a:r>
              <a:rPr lang="en-US" sz="3257" kern="1200" dirty="0">
                <a:solidFill>
                  <a:schemeClr val="accent6"/>
                </a:solidFill>
                <a:latin typeface="Caveat Brush" pitchFamily="2" charset="0"/>
                <a:ea typeface="+mn-ea"/>
                <a:cs typeface="+mn-cs"/>
                <a:hlinkClick r:id="rId9">
                  <a:extLst>
                    <a:ext uri="{A12FA001-AC4F-418D-AE19-62706E023703}">
                      <ahyp:hlinkClr xmlns:ahyp="http://schemas.microsoft.com/office/drawing/2018/hyperlinkcolor" val="tx"/>
                    </a:ext>
                  </a:extLst>
                </a:hlinkClick>
              </a:rPr>
              <a:t>alisonm@healthedpros.org</a:t>
            </a:r>
            <a:r>
              <a:rPr lang="en-US" sz="3257" kern="1200" dirty="0">
                <a:solidFill>
                  <a:schemeClr val="accent6"/>
                </a:solidFill>
                <a:latin typeface="Caveat Brush" pitchFamily="2" charset="0"/>
                <a:ea typeface="+mn-ea"/>
                <a:cs typeface="+mn-cs"/>
              </a:rPr>
              <a:t> </a:t>
            </a:r>
          </a:p>
          <a:p>
            <a:pPr algn="ctr" defTabSz="857250">
              <a:lnSpc>
                <a:spcPts val="4200"/>
              </a:lnSpc>
              <a:buClrTx/>
            </a:pPr>
            <a:endParaRPr lang="en-US" sz="3257" kern="1200" dirty="0">
              <a:latin typeface="Caveat Brush" pitchFamily="2" charset="0"/>
              <a:ea typeface="+mn-ea"/>
              <a:cs typeface="+mn-cs"/>
            </a:endParaRP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2" name="Google Shape;692;p79">
            <a:extLst>
              <a:ext uri="{FF2B5EF4-FFF2-40B4-BE49-F238E27FC236}">
                <a16:creationId xmlns:a16="http://schemas.microsoft.com/office/drawing/2014/main" id="{79623499-50D3-95F9-3A07-781D55FDE910}"/>
              </a:ext>
            </a:extLst>
          </p:cNvPr>
          <p:cNvPicPr preferRelativeResize="0"/>
          <p:nvPr/>
        </p:nvPicPr>
        <p:blipFill rotWithShape="1">
          <a:blip r:embed="rId11">
            <a:alphaModFix/>
          </a:blip>
          <a:srcRect/>
          <a:stretch/>
        </p:blipFill>
        <p:spPr>
          <a:xfrm>
            <a:off x="4809220" y="5235093"/>
            <a:ext cx="2819400" cy="1200150"/>
          </a:xfrm>
          <a:prstGeom prst="rect">
            <a:avLst/>
          </a:prstGeom>
          <a:noFill/>
          <a:ln>
            <a:noFill/>
          </a:ln>
        </p:spPr>
      </p:pic>
      <p:pic>
        <p:nvPicPr>
          <p:cNvPr id="3" name="Google Shape;690;p79">
            <a:extLst>
              <a:ext uri="{FF2B5EF4-FFF2-40B4-BE49-F238E27FC236}">
                <a16:creationId xmlns:a16="http://schemas.microsoft.com/office/drawing/2014/main" id="{F8EA45E6-79D2-8CB4-CA98-51E3A9107A9B}"/>
              </a:ext>
            </a:extLst>
          </p:cNvPr>
          <p:cNvPicPr preferRelativeResize="0"/>
          <p:nvPr/>
        </p:nvPicPr>
        <p:blipFill rotWithShape="1">
          <a:blip r:embed="rId12">
            <a:alphaModFix/>
          </a:blip>
          <a:srcRect/>
          <a:stretch/>
        </p:blipFill>
        <p:spPr>
          <a:xfrm>
            <a:off x="2028138" y="5320818"/>
            <a:ext cx="2052638" cy="1028700"/>
          </a:xfrm>
          <a:prstGeom prst="rect">
            <a:avLst/>
          </a:prstGeom>
          <a:noFill/>
          <a:ln>
            <a:noFill/>
          </a:ln>
        </p:spPr>
      </p:pic>
    </p:spTree>
    <p:extLst>
      <p:ext uri="{BB962C8B-B14F-4D97-AF65-F5344CB8AC3E}">
        <p14:creationId xmlns:p14="http://schemas.microsoft.com/office/powerpoint/2010/main" val="7839939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E996F-3999-34EA-FB7F-82DD4DA88E6D}"/>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FF31498E-70CD-4317-216F-1311D5D20A90}"/>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CAB16525-09B1-B96E-B4DE-D14D09EA417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6513AEFB-5B01-6222-25B7-D353AC552099}"/>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05F963AB-1E50-67A9-0470-D432442C52C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5E3EFDA7-939F-51F0-DC11-EC47CBFC2877}"/>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C41067E1-B3B7-634F-0208-7501DBA87D65}"/>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9925F1FE-61CC-3445-9C54-5C608D107C8C}"/>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DATA SOURCES</a:t>
            </a:r>
          </a:p>
        </p:txBody>
      </p:sp>
      <p:sp>
        <p:nvSpPr>
          <p:cNvPr id="11" name="TextBox 11">
            <a:extLst>
              <a:ext uri="{FF2B5EF4-FFF2-40B4-BE49-F238E27FC236}">
                <a16:creationId xmlns:a16="http://schemas.microsoft.com/office/drawing/2014/main" id="{978C5902-540F-CA91-EC5F-0F2014BF53FC}"/>
              </a:ext>
            </a:extLst>
          </p:cNvPr>
          <p:cNvSpPr txBox="1"/>
          <p:nvPr/>
        </p:nvSpPr>
        <p:spPr>
          <a:xfrm>
            <a:off x="102513" y="1267160"/>
            <a:ext cx="8938976" cy="5175071"/>
          </a:xfrm>
          <a:prstGeom prst="rect">
            <a:avLst/>
          </a:prstGeom>
        </p:spPr>
        <p:txBody>
          <a:bodyPr wrap="square" lIns="0" tIns="0" rIns="0" bIns="0" rtlCol="0" anchor="t">
            <a:spAutoFit/>
          </a:bodyPr>
          <a:lstStyle/>
          <a:p>
            <a:pPr algn="ctr" defTabSz="857250">
              <a:lnSpc>
                <a:spcPts val="4560"/>
              </a:lnSpc>
              <a:buClrTx/>
            </a:pPr>
            <a:r>
              <a:rPr lang="en-US" sz="2800" dirty="0">
                <a:solidFill>
                  <a:schemeClr val="tx1"/>
                </a:solidFill>
                <a:latin typeface="Caveat Brush" pitchFamily="2" charset="0"/>
              </a:rPr>
              <a:t>2023 Indiana Behavioral Risk Factor Surveillance System (BRFSS)</a:t>
            </a:r>
            <a:br>
              <a:rPr lang="en-US" sz="2800" dirty="0">
                <a:solidFill>
                  <a:schemeClr val="tx1"/>
                </a:solidFill>
                <a:latin typeface="Caveat Brush" pitchFamily="2" charset="0"/>
              </a:rPr>
            </a:br>
            <a:r>
              <a:rPr lang="en-US" sz="2800" dirty="0">
                <a:solidFill>
                  <a:schemeClr val="tx1"/>
                </a:solidFill>
                <a:latin typeface="Caveat Brush" pitchFamily="2" charset="0"/>
                <a:hlinkClick r:id="rId7"/>
              </a:rPr>
              <a:t>www.in.gov/health/tpc/</a:t>
            </a:r>
            <a:r>
              <a:rPr lang="en-US" sz="2800" dirty="0">
                <a:solidFill>
                  <a:schemeClr val="tx1"/>
                </a:solidFill>
                <a:latin typeface="Caveat Brush" pitchFamily="2" charset="0"/>
              </a:rPr>
              <a:t> </a:t>
            </a:r>
          </a:p>
          <a:p>
            <a:pPr algn="ctr" defTabSz="857250">
              <a:lnSpc>
                <a:spcPts val="4560"/>
              </a:lnSpc>
              <a:buClrTx/>
            </a:pPr>
            <a:r>
              <a:rPr lang="en-US" sz="2800" dirty="0">
                <a:solidFill>
                  <a:schemeClr val="tx1"/>
                </a:solidFill>
                <a:latin typeface="Caveat Brush" pitchFamily="2" charset="0"/>
                <a:hlinkClick r:id="rId8"/>
              </a:rPr>
              <a:t>www.cdc.gov/tobacco/</a:t>
            </a:r>
            <a:endParaRPr lang="en-US" sz="2800" dirty="0">
              <a:solidFill>
                <a:schemeClr val="tx1"/>
              </a:solidFill>
              <a:latin typeface="Caveat Brush" pitchFamily="2" charset="0"/>
            </a:endParaRPr>
          </a:p>
          <a:p>
            <a:pPr algn="ctr" defTabSz="857250">
              <a:lnSpc>
                <a:spcPts val="4560"/>
              </a:lnSpc>
              <a:buClrTx/>
            </a:pPr>
            <a:r>
              <a:rPr lang="en-US" sz="2800" dirty="0">
                <a:solidFill>
                  <a:schemeClr val="tx1"/>
                </a:solidFill>
                <a:latin typeface="Caveat Brush" pitchFamily="2" charset="0"/>
                <a:hlinkClick r:id="rId9"/>
              </a:rPr>
              <a:t>www.cancer.org/cancer/risk-prevention/tobacco</a:t>
            </a:r>
            <a:r>
              <a:rPr lang="en-US" sz="2800" dirty="0">
                <a:solidFill>
                  <a:schemeClr val="tx1"/>
                </a:solidFill>
                <a:latin typeface="Caveat Brush" pitchFamily="2" charset="0"/>
              </a:rPr>
              <a:t> </a:t>
            </a:r>
            <a:endParaRPr lang="en-US" sz="4000" kern="1200" dirty="0">
              <a:latin typeface="Caveat Brush" pitchFamily="2" charset="0"/>
              <a:ea typeface="+mn-ea"/>
              <a:cs typeface="+mn-cs"/>
            </a:endParaRPr>
          </a:p>
          <a:p>
            <a:pPr algn="ctr" defTabSz="857250">
              <a:lnSpc>
                <a:spcPts val="4560"/>
              </a:lnSpc>
              <a:buClrTx/>
            </a:pPr>
            <a:r>
              <a:rPr lang="en-US" sz="3200" kern="1200" dirty="0">
                <a:latin typeface="Caveat Brush" pitchFamily="2" charset="0"/>
                <a:ea typeface="+mn-ea"/>
                <a:cs typeface="+mn-cs"/>
              </a:rPr>
              <a:t>For a more detailed list of data sources used </a:t>
            </a:r>
          </a:p>
          <a:p>
            <a:pPr algn="ctr" defTabSz="857250">
              <a:lnSpc>
                <a:spcPts val="4560"/>
              </a:lnSpc>
              <a:buClrTx/>
            </a:pPr>
            <a:r>
              <a:rPr lang="en-US" sz="3200" kern="1200" dirty="0">
                <a:latin typeface="Caveat Brush" pitchFamily="2" charset="0"/>
                <a:ea typeface="+mn-ea"/>
                <a:cs typeface="+mn-cs"/>
              </a:rPr>
              <a:t>to create Breathe materials go to </a:t>
            </a:r>
          </a:p>
          <a:p>
            <a:pPr algn="ctr" defTabSz="857250">
              <a:lnSpc>
                <a:spcPts val="4560"/>
              </a:lnSpc>
              <a:buClrTx/>
            </a:pPr>
            <a:r>
              <a:rPr lang="en-US" sz="2800" kern="1200" dirty="0">
                <a:latin typeface="Caveat Brush" pitchFamily="2" charset="0"/>
                <a:ea typeface="+mn-ea"/>
                <a:cs typeface="+mn-cs"/>
                <a:hlinkClick r:id="rId10"/>
              </a:rPr>
              <a:t>justbreathein.org/additional-resources/data-sources/</a:t>
            </a:r>
            <a:r>
              <a:rPr lang="en-US" sz="2800" kern="1200" dirty="0">
                <a:latin typeface="Caveat Brush" pitchFamily="2" charset="0"/>
                <a:ea typeface="+mn-ea"/>
                <a:cs typeface="+mn-cs"/>
              </a:rPr>
              <a:t> </a:t>
            </a: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a:extLst>
              <a:ext uri="{FF2B5EF4-FFF2-40B4-BE49-F238E27FC236}">
                <a16:creationId xmlns:a16="http://schemas.microsoft.com/office/drawing/2014/main" id="{2F251C33-DBF5-ECCE-F69D-D8F610CDEE91}"/>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3" name="Google Shape;690;p79">
            <a:extLst>
              <a:ext uri="{FF2B5EF4-FFF2-40B4-BE49-F238E27FC236}">
                <a16:creationId xmlns:a16="http://schemas.microsoft.com/office/drawing/2014/main" id="{542F934D-C346-3E2B-C7B4-C08FED331BC5}"/>
              </a:ext>
            </a:extLst>
          </p:cNvPr>
          <p:cNvPicPr preferRelativeResize="0"/>
          <p:nvPr/>
        </p:nvPicPr>
        <p:blipFill rotWithShape="1">
          <a:blip r:embed="rId12">
            <a:alphaModFix/>
          </a:blip>
          <a:srcRect/>
          <a:stretch/>
        </p:blipFill>
        <p:spPr>
          <a:xfrm>
            <a:off x="2049859" y="5559909"/>
            <a:ext cx="2052638" cy="1028700"/>
          </a:xfrm>
          <a:prstGeom prst="rect">
            <a:avLst/>
          </a:prstGeom>
          <a:noFill/>
          <a:ln>
            <a:noFill/>
          </a:ln>
        </p:spPr>
      </p:pic>
      <p:pic>
        <p:nvPicPr>
          <p:cNvPr id="12" name="Google Shape;692;p79">
            <a:extLst>
              <a:ext uri="{FF2B5EF4-FFF2-40B4-BE49-F238E27FC236}">
                <a16:creationId xmlns:a16="http://schemas.microsoft.com/office/drawing/2014/main" id="{E5ECBA1C-42FB-3EFB-D0A1-007807507F7A}"/>
              </a:ext>
            </a:extLst>
          </p:cNvPr>
          <p:cNvPicPr preferRelativeResize="0"/>
          <p:nvPr/>
        </p:nvPicPr>
        <p:blipFill rotWithShape="1">
          <a:blip r:embed="rId13">
            <a:alphaModFix/>
          </a:blip>
          <a:srcRect/>
          <a:stretch/>
        </p:blipFill>
        <p:spPr>
          <a:xfrm>
            <a:off x="4804684" y="5512166"/>
            <a:ext cx="2819400" cy="1200150"/>
          </a:xfrm>
          <a:prstGeom prst="rect">
            <a:avLst/>
          </a:prstGeom>
          <a:noFill/>
          <a:ln>
            <a:noFill/>
          </a:ln>
        </p:spPr>
      </p:pic>
    </p:spTree>
    <p:extLst>
      <p:ext uri="{BB962C8B-B14F-4D97-AF65-F5344CB8AC3E}">
        <p14:creationId xmlns:p14="http://schemas.microsoft.com/office/powerpoint/2010/main" val="2606766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133;p5" descr="A picture containing food, fruit, bowl, salad&#10;&#10;Description automatically generated">
            <a:extLst>
              <a:ext uri="{FF2B5EF4-FFF2-40B4-BE49-F238E27FC236}">
                <a16:creationId xmlns:a16="http://schemas.microsoft.com/office/drawing/2014/main" id="{6DD97C49-708C-F512-21E3-C81F60CF5A68}"/>
              </a:ext>
            </a:extLst>
          </p:cNvPr>
          <p:cNvPicPr preferRelativeResize="0"/>
          <p:nvPr/>
        </p:nvPicPr>
        <p:blipFill rotWithShape="1">
          <a:blip r:embed="rId3">
            <a:alphaModFix/>
          </a:blip>
          <a:srcRect/>
          <a:stretch/>
        </p:blipFill>
        <p:spPr>
          <a:xfrm>
            <a:off x="391026" y="665339"/>
            <a:ext cx="8361947" cy="5527322"/>
          </a:xfrm>
          <a:prstGeom prst="rect">
            <a:avLst/>
          </a:prstGeom>
          <a:noFill/>
          <a:ln w="38100">
            <a:solidFill>
              <a:srgbClr val="BCEE80"/>
            </a:solidFill>
          </a:ln>
        </p:spPr>
      </p:pic>
      <p:sp>
        <p:nvSpPr>
          <p:cNvPr id="2" name="Freeform 2"/>
          <p:cNvSpPr/>
          <p:nvPr/>
        </p:nvSpPr>
        <p:spPr>
          <a:xfrm rot="2191667">
            <a:off x="8404546" y="123950"/>
            <a:ext cx="690595" cy="528130"/>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5655394"/>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7594610" y="5714385"/>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773160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6"/>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34" name="Google Shape;134;p26" descr="Ein Bild, das Zeichnung enthält.&#10;&#10;Automatisch generierte Beschreibung"/>
          <p:cNvPicPr preferRelativeResize="0"/>
          <p:nvPr/>
        </p:nvPicPr>
        <p:blipFill rotWithShape="1">
          <a:blip r:embed="rId4">
            <a:alphaModFix/>
          </a:blip>
          <a:srcRect/>
          <a:stretch/>
        </p:blipFill>
        <p:spPr>
          <a:xfrm>
            <a:off x="8747828" y="5811677"/>
            <a:ext cx="217575" cy="43525"/>
          </a:xfrm>
          <a:prstGeom prst="rect">
            <a:avLst/>
          </a:prstGeom>
          <a:noFill/>
          <a:ln>
            <a:noFill/>
          </a:ln>
        </p:spPr>
      </p:pic>
      <p:pic>
        <p:nvPicPr>
          <p:cNvPr id="135" name="Google Shape;135;p26"/>
          <p:cNvPicPr preferRelativeResize="0"/>
          <p:nvPr/>
        </p:nvPicPr>
        <p:blipFill rotWithShape="1">
          <a:blip r:embed="rId5">
            <a:alphaModFix/>
          </a:blip>
          <a:srcRect/>
          <a:stretch/>
        </p:blipFill>
        <p:spPr>
          <a:xfrm>
            <a:off x="962406" y="911220"/>
            <a:ext cx="7219188" cy="5090331"/>
          </a:xfrm>
          <a:prstGeom prst="rect">
            <a:avLst/>
          </a:prstGeom>
          <a:noFill/>
          <a:ln>
            <a:noFill/>
          </a:ln>
        </p:spPr>
      </p:pic>
      <p:pic>
        <p:nvPicPr>
          <p:cNvPr id="136" name="Google Shape;136;p26"/>
          <p:cNvPicPr preferRelativeResize="0"/>
          <p:nvPr/>
        </p:nvPicPr>
        <p:blipFill rotWithShape="1">
          <a:blip r:embed="rId6">
            <a:alphaModFix/>
          </a:blip>
          <a:srcRect/>
          <a:stretch/>
        </p:blipFill>
        <p:spPr>
          <a:xfrm>
            <a:off x="-783813" y="1057770"/>
            <a:ext cx="457200" cy="457200"/>
          </a:xfrm>
          <a:prstGeom prst="rect">
            <a:avLst/>
          </a:prstGeom>
          <a:noFill/>
          <a:ln>
            <a:noFill/>
          </a:ln>
        </p:spPr>
      </p:pic>
      <p:sp>
        <p:nvSpPr>
          <p:cNvPr id="137" name="Google Shape;137;p26"/>
          <p:cNvSpPr/>
          <p:nvPr/>
        </p:nvSpPr>
        <p:spPr>
          <a:xfrm>
            <a:off x="7156949" y="1105241"/>
            <a:ext cx="1490585" cy="260378"/>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a:solidFill>
                  <a:schemeClr val="lt1"/>
                </a:solidFill>
                <a:latin typeface="Calibri"/>
                <a:ea typeface="Calibri"/>
                <a:cs typeface="Calibri"/>
                <a:sym typeface="Calibri"/>
              </a:rPr>
              <a:t>CALL A FRIEND</a:t>
            </a:r>
            <a:endParaRPr>
              <a:solidFill>
                <a:schemeClr val="lt1"/>
              </a:solidFill>
              <a:latin typeface="Calibri"/>
              <a:ea typeface="Calibri"/>
              <a:cs typeface="Calibri"/>
              <a:sym typeface="Calibri"/>
            </a:endParaRPr>
          </a:p>
        </p:txBody>
      </p:sp>
      <p:sp>
        <p:nvSpPr>
          <p:cNvPr id="138" name="Google Shape;138;p26"/>
          <p:cNvSpPr/>
          <p:nvPr/>
        </p:nvSpPr>
        <p:spPr>
          <a:xfrm>
            <a:off x="7156949" y="1403291"/>
            <a:ext cx="1490585" cy="260378"/>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a:solidFill>
                  <a:schemeClr val="lt1"/>
                </a:solidFill>
                <a:latin typeface="Calibri"/>
                <a:ea typeface="Calibri"/>
                <a:cs typeface="Calibri"/>
                <a:sym typeface="Calibri"/>
              </a:rPr>
              <a:t>LIFELINE</a:t>
            </a:r>
            <a:endParaRPr>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5000"/>
                                        <p:tgtEl>
                                          <p:spTgt spid="136"/>
                                        </p:tgtEl>
                                      </p:cBhvr>
                                    </p:animEffect>
                                  </p:childTnLst>
                                </p:cTn>
                              </p:par>
                              <p:par>
                                <p:cTn id="8" presetID="23" presetClass="entr" presetSubtype="16" fill="hold" nodeType="withEffect">
                                  <p:stCondLst>
                                    <p:cond delay="1000"/>
                                  </p:stCondLst>
                                  <p:childTnLst>
                                    <p:set>
                                      <p:cBhvr>
                                        <p:cTn id="9" dur="1" fill="hold">
                                          <p:stCondLst>
                                            <p:cond delay="0"/>
                                          </p:stCondLst>
                                        </p:cTn>
                                        <p:tgtEl>
                                          <p:spTgt spid="135"/>
                                        </p:tgtEl>
                                        <p:attrNameLst>
                                          <p:attrName>style.visibility</p:attrName>
                                        </p:attrNameLst>
                                      </p:cBhvr>
                                      <p:to>
                                        <p:strVal val="visible"/>
                                      </p:to>
                                    </p:set>
                                    <p:anim calcmode="lin" valueType="num">
                                      <p:cBhvr additive="base">
                                        <p:cTn id="10" dur="1750"/>
                                        <p:tgtEl>
                                          <p:spTgt spid="135"/>
                                        </p:tgtEl>
                                        <p:attrNameLst>
                                          <p:attrName>ppt_w</p:attrName>
                                        </p:attrNameLst>
                                      </p:cBhvr>
                                      <p:tavLst>
                                        <p:tav tm="0">
                                          <p:val>
                                            <p:strVal val="0"/>
                                          </p:val>
                                        </p:tav>
                                        <p:tav tm="100000">
                                          <p:val>
                                            <p:strVal val="#ppt_w"/>
                                          </p:val>
                                        </p:tav>
                                      </p:tavLst>
                                    </p:anim>
                                    <p:anim calcmode="lin" valueType="num">
                                      <p:cBhvr additive="base">
                                        <p:cTn id="11" dur="1750"/>
                                        <p:tgtEl>
                                          <p:spTgt spid="13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7"/>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44" name="Google Shape;144;p27"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145" name="Google Shape;145;p27"/>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146" name="Google Shape;146;p27"/>
          <p:cNvGrpSpPr/>
          <p:nvPr/>
        </p:nvGrpSpPr>
        <p:grpSpPr>
          <a:xfrm>
            <a:off x="4707503" y="4837423"/>
            <a:ext cx="3393130" cy="697259"/>
            <a:chOff x="1452892" y="4172004"/>
            <a:chExt cx="4524174" cy="929679"/>
          </a:xfrm>
        </p:grpSpPr>
        <p:sp>
          <p:nvSpPr>
            <p:cNvPr id="147" name="Google Shape;147;p2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48" name="Google Shape;148;p27"/>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149" name="Google Shape;149;p27"/>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400">
                  <a:solidFill>
                    <a:schemeClr val="lt1"/>
                  </a:solidFill>
                </a:rPr>
                <a:t>All of the above</a:t>
              </a:r>
              <a:endParaRPr sz="2400">
                <a:solidFill>
                  <a:schemeClr val="lt1"/>
                </a:solidFill>
              </a:endParaRPr>
            </a:p>
          </p:txBody>
        </p:sp>
      </p:grpSp>
      <p:grpSp>
        <p:nvGrpSpPr>
          <p:cNvPr id="150" name="Google Shape;150;p27"/>
          <p:cNvGrpSpPr/>
          <p:nvPr/>
        </p:nvGrpSpPr>
        <p:grpSpPr>
          <a:xfrm>
            <a:off x="1091373" y="4837423"/>
            <a:ext cx="3393130" cy="697259"/>
            <a:chOff x="1452892" y="4172004"/>
            <a:chExt cx="4524174" cy="929679"/>
          </a:xfrm>
        </p:grpSpPr>
        <p:sp>
          <p:nvSpPr>
            <p:cNvPr id="151" name="Google Shape;151;p2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52" name="Google Shape;152;p27"/>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153" name="Google Shape;153;p27"/>
            <p:cNvSpPr txBox="1"/>
            <p:nvPr/>
          </p:nvSpPr>
          <p:spPr>
            <a:xfrm>
              <a:off x="2190431" y="4185359"/>
              <a:ext cx="3566214" cy="916200"/>
            </a:xfrm>
            <a:prstGeom prst="rect">
              <a:avLst/>
            </a:prstGeom>
            <a:noFill/>
            <a:ln>
              <a:noFill/>
            </a:ln>
          </p:spPr>
          <p:txBody>
            <a:bodyPr spcFirstLastPara="1" wrap="square" lIns="68575" tIns="34275" rIns="68575" bIns="34275" anchor="ctr" anchorCtr="0">
              <a:normAutofit fontScale="85000" lnSpcReduction="10000"/>
            </a:bodyPr>
            <a:lstStyle/>
            <a:p>
              <a:r>
                <a:rPr lang="en" sz="2000" dirty="0">
                  <a:solidFill>
                    <a:schemeClr val="lt1"/>
                  </a:solidFill>
                </a:rPr>
                <a:t>Low Income Households/Communities</a:t>
              </a:r>
              <a:endParaRPr sz="2000" dirty="0">
                <a:solidFill>
                  <a:schemeClr val="lt1"/>
                </a:solidFill>
              </a:endParaRPr>
            </a:p>
          </p:txBody>
        </p:sp>
      </p:grpSp>
      <p:cxnSp>
        <p:nvCxnSpPr>
          <p:cNvPr id="154" name="Google Shape;154;p27"/>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155" name="Google Shape;155;p27"/>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56" name="Google Shape;156;p27"/>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157" name="Google Shape;157;p27"/>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People of Color &amp; LGBTQ+</a:t>
            </a:r>
            <a:endParaRPr sz="1800">
              <a:solidFill>
                <a:schemeClr val="lt1"/>
              </a:solidFill>
            </a:endParaRPr>
          </a:p>
        </p:txBody>
      </p:sp>
      <p:sp>
        <p:nvSpPr>
          <p:cNvPr id="158" name="Google Shape;158;p27"/>
          <p:cNvSpPr/>
          <p:nvPr/>
        </p:nvSpPr>
        <p:spPr>
          <a:xfrm>
            <a:off x="4770884" y="424580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159" name="Google Shape;159;p27"/>
          <p:cNvGrpSpPr/>
          <p:nvPr/>
        </p:nvGrpSpPr>
        <p:grpSpPr>
          <a:xfrm>
            <a:off x="1089669" y="3991262"/>
            <a:ext cx="3393130" cy="697259"/>
            <a:chOff x="1452892" y="4172004"/>
            <a:chExt cx="4524174" cy="929679"/>
          </a:xfrm>
        </p:grpSpPr>
        <p:sp>
          <p:nvSpPr>
            <p:cNvPr id="160" name="Google Shape;160;p2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61" name="Google Shape;161;p27"/>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162" name="Google Shape;162;p27"/>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300">
                  <a:solidFill>
                    <a:schemeClr val="lt1"/>
                  </a:solidFill>
                </a:rPr>
                <a:t>Youth &amp; Women</a:t>
              </a:r>
              <a:endParaRPr sz="2300">
                <a:solidFill>
                  <a:schemeClr val="lt1"/>
                </a:solidFill>
              </a:endParaRPr>
            </a:p>
          </p:txBody>
        </p:sp>
      </p:grpSp>
      <p:pic>
        <p:nvPicPr>
          <p:cNvPr id="163" name="Google Shape;163;p27"/>
          <p:cNvPicPr preferRelativeResize="0"/>
          <p:nvPr/>
        </p:nvPicPr>
        <p:blipFill rotWithShape="1">
          <a:blip r:embed="rId5">
            <a:alphaModFix/>
          </a:blip>
          <a:srcRect/>
          <a:stretch/>
        </p:blipFill>
        <p:spPr>
          <a:xfrm>
            <a:off x="2941809" y="860442"/>
            <a:ext cx="3263782" cy="2301330"/>
          </a:xfrm>
          <a:prstGeom prst="rect">
            <a:avLst/>
          </a:prstGeom>
          <a:noFill/>
          <a:ln>
            <a:noFill/>
          </a:ln>
        </p:spPr>
      </p:pic>
      <p:grpSp>
        <p:nvGrpSpPr>
          <p:cNvPr id="164" name="Google Shape;164;p27"/>
          <p:cNvGrpSpPr/>
          <p:nvPr/>
        </p:nvGrpSpPr>
        <p:grpSpPr>
          <a:xfrm>
            <a:off x="0" y="3002835"/>
            <a:ext cx="9144000" cy="923317"/>
            <a:chOff x="0" y="2860778"/>
            <a:chExt cx="12192000" cy="1231090"/>
          </a:xfrm>
        </p:grpSpPr>
        <p:cxnSp>
          <p:nvCxnSpPr>
            <p:cNvPr id="165" name="Google Shape;165;p27"/>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166" name="Google Shape;166;p27"/>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167" name="Google Shape;167;p27"/>
            <p:cNvSpPr txBox="1"/>
            <p:nvPr/>
          </p:nvSpPr>
          <p:spPr>
            <a:xfrm>
              <a:off x="1368821" y="3159468"/>
              <a:ext cx="88392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000" b="1">
                  <a:solidFill>
                    <a:schemeClr val="lt1"/>
                  </a:solidFill>
                </a:rPr>
                <a:t>1. Which communities are directly targeted by Big Tobacco companies?</a:t>
              </a:r>
              <a:endParaRPr sz="2000" b="1">
                <a:solidFill>
                  <a:schemeClr val="lt1"/>
                </a:solidFill>
              </a:endParaRPr>
            </a:p>
            <a:p>
              <a:endParaRPr sz="1800">
                <a:solidFill>
                  <a:schemeClr val="lt1"/>
                </a:solidFill>
              </a:endParaRPr>
            </a:p>
          </p:txBody>
        </p:sp>
      </p:grpSp>
      <p:pic>
        <p:nvPicPr>
          <p:cNvPr id="168" name="Google Shape;168;p27"/>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169" name="Google Shape;169;p27"/>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170" name="Google Shape;170;p27"/>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171" name="Google Shape;171;p27"/>
          <p:cNvGrpSpPr/>
          <p:nvPr/>
        </p:nvGrpSpPr>
        <p:grpSpPr>
          <a:xfrm>
            <a:off x="6464099" y="2599016"/>
            <a:ext cx="2680317" cy="260366"/>
            <a:chOff x="8618369" y="2322355"/>
            <a:chExt cx="3555740" cy="347154"/>
          </a:xfrm>
        </p:grpSpPr>
        <p:cxnSp>
          <p:nvCxnSpPr>
            <p:cNvPr id="172" name="Google Shape;172;p27"/>
            <p:cNvCxnSpPr>
              <a:stCxn id="173"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173" name="Google Shape;173;p27"/>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74" name="Google Shape;174;p27"/>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175" name="Google Shape;175;p27"/>
          <p:cNvGrpSpPr/>
          <p:nvPr/>
        </p:nvGrpSpPr>
        <p:grpSpPr>
          <a:xfrm>
            <a:off x="7120923" y="1159966"/>
            <a:ext cx="1490596" cy="260366"/>
            <a:chOff x="9395100" y="2116888"/>
            <a:chExt cx="1977442" cy="347154"/>
          </a:xfrm>
        </p:grpSpPr>
        <p:sp>
          <p:nvSpPr>
            <p:cNvPr id="176" name="Google Shape;176;p27"/>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77" name="Google Shape;177;p27"/>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178" name="Google Shape;178;p27"/>
          <p:cNvGrpSpPr/>
          <p:nvPr/>
        </p:nvGrpSpPr>
        <p:grpSpPr>
          <a:xfrm>
            <a:off x="7157646" y="1474420"/>
            <a:ext cx="1453420" cy="260366"/>
            <a:chOff x="9395100" y="2116888"/>
            <a:chExt cx="1977442" cy="347154"/>
          </a:xfrm>
        </p:grpSpPr>
        <p:sp>
          <p:nvSpPr>
            <p:cNvPr id="179" name="Google Shape;179;p27"/>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80" name="Google Shape;180;p27"/>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3573"/>
                                        <p:tgtEl>
                                          <p:spTgt spid="169"/>
                                        </p:tgtEl>
                                      </p:cBhvr>
                                    </p:animEffect>
                                  </p:childTnLst>
                                </p:cTn>
                              </p:par>
                              <p:par>
                                <p:cTn id="8" presetID="10" presetClass="entr" presetSubtype="0" fill="hold" nodeType="withEffect">
                                  <p:stCondLst>
                                    <p:cond delay="1000"/>
                                  </p:stCondLst>
                                  <p:childTnLst>
                                    <p:set>
                                      <p:cBhvr>
                                        <p:cTn id="9" dur="1" fill="hold">
                                          <p:stCondLst>
                                            <p:cond delay="0"/>
                                          </p:stCondLst>
                                        </p:cTn>
                                        <p:tgtEl>
                                          <p:spTgt spid="164"/>
                                        </p:tgtEl>
                                        <p:attrNameLst>
                                          <p:attrName>style.visibility</p:attrName>
                                        </p:attrNameLst>
                                      </p:cBhvr>
                                      <p:to>
                                        <p:strVal val="visible"/>
                                      </p:to>
                                    </p:set>
                                    <p:animEffect transition="in" filter="fade">
                                      <p:cBhvr>
                                        <p:cTn id="10" dur="1000"/>
                                        <p:tgtEl>
                                          <p:spTgt spid="164"/>
                                        </p:tgtEl>
                                      </p:cBhvr>
                                    </p:animEffect>
                                  </p:childTnLst>
                                </p:cTn>
                              </p:par>
                              <p:par>
                                <p:cTn id="11" presetID="2" presetClass="entr" presetSubtype="2" fill="hold" nodeType="withEffect">
                                  <p:stCondLst>
                                    <p:cond delay="2250"/>
                                  </p:stCondLst>
                                  <p:childTnLst>
                                    <p:set>
                                      <p:cBhvr>
                                        <p:cTn id="12" dur="1" fill="hold">
                                          <p:stCondLst>
                                            <p:cond delay="0"/>
                                          </p:stCondLst>
                                        </p:cTn>
                                        <p:tgtEl>
                                          <p:spTgt spid="171"/>
                                        </p:tgtEl>
                                        <p:attrNameLst>
                                          <p:attrName>style.visibility</p:attrName>
                                        </p:attrNameLst>
                                      </p:cBhvr>
                                      <p:to>
                                        <p:strVal val="visible"/>
                                      </p:to>
                                    </p:set>
                                    <p:anim calcmode="lin" valueType="num">
                                      <p:cBhvr additive="base">
                                        <p:cTn id="13" dur="500"/>
                                        <p:tgtEl>
                                          <p:spTgt spid="171"/>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168"/>
                                        </p:tgtEl>
                                        <p:attrNameLst>
                                          <p:attrName>style.visibility</p:attrName>
                                        </p:attrNameLst>
                                      </p:cBhvr>
                                      <p:to>
                                        <p:strVal val="visible"/>
                                      </p:to>
                                    </p:set>
                                    <p:animEffect transition="in" filter="fade">
                                      <p:cBhvr>
                                        <p:cTn id="17" dur="5000"/>
                                        <p:tgtEl>
                                          <p:spTgt spid="168"/>
                                        </p:tgtEl>
                                      </p:cBhvr>
                                    </p:animEffect>
                                  </p:childTnLst>
                                </p:cTn>
                              </p:par>
                              <p:par>
                                <p:cTn id="18" presetID="10" presetClass="entr" presetSubtype="0" fill="hold" nodeType="with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cTn>
                              </p:par>
                              <p:par>
                                <p:cTn id="21" presetID="10" presetClass="entr" presetSubtype="0" fill="hold" nodeType="withEffect">
                                  <p:stCondLst>
                                    <p:cond delay="0"/>
                                  </p:stCondLst>
                                  <p:childTnLst>
                                    <p:set>
                                      <p:cBhvr>
                                        <p:cTn id="22" dur="1" fill="hold">
                                          <p:stCondLst>
                                            <p:cond delay="0"/>
                                          </p:stCondLst>
                                        </p:cTn>
                                        <p:tgtEl>
                                          <p:spTgt spid="145"/>
                                        </p:tgtEl>
                                        <p:attrNameLst>
                                          <p:attrName>style.visibility</p:attrName>
                                        </p:attrNameLst>
                                      </p:cBhvr>
                                      <p:to>
                                        <p:strVal val="visible"/>
                                      </p:to>
                                    </p:set>
                                    <p:animEffect transition="in" filter="fade">
                                      <p:cBhvr>
                                        <p:cTn id="23" dur="500"/>
                                        <p:tgtEl>
                                          <p:spTgt spid="145"/>
                                        </p:tgtEl>
                                      </p:cBhvr>
                                    </p:animEffect>
                                  </p:childTnLst>
                                </p:cTn>
                              </p:par>
                              <p:par>
                                <p:cTn id="24" presetID="2" presetClass="entr" presetSubtype="8" fill="hold" nodeType="withEffect">
                                  <p:stCondLst>
                                    <p:cond delay="500"/>
                                  </p:stCondLst>
                                  <p:childTnLst>
                                    <p:set>
                                      <p:cBhvr>
                                        <p:cTn id="25" dur="1" fill="hold">
                                          <p:stCondLst>
                                            <p:cond delay="0"/>
                                          </p:stCondLst>
                                        </p:cTn>
                                        <p:tgtEl>
                                          <p:spTgt spid="159"/>
                                        </p:tgtEl>
                                        <p:attrNameLst>
                                          <p:attrName>style.visibility</p:attrName>
                                        </p:attrNameLst>
                                      </p:cBhvr>
                                      <p:to>
                                        <p:strVal val="visible"/>
                                      </p:to>
                                    </p:set>
                                    <p:anim calcmode="lin" valueType="num">
                                      <p:cBhvr additive="base">
                                        <p:cTn id="26" dur="500"/>
                                        <p:tgtEl>
                                          <p:spTgt spid="159"/>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155"/>
                                        </p:tgtEl>
                                        <p:attrNameLst>
                                          <p:attrName>style.visibility</p:attrName>
                                        </p:attrNameLst>
                                      </p:cBhvr>
                                      <p:to>
                                        <p:strVal val="visible"/>
                                      </p:to>
                                    </p:set>
                                    <p:anim calcmode="lin" valueType="num">
                                      <p:cBhvr additive="base">
                                        <p:cTn id="29" dur="500"/>
                                        <p:tgtEl>
                                          <p:spTgt spid="155"/>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156"/>
                                        </p:tgtEl>
                                        <p:attrNameLst>
                                          <p:attrName>style.visibility</p:attrName>
                                        </p:attrNameLst>
                                      </p:cBhvr>
                                      <p:to>
                                        <p:strVal val="visible"/>
                                      </p:to>
                                    </p:set>
                                    <p:anim calcmode="lin" valueType="num">
                                      <p:cBhvr additive="base">
                                        <p:cTn id="32" dur="500"/>
                                        <p:tgtEl>
                                          <p:spTgt spid="156"/>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157"/>
                                        </p:tgtEl>
                                        <p:attrNameLst>
                                          <p:attrName>style.visibility</p:attrName>
                                        </p:attrNameLst>
                                      </p:cBhvr>
                                      <p:to>
                                        <p:strVal val="visible"/>
                                      </p:to>
                                    </p:set>
                                    <p:anim calcmode="lin" valueType="num">
                                      <p:cBhvr additive="base">
                                        <p:cTn id="35" dur="500"/>
                                        <p:tgtEl>
                                          <p:spTgt spid="157"/>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150"/>
                                        </p:tgtEl>
                                        <p:attrNameLst>
                                          <p:attrName>style.visibility</p:attrName>
                                        </p:attrNameLst>
                                      </p:cBhvr>
                                      <p:to>
                                        <p:strVal val="visible"/>
                                      </p:to>
                                    </p:set>
                                    <p:anim calcmode="lin" valueType="num">
                                      <p:cBhvr additive="base">
                                        <p:cTn id="38" dur="500"/>
                                        <p:tgtEl>
                                          <p:spTgt spid="150"/>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146"/>
                                        </p:tgtEl>
                                        <p:attrNameLst>
                                          <p:attrName>style.visibility</p:attrName>
                                        </p:attrNameLst>
                                      </p:cBhvr>
                                      <p:to>
                                        <p:strVal val="visible"/>
                                      </p:to>
                                    </p:set>
                                    <p:anim calcmode="lin" valueType="num">
                                      <p:cBhvr additive="base">
                                        <p:cTn id="41" dur="500"/>
                                        <p:tgtEl>
                                          <p:spTgt spid="146"/>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0"/>
                                        </p:tgtEl>
                                        <p:attrNameLst>
                                          <p:attrName>style.visibility</p:attrName>
                                        </p:attrNameLst>
                                      </p:cBhvr>
                                      <p:to>
                                        <p:strVal val="visible"/>
                                      </p:to>
                                    </p:set>
                                    <p:animEffect transition="in" filter="fade">
                                      <p:cBhvr>
                                        <p:cTn id="46" dur="5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0">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55A11"/>
      </a:hlink>
      <a:folHlink>
        <a:srgbClr val="C55A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1106</TotalTime>
  <Words>9338</Words>
  <Application>Microsoft Office PowerPoint</Application>
  <PresentationFormat>On-screen Show (4:3)</PresentationFormat>
  <Paragraphs>699</Paragraphs>
  <Slides>65</Slides>
  <Notes>65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65</vt:i4>
      </vt:variant>
    </vt:vector>
  </HeadingPairs>
  <TitlesOfParts>
    <vt:vector size="78" baseType="lpstr">
      <vt:lpstr>Arial Black</vt:lpstr>
      <vt:lpstr>Aptos</vt:lpstr>
      <vt:lpstr>Atma</vt:lpstr>
      <vt:lpstr>Caveat Brush</vt:lpstr>
      <vt:lpstr>Arial</vt:lpstr>
      <vt:lpstr>Century Gothic</vt:lpstr>
      <vt:lpstr>Verdana</vt:lpstr>
      <vt:lpstr>Calibri</vt:lpstr>
      <vt:lpstr>Segoe UI</vt:lpstr>
      <vt:lpstr>Impact</vt:lpstr>
      <vt:lpstr>Open Sans</vt:lpstr>
      <vt:lpstr>Atma Bold</vt:lpstr>
      <vt:lpstr>Office Theme</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Tanya Shelburne</dc:creator>
  <cp:lastModifiedBy>Tanya Shelburne</cp:lastModifiedBy>
  <cp:revision>15</cp:revision>
  <dcterms:modified xsi:type="dcterms:W3CDTF">2026-04-16T17:26:05Z</dcterms:modified>
</cp:coreProperties>
</file>