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0"/>
  </p:notesMasterIdLst>
  <p:sldIdLst>
    <p:sldId id="256" r:id="rId2"/>
    <p:sldId id="257" r:id="rId3"/>
    <p:sldId id="258" r:id="rId4"/>
    <p:sldId id="259" r:id="rId5"/>
    <p:sldId id="260" r:id="rId6"/>
    <p:sldId id="261" r:id="rId7"/>
    <p:sldId id="262" r:id="rId8"/>
    <p:sldId id="263" r:id="rId9"/>
    <p:sldId id="264" r:id="rId10"/>
    <p:sldId id="322" r:id="rId11"/>
    <p:sldId id="323" r:id="rId12"/>
    <p:sldId id="324" r:id="rId13"/>
    <p:sldId id="325" r:id="rId14"/>
    <p:sldId id="269" r:id="rId15"/>
    <p:sldId id="270" r:id="rId16"/>
    <p:sldId id="271" r:id="rId17"/>
    <p:sldId id="272" r:id="rId18"/>
    <p:sldId id="273" r:id="rId19"/>
    <p:sldId id="316" r:id="rId20"/>
    <p:sldId id="317" r:id="rId21"/>
    <p:sldId id="318" r:id="rId22"/>
    <p:sldId id="319" r:id="rId23"/>
    <p:sldId id="320" r:id="rId24"/>
    <p:sldId id="321" r:id="rId25"/>
    <p:sldId id="280" r:id="rId26"/>
    <p:sldId id="281" r:id="rId27"/>
    <p:sldId id="282" r:id="rId28"/>
    <p:sldId id="283" r:id="rId29"/>
    <p:sldId id="284" r:id="rId30"/>
    <p:sldId id="310" r:id="rId31"/>
    <p:sldId id="311" r:id="rId32"/>
    <p:sldId id="312" r:id="rId33"/>
    <p:sldId id="313" r:id="rId34"/>
    <p:sldId id="314" r:id="rId35"/>
    <p:sldId id="315" r:id="rId36"/>
    <p:sldId id="291" r:id="rId37"/>
    <p:sldId id="292" r:id="rId38"/>
    <p:sldId id="293" r:id="rId39"/>
    <p:sldId id="294" r:id="rId40"/>
    <p:sldId id="295" r:id="rId41"/>
    <p:sldId id="304" r:id="rId42"/>
    <p:sldId id="305" r:id="rId43"/>
    <p:sldId id="306" r:id="rId44"/>
    <p:sldId id="307" r:id="rId45"/>
    <p:sldId id="308" r:id="rId46"/>
    <p:sldId id="309" r:id="rId47"/>
    <p:sldId id="302" r:id="rId48"/>
    <p:sldId id="303" r:id="rId49"/>
  </p:sldIdLst>
  <p:sldSz cx="9753600" cy="7315200"/>
  <p:notesSz cx="6858000" cy="9144000"/>
  <p:embeddedFontLst>
    <p:embeddedFont>
      <p:font typeface="Glacial Indifference" panose="020B0604020202020204" charset="0"/>
      <p:regular r:id="rId51"/>
    </p:embeddedFont>
    <p:embeddedFont>
      <p:font typeface="Glacial Indifference Bold" panose="020B0604020202020204" charset="0"/>
      <p:regular r:id="rId52"/>
    </p:embeddedFont>
    <p:embeddedFont>
      <p:font typeface="Harlow Solid" panose="020B0604020202020204" charset="0"/>
      <p:regular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68235" autoAdjust="0"/>
  </p:normalViewPr>
  <p:slideViewPr>
    <p:cSldViewPr>
      <p:cViewPr varScale="1">
        <p:scale>
          <a:sx n="45" d="100"/>
          <a:sy n="45" d="100"/>
        </p:scale>
        <p:origin x="2443" y="2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475"/>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microsoft.com/office/2016/11/relationships/changesInfo" Target="changesInfos/changesInfo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nya Shelburne" userId="5a8aca72b4acc242" providerId="LiveId" clId="{57E2D1BA-8954-4BA3-B98C-BA53A2F866D0}"/>
    <pc:docChg chg="custSel delSld modSld">
      <pc:chgData name="Tanya Shelburne" userId="5a8aca72b4acc242" providerId="LiveId" clId="{57E2D1BA-8954-4BA3-B98C-BA53A2F866D0}" dt="2025-11-24T21:27:05.611" v="1195" actId="20577"/>
      <pc:docMkLst>
        <pc:docMk/>
      </pc:docMkLst>
      <pc:sldChg chg="modSp mod modNotesTx">
        <pc:chgData name="Tanya Shelburne" userId="5a8aca72b4acc242" providerId="LiveId" clId="{57E2D1BA-8954-4BA3-B98C-BA53A2F866D0}" dt="2025-11-24T21:16:37.741" v="118" actId="20577"/>
        <pc:sldMkLst>
          <pc:docMk/>
          <pc:sldMk cId="0" sldId="256"/>
        </pc:sldMkLst>
        <pc:spChg chg="mod">
          <ac:chgData name="Tanya Shelburne" userId="5a8aca72b4acc242" providerId="LiveId" clId="{57E2D1BA-8954-4BA3-B98C-BA53A2F866D0}" dt="2025-11-24T21:16:19.298" v="80" actId="20577"/>
          <ac:spMkLst>
            <pc:docMk/>
            <pc:sldMk cId="0" sldId="256"/>
            <ac:spMk id="13" creationId="{00000000-0000-0000-0000-000000000000}"/>
          </ac:spMkLst>
        </pc:spChg>
      </pc:sldChg>
      <pc:sldChg chg="modNotesTx">
        <pc:chgData name="Tanya Shelburne" userId="5a8aca72b4acc242" providerId="LiveId" clId="{57E2D1BA-8954-4BA3-B98C-BA53A2F866D0}" dt="2025-11-24T21:27:05.611" v="1195" actId="20577"/>
        <pc:sldMkLst>
          <pc:docMk/>
          <pc:sldMk cId="0" sldId="303"/>
        </pc:sldMkLst>
      </pc:sldChg>
      <pc:sldChg chg="modNotesTx">
        <pc:chgData name="Tanya Shelburne" userId="5a8aca72b4acc242" providerId="LiveId" clId="{57E2D1BA-8954-4BA3-B98C-BA53A2F866D0}" dt="2025-11-24T21:25:00.093" v="1068" actId="20577"/>
        <pc:sldMkLst>
          <pc:docMk/>
          <pc:sldMk cId="2863892998" sldId="307"/>
        </pc:sldMkLst>
      </pc:sldChg>
      <pc:sldChg chg="modNotesTx">
        <pc:chgData name="Tanya Shelburne" userId="5a8aca72b4acc242" providerId="LiveId" clId="{57E2D1BA-8954-4BA3-B98C-BA53A2F866D0}" dt="2025-11-24T21:26:05.272" v="1190" actId="20577"/>
        <pc:sldMkLst>
          <pc:docMk/>
          <pc:sldMk cId="1221576704" sldId="309"/>
        </pc:sldMkLst>
      </pc:sldChg>
      <pc:sldChg chg="modNotesTx">
        <pc:chgData name="Tanya Shelburne" userId="5a8aca72b4acc242" providerId="LiveId" clId="{57E2D1BA-8954-4BA3-B98C-BA53A2F866D0}" dt="2025-11-24T21:22:58.653" v="908" actId="20577"/>
        <pc:sldMkLst>
          <pc:docMk/>
          <pc:sldMk cId="22385862" sldId="311"/>
        </pc:sldMkLst>
      </pc:sldChg>
      <pc:sldChg chg="modNotesTx">
        <pc:chgData name="Tanya Shelburne" userId="5a8aca72b4acc242" providerId="LiveId" clId="{57E2D1BA-8954-4BA3-B98C-BA53A2F866D0}" dt="2025-11-24T21:24:32.350" v="1032" actId="20577"/>
        <pc:sldMkLst>
          <pc:docMk/>
          <pc:sldMk cId="1967015765" sldId="315"/>
        </pc:sldMkLst>
      </pc:sldChg>
      <pc:sldChg chg="modNotesTx">
        <pc:chgData name="Tanya Shelburne" userId="5a8aca72b4acc242" providerId="LiveId" clId="{57E2D1BA-8954-4BA3-B98C-BA53A2F866D0}" dt="2025-11-24T21:21:58.880" v="835" actId="20577"/>
        <pc:sldMkLst>
          <pc:docMk/>
          <pc:sldMk cId="891355171" sldId="321"/>
        </pc:sldMkLst>
      </pc:sldChg>
      <pc:sldChg chg="modNotesTx">
        <pc:chgData name="Tanya Shelburne" userId="5a8aca72b4acc242" providerId="LiveId" clId="{57E2D1BA-8954-4BA3-B98C-BA53A2F866D0}" dt="2025-11-24T21:21:14.756" v="832" actId="20577"/>
        <pc:sldMkLst>
          <pc:docMk/>
          <pc:sldMk cId="1206353905" sldId="323"/>
        </pc:sldMkLst>
      </pc:sldChg>
      <pc:sldChg chg="del">
        <pc:chgData name="Tanya Shelburne" userId="5a8aca72b4acc242" providerId="LiveId" clId="{57E2D1BA-8954-4BA3-B98C-BA53A2F866D0}" dt="2025-11-24T21:15:22.422" v="9" actId="47"/>
        <pc:sldMkLst>
          <pc:docMk/>
          <pc:sldMk cId="4079122304" sldId="416"/>
        </pc:sldMkLst>
      </pc:sldChg>
      <pc:sldChg chg="del">
        <pc:chgData name="Tanya Shelburne" userId="5a8aca72b4acc242" providerId="LiveId" clId="{57E2D1BA-8954-4BA3-B98C-BA53A2F866D0}" dt="2025-11-24T21:15:23.142" v="10" actId="47"/>
        <pc:sldMkLst>
          <pc:docMk/>
          <pc:sldMk cId="2040034461" sldId="425"/>
        </pc:sldMkLst>
      </pc:sldChg>
      <pc:sldChg chg="del">
        <pc:chgData name="Tanya Shelburne" userId="5a8aca72b4acc242" providerId="LiveId" clId="{57E2D1BA-8954-4BA3-B98C-BA53A2F866D0}" dt="2025-11-24T21:15:11.831" v="4" actId="47"/>
        <pc:sldMkLst>
          <pc:docMk/>
          <pc:sldMk cId="228542728" sldId="429"/>
        </pc:sldMkLst>
      </pc:sldChg>
      <pc:sldChg chg="del">
        <pc:chgData name="Tanya Shelburne" userId="5a8aca72b4acc242" providerId="LiveId" clId="{57E2D1BA-8954-4BA3-B98C-BA53A2F866D0}" dt="2025-11-24T21:15:12.560" v="5" actId="47"/>
        <pc:sldMkLst>
          <pc:docMk/>
          <pc:sldMk cId="3911956213" sldId="460"/>
        </pc:sldMkLst>
      </pc:sldChg>
      <pc:sldChg chg="del">
        <pc:chgData name="Tanya Shelburne" userId="5a8aca72b4acc242" providerId="LiveId" clId="{57E2D1BA-8954-4BA3-B98C-BA53A2F866D0}" dt="2025-11-24T21:15:26.343" v="16" actId="47"/>
        <pc:sldMkLst>
          <pc:docMk/>
          <pc:sldMk cId="300272165" sldId="464"/>
        </pc:sldMkLst>
      </pc:sldChg>
      <pc:sldChg chg="del">
        <pc:chgData name="Tanya Shelburne" userId="5a8aca72b4acc242" providerId="LiveId" clId="{57E2D1BA-8954-4BA3-B98C-BA53A2F866D0}" dt="2025-11-24T21:15:24.291" v="12" actId="47"/>
        <pc:sldMkLst>
          <pc:docMk/>
          <pc:sldMk cId="153544691" sldId="2146847485"/>
        </pc:sldMkLst>
      </pc:sldChg>
      <pc:sldChg chg="del">
        <pc:chgData name="Tanya Shelburne" userId="5a8aca72b4acc242" providerId="LiveId" clId="{57E2D1BA-8954-4BA3-B98C-BA53A2F866D0}" dt="2025-11-24T21:15:08.596" v="0" actId="47"/>
        <pc:sldMkLst>
          <pc:docMk/>
          <pc:sldMk cId="568082409" sldId="2146847490"/>
        </pc:sldMkLst>
      </pc:sldChg>
      <pc:sldChg chg="del">
        <pc:chgData name="Tanya Shelburne" userId="5a8aca72b4acc242" providerId="LiveId" clId="{57E2D1BA-8954-4BA3-B98C-BA53A2F866D0}" dt="2025-11-24T21:15:09.415" v="1" actId="47"/>
        <pc:sldMkLst>
          <pc:docMk/>
          <pc:sldMk cId="0" sldId="2146847494"/>
        </pc:sldMkLst>
      </pc:sldChg>
      <pc:sldChg chg="del">
        <pc:chgData name="Tanya Shelburne" userId="5a8aca72b4acc242" providerId="LiveId" clId="{57E2D1BA-8954-4BA3-B98C-BA53A2F866D0}" dt="2025-11-24T21:15:23.700" v="11" actId="47"/>
        <pc:sldMkLst>
          <pc:docMk/>
          <pc:sldMk cId="2442530698" sldId="2146847495"/>
        </pc:sldMkLst>
      </pc:sldChg>
      <pc:sldChg chg="del">
        <pc:chgData name="Tanya Shelburne" userId="5a8aca72b4acc242" providerId="LiveId" clId="{57E2D1BA-8954-4BA3-B98C-BA53A2F866D0}" dt="2025-11-24T21:15:10.182" v="2" actId="47"/>
        <pc:sldMkLst>
          <pc:docMk/>
          <pc:sldMk cId="3692635742" sldId="2146847496"/>
        </pc:sldMkLst>
      </pc:sldChg>
      <pc:sldChg chg="del">
        <pc:chgData name="Tanya Shelburne" userId="5a8aca72b4acc242" providerId="LiveId" clId="{57E2D1BA-8954-4BA3-B98C-BA53A2F866D0}" dt="2025-11-24T21:15:10.804" v="3" actId="47"/>
        <pc:sldMkLst>
          <pc:docMk/>
          <pc:sldMk cId="2557350647" sldId="2146847499"/>
        </pc:sldMkLst>
      </pc:sldChg>
      <pc:sldChg chg="del">
        <pc:chgData name="Tanya Shelburne" userId="5a8aca72b4acc242" providerId="LiveId" clId="{57E2D1BA-8954-4BA3-B98C-BA53A2F866D0}" dt="2025-11-24T21:15:32.613" v="25" actId="47"/>
        <pc:sldMkLst>
          <pc:docMk/>
          <pc:sldMk cId="2681643582" sldId="2146847500"/>
        </pc:sldMkLst>
      </pc:sldChg>
      <pc:sldChg chg="del">
        <pc:chgData name="Tanya Shelburne" userId="5a8aca72b4acc242" providerId="LiveId" clId="{57E2D1BA-8954-4BA3-B98C-BA53A2F866D0}" dt="2025-11-24T21:15:31.621" v="24" actId="47"/>
        <pc:sldMkLst>
          <pc:docMk/>
          <pc:sldMk cId="3163293780" sldId="2146847501"/>
        </pc:sldMkLst>
      </pc:sldChg>
      <pc:sldChg chg="del">
        <pc:chgData name="Tanya Shelburne" userId="5a8aca72b4acc242" providerId="LiveId" clId="{57E2D1BA-8954-4BA3-B98C-BA53A2F866D0}" dt="2025-11-24T21:15:28.773" v="20" actId="47"/>
        <pc:sldMkLst>
          <pc:docMk/>
          <pc:sldMk cId="1798291997" sldId="2146847503"/>
        </pc:sldMkLst>
      </pc:sldChg>
      <pc:sldChg chg="del">
        <pc:chgData name="Tanya Shelburne" userId="5a8aca72b4acc242" providerId="LiveId" clId="{57E2D1BA-8954-4BA3-B98C-BA53A2F866D0}" dt="2025-11-24T21:15:29.455" v="21" actId="47"/>
        <pc:sldMkLst>
          <pc:docMk/>
          <pc:sldMk cId="2666096892" sldId="2146847504"/>
        </pc:sldMkLst>
      </pc:sldChg>
      <pc:sldChg chg="del">
        <pc:chgData name="Tanya Shelburne" userId="5a8aca72b4acc242" providerId="LiveId" clId="{57E2D1BA-8954-4BA3-B98C-BA53A2F866D0}" dt="2025-11-24T21:15:30.962" v="23" actId="47"/>
        <pc:sldMkLst>
          <pc:docMk/>
          <pc:sldMk cId="2546623898" sldId="2146847505"/>
        </pc:sldMkLst>
      </pc:sldChg>
      <pc:sldChg chg="del">
        <pc:chgData name="Tanya Shelburne" userId="5a8aca72b4acc242" providerId="LiveId" clId="{57E2D1BA-8954-4BA3-B98C-BA53A2F866D0}" dt="2025-11-24T21:15:30.105" v="22" actId="47"/>
        <pc:sldMkLst>
          <pc:docMk/>
          <pc:sldMk cId="4034965975" sldId="2146847506"/>
        </pc:sldMkLst>
      </pc:sldChg>
      <pc:sldChg chg="del">
        <pc:chgData name="Tanya Shelburne" userId="5a8aca72b4acc242" providerId="LiveId" clId="{57E2D1BA-8954-4BA3-B98C-BA53A2F866D0}" dt="2025-11-24T21:15:26.887" v="17" actId="47"/>
        <pc:sldMkLst>
          <pc:docMk/>
          <pc:sldMk cId="1861864819" sldId="2146847507"/>
        </pc:sldMkLst>
      </pc:sldChg>
      <pc:sldChg chg="del">
        <pc:chgData name="Tanya Shelburne" userId="5a8aca72b4acc242" providerId="LiveId" clId="{57E2D1BA-8954-4BA3-B98C-BA53A2F866D0}" dt="2025-11-24T21:15:28.168" v="19" actId="47"/>
        <pc:sldMkLst>
          <pc:docMk/>
          <pc:sldMk cId="1316280151" sldId="2146847511"/>
        </pc:sldMkLst>
      </pc:sldChg>
      <pc:sldChg chg="del">
        <pc:chgData name="Tanya Shelburne" userId="5a8aca72b4acc242" providerId="LiveId" clId="{57E2D1BA-8954-4BA3-B98C-BA53A2F866D0}" dt="2025-11-24T21:15:27.555" v="18" actId="47"/>
        <pc:sldMkLst>
          <pc:docMk/>
          <pc:sldMk cId="2455920092" sldId="2146847512"/>
        </pc:sldMkLst>
      </pc:sldChg>
      <pc:sldChg chg="del">
        <pc:chgData name="Tanya Shelburne" userId="5a8aca72b4acc242" providerId="LiveId" clId="{57E2D1BA-8954-4BA3-B98C-BA53A2F866D0}" dt="2025-11-24T21:15:14.089" v="7" actId="47"/>
        <pc:sldMkLst>
          <pc:docMk/>
          <pc:sldMk cId="2656779340" sldId="2146847513"/>
        </pc:sldMkLst>
      </pc:sldChg>
      <pc:sldChg chg="del">
        <pc:chgData name="Tanya Shelburne" userId="5a8aca72b4acc242" providerId="LiveId" clId="{57E2D1BA-8954-4BA3-B98C-BA53A2F866D0}" dt="2025-11-24T21:15:13.432" v="6" actId="47"/>
        <pc:sldMkLst>
          <pc:docMk/>
          <pc:sldMk cId="2605949460" sldId="2146847514"/>
        </pc:sldMkLst>
      </pc:sldChg>
      <pc:sldChg chg="del">
        <pc:chgData name="Tanya Shelburne" userId="5a8aca72b4acc242" providerId="LiveId" clId="{57E2D1BA-8954-4BA3-B98C-BA53A2F866D0}" dt="2025-11-24T21:15:25.782" v="15" actId="47"/>
        <pc:sldMkLst>
          <pc:docMk/>
          <pc:sldMk cId="1544859372" sldId="2146847515"/>
        </pc:sldMkLst>
      </pc:sldChg>
      <pc:sldChg chg="del">
        <pc:chgData name="Tanya Shelburne" userId="5a8aca72b4acc242" providerId="LiveId" clId="{57E2D1BA-8954-4BA3-B98C-BA53A2F866D0}" dt="2025-11-24T21:15:25.305" v="14" actId="47"/>
        <pc:sldMkLst>
          <pc:docMk/>
          <pc:sldMk cId="1528843699" sldId="2146847516"/>
        </pc:sldMkLst>
      </pc:sldChg>
      <pc:sldChg chg="del">
        <pc:chgData name="Tanya Shelburne" userId="5a8aca72b4acc242" providerId="LiveId" clId="{57E2D1BA-8954-4BA3-B98C-BA53A2F866D0}" dt="2025-11-24T21:15:24.817" v="13" actId="47"/>
        <pc:sldMkLst>
          <pc:docMk/>
          <pc:sldMk cId="2616005163" sldId="2146847517"/>
        </pc:sldMkLst>
      </pc:sldChg>
      <pc:sldChg chg="del">
        <pc:chgData name="Tanya Shelburne" userId="5a8aca72b4acc242" providerId="LiveId" clId="{57E2D1BA-8954-4BA3-B98C-BA53A2F866D0}" dt="2025-11-24T21:15:21.379" v="8" actId="47"/>
        <pc:sldMkLst>
          <pc:docMk/>
          <pc:sldMk cId="2606766038" sldId="214684751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1B6C1B-D5C4-44D5-A013-0AFF1BF0CEB9}" type="datetimeFigureOut">
              <a:rPr lang="en-US" smtClean="0"/>
              <a:t>11/24/2025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CF6E80-6024-4572-9988-982F95D9677B}" type="slidenum">
              <a:rPr lang="en-US" smtClean="0"/>
              <a:t>‹#›</a:t>
            </a:fld>
            <a:endParaRPr lang="en-US"/>
          </a:p>
        </p:txBody>
      </p:sp>
    </p:spTree>
    <p:extLst>
      <p:ext uri="{BB962C8B-B14F-4D97-AF65-F5344CB8AC3E}">
        <p14:creationId xmlns:p14="http://schemas.microsoft.com/office/powerpoint/2010/main" val="1021491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Introduce the overall concept of Breathe Trivia.</a:t>
            </a:r>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i="1" dirty="0"/>
              <a:t>“How many of you have enjoyed trivia night with family and friends, either at home or your favorite pub?  Now it’s time for the Breathe: Healthy Steps to Living Tobacco Free edition of trivia night! I know we have some smart and rather competitive people in this group, so this should be fun!”</a:t>
            </a:r>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fld id="{64CF6E80-6024-4572-9988-982F95D9677B}" type="slidenum">
              <a:rPr lang="en-US" smtClean="0"/>
              <a:t>1</a:t>
            </a:fld>
            <a:endParaRPr lang="en-US"/>
          </a:p>
        </p:txBody>
      </p:sp>
    </p:spTree>
    <p:extLst>
      <p:ext uri="{BB962C8B-B14F-4D97-AF65-F5344CB8AC3E}">
        <p14:creationId xmlns:p14="http://schemas.microsoft.com/office/powerpoint/2010/main" val="766278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Review the question and let participants respond.</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INSTRUCTIONS: Read the question out loud and have participants shout out what they believe the correct answer is. </a:t>
            </a:r>
          </a:p>
          <a:p>
            <a:pPr marL="0" lvl="0" indent="0" algn="l" rtl="0">
              <a:spcBef>
                <a:spcPts val="0"/>
              </a:spcBef>
              <a:spcAft>
                <a:spcPts val="0"/>
              </a:spcAft>
              <a:buClr>
                <a:schemeClr val="dk1"/>
              </a:buClr>
              <a:buSzPts val="1200"/>
              <a:buFont typeface="Arial"/>
              <a:buNone/>
            </a:pPr>
            <a:endParaRPr lang="en-US" dirty="0"/>
          </a:p>
        </p:txBody>
      </p:sp>
      <p:sp>
        <p:nvSpPr>
          <p:cNvPr id="4" name="Slide Number Placeholder 3"/>
          <p:cNvSpPr>
            <a:spLocks noGrp="1"/>
          </p:cNvSpPr>
          <p:nvPr>
            <p:ph type="sldNum" sz="quarter" idx="5"/>
          </p:nvPr>
        </p:nvSpPr>
        <p:spPr/>
        <p:txBody>
          <a:bodyPr/>
          <a:lstStyle/>
          <a:p>
            <a:fld id="{64CF6E80-6024-4572-9988-982F95D9677B}" type="slidenum">
              <a:rPr lang="en-US" smtClean="0"/>
              <a:t>10</a:t>
            </a:fld>
            <a:endParaRPr lang="en-US"/>
          </a:p>
        </p:txBody>
      </p:sp>
    </p:spTree>
    <p:extLst>
      <p:ext uri="{BB962C8B-B14F-4D97-AF65-F5344CB8AC3E}">
        <p14:creationId xmlns:p14="http://schemas.microsoft.com/office/powerpoint/2010/main" val="3117658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Reveal the correct answer and share additional education about thirdhand smoke.</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i="1" dirty="0"/>
              <a:t>“The correct answer is thirdhand smoke! Many people are familiar with secondhand smoke, which includes the harmful chemicals you breathe in if someone is smoking while you are in the same area with them, but you many not be as familiar with thirdhand smoke. If someone smokes or vapes in a room or car, even when others aren’t around, those harmful chemical land everywhere.  Then when someone enters that space, they breathe in those chemicals. This is especially dangerous for young children who put everything in their mouths and while their lungs are still developing.  To protect children and everyone you love, it is best to not smoke or vape in your home or cars.”</a:t>
            </a:r>
          </a:p>
        </p:txBody>
      </p:sp>
      <p:sp>
        <p:nvSpPr>
          <p:cNvPr id="4" name="Slide Number Placeholder 3"/>
          <p:cNvSpPr>
            <a:spLocks noGrp="1"/>
          </p:cNvSpPr>
          <p:nvPr>
            <p:ph type="sldNum" sz="quarter" idx="5"/>
          </p:nvPr>
        </p:nvSpPr>
        <p:spPr/>
        <p:txBody>
          <a:bodyPr/>
          <a:lstStyle/>
          <a:p>
            <a:fld id="{64CF6E80-6024-4572-9988-982F95D9677B}" type="slidenum">
              <a:rPr lang="en-US" smtClean="0"/>
              <a:t>11</a:t>
            </a:fld>
            <a:endParaRPr lang="en-US"/>
          </a:p>
        </p:txBody>
      </p:sp>
    </p:spTree>
    <p:extLst>
      <p:ext uri="{BB962C8B-B14F-4D97-AF65-F5344CB8AC3E}">
        <p14:creationId xmlns:p14="http://schemas.microsoft.com/office/powerpoint/2010/main" val="483557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Review the question and let participants respond.</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INSTRUCTIONS: Read the question out loud and have participants shout out what they believe the correct answer is. </a:t>
            </a:r>
          </a:p>
          <a:p>
            <a:pPr marL="0" lvl="0" indent="0" algn="l" rtl="0">
              <a:spcBef>
                <a:spcPts val="0"/>
              </a:spcBef>
              <a:spcAft>
                <a:spcPts val="0"/>
              </a:spcAft>
              <a:buClr>
                <a:schemeClr val="dk1"/>
              </a:buClr>
              <a:buSzPts val="1200"/>
              <a:buFont typeface="Arial"/>
              <a:buNone/>
            </a:pPr>
            <a:endParaRPr lang="en-US" dirty="0"/>
          </a:p>
        </p:txBody>
      </p:sp>
      <p:sp>
        <p:nvSpPr>
          <p:cNvPr id="4" name="Slide Number Placeholder 3"/>
          <p:cNvSpPr>
            <a:spLocks noGrp="1"/>
          </p:cNvSpPr>
          <p:nvPr>
            <p:ph type="sldNum" sz="quarter" idx="5"/>
          </p:nvPr>
        </p:nvSpPr>
        <p:spPr/>
        <p:txBody>
          <a:bodyPr/>
          <a:lstStyle/>
          <a:p>
            <a:fld id="{64CF6E80-6024-4572-9988-982F95D9677B}" type="slidenum">
              <a:rPr lang="en-US" smtClean="0"/>
              <a:t>12</a:t>
            </a:fld>
            <a:endParaRPr lang="en-US"/>
          </a:p>
        </p:txBody>
      </p:sp>
    </p:spTree>
    <p:extLst>
      <p:ext uri="{BB962C8B-B14F-4D97-AF65-F5344CB8AC3E}">
        <p14:creationId xmlns:p14="http://schemas.microsoft.com/office/powerpoint/2010/main" val="867948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Reveal the correct answer and share additional education about Big Tobacco . </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i="1" dirty="0"/>
              <a:t>“Give your team a point if you knew that Big Tobacco uses all of these sneaky tactics to get marginalized populations, including people with low incomes, addicted to their deadly products.” </a:t>
            </a:r>
          </a:p>
        </p:txBody>
      </p:sp>
      <p:sp>
        <p:nvSpPr>
          <p:cNvPr id="4" name="Slide Number Placeholder 3"/>
          <p:cNvSpPr>
            <a:spLocks noGrp="1"/>
          </p:cNvSpPr>
          <p:nvPr>
            <p:ph type="sldNum" sz="quarter" idx="5"/>
          </p:nvPr>
        </p:nvSpPr>
        <p:spPr/>
        <p:txBody>
          <a:bodyPr/>
          <a:lstStyle/>
          <a:p>
            <a:fld id="{64CF6E80-6024-4572-9988-982F95D9677B}" type="slidenum">
              <a:rPr lang="en-US" smtClean="0"/>
              <a:t>13</a:t>
            </a:fld>
            <a:endParaRPr lang="en-US"/>
          </a:p>
        </p:txBody>
      </p:sp>
    </p:spTree>
    <p:extLst>
      <p:ext uri="{BB962C8B-B14F-4D97-AF65-F5344CB8AC3E}">
        <p14:creationId xmlns:p14="http://schemas.microsoft.com/office/powerpoint/2010/main" val="2077044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Introduce Round 2. </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i="1" dirty="0"/>
              <a:t>“Great job with Round 1!  Let’s move on to Round 2 where the questions may be a bit harder!”</a:t>
            </a:r>
          </a:p>
          <a:p>
            <a:pPr marL="0" lvl="0" indent="0" algn="l" rtl="0">
              <a:spcBef>
                <a:spcPts val="0"/>
              </a:spcBef>
              <a:spcAft>
                <a:spcPts val="0"/>
              </a:spcAft>
              <a:buClr>
                <a:schemeClr val="dk1"/>
              </a:buClr>
              <a:buSzPts val="1200"/>
              <a:buFont typeface="Arial"/>
              <a:buNone/>
            </a:pPr>
            <a:endParaRPr lang="en-US" dirty="0"/>
          </a:p>
        </p:txBody>
      </p:sp>
      <p:sp>
        <p:nvSpPr>
          <p:cNvPr id="4" name="Slide Number Placeholder 3"/>
          <p:cNvSpPr>
            <a:spLocks noGrp="1"/>
          </p:cNvSpPr>
          <p:nvPr>
            <p:ph type="sldNum" sz="quarter" idx="5"/>
          </p:nvPr>
        </p:nvSpPr>
        <p:spPr/>
        <p:txBody>
          <a:bodyPr/>
          <a:lstStyle/>
          <a:p>
            <a:fld id="{64CF6E80-6024-4572-9988-982F95D9677B}" type="slidenum">
              <a:rPr lang="en-US" smtClean="0"/>
              <a:t>14</a:t>
            </a:fld>
            <a:endParaRPr lang="en-US"/>
          </a:p>
        </p:txBody>
      </p:sp>
    </p:spTree>
    <p:extLst>
      <p:ext uri="{BB962C8B-B14F-4D97-AF65-F5344CB8AC3E}">
        <p14:creationId xmlns:p14="http://schemas.microsoft.com/office/powerpoint/2010/main" val="11688168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Present Round 2, Question 1 </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INSTRUCTIONS: Read questions and answer choices aloud and give teams a little time to determine and write down their answer.</a:t>
            </a:r>
          </a:p>
          <a:p>
            <a:pPr marL="0" lvl="0" indent="0" algn="l" rtl="0">
              <a:spcBef>
                <a:spcPts val="0"/>
              </a:spcBef>
              <a:spcAft>
                <a:spcPts val="0"/>
              </a:spcAft>
              <a:buClr>
                <a:schemeClr val="dk1"/>
              </a:buClr>
              <a:buSzPts val="1200"/>
              <a:buFont typeface="Arial"/>
              <a:buNone/>
            </a:pPr>
            <a:endParaRPr lang="en-US" dirty="0"/>
          </a:p>
        </p:txBody>
      </p:sp>
      <p:sp>
        <p:nvSpPr>
          <p:cNvPr id="4" name="Slide Number Placeholder 3"/>
          <p:cNvSpPr>
            <a:spLocks noGrp="1"/>
          </p:cNvSpPr>
          <p:nvPr>
            <p:ph type="sldNum" sz="quarter" idx="5"/>
          </p:nvPr>
        </p:nvSpPr>
        <p:spPr/>
        <p:txBody>
          <a:bodyPr/>
          <a:lstStyle/>
          <a:p>
            <a:fld id="{64CF6E80-6024-4572-9988-982F95D9677B}" type="slidenum">
              <a:rPr lang="en-US" smtClean="0"/>
              <a:t>15</a:t>
            </a:fld>
            <a:endParaRPr lang="en-US"/>
          </a:p>
        </p:txBody>
      </p:sp>
    </p:spTree>
    <p:extLst>
      <p:ext uri="{BB962C8B-B14F-4D97-AF65-F5344CB8AC3E}">
        <p14:creationId xmlns:p14="http://schemas.microsoft.com/office/powerpoint/2010/main" val="31775861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Present Round 2, Question 2 </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INSTRUCTIONS: Read questions and answer choices aloud and give teams a little time to determine and write down their answer.</a:t>
            </a:r>
          </a:p>
        </p:txBody>
      </p:sp>
      <p:sp>
        <p:nvSpPr>
          <p:cNvPr id="4" name="Slide Number Placeholder 3"/>
          <p:cNvSpPr>
            <a:spLocks noGrp="1"/>
          </p:cNvSpPr>
          <p:nvPr>
            <p:ph type="sldNum" sz="quarter" idx="5"/>
          </p:nvPr>
        </p:nvSpPr>
        <p:spPr/>
        <p:txBody>
          <a:bodyPr/>
          <a:lstStyle/>
          <a:p>
            <a:fld id="{64CF6E80-6024-4572-9988-982F95D9677B}" type="slidenum">
              <a:rPr lang="en-US" smtClean="0"/>
              <a:t>16</a:t>
            </a:fld>
            <a:endParaRPr lang="en-US"/>
          </a:p>
        </p:txBody>
      </p:sp>
    </p:spTree>
    <p:extLst>
      <p:ext uri="{BB962C8B-B14F-4D97-AF65-F5344CB8AC3E}">
        <p14:creationId xmlns:p14="http://schemas.microsoft.com/office/powerpoint/2010/main" val="9642127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Present Round 2, Question 3 </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INSTRUCTIONS: Read questions and answer choices aloud and give teams a little time to determine and write down their answer.</a:t>
            </a:r>
          </a:p>
          <a:p>
            <a:endParaRPr lang="en-US" dirty="0"/>
          </a:p>
        </p:txBody>
      </p:sp>
      <p:sp>
        <p:nvSpPr>
          <p:cNvPr id="4" name="Slide Number Placeholder 3"/>
          <p:cNvSpPr>
            <a:spLocks noGrp="1"/>
          </p:cNvSpPr>
          <p:nvPr>
            <p:ph type="sldNum" sz="quarter" idx="5"/>
          </p:nvPr>
        </p:nvSpPr>
        <p:spPr/>
        <p:txBody>
          <a:bodyPr/>
          <a:lstStyle/>
          <a:p>
            <a:fld id="{64CF6E80-6024-4572-9988-982F95D9677B}" type="slidenum">
              <a:rPr lang="en-US" smtClean="0"/>
              <a:t>17</a:t>
            </a:fld>
            <a:endParaRPr lang="en-US"/>
          </a:p>
        </p:txBody>
      </p:sp>
    </p:spTree>
    <p:extLst>
      <p:ext uri="{BB962C8B-B14F-4D97-AF65-F5344CB8AC3E}">
        <p14:creationId xmlns:p14="http://schemas.microsoft.com/office/powerpoint/2010/main" val="30387195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Announce that it is time to reveal the answers for Round 2. </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i="1" dirty="0"/>
              <a:t>“Answers for Round 2 should be locked in. Remember to give your team 1 point for each correct answer. Another 3 points are up for grabs in Round 2.”</a:t>
            </a:r>
          </a:p>
          <a:p>
            <a:endParaRPr lang="en-US" dirty="0"/>
          </a:p>
        </p:txBody>
      </p:sp>
      <p:sp>
        <p:nvSpPr>
          <p:cNvPr id="4" name="Slide Number Placeholder 3"/>
          <p:cNvSpPr>
            <a:spLocks noGrp="1"/>
          </p:cNvSpPr>
          <p:nvPr>
            <p:ph type="sldNum" sz="quarter" idx="5"/>
          </p:nvPr>
        </p:nvSpPr>
        <p:spPr/>
        <p:txBody>
          <a:bodyPr/>
          <a:lstStyle/>
          <a:p>
            <a:fld id="{64CF6E80-6024-4572-9988-982F95D9677B}" type="slidenum">
              <a:rPr lang="en-US" smtClean="0"/>
              <a:t>18</a:t>
            </a:fld>
            <a:endParaRPr lang="en-US"/>
          </a:p>
        </p:txBody>
      </p:sp>
    </p:spTree>
    <p:extLst>
      <p:ext uri="{BB962C8B-B14F-4D97-AF65-F5344CB8AC3E}">
        <p14:creationId xmlns:p14="http://schemas.microsoft.com/office/powerpoint/2010/main" val="13133466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Review the question and let participants respond.</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INSTRUCTIONS: Read the question out loud and have participants shout out what they believe the correct answer is. </a:t>
            </a:r>
          </a:p>
          <a:p>
            <a:endParaRPr lang="en-US" dirty="0"/>
          </a:p>
        </p:txBody>
      </p:sp>
      <p:sp>
        <p:nvSpPr>
          <p:cNvPr id="4" name="Slide Number Placeholder 3"/>
          <p:cNvSpPr>
            <a:spLocks noGrp="1"/>
          </p:cNvSpPr>
          <p:nvPr>
            <p:ph type="sldNum" sz="quarter" idx="5"/>
          </p:nvPr>
        </p:nvSpPr>
        <p:spPr/>
        <p:txBody>
          <a:bodyPr/>
          <a:lstStyle/>
          <a:p>
            <a:fld id="{64CF6E80-6024-4572-9988-982F95D9677B}" type="slidenum">
              <a:rPr lang="en-US" smtClean="0"/>
              <a:t>19</a:t>
            </a:fld>
            <a:endParaRPr lang="en-US"/>
          </a:p>
        </p:txBody>
      </p:sp>
    </p:spTree>
    <p:extLst>
      <p:ext uri="{BB962C8B-B14F-4D97-AF65-F5344CB8AC3E}">
        <p14:creationId xmlns:p14="http://schemas.microsoft.com/office/powerpoint/2010/main" val="3236142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Review the rules of Trivia.</a:t>
            </a:r>
          </a:p>
          <a:p>
            <a:pPr marL="0" lvl="0" indent="0" algn="l" rtl="0">
              <a:spcBef>
                <a:spcPts val="0"/>
              </a:spcBef>
              <a:spcAft>
                <a:spcPts val="0"/>
              </a:spcAft>
              <a:buClr>
                <a:schemeClr val="dk1"/>
              </a:buClr>
              <a:buSzPts val="1200"/>
              <a:buFont typeface="Arial"/>
              <a:buNone/>
            </a:pPr>
            <a:endParaRPr lang="en-US" dirty="0"/>
          </a:p>
          <a:p>
            <a:pPr marL="0" lvl="0" indent="0" algn="l" rtl="0">
              <a:spcBef>
                <a:spcPts val="0"/>
              </a:spcBef>
              <a:spcAft>
                <a:spcPts val="0"/>
              </a:spcAft>
              <a:buClr>
                <a:schemeClr val="dk1"/>
              </a:buClr>
              <a:buSzPts val="1200"/>
              <a:buFont typeface="Arial"/>
              <a:buNone/>
            </a:pPr>
            <a:r>
              <a:rPr lang="en-US" dirty="0"/>
              <a:t>MATERIALS NEEDED: Blank sheet of paper and pen for each team to keep score</a:t>
            </a:r>
          </a:p>
          <a:p>
            <a:pPr marL="0" lvl="0" indent="0" algn="l" rtl="0">
              <a:spcBef>
                <a:spcPts val="0"/>
              </a:spcBef>
              <a:spcAft>
                <a:spcPts val="0"/>
              </a:spcAft>
              <a:buClr>
                <a:schemeClr val="dk1"/>
              </a:buClr>
              <a:buSzPts val="1200"/>
              <a:buFont typeface="Arial"/>
              <a:buNone/>
            </a:pPr>
            <a:endParaRPr lang="en-US" dirty="0"/>
          </a:p>
          <a:p>
            <a:pPr marL="0" lvl="0" indent="0" algn="l" rtl="0">
              <a:spcBef>
                <a:spcPts val="0"/>
              </a:spcBef>
              <a:spcAft>
                <a:spcPts val="0"/>
              </a:spcAft>
              <a:buClr>
                <a:schemeClr val="dk1"/>
              </a:buClr>
              <a:buSzPts val="1200"/>
              <a:buFont typeface="Arial"/>
              <a:buNone/>
            </a:pPr>
            <a:r>
              <a:rPr lang="en-US" dirty="0"/>
              <a:t>VIRTUAL MODIFICATION: If participants are all in the same room and streaming from one device, you can play trivia basically the same as you would if you were in the same room with them.  If everyone is on their own device, they will play as individuals rather than as a team.  You could have them change their name on the screen to a “fun name” and when you go through the answer rounds have participants use the chat box to reveal their answers and create some chatter about the topics covered.  Each person would keep their own score and at the end you could ask who got all 12 points to declare the winners. </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INSTRUCTIONS: Read through the instructions on the slide, then give them a few minutes to break into groups of 3-5, depending on the size and set up of the room, and come up with their team names.  Have someone from each team share their team name and them write their team name at the top of a blank piece of paper.  Then tell them to draw a line down the center of the paper and across the center of the paper, creating 4 boxes.  Instruct them to put “1, 2, 3” in each box where they will record their answers for each round.  </a:t>
            </a:r>
          </a:p>
          <a:p>
            <a:endParaRPr lang="en-US" dirty="0"/>
          </a:p>
        </p:txBody>
      </p:sp>
      <p:sp>
        <p:nvSpPr>
          <p:cNvPr id="4" name="Slide Number Placeholder 3"/>
          <p:cNvSpPr>
            <a:spLocks noGrp="1"/>
          </p:cNvSpPr>
          <p:nvPr>
            <p:ph type="sldNum" sz="quarter" idx="5"/>
          </p:nvPr>
        </p:nvSpPr>
        <p:spPr/>
        <p:txBody>
          <a:bodyPr/>
          <a:lstStyle/>
          <a:p>
            <a:fld id="{64CF6E80-6024-4572-9988-982F95D9677B}" type="slidenum">
              <a:rPr lang="en-US" smtClean="0"/>
              <a:t>2</a:t>
            </a:fld>
            <a:endParaRPr lang="en-US"/>
          </a:p>
        </p:txBody>
      </p:sp>
    </p:spTree>
    <p:extLst>
      <p:ext uri="{BB962C8B-B14F-4D97-AF65-F5344CB8AC3E}">
        <p14:creationId xmlns:p14="http://schemas.microsoft.com/office/powerpoint/2010/main" val="30979163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Reveal the correct answer and share additional education about the cost of tobacco and the increased tobacco tax. </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i="1" dirty="0"/>
              <a:t>“I knew we would stump some of you with this one! Currently the average price of a pack of cigarettes in Indiana is $11…that’s a lot of money literally going up in smoke.  The cost went up in July of 2025 when the Indiana legislature passed a law to increase the cigarette tax by $2.  This is actually good news because research shows that a significant increase in the price of tobacco leads to fewer youth starting to smoke and more regular users deciding to quit.  Of course, Big Tobacco uses their sneaky tactics to keep people addicted by offering coupons and other discounts.” </a:t>
            </a:r>
          </a:p>
          <a:p>
            <a:endParaRPr lang="en-US" dirty="0"/>
          </a:p>
        </p:txBody>
      </p:sp>
      <p:sp>
        <p:nvSpPr>
          <p:cNvPr id="4" name="Slide Number Placeholder 3"/>
          <p:cNvSpPr>
            <a:spLocks noGrp="1"/>
          </p:cNvSpPr>
          <p:nvPr>
            <p:ph type="sldNum" sz="quarter" idx="5"/>
          </p:nvPr>
        </p:nvSpPr>
        <p:spPr/>
        <p:txBody>
          <a:bodyPr/>
          <a:lstStyle/>
          <a:p>
            <a:fld id="{64CF6E80-6024-4572-9988-982F95D9677B}" type="slidenum">
              <a:rPr lang="en-US" smtClean="0"/>
              <a:t>20</a:t>
            </a:fld>
            <a:endParaRPr lang="en-US"/>
          </a:p>
        </p:txBody>
      </p:sp>
    </p:spTree>
    <p:extLst>
      <p:ext uri="{BB962C8B-B14F-4D97-AF65-F5344CB8AC3E}">
        <p14:creationId xmlns:p14="http://schemas.microsoft.com/office/powerpoint/2010/main" val="6234210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Review the question and let participants respond.</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INSTRUCTIONS: Read the question out loud and have participants shout out what they believe the correct answer is. </a:t>
            </a:r>
          </a:p>
          <a:p>
            <a:endParaRPr lang="en-US" dirty="0"/>
          </a:p>
        </p:txBody>
      </p:sp>
      <p:sp>
        <p:nvSpPr>
          <p:cNvPr id="4" name="Slide Number Placeholder 3"/>
          <p:cNvSpPr>
            <a:spLocks noGrp="1"/>
          </p:cNvSpPr>
          <p:nvPr>
            <p:ph type="sldNum" sz="quarter" idx="5"/>
          </p:nvPr>
        </p:nvSpPr>
        <p:spPr/>
        <p:txBody>
          <a:bodyPr/>
          <a:lstStyle/>
          <a:p>
            <a:fld id="{64CF6E80-6024-4572-9988-982F95D9677B}" type="slidenum">
              <a:rPr lang="en-US" smtClean="0"/>
              <a:t>21</a:t>
            </a:fld>
            <a:endParaRPr lang="en-US"/>
          </a:p>
        </p:txBody>
      </p:sp>
    </p:spTree>
    <p:extLst>
      <p:ext uri="{BB962C8B-B14F-4D97-AF65-F5344CB8AC3E}">
        <p14:creationId xmlns:p14="http://schemas.microsoft.com/office/powerpoint/2010/main" val="38414531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Reveal the correct answer and share additional education about Quit Now Indiana. </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i="1" dirty="0"/>
              <a:t>“Quit Now Indiana isn’t ONLY accessible by calling 1-800-QUIT-NOW. You can also text, go online, or use the app. If you know someone who is ready to quit, let them know Quit Now Indiana is free, available 24/7, and accessible in a variety of ways so they can choose whichever way works best for them. And there was a big increase in calls to Quit Now Indiana in July of 2025.  Anyone want to guess why that might have happened? I’ll give you a hint…it’s related to the previous trivia question… When Indiana’s tobacco tax increased we saw a big spike in calls to Quit Now Indiana and more tobacco users were motivated to quit.” </a:t>
            </a:r>
          </a:p>
          <a:p>
            <a:endParaRPr lang="en-US" dirty="0"/>
          </a:p>
        </p:txBody>
      </p:sp>
      <p:sp>
        <p:nvSpPr>
          <p:cNvPr id="4" name="Slide Number Placeholder 3"/>
          <p:cNvSpPr>
            <a:spLocks noGrp="1"/>
          </p:cNvSpPr>
          <p:nvPr>
            <p:ph type="sldNum" sz="quarter" idx="5"/>
          </p:nvPr>
        </p:nvSpPr>
        <p:spPr/>
        <p:txBody>
          <a:bodyPr/>
          <a:lstStyle/>
          <a:p>
            <a:fld id="{64CF6E80-6024-4572-9988-982F95D9677B}" type="slidenum">
              <a:rPr lang="en-US" smtClean="0"/>
              <a:t>22</a:t>
            </a:fld>
            <a:endParaRPr lang="en-US"/>
          </a:p>
        </p:txBody>
      </p:sp>
    </p:spTree>
    <p:extLst>
      <p:ext uri="{BB962C8B-B14F-4D97-AF65-F5344CB8AC3E}">
        <p14:creationId xmlns:p14="http://schemas.microsoft.com/office/powerpoint/2010/main" val="35324921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Review the question and let participants respond.</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INSTRUCTIONS: Read the question out loud and have participants shout out what they believe the correct answer is. </a:t>
            </a:r>
          </a:p>
          <a:p>
            <a:endParaRPr lang="en-US" dirty="0"/>
          </a:p>
        </p:txBody>
      </p:sp>
      <p:sp>
        <p:nvSpPr>
          <p:cNvPr id="4" name="Slide Number Placeholder 3"/>
          <p:cNvSpPr>
            <a:spLocks noGrp="1"/>
          </p:cNvSpPr>
          <p:nvPr>
            <p:ph type="sldNum" sz="quarter" idx="5"/>
          </p:nvPr>
        </p:nvSpPr>
        <p:spPr/>
        <p:txBody>
          <a:bodyPr/>
          <a:lstStyle/>
          <a:p>
            <a:fld id="{64CF6E80-6024-4572-9988-982F95D9677B}" type="slidenum">
              <a:rPr lang="en-US" smtClean="0"/>
              <a:t>23</a:t>
            </a:fld>
            <a:endParaRPr lang="en-US"/>
          </a:p>
        </p:txBody>
      </p:sp>
    </p:spTree>
    <p:extLst>
      <p:ext uri="{BB962C8B-B14F-4D97-AF65-F5344CB8AC3E}">
        <p14:creationId xmlns:p14="http://schemas.microsoft.com/office/powerpoint/2010/main" val="42368189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Reveal the correct answer and share additional education about quitting. </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i="1" dirty="0"/>
              <a:t>“The correct answer is 8-11 attempts!  While some people may successfully quit on the first try, that is not the norm.  Nicotine addiction is real and relapses are often part of the process.  That’s why offering non-judgmental support is critical. Every attempt is a step in the right direction and with support and encouragement, they will be more likely to try again.” </a:t>
            </a:r>
          </a:p>
          <a:p>
            <a:endParaRPr lang="en-US" dirty="0"/>
          </a:p>
        </p:txBody>
      </p:sp>
      <p:sp>
        <p:nvSpPr>
          <p:cNvPr id="4" name="Slide Number Placeholder 3"/>
          <p:cNvSpPr>
            <a:spLocks noGrp="1"/>
          </p:cNvSpPr>
          <p:nvPr>
            <p:ph type="sldNum" sz="quarter" idx="5"/>
          </p:nvPr>
        </p:nvSpPr>
        <p:spPr/>
        <p:txBody>
          <a:bodyPr/>
          <a:lstStyle/>
          <a:p>
            <a:fld id="{64CF6E80-6024-4572-9988-982F95D9677B}" type="slidenum">
              <a:rPr lang="en-US" smtClean="0"/>
              <a:t>24</a:t>
            </a:fld>
            <a:endParaRPr lang="en-US"/>
          </a:p>
        </p:txBody>
      </p:sp>
    </p:spTree>
    <p:extLst>
      <p:ext uri="{BB962C8B-B14F-4D97-AF65-F5344CB8AC3E}">
        <p14:creationId xmlns:p14="http://schemas.microsoft.com/office/powerpoint/2010/main" val="42849953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Introduce Round 3. </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SCRIPT/INSTRUCTIONS: </a:t>
            </a:r>
            <a:r>
              <a:rPr lang="en-US" i="1" dirty="0"/>
              <a:t>“We are halfway done!” </a:t>
            </a:r>
            <a:r>
              <a:rPr lang="en-US" i="0" dirty="0"/>
              <a:t>Find out each team’s score and indicate which teams are in the lead. </a:t>
            </a:r>
            <a:r>
              <a:rPr lang="en-US" i="1" dirty="0"/>
              <a:t>“There are still 6 points up for grabs so any team could win!”</a:t>
            </a:r>
          </a:p>
          <a:p>
            <a:endParaRPr lang="en-US" dirty="0"/>
          </a:p>
        </p:txBody>
      </p:sp>
      <p:sp>
        <p:nvSpPr>
          <p:cNvPr id="4" name="Slide Number Placeholder 3"/>
          <p:cNvSpPr>
            <a:spLocks noGrp="1"/>
          </p:cNvSpPr>
          <p:nvPr>
            <p:ph type="sldNum" sz="quarter" idx="5"/>
          </p:nvPr>
        </p:nvSpPr>
        <p:spPr/>
        <p:txBody>
          <a:bodyPr/>
          <a:lstStyle/>
          <a:p>
            <a:fld id="{64CF6E80-6024-4572-9988-982F95D9677B}" type="slidenum">
              <a:rPr lang="en-US" smtClean="0"/>
              <a:t>25</a:t>
            </a:fld>
            <a:endParaRPr lang="en-US"/>
          </a:p>
        </p:txBody>
      </p:sp>
    </p:spTree>
    <p:extLst>
      <p:ext uri="{BB962C8B-B14F-4D97-AF65-F5344CB8AC3E}">
        <p14:creationId xmlns:p14="http://schemas.microsoft.com/office/powerpoint/2010/main" val="41770610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Present Round 3, Question 1 </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INSTRUCTIONS: Read questions and answer choices aloud and give teams a little time to determine and write down their answer.</a:t>
            </a:r>
          </a:p>
          <a:p>
            <a:endParaRPr lang="en-US" dirty="0"/>
          </a:p>
        </p:txBody>
      </p:sp>
      <p:sp>
        <p:nvSpPr>
          <p:cNvPr id="4" name="Slide Number Placeholder 3"/>
          <p:cNvSpPr>
            <a:spLocks noGrp="1"/>
          </p:cNvSpPr>
          <p:nvPr>
            <p:ph type="sldNum" sz="quarter" idx="5"/>
          </p:nvPr>
        </p:nvSpPr>
        <p:spPr/>
        <p:txBody>
          <a:bodyPr/>
          <a:lstStyle/>
          <a:p>
            <a:fld id="{64CF6E80-6024-4572-9988-982F95D9677B}" type="slidenum">
              <a:rPr lang="en-US" smtClean="0"/>
              <a:t>26</a:t>
            </a:fld>
            <a:endParaRPr lang="en-US"/>
          </a:p>
        </p:txBody>
      </p:sp>
    </p:spTree>
    <p:extLst>
      <p:ext uri="{BB962C8B-B14F-4D97-AF65-F5344CB8AC3E}">
        <p14:creationId xmlns:p14="http://schemas.microsoft.com/office/powerpoint/2010/main" val="36150151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Present Round 3, Question 2 </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INSTRUCTIONS: Read questions and answer choices aloud and give teams a little time to determine and write down their answer.</a:t>
            </a:r>
          </a:p>
          <a:p>
            <a:endParaRPr lang="en-US" dirty="0"/>
          </a:p>
        </p:txBody>
      </p:sp>
      <p:sp>
        <p:nvSpPr>
          <p:cNvPr id="4" name="Slide Number Placeholder 3"/>
          <p:cNvSpPr>
            <a:spLocks noGrp="1"/>
          </p:cNvSpPr>
          <p:nvPr>
            <p:ph type="sldNum" sz="quarter" idx="5"/>
          </p:nvPr>
        </p:nvSpPr>
        <p:spPr/>
        <p:txBody>
          <a:bodyPr/>
          <a:lstStyle/>
          <a:p>
            <a:fld id="{64CF6E80-6024-4572-9988-982F95D9677B}" type="slidenum">
              <a:rPr lang="en-US" smtClean="0"/>
              <a:t>27</a:t>
            </a:fld>
            <a:endParaRPr lang="en-US"/>
          </a:p>
        </p:txBody>
      </p:sp>
    </p:spTree>
    <p:extLst>
      <p:ext uri="{BB962C8B-B14F-4D97-AF65-F5344CB8AC3E}">
        <p14:creationId xmlns:p14="http://schemas.microsoft.com/office/powerpoint/2010/main" val="7188092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Present Round 3, Question 3 </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INSTRUCTIONS: Read questions and answer choices aloud and give teams a little time to determine and write down their answer.</a:t>
            </a:r>
          </a:p>
          <a:p>
            <a:endParaRPr lang="en-US" dirty="0"/>
          </a:p>
        </p:txBody>
      </p:sp>
      <p:sp>
        <p:nvSpPr>
          <p:cNvPr id="4" name="Slide Number Placeholder 3"/>
          <p:cNvSpPr>
            <a:spLocks noGrp="1"/>
          </p:cNvSpPr>
          <p:nvPr>
            <p:ph type="sldNum" sz="quarter" idx="5"/>
          </p:nvPr>
        </p:nvSpPr>
        <p:spPr/>
        <p:txBody>
          <a:bodyPr/>
          <a:lstStyle/>
          <a:p>
            <a:fld id="{64CF6E80-6024-4572-9988-982F95D9677B}" type="slidenum">
              <a:rPr lang="en-US" smtClean="0"/>
              <a:t>28</a:t>
            </a:fld>
            <a:endParaRPr lang="en-US"/>
          </a:p>
        </p:txBody>
      </p:sp>
    </p:spTree>
    <p:extLst>
      <p:ext uri="{BB962C8B-B14F-4D97-AF65-F5344CB8AC3E}">
        <p14:creationId xmlns:p14="http://schemas.microsoft.com/office/powerpoint/2010/main" val="1739219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Announce that it is time to reveal the answers for Round 3. </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i="1" dirty="0"/>
              <a:t>“It’s time to reveal the answers for Round 3. Will we have a new team at the top of the leaderboard?  Let’s find out!”</a:t>
            </a:r>
            <a:endParaRPr lang="en-US" dirty="0"/>
          </a:p>
        </p:txBody>
      </p:sp>
      <p:sp>
        <p:nvSpPr>
          <p:cNvPr id="4" name="Slide Number Placeholder 3"/>
          <p:cNvSpPr>
            <a:spLocks noGrp="1"/>
          </p:cNvSpPr>
          <p:nvPr>
            <p:ph type="sldNum" sz="quarter" idx="5"/>
          </p:nvPr>
        </p:nvSpPr>
        <p:spPr/>
        <p:txBody>
          <a:bodyPr/>
          <a:lstStyle/>
          <a:p>
            <a:fld id="{64CF6E80-6024-4572-9988-982F95D9677B}" type="slidenum">
              <a:rPr lang="en-US" smtClean="0"/>
              <a:t>29</a:t>
            </a:fld>
            <a:endParaRPr lang="en-US"/>
          </a:p>
        </p:txBody>
      </p:sp>
    </p:spTree>
    <p:extLst>
      <p:ext uri="{BB962C8B-B14F-4D97-AF65-F5344CB8AC3E}">
        <p14:creationId xmlns:p14="http://schemas.microsoft.com/office/powerpoint/2010/main" val="2732928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Introduce Round 1. </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i="1" dirty="0"/>
              <a:t>“Is everyone ready for Round 1?  Here we go!”</a:t>
            </a:r>
          </a:p>
        </p:txBody>
      </p:sp>
      <p:sp>
        <p:nvSpPr>
          <p:cNvPr id="4" name="Slide Number Placeholder 3"/>
          <p:cNvSpPr>
            <a:spLocks noGrp="1"/>
          </p:cNvSpPr>
          <p:nvPr>
            <p:ph type="sldNum" sz="quarter" idx="5"/>
          </p:nvPr>
        </p:nvSpPr>
        <p:spPr/>
        <p:txBody>
          <a:bodyPr/>
          <a:lstStyle/>
          <a:p>
            <a:fld id="{64CF6E80-6024-4572-9988-982F95D9677B}" type="slidenum">
              <a:rPr lang="en-US" smtClean="0"/>
              <a:t>3</a:t>
            </a:fld>
            <a:endParaRPr lang="en-US"/>
          </a:p>
        </p:txBody>
      </p:sp>
    </p:spTree>
    <p:extLst>
      <p:ext uri="{BB962C8B-B14F-4D97-AF65-F5344CB8AC3E}">
        <p14:creationId xmlns:p14="http://schemas.microsoft.com/office/powerpoint/2010/main" val="24329680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Review the question and let participants respond.</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INSTRUCTIONS: Read the question out loud and have participants shout out what they believe the correct answer is. </a:t>
            </a:r>
          </a:p>
          <a:p>
            <a:endParaRPr lang="en-US" dirty="0"/>
          </a:p>
        </p:txBody>
      </p:sp>
      <p:sp>
        <p:nvSpPr>
          <p:cNvPr id="4" name="Slide Number Placeholder 3"/>
          <p:cNvSpPr>
            <a:spLocks noGrp="1"/>
          </p:cNvSpPr>
          <p:nvPr>
            <p:ph type="sldNum" sz="quarter" idx="5"/>
          </p:nvPr>
        </p:nvSpPr>
        <p:spPr/>
        <p:txBody>
          <a:bodyPr/>
          <a:lstStyle/>
          <a:p>
            <a:fld id="{64CF6E80-6024-4572-9988-982F95D9677B}" type="slidenum">
              <a:rPr lang="en-US" smtClean="0"/>
              <a:t>30</a:t>
            </a:fld>
            <a:endParaRPr lang="en-US"/>
          </a:p>
        </p:txBody>
      </p:sp>
    </p:spTree>
    <p:extLst>
      <p:ext uri="{BB962C8B-B14F-4D97-AF65-F5344CB8AC3E}">
        <p14:creationId xmlns:p14="http://schemas.microsoft.com/office/powerpoint/2010/main" val="24791543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Reveal the correct answer and share additional education about reducing exposure to second and thirdhand smoke. </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i="1" dirty="0"/>
              <a:t>“Installing a ventilation system may minimize the smell, but it does NOT remove all the harmful chemicals from second and thirdhand smoke.  Of course the best way to minimize exposure for children is for parents/caregivers to quit smoking/vaping.  We realize not everyone who uses tobacco may be ready to quit, so not using tobacco in the home or car and not allowing others to and wearing a smoking jacket that they can take off before they come inside are good options for minimizing exposure to second and thirdhand smoke and vapor.” </a:t>
            </a:r>
          </a:p>
          <a:p>
            <a:endParaRPr lang="en-US" dirty="0"/>
          </a:p>
        </p:txBody>
      </p:sp>
      <p:sp>
        <p:nvSpPr>
          <p:cNvPr id="4" name="Slide Number Placeholder 3"/>
          <p:cNvSpPr>
            <a:spLocks noGrp="1"/>
          </p:cNvSpPr>
          <p:nvPr>
            <p:ph type="sldNum" sz="quarter" idx="5"/>
          </p:nvPr>
        </p:nvSpPr>
        <p:spPr/>
        <p:txBody>
          <a:bodyPr/>
          <a:lstStyle/>
          <a:p>
            <a:fld id="{64CF6E80-6024-4572-9988-982F95D9677B}" type="slidenum">
              <a:rPr lang="en-US" smtClean="0"/>
              <a:t>31</a:t>
            </a:fld>
            <a:endParaRPr lang="en-US"/>
          </a:p>
        </p:txBody>
      </p:sp>
    </p:spTree>
    <p:extLst>
      <p:ext uri="{BB962C8B-B14F-4D97-AF65-F5344CB8AC3E}">
        <p14:creationId xmlns:p14="http://schemas.microsoft.com/office/powerpoint/2010/main" val="24365831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Review the question and let participants respond.</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INSTRUCTIONS: Read the question out loud and have participants shout out what they believe the correct answer is. </a:t>
            </a:r>
          </a:p>
          <a:p>
            <a:endParaRPr lang="en-US" dirty="0"/>
          </a:p>
        </p:txBody>
      </p:sp>
      <p:sp>
        <p:nvSpPr>
          <p:cNvPr id="4" name="Slide Number Placeholder 3"/>
          <p:cNvSpPr>
            <a:spLocks noGrp="1"/>
          </p:cNvSpPr>
          <p:nvPr>
            <p:ph type="sldNum" sz="quarter" idx="5"/>
          </p:nvPr>
        </p:nvSpPr>
        <p:spPr/>
        <p:txBody>
          <a:bodyPr/>
          <a:lstStyle/>
          <a:p>
            <a:fld id="{64CF6E80-6024-4572-9988-982F95D9677B}" type="slidenum">
              <a:rPr lang="en-US" smtClean="0"/>
              <a:t>32</a:t>
            </a:fld>
            <a:endParaRPr lang="en-US"/>
          </a:p>
        </p:txBody>
      </p:sp>
    </p:spTree>
    <p:extLst>
      <p:ext uri="{BB962C8B-B14F-4D97-AF65-F5344CB8AC3E}">
        <p14:creationId xmlns:p14="http://schemas.microsoft.com/office/powerpoint/2010/main" val="24538565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Reveal the correct answer and share additional education about current tobacco use rates. </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i="1" dirty="0"/>
              <a:t>“This was a hard one, but that answer is 14.5%! You may have realized that this stat has been going down in recent years and that is great news! However there are still thousands of Hoosiers using traditional cigarettes and being exposed to second and thirdhand smoke.” </a:t>
            </a:r>
            <a:r>
              <a:rPr lang="en-US" i="0" dirty="0"/>
              <a:t>You can also share your county’s smoking rate and see how it compares. </a:t>
            </a:r>
            <a:r>
              <a:rPr lang="en-US" i="1" dirty="0"/>
              <a:t> “And as you all know, many adults as well as youth are now becoming addicted to nicotine through vaping and that presents a bunch of new challenges. I also want to point out that the answer choice, 5.3%, is actually the current pregnancy smoking rate in Indiana.  That rate has also decreased, but far too many babies are still being negatively impacted by tobacco use in utero, so we still have work to do.”</a:t>
            </a:r>
          </a:p>
          <a:p>
            <a:endParaRPr lang="en-US" dirty="0"/>
          </a:p>
        </p:txBody>
      </p:sp>
      <p:sp>
        <p:nvSpPr>
          <p:cNvPr id="4" name="Slide Number Placeholder 3"/>
          <p:cNvSpPr>
            <a:spLocks noGrp="1"/>
          </p:cNvSpPr>
          <p:nvPr>
            <p:ph type="sldNum" sz="quarter" idx="5"/>
          </p:nvPr>
        </p:nvSpPr>
        <p:spPr/>
        <p:txBody>
          <a:bodyPr/>
          <a:lstStyle/>
          <a:p>
            <a:fld id="{64CF6E80-6024-4572-9988-982F95D9677B}" type="slidenum">
              <a:rPr lang="en-US" smtClean="0"/>
              <a:t>33</a:t>
            </a:fld>
            <a:endParaRPr lang="en-US"/>
          </a:p>
        </p:txBody>
      </p:sp>
    </p:spTree>
    <p:extLst>
      <p:ext uri="{BB962C8B-B14F-4D97-AF65-F5344CB8AC3E}">
        <p14:creationId xmlns:p14="http://schemas.microsoft.com/office/powerpoint/2010/main" val="35123634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Review the question and let participants respond.</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INSTRUCTIONS: Read the question out loud and have participants shout out what they believe the correct answer is. </a:t>
            </a:r>
          </a:p>
          <a:p>
            <a:endParaRPr lang="en-US" dirty="0"/>
          </a:p>
        </p:txBody>
      </p:sp>
      <p:sp>
        <p:nvSpPr>
          <p:cNvPr id="4" name="Slide Number Placeholder 3"/>
          <p:cNvSpPr>
            <a:spLocks noGrp="1"/>
          </p:cNvSpPr>
          <p:nvPr>
            <p:ph type="sldNum" sz="quarter" idx="5"/>
          </p:nvPr>
        </p:nvSpPr>
        <p:spPr/>
        <p:txBody>
          <a:bodyPr/>
          <a:lstStyle/>
          <a:p>
            <a:fld id="{64CF6E80-6024-4572-9988-982F95D9677B}" type="slidenum">
              <a:rPr lang="en-US" smtClean="0"/>
              <a:t>34</a:t>
            </a:fld>
            <a:endParaRPr lang="en-US"/>
          </a:p>
        </p:txBody>
      </p:sp>
    </p:spTree>
    <p:extLst>
      <p:ext uri="{BB962C8B-B14F-4D97-AF65-F5344CB8AC3E}">
        <p14:creationId xmlns:p14="http://schemas.microsoft.com/office/powerpoint/2010/main" val="6489090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Reveal the correct answer and share additional education about effects of smoking while pregnant. </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i="1" dirty="0"/>
              <a:t>“This may have been a tricky one, but the answer is Down Syndrome as there is no established link between smoking and chromosomal conditions, such as Down Syndrome.  Low birth weight, preterm labor, and miscarriages are all possible outcomes related to tobacco use during pregnancy. Our goal is not to use scare tactics, but instead to give you the facts, based on accurate science, so you can make informed decisions for your family.” </a:t>
            </a:r>
          </a:p>
          <a:p>
            <a:endParaRPr lang="en-US" dirty="0"/>
          </a:p>
        </p:txBody>
      </p:sp>
      <p:sp>
        <p:nvSpPr>
          <p:cNvPr id="4" name="Slide Number Placeholder 3"/>
          <p:cNvSpPr>
            <a:spLocks noGrp="1"/>
          </p:cNvSpPr>
          <p:nvPr>
            <p:ph type="sldNum" sz="quarter" idx="5"/>
          </p:nvPr>
        </p:nvSpPr>
        <p:spPr/>
        <p:txBody>
          <a:bodyPr/>
          <a:lstStyle/>
          <a:p>
            <a:fld id="{64CF6E80-6024-4572-9988-982F95D9677B}" type="slidenum">
              <a:rPr lang="en-US" smtClean="0"/>
              <a:t>35</a:t>
            </a:fld>
            <a:endParaRPr lang="en-US"/>
          </a:p>
        </p:txBody>
      </p:sp>
    </p:spTree>
    <p:extLst>
      <p:ext uri="{BB962C8B-B14F-4D97-AF65-F5344CB8AC3E}">
        <p14:creationId xmlns:p14="http://schemas.microsoft.com/office/powerpoint/2010/main" val="4241014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Introduce Round 4. </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i="1" dirty="0"/>
              <a:t>“This is our last round, so everyone finish strong!  You got this!”</a:t>
            </a:r>
          </a:p>
          <a:p>
            <a:endParaRPr lang="en-US" dirty="0"/>
          </a:p>
        </p:txBody>
      </p:sp>
      <p:sp>
        <p:nvSpPr>
          <p:cNvPr id="4" name="Slide Number Placeholder 3"/>
          <p:cNvSpPr>
            <a:spLocks noGrp="1"/>
          </p:cNvSpPr>
          <p:nvPr>
            <p:ph type="sldNum" sz="quarter" idx="5"/>
          </p:nvPr>
        </p:nvSpPr>
        <p:spPr/>
        <p:txBody>
          <a:bodyPr/>
          <a:lstStyle/>
          <a:p>
            <a:fld id="{64CF6E80-6024-4572-9988-982F95D9677B}" type="slidenum">
              <a:rPr lang="en-US" smtClean="0"/>
              <a:t>36</a:t>
            </a:fld>
            <a:endParaRPr lang="en-US"/>
          </a:p>
        </p:txBody>
      </p:sp>
    </p:spTree>
    <p:extLst>
      <p:ext uri="{BB962C8B-B14F-4D97-AF65-F5344CB8AC3E}">
        <p14:creationId xmlns:p14="http://schemas.microsoft.com/office/powerpoint/2010/main" val="11591872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Present Round 4, Question 1</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INSTRUCTIONS: Read questions and answer choices aloud and give teams a little time to determine and write down their answer.</a:t>
            </a:r>
          </a:p>
          <a:p>
            <a:endParaRPr lang="en-US" dirty="0"/>
          </a:p>
        </p:txBody>
      </p:sp>
      <p:sp>
        <p:nvSpPr>
          <p:cNvPr id="4" name="Slide Number Placeholder 3"/>
          <p:cNvSpPr>
            <a:spLocks noGrp="1"/>
          </p:cNvSpPr>
          <p:nvPr>
            <p:ph type="sldNum" sz="quarter" idx="5"/>
          </p:nvPr>
        </p:nvSpPr>
        <p:spPr/>
        <p:txBody>
          <a:bodyPr/>
          <a:lstStyle/>
          <a:p>
            <a:fld id="{64CF6E80-6024-4572-9988-982F95D9677B}" type="slidenum">
              <a:rPr lang="en-US" smtClean="0"/>
              <a:t>37</a:t>
            </a:fld>
            <a:endParaRPr lang="en-US"/>
          </a:p>
        </p:txBody>
      </p:sp>
    </p:spTree>
    <p:extLst>
      <p:ext uri="{BB962C8B-B14F-4D97-AF65-F5344CB8AC3E}">
        <p14:creationId xmlns:p14="http://schemas.microsoft.com/office/powerpoint/2010/main" val="16822897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Present Round 4, Question 2 </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INSTRUCTIONS: Read questions and answer choices aloud and give teams a little time to determine and write down their answer.</a:t>
            </a:r>
          </a:p>
          <a:p>
            <a:endParaRPr lang="en-US" dirty="0"/>
          </a:p>
        </p:txBody>
      </p:sp>
      <p:sp>
        <p:nvSpPr>
          <p:cNvPr id="4" name="Slide Number Placeholder 3"/>
          <p:cNvSpPr>
            <a:spLocks noGrp="1"/>
          </p:cNvSpPr>
          <p:nvPr>
            <p:ph type="sldNum" sz="quarter" idx="5"/>
          </p:nvPr>
        </p:nvSpPr>
        <p:spPr/>
        <p:txBody>
          <a:bodyPr/>
          <a:lstStyle/>
          <a:p>
            <a:fld id="{64CF6E80-6024-4572-9988-982F95D9677B}" type="slidenum">
              <a:rPr lang="en-US" smtClean="0"/>
              <a:t>38</a:t>
            </a:fld>
            <a:endParaRPr lang="en-US"/>
          </a:p>
        </p:txBody>
      </p:sp>
    </p:spTree>
    <p:extLst>
      <p:ext uri="{BB962C8B-B14F-4D97-AF65-F5344CB8AC3E}">
        <p14:creationId xmlns:p14="http://schemas.microsoft.com/office/powerpoint/2010/main" val="33544248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Present Round 4, Question 3</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INSTRUCTIONS: Read questions and answer choices aloud and give teams a little time to determine and write down their answer.</a:t>
            </a:r>
          </a:p>
          <a:p>
            <a:endParaRPr lang="en-US" dirty="0"/>
          </a:p>
        </p:txBody>
      </p:sp>
      <p:sp>
        <p:nvSpPr>
          <p:cNvPr id="4" name="Slide Number Placeholder 3"/>
          <p:cNvSpPr>
            <a:spLocks noGrp="1"/>
          </p:cNvSpPr>
          <p:nvPr>
            <p:ph type="sldNum" sz="quarter" idx="5"/>
          </p:nvPr>
        </p:nvSpPr>
        <p:spPr/>
        <p:txBody>
          <a:bodyPr/>
          <a:lstStyle/>
          <a:p>
            <a:fld id="{64CF6E80-6024-4572-9988-982F95D9677B}" type="slidenum">
              <a:rPr lang="en-US" smtClean="0"/>
              <a:t>39</a:t>
            </a:fld>
            <a:endParaRPr lang="en-US"/>
          </a:p>
        </p:txBody>
      </p:sp>
    </p:spTree>
    <p:extLst>
      <p:ext uri="{BB962C8B-B14F-4D97-AF65-F5344CB8AC3E}">
        <p14:creationId xmlns:p14="http://schemas.microsoft.com/office/powerpoint/2010/main" val="2896770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Present Round 1, Question 1</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INSTRUCTIONS: Read question and answer choices aloud and give teams a little time to determine and write down their answer. Do not provide any additional education at this point; you will have time to do that when you reveal the answers!</a:t>
            </a:r>
          </a:p>
          <a:p>
            <a:pPr marL="0" lvl="0" indent="0" algn="l" rtl="0">
              <a:spcBef>
                <a:spcPts val="0"/>
              </a:spcBef>
              <a:spcAft>
                <a:spcPts val="0"/>
              </a:spcAft>
              <a:buClr>
                <a:schemeClr val="dk1"/>
              </a:buClr>
              <a:buSzPts val="1200"/>
              <a:buFont typeface="Arial"/>
              <a:buNone/>
            </a:pPr>
            <a:endParaRPr lang="en-US" dirty="0"/>
          </a:p>
        </p:txBody>
      </p:sp>
      <p:sp>
        <p:nvSpPr>
          <p:cNvPr id="4" name="Slide Number Placeholder 3"/>
          <p:cNvSpPr>
            <a:spLocks noGrp="1"/>
          </p:cNvSpPr>
          <p:nvPr>
            <p:ph type="sldNum" sz="quarter" idx="5"/>
          </p:nvPr>
        </p:nvSpPr>
        <p:spPr/>
        <p:txBody>
          <a:bodyPr/>
          <a:lstStyle/>
          <a:p>
            <a:fld id="{64CF6E80-6024-4572-9988-982F95D9677B}" type="slidenum">
              <a:rPr lang="en-US" smtClean="0"/>
              <a:t>4</a:t>
            </a:fld>
            <a:endParaRPr lang="en-US"/>
          </a:p>
        </p:txBody>
      </p:sp>
    </p:spTree>
    <p:extLst>
      <p:ext uri="{BB962C8B-B14F-4D97-AF65-F5344CB8AC3E}">
        <p14:creationId xmlns:p14="http://schemas.microsoft.com/office/powerpoint/2010/main" val="16817420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Announce that it is time to reveal the answers for Round 4. </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i="1" dirty="0"/>
              <a:t>“This is your last chance to earn points, so let’s see how are teams did on Round 4 and then we will reveal our winner!”</a:t>
            </a:r>
          </a:p>
          <a:p>
            <a:endParaRPr lang="en-US" dirty="0"/>
          </a:p>
        </p:txBody>
      </p:sp>
      <p:sp>
        <p:nvSpPr>
          <p:cNvPr id="4" name="Slide Number Placeholder 3"/>
          <p:cNvSpPr>
            <a:spLocks noGrp="1"/>
          </p:cNvSpPr>
          <p:nvPr>
            <p:ph type="sldNum" sz="quarter" idx="5"/>
          </p:nvPr>
        </p:nvSpPr>
        <p:spPr/>
        <p:txBody>
          <a:bodyPr/>
          <a:lstStyle/>
          <a:p>
            <a:fld id="{64CF6E80-6024-4572-9988-982F95D9677B}" type="slidenum">
              <a:rPr lang="en-US" smtClean="0"/>
              <a:t>40</a:t>
            </a:fld>
            <a:endParaRPr lang="en-US"/>
          </a:p>
        </p:txBody>
      </p:sp>
    </p:spTree>
    <p:extLst>
      <p:ext uri="{BB962C8B-B14F-4D97-AF65-F5344CB8AC3E}">
        <p14:creationId xmlns:p14="http://schemas.microsoft.com/office/powerpoint/2010/main" val="31403519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Review the question and let participants respond.</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INSTRUCTIONS: Read the question out loud and have participants shout out what they believe the correct answer is. </a:t>
            </a:r>
          </a:p>
          <a:p>
            <a:endParaRPr lang="en-US" dirty="0"/>
          </a:p>
        </p:txBody>
      </p:sp>
      <p:sp>
        <p:nvSpPr>
          <p:cNvPr id="4" name="Slide Number Placeholder 3"/>
          <p:cNvSpPr>
            <a:spLocks noGrp="1"/>
          </p:cNvSpPr>
          <p:nvPr>
            <p:ph type="sldNum" sz="quarter" idx="5"/>
          </p:nvPr>
        </p:nvSpPr>
        <p:spPr/>
        <p:txBody>
          <a:bodyPr/>
          <a:lstStyle/>
          <a:p>
            <a:fld id="{64CF6E80-6024-4572-9988-982F95D9677B}" type="slidenum">
              <a:rPr lang="en-US" smtClean="0"/>
              <a:t>41</a:t>
            </a:fld>
            <a:endParaRPr lang="en-US"/>
          </a:p>
        </p:txBody>
      </p:sp>
    </p:spTree>
    <p:extLst>
      <p:ext uri="{BB962C8B-B14F-4D97-AF65-F5344CB8AC3E}">
        <p14:creationId xmlns:p14="http://schemas.microsoft.com/office/powerpoint/2010/main" val="16291767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Reveal the correct answer and share additional education about Zyn and other emerging products. </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i="1" dirty="0"/>
              <a:t>“Zyn may sound like a state of complete calm, but it’s actually a popular brand of spitless nicotine pouches. These pouches are not like typical smokeless tobacco and are especially popular among youth, since they come in minty flavors and can be easily concealed. And there is no need for a spit, but they are still full of harmful chemical and lead to nicotine addiction for the user. While these pouches don’t create secondhand smoke or vapor, the concern with young children occurs when adults or teens leave these products laying around and curious little ones find them, which could quickly lead to nicotine poisoning if these minty pouches are put in their mouths.  Smart Vapes was not the correct answer to this question but I do want to point out that these are another form of emerging products that are especially appealing to children.  These vapes may have built in video games or blue tooth speakers…another gimmick by Big Tobacco to lure young people into a dangerous addiction.” </a:t>
            </a:r>
          </a:p>
          <a:p>
            <a:endParaRPr lang="en-US" dirty="0"/>
          </a:p>
        </p:txBody>
      </p:sp>
      <p:sp>
        <p:nvSpPr>
          <p:cNvPr id="4" name="Slide Number Placeholder 3"/>
          <p:cNvSpPr>
            <a:spLocks noGrp="1"/>
          </p:cNvSpPr>
          <p:nvPr>
            <p:ph type="sldNum" sz="quarter" idx="5"/>
          </p:nvPr>
        </p:nvSpPr>
        <p:spPr/>
        <p:txBody>
          <a:bodyPr/>
          <a:lstStyle/>
          <a:p>
            <a:fld id="{64CF6E80-6024-4572-9988-982F95D9677B}" type="slidenum">
              <a:rPr lang="en-US" smtClean="0"/>
              <a:t>42</a:t>
            </a:fld>
            <a:endParaRPr lang="en-US"/>
          </a:p>
        </p:txBody>
      </p:sp>
    </p:spTree>
    <p:extLst>
      <p:ext uri="{BB962C8B-B14F-4D97-AF65-F5344CB8AC3E}">
        <p14:creationId xmlns:p14="http://schemas.microsoft.com/office/powerpoint/2010/main" val="20868038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Review the question and let participants respond.</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INSTRUCTIONS: Read the question out loud and have participants shout out what they believe the correct answer is. </a:t>
            </a:r>
          </a:p>
          <a:p>
            <a:endParaRPr lang="en-US" dirty="0"/>
          </a:p>
        </p:txBody>
      </p:sp>
      <p:sp>
        <p:nvSpPr>
          <p:cNvPr id="4" name="Slide Number Placeholder 3"/>
          <p:cNvSpPr>
            <a:spLocks noGrp="1"/>
          </p:cNvSpPr>
          <p:nvPr>
            <p:ph type="sldNum" sz="quarter" idx="5"/>
          </p:nvPr>
        </p:nvSpPr>
        <p:spPr/>
        <p:txBody>
          <a:bodyPr/>
          <a:lstStyle/>
          <a:p>
            <a:fld id="{64CF6E80-6024-4572-9988-982F95D9677B}" type="slidenum">
              <a:rPr lang="en-US" smtClean="0"/>
              <a:t>43</a:t>
            </a:fld>
            <a:endParaRPr lang="en-US"/>
          </a:p>
        </p:txBody>
      </p:sp>
    </p:spTree>
    <p:extLst>
      <p:ext uri="{BB962C8B-B14F-4D97-AF65-F5344CB8AC3E}">
        <p14:creationId xmlns:p14="http://schemas.microsoft.com/office/powerpoint/2010/main" val="32871066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Reveal the correct answer and share additional education about marijuana. </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i="1" dirty="0"/>
              <a:t>“Just because marijuana comes from a plant that does not mean it is safe during pregnancy.  Additionally, THC can pass through breastmilk and secondhand marijuana smoke can have a negative effect on children, including asthma attacks. Of course, smoking isn’t the only form of tobacco. With lots of edibles and THC beverages on the market now, some that look just like regular skittles or cheese puffs, this poses a significant risk to young children if they get their hands on these products.  Adults who choose to use these products need to be very careful about keeping them out of reach of children.” </a:t>
            </a:r>
          </a:p>
          <a:p>
            <a:endParaRPr lang="en-US" dirty="0"/>
          </a:p>
        </p:txBody>
      </p:sp>
      <p:sp>
        <p:nvSpPr>
          <p:cNvPr id="4" name="Slide Number Placeholder 3"/>
          <p:cNvSpPr>
            <a:spLocks noGrp="1"/>
          </p:cNvSpPr>
          <p:nvPr>
            <p:ph type="sldNum" sz="quarter" idx="5"/>
          </p:nvPr>
        </p:nvSpPr>
        <p:spPr/>
        <p:txBody>
          <a:bodyPr/>
          <a:lstStyle/>
          <a:p>
            <a:fld id="{64CF6E80-6024-4572-9988-982F95D9677B}" type="slidenum">
              <a:rPr lang="en-US" smtClean="0"/>
              <a:t>44</a:t>
            </a:fld>
            <a:endParaRPr lang="en-US"/>
          </a:p>
        </p:txBody>
      </p:sp>
    </p:spTree>
    <p:extLst>
      <p:ext uri="{BB962C8B-B14F-4D97-AF65-F5344CB8AC3E}">
        <p14:creationId xmlns:p14="http://schemas.microsoft.com/office/powerpoint/2010/main" val="35380302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Review the question and let participants respond.</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INSTRUCTIONS: Read the question out loud and have participants shout out what they believe the correct answer is. </a:t>
            </a:r>
          </a:p>
          <a:p>
            <a:endParaRPr lang="en-US" dirty="0"/>
          </a:p>
        </p:txBody>
      </p:sp>
      <p:sp>
        <p:nvSpPr>
          <p:cNvPr id="4" name="Slide Number Placeholder 3"/>
          <p:cNvSpPr>
            <a:spLocks noGrp="1"/>
          </p:cNvSpPr>
          <p:nvPr>
            <p:ph type="sldNum" sz="quarter" idx="5"/>
          </p:nvPr>
        </p:nvSpPr>
        <p:spPr/>
        <p:txBody>
          <a:bodyPr/>
          <a:lstStyle/>
          <a:p>
            <a:fld id="{64CF6E80-6024-4572-9988-982F95D9677B}" type="slidenum">
              <a:rPr lang="en-US" smtClean="0"/>
              <a:t>45</a:t>
            </a:fld>
            <a:endParaRPr lang="en-US"/>
          </a:p>
        </p:txBody>
      </p:sp>
    </p:spTree>
    <p:extLst>
      <p:ext uri="{BB962C8B-B14F-4D97-AF65-F5344CB8AC3E}">
        <p14:creationId xmlns:p14="http://schemas.microsoft.com/office/powerpoint/2010/main" val="15236359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Reveal the correct answer and share additional education about Ask Advise Refer. </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i="1" dirty="0"/>
              <a:t>“Nice job! Ask Advise Refer is a great strategy for discussing tobacco with someone and it only takes a few minutes. Ask about tobacco use, Advise parents to quit, and Refer them to evidence based quitting resources, such at Quit Now Indiana.  All of this can be conveyed in a supportive way, without judgment.  Reprimanding adults for tobacco use is not likely to motivate anyone to quit, but showing support and offering resources may help them consider making healthier choices for themselves and their families.”</a:t>
            </a:r>
          </a:p>
          <a:p>
            <a:endParaRPr lang="en-US" dirty="0"/>
          </a:p>
        </p:txBody>
      </p:sp>
      <p:sp>
        <p:nvSpPr>
          <p:cNvPr id="4" name="Slide Number Placeholder 3"/>
          <p:cNvSpPr>
            <a:spLocks noGrp="1"/>
          </p:cNvSpPr>
          <p:nvPr>
            <p:ph type="sldNum" sz="quarter" idx="5"/>
          </p:nvPr>
        </p:nvSpPr>
        <p:spPr/>
        <p:txBody>
          <a:bodyPr/>
          <a:lstStyle/>
          <a:p>
            <a:fld id="{64CF6E80-6024-4572-9988-982F95D9677B}" type="slidenum">
              <a:rPr lang="en-US" smtClean="0"/>
              <a:t>46</a:t>
            </a:fld>
            <a:endParaRPr lang="en-US"/>
          </a:p>
        </p:txBody>
      </p:sp>
    </p:spTree>
    <p:extLst>
      <p:ext uri="{BB962C8B-B14F-4D97-AF65-F5344CB8AC3E}">
        <p14:creationId xmlns:p14="http://schemas.microsoft.com/office/powerpoint/2010/main" val="28526745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Instruct teams to add up their points. </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SCRIPT/INSTRUCTIONS: </a:t>
            </a:r>
            <a:r>
              <a:rPr lang="en-US" i="1" dirty="0"/>
              <a:t>“It’s time to add up your team’s points.  Remember there is a possibility of earning 12 points.” </a:t>
            </a:r>
            <a:r>
              <a:rPr lang="en-US" i="0" dirty="0"/>
              <a:t>Call out each team name and have them reveal their scores. </a:t>
            </a:r>
          </a:p>
          <a:p>
            <a:endParaRPr lang="en-US" dirty="0"/>
          </a:p>
        </p:txBody>
      </p:sp>
      <p:sp>
        <p:nvSpPr>
          <p:cNvPr id="4" name="Slide Number Placeholder 3"/>
          <p:cNvSpPr>
            <a:spLocks noGrp="1"/>
          </p:cNvSpPr>
          <p:nvPr>
            <p:ph type="sldNum" sz="quarter" idx="5"/>
          </p:nvPr>
        </p:nvSpPr>
        <p:spPr/>
        <p:txBody>
          <a:bodyPr/>
          <a:lstStyle/>
          <a:p>
            <a:fld id="{64CF6E80-6024-4572-9988-982F95D9677B}" type="slidenum">
              <a:rPr lang="en-US" smtClean="0"/>
              <a:t>47</a:t>
            </a:fld>
            <a:endParaRPr lang="en-US"/>
          </a:p>
        </p:txBody>
      </p:sp>
    </p:spTree>
    <p:extLst>
      <p:ext uri="{BB962C8B-B14F-4D97-AF65-F5344CB8AC3E}">
        <p14:creationId xmlns:p14="http://schemas.microsoft.com/office/powerpoint/2010/main" val="6690702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Reveal the winning team (and distribute prizes). </a:t>
            </a:r>
          </a:p>
          <a:p>
            <a:pPr marL="0" lvl="0" indent="0" algn="l" rtl="0">
              <a:spcBef>
                <a:spcPts val="0"/>
              </a:spcBef>
              <a:spcAft>
                <a:spcPts val="0"/>
              </a:spcAft>
              <a:buClr>
                <a:schemeClr val="dk1"/>
              </a:buClr>
              <a:buSzPts val="1200"/>
              <a:buFont typeface="Arial"/>
              <a:buNone/>
            </a:pPr>
            <a:endParaRPr lang="en-US" dirty="0"/>
          </a:p>
          <a:p>
            <a:pPr marL="0" lvl="0" indent="0" algn="l" rtl="0">
              <a:spcBef>
                <a:spcPts val="0"/>
              </a:spcBef>
              <a:spcAft>
                <a:spcPts val="0"/>
              </a:spcAft>
              <a:buClr>
                <a:schemeClr val="dk1"/>
              </a:buClr>
              <a:buSzPts val="1200"/>
              <a:buFont typeface="Arial"/>
              <a:buNone/>
            </a:pPr>
            <a:r>
              <a:rPr lang="en-US" dirty="0"/>
              <a:t>MATERIALS NEEDED: Prizes (optional). Give a prize to each member of the winning team, so have at least 5 prizes on hand.  Prizes could be small gift cards, QNI swag, promotional items from your organization, or something fun or seasonal from the dollar store.  Prizes don’t have to be expensive!</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IF ONE TEAM HAS THE MOST POINTS…..SCRIPT/INSTRUCTIONS: </a:t>
            </a:r>
            <a:r>
              <a:rPr lang="en-US" i="1" dirty="0"/>
              <a:t>“The winning team is _______! Great job!  Each member of ______________ </a:t>
            </a:r>
            <a:r>
              <a:rPr lang="en-US" i="0" dirty="0"/>
              <a:t>(team name) </a:t>
            </a:r>
            <a:r>
              <a:rPr lang="en-US" i="1" dirty="0"/>
              <a:t>gets a _________________ </a:t>
            </a:r>
            <a:r>
              <a:rPr lang="en-US" i="0" dirty="0"/>
              <a:t>(type of prize)!”  If you aren’t able to offer prizes, simply give them a round of applause and remind them you are grant funded!  “</a:t>
            </a:r>
            <a:r>
              <a:rPr lang="en-US" i="1" dirty="0"/>
              <a:t>You guys all did an amazing job!”</a:t>
            </a:r>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endParaRPr lang="en-US" i="1"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IF THERE IS A TIE…..SCRIPT/INSTRUCTIONS: </a:t>
            </a:r>
            <a:r>
              <a:rPr lang="en-US" i="1" dirty="0"/>
              <a:t>“It looks like we have a tie between ____________ and ____________, so we have a tie breaker questions </a:t>
            </a:r>
            <a:r>
              <a:rPr lang="en-US" i="1" dirty="0">
                <a:highlight>
                  <a:srgbClr val="FFFF00"/>
                </a:highlight>
              </a:rPr>
              <a:t>just for those teams. Take out a blank sheet of paper and I’ll give you 30 seconds to write down your answer.  The tie breaker question is…according to the 2023 BRFSS, about how many Hoosier adults currently smoke? We are looking for the NUMBER of Hoosiers, not at a percentage.  You have 30 seconds to write down your answer and the team who is closest wins.”  </a:t>
            </a:r>
            <a:r>
              <a:rPr lang="en-US" i="0" dirty="0">
                <a:highlight>
                  <a:srgbClr val="FFFF00"/>
                </a:highlight>
              </a:rPr>
              <a:t>Have each team hold up their answer. Whichever team is closest to 750,000 wins. </a:t>
            </a:r>
            <a:r>
              <a:rPr lang="en-US" i="1" dirty="0">
                <a:highlight>
                  <a:srgbClr val="FFFF00"/>
                </a:highlight>
              </a:rPr>
              <a:t>“Currently about</a:t>
            </a:r>
            <a:r>
              <a:rPr lang="en-US" i="1" dirty="0"/>
              <a:t> 750,000 Hoosier adults currently smoke…and that means ________ are the Breathe Trivia Champs! Great job!  Each member of ______________ </a:t>
            </a:r>
            <a:r>
              <a:rPr lang="en-US" i="0" dirty="0"/>
              <a:t>(team name) </a:t>
            </a:r>
            <a:r>
              <a:rPr lang="en-US" i="1" dirty="0"/>
              <a:t>gets a _________________ </a:t>
            </a:r>
            <a:r>
              <a:rPr lang="en-US" i="0" dirty="0"/>
              <a:t>(type of prize)!  If you aren’t able to offer prizes, simply give them a round of applause and remind them you are grant funded!  “</a:t>
            </a:r>
            <a:r>
              <a:rPr lang="en-US" i="1" dirty="0"/>
              <a:t>You guys all did an </a:t>
            </a:r>
            <a:r>
              <a:rPr lang="en-US" i="1"/>
              <a:t>amazing job!”</a:t>
            </a:r>
            <a:endParaRPr lang="en-US" i="1"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endParaRPr lang="en-US" i="1" dirty="0"/>
          </a:p>
          <a:p>
            <a:endParaRPr lang="en-US" dirty="0"/>
          </a:p>
        </p:txBody>
      </p:sp>
      <p:sp>
        <p:nvSpPr>
          <p:cNvPr id="4" name="Slide Number Placeholder 3"/>
          <p:cNvSpPr>
            <a:spLocks noGrp="1"/>
          </p:cNvSpPr>
          <p:nvPr>
            <p:ph type="sldNum" sz="quarter" idx="5"/>
          </p:nvPr>
        </p:nvSpPr>
        <p:spPr/>
        <p:txBody>
          <a:bodyPr/>
          <a:lstStyle/>
          <a:p>
            <a:fld id="{64CF6E80-6024-4572-9988-982F95D9677B}" type="slidenum">
              <a:rPr lang="en-US" smtClean="0"/>
              <a:t>48</a:t>
            </a:fld>
            <a:endParaRPr lang="en-US"/>
          </a:p>
        </p:txBody>
      </p:sp>
    </p:spTree>
    <p:extLst>
      <p:ext uri="{BB962C8B-B14F-4D97-AF65-F5344CB8AC3E}">
        <p14:creationId xmlns:p14="http://schemas.microsoft.com/office/powerpoint/2010/main" val="3663520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Present Round 1, Question 2 </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INSTRUCTIONS: Read question and answer choices aloud and give teams a little time to determine and write down their answer.</a:t>
            </a:r>
          </a:p>
          <a:p>
            <a:pPr marL="0" lvl="0" indent="0" algn="l" rtl="0">
              <a:spcBef>
                <a:spcPts val="0"/>
              </a:spcBef>
              <a:spcAft>
                <a:spcPts val="0"/>
              </a:spcAft>
              <a:buClr>
                <a:schemeClr val="dk1"/>
              </a:buClr>
              <a:buSzPts val="1200"/>
              <a:buFont typeface="Arial"/>
              <a:buNone/>
            </a:pPr>
            <a:endParaRPr lang="en-US" dirty="0"/>
          </a:p>
        </p:txBody>
      </p:sp>
      <p:sp>
        <p:nvSpPr>
          <p:cNvPr id="4" name="Slide Number Placeholder 3"/>
          <p:cNvSpPr>
            <a:spLocks noGrp="1"/>
          </p:cNvSpPr>
          <p:nvPr>
            <p:ph type="sldNum" sz="quarter" idx="5"/>
          </p:nvPr>
        </p:nvSpPr>
        <p:spPr/>
        <p:txBody>
          <a:bodyPr/>
          <a:lstStyle/>
          <a:p>
            <a:fld id="{64CF6E80-6024-4572-9988-982F95D9677B}" type="slidenum">
              <a:rPr lang="en-US" smtClean="0"/>
              <a:t>5</a:t>
            </a:fld>
            <a:endParaRPr lang="en-US"/>
          </a:p>
        </p:txBody>
      </p:sp>
    </p:spTree>
    <p:extLst>
      <p:ext uri="{BB962C8B-B14F-4D97-AF65-F5344CB8AC3E}">
        <p14:creationId xmlns:p14="http://schemas.microsoft.com/office/powerpoint/2010/main" val="1568823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Present Round 1, Question 3</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INSTRUCTIONS: Read question and answer choices aloud and give teams a little time to determine and write down their answer.</a:t>
            </a:r>
          </a:p>
          <a:p>
            <a:pPr marL="0" lvl="0" indent="0" algn="l" rtl="0">
              <a:spcBef>
                <a:spcPts val="0"/>
              </a:spcBef>
              <a:spcAft>
                <a:spcPts val="0"/>
              </a:spcAft>
              <a:buClr>
                <a:schemeClr val="dk1"/>
              </a:buClr>
              <a:buSzPts val="1200"/>
              <a:buFont typeface="Arial"/>
              <a:buNone/>
            </a:pPr>
            <a:endParaRPr lang="en-US" dirty="0"/>
          </a:p>
        </p:txBody>
      </p:sp>
      <p:sp>
        <p:nvSpPr>
          <p:cNvPr id="4" name="Slide Number Placeholder 3"/>
          <p:cNvSpPr>
            <a:spLocks noGrp="1"/>
          </p:cNvSpPr>
          <p:nvPr>
            <p:ph type="sldNum" sz="quarter" idx="5"/>
          </p:nvPr>
        </p:nvSpPr>
        <p:spPr/>
        <p:txBody>
          <a:bodyPr/>
          <a:lstStyle/>
          <a:p>
            <a:fld id="{64CF6E80-6024-4572-9988-982F95D9677B}" type="slidenum">
              <a:rPr lang="en-US" smtClean="0"/>
              <a:t>6</a:t>
            </a:fld>
            <a:endParaRPr lang="en-US"/>
          </a:p>
        </p:txBody>
      </p:sp>
    </p:spTree>
    <p:extLst>
      <p:ext uri="{BB962C8B-B14F-4D97-AF65-F5344CB8AC3E}">
        <p14:creationId xmlns:p14="http://schemas.microsoft.com/office/powerpoint/2010/main" val="1849205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Announce that it is time to reveal the answers for Round 1. </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i="1" dirty="0"/>
              <a:t>“Your answers for Round 1 should be locked in, so let’s find out the correct answers and see how everyone did!  As the answers are revealed, give your team 1 point for each correct answer and then tally up your points for this round.  There is a possibility of earning 3 points in each round.”</a:t>
            </a:r>
          </a:p>
        </p:txBody>
      </p:sp>
      <p:sp>
        <p:nvSpPr>
          <p:cNvPr id="4" name="Slide Number Placeholder 3"/>
          <p:cNvSpPr>
            <a:spLocks noGrp="1"/>
          </p:cNvSpPr>
          <p:nvPr>
            <p:ph type="sldNum" sz="quarter" idx="5"/>
          </p:nvPr>
        </p:nvSpPr>
        <p:spPr/>
        <p:txBody>
          <a:bodyPr/>
          <a:lstStyle/>
          <a:p>
            <a:fld id="{64CF6E80-6024-4572-9988-982F95D9677B}" type="slidenum">
              <a:rPr lang="en-US" smtClean="0"/>
              <a:t>7</a:t>
            </a:fld>
            <a:endParaRPr lang="en-US"/>
          </a:p>
        </p:txBody>
      </p:sp>
    </p:spTree>
    <p:extLst>
      <p:ext uri="{BB962C8B-B14F-4D97-AF65-F5344CB8AC3E}">
        <p14:creationId xmlns:p14="http://schemas.microsoft.com/office/powerpoint/2010/main" val="477427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Review the question and let participants respond.</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INSTRUCTIONS: Read the question out loud and have participants shout out what they believe the correct answer is. </a:t>
            </a:r>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endParaRPr lang="en-US" dirty="0"/>
          </a:p>
        </p:txBody>
      </p:sp>
      <p:sp>
        <p:nvSpPr>
          <p:cNvPr id="4" name="Slide Number Placeholder 3"/>
          <p:cNvSpPr>
            <a:spLocks noGrp="1"/>
          </p:cNvSpPr>
          <p:nvPr>
            <p:ph type="sldNum" sz="quarter" idx="5"/>
          </p:nvPr>
        </p:nvSpPr>
        <p:spPr/>
        <p:txBody>
          <a:bodyPr/>
          <a:lstStyle/>
          <a:p>
            <a:fld id="{64CF6E80-6024-4572-9988-982F95D9677B}" type="slidenum">
              <a:rPr lang="en-US" smtClean="0"/>
              <a:t>8</a:t>
            </a:fld>
            <a:endParaRPr lang="en-US"/>
          </a:p>
        </p:txBody>
      </p:sp>
    </p:spTree>
    <p:extLst>
      <p:ext uri="{BB962C8B-B14F-4D97-AF65-F5344CB8AC3E}">
        <p14:creationId xmlns:p14="http://schemas.microsoft.com/office/powerpoint/2010/main" val="3905133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Reveal the correct answer and share additional education about the harms of vaping. </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i="1" dirty="0"/>
              <a:t>“The correct answer is aerosol! Great job! Give your team 1 point if you got that right. Many people think vapes just emit harmless </a:t>
            </a:r>
            <a:r>
              <a:rPr lang="en-US" i="1" dirty="0" err="1"/>
              <a:t>wator</a:t>
            </a:r>
            <a:r>
              <a:rPr lang="en-US" i="1" dirty="0"/>
              <a:t> vapor and it may have a sweet or fruity smell, but vaping actually emits an aerosol full of tiny particles of harmful chemicals.  This can be unhealthy for the user as well as those around them breathing in the secondhand aerosol.”</a:t>
            </a:r>
          </a:p>
        </p:txBody>
      </p:sp>
      <p:sp>
        <p:nvSpPr>
          <p:cNvPr id="4" name="Slide Number Placeholder 3"/>
          <p:cNvSpPr>
            <a:spLocks noGrp="1"/>
          </p:cNvSpPr>
          <p:nvPr>
            <p:ph type="sldNum" sz="quarter" idx="5"/>
          </p:nvPr>
        </p:nvSpPr>
        <p:spPr/>
        <p:txBody>
          <a:bodyPr/>
          <a:lstStyle/>
          <a:p>
            <a:fld id="{64CF6E80-6024-4572-9988-982F95D9677B}" type="slidenum">
              <a:rPr lang="en-US" smtClean="0"/>
              <a:t>9</a:t>
            </a:fld>
            <a:endParaRPr lang="en-US"/>
          </a:p>
        </p:txBody>
      </p:sp>
    </p:spTree>
    <p:extLst>
      <p:ext uri="{BB962C8B-B14F-4D97-AF65-F5344CB8AC3E}">
        <p14:creationId xmlns:p14="http://schemas.microsoft.com/office/powerpoint/2010/main" val="4045774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png"/></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4.sv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l="-16666" r="-16666"/>
            </a:stretch>
          </a:blipFill>
        </p:spPr>
        <p:txBody>
          <a:bodyPr/>
          <a:lstStyle/>
          <a:p>
            <a:endParaRPr lang="en-US"/>
          </a:p>
        </p:txBody>
      </p:sp>
      <p:sp>
        <p:nvSpPr>
          <p:cNvPr id="3" name="Freeform 3"/>
          <p:cNvSpPr/>
          <p:nvPr/>
        </p:nvSpPr>
        <p:spPr>
          <a:xfrm flipH="1" flipV="1">
            <a:off x="610169" y="1269087"/>
            <a:ext cx="8533263" cy="4583073"/>
          </a:xfrm>
          <a:custGeom>
            <a:avLst/>
            <a:gdLst/>
            <a:ahLst/>
            <a:cxnLst/>
            <a:rect l="l" t="t" r="r" b="b"/>
            <a:pathLst>
              <a:path w="8533263" h="4583073">
                <a:moveTo>
                  <a:pt x="8533262" y="4583073"/>
                </a:moveTo>
                <a:lnTo>
                  <a:pt x="0" y="4583073"/>
                </a:lnTo>
                <a:lnTo>
                  <a:pt x="0" y="0"/>
                </a:lnTo>
                <a:lnTo>
                  <a:pt x="8533262" y="0"/>
                </a:lnTo>
                <a:lnTo>
                  <a:pt x="8533262" y="4583073"/>
                </a:lnTo>
                <a:close/>
              </a:path>
            </a:pathLst>
          </a:custGeom>
          <a:blipFill>
            <a:blip r:embed="rId4"/>
            <a:stretch>
              <a:fillRect/>
            </a:stretch>
          </a:blipFill>
        </p:spPr>
        <p:txBody>
          <a:bodyPr/>
          <a:lstStyle/>
          <a:p>
            <a:endParaRPr lang="en-US"/>
          </a:p>
        </p:txBody>
      </p:sp>
      <p:sp>
        <p:nvSpPr>
          <p:cNvPr id="4" name="Freeform 4"/>
          <p:cNvSpPr/>
          <p:nvPr/>
        </p:nvSpPr>
        <p:spPr>
          <a:xfrm>
            <a:off x="1050718" y="914400"/>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5"/>
            <a:stretch>
              <a:fillRect/>
            </a:stretch>
          </a:blipFill>
        </p:spPr>
        <p:txBody>
          <a:bodyPr/>
          <a:lstStyle/>
          <a:p>
            <a:endParaRPr lang="en-US"/>
          </a:p>
        </p:txBody>
      </p:sp>
      <p:sp>
        <p:nvSpPr>
          <p:cNvPr id="5" name="Freeform 5"/>
          <p:cNvSpPr/>
          <p:nvPr/>
        </p:nvSpPr>
        <p:spPr>
          <a:xfrm>
            <a:off x="5784117" y="914400"/>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5"/>
            <a:stretch>
              <a:fillRect/>
            </a:stretch>
          </a:blipFill>
        </p:spPr>
        <p:txBody>
          <a:bodyPr/>
          <a:lstStyle/>
          <a:p>
            <a:endParaRPr lang="en-US"/>
          </a:p>
        </p:txBody>
      </p:sp>
      <p:sp>
        <p:nvSpPr>
          <p:cNvPr id="6" name="Freeform 6"/>
          <p:cNvSpPr/>
          <p:nvPr/>
        </p:nvSpPr>
        <p:spPr>
          <a:xfrm>
            <a:off x="0" y="4993283"/>
            <a:ext cx="9753600" cy="1407517"/>
          </a:xfrm>
          <a:custGeom>
            <a:avLst/>
            <a:gdLst/>
            <a:ahLst/>
            <a:cxnLst/>
            <a:rect l="l" t="t" r="r" b="b"/>
            <a:pathLst>
              <a:path w="9753600" h="1407517">
                <a:moveTo>
                  <a:pt x="0" y="0"/>
                </a:moveTo>
                <a:lnTo>
                  <a:pt x="9753600" y="0"/>
                </a:lnTo>
                <a:lnTo>
                  <a:pt x="9753600" y="1407517"/>
                </a:lnTo>
                <a:lnTo>
                  <a:pt x="0" y="1407517"/>
                </a:lnTo>
                <a:lnTo>
                  <a:pt x="0" y="0"/>
                </a:lnTo>
                <a:close/>
              </a:path>
            </a:pathLst>
          </a:custGeom>
          <a:blipFill>
            <a:blip r:embed="rId6"/>
            <a:stretch>
              <a:fillRect b="-7409"/>
            </a:stretch>
          </a:blipFill>
        </p:spPr>
        <p:txBody>
          <a:bodyPr/>
          <a:lstStyle/>
          <a:p>
            <a:endParaRPr lang="en-US"/>
          </a:p>
        </p:txBody>
      </p:sp>
      <p:sp>
        <p:nvSpPr>
          <p:cNvPr id="7" name="Freeform 7"/>
          <p:cNvSpPr/>
          <p:nvPr/>
        </p:nvSpPr>
        <p:spPr>
          <a:xfrm rot="-427461">
            <a:off x="1979048" y="3181292"/>
            <a:ext cx="1483820" cy="1620487"/>
          </a:xfrm>
          <a:custGeom>
            <a:avLst/>
            <a:gdLst/>
            <a:ahLst/>
            <a:cxnLst/>
            <a:rect l="l" t="t" r="r" b="b"/>
            <a:pathLst>
              <a:path w="1483820" h="1620487">
                <a:moveTo>
                  <a:pt x="0" y="0"/>
                </a:moveTo>
                <a:lnTo>
                  <a:pt x="1483819" y="0"/>
                </a:lnTo>
                <a:lnTo>
                  <a:pt x="1483819" y="1620487"/>
                </a:lnTo>
                <a:lnTo>
                  <a:pt x="0" y="1620487"/>
                </a:lnTo>
                <a:lnTo>
                  <a:pt x="0" y="0"/>
                </a:lnTo>
                <a:close/>
              </a:path>
            </a:pathLst>
          </a:custGeom>
          <a:blipFill>
            <a:blip r:embed="rId7"/>
            <a:stretch>
              <a:fillRect/>
            </a:stretch>
          </a:blipFill>
        </p:spPr>
        <p:txBody>
          <a:bodyPr/>
          <a:lstStyle/>
          <a:p>
            <a:endParaRPr lang="en-US"/>
          </a:p>
        </p:txBody>
      </p:sp>
      <p:sp>
        <p:nvSpPr>
          <p:cNvPr id="8" name="Freeform 8"/>
          <p:cNvSpPr/>
          <p:nvPr/>
        </p:nvSpPr>
        <p:spPr>
          <a:xfrm rot="-169685">
            <a:off x="5633914" y="3281782"/>
            <a:ext cx="1483237" cy="1620487"/>
          </a:xfrm>
          <a:custGeom>
            <a:avLst/>
            <a:gdLst/>
            <a:ahLst/>
            <a:cxnLst/>
            <a:rect l="l" t="t" r="r" b="b"/>
            <a:pathLst>
              <a:path w="1483237" h="1620487">
                <a:moveTo>
                  <a:pt x="0" y="0"/>
                </a:moveTo>
                <a:lnTo>
                  <a:pt x="1483237" y="0"/>
                </a:lnTo>
                <a:lnTo>
                  <a:pt x="1483237" y="1620488"/>
                </a:lnTo>
                <a:lnTo>
                  <a:pt x="0" y="1620488"/>
                </a:lnTo>
                <a:lnTo>
                  <a:pt x="0" y="0"/>
                </a:lnTo>
                <a:close/>
              </a:path>
            </a:pathLst>
          </a:custGeom>
          <a:blipFill>
            <a:blip r:embed="rId8"/>
            <a:stretch>
              <a:fillRect/>
            </a:stretch>
          </a:blipFill>
        </p:spPr>
        <p:txBody>
          <a:bodyPr/>
          <a:lstStyle/>
          <a:p>
            <a:endParaRPr lang="en-US"/>
          </a:p>
        </p:txBody>
      </p:sp>
      <p:sp>
        <p:nvSpPr>
          <p:cNvPr id="9" name="Freeform 9"/>
          <p:cNvSpPr/>
          <p:nvPr/>
        </p:nvSpPr>
        <p:spPr>
          <a:xfrm rot="164318">
            <a:off x="6840752" y="2841609"/>
            <a:ext cx="1413533" cy="1620487"/>
          </a:xfrm>
          <a:custGeom>
            <a:avLst/>
            <a:gdLst/>
            <a:ahLst/>
            <a:cxnLst/>
            <a:rect l="l" t="t" r="r" b="b"/>
            <a:pathLst>
              <a:path w="1413533" h="1620487">
                <a:moveTo>
                  <a:pt x="0" y="0"/>
                </a:moveTo>
                <a:lnTo>
                  <a:pt x="1413533" y="0"/>
                </a:lnTo>
                <a:lnTo>
                  <a:pt x="1413533" y="1620487"/>
                </a:lnTo>
                <a:lnTo>
                  <a:pt x="0" y="1620487"/>
                </a:lnTo>
                <a:lnTo>
                  <a:pt x="0" y="0"/>
                </a:lnTo>
                <a:close/>
              </a:path>
            </a:pathLst>
          </a:custGeom>
          <a:blipFill>
            <a:blip r:embed="rId9"/>
            <a:stretch>
              <a:fillRect/>
            </a:stretch>
          </a:blipFill>
        </p:spPr>
        <p:txBody>
          <a:bodyPr/>
          <a:lstStyle/>
          <a:p>
            <a:endParaRPr lang="en-US"/>
          </a:p>
        </p:txBody>
      </p:sp>
      <p:sp>
        <p:nvSpPr>
          <p:cNvPr id="10" name="Freeform 10"/>
          <p:cNvSpPr/>
          <p:nvPr/>
        </p:nvSpPr>
        <p:spPr>
          <a:xfrm>
            <a:off x="3557628" y="3296514"/>
            <a:ext cx="626466" cy="1591024"/>
          </a:xfrm>
          <a:custGeom>
            <a:avLst/>
            <a:gdLst/>
            <a:ahLst/>
            <a:cxnLst/>
            <a:rect l="l" t="t" r="r" b="b"/>
            <a:pathLst>
              <a:path w="626466" h="1591024">
                <a:moveTo>
                  <a:pt x="0" y="0"/>
                </a:moveTo>
                <a:lnTo>
                  <a:pt x="626466" y="0"/>
                </a:lnTo>
                <a:lnTo>
                  <a:pt x="626466" y="1591024"/>
                </a:lnTo>
                <a:lnTo>
                  <a:pt x="0" y="1591024"/>
                </a:lnTo>
                <a:lnTo>
                  <a:pt x="0" y="0"/>
                </a:lnTo>
                <a:close/>
              </a:path>
            </a:pathLst>
          </a:custGeom>
          <a:blipFill>
            <a:blip r:embed="rId10"/>
            <a:stretch>
              <a:fillRect/>
            </a:stretch>
          </a:blipFill>
        </p:spPr>
        <p:txBody>
          <a:bodyPr/>
          <a:lstStyle/>
          <a:p>
            <a:endParaRPr lang="en-US"/>
          </a:p>
        </p:txBody>
      </p:sp>
      <p:sp>
        <p:nvSpPr>
          <p:cNvPr id="11" name="Freeform 11"/>
          <p:cNvSpPr/>
          <p:nvPr/>
        </p:nvSpPr>
        <p:spPr>
          <a:xfrm rot="-296219">
            <a:off x="4151890" y="3154968"/>
            <a:ext cx="1449820" cy="1591024"/>
          </a:xfrm>
          <a:custGeom>
            <a:avLst/>
            <a:gdLst/>
            <a:ahLst/>
            <a:cxnLst/>
            <a:rect l="l" t="t" r="r" b="b"/>
            <a:pathLst>
              <a:path w="1449820" h="1591024">
                <a:moveTo>
                  <a:pt x="0" y="0"/>
                </a:moveTo>
                <a:lnTo>
                  <a:pt x="1449820" y="0"/>
                </a:lnTo>
                <a:lnTo>
                  <a:pt x="1449820" y="1591024"/>
                </a:lnTo>
                <a:lnTo>
                  <a:pt x="0" y="1591024"/>
                </a:lnTo>
                <a:lnTo>
                  <a:pt x="0" y="0"/>
                </a:lnTo>
                <a:close/>
              </a:path>
            </a:pathLst>
          </a:custGeom>
          <a:blipFill>
            <a:blip r:embed="rId11"/>
            <a:stretch>
              <a:fillRect/>
            </a:stretch>
          </a:blipFill>
        </p:spPr>
        <p:txBody>
          <a:bodyPr/>
          <a:lstStyle/>
          <a:p>
            <a:endParaRPr lang="en-US"/>
          </a:p>
        </p:txBody>
      </p:sp>
      <p:sp>
        <p:nvSpPr>
          <p:cNvPr id="12" name="TextBox 12"/>
          <p:cNvSpPr txBox="1"/>
          <p:nvPr/>
        </p:nvSpPr>
        <p:spPr>
          <a:xfrm>
            <a:off x="2035449" y="2130133"/>
            <a:ext cx="5682702" cy="1384995"/>
          </a:xfrm>
          <a:prstGeom prst="rect">
            <a:avLst/>
          </a:prstGeom>
        </p:spPr>
        <p:txBody>
          <a:bodyPr lIns="0" tIns="0" rIns="0" bIns="0" rtlCol="0" anchor="t">
            <a:spAutoFit/>
          </a:bodyPr>
          <a:lstStyle/>
          <a:p>
            <a:pPr algn="ctr">
              <a:lnSpc>
                <a:spcPts val="10752"/>
              </a:lnSpc>
              <a:spcBef>
                <a:spcPct val="0"/>
              </a:spcBef>
            </a:pPr>
            <a:r>
              <a:rPr lang="en-US" sz="7680" dirty="0">
                <a:solidFill>
                  <a:srgbClr val="FFC000"/>
                </a:solidFill>
                <a:latin typeface="Harlow Solid"/>
                <a:ea typeface="Harlow Solid"/>
                <a:cs typeface="Harlow Solid"/>
                <a:sym typeface="Harlow Solid"/>
              </a:rPr>
              <a:t>Trivia</a:t>
            </a:r>
          </a:p>
        </p:txBody>
      </p:sp>
      <p:sp>
        <p:nvSpPr>
          <p:cNvPr id="13" name="TextBox 13"/>
          <p:cNvSpPr txBox="1"/>
          <p:nvPr/>
        </p:nvSpPr>
        <p:spPr>
          <a:xfrm rot="313341">
            <a:off x="1206768" y="1452093"/>
            <a:ext cx="7642058" cy="394082"/>
          </a:xfrm>
          <a:prstGeom prst="rect">
            <a:avLst/>
          </a:prstGeom>
        </p:spPr>
        <p:txBody>
          <a:bodyPr lIns="0" tIns="0" rIns="0" bIns="0" rtlCol="0" anchor="t">
            <a:spAutoFit/>
          </a:bodyPr>
          <a:lstStyle/>
          <a:p>
            <a:pPr algn="ctr">
              <a:lnSpc>
                <a:spcPts val="3349"/>
              </a:lnSpc>
              <a:spcBef>
                <a:spcPct val="0"/>
              </a:spcBef>
            </a:pPr>
            <a:r>
              <a:rPr lang="en-US" sz="2392" dirty="0">
                <a:solidFill>
                  <a:srgbClr val="FEFAD3"/>
                </a:solidFill>
                <a:latin typeface="Glacial Indifference"/>
                <a:ea typeface="Glacial Indifference"/>
                <a:cs typeface="Glacial Indifference"/>
                <a:sym typeface="Glacial Indifference"/>
              </a:rPr>
              <a:t>“Breathe: Healthy Steps to Living Tobacco Free” Edition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A04842-F5A3-B611-D091-D4B92EDCE23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C785871-83CC-14E6-CB9C-0C415D509730}"/>
              </a:ext>
            </a:extLst>
          </p:cNvPr>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l="-16666" r="-16666"/>
            </a:stretch>
          </a:blipFill>
        </p:spPr>
        <p:txBody>
          <a:bodyPr/>
          <a:lstStyle/>
          <a:p>
            <a:endParaRPr lang="en-US"/>
          </a:p>
        </p:txBody>
      </p:sp>
      <p:sp>
        <p:nvSpPr>
          <p:cNvPr id="3" name="Freeform 3">
            <a:extLst>
              <a:ext uri="{FF2B5EF4-FFF2-40B4-BE49-F238E27FC236}">
                <a16:creationId xmlns:a16="http://schemas.microsoft.com/office/drawing/2014/main" id="{A64B8222-CAC5-70FB-38A0-E07F4B044669}"/>
              </a:ext>
            </a:extLst>
          </p:cNvPr>
          <p:cNvSpPr/>
          <p:nvPr/>
        </p:nvSpPr>
        <p:spPr>
          <a:xfrm rot="-3021728">
            <a:off x="-601451" y="-534743"/>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4" name="Freeform 4">
            <a:extLst>
              <a:ext uri="{FF2B5EF4-FFF2-40B4-BE49-F238E27FC236}">
                <a16:creationId xmlns:a16="http://schemas.microsoft.com/office/drawing/2014/main" id="{88672629-13B9-F095-FD53-F70C9DCFE15F}"/>
              </a:ext>
            </a:extLst>
          </p:cNvPr>
          <p:cNvSpPr/>
          <p:nvPr/>
        </p:nvSpPr>
        <p:spPr>
          <a:xfrm rot="3013506">
            <a:off x="7265653" y="-536551"/>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5" name="TextBox 5">
            <a:extLst>
              <a:ext uri="{FF2B5EF4-FFF2-40B4-BE49-F238E27FC236}">
                <a16:creationId xmlns:a16="http://schemas.microsoft.com/office/drawing/2014/main" id="{6DF4409C-CF83-D2C3-4FB9-205CF26BC7D7}"/>
              </a:ext>
            </a:extLst>
          </p:cNvPr>
          <p:cNvSpPr txBox="1"/>
          <p:nvPr/>
        </p:nvSpPr>
        <p:spPr>
          <a:xfrm>
            <a:off x="2074947" y="792580"/>
            <a:ext cx="5391265" cy="1384995"/>
          </a:xfrm>
          <a:prstGeom prst="rect">
            <a:avLst/>
          </a:prstGeom>
        </p:spPr>
        <p:txBody>
          <a:bodyPr lIns="0" tIns="0" rIns="0" bIns="0" rtlCol="0" anchor="t">
            <a:spAutoFit/>
          </a:bodyPr>
          <a:lstStyle/>
          <a:p>
            <a:pPr algn="ctr">
              <a:lnSpc>
                <a:spcPts val="10752"/>
              </a:lnSpc>
              <a:spcBef>
                <a:spcPct val="0"/>
              </a:spcBef>
            </a:pPr>
            <a:r>
              <a:rPr lang="en-US" sz="7680" dirty="0">
                <a:solidFill>
                  <a:srgbClr val="FFC000"/>
                </a:solidFill>
                <a:latin typeface="Harlow Solid"/>
                <a:ea typeface="Harlow Solid"/>
                <a:cs typeface="Harlow Solid"/>
                <a:sym typeface="Harlow Solid"/>
              </a:rPr>
              <a:t>Round 1</a:t>
            </a:r>
          </a:p>
        </p:txBody>
      </p:sp>
      <p:sp>
        <p:nvSpPr>
          <p:cNvPr id="6" name="TextBox 6">
            <a:extLst>
              <a:ext uri="{FF2B5EF4-FFF2-40B4-BE49-F238E27FC236}">
                <a16:creationId xmlns:a16="http://schemas.microsoft.com/office/drawing/2014/main" id="{D5CF9C7D-FA79-3BB3-4246-A4A940E13C9E}"/>
              </a:ext>
            </a:extLst>
          </p:cNvPr>
          <p:cNvSpPr txBox="1"/>
          <p:nvPr/>
        </p:nvSpPr>
        <p:spPr>
          <a:xfrm>
            <a:off x="923787" y="2077065"/>
            <a:ext cx="7815912" cy="890437"/>
          </a:xfrm>
          <a:prstGeom prst="rect">
            <a:avLst/>
          </a:prstGeom>
        </p:spPr>
        <p:txBody>
          <a:bodyPr wrap="square" lIns="0" tIns="0" rIns="0" bIns="0" rtlCol="0" anchor="t">
            <a:spAutoFit/>
          </a:bodyPr>
          <a:lstStyle/>
          <a:p>
            <a:pPr algn="ctr">
              <a:lnSpc>
                <a:spcPts val="3602"/>
              </a:lnSpc>
            </a:pPr>
            <a:r>
              <a:rPr lang="en-US" sz="2573" dirty="0">
                <a:solidFill>
                  <a:srgbClr val="FEFAD3"/>
                </a:solidFill>
                <a:latin typeface="Glacial Indifference"/>
                <a:ea typeface="Glacial Indifference"/>
                <a:cs typeface="Glacial Indifference"/>
                <a:sym typeface="Glacial Indifference"/>
              </a:rPr>
              <a:t>2. What do we call the chemicals and odors left behind after someone smoked or vaped in a home/car?</a:t>
            </a:r>
          </a:p>
        </p:txBody>
      </p:sp>
    </p:spTree>
    <p:extLst>
      <p:ext uri="{BB962C8B-B14F-4D97-AF65-F5344CB8AC3E}">
        <p14:creationId xmlns:p14="http://schemas.microsoft.com/office/powerpoint/2010/main" val="1576878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2198BD-7FF8-BE47-B8F1-508E7207136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1ABE3F9-7C09-7076-98EB-C93AF87CB70D}"/>
              </a:ext>
            </a:extLst>
          </p:cNvPr>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l="-16666" r="-16666"/>
            </a:stretch>
          </a:blipFill>
        </p:spPr>
        <p:txBody>
          <a:bodyPr/>
          <a:lstStyle/>
          <a:p>
            <a:endParaRPr lang="en-US"/>
          </a:p>
        </p:txBody>
      </p:sp>
      <p:sp>
        <p:nvSpPr>
          <p:cNvPr id="3" name="Freeform 3">
            <a:extLst>
              <a:ext uri="{FF2B5EF4-FFF2-40B4-BE49-F238E27FC236}">
                <a16:creationId xmlns:a16="http://schemas.microsoft.com/office/drawing/2014/main" id="{6D1065BA-9588-3367-CDB3-ADA1E3D3642F}"/>
              </a:ext>
            </a:extLst>
          </p:cNvPr>
          <p:cNvSpPr/>
          <p:nvPr/>
        </p:nvSpPr>
        <p:spPr>
          <a:xfrm rot="-3021728">
            <a:off x="-601451" y="-534743"/>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4" name="Freeform 4">
            <a:extLst>
              <a:ext uri="{FF2B5EF4-FFF2-40B4-BE49-F238E27FC236}">
                <a16:creationId xmlns:a16="http://schemas.microsoft.com/office/drawing/2014/main" id="{74BB0544-6E0B-A2E2-2814-2DBA7BB9E067}"/>
              </a:ext>
            </a:extLst>
          </p:cNvPr>
          <p:cNvSpPr/>
          <p:nvPr/>
        </p:nvSpPr>
        <p:spPr>
          <a:xfrm rot="3013506">
            <a:off x="7265653" y="-536551"/>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5" name="TextBox 5">
            <a:extLst>
              <a:ext uri="{FF2B5EF4-FFF2-40B4-BE49-F238E27FC236}">
                <a16:creationId xmlns:a16="http://schemas.microsoft.com/office/drawing/2014/main" id="{D2E28900-CADA-EB6D-586A-B2ABBD9BD568}"/>
              </a:ext>
            </a:extLst>
          </p:cNvPr>
          <p:cNvSpPr txBox="1"/>
          <p:nvPr/>
        </p:nvSpPr>
        <p:spPr>
          <a:xfrm>
            <a:off x="2074947" y="792580"/>
            <a:ext cx="5391265" cy="1384995"/>
          </a:xfrm>
          <a:prstGeom prst="rect">
            <a:avLst/>
          </a:prstGeom>
        </p:spPr>
        <p:txBody>
          <a:bodyPr lIns="0" tIns="0" rIns="0" bIns="0" rtlCol="0" anchor="t">
            <a:spAutoFit/>
          </a:bodyPr>
          <a:lstStyle/>
          <a:p>
            <a:pPr algn="ctr">
              <a:lnSpc>
                <a:spcPts val="10752"/>
              </a:lnSpc>
              <a:spcBef>
                <a:spcPct val="0"/>
              </a:spcBef>
            </a:pPr>
            <a:r>
              <a:rPr lang="en-US" sz="7680" dirty="0">
                <a:solidFill>
                  <a:srgbClr val="FFC000"/>
                </a:solidFill>
                <a:latin typeface="Harlow Solid"/>
                <a:ea typeface="Harlow Solid"/>
                <a:cs typeface="Harlow Solid"/>
                <a:sym typeface="Harlow Solid"/>
              </a:rPr>
              <a:t>Round 1</a:t>
            </a:r>
          </a:p>
        </p:txBody>
      </p:sp>
      <p:sp>
        <p:nvSpPr>
          <p:cNvPr id="6" name="TextBox 6">
            <a:extLst>
              <a:ext uri="{FF2B5EF4-FFF2-40B4-BE49-F238E27FC236}">
                <a16:creationId xmlns:a16="http://schemas.microsoft.com/office/drawing/2014/main" id="{A884391B-FE42-0DE8-A62F-CC4FAE1D0E16}"/>
              </a:ext>
            </a:extLst>
          </p:cNvPr>
          <p:cNvSpPr txBox="1"/>
          <p:nvPr/>
        </p:nvSpPr>
        <p:spPr>
          <a:xfrm>
            <a:off x="923787" y="2077065"/>
            <a:ext cx="7815912" cy="890437"/>
          </a:xfrm>
          <a:prstGeom prst="rect">
            <a:avLst/>
          </a:prstGeom>
        </p:spPr>
        <p:txBody>
          <a:bodyPr wrap="square" lIns="0" tIns="0" rIns="0" bIns="0" rtlCol="0" anchor="t">
            <a:spAutoFit/>
          </a:bodyPr>
          <a:lstStyle/>
          <a:p>
            <a:pPr algn="ctr">
              <a:lnSpc>
                <a:spcPts val="3602"/>
              </a:lnSpc>
            </a:pPr>
            <a:r>
              <a:rPr lang="en-US" sz="2573" dirty="0">
                <a:solidFill>
                  <a:srgbClr val="FEFAD3"/>
                </a:solidFill>
                <a:latin typeface="Glacial Indifference"/>
                <a:ea typeface="Glacial Indifference"/>
                <a:cs typeface="Glacial Indifference"/>
                <a:sym typeface="Glacial Indifference"/>
              </a:rPr>
              <a:t>2. What do we call the chemicals and odors left behind after someone smoked or vaped in a home/car?</a:t>
            </a:r>
          </a:p>
        </p:txBody>
      </p:sp>
      <p:sp>
        <p:nvSpPr>
          <p:cNvPr id="7" name="Freeform 7">
            <a:extLst>
              <a:ext uri="{FF2B5EF4-FFF2-40B4-BE49-F238E27FC236}">
                <a16:creationId xmlns:a16="http://schemas.microsoft.com/office/drawing/2014/main" id="{2B2C375D-5EE3-8042-0799-87E09534A299}"/>
              </a:ext>
            </a:extLst>
          </p:cNvPr>
          <p:cNvSpPr/>
          <p:nvPr/>
        </p:nvSpPr>
        <p:spPr>
          <a:xfrm>
            <a:off x="1709088" y="3109580"/>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r:embed="rId5">
              <a:extLst>
                <a:ext uri="{96DAC541-7B7A-43D3-8B79-37D633B846F1}">
                  <asvg:svgBlip xmlns:asvg="http://schemas.microsoft.com/office/drawing/2016/SVG/main" r:embed="rId6"/>
                </a:ext>
              </a:extLst>
            </a:blip>
            <a:stretch>
              <a:fillRect t="-1454" b="-1454"/>
            </a:stretch>
          </a:blipFill>
        </p:spPr>
        <p:txBody>
          <a:bodyPr/>
          <a:lstStyle/>
          <a:p>
            <a:endParaRPr lang="en-US"/>
          </a:p>
        </p:txBody>
      </p:sp>
      <p:sp>
        <p:nvSpPr>
          <p:cNvPr id="8" name="TextBox 8">
            <a:extLst>
              <a:ext uri="{FF2B5EF4-FFF2-40B4-BE49-F238E27FC236}">
                <a16:creationId xmlns:a16="http://schemas.microsoft.com/office/drawing/2014/main" id="{EB6E92B1-9521-A4C8-EA8D-33D00E89D450}"/>
              </a:ext>
            </a:extLst>
          </p:cNvPr>
          <p:cNvSpPr txBox="1"/>
          <p:nvPr/>
        </p:nvSpPr>
        <p:spPr>
          <a:xfrm>
            <a:off x="2137218" y="3733800"/>
            <a:ext cx="2156657" cy="243971"/>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Residual Nicotine</a:t>
            </a:r>
          </a:p>
        </p:txBody>
      </p:sp>
      <p:sp>
        <p:nvSpPr>
          <p:cNvPr id="9" name="Freeform 9">
            <a:extLst>
              <a:ext uri="{FF2B5EF4-FFF2-40B4-BE49-F238E27FC236}">
                <a16:creationId xmlns:a16="http://schemas.microsoft.com/office/drawing/2014/main" id="{A36C1198-8085-7063-1DF3-3E24AA3BF4F6}"/>
              </a:ext>
            </a:extLst>
          </p:cNvPr>
          <p:cNvSpPr/>
          <p:nvPr/>
        </p:nvSpPr>
        <p:spPr>
          <a:xfrm>
            <a:off x="5031595" y="3109580"/>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r:embed="rId5">
              <a:extLst>
                <a:ext uri="{96DAC541-7B7A-43D3-8B79-37D633B846F1}">
                  <asvg:svgBlip xmlns:asvg="http://schemas.microsoft.com/office/drawing/2016/SVG/main" r:embed="rId6"/>
                </a:ext>
              </a:extLst>
            </a:blip>
            <a:stretch>
              <a:fillRect t="-1454" b="-1454"/>
            </a:stretch>
          </a:blipFill>
        </p:spPr>
        <p:txBody>
          <a:bodyPr/>
          <a:lstStyle/>
          <a:p>
            <a:endParaRPr lang="en-US"/>
          </a:p>
        </p:txBody>
      </p:sp>
      <p:sp>
        <p:nvSpPr>
          <p:cNvPr id="10" name="TextBox 10">
            <a:extLst>
              <a:ext uri="{FF2B5EF4-FFF2-40B4-BE49-F238E27FC236}">
                <a16:creationId xmlns:a16="http://schemas.microsoft.com/office/drawing/2014/main" id="{39328195-07AA-AEE9-C0E7-192A8FF6BCE7}"/>
              </a:ext>
            </a:extLst>
          </p:cNvPr>
          <p:cNvSpPr txBox="1"/>
          <p:nvPr/>
        </p:nvSpPr>
        <p:spPr>
          <a:xfrm>
            <a:off x="5459725" y="3643132"/>
            <a:ext cx="2156657" cy="471668"/>
          </a:xfrm>
          <a:prstGeom prst="rect">
            <a:avLst/>
          </a:prstGeom>
        </p:spPr>
        <p:txBody>
          <a:bodyPr wrap="square"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Secondhand Smoke</a:t>
            </a:r>
          </a:p>
        </p:txBody>
      </p:sp>
      <p:sp>
        <p:nvSpPr>
          <p:cNvPr id="11" name="Freeform 11">
            <a:extLst>
              <a:ext uri="{FF2B5EF4-FFF2-40B4-BE49-F238E27FC236}">
                <a16:creationId xmlns:a16="http://schemas.microsoft.com/office/drawing/2014/main" id="{CEE315F0-AD62-2206-A41B-795D24504229}"/>
              </a:ext>
            </a:extLst>
          </p:cNvPr>
          <p:cNvSpPr/>
          <p:nvPr/>
        </p:nvSpPr>
        <p:spPr>
          <a:xfrm>
            <a:off x="1709088" y="4792916"/>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r:embed="rId5">
              <a:extLst>
                <a:ext uri="{96DAC541-7B7A-43D3-8B79-37D633B846F1}">
                  <asvg:svgBlip xmlns:asvg="http://schemas.microsoft.com/office/drawing/2016/SVG/main" r:embed="rId6"/>
                </a:ext>
              </a:extLst>
            </a:blip>
            <a:stretch>
              <a:fillRect t="-1454" b="-1454"/>
            </a:stretch>
          </a:blipFill>
        </p:spPr>
        <p:txBody>
          <a:bodyPr/>
          <a:lstStyle/>
          <a:p>
            <a:endParaRPr lang="en-US"/>
          </a:p>
        </p:txBody>
      </p:sp>
      <p:sp>
        <p:nvSpPr>
          <p:cNvPr id="12" name="TextBox 12">
            <a:extLst>
              <a:ext uri="{FF2B5EF4-FFF2-40B4-BE49-F238E27FC236}">
                <a16:creationId xmlns:a16="http://schemas.microsoft.com/office/drawing/2014/main" id="{CD7D98C5-DD57-B4F8-4800-C2A3A63A8245}"/>
              </a:ext>
            </a:extLst>
          </p:cNvPr>
          <p:cNvSpPr txBox="1"/>
          <p:nvPr/>
        </p:nvSpPr>
        <p:spPr>
          <a:xfrm>
            <a:off x="2137218" y="5334000"/>
            <a:ext cx="2156657" cy="471668"/>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Thirdhand Smoke</a:t>
            </a:r>
          </a:p>
        </p:txBody>
      </p:sp>
      <p:sp>
        <p:nvSpPr>
          <p:cNvPr id="13" name="Freeform 13">
            <a:extLst>
              <a:ext uri="{FF2B5EF4-FFF2-40B4-BE49-F238E27FC236}">
                <a16:creationId xmlns:a16="http://schemas.microsoft.com/office/drawing/2014/main" id="{BDF2D560-CDFA-03BC-8998-0AF996CE721E}"/>
              </a:ext>
            </a:extLst>
          </p:cNvPr>
          <p:cNvSpPr/>
          <p:nvPr/>
        </p:nvSpPr>
        <p:spPr>
          <a:xfrm>
            <a:off x="5031595" y="4792916"/>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r:embed="rId5">
              <a:extLst>
                <a:ext uri="{96DAC541-7B7A-43D3-8B79-37D633B846F1}">
                  <asvg:svgBlip xmlns:asvg="http://schemas.microsoft.com/office/drawing/2016/SVG/main" r:embed="rId6"/>
                </a:ext>
              </a:extLst>
            </a:blip>
            <a:stretch>
              <a:fillRect t="-1454" b="-1454"/>
            </a:stretch>
          </a:blipFill>
        </p:spPr>
        <p:txBody>
          <a:bodyPr/>
          <a:lstStyle/>
          <a:p>
            <a:endParaRPr lang="en-US" dirty="0"/>
          </a:p>
        </p:txBody>
      </p:sp>
      <p:sp>
        <p:nvSpPr>
          <p:cNvPr id="14" name="TextBox 14">
            <a:extLst>
              <a:ext uri="{FF2B5EF4-FFF2-40B4-BE49-F238E27FC236}">
                <a16:creationId xmlns:a16="http://schemas.microsoft.com/office/drawing/2014/main" id="{94FFF540-BA98-2979-531B-4DB776859F3C}"/>
              </a:ext>
            </a:extLst>
          </p:cNvPr>
          <p:cNvSpPr txBox="1"/>
          <p:nvPr/>
        </p:nvSpPr>
        <p:spPr>
          <a:xfrm>
            <a:off x="5459725" y="5428163"/>
            <a:ext cx="2156657" cy="243971"/>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Harmless</a:t>
            </a:r>
          </a:p>
        </p:txBody>
      </p:sp>
      <p:sp>
        <p:nvSpPr>
          <p:cNvPr id="15" name="Arrow: Down 14">
            <a:extLst>
              <a:ext uri="{FF2B5EF4-FFF2-40B4-BE49-F238E27FC236}">
                <a16:creationId xmlns:a16="http://schemas.microsoft.com/office/drawing/2014/main" id="{AA49F1C6-C936-0FBF-3B1C-C6EC4A39440C}"/>
              </a:ext>
            </a:extLst>
          </p:cNvPr>
          <p:cNvSpPr/>
          <p:nvPr/>
        </p:nvSpPr>
        <p:spPr>
          <a:xfrm>
            <a:off x="2841222" y="4662809"/>
            <a:ext cx="765241" cy="531130"/>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effectLst>
                <a:glow rad="228600">
                  <a:schemeClr val="accent6">
                    <a:satMod val="175000"/>
                    <a:alpha val="40000"/>
                  </a:schemeClr>
                </a:glow>
              </a:effectLst>
            </a:endParaRPr>
          </a:p>
        </p:txBody>
      </p:sp>
      <p:sp>
        <p:nvSpPr>
          <p:cNvPr id="16" name="Arrow: Down 15">
            <a:extLst>
              <a:ext uri="{FF2B5EF4-FFF2-40B4-BE49-F238E27FC236}">
                <a16:creationId xmlns:a16="http://schemas.microsoft.com/office/drawing/2014/main" id="{A771BAD9-7474-10E5-28CD-69700F58486F}"/>
              </a:ext>
            </a:extLst>
          </p:cNvPr>
          <p:cNvSpPr/>
          <p:nvPr/>
        </p:nvSpPr>
        <p:spPr>
          <a:xfrm rot="10800000">
            <a:off x="2841222" y="5817766"/>
            <a:ext cx="765241" cy="531130"/>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effectLst>
                <a:glow rad="228600">
                  <a:schemeClr val="accent6">
                    <a:satMod val="175000"/>
                    <a:alpha val="40000"/>
                  </a:schemeClr>
                </a:glow>
              </a:effectLst>
            </a:endParaRPr>
          </a:p>
        </p:txBody>
      </p:sp>
    </p:spTree>
    <p:extLst>
      <p:ext uri="{BB962C8B-B14F-4D97-AF65-F5344CB8AC3E}">
        <p14:creationId xmlns:p14="http://schemas.microsoft.com/office/powerpoint/2010/main" val="1206353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E4557-9165-9907-909B-42099634A7A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68969F3-9658-1914-41B4-1C80EC071AD9}"/>
              </a:ext>
            </a:extLst>
          </p:cNvPr>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l="-16666" r="-16666"/>
            </a:stretch>
          </a:blipFill>
        </p:spPr>
        <p:txBody>
          <a:bodyPr/>
          <a:lstStyle/>
          <a:p>
            <a:endParaRPr lang="en-US"/>
          </a:p>
        </p:txBody>
      </p:sp>
      <p:sp>
        <p:nvSpPr>
          <p:cNvPr id="3" name="Freeform 3">
            <a:extLst>
              <a:ext uri="{FF2B5EF4-FFF2-40B4-BE49-F238E27FC236}">
                <a16:creationId xmlns:a16="http://schemas.microsoft.com/office/drawing/2014/main" id="{315C8337-E485-F55E-9175-7B6BD7C60D89}"/>
              </a:ext>
            </a:extLst>
          </p:cNvPr>
          <p:cNvSpPr/>
          <p:nvPr/>
        </p:nvSpPr>
        <p:spPr>
          <a:xfrm rot="-3021728">
            <a:off x="-601451" y="-534743"/>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4" name="Freeform 4">
            <a:extLst>
              <a:ext uri="{FF2B5EF4-FFF2-40B4-BE49-F238E27FC236}">
                <a16:creationId xmlns:a16="http://schemas.microsoft.com/office/drawing/2014/main" id="{FF0DE7D0-A180-C19E-B57B-57512C73E2D1}"/>
              </a:ext>
            </a:extLst>
          </p:cNvPr>
          <p:cNvSpPr/>
          <p:nvPr/>
        </p:nvSpPr>
        <p:spPr>
          <a:xfrm rot="3013506">
            <a:off x="7265653" y="-536551"/>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5" name="TextBox 5">
            <a:extLst>
              <a:ext uri="{FF2B5EF4-FFF2-40B4-BE49-F238E27FC236}">
                <a16:creationId xmlns:a16="http://schemas.microsoft.com/office/drawing/2014/main" id="{318E022B-BDB8-0236-5738-6551E06185DE}"/>
              </a:ext>
            </a:extLst>
          </p:cNvPr>
          <p:cNvSpPr txBox="1"/>
          <p:nvPr/>
        </p:nvSpPr>
        <p:spPr>
          <a:xfrm>
            <a:off x="2074947" y="792580"/>
            <a:ext cx="5391265" cy="1384995"/>
          </a:xfrm>
          <a:prstGeom prst="rect">
            <a:avLst/>
          </a:prstGeom>
        </p:spPr>
        <p:txBody>
          <a:bodyPr lIns="0" tIns="0" rIns="0" bIns="0" rtlCol="0" anchor="t">
            <a:spAutoFit/>
          </a:bodyPr>
          <a:lstStyle/>
          <a:p>
            <a:pPr algn="ctr">
              <a:lnSpc>
                <a:spcPts val="10752"/>
              </a:lnSpc>
              <a:spcBef>
                <a:spcPct val="0"/>
              </a:spcBef>
            </a:pPr>
            <a:r>
              <a:rPr lang="en-US" sz="7680" dirty="0">
                <a:solidFill>
                  <a:srgbClr val="FFC000"/>
                </a:solidFill>
                <a:latin typeface="Harlow Solid"/>
                <a:ea typeface="Harlow Solid"/>
                <a:cs typeface="Harlow Solid"/>
                <a:sym typeface="Harlow Solid"/>
              </a:rPr>
              <a:t>Round 1</a:t>
            </a:r>
          </a:p>
        </p:txBody>
      </p:sp>
      <p:sp>
        <p:nvSpPr>
          <p:cNvPr id="6" name="TextBox 6">
            <a:extLst>
              <a:ext uri="{FF2B5EF4-FFF2-40B4-BE49-F238E27FC236}">
                <a16:creationId xmlns:a16="http://schemas.microsoft.com/office/drawing/2014/main" id="{5E20A72B-5A14-E975-53A2-60887CECE617}"/>
              </a:ext>
            </a:extLst>
          </p:cNvPr>
          <p:cNvSpPr txBox="1"/>
          <p:nvPr/>
        </p:nvSpPr>
        <p:spPr>
          <a:xfrm>
            <a:off x="647700" y="2307898"/>
            <a:ext cx="8458200" cy="428772"/>
          </a:xfrm>
          <a:prstGeom prst="rect">
            <a:avLst/>
          </a:prstGeom>
        </p:spPr>
        <p:txBody>
          <a:bodyPr wrap="square" lIns="0" tIns="0" rIns="0" bIns="0" rtlCol="0" anchor="t">
            <a:spAutoFit/>
          </a:bodyPr>
          <a:lstStyle/>
          <a:p>
            <a:pPr algn="ctr">
              <a:lnSpc>
                <a:spcPts val="3602"/>
              </a:lnSpc>
            </a:pPr>
            <a:r>
              <a:rPr lang="en-US" sz="2573" dirty="0">
                <a:solidFill>
                  <a:srgbClr val="FEFAD3"/>
                </a:solidFill>
                <a:latin typeface="Glacial Indifference"/>
                <a:ea typeface="Glacial Indifference"/>
                <a:cs typeface="Glacial Indifference"/>
                <a:sym typeface="Glacial Indifference"/>
              </a:rPr>
              <a:t>3. How does Big Tobacco target marginalized populations?</a:t>
            </a:r>
          </a:p>
        </p:txBody>
      </p:sp>
    </p:spTree>
    <p:extLst>
      <p:ext uri="{BB962C8B-B14F-4D97-AF65-F5344CB8AC3E}">
        <p14:creationId xmlns:p14="http://schemas.microsoft.com/office/powerpoint/2010/main" val="2366356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EBC69F-7AB8-4A2A-F689-5A0D0431EEF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698CBA8-6022-6299-1F95-892289821357}"/>
              </a:ext>
            </a:extLst>
          </p:cNvPr>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l="-16666" r="-16666"/>
            </a:stretch>
          </a:blipFill>
        </p:spPr>
        <p:txBody>
          <a:bodyPr/>
          <a:lstStyle/>
          <a:p>
            <a:endParaRPr lang="en-US"/>
          </a:p>
        </p:txBody>
      </p:sp>
      <p:sp>
        <p:nvSpPr>
          <p:cNvPr id="3" name="Freeform 3">
            <a:extLst>
              <a:ext uri="{FF2B5EF4-FFF2-40B4-BE49-F238E27FC236}">
                <a16:creationId xmlns:a16="http://schemas.microsoft.com/office/drawing/2014/main" id="{5DCEBF23-2D0D-3EA1-FE84-1AF431730C8C}"/>
              </a:ext>
            </a:extLst>
          </p:cNvPr>
          <p:cNvSpPr/>
          <p:nvPr/>
        </p:nvSpPr>
        <p:spPr>
          <a:xfrm rot="-3021728">
            <a:off x="-601451" y="-534743"/>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4" name="Freeform 4">
            <a:extLst>
              <a:ext uri="{FF2B5EF4-FFF2-40B4-BE49-F238E27FC236}">
                <a16:creationId xmlns:a16="http://schemas.microsoft.com/office/drawing/2014/main" id="{9F20FE10-E4D6-25EC-60D8-CC91FE740DDA}"/>
              </a:ext>
            </a:extLst>
          </p:cNvPr>
          <p:cNvSpPr/>
          <p:nvPr/>
        </p:nvSpPr>
        <p:spPr>
          <a:xfrm rot="3013506">
            <a:off x="7265653" y="-536551"/>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5" name="TextBox 5">
            <a:extLst>
              <a:ext uri="{FF2B5EF4-FFF2-40B4-BE49-F238E27FC236}">
                <a16:creationId xmlns:a16="http://schemas.microsoft.com/office/drawing/2014/main" id="{E674380F-ADE3-7091-FC38-4A396DD0726B}"/>
              </a:ext>
            </a:extLst>
          </p:cNvPr>
          <p:cNvSpPr txBox="1"/>
          <p:nvPr/>
        </p:nvSpPr>
        <p:spPr>
          <a:xfrm>
            <a:off x="2074947" y="792580"/>
            <a:ext cx="5391265" cy="1384995"/>
          </a:xfrm>
          <a:prstGeom prst="rect">
            <a:avLst/>
          </a:prstGeom>
        </p:spPr>
        <p:txBody>
          <a:bodyPr lIns="0" tIns="0" rIns="0" bIns="0" rtlCol="0" anchor="t">
            <a:spAutoFit/>
          </a:bodyPr>
          <a:lstStyle/>
          <a:p>
            <a:pPr algn="ctr">
              <a:lnSpc>
                <a:spcPts val="10752"/>
              </a:lnSpc>
              <a:spcBef>
                <a:spcPct val="0"/>
              </a:spcBef>
            </a:pPr>
            <a:r>
              <a:rPr lang="en-US" sz="7680" dirty="0">
                <a:solidFill>
                  <a:srgbClr val="FFC000"/>
                </a:solidFill>
                <a:latin typeface="Harlow Solid"/>
                <a:ea typeface="Harlow Solid"/>
                <a:cs typeface="Harlow Solid"/>
                <a:sym typeface="Harlow Solid"/>
              </a:rPr>
              <a:t>Round 1</a:t>
            </a:r>
          </a:p>
        </p:txBody>
      </p:sp>
      <p:sp>
        <p:nvSpPr>
          <p:cNvPr id="6" name="TextBox 6">
            <a:extLst>
              <a:ext uri="{FF2B5EF4-FFF2-40B4-BE49-F238E27FC236}">
                <a16:creationId xmlns:a16="http://schemas.microsoft.com/office/drawing/2014/main" id="{36FBF9EE-9618-8FF1-A35D-DC036C04DCEB}"/>
              </a:ext>
            </a:extLst>
          </p:cNvPr>
          <p:cNvSpPr txBox="1"/>
          <p:nvPr/>
        </p:nvSpPr>
        <p:spPr>
          <a:xfrm>
            <a:off x="647700" y="2307898"/>
            <a:ext cx="8458200" cy="428772"/>
          </a:xfrm>
          <a:prstGeom prst="rect">
            <a:avLst/>
          </a:prstGeom>
        </p:spPr>
        <p:txBody>
          <a:bodyPr wrap="square" lIns="0" tIns="0" rIns="0" bIns="0" rtlCol="0" anchor="t">
            <a:spAutoFit/>
          </a:bodyPr>
          <a:lstStyle/>
          <a:p>
            <a:pPr algn="ctr">
              <a:lnSpc>
                <a:spcPts val="3602"/>
              </a:lnSpc>
            </a:pPr>
            <a:r>
              <a:rPr lang="en-US" sz="2573" dirty="0">
                <a:solidFill>
                  <a:srgbClr val="FEFAD3"/>
                </a:solidFill>
                <a:latin typeface="Glacial Indifference"/>
                <a:ea typeface="Glacial Indifference"/>
                <a:cs typeface="Glacial Indifference"/>
                <a:sym typeface="Glacial Indifference"/>
              </a:rPr>
              <a:t>3. How does Big Tobacco target marginalized populations?</a:t>
            </a:r>
          </a:p>
        </p:txBody>
      </p:sp>
      <p:sp>
        <p:nvSpPr>
          <p:cNvPr id="7" name="Freeform 7">
            <a:extLst>
              <a:ext uri="{FF2B5EF4-FFF2-40B4-BE49-F238E27FC236}">
                <a16:creationId xmlns:a16="http://schemas.microsoft.com/office/drawing/2014/main" id="{54662C6C-5C51-11AE-7052-9DB5D0CC0B8F}"/>
              </a:ext>
            </a:extLst>
          </p:cNvPr>
          <p:cNvSpPr/>
          <p:nvPr/>
        </p:nvSpPr>
        <p:spPr>
          <a:xfrm>
            <a:off x="1709088" y="3109580"/>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r:embed="rId5">
              <a:extLst>
                <a:ext uri="{96DAC541-7B7A-43D3-8B79-37D633B846F1}">
                  <asvg:svgBlip xmlns:asvg="http://schemas.microsoft.com/office/drawing/2016/SVG/main" r:embed="rId6"/>
                </a:ext>
              </a:extLst>
            </a:blip>
            <a:stretch>
              <a:fillRect t="-1454" b="-1454"/>
            </a:stretch>
          </a:blipFill>
        </p:spPr>
        <p:txBody>
          <a:bodyPr/>
          <a:lstStyle/>
          <a:p>
            <a:endParaRPr lang="en-US"/>
          </a:p>
        </p:txBody>
      </p:sp>
      <p:sp>
        <p:nvSpPr>
          <p:cNvPr id="8" name="TextBox 8">
            <a:extLst>
              <a:ext uri="{FF2B5EF4-FFF2-40B4-BE49-F238E27FC236}">
                <a16:creationId xmlns:a16="http://schemas.microsoft.com/office/drawing/2014/main" id="{51FC95EA-8F57-6ED6-7C25-95F8DBC0824D}"/>
              </a:ext>
            </a:extLst>
          </p:cNvPr>
          <p:cNvSpPr txBox="1"/>
          <p:nvPr/>
        </p:nvSpPr>
        <p:spPr>
          <a:xfrm>
            <a:off x="1905000" y="3600694"/>
            <a:ext cx="2607933" cy="461665"/>
          </a:xfrm>
          <a:prstGeom prst="rect">
            <a:avLst/>
          </a:prstGeom>
        </p:spPr>
        <p:txBody>
          <a:bodyPr wrap="square" lIns="0" tIns="0" rIns="0" bIns="0" rtlCol="0" anchor="t">
            <a:spAutoFit/>
          </a:bodyPr>
          <a:lstStyle/>
          <a:p>
            <a:pPr algn="ctr">
              <a:lnSpc>
                <a:spcPts val="1795"/>
              </a:lnSpc>
            </a:pPr>
            <a:r>
              <a:rPr lang="en-US" sz="1600" b="1" dirty="0">
                <a:solidFill>
                  <a:srgbClr val="931E09"/>
                </a:solidFill>
                <a:latin typeface="Glacial Indifference Bold"/>
                <a:ea typeface="Glacial Indifference Bold"/>
                <a:cs typeface="Glacial Indifference Bold"/>
                <a:sym typeface="Glacial Indifference Bold"/>
              </a:rPr>
              <a:t>Fighting laws that would protect certain groups</a:t>
            </a:r>
          </a:p>
        </p:txBody>
      </p:sp>
      <p:sp>
        <p:nvSpPr>
          <p:cNvPr id="9" name="Freeform 9">
            <a:extLst>
              <a:ext uri="{FF2B5EF4-FFF2-40B4-BE49-F238E27FC236}">
                <a16:creationId xmlns:a16="http://schemas.microsoft.com/office/drawing/2014/main" id="{E1CAB5B4-AC39-A644-430A-8C9369B07595}"/>
              </a:ext>
            </a:extLst>
          </p:cNvPr>
          <p:cNvSpPr/>
          <p:nvPr/>
        </p:nvSpPr>
        <p:spPr>
          <a:xfrm>
            <a:off x="5031595" y="3109580"/>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r:embed="rId5">
              <a:extLst>
                <a:ext uri="{96DAC541-7B7A-43D3-8B79-37D633B846F1}">
                  <asvg:svgBlip xmlns:asvg="http://schemas.microsoft.com/office/drawing/2016/SVG/main" r:embed="rId6"/>
                </a:ext>
              </a:extLst>
            </a:blip>
            <a:stretch>
              <a:fillRect t="-1454" b="-1454"/>
            </a:stretch>
          </a:blipFill>
        </p:spPr>
        <p:txBody>
          <a:bodyPr/>
          <a:lstStyle/>
          <a:p>
            <a:endParaRPr lang="en-US"/>
          </a:p>
        </p:txBody>
      </p:sp>
      <p:sp>
        <p:nvSpPr>
          <p:cNvPr id="10" name="TextBox 10">
            <a:extLst>
              <a:ext uri="{FF2B5EF4-FFF2-40B4-BE49-F238E27FC236}">
                <a16:creationId xmlns:a16="http://schemas.microsoft.com/office/drawing/2014/main" id="{8C8E84D1-F5CC-935D-330A-231BBEF780D9}"/>
              </a:ext>
            </a:extLst>
          </p:cNvPr>
          <p:cNvSpPr txBox="1"/>
          <p:nvPr/>
        </p:nvSpPr>
        <p:spPr>
          <a:xfrm>
            <a:off x="5425948" y="3605159"/>
            <a:ext cx="2224209" cy="461665"/>
          </a:xfrm>
          <a:prstGeom prst="rect">
            <a:avLst/>
          </a:prstGeom>
        </p:spPr>
        <p:txBody>
          <a:bodyPr wrap="square" lIns="0" tIns="0" rIns="0" bIns="0" rtlCol="0" anchor="t">
            <a:spAutoFit/>
          </a:bodyPr>
          <a:lstStyle/>
          <a:p>
            <a:pPr algn="ctr">
              <a:lnSpc>
                <a:spcPts val="1795"/>
              </a:lnSpc>
            </a:pPr>
            <a:r>
              <a:rPr lang="en-US" sz="1600" b="1" dirty="0">
                <a:solidFill>
                  <a:srgbClr val="931E09"/>
                </a:solidFill>
                <a:latin typeface="Glacial Indifference Bold"/>
                <a:ea typeface="Glacial Indifference Bold"/>
                <a:cs typeface="Glacial Indifference Bold"/>
                <a:sym typeface="Glacial Indifference Bold"/>
              </a:rPr>
              <a:t>Aggressive Marketing to specific groups</a:t>
            </a:r>
          </a:p>
        </p:txBody>
      </p:sp>
      <p:sp>
        <p:nvSpPr>
          <p:cNvPr id="11" name="Freeform 11">
            <a:extLst>
              <a:ext uri="{FF2B5EF4-FFF2-40B4-BE49-F238E27FC236}">
                <a16:creationId xmlns:a16="http://schemas.microsoft.com/office/drawing/2014/main" id="{325E4A90-8E9D-B178-B57F-50DC7E2F7277}"/>
              </a:ext>
            </a:extLst>
          </p:cNvPr>
          <p:cNvSpPr/>
          <p:nvPr/>
        </p:nvSpPr>
        <p:spPr>
          <a:xfrm>
            <a:off x="1709088" y="4792916"/>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r:embed="rId5">
              <a:extLst>
                <a:ext uri="{96DAC541-7B7A-43D3-8B79-37D633B846F1}">
                  <asvg:svgBlip xmlns:asvg="http://schemas.microsoft.com/office/drawing/2016/SVG/main" r:embed="rId6"/>
                </a:ext>
              </a:extLst>
            </a:blip>
            <a:stretch>
              <a:fillRect t="-1454" b="-1454"/>
            </a:stretch>
          </a:blipFill>
        </p:spPr>
        <p:txBody>
          <a:bodyPr/>
          <a:lstStyle/>
          <a:p>
            <a:endParaRPr lang="en-US"/>
          </a:p>
        </p:txBody>
      </p:sp>
      <p:sp>
        <p:nvSpPr>
          <p:cNvPr id="12" name="TextBox 12">
            <a:extLst>
              <a:ext uri="{FF2B5EF4-FFF2-40B4-BE49-F238E27FC236}">
                <a16:creationId xmlns:a16="http://schemas.microsoft.com/office/drawing/2014/main" id="{7AC65A5F-4F7F-3AAB-0390-2DD54A6D2B5A}"/>
              </a:ext>
            </a:extLst>
          </p:cNvPr>
          <p:cNvSpPr txBox="1"/>
          <p:nvPr/>
        </p:nvSpPr>
        <p:spPr>
          <a:xfrm>
            <a:off x="1905000" y="5276777"/>
            <a:ext cx="2622265" cy="461665"/>
          </a:xfrm>
          <a:prstGeom prst="rect">
            <a:avLst/>
          </a:prstGeom>
        </p:spPr>
        <p:txBody>
          <a:bodyPr wrap="square" lIns="0" tIns="0" rIns="0" bIns="0" rtlCol="0" anchor="t">
            <a:spAutoFit/>
          </a:bodyPr>
          <a:lstStyle/>
          <a:p>
            <a:pPr algn="ctr">
              <a:lnSpc>
                <a:spcPts val="1795"/>
              </a:lnSpc>
            </a:pPr>
            <a:r>
              <a:rPr lang="en-US" sz="1600" b="1" dirty="0">
                <a:solidFill>
                  <a:srgbClr val="931E09"/>
                </a:solidFill>
                <a:latin typeface="Glacial Indifference Bold"/>
                <a:ea typeface="Glacial Indifference Bold"/>
                <a:cs typeface="Glacial Indifference Bold"/>
                <a:sym typeface="Glacial Indifference Bold"/>
              </a:rPr>
              <a:t>Donating to events in marginalized communities</a:t>
            </a:r>
          </a:p>
        </p:txBody>
      </p:sp>
      <p:sp>
        <p:nvSpPr>
          <p:cNvPr id="13" name="Freeform 13">
            <a:extLst>
              <a:ext uri="{FF2B5EF4-FFF2-40B4-BE49-F238E27FC236}">
                <a16:creationId xmlns:a16="http://schemas.microsoft.com/office/drawing/2014/main" id="{15F9DA4E-12BD-1E3E-C193-44C456898B37}"/>
              </a:ext>
            </a:extLst>
          </p:cNvPr>
          <p:cNvSpPr/>
          <p:nvPr/>
        </p:nvSpPr>
        <p:spPr>
          <a:xfrm>
            <a:off x="5031595" y="4792916"/>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r:embed="rId5">
              <a:extLst>
                <a:ext uri="{96DAC541-7B7A-43D3-8B79-37D633B846F1}">
                  <asvg:svgBlip xmlns:asvg="http://schemas.microsoft.com/office/drawing/2016/SVG/main" r:embed="rId6"/>
                </a:ext>
              </a:extLst>
            </a:blip>
            <a:stretch>
              <a:fillRect t="-1454" b="-1454"/>
            </a:stretch>
          </a:blipFill>
        </p:spPr>
        <p:txBody>
          <a:bodyPr/>
          <a:lstStyle/>
          <a:p>
            <a:endParaRPr lang="en-US" dirty="0"/>
          </a:p>
        </p:txBody>
      </p:sp>
      <p:sp>
        <p:nvSpPr>
          <p:cNvPr id="14" name="TextBox 14">
            <a:extLst>
              <a:ext uri="{FF2B5EF4-FFF2-40B4-BE49-F238E27FC236}">
                <a16:creationId xmlns:a16="http://schemas.microsoft.com/office/drawing/2014/main" id="{7DBDA886-73A0-5193-C668-05EA87D35D1B}"/>
              </a:ext>
            </a:extLst>
          </p:cNvPr>
          <p:cNvSpPr txBox="1"/>
          <p:nvPr/>
        </p:nvSpPr>
        <p:spPr>
          <a:xfrm>
            <a:off x="5459725" y="5334000"/>
            <a:ext cx="2156657" cy="471668"/>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All of these strategies</a:t>
            </a:r>
          </a:p>
        </p:txBody>
      </p:sp>
      <p:sp>
        <p:nvSpPr>
          <p:cNvPr id="15" name="Arrow: Down 14">
            <a:extLst>
              <a:ext uri="{FF2B5EF4-FFF2-40B4-BE49-F238E27FC236}">
                <a16:creationId xmlns:a16="http://schemas.microsoft.com/office/drawing/2014/main" id="{C9AA782B-F180-9649-0A20-8A63B72E202D}"/>
              </a:ext>
            </a:extLst>
          </p:cNvPr>
          <p:cNvSpPr/>
          <p:nvPr/>
        </p:nvSpPr>
        <p:spPr>
          <a:xfrm>
            <a:off x="6155432" y="4666478"/>
            <a:ext cx="765241" cy="531130"/>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effectLst>
                <a:glow rad="228600">
                  <a:schemeClr val="accent6">
                    <a:satMod val="175000"/>
                    <a:alpha val="40000"/>
                  </a:schemeClr>
                </a:glow>
              </a:effectLst>
            </a:endParaRPr>
          </a:p>
        </p:txBody>
      </p:sp>
      <p:sp>
        <p:nvSpPr>
          <p:cNvPr id="16" name="Arrow: Down 15">
            <a:extLst>
              <a:ext uri="{FF2B5EF4-FFF2-40B4-BE49-F238E27FC236}">
                <a16:creationId xmlns:a16="http://schemas.microsoft.com/office/drawing/2014/main" id="{6C8C92A8-1E36-1324-9ABA-1D8F44A4C69A}"/>
              </a:ext>
            </a:extLst>
          </p:cNvPr>
          <p:cNvSpPr/>
          <p:nvPr/>
        </p:nvSpPr>
        <p:spPr>
          <a:xfrm rot="10800000">
            <a:off x="6155428" y="5811517"/>
            <a:ext cx="765241" cy="531130"/>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effectLst>
                <a:glow rad="228600">
                  <a:schemeClr val="accent6">
                    <a:satMod val="175000"/>
                    <a:alpha val="40000"/>
                  </a:schemeClr>
                </a:glow>
              </a:effectLst>
            </a:endParaRPr>
          </a:p>
        </p:txBody>
      </p:sp>
    </p:spTree>
    <p:extLst>
      <p:ext uri="{BB962C8B-B14F-4D97-AF65-F5344CB8AC3E}">
        <p14:creationId xmlns:p14="http://schemas.microsoft.com/office/powerpoint/2010/main" val="3598402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l="-16666" r="-16666"/>
            </a:stretch>
          </a:blipFill>
        </p:spPr>
        <p:txBody>
          <a:bodyPr/>
          <a:lstStyle/>
          <a:p>
            <a:endParaRPr lang="en-US"/>
          </a:p>
        </p:txBody>
      </p:sp>
      <p:sp>
        <p:nvSpPr>
          <p:cNvPr id="3" name="Freeform 3"/>
          <p:cNvSpPr/>
          <p:nvPr/>
        </p:nvSpPr>
        <p:spPr>
          <a:xfrm>
            <a:off x="1494049" y="1463040"/>
            <a:ext cx="6765503" cy="4389120"/>
          </a:xfrm>
          <a:custGeom>
            <a:avLst/>
            <a:gdLst/>
            <a:ahLst/>
            <a:cxnLst/>
            <a:rect l="l" t="t" r="r" b="b"/>
            <a:pathLst>
              <a:path w="6765503" h="4389120">
                <a:moveTo>
                  <a:pt x="0" y="0"/>
                </a:moveTo>
                <a:lnTo>
                  <a:pt x="6765502" y="0"/>
                </a:lnTo>
                <a:lnTo>
                  <a:pt x="6765502" y="4389120"/>
                </a:lnTo>
                <a:lnTo>
                  <a:pt x="0" y="4389120"/>
                </a:lnTo>
                <a:lnTo>
                  <a:pt x="0" y="0"/>
                </a:lnTo>
                <a:close/>
              </a:path>
            </a:pathLst>
          </a:custGeom>
          <a:blipFill>
            <a:blip r:embed="rId4"/>
            <a:stretch>
              <a:fillRect/>
            </a:stretch>
          </a:blipFill>
        </p:spPr>
        <p:txBody>
          <a:bodyPr/>
          <a:lstStyle/>
          <a:p>
            <a:endParaRPr lang="en-US"/>
          </a:p>
        </p:txBody>
      </p:sp>
      <p:sp>
        <p:nvSpPr>
          <p:cNvPr id="4" name="TextBox 4"/>
          <p:cNvSpPr txBox="1"/>
          <p:nvPr/>
        </p:nvSpPr>
        <p:spPr>
          <a:xfrm>
            <a:off x="1696748" y="2203132"/>
            <a:ext cx="6360104" cy="2103140"/>
          </a:xfrm>
          <a:prstGeom prst="rect">
            <a:avLst/>
          </a:prstGeom>
        </p:spPr>
        <p:txBody>
          <a:bodyPr lIns="0" tIns="0" rIns="0" bIns="0" rtlCol="0" anchor="t">
            <a:spAutoFit/>
          </a:bodyPr>
          <a:lstStyle/>
          <a:p>
            <a:pPr algn="ctr">
              <a:lnSpc>
                <a:spcPts val="16426"/>
              </a:lnSpc>
              <a:spcBef>
                <a:spcPct val="0"/>
              </a:spcBef>
            </a:pPr>
            <a:r>
              <a:rPr lang="en-US" sz="11733" dirty="0">
                <a:solidFill>
                  <a:srgbClr val="FFC000"/>
                </a:solidFill>
                <a:latin typeface="Harlow Solid"/>
                <a:ea typeface="Harlow Solid"/>
                <a:cs typeface="Harlow Solid"/>
                <a:sym typeface="Harlow Solid"/>
              </a:rPr>
              <a:t>Round 2</a:t>
            </a:r>
          </a:p>
        </p:txBody>
      </p:sp>
      <p:sp>
        <p:nvSpPr>
          <p:cNvPr id="5" name="Freeform 5"/>
          <p:cNvSpPr/>
          <p:nvPr/>
        </p:nvSpPr>
        <p:spPr>
          <a:xfrm>
            <a:off x="7764206" y="300740"/>
            <a:ext cx="4162107" cy="6917630"/>
          </a:xfrm>
          <a:custGeom>
            <a:avLst/>
            <a:gdLst/>
            <a:ahLst/>
            <a:cxnLst/>
            <a:rect l="l" t="t" r="r" b="b"/>
            <a:pathLst>
              <a:path w="4162107" h="6917630">
                <a:moveTo>
                  <a:pt x="0" y="0"/>
                </a:moveTo>
                <a:lnTo>
                  <a:pt x="4162107" y="0"/>
                </a:lnTo>
                <a:lnTo>
                  <a:pt x="4162107" y="6917630"/>
                </a:lnTo>
                <a:lnTo>
                  <a:pt x="0" y="691763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a:off x="-2257211" y="300740"/>
            <a:ext cx="4162107" cy="6917630"/>
          </a:xfrm>
          <a:custGeom>
            <a:avLst/>
            <a:gdLst/>
            <a:ahLst/>
            <a:cxnLst/>
            <a:rect l="l" t="t" r="r" b="b"/>
            <a:pathLst>
              <a:path w="4162107" h="6917630">
                <a:moveTo>
                  <a:pt x="0" y="0"/>
                </a:moveTo>
                <a:lnTo>
                  <a:pt x="4162107" y="0"/>
                </a:lnTo>
                <a:lnTo>
                  <a:pt x="4162107" y="6917630"/>
                </a:lnTo>
                <a:lnTo>
                  <a:pt x="0" y="691763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l="-16666" r="-16666"/>
            </a:stretch>
          </a:blipFill>
        </p:spPr>
        <p:txBody>
          <a:bodyPr/>
          <a:lstStyle/>
          <a:p>
            <a:endParaRPr lang="en-US"/>
          </a:p>
        </p:txBody>
      </p:sp>
      <p:sp>
        <p:nvSpPr>
          <p:cNvPr id="3" name="Freeform 3"/>
          <p:cNvSpPr/>
          <p:nvPr/>
        </p:nvSpPr>
        <p:spPr>
          <a:xfrm rot="-3021728">
            <a:off x="-601451" y="-534743"/>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4" name="Freeform 4"/>
          <p:cNvSpPr/>
          <p:nvPr/>
        </p:nvSpPr>
        <p:spPr>
          <a:xfrm rot="3013506">
            <a:off x="7265653" y="-536551"/>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5" name="TextBox 5"/>
          <p:cNvSpPr txBox="1"/>
          <p:nvPr/>
        </p:nvSpPr>
        <p:spPr>
          <a:xfrm>
            <a:off x="2074947" y="792580"/>
            <a:ext cx="5391265" cy="1384995"/>
          </a:xfrm>
          <a:prstGeom prst="rect">
            <a:avLst/>
          </a:prstGeom>
        </p:spPr>
        <p:txBody>
          <a:bodyPr lIns="0" tIns="0" rIns="0" bIns="0" rtlCol="0" anchor="t">
            <a:spAutoFit/>
          </a:bodyPr>
          <a:lstStyle/>
          <a:p>
            <a:pPr algn="ctr">
              <a:lnSpc>
                <a:spcPts val="10752"/>
              </a:lnSpc>
              <a:spcBef>
                <a:spcPct val="0"/>
              </a:spcBef>
            </a:pPr>
            <a:r>
              <a:rPr lang="en-US" sz="7680" dirty="0">
                <a:solidFill>
                  <a:srgbClr val="FFC000"/>
                </a:solidFill>
                <a:latin typeface="Harlow Solid"/>
                <a:ea typeface="Harlow Solid"/>
                <a:cs typeface="Harlow Solid"/>
                <a:sym typeface="Harlow Solid"/>
              </a:rPr>
              <a:t>Round 2</a:t>
            </a:r>
          </a:p>
        </p:txBody>
      </p:sp>
      <p:sp>
        <p:nvSpPr>
          <p:cNvPr id="6" name="TextBox 6"/>
          <p:cNvSpPr txBox="1"/>
          <p:nvPr/>
        </p:nvSpPr>
        <p:spPr>
          <a:xfrm>
            <a:off x="876300" y="2022766"/>
            <a:ext cx="8000999" cy="890437"/>
          </a:xfrm>
          <a:prstGeom prst="rect">
            <a:avLst/>
          </a:prstGeom>
        </p:spPr>
        <p:txBody>
          <a:bodyPr wrap="square" lIns="0" tIns="0" rIns="0" bIns="0" rtlCol="0" anchor="t">
            <a:spAutoFit/>
          </a:bodyPr>
          <a:lstStyle/>
          <a:p>
            <a:pPr algn="ctr">
              <a:lnSpc>
                <a:spcPts val="3602"/>
              </a:lnSpc>
            </a:pPr>
            <a:r>
              <a:rPr lang="en-US" sz="2573" dirty="0">
                <a:solidFill>
                  <a:srgbClr val="FEFAD3"/>
                </a:solidFill>
                <a:latin typeface="Glacial Indifference"/>
                <a:ea typeface="Glacial Indifference"/>
                <a:cs typeface="Glacial Indifference"/>
                <a:sym typeface="Glacial Indifference"/>
              </a:rPr>
              <a:t>1. What is the average price of a pack of cigarettes in Indiana (after the tobacco tax was raised in July 2025)?</a:t>
            </a:r>
          </a:p>
        </p:txBody>
      </p:sp>
      <p:sp>
        <p:nvSpPr>
          <p:cNvPr id="7" name="Freeform 7"/>
          <p:cNvSpPr/>
          <p:nvPr/>
        </p:nvSpPr>
        <p:spPr>
          <a:xfrm>
            <a:off x="1709088" y="3109580"/>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r:embed="rId5">
              <a:extLst>
                <a:ext uri="{96DAC541-7B7A-43D3-8B79-37D633B846F1}">
                  <asvg:svgBlip xmlns:asvg="http://schemas.microsoft.com/office/drawing/2016/SVG/main" r:embed="rId6"/>
                </a:ext>
              </a:extLst>
            </a:blip>
            <a:stretch>
              <a:fillRect t="-1454" b="-1454"/>
            </a:stretch>
          </a:blipFill>
        </p:spPr>
        <p:txBody>
          <a:bodyPr/>
          <a:lstStyle/>
          <a:p>
            <a:endParaRPr lang="en-US"/>
          </a:p>
        </p:txBody>
      </p:sp>
      <p:sp>
        <p:nvSpPr>
          <p:cNvPr id="8" name="TextBox 8"/>
          <p:cNvSpPr txBox="1"/>
          <p:nvPr/>
        </p:nvSpPr>
        <p:spPr>
          <a:xfrm>
            <a:off x="2137218" y="3733800"/>
            <a:ext cx="2156657" cy="243971"/>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$6</a:t>
            </a:r>
          </a:p>
        </p:txBody>
      </p:sp>
      <p:sp>
        <p:nvSpPr>
          <p:cNvPr id="9" name="Freeform 9"/>
          <p:cNvSpPr/>
          <p:nvPr/>
        </p:nvSpPr>
        <p:spPr>
          <a:xfrm>
            <a:off x="5031595" y="3109580"/>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r:embed="rId5">
              <a:extLst>
                <a:ext uri="{96DAC541-7B7A-43D3-8B79-37D633B846F1}">
                  <asvg:svgBlip xmlns:asvg="http://schemas.microsoft.com/office/drawing/2016/SVG/main" r:embed="rId6"/>
                </a:ext>
              </a:extLst>
            </a:blip>
            <a:stretch>
              <a:fillRect t="-1454" b="-1454"/>
            </a:stretch>
          </a:blipFill>
        </p:spPr>
        <p:txBody>
          <a:bodyPr/>
          <a:lstStyle/>
          <a:p>
            <a:endParaRPr lang="en-US"/>
          </a:p>
        </p:txBody>
      </p:sp>
      <p:sp>
        <p:nvSpPr>
          <p:cNvPr id="10" name="TextBox 10"/>
          <p:cNvSpPr txBox="1"/>
          <p:nvPr/>
        </p:nvSpPr>
        <p:spPr>
          <a:xfrm>
            <a:off x="5459725" y="3744828"/>
            <a:ext cx="2156657" cy="243971"/>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$8.50</a:t>
            </a:r>
          </a:p>
        </p:txBody>
      </p:sp>
      <p:sp>
        <p:nvSpPr>
          <p:cNvPr id="11" name="Freeform 11"/>
          <p:cNvSpPr/>
          <p:nvPr/>
        </p:nvSpPr>
        <p:spPr>
          <a:xfrm>
            <a:off x="1709088" y="4792916"/>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r:embed="rId5">
              <a:extLst>
                <a:ext uri="{96DAC541-7B7A-43D3-8B79-37D633B846F1}">
                  <asvg:svgBlip xmlns:asvg="http://schemas.microsoft.com/office/drawing/2016/SVG/main" r:embed="rId6"/>
                </a:ext>
              </a:extLst>
            </a:blip>
            <a:stretch>
              <a:fillRect t="-1454" b="-1454"/>
            </a:stretch>
          </a:blipFill>
        </p:spPr>
        <p:txBody>
          <a:bodyPr/>
          <a:lstStyle/>
          <a:p>
            <a:endParaRPr lang="en-US"/>
          </a:p>
        </p:txBody>
      </p:sp>
      <p:sp>
        <p:nvSpPr>
          <p:cNvPr id="12" name="TextBox 12"/>
          <p:cNvSpPr txBox="1"/>
          <p:nvPr/>
        </p:nvSpPr>
        <p:spPr>
          <a:xfrm>
            <a:off x="2137218" y="5417136"/>
            <a:ext cx="2156657" cy="243971"/>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$11</a:t>
            </a:r>
          </a:p>
        </p:txBody>
      </p:sp>
      <p:sp>
        <p:nvSpPr>
          <p:cNvPr id="13" name="Freeform 13"/>
          <p:cNvSpPr/>
          <p:nvPr/>
        </p:nvSpPr>
        <p:spPr>
          <a:xfrm>
            <a:off x="5031595" y="4792916"/>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r:embed="rId5">
              <a:extLst>
                <a:ext uri="{96DAC541-7B7A-43D3-8B79-37D633B846F1}">
                  <asvg:svgBlip xmlns:asvg="http://schemas.microsoft.com/office/drawing/2016/SVG/main" r:embed="rId6"/>
                </a:ext>
              </a:extLst>
            </a:blip>
            <a:stretch>
              <a:fillRect t="-1454" b="-1454"/>
            </a:stretch>
          </a:blipFill>
        </p:spPr>
        <p:txBody>
          <a:bodyPr/>
          <a:lstStyle/>
          <a:p>
            <a:endParaRPr lang="en-US"/>
          </a:p>
        </p:txBody>
      </p:sp>
      <p:sp>
        <p:nvSpPr>
          <p:cNvPr id="14" name="TextBox 14"/>
          <p:cNvSpPr txBox="1"/>
          <p:nvPr/>
        </p:nvSpPr>
        <p:spPr>
          <a:xfrm>
            <a:off x="5459725" y="5428163"/>
            <a:ext cx="2156657" cy="243971"/>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$15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l="-16666" r="-16666"/>
            </a:stretch>
          </a:blipFill>
        </p:spPr>
        <p:txBody>
          <a:bodyPr/>
          <a:lstStyle/>
          <a:p>
            <a:endParaRPr lang="en-US"/>
          </a:p>
        </p:txBody>
      </p:sp>
      <p:sp>
        <p:nvSpPr>
          <p:cNvPr id="3" name="Freeform 3"/>
          <p:cNvSpPr/>
          <p:nvPr/>
        </p:nvSpPr>
        <p:spPr>
          <a:xfrm rot="-3021728">
            <a:off x="-601451" y="-534743"/>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4" name="Freeform 4"/>
          <p:cNvSpPr/>
          <p:nvPr/>
        </p:nvSpPr>
        <p:spPr>
          <a:xfrm rot="3013506">
            <a:off x="7265653" y="-536551"/>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5" name="TextBox 5"/>
          <p:cNvSpPr txBox="1"/>
          <p:nvPr/>
        </p:nvSpPr>
        <p:spPr>
          <a:xfrm>
            <a:off x="2074947" y="792580"/>
            <a:ext cx="5391265" cy="1384995"/>
          </a:xfrm>
          <a:prstGeom prst="rect">
            <a:avLst/>
          </a:prstGeom>
        </p:spPr>
        <p:txBody>
          <a:bodyPr lIns="0" tIns="0" rIns="0" bIns="0" rtlCol="0" anchor="t">
            <a:spAutoFit/>
          </a:bodyPr>
          <a:lstStyle/>
          <a:p>
            <a:pPr algn="ctr">
              <a:lnSpc>
                <a:spcPts val="10752"/>
              </a:lnSpc>
              <a:spcBef>
                <a:spcPct val="0"/>
              </a:spcBef>
            </a:pPr>
            <a:r>
              <a:rPr lang="en-US" sz="7680" dirty="0">
                <a:solidFill>
                  <a:srgbClr val="FFC000"/>
                </a:solidFill>
                <a:latin typeface="Harlow Solid"/>
                <a:ea typeface="Harlow Solid"/>
                <a:cs typeface="Harlow Solid"/>
                <a:sym typeface="Harlow Solid"/>
              </a:rPr>
              <a:t>Round 2</a:t>
            </a:r>
          </a:p>
        </p:txBody>
      </p:sp>
      <p:sp>
        <p:nvSpPr>
          <p:cNvPr id="6" name="TextBox 6"/>
          <p:cNvSpPr txBox="1"/>
          <p:nvPr/>
        </p:nvSpPr>
        <p:spPr>
          <a:xfrm>
            <a:off x="1181100" y="2285936"/>
            <a:ext cx="7391400" cy="428772"/>
          </a:xfrm>
          <a:prstGeom prst="rect">
            <a:avLst/>
          </a:prstGeom>
        </p:spPr>
        <p:txBody>
          <a:bodyPr wrap="square" lIns="0" tIns="0" rIns="0" bIns="0" rtlCol="0" anchor="t">
            <a:spAutoFit/>
          </a:bodyPr>
          <a:lstStyle/>
          <a:p>
            <a:pPr algn="ctr">
              <a:lnSpc>
                <a:spcPts val="3602"/>
              </a:lnSpc>
            </a:pPr>
            <a:r>
              <a:rPr lang="en-US" sz="2573" dirty="0">
                <a:solidFill>
                  <a:srgbClr val="FEFAD3"/>
                </a:solidFill>
                <a:latin typeface="Glacial Indifference"/>
                <a:ea typeface="Glacial Indifference"/>
                <a:cs typeface="Glacial Indifference"/>
                <a:sym typeface="Glacial Indifference"/>
              </a:rPr>
              <a:t>2. Which is NOT true about Quit Now Indiana (QNI)?</a:t>
            </a:r>
          </a:p>
        </p:txBody>
      </p:sp>
      <p:sp>
        <p:nvSpPr>
          <p:cNvPr id="7" name="Freeform 7"/>
          <p:cNvSpPr/>
          <p:nvPr/>
        </p:nvSpPr>
        <p:spPr>
          <a:xfrm>
            <a:off x="1709088" y="3109580"/>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r:embed="rId5">
              <a:extLst>
                <a:ext uri="{96DAC541-7B7A-43D3-8B79-37D633B846F1}">
                  <asvg:svgBlip xmlns:asvg="http://schemas.microsoft.com/office/drawing/2016/SVG/main" r:embed="rId6"/>
                </a:ext>
              </a:extLst>
            </a:blip>
            <a:stretch>
              <a:fillRect t="-1454" b="-1454"/>
            </a:stretch>
          </a:blipFill>
        </p:spPr>
        <p:txBody>
          <a:bodyPr/>
          <a:lstStyle/>
          <a:p>
            <a:endParaRPr lang="en-US" dirty="0"/>
          </a:p>
        </p:txBody>
      </p:sp>
      <p:sp>
        <p:nvSpPr>
          <p:cNvPr id="8" name="TextBox 8"/>
          <p:cNvSpPr txBox="1"/>
          <p:nvPr/>
        </p:nvSpPr>
        <p:spPr>
          <a:xfrm>
            <a:off x="2032571" y="3744828"/>
            <a:ext cx="2375715" cy="240835"/>
          </a:xfrm>
          <a:prstGeom prst="rect">
            <a:avLst/>
          </a:prstGeom>
        </p:spPr>
        <p:txBody>
          <a:bodyPr wrap="square"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It is available 24/7</a:t>
            </a:r>
          </a:p>
        </p:txBody>
      </p:sp>
      <p:sp>
        <p:nvSpPr>
          <p:cNvPr id="9" name="Freeform 9"/>
          <p:cNvSpPr/>
          <p:nvPr/>
        </p:nvSpPr>
        <p:spPr>
          <a:xfrm>
            <a:off x="5031595" y="3109580"/>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r:embed="rId5">
              <a:extLst>
                <a:ext uri="{96DAC541-7B7A-43D3-8B79-37D633B846F1}">
                  <asvg:svgBlip xmlns:asvg="http://schemas.microsoft.com/office/drawing/2016/SVG/main" r:embed="rId6"/>
                </a:ext>
              </a:extLst>
            </a:blip>
            <a:stretch>
              <a:fillRect t="-1454" b="-1454"/>
            </a:stretch>
          </a:blipFill>
        </p:spPr>
        <p:txBody>
          <a:bodyPr/>
          <a:lstStyle/>
          <a:p>
            <a:endParaRPr lang="en-US"/>
          </a:p>
        </p:txBody>
      </p:sp>
      <p:sp>
        <p:nvSpPr>
          <p:cNvPr id="11" name="Freeform 11"/>
          <p:cNvSpPr/>
          <p:nvPr/>
        </p:nvSpPr>
        <p:spPr>
          <a:xfrm>
            <a:off x="1709088" y="4792916"/>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r:embed="rId5">
              <a:extLst>
                <a:ext uri="{96DAC541-7B7A-43D3-8B79-37D633B846F1}">
                  <asvg:svgBlip xmlns:asvg="http://schemas.microsoft.com/office/drawing/2016/SVG/main" r:embed="rId6"/>
                </a:ext>
              </a:extLst>
            </a:blip>
            <a:stretch>
              <a:fillRect t="-1454" b="-1454"/>
            </a:stretch>
          </a:blipFill>
        </p:spPr>
        <p:txBody>
          <a:bodyPr/>
          <a:lstStyle/>
          <a:p>
            <a:endParaRPr lang="en-US"/>
          </a:p>
        </p:txBody>
      </p:sp>
      <p:sp>
        <p:nvSpPr>
          <p:cNvPr id="12" name="TextBox 12"/>
          <p:cNvSpPr txBox="1"/>
          <p:nvPr/>
        </p:nvSpPr>
        <p:spPr>
          <a:xfrm>
            <a:off x="2137218" y="5417136"/>
            <a:ext cx="2156657" cy="243971"/>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It is free</a:t>
            </a:r>
          </a:p>
        </p:txBody>
      </p:sp>
      <p:sp>
        <p:nvSpPr>
          <p:cNvPr id="13" name="Freeform 13"/>
          <p:cNvSpPr/>
          <p:nvPr/>
        </p:nvSpPr>
        <p:spPr>
          <a:xfrm>
            <a:off x="5031595" y="4792916"/>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r:embed="rId5">
              <a:extLst>
                <a:ext uri="{96DAC541-7B7A-43D3-8B79-37D633B846F1}">
                  <asvg:svgBlip xmlns:asvg="http://schemas.microsoft.com/office/drawing/2016/SVG/main" r:embed="rId6"/>
                </a:ext>
              </a:extLst>
            </a:blip>
            <a:stretch>
              <a:fillRect t="-1454" b="-1454"/>
            </a:stretch>
          </a:blipFill>
        </p:spPr>
        <p:txBody>
          <a:bodyPr/>
          <a:lstStyle/>
          <a:p>
            <a:endParaRPr lang="en-US"/>
          </a:p>
        </p:txBody>
      </p:sp>
      <p:sp>
        <p:nvSpPr>
          <p:cNvPr id="14" name="TextBox 14"/>
          <p:cNvSpPr txBox="1"/>
          <p:nvPr/>
        </p:nvSpPr>
        <p:spPr>
          <a:xfrm>
            <a:off x="5245658" y="5329535"/>
            <a:ext cx="2584787" cy="461665"/>
          </a:xfrm>
          <a:prstGeom prst="rect">
            <a:avLst/>
          </a:prstGeom>
        </p:spPr>
        <p:txBody>
          <a:bodyPr wrap="square" lIns="0" tIns="0" rIns="0" bIns="0" rtlCol="0" anchor="t">
            <a:spAutoFit/>
          </a:bodyPr>
          <a:lstStyle/>
          <a:p>
            <a:pPr algn="ctr">
              <a:lnSpc>
                <a:spcPts val="1795"/>
              </a:lnSpc>
            </a:pPr>
            <a:r>
              <a:rPr lang="en-US" b="1" dirty="0">
                <a:solidFill>
                  <a:srgbClr val="931E09"/>
                </a:solidFill>
                <a:latin typeface="Glacial Indifference Bold"/>
                <a:ea typeface="Glacial Indifference Bold"/>
                <a:cs typeface="Glacial Indifference Bold"/>
                <a:sym typeface="Glacial Indifference Bold"/>
              </a:rPr>
              <a:t>Calls to QNI increased in July 2025</a:t>
            </a:r>
          </a:p>
        </p:txBody>
      </p:sp>
      <p:sp>
        <p:nvSpPr>
          <p:cNvPr id="15" name="TextBox 10">
            <a:extLst>
              <a:ext uri="{FF2B5EF4-FFF2-40B4-BE49-F238E27FC236}">
                <a16:creationId xmlns:a16="http://schemas.microsoft.com/office/drawing/2014/main" id="{7CD21E04-1E4E-37B9-4D45-8B6028273498}"/>
              </a:ext>
            </a:extLst>
          </p:cNvPr>
          <p:cNvSpPr txBox="1"/>
          <p:nvPr/>
        </p:nvSpPr>
        <p:spPr>
          <a:xfrm>
            <a:off x="5305515" y="3625227"/>
            <a:ext cx="2465075" cy="461665"/>
          </a:xfrm>
          <a:prstGeom prst="rect">
            <a:avLst/>
          </a:prstGeom>
        </p:spPr>
        <p:txBody>
          <a:bodyPr wrap="square" lIns="0" tIns="0" rIns="0" bIns="0" rtlCol="0" anchor="t">
            <a:spAutoFit/>
          </a:bodyPr>
          <a:lstStyle/>
          <a:p>
            <a:pPr algn="ctr">
              <a:lnSpc>
                <a:spcPts val="1795"/>
              </a:lnSpc>
            </a:pPr>
            <a:r>
              <a:rPr lang="en-US" sz="1600" b="1" dirty="0">
                <a:solidFill>
                  <a:srgbClr val="931E09"/>
                </a:solidFill>
                <a:latin typeface="Glacial Indifference Bold"/>
                <a:ea typeface="Glacial Indifference Bold"/>
                <a:cs typeface="Glacial Indifference Bold"/>
                <a:sym typeface="Glacial Indifference Bold"/>
              </a:rPr>
              <a:t>It is only accessible by calling 1-800-QUIT-NOW</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l="-16666" r="-16666"/>
            </a:stretch>
          </a:blipFill>
        </p:spPr>
        <p:txBody>
          <a:bodyPr/>
          <a:lstStyle/>
          <a:p>
            <a:endParaRPr lang="en-US"/>
          </a:p>
        </p:txBody>
      </p:sp>
      <p:sp>
        <p:nvSpPr>
          <p:cNvPr id="3" name="Freeform 3"/>
          <p:cNvSpPr/>
          <p:nvPr/>
        </p:nvSpPr>
        <p:spPr>
          <a:xfrm rot="-3021728">
            <a:off x="-601451" y="-534743"/>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4" name="Freeform 4"/>
          <p:cNvSpPr/>
          <p:nvPr/>
        </p:nvSpPr>
        <p:spPr>
          <a:xfrm rot="3013506">
            <a:off x="7265653" y="-536551"/>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5" name="TextBox 5"/>
          <p:cNvSpPr txBox="1"/>
          <p:nvPr/>
        </p:nvSpPr>
        <p:spPr>
          <a:xfrm>
            <a:off x="2074947" y="792580"/>
            <a:ext cx="5391265" cy="1384995"/>
          </a:xfrm>
          <a:prstGeom prst="rect">
            <a:avLst/>
          </a:prstGeom>
        </p:spPr>
        <p:txBody>
          <a:bodyPr lIns="0" tIns="0" rIns="0" bIns="0" rtlCol="0" anchor="t">
            <a:spAutoFit/>
          </a:bodyPr>
          <a:lstStyle/>
          <a:p>
            <a:pPr algn="ctr">
              <a:lnSpc>
                <a:spcPts val="10752"/>
              </a:lnSpc>
              <a:spcBef>
                <a:spcPct val="0"/>
              </a:spcBef>
            </a:pPr>
            <a:r>
              <a:rPr lang="en-US" sz="7680" dirty="0">
                <a:solidFill>
                  <a:srgbClr val="FFC000"/>
                </a:solidFill>
                <a:latin typeface="Harlow Solid"/>
                <a:ea typeface="Harlow Solid"/>
                <a:cs typeface="Harlow Solid"/>
                <a:sym typeface="Harlow Solid"/>
              </a:rPr>
              <a:t>Round 2</a:t>
            </a:r>
          </a:p>
        </p:txBody>
      </p:sp>
      <p:sp>
        <p:nvSpPr>
          <p:cNvPr id="6" name="TextBox 6"/>
          <p:cNvSpPr txBox="1"/>
          <p:nvPr/>
        </p:nvSpPr>
        <p:spPr>
          <a:xfrm>
            <a:off x="1447800" y="2094286"/>
            <a:ext cx="6858000" cy="890437"/>
          </a:xfrm>
          <a:prstGeom prst="rect">
            <a:avLst/>
          </a:prstGeom>
        </p:spPr>
        <p:txBody>
          <a:bodyPr wrap="square" lIns="0" tIns="0" rIns="0" bIns="0" rtlCol="0" anchor="t">
            <a:spAutoFit/>
          </a:bodyPr>
          <a:lstStyle/>
          <a:p>
            <a:pPr algn="ctr">
              <a:lnSpc>
                <a:spcPts val="3602"/>
              </a:lnSpc>
            </a:pPr>
            <a:r>
              <a:rPr lang="en-US" sz="2573" dirty="0">
                <a:solidFill>
                  <a:srgbClr val="FEFAD3"/>
                </a:solidFill>
                <a:latin typeface="Glacial Indifference"/>
                <a:ea typeface="Glacial Indifference"/>
                <a:cs typeface="Glacial Indifference"/>
                <a:sym typeface="Glacial Indifference"/>
              </a:rPr>
              <a:t>3. How many attempts, on average, does it take for someone to quit smoking for good??</a:t>
            </a:r>
          </a:p>
        </p:txBody>
      </p:sp>
      <p:sp>
        <p:nvSpPr>
          <p:cNvPr id="7" name="Freeform 7"/>
          <p:cNvSpPr/>
          <p:nvPr/>
        </p:nvSpPr>
        <p:spPr>
          <a:xfrm>
            <a:off x="1709088" y="3109580"/>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r:embed="rId5">
              <a:extLst>
                <a:ext uri="{96DAC541-7B7A-43D3-8B79-37D633B846F1}">
                  <asvg:svgBlip xmlns:asvg="http://schemas.microsoft.com/office/drawing/2016/SVG/main" r:embed="rId6"/>
                </a:ext>
              </a:extLst>
            </a:blip>
            <a:stretch>
              <a:fillRect t="-1454" b="-1454"/>
            </a:stretch>
          </a:blipFill>
        </p:spPr>
        <p:txBody>
          <a:bodyPr/>
          <a:lstStyle/>
          <a:p>
            <a:endParaRPr lang="en-US"/>
          </a:p>
        </p:txBody>
      </p:sp>
      <p:sp>
        <p:nvSpPr>
          <p:cNvPr id="8" name="TextBox 8"/>
          <p:cNvSpPr txBox="1"/>
          <p:nvPr/>
        </p:nvSpPr>
        <p:spPr>
          <a:xfrm>
            <a:off x="2137218" y="3733800"/>
            <a:ext cx="2156657" cy="243971"/>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1-3</a:t>
            </a:r>
          </a:p>
        </p:txBody>
      </p:sp>
      <p:sp>
        <p:nvSpPr>
          <p:cNvPr id="9" name="Freeform 9"/>
          <p:cNvSpPr/>
          <p:nvPr/>
        </p:nvSpPr>
        <p:spPr>
          <a:xfrm>
            <a:off x="5031595" y="3109580"/>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r:embed="rId5">
              <a:extLst>
                <a:ext uri="{96DAC541-7B7A-43D3-8B79-37D633B846F1}">
                  <asvg:svgBlip xmlns:asvg="http://schemas.microsoft.com/office/drawing/2016/SVG/main" r:embed="rId6"/>
                </a:ext>
              </a:extLst>
            </a:blip>
            <a:stretch>
              <a:fillRect t="-1454" b="-1454"/>
            </a:stretch>
          </a:blipFill>
        </p:spPr>
        <p:txBody>
          <a:bodyPr/>
          <a:lstStyle/>
          <a:p>
            <a:endParaRPr lang="en-US"/>
          </a:p>
        </p:txBody>
      </p:sp>
      <p:sp>
        <p:nvSpPr>
          <p:cNvPr id="10" name="TextBox 10"/>
          <p:cNvSpPr txBox="1"/>
          <p:nvPr/>
        </p:nvSpPr>
        <p:spPr>
          <a:xfrm>
            <a:off x="5459725" y="3744828"/>
            <a:ext cx="2156657" cy="243971"/>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4-7</a:t>
            </a:r>
          </a:p>
        </p:txBody>
      </p:sp>
      <p:sp>
        <p:nvSpPr>
          <p:cNvPr id="11" name="Freeform 11"/>
          <p:cNvSpPr/>
          <p:nvPr/>
        </p:nvSpPr>
        <p:spPr>
          <a:xfrm>
            <a:off x="1709088" y="4792916"/>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r:embed="rId5">
              <a:extLst>
                <a:ext uri="{96DAC541-7B7A-43D3-8B79-37D633B846F1}">
                  <asvg:svgBlip xmlns:asvg="http://schemas.microsoft.com/office/drawing/2016/SVG/main" r:embed="rId6"/>
                </a:ext>
              </a:extLst>
            </a:blip>
            <a:stretch>
              <a:fillRect t="-1454" b="-1454"/>
            </a:stretch>
          </a:blipFill>
        </p:spPr>
        <p:txBody>
          <a:bodyPr/>
          <a:lstStyle/>
          <a:p>
            <a:endParaRPr lang="en-US"/>
          </a:p>
        </p:txBody>
      </p:sp>
      <p:sp>
        <p:nvSpPr>
          <p:cNvPr id="12" name="TextBox 12"/>
          <p:cNvSpPr txBox="1"/>
          <p:nvPr/>
        </p:nvSpPr>
        <p:spPr>
          <a:xfrm>
            <a:off x="2137218" y="5417136"/>
            <a:ext cx="2156657" cy="243971"/>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8-11</a:t>
            </a:r>
          </a:p>
        </p:txBody>
      </p:sp>
      <p:sp>
        <p:nvSpPr>
          <p:cNvPr id="13" name="Freeform 13"/>
          <p:cNvSpPr/>
          <p:nvPr/>
        </p:nvSpPr>
        <p:spPr>
          <a:xfrm>
            <a:off x="5031595" y="4792916"/>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r:embed="rId5">
              <a:extLst>
                <a:ext uri="{96DAC541-7B7A-43D3-8B79-37D633B846F1}">
                  <asvg:svgBlip xmlns:asvg="http://schemas.microsoft.com/office/drawing/2016/SVG/main" r:embed="rId6"/>
                </a:ext>
              </a:extLst>
            </a:blip>
            <a:stretch>
              <a:fillRect t="-1454" b="-1454"/>
            </a:stretch>
          </a:blipFill>
        </p:spPr>
        <p:txBody>
          <a:bodyPr/>
          <a:lstStyle/>
          <a:p>
            <a:endParaRPr lang="en-US"/>
          </a:p>
        </p:txBody>
      </p:sp>
      <p:sp>
        <p:nvSpPr>
          <p:cNvPr id="14" name="TextBox 14"/>
          <p:cNvSpPr txBox="1"/>
          <p:nvPr/>
        </p:nvSpPr>
        <p:spPr>
          <a:xfrm>
            <a:off x="5459725" y="5428163"/>
            <a:ext cx="2156657" cy="243971"/>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12-15</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l="-16666" r="-16666"/>
            </a:stretch>
          </a:blipFill>
        </p:spPr>
        <p:txBody>
          <a:bodyPr/>
          <a:lstStyle/>
          <a:p>
            <a:endParaRPr lang="en-US"/>
          </a:p>
        </p:txBody>
      </p:sp>
      <p:sp>
        <p:nvSpPr>
          <p:cNvPr id="3" name="Freeform 3"/>
          <p:cNvSpPr/>
          <p:nvPr/>
        </p:nvSpPr>
        <p:spPr>
          <a:xfrm>
            <a:off x="1494049" y="1463040"/>
            <a:ext cx="6765503" cy="4389120"/>
          </a:xfrm>
          <a:custGeom>
            <a:avLst/>
            <a:gdLst/>
            <a:ahLst/>
            <a:cxnLst/>
            <a:rect l="l" t="t" r="r" b="b"/>
            <a:pathLst>
              <a:path w="6765503" h="4389120">
                <a:moveTo>
                  <a:pt x="0" y="0"/>
                </a:moveTo>
                <a:lnTo>
                  <a:pt x="6765502" y="0"/>
                </a:lnTo>
                <a:lnTo>
                  <a:pt x="6765502" y="4389120"/>
                </a:lnTo>
                <a:lnTo>
                  <a:pt x="0" y="4389120"/>
                </a:lnTo>
                <a:lnTo>
                  <a:pt x="0" y="0"/>
                </a:lnTo>
                <a:close/>
              </a:path>
            </a:pathLst>
          </a:custGeom>
          <a:blipFill>
            <a:blip r:embed="rId4"/>
            <a:stretch>
              <a:fillRect/>
            </a:stretch>
          </a:blipFill>
        </p:spPr>
        <p:txBody>
          <a:bodyPr/>
          <a:lstStyle/>
          <a:p>
            <a:endParaRPr lang="en-US"/>
          </a:p>
        </p:txBody>
      </p:sp>
      <p:sp>
        <p:nvSpPr>
          <p:cNvPr id="4" name="TextBox 4"/>
          <p:cNvSpPr txBox="1"/>
          <p:nvPr/>
        </p:nvSpPr>
        <p:spPr>
          <a:xfrm>
            <a:off x="1696748" y="2203132"/>
            <a:ext cx="6360104" cy="2103140"/>
          </a:xfrm>
          <a:prstGeom prst="rect">
            <a:avLst/>
          </a:prstGeom>
        </p:spPr>
        <p:txBody>
          <a:bodyPr lIns="0" tIns="0" rIns="0" bIns="0" rtlCol="0" anchor="t">
            <a:spAutoFit/>
          </a:bodyPr>
          <a:lstStyle/>
          <a:p>
            <a:pPr algn="ctr">
              <a:lnSpc>
                <a:spcPts val="16426"/>
              </a:lnSpc>
              <a:spcBef>
                <a:spcPct val="0"/>
              </a:spcBef>
            </a:pPr>
            <a:r>
              <a:rPr lang="en-US" sz="11733" dirty="0">
                <a:solidFill>
                  <a:srgbClr val="FFC000"/>
                </a:solidFill>
                <a:latin typeface="Harlow Solid"/>
                <a:ea typeface="Harlow Solid"/>
                <a:cs typeface="Harlow Solid"/>
                <a:sym typeface="Harlow Solid"/>
              </a:rPr>
              <a:t>Round 2</a:t>
            </a:r>
          </a:p>
        </p:txBody>
      </p:sp>
      <p:sp>
        <p:nvSpPr>
          <p:cNvPr id="5" name="TextBox 5"/>
          <p:cNvSpPr txBox="1"/>
          <p:nvPr/>
        </p:nvSpPr>
        <p:spPr>
          <a:xfrm>
            <a:off x="3909696" y="3735472"/>
            <a:ext cx="3457697" cy="509609"/>
          </a:xfrm>
          <a:prstGeom prst="rect">
            <a:avLst/>
          </a:prstGeom>
        </p:spPr>
        <p:txBody>
          <a:bodyPr lIns="0" tIns="0" rIns="0" bIns="0" rtlCol="0" anchor="t">
            <a:spAutoFit/>
          </a:bodyPr>
          <a:lstStyle/>
          <a:p>
            <a:pPr algn="ctr">
              <a:lnSpc>
                <a:spcPts val="4181"/>
              </a:lnSpc>
            </a:pPr>
            <a:r>
              <a:rPr lang="en-US" sz="2986">
                <a:solidFill>
                  <a:srgbClr val="FEFAD3"/>
                </a:solidFill>
                <a:latin typeface="Glacial Indifference"/>
                <a:ea typeface="Glacial Indifference"/>
                <a:cs typeface="Glacial Indifference"/>
                <a:sym typeface="Glacial Indifference"/>
              </a:rPr>
              <a:t>ANSWERS</a:t>
            </a:r>
          </a:p>
        </p:txBody>
      </p:sp>
      <p:sp>
        <p:nvSpPr>
          <p:cNvPr id="6" name="Freeform 6"/>
          <p:cNvSpPr/>
          <p:nvPr/>
        </p:nvSpPr>
        <p:spPr>
          <a:xfrm>
            <a:off x="7764206" y="300740"/>
            <a:ext cx="4162107" cy="6917630"/>
          </a:xfrm>
          <a:custGeom>
            <a:avLst/>
            <a:gdLst/>
            <a:ahLst/>
            <a:cxnLst/>
            <a:rect l="l" t="t" r="r" b="b"/>
            <a:pathLst>
              <a:path w="4162107" h="6917630">
                <a:moveTo>
                  <a:pt x="0" y="0"/>
                </a:moveTo>
                <a:lnTo>
                  <a:pt x="4162107" y="0"/>
                </a:lnTo>
                <a:lnTo>
                  <a:pt x="4162107" y="6917630"/>
                </a:lnTo>
                <a:lnTo>
                  <a:pt x="0" y="691763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7"/>
          <p:cNvSpPr/>
          <p:nvPr/>
        </p:nvSpPr>
        <p:spPr>
          <a:xfrm>
            <a:off x="-2257211" y="300740"/>
            <a:ext cx="4162107" cy="6917630"/>
          </a:xfrm>
          <a:custGeom>
            <a:avLst/>
            <a:gdLst/>
            <a:ahLst/>
            <a:cxnLst/>
            <a:rect l="l" t="t" r="r" b="b"/>
            <a:pathLst>
              <a:path w="4162107" h="6917630">
                <a:moveTo>
                  <a:pt x="0" y="0"/>
                </a:moveTo>
                <a:lnTo>
                  <a:pt x="4162107" y="0"/>
                </a:lnTo>
                <a:lnTo>
                  <a:pt x="4162107" y="6917630"/>
                </a:lnTo>
                <a:lnTo>
                  <a:pt x="0" y="691763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45C35-0B86-038A-4287-E955E6F89D6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217AD4B-9B1B-5C0F-25F1-260E65A80639}"/>
              </a:ext>
            </a:extLst>
          </p:cNvPr>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l="-16666" r="-16666"/>
            </a:stretch>
          </a:blipFill>
        </p:spPr>
        <p:txBody>
          <a:bodyPr/>
          <a:lstStyle/>
          <a:p>
            <a:endParaRPr lang="en-US"/>
          </a:p>
        </p:txBody>
      </p:sp>
      <p:sp>
        <p:nvSpPr>
          <p:cNvPr id="3" name="Freeform 3">
            <a:extLst>
              <a:ext uri="{FF2B5EF4-FFF2-40B4-BE49-F238E27FC236}">
                <a16:creationId xmlns:a16="http://schemas.microsoft.com/office/drawing/2014/main" id="{002DD910-A967-2596-0489-CCE5DE3990A3}"/>
              </a:ext>
            </a:extLst>
          </p:cNvPr>
          <p:cNvSpPr/>
          <p:nvPr/>
        </p:nvSpPr>
        <p:spPr>
          <a:xfrm rot="-3021728">
            <a:off x="-601451" y="-534743"/>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4" name="Freeform 4">
            <a:extLst>
              <a:ext uri="{FF2B5EF4-FFF2-40B4-BE49-F238E27FC236}">
                <a16:creationId xmlns:a16="http://schemas.microsoft.com/office/drawing/2014/main" id="{1635D958-945A-FAF9-70F0-50F9139D3D9F}"/>
              </a:ext>
            </a:extLst>
          </p:cNvPr>
          <p:cNvSpPr/>
          <p:nvPr/>
        </p:nvSpPr>
        <p:spPr>
          <a:xfrm rot="3013506">
            <a:off x="7265653" y="-536551"/>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5" name="TextBox 5">
            <a:extLst>
              <a:ext uri="{FF2B5EF4-FFF2-40B4-BE49-F238E27FC236}">
                <a16:creationId xmlns:a16="http://schemas.microsoft.com/office/drawing/2014/main" id="{8D90EE00-FEDB-BB65-C695-40D68BFC5A68}"/>
              </a:ext>
            </a:extLst>
          </p:cNvPr>
          <p:cNvSpPr txBox="1"/>
          <p:nvPr/>
        </p:nvSpPr>
        <p:spPr>
          <a:xfrm>
            <a:off x="2074947" y="792580"/>
            <a:ext cx="5391265" cy="1384995"/>
          </a:xfrm>
          <a:prstGeom prst="rect">
            <a:avLst/>
          </a:prstGeom>
        </p:spPr>
        <p:txBody>
          <a:bodyPr lIns="0" tIns="0" rIns="0" bIns="0" rtlCol="0" anchor="t">
            <a:spAutoFit/>
          </a:bodyPr>
          <a:lstStyle/>
          <a:p>
            <a:pPr algn="ctr">
              <a:lnSpc>
                <a:spcPts val="10752"/>
              </a:lnSpc>
              <a:spcBef>
                <a:spcPct val="0"/>
              </a:spcBef>
            </a:pPr>
            <a:r>
              <a:rPr lang="en-US" sz="7680" dirty="0">
                <a:solidFill>
                  <a:srgbClr val="FFC000"/>
                </a:solidFill>
                <a:latin typeface="Harlow Solid"/>
                <a:ea typeface="Harlow Solid"/>
                <a:cs typeface="Harlow Solid"/>
                <a:sym typeface="Harlow Solid"/>
              </a:rPr>
              <a:t>Round 2</a:t>
            </a:r>
          </a:p>
        </p:txBody>
      </p:sp>
      <p:sp>
        <p:nvSpPr>
          <p:cNvPr id="6" name="TextBox 6">
            <a:extLst>
              <a:ext uri="{FF2B5EF4-FFF2-40B4-BE49-F238E27FC236}">
                <a16:creationId xmlns:a16="http://schemas.microsoft.com/office/drawing/2014/main" id="{C9BBDD94-F68A-5BFD-C716-03AA7081916F}"/>
              </a:ext>
            </a:extLst>
          </p:cNvPr>
          <p:cNvSpPr txBox="1"/>
          <p:nvPr/>
        </p:nvSpPr>
        <p:spPr>
          <a:xfrm>
            <a:off x="876300" y="2022766"/>
            <a:ext cx="8000999" cy="890437"/>
          </a:xfrm>
          <a:prstGeom prst="rect">
            <a:avLst/>
          </a:prstGeom>
        </p:spPr>
        <p:txBody>
          <a:bodyPr wrap="square" lIns="0" tIns="0" rIns="0" bIns="0" rtlCol="0" anchor="t">
            <a:spAutoFit/>
          </a:bodyPr>
          <a:lstStyle/>
          <a:p>
            <a:pPr algn="ctr">
              <a:lnSpc>
                <a:spcPts val="3602"/>
              </a:lnSpc>
            </a:pPr>
            <a:r>
              <a:rPr lang="en-US" sz="2573" dirty="0">
                <a:solidFill>
                  <a:srgbClr val="FEFAD3"/>
                </a:solidFill>
                <a:latin typeface="Glacial Indifference"/>
                <a:ea typeface="Glacial Indifference"/>
                <a:cs typeface="Glacial Indifference"/>
                <a:sym typeface="Glacial Indifference"/>
              </a:rPr>
              <a:t>1. What is the average price of a pack of cigarettes in Indiana (after the tobacco tax was raised in July 2025)?</a:t>
            </a:r>
          </a:p>
        </p:txBody>
      </p:sp>
    </p:spTree>
    <p:extLst>
      <p:ext uri="{BB962C8B-B14F-4D97-AF65-F5344CB8AC3E}">
        <p14:creationId xmlns:p14="http://schemas.microsoft.com/office/powerpoint/2010/main" val="1254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l="-16666" r="-16666"/>
            </a:stretch>
          </a:blipFill>
        </p:spPr>
        <p:txBody>
          <a:bodyPr/>
          <a:lstStyle/>
          <a:p>
            <a:endParaRPr lang="en-US"/>
          </a:p>
        </p:txBody>
      </p:sp>
      <p:sp>
        <p:nvSpPr>
          <p:cNvPr id="3" name="Freeform 3"/>
          <p:cNvSpPr/>
          <p:nvPr/>
        </p:nvSpPr>
        <p:spPr>
          <a:xfrm>
            <a:off x="500187" y="1091086"/>
            <a:ext cx="8753226" cy="2330547"/>
          </a:xfrm>
          <a:custGeom>
            <a:avLst/>
            <a:gdLst/>
            <a:ahLst/>
            <a:cxnLst/>
            <a:rect l="l" t="t" r="r" b="b"/>
            <a:pathLst>
              <a:path w="8753226" h="2330547">
                <a:moveTo>
                  <a:pt x="0" y="0"/>
                </a:moveTo>
                <a:lnTo>
                  <a:pt x="8753226" y="0"/>
                </a:lnTo>
                <a:lnTo>
                  <a:pt x="8753226" y="2330547"/>
                </a:lnTo>
                <a:lnTo>
                  <a:pt x="0" y="2330547"/>
                </a:lnTo>
                <a:lnTo>
                  <a:pt x="0" y="0"/>
                </a:lnTo>
                <a:close/>
              </a:path>
            </a:pathLst>
          </a:custGeom>
          <a:blipFill>
            <a:blip r:embed="rId4"/>
            <a:stretch>
              <a:fillRect/>
            </a:stretch>
          </a:blipFill>
        </p:spPr>
        <p:txBody>
          <a:bodyPr/>
          <a:lstStyle/>
          <a:p>
            <a:endParaRPr lang="en-US"/>
          </a:p>
        </p:txBody>
      </p:sp>
      <p:sp>
        <p:nvSpPr>
          <p:cNvPr id="4" name="TextBox 4"/>
          <p:cNvSpPr txBox="1"/>
          <p:nvPr/>
        </p:nvSpPr>
        <p:spPr>
          <a:xfrm>
            <a:off x="1038765" y="1485672"/>
            <a:ext cx="7676069" cy="1397819"/>
          </a:xfrm>
          <a:prstGeom prst="rect">
            <a:avLst/>
          </a:prstGeom>
        </p:spPr>
        <p:txBody>
          <a:bodyPr lIns="0" tIns="0" rIns="0" bIns="0" rtlCol="0" anchor="t">
            <a:spAutoFit/>
          </a:bodyPr>
          <a:lstStyle/>
          <a:p>
            <a:pPr algn="ctr">
              <a:lnSpc>
                <a:spcPts val="10872"/>
              </a:lnSpc>
              <a:spcBef>
                <a:spcPct val="0"/>
              </a:spcBef>
            </a:pPr>
            <a:r>
              <a:rPr lang="en-US" sz="7765" dirty="0">
                <a:solidFill>
                  <a:srgbClr val="FFC000"/>
                </a:solidFill>
                <a:latin typeface="Harlow Solid"/>
                <a:ea typeface="Harlow Solid"/>
                <a:cs typeface="Harlow Solid"/>
                <a:sym typeface="Harlow Solid"/>
              </a:rPr>
              <a:t>Game Rules</a:t>
            </a:r>
          </a:p>
        </p:txBody>
      </p:sp>
      <p:grpSp>
        <p:nvGrpSpPr>
          <p:cNvPr id="5" name="Group 5"/>
          <p:cNvGrpSpPr/>
          <p:nvPr/>
        </p:nvGrpSpPr>
        <p:grpSpPr>
          <a:xfrm>
            <a:off x="500187" y="3645877"/>
            <a:ext cx="8442184" cy="2435779"/>
            <a:chOff x="0" y="-47625"/>
            <a:chExt cx="11256246" cy="3247704"/>
          </a:xfrm>
        </p:grpSpPr>
        <p:sp>
          <p:nvSpPr>
            <p:cNvPr id="6" name="TextBox 6"/>
            <p:cNvSpPr txBox="1"/>
            <p:nvPr/>
          </p:nvSpPr>
          <p:spPr>
            <a:xfrm>
              <a:off x="0" y="-47625"/>
              <a:ext cx="11256246" cy="540008"/>
            </a:xfrm>
            <a:prstGeom prst="rect">
              <a:avLst/>
            </a:prstGeom>
          </p:spPr>
          <p:txBody>
            <a:bodyPr lIns="0" tIns="0" rIns="0" bIns="0" rtlCol="0" anchor="t">
              <a:spAutoFit/>
            </a:bodyPr>
            <a:lstStyle/>
            <a:p>
              <a:pPr marL="530759" lvl="1" indent="-265380" algn="l">
                <a:lnSpc>
                  <a:spcPts val="3441"/>
                </a:lnSpc>
                <a:buFont typeface="Arial"/>
                <a:buChar char="•"/>
              </a:pPr>
              <a:r>
                <a:rPr lang="en-US" sz="2458" dirty="0">
                  <a:solidFill>
                    <a:srgbClr val="FEFAD3"/>
                  </a:solidFill>
                  <a:latin typeface="Glacial Indifference"/>
                  <a:ea typeface="Glacial Indifference"/>
                  <a:cs typeface="Glacial Indifference"/>
                  <a:sym typeface="Glacial Indifference"/>
                </a:rPr>
                <a:t>The game consists of four rounds of three questions each.</a:t>
              </a:r>
            </a:p>
          </p:txBody>
        </p:sp>
        <p:sp>
          <p:nvSpPr>
            <p:cNvPr id="7" name="TextBox 7"/>
            <p:cNvSpPr txBox="1"/>
            <p:nvPr/>
          </p:nvSpPr>
          <p:spPr>
            <a:xfrm>
              <a:off x="0" y="600949"/>
              <a:ext cx="11256246" cy="540008"/>
            </a:xfrm>
            <a:prstGeom prst="rect">
              <a:avLst/>
            </a:prstGeom>
          </p:spPr>
          <p:txBody>
            <a:bodyPr lIns="0" tIns="0" rIns="0" bIns="0" rtlCol="0" anchor="t">
              <a:spAutoFit/>
            </a:bodyPr>
            <a:lstStyle/>
            <a:p>
              <a:pPr marL="530759" lvl="1" indent="-265380" algn="l">
                <a:lnSpc>
                  <a:spcPts val="3441"/>
                </a:lnSpc>
                <a:buFont typeface="Arial"/>
                <a:buChar char="•"/>
              </a:pPr>
              <a:r>
                <a:rPr lang="en-US" sz="2458">
                  <a:solidFill>
                    <a:srgbClr val="FEFAD3"/>
                  </a:solidFill>
                  <a:latin typeface="Glacial Indifference"/>
                  <a:ea typeface="Glacial Indifference"/>
                  <a:cs typeface="Glacial Indifference"/>
                  <a:sym typeface="Glacial Indifference"/>
                </a:rPr>
                <a:t>Find your team and create a team name.</a:t>
              </a:r>
            </a:p>
          </p:txBody>
        </p:sp>
        <p:sp>
          <p:nvSpPr>
            <p:cNvPr id="8" name="TextBox 8"/>
            <p:cNvSpPr txBox="1"/>
            <p:nvPr/>
          </p:nvSpPr>
          <p:spPr>
            <a:xfrm>
              <a:off x="0" y="1249523"/>
              <a:ext cx="11256246" cy="540008"/>
            </a:xfrm>
            <a:prstGeom prst="rect">
              <a:avLst/>
            </a:prstGeom>
          </p:spPr>
          <p:txBody>
            <a:bodyPr lIns="0" tIns="0" rIns="0" bIns="0" rtlCol="0" anchor="t">
              <a:spAutoFit/>
            </a:bodyPr>
            <a:lstStyle/>
            <a:p>
              <a:pPr marL="530759" lvl="1" indent="-265380" algn="l">
                <a:lnSpc>
                  <a:spcPts val="3441"/>
                </a:lnSpc>
                <a:buFont typeface="Arial"/>
                <a:buChar char="•"/>
              </a:pPr>
              <a:r>
                <a:rPr lang="en-US" sz="2458" dirty="0">
                  <a:solidFill>
                    <a:srgbClr val="FEFAD3"/>
                  </a:solidFill>
                  <a:latin typeface="Glacial Indifference"/>
                  <a:ea typeface="Glacial Indifference"/>
                  <a:cs typeface="Glacial Indifference"/>
                  <a:sym typeface="Glacial Indifference"/>
                </a:rPr>
                <a:t>Each correct answer earns the team one point.</a:t>
              </a:r>
            </a:p>
          </p:txBody>
        </p:sp>
        <p:sp>
          <p:nvSpPr>
            <p:cNvPr id="9" name="TextBox 9"/>
            <p:cNvSpPr txBox="1"/>
            <p:nvPr/>
          </p:nvSpPr>
          <p:spPr>
            <a:xfrm>
              <a:off x="0" y="1898098"/>
              <a:ext cx="11256246" cy="1301981"/>
            </a:xfrm>
            <a:prstGeom prst="rect">
              <a:avLst/>
            </a:prstGeom>
          </p:spPr>
          <p:txBody>
            <a:bodyPr lIns="0" tIns="0" rIns="0" bIns="0" rtlCol="0" anchor="t">
              <a:spAutoFit/>
            </a:bodyPr>
            <a:lstStyle/>
            <a:p>
              <a:pPr marL="530759" lvl="1" indent="-265380" algn="l">
                <a:lnSpc>
                  <a:spcPts val="4000"/>
                </a:lnSpc>
                <a:buFont typeface="Arial"/>
                <a:buChar char="•"/>
              </a:pPr>
              <a:r>
                <a:rPr lang="en-US" sz="2458" dirty="0">
                  <a:solidFill>
                    <a:srgbClr val="FEFAD3"/>
                  </a:solidFill>
                  <a:latin typeface="Glacial Indifference"/>
                  <a:ea typeface="Glacial Indifference"/>
                  <a:cs typeface="Glacial Indifference"/>
                  <a:sym typeface="Glacial Indifference"/>
                </a:rPr>
                <a:t>No googling or use of electronic devises.</a:t>
              </a:r>
            </a:p>
            <a:p>
              <a:pPr marL="530759" lvl="1" indent="-265380" algn="l">
                <a:lnSpc>
                  <a:spcPts val="4000"/>
                </a:lnSpc>
                <a:buFont typeface="Arial"/>
                <a:buChar char="•"/>
              </a:pPr>
              <a:r>
                <a:rPr lang="en-US" sz="2458" dirty="0">
                  <a:solidFill>
                    <a:srgbClr val="FEFAD3"/>
                  </a:solidFill>
                  <a:latin typeface="Glacial Indifference"/>
                  <a:ea typeface="Glacial Indifference"/>
                  <a:cs typeface="Glacial Indifference"/>
                  <a:sym typeface="Glacial Indifference"/>
                </a:rPr>
                <a:t>Be kind and have fun!</a:t>
              </a: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966770-DF73-77AB-29E9-57F422A0A00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614D4CC-9635-8567-F047-F0C5B6720BF9}"/>
              </a:ext>
            </a:extLst>
          </p:cNvPr>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l="-16666" r="-16666"/>
            </a:stretch>
          </a:blipFill>
        </p:spPr>
        <p:txBody>
          <a:bodyPr/>
          <a:lstStyle/>
          <a:p>
            <a:endParaRPr lang="en-US"/>
          </a:p>
        </p:txBody>
      </p:sp>
      <p:sp>
        <p:nvSpPr>
          <p:cNvPr id="3" name="Freeform 3">
            <a:extLst>
              <a:ext uri="{FF2B5EF4-FFF2-40B4-BE49-F238E27FC236}">
                <a16:creationId xmlns:a16="http://schemas.microsoft.com/office/drawing/2014/main" id="{344EFAAB-5E84-203C-6BC4-17EA07829665}"/>
              </a:ext>
            </a:extLst>
          </p:cNvPr>
          <p:cNvSpPr/>
          <p:nvPr/>
        </p:nvSpPr>
        <p:spPr>
          <a:xfrm rot="-3021728">
            <a:off x="-601451" y="-534743"/>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4" name="Freeform 4">
            <a:extLst>
              <a:ext uri="{FF2B5EF4-FFF2-40B4-BE49-F238E27FC236}">
                <a16:creationId xmlns:a16="http://schemas.microsoft.com/office/drawing/2014/main" id="{E798696C-A26B-04A1-FA4B-DEE6462C5EC4}"/>
              </a:ext>
            </a:extLst>
          </p:cNvPr>
          <p:cNvSpPr/>
          <p:nvPr/>
        </p:nvSpPr>
        <p:spPr>
          <a:xfrm rot="3013506">
            <a:off x="7265653" y="-536551"/>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5" name="TextBox 5">
            <a:extLst>
              <a:ext uri="{FF2B5EF4-FFF2-40B4-BE49-F238E27FC236}">
                <a16:creationId xmlns:a16="http://schemas.microsoft.com/office/drawing/2014/main" id="{5C4C9943-E1AA-4EB4-E5C2-BC8851B63ECB}"/>
              </a:ext>
            </a:extLst>
          </p:cNvPr>
          <p:cNvSpPr txBox="1"/>
          <p:nvPr/>
        </p:nvSpPr>
        <p:spPr>
          <a:xfrm>
            <a:off x="2074947" y="792580"/>
            <a:ext cx="5391265" cy="1384995"/>
          </a:xfrm>
          <a:prstGeom prst="rect">
            <a:avLst/>
          </a:prstGeom>
        </p:spPr>
        <p:txBody>
          <a:bodyPr lIns="0" tIns="0" rIns="0" bIns="0" rtlCol="0" anchor="t">
            <a:spAutoFit/>
          </a:bodyPr>
          <a:lstStyle/>
          <a:p>
            <a:pPr algn="ctr">
              <a:lnSpc>
                <a:spcPts val="10752"/>
              </a:lnSpc>
              <a:spcBef>
                <a:spcPct val="0"/>
              </a:spcBef>
            </a:pPr>
            <a:r>
              <a:rPr lang="en-US" sz="7680" dirty="0">
                <a:solidFill>
                  <a:srgbClr val="FFC000"/>
                </a:solidFill>
                <a:latin typeface="Harlow Solid"/>
                <a:ea typeface="Harlow Solid"/>
                <a:cs typeface="Harlow Solid"/>
                <a:sym typeface="Harlow Solid"/>
              </a:rPr>
              <a:t>Round 2</a:t>
            </a:r>
          </a:p>
        </p:txBody>
      </p:sp>
      <p:sp>
        <p:nvSpPr>
          <p:cNvPr id="6" name="TextBox 6">
            <a:extLst>
              <a:ext uri="{FF2B5EF4-FFF2-40B4-BE49-F238E27FC236}">
                <a16:creationId xmlns:a16="http://schemas.microsoft.com/office/drawing/2014/main" id="{3C8873FE-73E9-C782-892E-DA07AB3B7AE2}"/>
              </a:ext>
            </a:extLst>
          </p:cNvPr>
          <p:cNvSpPr txBox="1"/>
          <p:nvPr/>
        </p:nvSpPr>
        <p:spPr>
          <a:xfrm>
            <a:off x="876300" y="2022766"/>
            <a:ext cx="8000999" cy="890437"/>
          </a:xfrm>
          <a:prstGeom prst="rect">
            <a:avLst/>
          </a:prstGeom>
        </p:spPr>
        <p:txBody>
          <a:bodyPr wrap="square" lIns="0" tIns="0" rIns="0" bIns="0" rtlCol="0" anchor="t">
            <a:spAutoFit/>
          </a:bodyPr>
          <a:lstStyle/>
          <a:p>
            <a:pPr algn="ctr">
              <a:lnSpc>
                <a:spcPts val="3602"/>
              </a:lnSpc>
            </a:pPr>
            <a:r>
              <a:rPr lang="en-US" sz="2573" dirty="0">
                <a:solidFill>
                  <a:srgbClr val="FEFAD3"/>
                </a:solidFill>
                <a:latin typeface="Glacial Indifference"/>
                <a:ea typeface="Glacial Indifference"/>
                <a:cs typeface="Glacial Indifference"/>
                <a:sym typeface="Glacial Indifference"/>
              </a:rPr>
              <a:t>1. What is the average price of a pack of cigarettes in Indiana (after the tobacco tax was raised in July 2025)?</a:t>
            </a:r>
          </a:p>
        </p:txBody>
      </p:sp>
      <p:sp>
        <p:nvSpPr>
          <p:cNvPr id="7" name="Freeform 7">
            <a:extLst>
              <a:ext uri="{FF2B5EF4-FFF2-40B4-BE49-F238E27FC236}">
                <a16:creationId xmlns:a16="http://schemas.microsoft.com/office/drawing/2014/main" id="{695A55C5-6575-177E-653F-9DE950AC453E}"/>
              </a:ext>
            </a:extLst>
          </p:cNvPr>
          <p:cNvSpPr/>
          <p:nvPr/>
        </p:nvSpPr>
        <p:spPr>
          <a:xfrm>
            <a:off x="1709088" y="3109580"/>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r:embed="rId5">
              <a:extLst>
                <a:ext uri="{96DAC541-7B7A-43D3-8B79-37D633B846F1}">
                  <asvg:svgBlip xmlns:asvg="http://schemas.microsoft.com/office/drawing/2016/SVG/main" r:embed="rId6"/>
                </a:ext>
              </a:extLst>
            </a:blip>
            <a:stretch>
              <a:fillRect t="-1454" b="-1454"/>
            </a:stretch>
          </a:blipFill>
        </p:spPr>
        <p:txBody>
          <a:bodyPr/>
          <a:lstStyle/>
          <a:p>
            <a:endParaRPr lang="en-US"/>
          </a:p>
        </p:txBody>
      </p:sp>
      <p:sp>
        <p:nvSpPr>
          <p:cNvPr id="8" name="TextBox 8">
            <a:extLst>
              <a:ext uri="{FF2B5EF4-FFF2-40B4-BE49-F238E27FC236}">
                <a16:creationId xmlns:a16="http://schemas.microsoft.com/office/drawing/2014/main" id="{B0623D29-3E29-376F-36B1-565E29F39505}"/>
              </a:ext>
            </a:extLst>
          </p:cNvPr>
          <p:cNvSpPr txBox="1"/>
          <p:nvPr/>
        </p:nvSpPr>
        <p:spPr>
          <a:xfrm>
            <a:off x="2137218" y="3733800"/>
            <a:ext cx="2156657" cy="243971"/>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$6</a:t>
            </a:r>
          </a:p>
        </p:txBody>
      </p:sp>
      <p:sp>
        <p:nvSpPr>
          <p:cNvPr id="9" name="Freeform 9">
            <a:extLst>
              <a:ext uri="{FF2B5EF4-FFF2-40B4-BE49-F238E27FC236}">
                <a16:creationId xmlns:a16="http://schemas.microsoft.com/office/drawing/2014/main" id="{7B528B80-08A0-9395-AA01-5D2CC5B9C4A7}"/>
              </a:ext>
            </a:extLst>
          </p:cNvPr>
          <p:cNvSpPr/>
          <p:nvPr/>
        </p:nvSpPr>
        <p:spPr>
          <a:xfrm>
            <a:off x="5031595" y="3109580"/>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r:embed="rId5">
              <a:extLst>
                <a:ext uri="{96DAC541-7B7A-43D3-8B79-37D633B846F1}">
                  <asvg:svgBlip xmlns:asvg="http://schemas.microsoft.com/office/drawing/2016/SVG/main" r:embed="rId6"/>
                </a:ext>
              </a:extLst>
            </a:blip>
            <a:stretch>
              <a:fillRect t="-1454" b="-1454"/>
            </a:stretch>
          </a:blipFill>
        </p:spPr>
        <p:txBody>
          <a:bodyPr/>
          <a:lstStyle/>
          <a:p>
            <a:endParaRPr lang="en-US"/>
          </a:p>
        </p:txBody>
      </p:sp>
      <p:sp>
        <p:nvSpPr>
          <p:cNvPr id="10" name="TextBox 10">
            <a:extLst>
              <a:ext uri="{FF2B5EF4-FFF2-40B4-BE49-F238E27FC236}">
                <a16:creationId xmlns:a16="http://schemas.microsoft.com/office/drawing/2014/main" id="{DCF2E9EE-B88E-8BEA-3C04-C30DBC7A8DDE}"/>
              </a:ext>
            </a:extLst>
          </p:cNvPr>
          <p:cNvSpPr txBox="1"/>
          <p:nvPr/>
        </p:nvSpPr>
        <p:spPr>
          <a:xfrm>
            <a:off x="5459725" y="3744828"/>
            <a:ext cx="2156657" cy="243971"/>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$8.50</a:t>
            </a:r>
          </a:p>
        </p:txBody>
      </p:sp>
      <p:sp>
        <p:nvSpPr>
          <p:cNvPr id="11" name="Freeform 11">
            <a:extLst>
              <a:ext uri="{FF2B5EF4-FFF2-40B4-BE49-F238E27FC236}">
                <a16:creationId xmlns:a16="http://schemas.microsoft.com/office/drawing/2014/main" id="{30585701-FD0B-2676-648B-1BAC5F4EB543}"/>
              </a:ext>
            </a:extLst>
          </p:cNvPr>
          <p:cNvSpPr/>
          <p:nvPr/>
        </p:nvSpPr>
        <p:spPr>
          <a:xfrm>
            <a:off x="1709088" y="4792916"/>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r:embed="rId5">
              <a:extLst>
                <a:ext uri="{96DAC541-7B7A-43D3-8B79-37D633B846F1}">
                  <asvg:svgBlip xmlns:asvg="http://schemas.microsoft.com/office/drawing/2016/SVG/main" r:embed="rId6"/>
                </a:ext>
              </a:extLst>
            </a:blip>
            <a:stretch>
              <a:fillRect t="-1454" b="-1454"/>
            </a:stretch>
          </a:blipFill>
        </p:spPr>
        <p:txBody>
          <a:bodyPr/>
          <a:lstStyle/>
          <a:p>
            <a:endParaRPr lang="en-US"/>
          </a:p>
        </p:txBody>
      </p:sp>
      <p:sp>
        <p:nvSpPr>
          <p:cNvPr id="12" name="TextBox 12">
            <a:extLst>
              <a:ext uri="{FF2B5EF4-FFF2-40B4-BE49-F238E27FC236}">
                <a16:creationId xmlns:a16="http://schemas.microsoft.com/office/drawing/2014/main" id="{511AB4A1-ECDE-AC3A-1498-6FB0B8367750}"/>
              </a:ext>
            </a:extLst>
          </p:cNvPr>
          <p:cNvSpPr txBox="1"/>
          <p:nvPr/>
        </p:nvSpPr>
        <p:spPr>
          <a:xfrm>
            <a:off x="2137218" y="5417136"/>
            <a:ext cx="2156657" cy="243971"/>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$11</a:t>
            </a:r>
          </a:p>
        </p:txBody>
      </p:sp>
      <p:sp>
        <p:nvSpPr>
          <p:cNvPr id="13" name="Freeform 13">
            <a:extLst>
              <a:ext uri="{FF2B5EF4-FFF2-40B4-BE49-F238E27FC236}">
                <a16:creationId xmlns:a16="http://schemas.microsoft.com/office/drawing/2014/main" id="{EF325E71-D69A-DE2A-12A2-54A83E3680AF}"/>
              </a:ext>
            </a:extLst>
          </p:cNvPr>
          <p:cNvSpPr/>
          <p:nvPr/>
        </p:nvSpPr>
        <p:spPr>
          <a:xfrm>
            <a:off x="5031595" y="4792916"/>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r:embed="rId5">
              <a:extLst>
                <a:ext uri="{96DAC541-7B7A-43D3-8B79-37D633B846F1}">
                  <asvg:svgBlip xmlns:asvg="http://schemas.microsoft.com/office/drawing/2016/SVG/main" r:embed="rId6"/>
                </a:ext>
              </a:extLst>
            </a:blip>
            <a:stretch>
              <a:fillRect t="-1454" b="-1454"/>
            </a:stretch>
          </a:blipFill>
        </p:spPr>
        <p:txBody>
          <a:bodyPr/>
          <a:lstStyle/>
          <a:p>
            <a:endParaRPr lang="en-US"/>
          </a:p>
        </p:txBody>
      </p:sp>
      <p:sp>
        <p:nvSpPr>
          <p:cNvPr id="14" name="TextBox 14">
            <a:extLst>
              <a:ext uri="{FF2B5EF4-FFF2-40B4-BE49-F238E27FC236}">
                <a16:creationId xmlns:a16="http://schemas.microsoft.com/office/drawing/2014/main" id="{0FE3F84C-1020-EF6A-6A71-5C54DE97659B}"/>
              </a:ext>
            </a:extLst>
          </p:cNvPr>
          <p:cNvSpPr txBox="1"/>
          <p:nvPr/>
        </p:nvSpPr>
        <p:spPr>
          <a:xfrm>
            <a:off x="5459725" y="5428163"/>
            <a:ext cx="2156657" cy="243971"/>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$15</a:t>
            </a:r>
          </a:p>
        </p:txBody>
      </p:sp>
      <p:sp>
        <p:nvSpPr>
          <p:cNvPr id="15" name="Arrow: Down 14">
            <a:extLst>
              <a:ext uri="{FF2B5EF4-FFF2-40B4-BE49-F238E27FC236}">
                <a16:creationId xmlns:a16="http://schemas.microsoft.com/office/drawing/2014/main" id="{1766DDC5-BCBF-2D44-0812-46A603A38BBF}"/>
              </a:ext>
            </a:extLst>
          </p:cNvPr>
          <p:cNvSpPr/>
          <p:nvPr/>
        </p:nvSpPr>
        <p:spPr>
          <a:xfrm>
            <a:off x="2841222" y="4662809"/>
            <a:ext cx="765241" cy="531130"/>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effectLst>
                <a:glow rad="228600">
                  <a:schemeClr val="accent6">
                    <a:satMod val="175000"/>
                    <a:alpha val="40000"/>
                  </a:schemeClr>
                </a:glow>
              </a:effectLst>
            </a:endParaRPr>
          </a:p>
        </p:txBody>
      </p:sp>
      <p:sp>
        <p:nvSpPr>
          <p:cNvPr id="16" name="Arrow: Down 15">
            <a:extLst>
              <a:ext uri="{FF2B5EF4-FFF2-40B4-BE49-F238E27FC236}">
                <a16:creationId xmlns:a16="http://schemas.microsoft.com/office/drawing/2014/main" id="{E7EBEF0F-55B3-E8E7-9D63-5BF7797CA3E8}"/>
              </a:ext>
            </a:extLst>
          </p:cNvPr>
          <p:cNvSpPr/>
          <p:nvPr/>
        </p:nvSpPr>
        <p:spPr>
          <a:xfrm rot="10800000">
            <a:off x="2841222" y="5817766"/>
            <a:ext cx="765241" cy="531130"/>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effectLst>
                <a:glow rad="228600">
                  <a:schemeClr val="accent6">
                    <a:satMod val="175000"/>
                    <a:alpha val="40000"/>
                  </a:schemeClr>
                </a:glow>
              </a:effectLst>
            </a:endParaRPr>
          </a:p>
        </p:txBody>
      </p:sp>
    </p:spTree>
    <p:extLst>
      <p:ext uri="{BB962C8B-B14F-4D97-AF65-F5344CB8AC3E}">
        <p14:creationId xmlns:p14="http://schemas.microsoft.com/office/powerpoint/2010/main" val="753014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5B064D-091D-4E13-B8E3-0E7B8CB7357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94D772C-1B31-611F-F1E4-2EB2D2EDAE59}"/>
              </a:ext>
            </a:extLst>
          </p:cNvPr>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l="-16666" r="-16666"/>
            </a:stretch>
          </a:blipFill>
        </p:spPr>
        <p:txBody>
          <a:bodyPr/>
          <a:lstStyle/>
          <a:p>
            <a:endParaRPr lang="en-US"/>
          </a:p>
        </p:txBody>
      </p:sp>
      <p:sp>
        <p:nvSpPr>
          <p:cNvPr id="3" name="Freeform 3">
            <a:extLst>
              <a:ext uri="{FF2B5EF4-FFF2-40B4-BE49-F238E27FC236}">
                <a16:creationId xmlns:a16="http://schemas.microsoft.com/office/drawing/2014/main" id="{A8C4DE62-E9FF-FA9C-F18A-20BE5573E02F}"/>
              </a:ext>
            </a:extLst>
          </p:cNvPr>
          <p:cNvSpPr/>
          <p:nvPr/>
        </p:nvSpPr>
        <p:spPr>
          <a:xfrm rot="-3021728">
            <a:off x="-601451" y="-534743"/>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4" name="Freeform 4">
            <a:extLst>
              <a:ext uri="{FF2B5EF4-FFF2-40B4-BE49-F238E27FC236}">
                <a16:creationId xmlns:a16="http://schemas.microsoft.com/office/drawing/2014/main" id="{B01407D7-4D19-FD25-CBB8-FD358C8FB7D3}"/>
              </a:ext>
            </a:extLst>
          </p:cNvPr>
          <p:cNvSpPr/>
          <p:nvPr/>
        </p:nvSpPr>
        <p:spPr>
          <a:xfrm rot="3013506">
            <a:off x="7265653" y="-536551"/>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5" name="TextBox 5">
            <a:extLst>
              <a:ext uri="{FF2B5EF4-FFF2-40B4-BE49-F238E27FC236}">
                <a16:creationId xmlns:a16="http://schemas.microsoft.com/office/drawing/2014/main" id="{27BC58B8-8F36-CC83-F7E3-E84C6D2B4B02}"/>
              </a:ext>
            </a:extLst>
          </p:cNvPr>
          <p:cNvSpPr txBox="1"/>
          <p:nvPr/>
        </p:nvSpPr>
        <p:spPr>
          <a:xfrm>
            <a:off x="2074947" y="792580"/>
            <a:ext cx="5391265" cy="1384995"/>
          </a:xfrm>
          <a:prstGeom prst="rect">
            <a:avLst/>
          </a:prstGeom>
        </p:spPr>
        <p:txBody>
          <a:bodyPr lIns="0" tIns="0" rIns="0" bIns="0" rtlCol="0" anchor="t">
            <a:spAutoFit/>
          </a:bodyPr>
          <a:lstStyle/>
          <a:p>
            <a:pPr algn="ctr">
              <a:lnSpc>
                <a:spcPts val="10752"/>
              </a:lnSpc>
              <a:spcBef>
                <a:spcPct val="0"/>
              </a:spcBef>
            </a:pPr>
            <a:r>
              <a:rPr lang="en-US" sz="7680" dirty="0">
                <a:solidFill>
                  <a:srgbClr val="FFC000"/>
                </a:solidFill>
                <a:latin typeface="Harlow Solid"/>
                <a:ea typeface="Harlow Solid"/>
                <a:cs typeface="Harlow Solid"/>
                <a:sym typeface="Harlow Solid"/>
              </a:rPr>
              <a:t>Round 2</a:t>
            </a:r>
          </a:p>
        </p:txBody>
      </p:sp>
      <p:sp>
        <p:nvSpPr>
          <p:cNvPr id="6" name="TextBox 6">
            <a:extLst>
              <a:ext uri="{FF2B5EF4-FFF2-40B4-BE49-F238E27FC236}">
                <a16:creationId xmlns:a16="http://schemas.microsoft.com/office/drawing/2014/main" id="{87A2BB54-8053-D6D7-BF9B-54B8F78BF61F}"/>
              </a:ext>
            </a:extLst>
          </p:cNvPr>
          <p:cNvSpPr txBox="1"/>
          <p:nvPr/>
        </p:nvSpPr>
        <p:spPr>
          <a:xfrm>
            <a:off x="1181100" y="2285936"/>
            <a:ext cx="7391400" cy="428772"/>
          </a:xfrm>
          <a:prstGeom prst="rect">
            <a:avLst/>
          </a:prstGeom>
        </p:spPr>
        <p:txBody>
          <a:bodyPr wrap="square" lIns="0" tIns="0" rIns="0" bIns="0" rtlCol="0" anchor="t">
            <a:spAutoFit/>
          </a:bodyPr>
          <a:lstStyle/>
          <a:p>
            <a:pPr algn="ctr">
              <a:lnSpc>
                <a:spcPts val="3602"/>
              </a:lnSpc>
            </a:pPr>
            <a:r>
              <a:rPr lang="en-US" sz="2573" dirty="0">
                <a:solidFill>
                  <a:srgbClr val="FEFAD3"/>
                </a:solidFill>
                <a:latin typeface="Glacial Indifference"/>
                <a:ea typeface="Glacial Indifference"/>
                <a:cs typeface="Glacial Indifference"/>
                <a:sym typeface="Glacial Indifference"/>
              </a:rPr>
              <a:t>2. Which is NOT true about Quit Now Indiana (QNI)?</a:t>
            </a:r>
          </a:p>
        </p:txBody>
      </p:sp>
    </p:spTree>
    <p:extLst>
      <p:ext uri="{BB962C8B-B14F-4D97-AF65-F5344CB8AC3E}">
        <p14:creationId xmlns:p14="http://schemas.microsoft.com/office/powerpoint/2010/main" val="19731506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B4ECE3-7613-C9BF-3946-676A141260C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462CC3C-B5F9-CAAF-221E-E9B0F514AE0A}"/>
              </a:ext>
            </a:extLst>
          </p:cNvPr>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l="-16666" r="-16666"/>
            </a:stretch>
          </a:blipFill>
        </p:spPr>
        <p:txBody>
          <a:bodyPr/>
          <a:lstStyle/>
          <a:p>
            <a:endParaRPr lang="en-US"/>
          </a:p>
        </p:txBody>
      </p:sp>
      <p:sp>
        <p:nvSpPr>
          <p:cNvPr id="3" name="Freeform 3">
            <a:extLst>
              <a:ext uri="{FF2B5EF4-FFF2-40B4-BE49-F238E27FC236}">
                <a16:creationId xmlns:a16="http://schemas.microsoft.com/office/drawing/2014/main" id="{29E6E682-5854-941F-C803-672419623A2C}"/>
              </a:ext>
            </a:extLst>
          </p:cNvPr>
          <p:cNvSpPr/>
          <p:nvPr/>
        </p:nvSpPr>
        <p:spPr>
          <a:xfrm rot="-3021728">
            <a:off x="-601451" y="-534743"/>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4" name="Freeform 4">
            <a:extLst>
              <a:ext uri="{FF2B5EF4-FFF2-40B4-BE49-F238E27FC236}">
                <a16:creationId xmlns:a16="http://schemas.microsoft.com/office/drawing/2014/main" id="{420C81CE-CC03-6B8A-D7E2-1D19FA5AB282}"/>
              </a:ext>
            </a:extLst>
          </p:cNvPr>
          <p:cNvSpPr/>
          <p:nvPr/>
        </p:nvSpPr>
        <p:spPr>
          <a:xfrm rot="3013506">
            <a:off x="7265653" y="-536551"/>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5" name="TextBox 5">
            <a:extLst>
              <a:ext uri="{FF2B5EF4-FFF2-40B4-BE49-F238E27FC236}">
                <a16:creationId xmlns:a16="http://schemas.microsoft.com/office/drawing/2014/main" id="{38806717-756A-6AF7-82B1-55F98584C8BF}"/>
              </a:ext>
            </a:extLst>
          </p:cNvPr>
          <p:cNvSpPr txBox="1"/>
          <p:nvPr/>
        </p:nvSpPr>
        <p:spPr>
          <a:xfrm>
            <a:off x="2074947" y="792580"/>
            <a:ext cx="5391265" cy="1384995"/>
          </a:xfrm>
          <a:prstGeom prst="rect">
            <a:avLst/>
          </a:prstGeom>
        </p:spPr>
        <p:txBody>
          <a:bodyPr lIns="0" tIns="0" rIns="0" bIns="0" rtlCol="0" anchor="t">
            <a:spAutoFit/>
          </a:bodyPr>
          <a:lstStyle/>
          <a:p>
            <a:pPr algn="ctr">
              <a:lnSpc>
                <a:spcPts val="10752"/>
              </a:lnSpc>
              <a:spcBef>
                <a:spcPct val="0"/>
              </a:spcBef>
            </a:pPr>
            <a:r>
              <a:rPr lang="en-US" sz="7680" dirty="0">
                <a:solidFill>
                  <a:srgbClr val="FFC000"/>
                </a:solidFill>
                <a:latin typeface="Harlow Solid"/>
                <a:ea typeface="Harlow Solid"/>
                <a:cs typeface="Harlow Solid"/>
                <a:sym typeface="Harlow Solid"/>
              </a:rPr>
              <a:t>Round 2</a:t>
            </a:r>
          </a:p>
        </p:txBody>
      </p:sp>
      <p:sp>
        <p:nvSpPr>
          <p:cNvPr id="6" name="TextBox 6">
            <a:extLst>
              <a:ext uri="{FF2B5EF4-FFF2-40B4-BE49-F238E27FC236}">
                <a16:creationId xmlns:a16="http://schemas.microsoft.com/office/drawing/2014/main" id="{82ED6ED8-8D39-2F4D-D3ED-85E6A7D15CA0}"/>
              </a:ext>
            </a:extLst>
          </p:cNvPr>
          <p:cNvSpPr txBox="1"/>
          <p:nvPr/>
        </p:nvSpPr>
        <p:spPr>
          <a:xfrm>
            <a:off x="1181100" y="2285936"/>
            <a:ext cx="7391400" cy="428772"/>
          </a:xfrm>
          <a:prstGeom prst="rect">
            <a:avLst/>
          </a:prstGeom>
        </p:spPr>
        <p:txBody>
          <a:bodyPr wrap="square" lIns="0" tIns="0" rIns="0" bIns="0" rtlCol="0" anchor="t">
            <a:spAutoFit/>
          </a:bodyPr>
          <a:lstStyle/>
          <a:p>
            <a:pPr algn="ctr">
              <a:lnSpc>
                <a:spcPts val="3602"/>
              </a:lnSpc>
            </a:pPr>
            <a:r>
              <a:rPr lang="en-US" sz="2573" dirty="0">
                <a:solidFill>
                  <a:srgbClr val="FEFAD3"/>
                </a:solidFill>
                <a:latin typeface="Glacial Indifference"/>
                <a:ea typeface="Glacial Indifference"/>
                <a:cs typeface="Glacial Indifference"/>
                <a:sym typeface="Glacial Indifference"/>
              </a:rPr>
              <a:t>2. Which is NOT true about Quit Now Indiana (QNI)?</a:t>
            </a:r>
          </a:p>
        </p:txBody>
      </p:sp>
      <p:sp>
        <p:nvSpPr>
          <p:cNvPr id="7" name="Freeform 7">
            <a:extLst>
              <a:ext uri="{FF2B5EF4-FFF2-40B4-BE49-F238E27FC236}">
                <a16:creationId xmlns:a16="http://schemas.microsoft.com/office/drawing/2014/main" id="{E9EA3C94-9E92-A4BF-3B75-3ADC97591A26}"/>
              </a:ext>
            </a:extLst>
          </p:cNvPr>
          <p:cNvSpPr/>
          <p:nvPr/>
        </p:nvSpPr>
        <p:spPr>
          <a:xfrm>
            <a:off x="1709088" y="3109580"/>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r:embed="rId5">
              <a:extLst>
                <a:ext uri="{96DAC541-7B7A-43D3-8B79-37D633B846F1}">
                  <asvg:svgBlip xmlns:asvg="http://schemas.microsoft.com/office/drawing/2016/SVG/main" r:embed="rId6"/>
                </a:ext>
              </a:extLst>
            </a:blip>
            <a:stretch>
              <a:fillRect t="-1454" b="-1454"/>
            </a:stretch>
          </a:blipFill>
        </p:spPr>
        <p:txBody>
          <a:bodyPr/>
          <a:lstStyle/>
          <a:p>
            <a:endParaRPr lang="en-US" dirty="0"/>
          </a:p>
        </p:txBody>
      </p:sp>
      <p:sp>
        <p:nvSpPr>
          <p:cNvPr id="8" name="TextBox 8">
            <a:extLst>
              <a:ext uri="{FF2B5EF4-FFF2-40B4-BE49-F238E27FC236}">
                <a16:creationId xmlns:a16="http://schemas.microsoft.com/office/drawing/2014/main" id="{2A0BAC43-B55E-BF11-1933-A641B48B39B7}"/>
              </a:ext>
            </a:extLst>
          </p:cNvPr>
          <p:cNvSpPr txBox="1"/>
          <p:nvPr/>
        </p:nvSpPr>
        <p:spPr>
          <a:xfrm>
            <a:off x="2032571" y="3744828"/>
            <a:ext cx="2375715" cy="240835"/>
          </a:xfrm>
          <a:prstGeom prst="rect">
            <a:avLst/>
          </a:prstGeom>
        </p:spPr>
        <p:txBody>
          <a:bodyPr wrap="square"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It is available 24/7</a:t>
            </a:r>
          </a:p>
        </p:txBody>
      </p:sp>
      <p:sp>
        <p:nvSpPr>
          <p:cNvPr id="9" name="Freeform 9">
            <a:extLst>
              <a:ext uri="{FF2B5EF4-FFF2-40B4-BE49-F238E27FC236}">
                <a16:creationId xmlns:a16="http://schemas.microsoft.com/office/drawing/2014/main" id="{7F168ED5-D78D-F7A6-7CA9-80FAB55448D0}"/>
              </a:ext>
            </a:extLst>
          </p:cNvPr>
          <p:cNvSpPr/>
          <p:nvPr/>
        </p:nvSpPr>
        <p:spPr>
          <a:xfrm>
            <a:off x="5031595" y="3109580"/>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r:embed="rId5">
              <a:extLst>
                <a:ext uri="{96DAC541-7B7A-43D3-8B79-37D633B846F1}">
                  <asvg:svgBlip xmlns:asvg="http://schemas.microsoft.com/office/drawing/2016/SVG/main" r:embed="rId6"/>
                </a:ext>
              </a:extLst>
            </a:blip>
            <a:stretch>
              <a:fillRect t="-1454" b="-1454"/>
            </a:stretch>
          </a:blipFill>
        </p:spPr>
        <p:txBody>
          <a:bodyPr/>
          <a:lstStyle/>
          <a:p>
            <a:endParaRPr lang="en-US"/>
          </a:p>
        </p:txBody>
      </p:sp>
      <p:sp>
        <p:nvSpPr>
          <p:cNvPr id="10" name="TextBox 10">
            <a:extLst>
              <a:ext uri="{FF2B5EF4-FFF2-40B4-BE49-F238E27FC236}">
                <a16:creationId xmlns:a16="http://schemas.microsoft.com/office/drawing/2014/main" id="{ECBFCE77-CF47-AABD-92D6-FC082A36576A}"/>
              </a:ext>
            </a:extLst>
          </p:cNvPr>
          <p:cNvSpPr txBox="1"/>
          <p:nvPr/>
        </p:nvSpPr>
        <p:spPr>
          <a:xfrm>
            <a:off x="5305515" y="3625227"/>
            <a:ext cx="2465075" cy="461665"/>
          </a:xfrm>
          <a:prstGeom prst="rect">
            <a:avLst/>
          </a:prstGeom>
        </p:spPr>
        <p:txBody>
          <a:bodyPr wrap="square" lIns="0" tIns="0" rIns="0" bIns="0" rtlCol="0" anchor="t">
            <a:spAutoFit/>
          </a:bodyPr>
          <a:lstStyle/>
          <a:p>
            <a:pPr algn="ctr">
              <a:lnSpc>
                <a:spcPts val="1795"/>
              </a:lnSpc>
            </a:pPr>
            <a:r>
              <a:rPr lang="en-US" sz="1600" b="1" dirty="0">
                <a:solidFill>
                  <a:srgbClr val="931E09"/>
                </a:solidFill>
                <a:latin typeface="Glacial Indifference Bold"/>
                <a:ea typeface="Glacial Indifference Bold"/>
                <a:cs typeface="Glacial Indifference Bold"/>
                <a:sym typeface="Glacial Indifference Bold"/>
              </a:rPr>
              <a:t>It is only accessible by calling 1-800-QUIT-NOW</a:t>
            </a:r>
          </a:p>
        </p:txBody>
      </p:sp>
      <p:sp>
        <p:nvSpPr>
          <p:cNvPr id="11" name="Freeform 11">
            <a:extLst>
              <a:ext uri="{FF2B5EF4-FFF2-40B4-BE49-F238E27FC236}">
                <a16:creationId xmlns:a16="http://schemas.microsoft.com/office/drawing/2014/main" id="{8BC2F84E-824D-D7B3-3284-CAF8A310C295}"/>
              </a:ext>
            </a:extLst>
          </p:cNvPr>
          <p:cNvSpPr/>
          <p:nvPr/>
        </p:nvSpPr>
        <p:spPr>
          <a:xfrm>
            <a:off x="1709088" y="4792916"/>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r:embed="rId5">
              <a:extLst>
                <a:ext uri="{96DAC541-7B7A-43D3-8B79-37D633B846F1}">
                  <asvg:svgBlip xmlns:asvg="http://schemas.microsoft.com/office/drawing/2016/SVG/main" r:embed="rId6"/>
                </a:ext>
              </a:extLst>
            </a:blip>
            <a:stretch>
              <a:fillRect t="-1454" b="-1454"/>
            </a:stretch>
          </a:blipFill>
        </p:spPr>
        <p:txBody>
          <a:bodyPr/>
          <a:lstStyle/>
          <a:p>
            <a:endParaRPr lang="en-US"/>
          </a:p>
        </p:txBody>
      </p:sp>
      <p:sp>
        <p:nvSpPr>
          <p:cNvPr id="12" name="TextBox 12">
            <a:extLst>
              <a:ext uri="{FF2B5EF4-FFF2-40B4-BE49-F238E27FC236}">
                <a16:creationId xmlns:a16="http://schemas.microsoft.com/office/drawing/2014/main" id="{072E28A9-C6DD-3A7B-918F-FA850CD85B61}"/>
              </a:ext>
            </a:extLst>
          </p:cNvPr>
          <p:cNvSpPr txBox="1"/>
          <p:nvPr/>
        </p:nvSpPr>
        <p:spPr>
          <a:xfrm>
            <a:off x="2137218" y="5417136"/>
            <a:ext cx="2156657" cy="243971"/>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It is free</a:t>
            </a:r>
          </a:p>
        </p:txBody>
      </p:sp>
      <p:sp>
        <p:nvSpPr>
          <p:cNvPr id="13" name="Freeform 13">
            <a:extLst>
              <a:ext uri="{FF2B5EF4-FFF2-40B4-BE49-F238E27FC236}">
                <a16:creationId xmlns:a16="http://schemas.microsoft.com/office/drawing/2014/main" id="{FC6CA7E8-592D-C1CC-939F-57F225668094}"/>
              </a:ext>
            </a:extLst>
          </p:cNvPr>
          <p:cNvSpPr/>
          <p:nvPr/>
        </p:nvSpPr>
        <p:spPr>
          <a:xfrm>
            <a:off x="5031595" y="4792916"/>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r:embed="rId5">
              <a:extLst>
                <a:ext uri="{96DAC541-7B7A-43D3-8B79-37D633B846F1}">
                  <asvg:svgBlip xmlns:asvg="http://schemas.microsoft.com/office/drawing/2016/SVG/main" r:embed="rId6"/>
                </a:ext>
              </a:extLst>
            </a:blip>
            <a:stretch>
              <a:fillRect t="-1454" b="-1454"/>
            </a:stretch>
          </a:blipFill>
        </p:spPr>
        <p:txBody>
          <a:bodyPr/>
          <a:lstStyle/>
          <a:p>
            <a:endParaRPr lang="en-US"/>
          </a:p>
        </p:txBody>
      </p:sp>
      <p:sp>
        <p:nvSpPr>
          <p:cNvPr id="14" name="TextBox 14">
            <a:extLst>
              <a:ext uri="{FF2B5EF4-FFF2-40B4-BE49-F238E27FC236}">
                <a16:creationId xmlns:a16="http://schemas.microsoft.com/office/drawing/2014/main" id="{FA0DEC5C-17FB-9764-7E2F-FBE4F0E0A75E}"/>
              </a:ext>
            </a:extLst>
          </p:cNvPr>
          <p:cNvSpPr txBox="1"/>
          <p:nvPr/>
        </p:nvSpPr>
        <p:spPr>
          <a:xfrm>
            <a:off x="5245658" y="5329535"/>
            <a:ext cx="2584787" cy="461665"/>
          </a:xfrm>
          <a:prstGeom prst="rect">
            <a:avLst/>
          </a:prstGeom>
        </p:spPr>
        <p:txBody>
          <a:bodyPr wrap="square" lIns="0" tIns="0" rIns="0" bIns="0" rtlCol="0" anchor="t">
            <a:spAutoFit/>
          </a:bodyPr>
          <a:lstStyle/>
          <a:p>
            <a:pPr algn="ctr">
              <a:lnSpc>
                <a:spcPts val="1795"/>
              </a:lnSpc>
            </a:pPr>
            <a:r>
              <a:rPr lang="en-US" b="1" dirty="0">
                <a:solidFill>
                  <a:srgbClr val="931E09"/>
                </a:solidFill>
                <a:latin typeface="Glacial Indifference Bold"/>
                <a:ea typeface="Glacial Indifference Bold"/>
                <a:cs typeface="Glacial Indifference Bold"/>
                <a:sym typeface="Glacial Indifference Bold"/>
              </a:rPr>
              <a:t>Calls to QNI increased in July 2025</a:t>
            </a:r>
          </a:p>
        </p:txBody>
      </p:sp>
      <p:sp>
        <p:nvSpPr>
          <p:cNvPr id="15" name="Arrow: Down 14">
            <a:extLst>
              <a:ext uri="{FF2B5EF4-FFF2-40B4-BE49-F238E27FC236}">
                <a16:creationId xmlns:a16="http://schemas.microsoft.com/office/drawing/2014/main" id="{9F72E53F-EDFF-AE81-2897-70C1B3D4E642}"/>
              </a:ext>
            </a:extLst>
          </p:cNvPr>
          <p:cNvSpPr/>
          <p:nvPr/>
        </p:nvSpPr>
        <p:spPr>
          <a:xfrm>
            <a:off x="6155432" y="2986818"/>
            <a:ext cx="765241" cy="531130"/>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effectLst>
                <a:glow rad="228600">
                  <a:schemeClr val="accent6">
                    <a:satMod val="175000"/>
                    <a:alpha val="40000"/>
                  </a:schemeClr>
                </a:glow>
              </a:effectLst>
            </a:endParaRPr>
          </a:p>
        </p:txBody>
      </p:sp>
      <p:sp>
        <p:nvSpPr>
          <p:cNvPr id="16" name="Arrow: Down 15">
            <a:extLst>
              <a:ext uri="{FF2B5EF4-FFF2-40B4-BE49-F238E27FC236}">
                <a16:creationId xmlns:a16="http://schemas.microsoft.com/office/drawing/2014/main" id="{C7BA3F85-D159-60BF-394A-3E4A50C7000D}"/>
              </a:ext>
            </a:extLst>
          </p:cNvPr>
          <p:cNvSpPr/>
          <p:nvPr/>
        </p:nvSpPr>
        <p:spPr>
          <a:xfrm rot="10800000">
            <a:off x="6159892" y="4104546"/>
            <a:ext cx="765241" cy="531130"/>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effectLst>
                <a:glow rad="228600">
                  <a:schemeClr val="accent6">
                    <a:satMod val="175000"/>
                    <a:alpha val="40000"/>
                  </a:schemeClr>
                </a:glow>
              </a:effectLst>
            </a:endParaRPr>
          </a:p>
        </p:txBody>
      </p:sp>
    </p:spTree>
    <p:extLst>
      <p:ext uri="{BB962C8B-B14F-4D97-AF65-F5344CB8AC3E}">
        <p14:creationId xmlns:p14="http://schemas.microsoft.com/office/powerpoint/2010/main" val="31628914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4D6AE-DD7E-FCE7-A164-3EB776BB9C7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D7065E8-B988-742C-ED1D-593702CD9817}"/>
              </a:ext>
            </a:extLst>
          </p:cNvPr>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l="-16666" r="-16666"/>
            </a:stretch>
          </a:blipFill>
        </p:spPr>
        <p:txBody>
          <a:bodyPr/>
          <a:lstStyle/>
          <a:p>
            <a:endParaRPr lang="en-US"/>
          </a:p>
        </p:txBody>
      </p:sp>
      <p:sp>
        <p:nvSpPr>
          <p:cNvPr id="3" name="Freeform 3">
            <a:extLst>
              <a:ext uri="{FF2B5EF4-FFF2-40B4-BE49-F238E27FC236}">
                <a16:creationId xmlns:a16="http://schemas.microsoft.com/office/drawing/2014/main" id="{68CF823F-C9BF-7162-D499-3903293CEF42}"/>
              </a:ext>
            </a:extLst>
          </p:cNvPr>
          <p:cNvSpPr/>
          <p:nvPr/>
        </p:nvSpPr>
        <p:spPr>
          <a:xfrm rot="-3021728">
            <a:off x="-601451" y="-534743"/>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4" name="Freeform 4">
            <a:extLst>
              <a:ext uri="{FF2B5EF4-FFF2-40B4-BE49-F238E27FC236}">
                <a16:creationId xmlns:a16="http://schemas.microsoft.com/office/drawing/2014/main" id="{86385182-D080-A130-1D82-8117FB6D49D1}"/>
              </a:ext>
            </a:extLst>
          </p:cNvPr>
          <p:cNvSpPr/>
          <p:nvPr/>
        </p:nvSpPr>
        <p:spPr>
          <a:xfrm rot="3013506">
            <a:off x="7265653" y="-536551"/>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5" name="TextBox 5">
            <a:extLst>
              <a:ext uri="{FF2B5EF4-FFF2-40B4-BE49-F238E27FC236}">
                <a16:creationId xmlns:a16="http://schemas.microsoft.com/office/drawing/2014/main" id="{9E4E6426-C52F-E169-E227-D22AF117F5A1}"/>
              </a:ext>
            </a:extLst>
          </p:cNvPr>
          <p:cNvSpPr txBox="1"/>
          <p:nvPr/>
        </p:nvSpPr>
        <p:spPr>
          <a:xfrm>
            <a:off x="2074947" y="792580"/>
            <a:ext cx="5391265" cy="1384995"/>
          </a:xfrm>
          <a:prstGeom prst="rect">
            <a:avLst/>
          </a:prstGeom>
        </p:spPr>
        <p:txBody>
          <a:bodyPr lIns="0" tIns="0" rIns="0" bIns="0" rtlCol="0" anchor="t">
            <a:spAutoFit/>
          </a:bodyPr>
          <a:lstStyle/>
          <a:p>
            <a:pPr algn="ctr">
              <a:lnSpc>
                <a:spcPts val="10752"/>
              </a:lnSpc>
              <a:spcBef>
                <a:spcPct val="0"/>
              </a:spcBef>
            </a:pPr>
            <a:r>
              <a:rPr lang="en-US" sz="7680" dirty="0">
                <a:solidFill>
                  <a:srgbClr val="FFC000"/>
                </a:solidFill>
                <a:latin typeface="Harlow Solid"/>
                <a:ea typeface="Harlow Solid"/>
                <a:cs typeface="Harlow Solid"/>
                <a:sym typeface="Harlow Solid"/>
              </a:rPr>
              <a:t>Round 2</a:t>
            </a:r>
          </a:p>
        </p:txBody>
      </p:sp>
      <p:sp>
        <p:nvSpPr>
          <p:cNvPr id="6" name="TextBox 6">
            <a:extLst>
              <a:ext uri="{FF2B5EF4-FFF2-40B4-BE49-F238E27FC236}">
                <a16:creationId xmlns:a16="http://schemas.microsoft.com/office/drawing/2014/main" id="{A7E28DCF-4939-5E86-DDE6-ABFA398D41D7}"/>
              </a:ext>
            </a:extLst>
          </p:cNvPr>
          <p:cNvSpPr txBox="1"/>
          <p:nvPr/>
        </p:nvSpPr>
        <p:spPr>
          <a:xfrm>
            <a:off x="1447800" y="2094286"/>
            <a:ext cx="6858000" cy="890437"/>
          </a:xfrm>
          <a:prstGeom prst="rect">
            <a:avLst/>
          </a:prstGeom>
        </p:spPr>
        <p:txBody>
          <a:bodyPr wrap="square" lIns="0" tIns="0" rIns="0" bIns="0" rtlCol="0" anchor="t">
            <a:spAutoFit/>
          </a:bodyPr>
          <a:lstStyle/>
          <a:p>
            <a:pPr algn="ctr">
              <a:lnSpc>
                <a:spcPts val="3602"/>
              </a:lnSpc>
            </a:pPr>
            <a:r>
              <a:rPr lang="en-US" sz="2573" dirty="0">
                <a:solidFill>
                  <a:srgbClr val="FEFAD3"/>
                </a:solidFill>
                <a:latin typeface="Glacial Indifference"/>
                <a:ea typeface="Glacial Indifference"/>
                <a:cs typeface="Glacial Indifference"/>
                <a:sym typeface="Glacial Indifference"/>
              </a:rPr>
              <a:t>3. How many attempts, on average, does it take for someone to quit smoking for good??</a:t>
            </a:r>
          </a:p>
        </p:txBody>
      </p:sp>
    </p:spTree>
    <p:extLst>
      <p:ext uri="{BB962C8B-B14F-4D97-AF65-F5344CB8AC3E}">
        <p14:creationId xmlns:p14="http://schemas.microsoft.com/office/powerpoint/2010/main" val="30405225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A6ABD0-4725-6763-AF52-B16BC27CBD8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4CADCF4-EF65-6A9C-DB5D-2C64D272D5D6}"/>
              </a:ext>
            </a:extLst>
          </p:cNvPr>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l="-16666" r="-16666"/>
            </a:stretch>
          </a:blipFill>
        </p:spPr>
        <p:txBody>
          <a:bodyPr/>
          <a:lstStyle/>
          <a:p>
            <a:endParaRPr lang="en-US"/>
          </a:p>
        </p:txBody>
      </p:sp>
      <p:sp>
        <p:nvSpPr>
          <p:cNvPr id="3" name="Freeform 3">
            <a:extLst>
              <a:ext uri="{FF2B5EF4-FFF2-40B4-BE49-F238E27FC236}">
                <a16:creationId xmlns:a16="http://schemas.microsoft.com/office/drawing/2014/main" id="{686018B8-5913-D902-7B66-229F22181867}"/>
              </a:ext>
            </a:extLst>
          </p:cNvPr>
          <p:cNvSpPr/>
          <p:nvPr/>
        </p:nvSpPr>
        <p:spPr>
          <a:xfrm rot="-3021728">
            <a:off x="-601451" y="-534743"/>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4" name="Freeform 4">
            <a:extLst>
              <a:ext uri="{FF2B5EF4-FFF2-40B4-BE49-F238E27FC236}">
                <a16:creationId xmlns:a16="http://schemas.microsoft.com/office/drawing/2014/main" id="{6C9591CC-28DC-8B01-CFD9-D43ACD0D5A78}"/>
              </a:ext>
            </a:extLst>
          </p:cNvPr>
          <p:cNvSpPr/>
          <p:nvPr/>
        </p:nvSpPr>
        <p:spPr>
          <a:xfrm rot="3013506">
            <a:off x="7265653" y="-536551"/>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5" name="TextBox 5">
            <a:extLst>
              <a:ext uri="{FF2B5EF4-FFF2-40B4-BE49-F238E27FC236}">
                <a16:creationId xmlns:a16="http://schemas.microsoft.com/office/drawing/2014/main" id="{DB54D765-0BA4-76F0-904A-DBCE7042CBEF}"/>
              </a:ext>
            </a:extLst>
          </p:cNvPr>
          <p:cNvSpPr txBox="1"/>
          <p:nvPr/>
        </p:nvSpPr>
        <p:spPr>
          <a:xfrm>
            <a:off x="2074947" y="792580"/>
            <a:ext cx="5391265" cy="1384995"/>
          </a:xfrm>
          <a:prstGeom prst="rect">
            <a:avLst/>
          </a:prstGeom>
        </p:spPr>
        <p:txBody>
          <a:bodyPr lIns="0" tIns="0" rIns="0" bIns="0" rtlCol="0" anchor="t">
            <a:spAutoFit/>
          </a:bodyPr>
          <a:lstStyle/>
          <a:p>
            <a:pPr algn="ctr">
              <a:lnSpc>
                <a:spcPts val="10752"/>
              </a:lnSpc>
              <a:spcBef>
                <a:spcPct val="0"/>
              </a:spcBef>
            </a:pPr>
            <a:r>
              <a:rPr lang="en-US" sz="7680" dirty="0">
                <a:solidFill>
                  <a:srgbClr val="FFC000"/>
                </a:solidFill>
                <a:latin typeface="Harlow Solid"/>
                <a:ea typeface="Harlow Solid"/>
                <a:cs typeface="Harlow Solid"/>
                <a:sym typeface="Harlow Solid"/>
              </a:rPr>
              <a:t>Round 2</a:t>
            </a:r>
          </a:p>
        </p:txBody>
      </p:sp>
      <p:sp>
        <p:nvSpPr>
          <p:cNvPr id="6" name="TextBox 6">
            <a:extLst>
              <a:ext uri="{FF2B5EF4-FFF2-40B4-BE49-F238E27FC236}">
                <a16:creationId xmlns:a16="http://schemas.microsoft.com/office/drawing/2014/main" id="{A3F0149A-6FE1-6A11-923A-850617E0C716}"/>
              </a:ext>
            </a:extLst>
          </p:cNvPr>
          <p:cNvSpPr txBox="1"/>
          <p:nvPr/>
        </p:nvSpPr>
        <p:spPr>
          <a:xfrm>
            <a:off x="1447800" y="2094286"/>
            <a:ext cx="6858000" cy="890437"/>
          </a:xfrm>
          <a:prstGeom prst="rect">
            <a:avLst/>
          </a:prstGeom>
        </p:spPr>
        <p:txBody>
          <a:bodyPr wrap="square" lIns="0" tIns="0" rIns="0" bIns="0" rtlCol="0" anchor="t">
            <a:spAutoFit/>
          </a:bodyPr>
          <a:lstStyle/>
          <a:p>
            <a:pPr algn="ctr">
              <a:lnSpc>
                <a:spcPts val="3602"/>
              </a:lnSpc>
            </a:pPr>
            <a:r>
              <a:rPr lang="en-US" sz="2573" dirty="0">
                <a:solidFill>
                  <a:srgbClr val="FEFAD3"/>
                </a:solidFill>
                <a:latin typeface="Glacial Indifference"/>
                <a:ea typeface="Glacial Indifference"/>
                <a:cs typeface="Glacial Indifference"/>
                <a:sym typeface="Glacial Indifference"/>
              </a:rPr>
              <a:t>3. How many attempts, on average, does it take for someone to quit smoking for good??</a:t>
            </a:r>
          </a:p>
        </p:txBody>
      </p:sp>
      <p:sp>
        <p:nvSpPr>
          <p:cNvPr id="7" name="Freeform 7">
            <a:extLst>
              <a:ext uri="{FF2B5EF4-FFF2-40B4-BE49-F238E27FC236}">
                <a16:creationId xmlns:a16="http://schemas.microsoft.com/office/drawing/2014/main" id="{D0F795A6-DBCF-677C-10A4-E5375A389FBC}"/>
              </a:ext>
            </a:extLst>
          </p:cNvPr>
          <p:cNvSpPr/>
          <p:nvPr/>
        </p:nvSpPr>
        <p:spPr>
          <a:xfrm>
            <a:off x="1709088" y="3109580"/>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r:embed="rId5">
              <a:extLst>
                <a:ext uri="{96DAC541-7B7A-43D3-8B79-37D633B846F1}">
                  <asvg:svgBlip xmlns:asvg="http://schemas.microsoft.com/office/drawing/2016/SVG/main" r:embed="rId6"/>
                </a:ext>
              </a:extLst>
            </a:blip>
            <a:stretch>
              <a:fillRect t="-1454" b="-1454"/>
            </a:stretch>
          </a:blipFill>
        </p:spPr>
        <p:txBody>
          <a:bodyPr/>
          <a:lstStyle/>
          <a:p>
            <a:endParaRPr lang="en-US"/>
          </a:p>
        </p:txBody>
      </p:sp>
      <p:sp>
        <p:nvSpPr>
          <p:cNvPr id="8" name="TextBox 8">
            <a:extLst>
              <a:ext uri="{FF2B5EF4-FFF2-40B4-BE49-F238E27FC236}">
                <a16:creationId xmlns:a16="http://schemas.microsoft.com/office/drawing/2014/main" id="{92F4CAF9-3EDA-76A8-401F-E3BAE5B1EAEF}"/>
              </a:ext>
            </a:extLst>
          </p:cNvPr>
          <p:cNvSpPr txBox="1"/>
          <p:nvPr/>
        </p:nvSpPr>
        <p:spPr>
          <a:xfrm>
            <a:off x="2137218" y="3733800"/>
            <a:ext cx="2156657" cy="243971"/>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1-3</a:t>
            </a:r>
          </a:p>
        </p:txBody>
      </p:sp>
      <p:sp>
        <p:nvSpPr>
          <p:cNvPr id="9" name="Freeform 9">
            <a:extLst>
              <a:ext uri="{FF2B5EF4-FFF2-40B4-BE49-F238E27FC236}">
                <a16:creationId xmlns:a16="http://schemas.microsoft.com/office/drawing/2014/main" id="{435B12F7-68B8-E5F5-BDD9-1C2E4502D91C}"/>
              </a:ext>
            </a:extLst>
          </p:cNvPr>
          <p:cNvSpPr/>
          <p:nvPr/>
        </p:nvSpPr>
        <p:spPr>
          <a:xfrm>
            <a:off x="5031595" y="3109580"/>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r:embed="rId5">
              <a:extLst>
                <a:ext uri="{96DAC541-7B7A-43D3-8B79-37D633B846F1}">
                  <asvg:svgBlip xmlns:asvg="http://schemas.microsoft.com/office/drawing/2016/SVG/main" r:embed="rId6"/>
                </a:ext>
              </a:extLst>
            </a:blip>
            <a:stretch>
              <a:fillRect t="-1454" b="-1454"/>
            </a:stretch>
          </a:blipFill>
        </p:spPr>
        <p:txBody>
          <a:bodyPr/>
          <a:lstStyle/>
          <a:p>
            <a:endParaRPr lang="en-US"/>
          </a:p>
        </p:txBody>
      </p:sp>
      <p:sp>
        <p:nvSpPr>
          <p:cNvPr id="10" name="TextBox 10">
            <a:extLst>
              <a:ext uri="{FF2B5EF4-FFF2-40B4-BE49-F238E27FC236}">
                <a16:creationId xmlns:a16="http://schemas.microsoft.com/office/drawing/2014/main" id="{F3525D69-8EA8-8AB9-F0E0-BEB94DA764FA}"/>
              </a:ext>
            </a:extLst>
          </p:cNvPr>
          <p:cNvSpPr txBox="1"/>
          <p:nvPr/>
        </p:nvSpPr>
        <p:spPr>
          <a:xfrm>
            <a:off x="5459725" y="3744828"/>
            <a:ext cx="2156657" cy="243971"/>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4-7</a:t>
            </a:r>
          </a:p>
        </p:txBody>
      </p:sp>
      <p:sp>
        <p:nvSpPr>
          <p:cNvPr id="11" name="Freeform 11">
            <a:extLst>
              <a:ext uri="{FF2B5EF4-FFF2-40B4-BE49-F238E27FC236}">
                <a16:creationId xmlns:a16="http://schemas.microsoft.com/office/drawing/2014/main" id="{EBF19D13-0EE3-2EC9-A11C-92678363D314}"/>
              </a:ext>
            </a:extLst>
          </p:cNvPr>
          <p:cNvSpPr/>
          <p:nvPr/>
        </p:nvSpPr>
        <p:spPr>
          <a:xfrm>
            <a:off x="1709088" y="4792916"/>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r:embed="rId5">
              <a:extLst>
                <a:ext uri="{96DAC541-7B7A-43D3-8B79-37D633B846F1}">
                  <asvg:svgBlip xmlns:asvg="http://schemas.microsoft.com/office/drawing/2016/SVG/main" r:embed="rId6"/>
                </a:ext>
              </a:extLst>
            </a:blip>
            <a:stretch>
              <a:fillRect t="-1454" b="-1454"/>
            </a:stretch>
          </a:blipFill>
        </p:spPr>
        <p:txBody>
          <a:bodyPr/>
          <a:lstStyle/>
          <a:p>
            <a:endParaRPr lang="en-US"/>
          </a:p>
        </p:txBody>
      </p:sp>
      <p:sp>
        <p:nvSpPr>
          <p:cNvPr id="12" name="TextBox 12">
            <a:extLst>
              <a:ext uri="{FF2B5EF4-FFF2-40B4-BE49-F238E27FC236}">
                <a16:creationId xmlns:a16="http://schemas.microsoft.com/office/drawing/2014/main" id="{ACDE4BFA-6F87-F6B3-7535-978077CEAEEA}"/>
              </a:ext>
            </a:extLst>
          </p:cNvPr>
          <p:cNvSpPr txBox="1"/>
          <p:nvPr/>
        </p:nvSpPr>
        <p:spPr>
          <a:xfrm>
            <a:off x="2137218" y="5417136"/>
            <a:ext cx="2156657" cy="243971"/>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8-11</a:t>
            </a:r>
          </a:p>
        </p:txBody>
      </p:sp>
      <p:sp>
        <p:nvSpPr>
          <p:cNvPr id="13" name="Freeform 13">
            <a:extLst>
              <a:ext uri="{FF2B5EF4-FFF2-40B4-BE49-F238E27FC236}">
                <a16:creationId xmlns:a16="http://schemas.microsoft.com/office/drawing/2014/main" id="{50D536DA-C37E-7526-986B-A97789B4C775}"/>
              </a:ext>
            </a:extLst>
          </p:cNvPr>
          <p:cNvSpPr/>
          <p:nvPr/>
        </p:nvSpPr>
        <p:spPr>
          <a:xfrm>
            <a:off x="5031595" y="4792916"/>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r:embed="rId5">
              <a:extLst>
                <a:ext uri="{96DAC541-7B7A-43D3-8B79-37D633B846F1}">
                  <asvg:svgBlip xmlns:asvg="http://schemas.microsoft.com/office/drawing/2016/SVG/main" r:embed="rId6"/>
                </a:ext>
              </a:extLst>
            </a:blip>
            <a:stretch>
              <a:fillRect t="-1454" b="-1454"/>
            </a:stretch>
          </a:blipFill>
        </p:spPr>
        <p:txBody>
          <a:bodyPr/>
          <a:lstStyle/>
          <a:p>
            <a:endParaRPr lang="en-US"/>
          </a:p>
        </p:txBody>
      </p:sp>
      <p:sp>
        <p:nvSpPr>
          <p:cNvPr id="14" name="TextBox 14">
            <a:extLst>
              <a:ext uri="{FF2B5EF4-FFF2-40B4-BE49-F238E27FC236}">
                <a16:creationId xmlns:a16="http://schemas.microsoft.com/office/drawing/2014/main" id="{AEE7B90C-6915-58C1-042D-6BA59043523F}"/>
              </a:ext>
            </a:extLst>
          </p:cNvPr>
          <p:cNvSpPr txBox="1"/>
          <p:nvPr/>
        </p:nvSpPr>
        <p:spPr>
          <a:xfrm>
            <a:off x="5459725" y="5428163"/>
            <a:ext cx="2156657" cy="243971"/>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12-15</a:t>
            </a:r>
          </a:p>
        </p:txBody>
      </p:sp>
      <p:sp>
        <p:nvSpPr>
          <p:cNvPr id="15" name="Arrow: Down 14">
            <a:extLst>
              <a:ext uri="{FF2B5EF4-FFF2-40B4-BE49-F238E27FC236}">
                <a16:creationId xmlns:a16="http://schemas.microsoft.com/office/drawing/2014/main" id="{84088A91-C6B2-E8ED-D320-2E92A62FE4A5}"/>
              </a:ext>
            </a:extLst>
          </p:cNvPr>
          <p:cNvSpPr/>
          <p:nvPr/>
        </p:nvSpPr>
        <p:spPr>
          <a:xfrm>
            <a:off x="2841222" y="4662809"/>
            <a:ext cx="765241" cy="531130"/>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effectLst>
                <a:glow rad="228600">
                  <a:schemeClr val="accent6">
                    <a:satMod val="175000"/>
                    <a:alpha val="40000"/>
                  </a:schemeClr>
                </a:glow>
              </a:effectLst>
            </a:endParaRPr>
          </a:p>
        </p:txBody>
      </p:sp>
      <p:sp>
        <p:nvSpPr>
          <p:cNvPr id="16" name="Arrow: Down 15">
            <a:extLst>
              <a:ext uri="{FF2B5EF4-FFF2-40B4-BE49-F238E27FC236}">
                <a16:creationId xmlns:a16="http://schemas.microsoft.com/office/drawing/2014/main" id="{C778267A-549F-DA4A-172A-FE8AAF4CF5A5}"/>
              </a:ext>
            </a:extLst>
          </p:cNvPr>
          <p:cNvSpPr/>
          <p:nvPr/>
        </p:nvSpPr>
        <p:spPr>
          <a:xfrm rot="10800000">
            <a:off x="2841222" y="5817766"/>
            <a:ext cx="765241" cy="531130"/>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effectLst>
                <a:glow rad="228600">
                  <a:schemeClr val="accent6">
                    <a:satMod val="175000"/>
                    <a:alpha val="40000"/>
                  </a:schemeClr>
                </a:glow>
              </a:effectLst>
            </a:endParaRPr>
          </a:p>
        </p:txBody>
      </p:sp>
    </p:spTree>
    <p:extLst>
      <p:ext uri="{BB962C8B-B14F-4D97-AF65-F5344CB8AC3E}">
        <p14:creationId xmlns:p14="http://schemas.microsoft.com/office/powerpoint/2010/main" val="8913551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l="-16666" r="-16666"/>
            </a:stretch>
          </a:blipFill>
        </p:spPr>
        <p:txBody>
          <a:bodyPr/>
          <a:lstStyle/>
          <a:p>
            <a:endParaRPr lang="en-US"/>
          </a:p>
        </p:txBody>
      </p:sp>
      <p:sp>
        <p:nvSpPr>
          <p:cNvPr id="3" name="Freeform 3"/>
          <p:cNvSpPr/>
          <p:nvPr/>
        </p:nvSpPr>
        <p:spPr>
          <a:xfrm>
            <a:off x="1494049" y="1463040"/>
            <a:ext cx="6765503" cy="4389120"/>
          </a:xfrm>
          <a:custGeom>
            <a:avLst/>
            <a:gdLst/>
            <a:ahLst/>
            <a:cxnLst/>
            <a:rect l="l" t="t" r="r" b="b"/>
            <a:pathLst>
              <a:path w="6765503" h="4389120">
                <a:moveTo>
                  <a:pt x="0" y="0"/>
                </a:moveTo>
                <a:lnTo>
                  <a:pt x="6765502" y="0"/>
                </a:lnTo>
                <a:lnTo>
                  <a:pt x="6765502" y="4389120"/>
                </a:lnTo>
                <a:lnTo>
                  <a:pt x="0" y="4389120"/>
                </a:lnTo>
                <a:lnTo>
                  <a:pt x="0" y="0"/>
                </a:lnTo>
                <a:close/>
              </a:path>
            </a:pathLst>
          </a:custGeom>
          <a:blipFill>
            <a:blip r:embed="rId4"/>
            <a:stretch>
              <a:fillRect/>
            </a:stretch>
          </a:blipFill>
        </p:spPr>
        <p:txBody>
          <a:bodyPr/>
          <a:lstStyle/>
          <a:p>
            <a:endParaRPr lang="en-US"/>
          </a:p>
        </p:txBody>
      </p:sp>
      <p:sp>
        <p:nvSpPr>
          <p:cNvPr id="4" name="TextBox 4"/>
          <p:cNvSpPr txBox="1"/>
          <p:nvPr/>
        </p:nvSpPr>
        <p:spPr>
          <a:xfrm>
            <a:off x="1696748" y="2203132"/>
            <a:ext cx="6360104" cy="2103140"/>
          </a:xfrm>
          <a:prstGeom prst="rect">
            <a:avLst/>
          </a:prstGeom>
        </p:spPr>
        <p:txBody>
          <a:bodyPr lIns="0" tIns="0" rIns="0" bIns="0" rtlCol="0" anchor="t">
            <a:spAutoFit/>
          </a:bodyPr>
          <a:lstStyle/>
          <a:p>
            <a:pPr algn="ctr">
              <a:lnSpc>
                <a:spcPts val="16426"/>
              </a:lnSpc>
              <a:spcBef>
                <a:spcPct val="0"/>
              </a:spcBef>
            </a:pPr>
            <a:r>
              <a:rPr lang="en-US" sz="11733" dirty="0">
                <a:solidFill>
                  <a:srgbClr val="FFC000"/>
                </a:solidFill>
                <a:latin typeface="Harlow Solid"/>
                <a:ea typeface="Harlow Solid"/>
                <a:cs typeface="Harlow Solid"/>
                <a:sym typeface="Harlow Solid"/>
              </a:rPr>
              <a:t>Round 3</a:t>
            </a:r>
          </a:p>
        </p:txBody>
      </p:sp>
      <p:sp>
        <p:nvSpPr>
          <p:cNvPr id="5" name="Freeform 5"/>
          <p:cNvSpPr/>
          <p:nvPr/>
        </p:nvSpPr>
        <p:spPr>
          <a:xfrm>
            <a:off x="7764206" y="300740"/>
            <a:ext cx="4162107" cy="6917630"/>
          </a:xfrm>
          <a:custGeom>
            <a:avLst/>
            <a:gdLst/>
            <a:ahLst/>
            <a:cxnLst/>
            <a:rect l="l" t="t" r="r" b="b"/>
            <a:pathLst>
              <a:path w="4162107" h="6917630">
                <a:moveTo>
                  <a:pt x="0" y="0"/>
                </a:moveTo>
                <a:lnTo>
                  <a:pt x="4162107" y="0"/>
                </a:lnTo>
                <a:lnTo>
                  <a:pt x="4162107" y="6917630"/>
                </a:lnTo>
                <a:lnTo>
                  <a:pt x="0" y="691763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a:off x="-2257211" y="300740"/>
            <a:ext cx="4162107" cy="6917630"/>
          </a:xfrm>
          <a:custGeom>
            <a:avLst/>
            <a:gdLst/>
            <a:ahLst/>
            <a:cxnLst/>
            <a:rect l="l" t="t" r="r" b="b"/>
            <a:pathLst>
              <a:path w="4162107" h="6917630">
                <a:moveTo>
                  <a:pt x="0" y="0"/>
                </a:moveTo>
                <a:lnTo>
                  <a:pt x="4162107" y="0"/>
                </a:lnTo>
                <a:lnTo>
                  <a:pt x="4162107" y="6917630"/>
                </a:lnTo>
                <a:lnTo>
                  <a:pt x="0" y="691763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l="-16666" r="-16666"/>
            </a:stretch>
          </a:blipFill>
        </p:spPr>
        <p:txBody>
          <a:bodyPr/>
          <a:lstStyle/>
          <a:p>
            <a:endParaRPr lang="en-US"/>
          </a:p>
        </p:txBody>
      </p:sp>
      <p:sp>
        <p:nvSpPr>
          <p:cNvPr id="3" name="Freeform 3"/>
          <p:cNvSpPr/>
          <p:nvPr/>
        </p:nvSpPr>
        <p:spPr>
          <a:xfrm rot="-3021728">
            <a:off x="-601451" y="-534743"/>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4" name="Freeform 4"/>
          <p:cNvSpPr/>
          <p:nvPr/>
        </p:nvSpPr>
        <p:spPr>
          <a:xfrm rot="3013506">
            <a:off x="7265653" y="-536551"/>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5" name="TextBox 5"/>
          <p:cNvSpPr txBox="1"/>
          <p:nvPr/>
        </p:nvSpPr>
        <p:spPr>
          <a:xfrm>
            <a:off x="2074947" y="792580"/>
            <a:ext cx="5391265" cy="1384995"/>
          </a:xfrm>
          <a:prstGeom prst="rect">
            <a:avLst/>
          </a:prstGeom>
        </p:spPr>
        <p:txBody>
          <a:bodyPr lIns="0" tIns="0" rIns="0" bIns="0" rtlCol="0" anchor="t">
            <a:spAutoFit/>
          </a:bodyPr>
          <a:lstStyle/>
          <a:p>
            <a:pPr algn="ctr">
              <a:lnSpc>
                <a:spcPts val="10752"/>
              </a:lnSpc>
              <a:spcBef>
                <a:spcPct val="0"/>
              </a:spcBef>
            </a:pPr>
            <a:r>
              <a:rPr lang="en-US" sz="7680" dirty="0">
                <a:solidFill>
                  <a:srgbClr val="FFC000"/>
                </a:solidFill>
                <a:latin typeface="Harlow Solid"/>
                <a:ea typeface="Harlow Solid"/>
                <a:cs typeface="Harlow Solid"/>
                <a:sym typeface="Harlow Solid"/>
              </a:rPr>
              <a:t>Round 3</a:t>
            </a:r>
          </a:p>
        </p:txBody>
      </p:sp>
      <p:sp>
        <p:nvSpPr>
          <p:cNvPr id="6" name="TextBox 6"/>
          <p:cNvSpPr txBox="1"/>
          <p:nvPr/>
        </p:nvSpPr>
        <p:spPr>
          <a:xfrm>
            <a:off x="990600" y="2105313"/>
            <a:ext cx="7772399" cy="890437"/>
          </a:xfrm>
          <a:prstGeom prst="rect">
            <a:avLst/>
          </a:prstGeom>
        </p:spPr>
        <p:txBody>
          <a:bodyPr wrap="square" lIns="0" tIns="0" rIns="0" bIns="0" rtlCol="0" anchor="t">
            <a:spAutoFit/>
          </a:bodyPr>
          <a:lstStyle/>
          <a:p>
            <a:pPr algn="ctr">
              <a:lnSpc>
                <a:spcPts val="3602"/>
              </a:lnSpc>
            </a:pPr>
            <a:r>
              <a:rPr lang="en-US" sz="2573" dirty="0">
                <a:solidFill>
                  <a:srgbClr val="FEFAD3"/>
                </a:solidFill>
                <a:latin typeface="Glacial Indifference"/>
                <a:ea typeface="Glacial Indifference"/>
                <a:cs typeface="Glacial Indifference"/>
                <a:sym typeface="Glacial Indifference"/>
              </a:rPr>
              <a:t>1. Which is NOT an effective way to minimize second and thirdhand smoke/vapor exposure for children?</a:t>
            </a:r>
          </a:p>
        </p:txBody>
      </p:sp>
      <p:sp>
        <p:nvSpPr>
          <p:cNvPr id="7" name="Freeform 7"/>
          <p:cNvSpPr/>
          <p:nvPr/>
        </p:nvSpPr>
        <p:spPr>
          <a:xfrm>
            <a:off x="1709088" y="3109580"/>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r:embed="rId5">
              <a:extLst>
                <a:ext uri="{96DAC541-7B7A-43D3-8B79-37D633B846F1}">
                  <asvg:svgBlip xmlns:asvg="http://schemas.microsoft.com/office/drawing/2016/SVG/main" r:embed="rId6"/>
                </a:ext>
              </a:extLst>
            </a:blip>
            <a:stretch>
              <a:fillRect t="-1454" b="-1454"/>
            </a:stretch>
          </a:blipFill>
        </p:spPr>
        <p:txBody>
          <a:bodyPr/>
          <a:lstStyle/>
          <a:p>
            <a:endParaRPr lang="en-US"/>
          </a:p>
        </p:txBody>
      </p:sp>
      <p:sp>
        <p:nvSpPr>
          <p:cNvPr id="8" name="TextBox 8"/>
          <p:cNvSpPr txBox="1"/>
          <p:nvPr/>
        </p:nvSpPr>
        <p:spPr>
          <a:xfrm>
            <a:off x="2021108" y="3629798"/>
            <a:ext cx="2388875" cy="471668"/>
          </a:xfrm>
          <a:prstGeom prst="rect">
            <a:avLst/>
          </a:prstGeom>
        </p:spPr>
        <p:txBody>
          <a:bodyPr wrap="square"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Installing a ventilation system</a:t>
            </a:r>
          </a:p>
        </p:txBody>
      </p:sp>
      <p:sp>
        <p:nvSpPr>
          <p:cNvPr id="9" name="Freeform 9"/>
          <p:cNvSpPr/>
          <p:nvPr/>
        </p:nvSpPr>
        <p:spPr>
          <a:xfrm>
            <a:off x="5031595" y="3109580"/>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r:embed="rId5">
              <a:extLst>
                <a:ext uri="{96DAC541-7B7A-43D3-8B79-37D633B846F1}">
                  <asvg:svgBlip xmlns:asvg="http://schemas.microsoft.com/office/drawing/2016/SVG/main" r:embed="rId6"/>
                </a:ext>
              </a:extLst>
            </a:blip>
            <a:stretch>
              <a:fillRect t="-1454" b="-1454"/>
            </a:stretch>
          </a:blipFill>
        </p:spPr>
        <p:txBody>
          <a:bodyPr/>
          <a:lstStyle/>
          <a:p>
            <a:endParaRPr lang="en-US"/>
          </a:p>
        </p:txBody>
      </p:sp>
      <p:sp>
        <p:nvSpPr>
          <p:cNvPr id="10" name="TextBox 10"/>
          <p:cNvSpPr txBox="1"/>
          <p:nvPr/>
        </p:nvSpPr>
        <p:spPr>
          <a:xfrm>
            <a:off x="5468434" y="3629798"/>
            <a:ext cx="2156657" cy="471668"/>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Wearing a smoking jacket</a:t>
            </a:r>
          </a:p>
        </p:txBody>
      </p:sp>
      <p:sp>
        <p:nvSpPr>
          <p:cNvPr id="11" name="Freeform 11"/>
          <p:cNvSpPr/>
          <p:nvPr/>
        </p:nvSpPr>
        <p:spPr>
          <a:xfrm>
            <a:off x="1709088" y="4792916"/>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r:embed="rId5">
              <a:extLst>
                <a:ext uri="{96DAC541-7B7A-43D3-8B79-37D633B846F1}">
                  <asvg:svgBlip xmlns:asvg="http://schemas.microsoft.com/office/drawing/2016/SVG/main" r:embed="rId6"/>
                </a:ext>
              </a:extLst>
            </a:blip>
            <a:stretch>
              <a:fillRect t="-1454" b="-1454"/>
            </a:stretch>
          </a:blipFill>
        </p:spPr>
        <p:txBody>
          <a:bodyPr/>
          <a:lstStyle/>
          <a:p>
            <a:endParaRPr lang="en-US"/>
          </a:p>
        </p:txBody>
      </p:sp>
      <p:sp>
        <p:nvSpPr>
          <p:cNvPr id="12" name="TextBox 12"/>
          <p:cNvSpPr txBox="1"/>
          <p:nvPr/>
        </p:nvSpPr>
        <p:spPr>
          <a:xfrm>
            <a:off x="1807042" y="5319315"/>
            <a:ext cx="2817005" cy="461665"/>
          </a:xfrm>
          <a:prstGeom prst="rect">
            <a:avLst/>
          </a:prstGeom>
        </p:spPr>
        <p:txBody>
          <a:bodyPr wrap="square" lIns="0" tIns="0" rIns="0" bIns="0" rtlCol="0" anchor="t">
            <a:spAutoFit/>
          </a:bodyPr>
          <a:lstStyle/>
          <a:p>
            <a:pPr algn="ctr">
              <a:lnSpc>
                <a:spcPts val="1795"/>
              </a:lnSpc>
            </a:pPr>
            <a:r>
              <a:rPr lang="en-US" sz="1600" b="1" dirty="0">
                <a:solidFill>
                  <a:srgbClr val="931E09"/>
                </a:solidFill>
                <a:latin typeface="Glacial Indifference Bold"/>
                <a:ea typeface="Glacial Indifference Bold"/>
                <a:cs typeface="Glacial Indifference Bold"/>
                <a:sym typeface="Glacial Indifference Bold"/>
              </a:rPr>
              <a:t>Not allowing smoking or vaping in your home or car</a:t>
            </a:r>
          </a:p>
        </p:txBody>
      </p:sp>
      <p:sp>
        <p:nvSpPr>
          <p:cNvPr id="13" name="Freeform 13"/>
          <p:cNvSpPr/>
          <p:nvPr/>
        </p:nvSpPr>
        <p:spPr>
          <a:xfrm>
            <a:off x="5031595" y="4792916"/>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r:embed="rId5">
              <a:extLst>
                <a:ext uri="{96DAC541-7B7A-43D3-8B79-37D633B846F1}">
                  <asvg:svgBlip xmlns:asvg="http://schemas.microsoft.com/office/drawing/2016/SVG/main" r:embed="rId6"/>
                </a:ext>
              </a:extLst>
            </a:blip>
            <a:stretch>
              <a:fillRect t="-1454" b="-1454"/>
            </a:stretch>
          </a:blipFill>
        </p:spPr>
        <p:txBody>
          <a:bodyPr/>
          <a:lstStyle/>
          <a:p>
            <a:endParaRPr lang="en-US"/>
          </a:p>
        </p:txBody>
      </p:sp>
      <p:sp>
        <p:nvSpPr>
          <p:cNvPr id="14" name="TextBox 14"/>
          <p:cNvSpPr txBox="1"/>
          <p:nvPr/>
        </p:nvSpPr>
        <p:spPr>
          <a:xfrm>
            <a:off x="5459724" y="5334000"/>
            <a:ext cx="2156657" cy="471668"/>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Quitting smoking/vaping</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l="-16666" r="-16666"/>
            </a:stretch>
          </a:blipFill>
        </p:spPr>
        <p:txBody>
          <a:bodyPr/>
          <a:lstStyle/>
          <a:p>
            <a:endParaRPr lang="en-US" dirty="0"/>
          </a:p>
        </p:txBody>
      </p:sp>
      <p:sp>
        <p:nvSpPr>
          <p:cNvPr id="3" name="Freeform 3"/>
          <p:cNvSpPr/>
          <p:nvPr/>
        </p:nvSpPr>
        <p:spPr>
          <a:xfrm rot="-3021728">
            <a:off x="-601451" y="-534743"/>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4" name="Freeform 4"/>
          <p:cNvSpPr/>
          <p:nvPr/>
        </p:nvSpPr>
        <p:spPr>
          <a:xfrm rot="3013506">
            <a:off x="7265653" y="-536551"/>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5" name="TextBox 5"/>
          <p:cNvSpPr txBox="1"/>
          <p:nvPr/>
        </p:nvSpPr>
        <p:spPr>
          <a:xfrm>
            <a:off x="2074947" y="792580"/>
            <a:ext cx="5391265" cy="1384995"/>
          </a:xfrm>
          <a:prstGeom prst="rect">
            <a:avLst/>
          </a:prstGeom>
        </p:spPr>
        <p:txBody>
          <a:bodyPr lIns="0" tIns="0" rIns="0" bIns="0" rtlCol="0" anchor="t">
            <a:spAutoFit/>
          </a:bodyPr>
          <a:lstStyle/>
          <a:p>
            <a:pPr algn="ctr">
              <a:lnSpc>
                <a:spcPts val="10752"/>
              </a:lnSpc>
              <a:spcBef>
                <a:spcPct val="0"/>
              </a:spcBef>
            </a:pPr>
            <a:r>
              <a:rPr lang="en-US" sz="7680" dirty="0">
                <a:solidFill>
                  <a:srgbClr val="FFC000"/>
                </a:solidFill>
                <a:latin typeface="Harlow Solid"/>
                <a:ea typeface="Harlow Solid"/>
                <a:cs typeface="Harlow Solid"/>
                <a:sym typeface="Harlow Solid"/>
              </a:rPr>
              <a:t>Round 3</a:t>
            </a:r>
          </a:p>
        </p:txBody>
      </p:sp>
      <p:sp>
        <p:nvSpPr>
          <p:cNvPr id="6" name="TextBox 6"/>
          <p:cNvSpPr txBox="1"/>
          <p:nvPr/>
        </p:nvSpPr>
        <p:spPr>
          <a:xfrm>
            <a:off x="990600" y="2031659"/>
            <a:ext cx="7772400" cy="872034"/>
          </a:xfrm>
          <a:prstGeom prst="rect">
            <a:avLst/>
          </a:prstGeom>
        </p:spPr>
        <p:txBody>
          <a:bodyPr wrap="square" lIns="0" tIns="0" rIns="0" bIns="0" rtlCol="0" anchor="t">
            <a:spAutoFit/>
          </a:bodyPr>
          <a:lstStyle/>
          <a:p>
            <a:pPr algn="ctr">
              <a:lnSpc>
                <a:spcPts val="3602"/>
              </a:lnSpc>
            </a:pPr>
            <a:r>
              <a:rPr lang="en-US" sz="2573" dirty="0">
                <a:solidFill>
                  <a:srgbClr val="FEFAD3"/>
                </a:solidFill>
                <a:latin typeface="Glacial Indifference"/>
                <a:ea typeface="Glacial Indifference"/>
                <a:cs typeface="Glacial Indifference"/>
                <a:sym typeface="Glacial Indifference"/>
              </a:rPr>
              <a:t>2. What percentage of Indiana adults currently smoke? </a:t>
            </a:r>
            <a:r>
              <a:rPr lang="en-US" sz="2000" dirty="0">
                <a:solidFill>
                  <a:srgbClr val="FEFAD3"/>
                </a:solidFill>
                <a:latin typeface="Glacial Indifference"/>
                <a:ea typeface="Glacial Indifference"/>
                <a:cs typeface="Glacial Indifference"/>
                <a:sym typeface="Glacial Indifference"/>
              </a:rPr>
              <a:t>(according to the 2023 BRFSS, does not include vaping)</a:t>
            </a:r>
          </a:p>
        </p:txBody>
      </p:sp>
      <p:sp>
        <p:nvSpPr>
          <p:cNvPr id="7" name="Freeform 7"/>
          <p:cNvSpPr/>
          <p:nvPr/>
        </p:nvSpPr>
        <p:spPr>
          <a:xfrm>
            <a:off x="1709088" y="3109580"/>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r:embed="rId5">
              <a:extLst>
                <a:ext uri="{96DAC541-7B7A-43D3-8B79-37D633B846F1}">
                  <asvg:svgBlip xmlns:asvg="http://schemas.microsoft.com/office/drawing/2016/SVG/main" r:embed="rId6"/>
                </a:ext>
              </a:extLst>
            </a:blip>
            <a:stretch>
              <a:fillRect t="-1454" b="-1454"/>
            </a:stretch>
          </a:blipFill>
        </p:spPr>
        <p:txBody>
          <a:bodyPr/>
          <a:lstStyle/>
          <a:p>
            <a:endParaRPr lang="en-US"/>
          </a:p>
        </p:txBody>
      </p:sp>
      <p:sp>
        <p:nvSpPr>
          <p:cNvPr id="8" name="TextBox 8"/>
          <p:cNvSpPr txBox="1"/>
          <p:nvPr/>
        </p:nvSpPr>
        <p:spPr>
          <a:xfrm>
            <a:off x="2137218" y="3733800"/>
            <a:ext cx="2156657" cy="243971"/>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5.3%</a:t>
            </a:r>
          </a:p>
        </p:txBody>
      </p:sp>
      <p:sp>
        <p:nvSpPr>
          <p:cNvPr id="9" name="Freeform 9"/>
          <p:cNvSpPr/>
          <p:nvPr/>
        </p:nvSpPr>
        <p:spPr>
          <a:xfrm>
            <a:off x="5031595" y="3109580"/>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r:embed="rId5">
              <a:extLst>
                <a:ext uri="{96DAC541-7B7A-43D3-8B79-37D633B846F1}">
                  <asvg:svgBlip xmlns:asvg="http://schemas.microsoft.com/office/drawing/2016/SVG/main" r:embed="rId6"/>
                </a:ext>
              </a:extLst>
            </a:blip>
            <a:stretch>
              <a:fillRect t="-1454" b="-1454"/>
            </a:stretch>
          </a:blipFill>
        </p:spPr>
        <p:txBody>
          <a:bodyPr/>
          <a:lstStyle/>
          <a:p>
            <a:endParaRPr lang="en-US"/>
          </a:p>
        </p:txBody>
      </p:sp>
      <p:sp>
        <p:nvSpPr>
          <p:cNvPr id="10" name="TextBox 10"/>
          <p:cNvSpPr txBox="1"/>
          <p:nvPr/>
        </p:nvSpPr>
        <p:spPr>
          <a:xfrm>
            <a:off x="5459725" y="3744828"/>
            <a:ext cx="2156657" cy="243971"/>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14.5%</a:t>
            </a:r>
          </a:p>
        </p:txBody>
      </p:sp>
      <p:sp>
        <p:nvSpPr>
          <p:cNvPr id="11" name="Freeform 11"/>
          <p:cNvSpPr/>
          <p:nvPr/>
        </p:nvSpPr>
        <p:spPr>
          <a:xfrm>
            <a:off x="1709088" y="4792916"/>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r:embed="rId5">
              <a:extLst>
                <a:ext uri="{96DAC541-7B7A-43D3-8B79-37D633B846F1}">
                  <asvg:svgBlip xmlns:asvg="http://schemas.microsoft.com/office/drawing/2016/SVG/main" r:embed="rId6"/>
                </a:ext>
              </a:extLst>
            </a:blip>
            <a:stretch>
              <a:fillRect t="-1454" b="-1454"/>
            </a:stretch>
          </a:blipFill>
        </p:spPr>
        <p:txBody>
          <a:bodyPr/>
          <a:lstStyle/>
          <a:p>
            <a:endParaRPr lang="en-US"/>
          </a:p>
        </p:txBody>
      </p:sp>
      <p:sp>
        <p:nvSpPr>
          <p:cNvPr id="12" name="TextBox 12"/>
          <p:cNvSpPr txBox="1"/>
          <p:nvPr/>
        </p:nvSpPr>
        <p:spPr>
          <a:xfrm>
            <a:off x="2137218" y="5417136"/>
            <a:ext cx="2156657" cy="243971"/>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23.3%</a:t>
            </a:r>
          </a:p>
        </p:txBody>
      </p:sp>
      <p:sp>
        <p:nvSpPr>
          <p:cNvPr id="13" name="Freeform 13"/>
          <p:cNvSpPr/>
          <p:nvPr/>
        </p:nvSpPr>
        <p:spPr>
          <a:xfrm>
            <a:off x="5031595" y="4792916"/>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r:embed="rId5">
              <a:extLst>
                <a:ext uri="{96DAC541-7B7A-43D3-8B79-37D633B846F1}">
                  <asvg:svgBlip xmlns:asvg="http://schemas.microsoft.com/office/drawing/2016/SVG/main" r:embed="rId6"/>
                </a:ext>
              </a:extLst>
            </a:blip>
            <a:stretch>
              <a:fillRect t="-1454" b="-1454"/>
            </a:stretch>
          </a:blipFill>
        </p:spPr>
        <p:txBody>
          <a:bodyPr/>
          <a:lstStyle/>
          <a:p>
            <a:endParaRPr lang="en-US"/>
          </a:p>
        </p:txBody>
      </p:sp>
      <p:sp>
        <p:nvSpPr>
          <p:cNvPr id="14" name="TextBox 14"/>
          <p:cNvSpPr txBox="1"/>
          <p:nvPr/>
        </p:nvSpPr>
        <p:spPr>
          <a:xfrm>
            <a:off x="5459725" y="5422738"/>
            <a:ext cx="2156657" cy="243971"/>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50%</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l="-16666" r="-16666"/>
            </a:stretch>
          </a:blipFill>
        </p:spPr>
        <p:txBody>
          <a:bodyPr/>
          <a:lstStyle/>
          <a:p>
            <a:endParaRPr lang="en-US"/>
          </a:p>
        </p:txBody>
      </p:sp>
      <p:sp>
        <p:nvSpPr>
          <p:cNvPr id="3" name="Freeform 3"/>
          <p:cNvSpPr/>
          <p:nvPr/>
        </p:nvSpPr>
        <p:spPr>
          <a:xfrm rot="-3021728">
            <a:off x="-601451" y="-534743"/>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4" name="Freeform 4"/>
          <p:cNvSpPr/>
          <p:nvPr/>
        </p:nvSpPr>
        <p:spPr>
          <a:xfrm rot="3013506">
            <a:off x="7265653" y="-536551"/>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5" name="TextBox 5"/>
          <p:cNvSpPr txBox="1"/>
          <p:nvPr/>
        </p:nvSpPr>
        <p:spPr>
          <a:xfrm>
            <a:off x="2074947" y="792580"/>
            <a:ext cx="5391265" cy="1384995"/>
          </a:xfrm>
          <a:prstGeom prst="rect">
            <a:avLst/>
          </a:prstGeom>
        </p:spPr>
        <p:txBody>
          <a:bodyPr lIns="0" tIns="0" rIns="0" bIns="0" rtlCol="0" anchor="t">
            <a:spAutoFit/>
          </a:bodyPr>
          <a:lstStyle/>
          <a:p>
            <a:pPr algn="ctr">
              <a:lnSpc>
                <a:spcPts val="10752"/>
              </a:lnSpc>
              <a:spcBef>
                <a:spcPct val="0"/>
              </a:spcBef>
            </a:pPr>
            <a:r>
              <a:rPr lang="en-US" sz="7680" dirty="0">
                <a:solidFill>
                  <a:srgbClr val="FFC000"/>
                </a:solidFill>
                <a:latin typeface="Harlow Solid"/>
                <a:ea typeface="Harlow Solid"/>
                <a:cs typeface="Harlow Solid"/>
                <a:sym typeface="Harlow Solid"/>
              </a:rPr>
              <a:t>Round 3</a:t>
            </a:r>
          </a:p>
        </p:txBody>
      </p:sp>
      <p:sp>
        <p:nvSpPr>
          <p:cNvPr id="6" name="TextBox 6"/>
          <p:cNvSpPr txBox="1"/>
          <p:nvPr/>
        </p:nvSpPr>
        <p:spPr>
          <a:xfrm>
            <a:off x="1357923" y="2094286"/>
            <a:ext cx="6825312" cy="890437"/>
          </a:xfrm>
          <a:prstGeom prst="rect">
            <a:avLst/>
          </a:prstGeom>
        </p:spPr>
        <p:txBody>
          <a:bodyPr wrap="square" lIns="0" tIns="0" rIns="0" bIns="0" rtlCol="0" anchor="t">
            <a:spAutoFit/>
          </a:bodyPr>
          <a:lstStyle/>
          <a:p>
            <a:pPr algn="ctr">
              <a:lnSpc>
                <a:spcPts val="3602"/>
              </a:lnSpc>
            </a:pPr>
            <a:r>
              <a:rPr lang="en-US" sz="2573" dirty="0">
                <a:solidFill>
                  <a:srgbClr val="FEFAD3"/>
                </a:solidFill>
                <a:latin typeface="Glacial Indifference"/>
                <a:ea typeface="Glacial Indifference"/>
                <a:cs typeface="Glacial Indifference"/>
                <a:sym typeface="Glacial Indifference"/>
              </a:rPr>
              <a:t>3. Which of these health outcomes has NOT been linked to smoking while pregnant?</a:t>
            </a:r>
          </a:p>
        </p:txBody>
      </p:sp>
      <p:sp>
        <p:nvSpPr>
          <p:cNvPr id="7" name="Freeform 7"/>
          <p:cNvSpPr/>
          <p:nvPr/>
        </p:nvSpPr>
        <p:spPr>
          <a:xfrm>
            <a:off x="1709088" y="3109580"/>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r:embed="rId5">
              <a:extLst>
                <a:ext uri="{96DAC541-7B7A-43D3-8B79-37D633B846F1}">
                  <asvg:svgBlip xmlns:asvg="http://schemas.microsoft.com/office/drawing/2016/SVG/main" r:embed="rId6"/>
                </a:ext>
              </a:extLst>
            </a:blip>
            <a:stretch>
              <a:fillRect t="-1454" b="-1454"/>
            </a:stretch>
          </a:blipFill>
        </p:spPr>
        <p:txBody>
          <a:bodyPr/>
          <a:lstStyle/>
          <a:p>
            <a:endParaRPr lang="en-US"/>
          </a:p>
        </p:txBody>
      </p:sp>
      <p:sp>
        <p:nvSpPr>
          <p:cNvPr id="8" name="TextBox 8"/>
          <p:cNvSpPr txBox="1"/>
          <p:nvPr/>
        </p:nvSpPr>
        <p:spPr>
          <a:xfrm>
            <a:off x="2137218" y="3733800"/>
            <a:ext cx="2156657" cy="243971"/>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Low Birth Weight</a:t>
            </a:r>
          </a:p>
        </p:txBody>
      </p:sp>
      <p:sp>
        <p:nvSpPr>
          <p:cNvPr id="9" name="Freeform 9"/>
          <p:cNvSpPr/>
          <p:nvPr/>
        </p:nvSpPr>
        <p:spPr>
          <a:xfrm>
            <a:off x="5031595" y="3109580"/>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r:embed="rId5">
              <a:extLst>
                <a:ext uri="{96DAC541-7B7A-43D3-8B79-37D633B846F1}">
                  <asvg:svgBlip xmlns:asvg="http://schemas.microsoft.com/office/drawing/2016/SVG/main" r:embed="rId6"/>
                </a:ext>
              </a:extLst>
            </a:blip>
            <a:stretch>
              <a:fillRect t="-1454" b="-1454"/>
            </a:stretch>
          </a:blipFill>
        </p:spPr>
        <p:txBody>
          <a:bodyPr/>
          <a:lstStyle/>
          <a:p>
            <a:endParaRPr lang="en-US"/>
          </a:p>
        </p:txBody>
      </p:sp>
      <p:sp>
        <p:nvSpPr>
          <p:cNvPr id="10" name="TextBox 10"/>
          <p:cNvSpPr txBox="1"/>
          <p:nvPr/>
        </p:nvSpPr>
        <p:spPr>
          <a:xfrm>
            <a:off x="5459725" y="3744828"/>
            <a:ext cx="2156657" cy="243971"/>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Preterm Labor</a:t>
            </a:r>
          </a:p>
        </p:txBody>
      </p:sp>
      <p:sp>
        <p:nvSpPr>
          <p:cNvPr id="11" name="Freeform 11"/>
          <p:cNvSpPr/>
          <p:nvPr/>
        </p:nvSpPr>
        <p:spPr>
          <a:xfrm>
            <a:off x="1709088" y="4792916"/>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r:embed="rId5">
              <a:extLst>
                <a:ext uri="{96DAC541-7B7A-43D3-8B79-37D633B846F1}">
                  <asvg:svgBlip xmlns:asvg="http://schemas.microsoft.com/office/drawing/2016/SVG/main" r:embed="rId6"/>
                </a:ext>
              </a:extLst>
            </a:blip>
            <a:stretch>
              <a:fillRect t="-1454" b="-1454"/>
            </a:stretch>
          </a:blipFill>
        </p:spPr>
        <p:txBody>
          <a:bodyPr/>
          <a:lstStyle/>
          <a:p>
            <a:endParaRPr lang="en-US"/>
          </a:p>
        </p:txBody>
      </p:sp>
      <p:sp>
        <p:nvSpPr>
          <p:cNvPr id="12" name="TextBox 12"/>
          <p:cNvSpPr txBox="1"/>
          <p:nvPr/>
        </p:nvSpPr>
        <p:spPr>
          <a:xfrm>
            <a:off x="2137218" y="5417136"/>
            <a:ext cx="2156657" cy="243971"/>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Miscarriage</a:t>
            </a:r>
          </a:p>
        </p:txBody>
      </p:sp>
      <p:sp>
        <p:nvSpPr>
          <p:cNvPr id="13" name="Freeform 13"/>
          <p:cNvSpPr/>
          <p:nvPr/>
        </p:nvSpPr>
        <p:spPr>
          <a:xfrm>
            <a:off x="5031595" y="4792916"/>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r:embed="rId5">
              <a:extLst>
                <a:ext uri="{96DAC541-7B7A-43D3-8B79-37D633B846F1}">
                  <asvg:svgBlip xmlns:asvg="http://schemas.microsoft.com/office/drawing/2016/SVG/main" r:embed="rId6"/>
                </a:ext>
              </a:extLst>
            </a:blip>
            <a:stretch>
              <a:fillRect t="-1454" b="-1454"/>
            </a:stretch>
          </a:blipFill>
        </p:spPr>
        <p:txBody>
          <a:bodyPr/>
          <a:lstStyle/>
          <a:p>
            <a:endParaRPr lang="en-US"/>
          </a:p>
        </p:txBody>
      </p:sp>
      <p:sp>
        <p:nvSpPr>
          <p:cNvPr id="14" name="TextBox 14"/>
          <p:cNvSpPr txBox="1"/>
          <p:nvPr/>
        </p:nvSpPr>
        <p:spPr>
          <a:xfrm>
            <a:off x="5459725" y="5428163"/>
            <a:ext cx="2156657" cy="243971"/>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Down Syndrome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l="-16666" r="-16666"/>
            </a:stretch>
          </a:blipFill>
        </p:spPr>
        <p:txBody>
          <a:bodyPr/>
          <a:lstStyle/>
          <a:p>
            <a:endParaRPr lang="en-US"/>
          </a:p>
        </p:txBody>
      </p:sp>
      <p:sp>
        <p:nvSpPr>
          <p:cNvPr id="3" name="Freeform 3"/>
          <p:cNvSpPr/>
          <p:nvPr/>
        </p:nvSpPr>
        <p:spPr>
          <a:xfrm>
            <a:off x="1494049" y="1463040"/>
            <a:ext cx="6765503" cy="4389120"/>
          </a:xfrm>
          <a:custGeom>
            <a:avLst/>
            <a:gdLst/>
            <a:ahLst/>
            <a:cxnLst/>
            <a:rect l="l" t="t" r="r" b="b"/>
            <a:pathLst>
              <a:path w="6765503" h="4389120">
                <a:moveTo>
                  <a:pt x="0" y="0"/>
                </a:moveTo>
                <a:lnTo>
                  <a:pt x="6765502" y="0"/>
                </a:lnTo>
                <a:lnTo>
                  <a:pt x="6765502" y="4389120"/>
                </a:lnTo>
                <a:lnTo>
                  <a:pt x="0" y="4389120"/>
                </a:lnTo>
                <a:lnTo>
                  <a:pt x="0" y="0"/>
                </a:lnTo>
                <a:close/>
              </a:path>
            </a:pathLst>
          </a:custGeom>
          <a:blipFill>
            <a:blip r:embed="rId4"/>
            <a:stretch>
              <a:fillRect/>
            </a:stretch>
          </a:blipFill>
        </p:spPr>
        <p:txBody>
          <a:bodyPr/>
          <a:lstStyle/>
          <a:p>
            <a:endParaRPr lang="en-US"/>
          </a:p>
        </p:txBody>
      </p:sp>
      <p:sp>
        <p:nvSpPr>
          <p:cNvPr id="4" name="TextBox 4"/>
          <p:cNvSpPr txBox="1"/>
          <p:nvPr/>
        </p:nvSpPr>
        <p:spPr>
          <a:xfrm>
            <a:off x="1696748" y="2203132"/>
            <a:ext cx="6360104" cy="2103140"/>
          </a:xfrm>
          <a:prstGeom prst="rect">
            <a:avLst/>
          </a:prstGeom>
        </p:spPr>
        <p:txBody>
          <a:bodyPr lIns="0" tIns="0" rIns="0" bIns="0" rtlCol="0" anchor="t">
            <a:spAutoFit/>
          </a:bodyPr>
          <a:lstStyle/>
          <a:p>
            <a:pPr algn="ctr">
              <a:lnSpc>
                <a:spcPts val="16426"/>
              </a:lnSpc>
              <a:spcBef>
                <a:spcPct val="0"/>
              </a:spcBef>
            </a:pPr>
            <a:r>
              <a:rPr lang="en-US" sz="11733" dirty="0">
                <a:solidFill>
                  <a:srgbClr val="FFC000"/>
                </a:solidFill>
                <a:latin typeface="Harlow Solid"/>
                <a:ea typeface="Harlow Solid"/>
                <a:cs typeface="Harlow Solid"/>
                <a:sym typeface="Harlow Solid"/>
              </a:rPr>
              <a:t>Round 3</a:t>
            </a:r>
          </a:p>
        </p:txBody>
      </p:sp>
      <p:sp>
        <p:nvSpPr>
          <p:cNvPr id="5" name="TextBox 5"/>
          <p:cNvSpPr txBox="1"/>
          <p:nvPr/>
        </p:nvSpPr>
        <p:spPr>
          <a:xfrm>
            <a:off x="3909696" y="3735472"/>
            <a:ext cx="3457697" cy="509609"/>
          </a:xfrm>
          <a:prstGeom prst="rect">
            <a:avLst/>
          </a:prstGeom>
        </p:spPr>
        <p:txBody>
          <a:bodyPr lIns="0" tIns="0" rIns="0" bIns="0" rtlCol="0" anchor="t">
            <a:spAutoFit/>
          </a:bodyPr>
          <a:lstStyle/>
          <a:p>
            <a:pPr algn="ctr">
              <a:lnSpc>
                <a:spcPts val="4181"/>
              </a:lnSpc>
            </a:pPr>
            <a:r>
              <a:rPr lang="en-US" sz="2986">
                <a:solidFill>
                  <a:srgbClr val="FEFAD3"/>
                </a:solidFill>
                <a:latin typeface="Glacial Indifference"/>
                <a:ea typeface="Glacial Indifference"/>
                <a:cs typeface="Glacial Indifference"/>
                <a:sym typeface="Glacial Indifference"/>
              </a:rPr>
              <a:t>ANSWERS</a:t>
            </a:r>
          </a:p>
        </p:txBody>
      </p:sp>
      <p:sp>
        <p:nvSpPr>
          <p:cNvPr id="6" name="Freeform 6"/>
          <p:cNvSpPr/>
          <p:nvPr/>
        </p:nvSpPr>
        <p:spPr>
          <a:xfrm>
            <a:off x="7764206" y="300740"/>
            <a:ext cx="4162107" cy="6917630"/>
          </a:xfrm>
          <a:custGeom>
            <a:avLst/>
            <a:gdLst/>
            <a:ahLst/>
            <a:cxnLst/>
            <a:rect l="l" t="t" r="r" b="b"/>
            <a:pathLst>
              <a:path w="4162107" h="6917630">
                <a:moveTo>
                  <a:pt x="0" y="0"/>
                </a:moveTo>
                <a:lnTo>
                  <a:pt x="4162107" y="0"/>
                </a:lnTo>
                <a:lnTo>
                  <a:pt x="4162107" y="6917630"/>
                </a:lnTo>
                <a:lnTo>
                  <a:pt x="0" y="691763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7"/>
          <p:cNvSpPr/>
          <p:nvPr/>
        </p:nvSpPr>
        <p:spPr>
          <a:xfrm>
            <a:off x="-2257211" y="300740"/>
            <a:ext cx="4162107" cy="6917630"/>
          </a:xfrm>
          <a:custGeom>
            <a:avLst/>
            <a:gdLst/>
            <a:ahLst/>
            <a:cxnLst/>
            <a:rect l="l" t="t" r="r" b="b"/>
            <a:pathLst>
              <a:path w="4162107" h="6917630">
                <a:moveTo>
                  <a:pt x="0" y="0"/>
                </a:moveTo>
                <a:lnTo>
                  <a:pt x="4162107" y="0"/>
                </a:lnTo>
                <a:lnTo>
                  <a:pt x="4162107" y="6917630"/>
                </a:lnTo>
                <a:lnTo>
                  <a:pt x="0" y="691763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l="-16666" r="-16666"/>
            </a:stretch>
          </a:blipFill>
        </p:spPr>
        <p:txBody>
          <a:bodyPr/>
          <a:lstStyle/>
          <a:p>
            <a:endParaRPr lang="en-US"/>
          </a:p>
        </p:txBody>
      </p:sp>
      <p:sp>
        <p:nvSpPr>
          <p:cNvPr id="3" name="Freeform 3"/>
          <p:cNvSpPr/>
          <p:nvPr/>
        </p:nvSpPr>
        <p:spPr>
          <a:xfrm>
            <a:off x="1494049" y="1463040"/>
            <a:ext cx="6765503" cy="4389120"/>
          </a:xfrm>
          <a:custGeom>
            <a:avLst/>
            <a:gdLst/>
            <a:ahLst/>
            <a:cxnLst/>
            <a:rect l="l" t="t" r="r" b="b"/>
            <a:pathLst>
              <a:path w="6765503" h="4389120">
                <a:moveTo>
                  <a:pt x="0" y="0"/>
                </a:moveTo>
                <a:lnTo>
                  <a:pt x="6765502" y="0"/>
                </a:lnTo>
                <a:lnTo>
                  <a:pt x="6765502" y="4389120"/>
                </a:lnTo>
                <a:lnTo>
                  <a:pt x="0" y="4389120"/>
                </a:lnTo>
                <a:lnTo>
                  <a:pt x="0" y="0"/>
                </a:lnTo>
                <a:close/>
              </a:path>
            </a:pathLst>
          </a:custGeom>
          <a:blipFill>
            <a:blip r:embed="rId4"/>
            <a:stretch>
              <a:fillRect/>
            </a:stretch>
          </a:blipFill>
        </p:spPr>
        <p:txBody>
          <a:bodyPr/>
          <a:lstStyle/>
          <a:p>
            <a:endParaRPr lang="en-US"/>
          </a:p>
        </p:txBody>
      </p:sp>
      <p:sp>
        <p:nvSpPr>
          <p:cNvPr id="4" name="TextBox 4"/>
          <p:cNvSpPr txBox="1"/>
          <p:nvPr/>
        </p:nvSpPr>
        <p:spPr>
          <a:xfrm>
            <a:off x="1696748" y="2203132"/>
            <a:ext cx="6360104" cy="2103140"/>
          </a:xfrm>
          <a:prstGeom prst="rect">
            <a:avLst/>
          </a:prstGeom>
        </p:spPr>
        <p:txBody>
          <a:bodyPr lIns="0" tIns="0" rIns="0" bIns="0" rtlCol="0" anchor="t">
            <a:spAutoFit/>
          </a:bodyPr>
          <a:lstStyle/>
          <a:p>
            <a:pPr algn="ctr">
              <a:lnSpc>
                <a:spcPts val="16426"/>
              </a:lnSpc>
              <a:spcBef>
                <a:spcPct val="0"/>
              </a:spcBef>
            </a:pPr>
            <a:r>
              <a:rPr lang="en-US" sz="11733" dirty="0">
                <a:solidFill>
                  <a:srgbClr val="FFC000"/>
                </a:solidFill>
                <a:latin typeface="Harlow Solid"/>
                <a:ea typeface="Harlow Solid"/>
                <a:cs typeface="Harlow Solid"/>
                <a:sym typeface="Harlow Solid"/>
              </a:rPr>
              <a:t>Round 1</a:t>
            </a:r>
          </a:p>
        </p:txBody>
      </p:sp>
      <p:sp>
        <p:nvSpPr>
          <p:cNvPr id="5" name="Freeform 5"/>
          <p:cNvSpPr/>
          <p:nvPr/>
        </p:nvSpPr>
        <p:spPr>
          <a:xfrm>
            <a:off x="7764206" y="300740"/>
            <a:ext cx="4162107" cy="6917630"/>
          </a:xfrm>
          <a:custGeom>
            <a:avLst/>
            <a:gdLst/>
            <a:ahLst/>
            <a:cxnLst/>
            <a:rect l="l" t="t" r="r" b="b"/>
            <a:pathLst>
              <a:path w="4162107" h="6917630">
                <a:moveTo>
                  <a:pt x="0" y="0"/>
                </a:moveTo>
                <a:lnTo>
                  <a:pt x="4162107" y="0"/>
                </a:lnTo>
                <a:lnTo>
                  <a:pt x="4162107" y="6917630"/>
                </a:lnTo>
                <a:lnTo>
                  <a:pt x="0" y="691763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a:off x="-2257211" y="300740"/>
            <a:ext cx="4162107" cy="6917630"/>
          </a:xfrm>
          <a:custGeom>
            <a:avLst/>
            <a:gdLst/>
            <a:ahLst/>
            <a:cxnLst/>
            <a:rect l="l" t="t" r="r" b="b"/>
            <a:pathLst>
              <a:path w="4162107" h="6917630">
                <a:moveTo>
                  <a:pt x="0" y="0"/>
                </a:moveTo>
                <a:lnTo>
                  <a:pt x="4162107" y="0"/>
                </a:lnTo>
                <a:lnTo>
                  <a:pt x="4162107" y="6917630"/>
                </a:lnTo>
                <a:lnTo>
                  <a:pt x="0" y="691763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FB748-0CB4-1326-6AB3-88EA7BE01EE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F9E42B5-E491-9234-5D7D-88B68D29EAF3}"/>
              </a:ext>
            </a:extLst>
          </p:cNvPr>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l="-16666" r="-16666"/>
            </a:stretch>
          </a:blipFill>
        </p:spPr>
        <p:txBody>
          <a:bodyPr/>
          <a:lstStyle/>
          <a:p>
            <a:endParaRPr lang="en-US"/>
          </a:p>
        </p:txBody>
      </p:sp>
      <p:sp>
        <p:nvSpPr>
          <p:cNvPr id="3" name="Freeform 3">
            <a:extLst>
              <a:ext uri="{FF2B5EF4-FFF2-40B4-BE49-F238E27FC236}">
                <a16:creationId xmlns:a16="http://schemas.microsoft.com/office/drawing/2014/main" id="{BCEBD2DF-5961-7E8E-8C06-B1EF8A2F75BE}"/>
              </a:ext>
            </a:extLst>
          </p:cNvPr>
          <p:cNvSpPr/>
          <p:nvPr/>
        </p:nvSpPr>
        <p:spPr>
          <a:xfrm rot="-3021728">
            <a:off x="-601451" y="-534743"/>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4" name="Freeform 4">
            <a:extLst>
              <a:ext uri="{FF2B5EF4-FFF2-40B4-BE49-F238E27FC236}">
                <a16:creationId xmlns:a16="http://schemas.microsoft.com/office/drawing/2014/main" id="{B17E9966-BADE-D1AA-C3EE-236EFF1676C0}"/>
              </a:ext>
            </a:extLst>
          </p:cNvPr>
          <p:cNvSpPr/>
          <p:nvPr/>
        </p:nvSpPr>
        <p:spPr>
          <a:xfrm rot="3013506">
            <a:off x="7265653" y="-536551"/>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5" name="TextBox 5">
            <a:extLst>
              <a:ext uri="{FF2B5EF4-FFF2-40B4-BE49-F238E27FC236}">
                <a16:creationId xmlns:a16="http://schemas.microsoft.com/office/drawing/2014/main" id="{FBB8AA8F-44B6-A0D2-7BC7-DE856F97CC62}"/>
              </a:ext>
            </a:extLst>
          </p:cNvPr>
          <p:cNvSpPr txBox="1"/>
          <p:nvPr/>
        </p:nvSpPr>
        <p:spPr>
          <a:xfrm>
            <a:off x="2074947" y="792580"/>
            <a:ext cx="5391265" cy="1384995"/>
          </a:xfrm>
          <a:prstGeom prst="rect">
            <a:avLst/>
          </a:prstGeom>
        </p:spPr>
        <p:txBody>
          <a:bodyPr lIns="0" tIns="0" rIns="0" bIns="0" rtlCol="0" anchor="t">
            <a:spAutoFit/>
          </a:bodyPr>
          <a:lstStyle/>
          <a:p>
            <a:pPr algn="ctr">
              <a:lnSpc>
                <a:spcPts val="10752"/>
              </a:lnSpc>
              <a:spcBef>
                <a:spcPct val="0"/>
              </a:spcBef>
            </a:pPr>
            <a:r>
              <a:rPr lang="en-US" sz="7680" dirty="0">
                <a:solidFill>
                  <a:srgbClr val="FFC000"/>
                </a:solidFill>
                <a:latin typeface="Harlow Solid"/>
                <a:ea typeface="Harlow Solid"/>
                <a:cs typeface="Harlow Solid"/>
                <a:sym typeface="Harlow Solid"/>
              </a:rPr>
              <a:t>Round 3</a:t>
            </a:r>
          </a:p>
        </p:txBody>
      </p:sp>
      <p:sp>
        <p:nvSpPr>
          <p:cNvPr id="6" name="TextBox 6">
            <a:extLst>
              <a:ext uri="{FF2B5EF4-FFF2-40B4-BE49-F238E27FC236}">
                <a16:creationId xmlns:a16="http://schemas.microsoft.com/office/drawing/2014/main" id="{B8096194-1ED3-1ED3-764D-FD8CF7C3D57C}"/>
              </a:ext>
            </a:extLst>
          </p:cNvPr>
          <p:cNvSpPr txBox="1"/>
          <p:nvPr/>
        </p:nvSpPr>
        <p:spPr>
          <a:xfrm>
            <a:off x="990600" y="2105313"/>
            <a:ext cx="7772399" cy="890437"/>
          </a:xfrm>
          <a:prstGeom prst="rect">
            <a:avLst/>
          </a:prstGeom>
        </p:spPr>
        <p:txBody>
          <a:bodyPr wrap="square" lIns="0" tIns="0" rIns="0" bIns="0" rtlCol="0" anchor="t">
            <a:spAutoFit/>
          </a:bodyPr>
          <a:lstStyle/>
          <a:p>
            <a:pPr algn="ctr">
              <a:lnSpc>
                <a:spcPts val="3602"/>
              </a:lnSpc>
            </a:pPr>
            <a:r>
              <a:rPr lang="en-US" sz="2573" dirty="0">
                <a:solidFill>
                  <a:srgbClr val="FEFAD3"/>
                </a:solidFill>
                <a:latin typeface="Glacial Indifference"/>
                <a:ea typeface="Glacial Indifference"/>
                <a:cs typeface="Glacial Indifference"/>
                <a:sym typeface="Glacial Indifference"/>
              </a:rPr>
              <a:t>1. Which is NOT an effective way to minimize second and thirdhand smoke/vapor exposure for children?</a:t>
            </a:r>
          </a:p>
        </p:txBody>
      </p:sp>
    </p:spTree>
    <p:extLst>
      <p:ext uri="{BB962C8B-B14F-4D97-AF65-F5344CB8AC3E}">
        <p14:creationId xmlns:p14="http://schemas.microsoft.com/office/powerpoint/2010/main" val="42797072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EF21D3-076B-56F6-E28E-411346FE956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AECEC0B-E25B-0D87-C75F-18B7C04BF864}"/>
              </a:ext>
            </a:extLst>
          </p:cNvPr>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l="-16666" r="-16666"/>
            </a:stretch>
          </a:blipFill>
        </p:spPr>
        <p:txBody>
          <a:bodyPr/>
          <a:lstStyle/>
          <a:p>
            <a:endParaRPr lang="en-US"/>
          </a:p>
        </p:txBody>
      </p:sp>
      <p:sp>
        <p:nvSpPr>
          <p:cNvPr id="3" name="Freeform 3">
            <a:extLst>
              <a:ext uri="{FF2B5EF4-FFF2-40B4-BE49-F238E27FC236}">
                <a16:creationId xmlns:a16="http://schemas.microsoft.com/office/drawing/2014/main" id="{DE2EA29B-1487-36A7-540E-DC5860222A97}"/>
              </a:ext>
            </a:extLst>
          </p:cNvPr>
          <p:cNvSpPr/>
          <p:nvPr/>
        </p:nvSpPr>
        <p:spPr>
          <a:xfrm rot="-3021728">
            <a:off x="-601451" y="-534743"/>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4" name="Freeform 4">
            <a:extLst>
              <a:ext uri="{FF2B5EF4-FFF2-40B4-BE49-F238E27FC236}">
                <a16:creationId xmlns:a16="http://schemas.microsoft.com/office/drawing/2014/main" id="{D2E4D969-F67A-4868-B9E5-EAF4CF96E287}"/>
              </a:ext>
            </a:extLst>
          </p:cNvPr>
          <p:cNvSpPr/>
          <p:nvPr/>
        </p:nvSpPr>
        <p:spPr>
          <a:xfrm rot="3013506">
            <a:off x="7265653" y="-536551"/>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5" name="TextBox 5">
            <a:extLst>
              <a:ext uri="{FF2B5EF4-FFF2-40B4-BE49-F238E27FC236}">
                <a16:creationId xmlns:a16="http://schemas.microsoft.com/office/drawing/2014/main" id="{CC93359A-D6A3-A320-65E0-53C3ADD6FD90}"/>
              </a:ext>
            </a:extLst>
          </p:cNvPr>
          <p:cNvSpPr txBox="1"/>
          <p:nvPr/>
        </p:nvSpPr>
        <p:spPr>
          <a:xfrm>
            <a:off x="2074947" y="792580"/>
            <a:ext cx="5391265" cy="1384995"/>
          </a:xfrm>
          <a:prstGeom prst="rect">
            <a:avLst/>
          </a:prstGeom>
        </p:spPr>
        <p:txBody>
          <a:bodyPr lIns="0" tIns="0" rIns="0" bIns="0" rtlCol="0" anchor="t">
            <a:spAutoFit/>
          </a:bodyPr>
          <a:lstStyle/>
          <a:p>
            <a:pPr algn="ctr">
              <a:lnSpc>
                <a:spcPts val="10752"/>
              </a:lnSpc>
              <a:spcBef>
                <a:spcPct val="0"/>
              </a:spcBef>
            </a:pPr>
            <a:r>
              <a:rPr lang="en-US" sz="7680" dirty="0">
                <a:solidFill>
                  <a:srgbClr val="FFC000"/>
                </a:solidFill>
                <a:latin typeface="Harlow Solid"/>
                <a:ea typeface="Harlow Solid"/>
                <a:cs typeface="Harlow Solid"/>
                <a:sym typeface="Harlow Solid"/>
              </a:rPr>
              <a:t>Round 3</a:t>
            </a:r>
          </a:p>
        </p:txBody>
      </p:sp>
      <p:sp>
        <p:nvSpPr>
          <p:cNvPr id="6" name="TextBox 6">
            <a:extLst>
              <a:ext uri="{FF2B5EF4-FFF2-40B4-BE49-F238E27FC236}">
                <a16:creationId xmlns:a16="http://schemas.microsoft.com/office/drawing/2014/main" id="{B90DE935-0C55-75E3-19A1-0E4B6201ECEB}"/>
              </a:ext>
            </a:extLst>
          </p:cNvPr>
          <p:cNvSpPr txBox="1"/>
          <p:nvPr/>
        </p:nvSpPr>
        <p:spPr>
          <a:xfrm>
            <a:off x="990600" y="2105313"/>
            <a:ext cx="7772399" cy="890437"/>
          </a:xfrm>
          <a:prstGeom prst="rect">
            <a:avLst/>
          </a:prstGeom>
        </p:spPr>
        <p:txBody>
          <a:bodyPr wrap="square" lIns="0" tIns="0" rIns="0" bIns="0" rtlCol="0" anchor="t">
            <a:spAutoFit/>
          </a:bodyPr>
          <a:lstStyle/>
          <a:p>
            <a:pPr algn="ctr">
              <a:lnSpc>
                <a:spcPts val="3602"/>
              </a:lnSpc>
            </a:pPr>
            <a:r>
              <a:rPr lang="en-US" sz="2573" dirty="0">
                <a:solidFill>
                  <a:srgbClr val="FEFAD3"/>
                </a:solidFill>
                <a:latin typeface="Glacial Indifference"/>
                <a:ea typeface="Glacial Indifference"/>
                <a:cs typeface="Glacial Indifference"/>
                <a:sym typeface="Glacial Indifference"/>
              </a:rPr>
              <a:t>1. Which is NOT an effective way to minimize second and thirdhand smoke/vapor exposure for children?</a:t>
            </a:r>
          </a:p>
        </p:txBody>
      </p:sp>
      <p:sp>
        <p:nvSpPr>
          <p:cNvPr id="7" name="Freeform 7">
            <a:extLst>
              <a:ext uri="{FF2B5EF4-FFF2-40B4-BE49-F238E27FC236}">
                <a16:creationId xmlns:a16="http://schemas.microsoft.com/office/drawing/2014/main" id="{BA02CD43-7007-B22E-937A-ADFD806110AD}"/>
              </a:ext>
            </a:extLst>
          </p:cNvPr>
          <p:cNvSpPr/>
          <p:nvPr/>
        </p:nvSpPr>
        <p:spPr>
          <a:xfrm>
            <a:off x="1709088" y="3109580"/>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r:embed="rId5">
              <a:extLst>
                <a:ext uri="{96DAC541-7B7A-43D3-8B79-37D633B846F1}">
                  <asvg:svgBlip xmlns:asvg="http://schemas.microsoft.com/office/drawing/2016/SVG/main" r:embed="rId6"/>
                </a:ext>
              </a:extLst>
            </a:blip>
            <a:stretch>
              <a:fillRect t="-1454" b="-1454"/>
            </a:stretch>
          </a:blipFill>
        </p:spPr>
        <p:txBody>
          <a:bodyPr/>
          <a:lstStyle/>
          <a:p>
            <a:endParaRPr lang="en-US"/>
          </a:p>
        </p:txBody>
      </p:sp>
      <p:sp>
        <p:nvSpPr>
          <p:cNvPr id="8" name="TextBox 8">
            <a:extLst>
              <a:ext uri="{FF2B5EF4-FFF2-40B4-BE49-F238E27FC236}">
                <a16:creationId xmlns:a16="http://schemas.microsoft.com/office/drawing/2014/main" id="{18B84D05-D646-43B5-5FB1-77FF3BA31E62}"/>
              </a:ext>
            </a:extLst>
          </p:cNvPr>
          <p:cNvSpPr txBox="1"/>
          <p:nvPr/>
        </p:nvSpPr>
        <p:spPr>
          <a:xfrm>
            <a:off x="2021108" y="3629798"/>
            <a:ext cx="2388875" cy="471668"/>
          </a:xfrm>
          <a:prstGeom prst="rect">
            <a:avLst/>
          </a:prstGeom>
        </p:spPr>
        <p:txBody>
          <a:bodyPr wrap="square"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Installing a ventilation system</a:t>
            </a:r>
          </a:p>
        </p:txBody>
      </p:sp>
      <p:sp>
        <p:nvSpPr>
          <p:cNvPr id="9" name="Freeform 9">
            <a:extLst>
              <a:ext uri="{FF2B5EF4-FFF2-40B4-BE49-F238E27FC236}">
                <a16:creationId xmlns:a16="http://schemas.microsoft.com/office/drawing/2014/main" id="{00949B68-1350-65A9-E371-AF7320277388}"/>
              </a:ext>
            </a:extLst>
          </p:cNvPr>
          <p:cNvSpPr/>
          <p:nvPr/>
        </p:nvSpPr>
        <p:spPr>
          <a:xfrm>
            <a:off x="5031595" y="3109580"/>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r:embed="rId5">
              <a:extLst>
                <a:ext uri="{96DAC541-7B7A-43D3-8B79-37D633B846F1}">
                  <asvg:svgBlip xmlns:asvg="http://schemas.microsoft.com/office/drawing/2016/SVG/main" r:embed="rId6"/>
                </a:ext>
              </a:extLst>
            </a:blip>
            <a:stretch>
              <a:fillRect t="-1454" b="-1454"/>
            </a:stretch>
          </a:blipFill>
        </p:spPr>
        <p:txBody>
          <a:bodyPr/>
          <a:lstStyle/>
          <a:p>
            <a:endParaRPr lang="en-US"/>
          </a:p>
        </p:txBody>
      </p:sp>
      <p:sp>
        <p:nvSpPr>
          <p:cNvPr id="10" name="TextBox 10">
            <a:extLst>
              <a:ext uri="{FF2B5EF4-FFF2-40B4-BE49-F238E27FC236}">
                <a16:creationId xmlns:a16="http://schemas.microsoft.com/office/drawing/2014/main" id="{81197934-18D4-0C57-509A-D158F02D72A8}"/>
              </a:ext>
            </a:extLst>
          </p:cNvPr>
          <p:cNvSpPr txBox="1"/>
          <p:nvPr/>
        </p:nvSpPr>
        <p:spPr>
          <a:xfrm>
            <a:off x="5468434" y="3629798"/>
            <a:ext cx="2156657" cy="471668"/>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Wearing a smoking jacket</a:t>
            </a:r>
          </a:p>
        </p:txBody>
      </p:sp>
      <p:sp>
        <p:nvSpPr>
          <p:cNvPr id="11" name="Freeform 11">
            <a:extLst>
              <a:ext uri="{FF2B5EF4-FFF2-40B4-BE49-F238E27FC236}">
                <a16:creationId xmlns:a16="http://schemas.microsoft.com/office/drawing/2014/main" id="{4426F56D-78BD-8819-5F9E-458002F92851}"/>
              </a:ext>
            </a:extLst>
          </p:cNvPr>
          <p:cNvSpPr/>
          <p:nvPr/>
        </p:nvSpPr>
        <p:spPr>
          <a:xfrm>
            <a:off x="1709088" y="4792916"/>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r:embed="rId5">
              <a:extLst>
                <a:ext uri="{96DAC541-7B7A-43D3-8B79-37D633B846F1}">
                  <asvg:svgBlip xmlns:asvg="http://schemas.microsoft.com/office/drawing/2016/SVG/main" r:embed="rId6"/>
                </a:ext>
              </a:extLst>
            </a:blip>
            <a:stretch>
              <a:fillRect t="-1454" b="-1454"/>
            </a:stretch>
          </a:blipFill>
        </p:spPr>
        <p:txBody>
          <a:bodyPr/>
          <a:lstStyle/>
          <a:p>
            <a:endParaRPr lang="en-US"/>
          </a:p>
        </p:txBody>
      </p:sp>
      <p:sp>
        <p:nvSpPr>
          <p:cNvPr id="12" name="TextBox 12">
            <a:extLst>
              <a:ext uri="{FF2B5EF4-FFF2-40B4-BE49-F238E27FC236}">
                <a16:creationId xmlns:a16="http://schemas.microsoft.com/office/drawing/2014/main" id="{33356D96-C81F-6949-CB1B-B48BBED52FD9}"/>
              </a:ext>
            </a:extLst>
          </p:cNvPr>
          <p:cNvSpPr txBox="1"/>
          <p:nvPr/>
        </p:nvSpPr>
        <p:spPr>
          <a:xfrm>
            <a:off x="1807042" y="5319315"/>
            <a:ext cx="2817005" cy="461665"/>
          </a:xfrm>
          <a:prstGeom prst="rect">
            <a:avLst/>
          </a:prstGeom>
        </p:spPr>
        <p:txBody>
          <a:bodyPr wrap="square" lIns="0" tIns="0" rIns="0" bIns="0" rtlCol="0" anchor="t">
            <a:spAutoFit/>
          </a:bodyPr>
          <a:lstStyle/>
          <a:p>
            <a:pPr algn="ctr">
              <a:lnSpc>
                <a:spcPts val="1795"/>
              </a:lnSpc>
            </a:pPr>
            <a:r>
              <a:rPr lang="en-US" sz="1600" b="1" dirty="0">
                <a:solidFill>
                  <a:srgbClr val="931E09"/>
                </a:solidFill>
                <a:latin typeface="Glacial Indifference Bold"/>
                <a:ea typeface="Glacial Indifference Bold"/>
                <a:cs typeface="Glacial Indifference Bold"/>
                <a:sym typeface="Glacial Indifference Bold"/>
              </a:rPr>
              <a:t>Not allowing smoking or vaping in your home or car</a:t>
            </a:r>
          </a:p>
        </p:txBody>
      </p:sp>
      <p:sp>
        <p:nvSpPr>
          <p:cNvPr id="13" name="Freeform 13">
            <a:extLst>
              <a:ext uri="{FF2B5EF4-FFF2-40B4-BE49-F238E27FC236}">
                <a16:creationId xmlns:a16="http://schemas.microsoft.com/office/drawing/2014/main" id="{E7DC35E7-BE55-A36F-F0EE-63BDB377D17F}"/>
              </a:ext>
            </a:extLst>
          </p:cNvPr>
          <p:cNvSpPr/>
          <p:nvPr/>
        </p:nvSpPr>
        <p:spPr>
          <a:xfrm>
            <a:off x="5031595" y="4792916"/>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r:embed="rId5">
              <a:extLst>
                <a:ext uri="{96DAC541-7B7A-43D3-8B79-37D633B846F1}">
                  <asvg:svgBlip xmlns:asvg="http://schemas.microsoft.com/office/drawing/2016/SVG/main" r:embed="rId6"/>
                </a:ext>
              </a:extLst>
            </a:blip>
            <a:stretch>
              <a:fillRect t="-1454" b="-1454"/>
            </a:stretch>
          </a:blipFill>
        </p:spPr>
        <p:txBody>
          <a:bodyPr/>
          <a:lstStyle/>
          <a:p>
            <a:endParaRPr lang="en-US"/>
          </a:p>
        </p:txBody>
      </p:sp>
      <p:sp>
        <p:nvSpPr>
          <p:cNvPr id="14" name="TextBox 14">
            <a:extLst>
              <a:ext uri="{FF2B5EF4-FFF2-40B4-BE49-F238E27FC236}">
                <a16:creationId xmlns:a16="http://schemas.microsoft.com/office/drawing/2014/main" id="{FC06527C-7058-994C-32CB-3BAA0EB1FC62}"/>
              </a:ext>
            </a:extLst>
          </p:cNvPr>
          <p:cNvSpPr txBox="1"/>
          <p:nvPr/>
        </p:nvSpPr>
        <p:spPr>
          <a:xfrm>
            <a:off x="5459724" y="5334000"/>
            <a:ext cx="2156657" cy="471668"/>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Quitting smoking/vaping</a:t>
            </a:r>
          </a:p>
        </p:txBody>
      </p:sp>
      <p:sp>
        <p:nvSpPr>
          <p:cNvPr id="15" name="Arrow: Down 14">
            <a:extLst>
              <a:ext uri="{FF2B5EF4-FFF2-40B4-BE49-F238E27FC236}">
                <a16:creationId xmlns:a16="http://schemas.microsoft.com/office/drawing/2014/main" id="{6A595A44-30D7-031D-3AB7-219824B41178}"/>
              </a:ext>
            </a:extLst>
          </p:cNvPr>
          <p:cNvSpPr/>
          <p:nvPr/>
        </p:nvSpPr>
        <p:spPr>
          <a:xfrm>
            <a:off x="2832925" y="2994619"/>
            <a:ext cx="765241" cy="531130"/>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effectLst>
                <a:glow rad="228600">
                  <a:schemeClr val="accent6">
                    <a:satMod val="175000"/>
                    <a:alpha val="40000"/>
                  </a:schemeClr>
                </a:glow>
              </a:effectLst>
            </a:endParaRPr>
          </a:p>
        </p:txBody>
      </p:sp>
      <p:sp>
        <p:nvSpPr>
          <p:cNvPr id="16" name="Arrow: Down 15">
            <a:extLst>
              <a:ext uri="{FF2B5EF4-FFF2-40B4-BE49-F238E27FC236}">
                <a16:creationId xmlns:a16="http://schemas.microsoft.com/office/drawing/2014/main" id="{147EBC6D-52E3-A9C3-FD4F-E85958A50673}"/>
              </a:ext>
            </a:extLst>
          </p:cNvPr>
          <p:cNvSpPr/>
          <p:nvPr/>
        </p:nvSpPr>
        <p:spPr>
          <a:xfrm rot="10800000">
            <a:off x="2832925" y="4111240"/>
            <a:ext cx="765241" cy="531130"/>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effectLst>
                <a:glow rad="228600">
                  <a:schemeClr val="accent6">
                    <a:satMod val="175000"/>
                    <a:alpha val="40000"/>
                  </a:schemeClr>
                </a:glow>
              </a:effectLst>
            </a:endParaRPr>
          </a:p>
        </p:txBody>
      </p:sp>
    </p:spTree>
    <p:extLst>
      <p:ext uri="{BB962C8B-B14F-4D97-AF65-F5344CB8AC3E}">
        <p14:creationId xmlns:p14="http://schemas.microsoft.com/office/powerpoint/2010/main" val="223858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C26FE3-6982-2E78-FB23-D44E8C5196C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2D773F7-6C61-B4D7-BA38-7E99925B54D0}"/>
              </a:ext>
            </a:extLst>
          </p:cNvPr>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l="-16666" r="-16666"/>
            </a:stretch>
          </a:blipFill>
        </p:spPr>
        <p:txBody>
          <a:bodyPr/>
          <a:lstStyle/>
          <a:p>
            <a:endParaRPr lang="en-US" dirty="0"/>
          </a:p>
        </p:txBody>
      </p:sp>
      <p:sp>
        <p:nvSpPr>
          <p:cNvPr id="3" name="Freeform 3">
            <a:extLst>
              <a:ext uri="{FF2B5EF4-FFF2-40B4-BE49-F238E27FC236}">
                <a16:creationId xmlns:a16="http://schemas.microsoft.com/office/drawing/2014/main" id="{FD2E2A42-E4FE-6DC3-F915-E93F8F20D24D}"/>
              </a:ext>
            </a:extLst>
          </p:cNvPr>
          <p:cNvSpPr/>
          <p:nvPr/>
        </p:nvSpPr>
        <p:spPr>
          <a:xfrm rot="-3021728">
            <a:off x="-601451" y="-534743"/>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4" name="Freeform 4">
            <a:extLst>
              <a:ext uri="{FF2B5EF4-FFF2-40B4-BE49-F238E27FC236}">
                <a16:creationId xmlns:a16="http://schemas.microsoft.com/office/drawing/2014/main" id="{6C76E5EB-4812-E18D-B51C-B2BC5282AF68}"/>
              </a:ext>
            </a:extLst>
          </p:cNvPr>
          <p:cNvSpPr/>
          <p:nvPr/>
        </p:nvSpPr>
        <p:spPr>
          <a:xfrm rot="3013506">
            <a:off x="7265653" y="-536551"/>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5" name="TextBox 5">
            <a:extLst>
              <a:ext uri="{FF2B5EF4-FFF2-40B4-BE49-F238E27FC236}">
                <a16:creationId xmlns:a16="http://schemas.microsoft.com/office/drawing/2014/main" id="{050D6BCD-536C-763A-FE0A-A4631818351E}"/>
              </a:ext>
            </a:extLst>
          </p:cNvPr>
          <p:cNvSpPr txBox="1"/>
          <p:nvPr/>
        </p:nvSpPr>
        <p:spPr>
          <a:xfrm>
            <a:off x="2074947" y="792580"/>
            <a:ext cx="5391265" cy="1384995"/>
          </a:xfrm>
          <a:prstGeom prst="rect">
            <a:avLst/>
          </a:prstGeom>
        </p:spPr>
        <p:txBody>
          <a:bodyPr lIns="0" tIns="0" rIns="0" bIns="0" rtlCol="0" anchor="t">
            <a:spAutoFit/>
          </a:bodyPr>
          <a:lstStyle/>
          <a:p>
            <a:pPr algn="ctr">
              <a:lnSpc>
                <a:spcPts val="10752"/>
              </a:lnSpc>
              <a:spcBef>
                <a:spcPct val="0"/>
              </a:spcBef>
            </a:pPr>
            <a:r>
              <a:rPr lang="en-US" sz="7680" dirty="0">
                <a:solidFill>
                  <a:srgbClr val="FFC000"/>
                </a:solidFill>
                <a:latin typeface="Harlow Solid"/>
                <a:ea typeface="Harlow Solid"/>
                <a:cs typeface="Harlow Solid"/>
                <a:sym typeface="Harlow Solid"/>
              </a:rPr>
              <a:t>Round 3</a:t>
            </a:r>
          </a:p>
        </p:txBody>
      </p:sp>
      <p:sp>
        <p:nvSpPr>
          <p:cNvPr id="6" name="TextBox 6">
            <a:extLst>
              <a:ext uri="{FF2B5EF4-FFF2-40B4-BE49-F238E27FC236}">
                <a16:creationId xmlns:a16="http://schemas.microsoft.com/office/drawing/2014/main" id="{0F57313A-008F-CAEB-5FC9-64B8B0BE257E}"/>
              </a:ext>
            </a:extLst>
          </p:cNvPr>
          <p:cNvSpPr txBox="1"/>
          <p:nvPr/>
        </p:nvSpPr>
        <p:spPr>
          <a:xfrm>
            <a:off x="990600" y="2031659"/>
            <a:ext cx="7772400" cy="872034"/>
          </a:xfrm>
          <a:prstGeom prst="rect">
            <a:avLst/>
          </a:prstGeom>
        </p:spPr>
        <p:txBody>
          <a:bodyPr wrap="square" lIns="0" tIns="0" rIns="0" bIns="0" rtlCol="0" anchor="t">
            <a:spAutoFit/>
          </a:bodyPr>
          <a:lstStyle/>
          <a:p>
            <a:pPr algn="ctr">
              <a:lnSpc>
                <a:spcPts val="3602"/>
              </a:lnSpc>
            </a:pPr>
            <a:r>
              <a:rPr lang="en-US" sz="2573" dirty="0">
                <a:solidFill>
                  <a:srgbClr val="FEFAD3"/>
                </a:solidFill>
                <a:latin typeface="Glacial Indifference"/>
                <a:ea typeface="Glacial Indifference"/>
                <a:cs typeface="Glacial Indifference"/>
                <a:sym typeface="Glacial Indifference"/>
              </a:rPr>
              <a:t>2. What percentage of Indiana adults currently smoke? </a:t>
            </a:r>
            <a:r>
              <a:rPr lang="en-US" sz="2000" dirty="0">
                <a:solidFill>
                  <a:srgbClr val="FEFAD3"/>
                </a:solidFill>
                <a:latin typeface="Glacial Indifference"/>
                <a:ea typeface="Glacial Indifference"/>
                <a:cs typeface="Glacial Indifference"/>
                <a:sym typeface="Glacial Indifference"/>
              </a:rPr>
              <a:t>(according to the 2023 BRFSS, does not include vaping)</a:t>
            </a:r>
          </a:p>
        </p:txBody>
      </p:sp>
    </p:spTree>
    <p:extLst>
      <p:ext uri="{BB962C8B-B14F-4D97-AF65-F5344CB8AC3E}">
        <p14:creationId xmlns:p14="http://schemas.microsoft.com/office/powerpoint/2010/main" val="42735593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225F99-DD98-C1C3-F9FE-29823D52C17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694E3E5-9D60-C281-430C-81C9193E15EA}"/>
              </a:ext>
            </a:extLst>
          </p:cNvPr>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l="-16666" r="-16666"/>
            </a:stretch>
          </a:blipFill>
        </p:spPr>
        <p:txBody>
          <a:bodyPr/>
          <a:lstStyle/>
          <a:p>
            <a:endParaRPr lang="en-US" dirty="0"/>
          </a:p>
        </p:txBody>
      </p:sp>
      <p:sp>
        <p:nvSpPr>
          <p:cNvPr id="3" name="Freeform 3">
            <a:extLst>
              <a:ext uri="{FF2B5EF4-FFF2-40B4-BE49-F238E27FC236}">
                <a16:creationId xmlns:a16="http://schemas.microsoft.com/office/drawing/2014/main" id="{AEB00E8A-7519-27D0-BD21-20271386AA34}"/>
              </a:ext>
            </a:extLst>
          </p:cNvPr>
          <p:cNvSpPr/>
          <p:nvPr/>
        </p:nvSpPr>
        <p:spPr>
          <a:xfrm rot="-3021728">
            <a:off x="-601451" y="-534743"/>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4" name="Freeform 4">
            <a:extLst>
              <a:ext uri="{FF2B5EF4-FFF2-40B4-BE49-F238E27FC236}">
                <a16:creationId xmlns:a16="http://schemas.microsoft.com/office/drawing/2014/main" id="{F365A9C5-93E8-7A85-58A4-088B12C64720}"/>
              </a:ext>
            </a:extLst>
          </p:cNvPr>
          <p:cNvSpPr/>
          <p:nvPr/>
        </p:nvSpPr>
        <p:spPr>
          <a:xfrm rot="3013506">
            <a:off x="7265653" y="-536551"/>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5" name="TextBox 5">
            <a:extLst>
              <a:ext uri="{FF2B5EF4-FFF2-40B4-BE49-F238E27FC236}">
                <a16:creationId xmlns:a16="http://schemas.microsoft.com/office/drawing/2014/main" id="{00EAD6B7-F9FE-4247-B2EC-9A419D0BBCC9}"/>
              </a:ext>
            </a:extLst>
          </p:cNvPr>
          <p:cNvSpPr txBox="1"/>
          <p:nvPr/>
        </p:nvSpPr>
        <p:spPr>
          <a:xfrm>
            <a:off x="2074947" y="792580"/>
            <a:ext cx="5391265" cy="1384995"/>
          </a:xfrm>
          <a:prstGeom prst="rect">
            <a:avLst/>
          </a:prstGeom>
        </p:spPr>
        <p:txBody>
          <a:bodyPr lIns="0" tIns="0" rIns="0" bIns="0" rtlCol="0" anchor="t">
            <a:spAutoFit/>
          </a:bodyPr>
          <a:lstStyle/>
          <a:p>
            <a:pPr algn="ctr">
              <a:lnSpc>
                <a:spcPts val="10752"/>
              </a:lnSpc>
              <a:spcBef>
                <a:spcPct val="0"/>
              </a:spcBef>
            </a:pPr>
            <a:r>
              <a:rPr lang="en-US" sz="7680" dirty="0">
                <a:solidFill>
                  <a:srgbClr val="FFC000"/>
                </a:solidFill>
                <a:latin typeface="Harlow Solid"/>
                <a:ea typeface="Harlow Solid"/>
                <a:cs typeface="Harlow Solid"/>
                <a:sym typeface="Harlow Solid"/>
              </a:rPr>
              <a:t>Round 3</a:t>
            </a:r>
          </a:p>
        </p:txBody>
      </p:sp>
      <p:sp>
        <p:nvSpPr>
          <p:cNvPr id="6" name="TextBox 6">
            <a:extLst>
              <a:ext uri="{FF2B5EF4-FFF2-40B4-BE49-F238E27FC236}">
                <a16:creationId xmlns:a16="http://schemas.microsoft.com/office/drawing/2014/main" id="{9EBD624E-F0A1-8B28-F2D3-F8FEAD14B490}"/>
              </a:ext>
            </a:extLst>
          </p:cNvPr>
          <p:cNvSpPr txBox="1"/>
          <p:nvPr/>
        </p:nvSpPr>
        <p:spPr>
          <a:xfrm>
            <a:off x="990600" y="2031659"/>
            <a:ext cx="7772400" cy="872034"/>
          </a:xfrm>
          <a:prstGeom prst="rect">
            <a:avLst/>
          </a:prstGeom>
        </p:spPr>
        <p:txBody>
          <a:bodyPr wrap="square" lIns="0" tIns="0" rIns="0" bIns="0" rtlCol="0" anchor="t">
            <a:spAutoFit/>
          </a:bodyPr>
          <a:lstStyle/>
          <a:p>
            <a:pPr algn="ctr">
              <a:lnSpc>
                <a:spcPts val="3602"/>
              </a:lnSpc>
            </a:pPr>
            <a:r>
              <a:rPr lang="en-US" sz="2573" dirty="0">
                <a:solidFill>
                  <a:srgbClr val="FEFAD3"/>
                </a:solidFill>
                <a:latin typeface="Glacial Indifference"/>
                <a:ea typeface="Glacial Indifference"/>
                <a:cs typeface="Glacial Indifference"/>
                <a:sym typeface="Glacial Indifference"/>
              </a:rPr>
              <a:t>2. What percentage of Indiana adults currently smoke? </a:t>
            </a:r>
            <a:r>
              <a:rPr lang="en-US" sz="2000" dirty="0">
                <a:solidFill>
                  <a:srgbClr val="FEFAD3"/>
                </a:solidFill>
                <a:latin typeface="Glacial Indifference"/>
                <a:ea typeface="Glacial Indifference"/>
                <a:cs typeface="Glacial Indifference"/>
                <a:sym typeface="Glacial Indifference"/>
              </a:rPr>
              <a:t>(according to the 2023 BRFSS, does not include vaping)</a:t>
            </a:r>
          </a:p>
        </p:txBody>
      </p:sp>
      <p:sp>
        <p:nvSpPr>
          <p:cNvPr id="7" name="Freeform 7">
            <a:extLst>
              <a:ext uri="{FF2B5EF4-FFF2-40B4-BE49-F238E27FC236}">
                <a16:creationId xmlns:a16="http://schemas.microsoft.com/office/drawing/2014/main" id="{2D72320C-4DF8-7A27-DEF6-A257F41A692A}"/>
              </a:ext>
            </a:extLst>
          </p:cNvPr>
          <p:cNvSpPr/>
          <p:nvPr/>
        </p:nvSpPr>
        <p:spPr>
          <a:xfrm>
            <a:off x="1709088" y="3109580"/>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r:embed="rId5">
              <a:extLst>
                <a:ext uri="{96DAC541-7B7A-43D3-8B79-37D633B846F1}">
                  <asvg:svgBlip xmlns:asvg="http://schemas.microsoft.com/office/drawing/2016/SVG/main" r:embed="rId6"/>
                </a:ext>
              </a:extLst>
            </a:blip>
            <a:stretch>
              <a:fillRect t="-1454" b="-1454"/>
            </a:stretch>
          </a:blipFill>
        </p:spPr>
        <p:txBody>
          <a:bodyPr/>
          <a:lstStyle/>
          <a:p>
            <a:endParaRPr lang="en-US"/>
          </a:p>
        </p:txBody>
      </p:sp>
      <p:sp>
        <p:nvSpPr>
          <p:cNvPr id="8" name="TextBox 8">
            <a:extLst>
              <a:ext uri="{FF2B5EF4-FFF2-40B4-BE49-F238E27FC236}">
                <a16:creationId xmlns:a16="http://schemas.microsoft.com/office/drawing/2014/main" id="{44ED360E-4EF9-1070-A500-C5055E81C726}"/>
              </a:ext>
            </a:extLst>
          </p:cNvPr>
          <p:cNvSpPr txBox="1"/>
          <p:nvPr/>
        </p:nvSpPr>
        <p:spPr>
          <a:xfrm>
            <a:off x="2137218" y="3733800"/>
            <a:ext cx="2156657" cy="243971"/>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5.3%</a:t>
            </a:r>
          </a:p>
        </p:txBody>
      </p:sp>
      <p:sp>
        <p:nvSpPr>
          <p:cNvPr id="9" name="Freeform 9">
            <a:extLst>
              <a:ext uri="{FF2B5EF4-FFF2-40B4-BE49-F238E27FC236}">
                <a16:creationId xmlns:a16="http://schemas.microsoft.com/office/drawing/2014/main" id="{673D704C-95B5-A96B-BB73-38D5E7D2F8A8}"/>
              </a:ext>
            </a:extLst>
          </p:cNvPr>
          <p:cNvSpPr/>
          <p:nvPr/>
        </p:nvSpPr>
        <p:spPr>
          <a:xfrm>
            <a:off x="5031595" y="3109580"/>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r:embed="rId5">
              <a:extLst>
                <a:ext uri="{96DAC541-7B7A-43D3-8B79-37D633B846F1}">
                  <asvg:svgBlip xmlns:asvg="http://schemas.microsoft.com/office/drawing/2016/SVG/main" r:embed="rId6"/>
                </a:ext>
              </a:extLst>
            </a:blip>
            <a:stretch>
              <a:fillRect t="-1454" b="-1454"/>
            </a:stretch>
          </a:blipFill>
        </p:spPr>
        <p:txBody>
          <a:bodyPr/>
          <a:lstStyle/>
          <a:p>
            <a:endParaRPr lang="en-US"/>
          </a:p>
        </p:txBody>
      </p:sp>
      <p:sp>
        <p:nvSpPr>
          <p:cNvPr id="10" name="TextBox 10">
            <a:extLst>
              <a:ext uri="{FF2B5EF4-FFF2-40B4-BE49-F238E27FC236}">
                <a16:creationId xmlns:a16="http://schemas.microsoft.com/office/drawing/2014/main" id="{CB05C9EA-ECAD-6D43-8A2E-48DBA17F2C5E}"/>
              </a:ext>
            </a:extLst>
          </p:cNvPr>
          <p:cNvSpPr txBox="1"/>
          <p:nvPr/>
        </p:nvSpPr>
        <p:spPr>
          <a:xfrm>
            <a:off x="5459725" y="3744828"/>
            <a:ext cx="2156657" cy="243971"/>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14.5%</a:t>
            </a:r>
          </a:p>
        </p:txBody>
      </p:sp>
      <p:sp>
        <p:nvSpPr>
          <p:cNvPr id="11" name="Freeform 11">
            <a:extLst>
              <a:ext uri="{FF2B5EF4-FFF2-40B4-BE49-F238E27FC236}">
                <a16:creationId xmlns:a16="http://schemas.microsoft.com/office/drawing/2014/main" id="{403AD3BA-0A01-C348-0EE9-3FCB60F2CE0C}"/>
              </a:ext>
            </a:extLst>
          </p:cNvPr>
          <p:cNvSpPr/>
          <p:nvPr/>
        </p:nvSpPr>
        <p:spPr>
          <a:xfrm>
            <a:off x="1709088" y="4792916"/>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r:embed="rId5">
              <a:extLst>
                <a:ext uri="{96DAC541-7B7A-43D3-8B79-37D633B846F1}">
                  <asvg:svgBlip xmlns:asvg="http://schemas.microsoft.com/office/drawing/2016/SVG/main" r:embed="rId6"/>
                </a:ext>
              </a:extLst>
            </a:blip>
            <a:stretch>
              <a:fillRect t="-1454" b="-1454"/>
            </a:stretch>
          </a:blipFill>
        </p:spPr>
        <p:txBody>
          <a:bodyPr/>
          <a:lstStyle/>
          <a:p>
            <a:endParaRPr lang="en-US"/>
          </a:p>
        </p:txBody>
      </p:sp>
      <p:sp>
        <p:nvSpPr>
          <p:cNvPr id="12" name="TextBox 12">
            <a:extLst>
              <a:ext uri="{FF2B5EF4-FFF2-40B4-BE49-F238E27FC236}">
                <a16:creationId xmlns:a16="http://schemas.microsoft.com/office/drawing/2014/main" id="{88CD96B6-5519-0428-043A-54768C0620EE}"/>
              </a:ext>
            </a:extLst>
          </p:cNvPr>
          <p:cNvSpPr txBox="1"/>
          <p:nvPr/>
        </p:nvSpPr>
        <p:spPr>
          <a:xfrm>
            <a:off x="2137218" y="5417136"/>
            <a:ext cx="2156657" cy="243971"/>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23.3%</a:t>
            </a:r>
          </a:p>
        </p:txBody>
      </p:sp>
      <p:sp>
        <p:nvSpPr>
          <p:cNvPr id="13" name="Freeform 13">
            <a:extLst>
              <a:ext uri="{FF2B5EF4-FFF2-40B4-BE49-F238E27FC236}">
                <a16:creationId xmlns:a16="http://schemas.microsoft.com/office/drawing/2014/main" id="{247CAEFB-D4EB-F313-38AD-06F1FDCD831B}"/>
              </a:ext>
            </a:extLst>
          </p:cNvPr>
          <p:cNvSpPr/>
          <p:nvPr/>
        </p:nvSpPr>
        <p:spPr>
          <a:xfrm>
            <a:off x="5031595" y="4792916"/>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r:embed="rId5">
              <a:extLst>
                <a:ext uri="{96DAC541-7B7A-43D3-8B79-37D633B846F1}">
                  <asvg:svgBlip xmlns:asvg="http://schemas.microsoft.com/office/drawing/2016/SVG/main" r:embed="rId6"/>
                </a:ext>
              </a:extLst>
            </a:blip>
            <a:stretch>
              <a:fillRect t="-1454" b="-1454"/>
            </a:stretch>
          </a:blipFill>
        </p:spPr>
        <p:txBody>
          <a:bodyPr/>
          <a:lstStyle/>
          <a:p>
            <a:endParaRPr lang="en-US"/>
          </a:p>
        </p:txBody>
      </p:sp>
      <p:sp>
        <p:nvSpPr>
          <p:cNvPr id="14" name="TextBox 14">
            <a:extLst>
              <a:ext uri="{FF2B5EF4-FFF2-40B4-BE49-F238E27FC236}">
                <a16:creationId xmlns:a16="http://schemas.microsoft.com/office/drawing/2014/main" id="{9CFBC440-802D-4731-306A-E28505AB7985}"/>
              </a:ext>
            </a:extLst>
          </p:cNvPr>
          <p:cNvSpPr txBox="1"/>
          <p:nvPr/>
        </p:nvSpPr>
        <p:spPr>
          <a:xfrm>
            <a:off x="5459725" y="5422738"/>
            <a:ext cx="2156657" cy="243971"/>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50%</a:t>
            </a:r>
          </a:p>
        </p:txBody>
      </p:sp>
      <p:sp>
        <p:nvSpPr>
          <p:cNvPr id="15" name="Arrow: Down 14">
            <a:extLst>
              <a:ext uri="{FF2B5EF4-FFF2-40B4-BE49-F238E27FC236}">
                <a16:creationId xmlns:a16="http://schemas.microsoft.com/office/drawing/2014/main" id="{95F8DF53-8F4B-35EF-11F5-38D155A0B2EA}"/>
              </a:ext>
            </a:extLst>
          </p:cNvPr>
          <p:cNvSpPr/>
          <p:nvPr/>
        </p:nvSpPr>
        <p:spPr>
          <a:xfrm>
            <a:off x="6155432" y="2986818"/>
            <a:ext cx="765241" cy="531130"/>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effectLst>
                <a:glow rad="228600">
                  <a:schemeClr val="accent6">
                    <a:satMod val="175000"/>
                    <a:alpha val="40000"/>
                  </a:schemeClr>
                </a:glow>
              </a:effectLst>
            </a:endParaRPr>
          </a:p>
        </p:txBody>
      </p:sp>
      <p:sp>
        <p:nvSpPr>
          <p:cNvPr id="16" name="Arrow: Down 15">
            <a:extLst>
              <a:ext uri="{FF2B5EF4-FFF2-40B4-BE49-F238E27FC236}">
                <a16:creationId xmlns:a16="http://schemas.microsoft.com/office/drawing/2014/main" id="{6B6C093E-0C99-13B6-55E9-FBC13BD3E31B}"/>
              </a:ext>
            </a:extLst>
          </p:cNvPr>
          <p:cNvSpPr/>
          <p:nvPr/>
        </p:nvSpPr>
        <p:spPr>
          <a:xfrm rot="10800000">
            <a:off x="6159892" y="4104546"/>
            <a:ext cx="765241" cy="531130"/>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effectLst>
                <a:glow rad="228600">
                  <a:schemeClr val="accent6">
                    <a:satMod val="175000"/>
                    <a:alpha val="40000"/>
                  </a:schemeClr>
                </a:glow>
              </a:effectLst>
            </a:endParaRPr>
          </a:p>
        </p:txBody>
      </p:sp>
    </p:spTree>
    <p:extLst>
      <p:ext uri="{BB962C8B-B14F-4D97-AF65-F5344CB8AC3E}">
        <p14:creationId xmlns:p14="http://schemas.microsoft.com/office/powerpoint/2010/main" val="15891474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FD11CA-7457-DF1D-8818-B214F96234A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536B7C9-BAF8-19CC-5C43-EE6F0A638D0B}"/>
              </a:ext>
            </a:extLst>
          </p:cNvPr>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l="-16666" r="-16666"/>
            </a:stretch>
          </a:blipFill>
        </p:spPr>
        <p:txBody>
          <a:bodyPr/>
          <a:lstStyle/>
          <a:p>
            <a:endParaRPr lang="en-US"/>
          </a:p>
        </p:txBody>
      </p:sp>
      <p:sp>
        <p:nvSpPr>
          <p:cNvPr id="3" name="Freeform 3">
            <a:extLst>
              <a:ext uri="{FF2B5EF4-FFF2-40B4-BE49-F238E27FC236}">
                <a16:creationId xmlns:a16="http://schemas.microsoft.com/office/drawing/2014/main" id="{0A7893B1-8936-E453-FA22-CBC87816D39A}"/>
              </a:ext>
            </a:extLst>
          </p:cNvPr>
          <p:cNvSpPr/>
          <p:nvPr/>
        </p:nvSpPr>
        <p:spPr>
          <a:xfrm rot="-3021728">
            <a:off x="-601451" y="-534743"/>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4" name="Freeform 4">
            <a:extLst>
              <a:ext uri="{FF2B5EF4-FFF2-40B4-BE49-F238E27FC236}">
                <a16:creationId xmlns:a16="http://schemas.microsoft.com/office/drawing/2014/main" id="{FBC6901C-E86E-DF0B-2579-24E432EB13D3}"/>
              </a:ext>
            </a:extLst>
          </p:cNvPr>
          <p:cNvSpPr/>
          <p:nvPr/>
        </p:nvSpPr>
        <p:spPr>
          <a:xfrm rot="3013506">
            <a:off x="7265653" y="-536551"/>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5" name="TextBox 5">
            <a:extLst>
              <a:ext uri="{FF2B5EF4-FFF2-40B4-BE49-F238E27FC236}">
                <a16:creationId xmlns:a16="http://schemas.microsoft.com/office/drawing/2014/main" id="{223A22A2-B12A-B2AD-5048-AF9CDFA5099A}"/>
              </a:ext>
            </a:extLst>
          </p:cNvPr>
          <p:cNvSpPr txBox="1"/>
          <p:nvPr/>
        </p:nvSpPr>
        <p:spPr>
          <a:xfrm>
            <a:off x="2074947" y="792580"/>
            <a:ext cx="5391265" cy="1384995"/>
          </a:xfrm>
          <a:prstGeom prst="rect">
            <a:avLst/>
          </a:prstGeom>
        </p:spPr>
        <p:txBody>
          <a:bodyPr lIns="0" tIns="0" rIns="0" bIns="0" rtlCol="0" anchor="t">
            <a:spAutoFit/>
          </a:bodyPr>
          <a:lstStyle/>
          <a:p>
            <a:pPr algn="ctr">
              <a:lnSpc>
                <a:spcPts val="10752"/>
              </a:lnSpc>
              <a:spcBef>
                <a:spcPct val="0"/>
              </a:spcBef>
            </a:pPr>
            <a:r>
              <a:rPr lang="en-US" sz="7680" dirty="0">
                <a:solidFill>
                  <a:srgbClr val="FFC000"/>
                </a:solidFill>
                <a:latin typeface="Harlow Solid"/>
                <a:ea typeface="Harlow Solid"/>
                <a:cs typeface="Harlow Solid"/>
                <a:sym typeface="Harlow Solid"/>
              </a:rPr>
              <a:t>Round 3</a:t>
            </a:r>
          </a:p>
        </p:txBody>
      </p:sp>
      <p:sp>
        <p:nvSpPr>
          <p:cNvPr id="6" name="TextBox 6">
            <a:extLst>
              <a:ext uri="{FF2B5EF4-FFF2-40B4-BE49-F238E27FC236}">
                <a16:creationId xmlns:a16="http://schemas.microsoft.com/office/drawing/2014/main" id="{30425A19-F1BE-8CB0-E392-B1CA3FAB3704}"/>
              </a:ext>
            </a:extLst>
          </p:cNvPr>
          <p:cNvSpPr txBox="1"/>
          <p:nvPr/>
        </p:nvSpPr>
        <p:spPr>
          <a:xfrm>
            <a:off x="1357923" y="2094286"/>
            <a:ext cx="6825312" cy="890437"/>
          </a:xfrm>
          <a:prstGeom prst="rect">
            <a:avLst/>
          </a:prstGeom>
        </p:spPr>
        <p:txBody>
          <a:bodyPr wrap="square" lIns="0" tIns="0" rIns="0" bIns="0" rtlCol="0" anchor="t">
            <a:spAutoFit/>
          </a:bodyPr>
          <a:lstStyle/>
          <a:p>
            <a:pPr algn="ctr">
              <a:lnSpc>
                <a:spcPts val="3602"/>
              </a:lnSpc>
            </a:pPr>
            <a:r>
              <a:rPr lang="en-US" sz="2573" dirty="0">
                <a:solidFill>
                  <a:srgbClr val="FEFAD3"/>
                </a:solidFill>
                <a:latin typeface="Glacial Indifference"/>
                <a:ea typeface="Glacial Indifference"/>
                <a:cs typeface="Glacial Indifference"/>
                <a:sym typeface="Glacial Indifference"/>
              </a:rPr>
              <a:t>3. Which of these health outcomes has NOT been linked to smoking while pregnant?</a:t>
            </a:r>
          </a:p>
        </p:txBody>
      </p:sp>
    </p:spTree>
    <p:extLst>
      <p:ext uri="{BB962C8B-B14F-4D97-AF65-F5344CB8AC3E}">
        <p14:creationId xmlns:p14="http://schemas.microsoft.com/office/powerpoint/2010/main" val="37792054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676267-8240-2614-195E-A9C48F65898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15C8782-6CEB-011B-A79E-38DE85B1529D}"/>
              </a:ext>
            </a:extLst>
          </p:cNvPr>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l="-16666" r="-16666"/>
            </a:stretch>
          </a:blipFill>
        </p:spPr>
        <p:txBody>
          <a:bodyPr/>
          <a:lstStyle/>
          <a:p>
            <a:endParaRPr lang="en-US"/>
          </a:p>
        </p:txBody>
      </p:sp>
      <p:sp>
        <p:nvSpPr>
          <p:cNvPr id="3" name="Freeform 3">
            <a:extLst>
              <a:ext uri="{FF2B5EF4-FFF2-40B4-BE49-F238E27FC236}">
                <a16:creationId xmlns:a16="http://schemas.microsoft.com/office/drawing/2014/main" id="{8DE5A7B9-CAD2-260C-6E25-80CE32D6AB3A}"/>
              </a:ext>
            </a:extLst>
          </p:cNvPr>
          <p:cNvSpPr/>
          <p:nvPr/>
        </p:nvSpPr>
        <p:spPr>
          <a:xfrm rot="-3021728">
            <a:off x="-601451" y="-534743"/>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4" name="Freeform 4">
            <a:extLst>
              <a:ext uri="{FF2B5EF4-FFF2-40B4-BE49-F238E27FC236}">
                <a16:creationId xmlns:a16="http://schemas.microsoft.com/office/drawing/2014/main" id="{8EB83A77-8D6E-2129-F5F6-A0EC530D6A32}"/>
              </a:ext>
            </a:extLst>
          </p:cNvPr>
          <p:cNvSpPr/>
          <p:nvPr/>
        </p:nvSpPr>
        <p:spPr>
          <a:xfrm rot="3013506">
            <a:off x="7265653" y="-536551"/>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5" name="TextBox 5">
            <a:extLst>
              <a:ext uri="{FF2B5EF4-FFF2-40B4-BE49-F238E27FC236}">
                <a16:creationId xmlns:a16="http://schemas.microsoft.com/office/drawing/2014/main" id="{15FCD726-0C45-BB21-F329-26B62CB29CA2}"/>
              </a:ext>
            </a:extLst>
          </p:cNvPr>
          <p:cNvSpPr txBox="1"/>
          <p:nvPr/>
        </p:nvSpPr>
        <p:spPr>
          <a:xfrm>
            <a:off x="2074947" y="792580"/>
            <a:ext cx="5391265" cy="1384995"/>
          </a:xfrm>
          <a:prstGeom prst="rect">
            <a:avLst/>
          </a:prstGeom>
        </p:spPr>
        <p:txBody>
          <a:bodyPr lIns="0" tIns="0" rIns="0" bIns="0" rtlCol="0" anchor="t">
            <a:spAutoFit/>
          </a:bodyPr>
          <a:lstStyle/>
          <a:p>
            <a:pPr algn="ctr">
              <a:lnSpc>
                <a:spcPts val="10752"/>
              </a:lnSpc>
              <a:spcBef>
                <a:spcPct val="0"/>
              </a:spcBef>
            </a:pPr>
            <a:r>
              <a:rPr lang="en-US" sz="7680" dirty="0">
                <a:solidFill>
                  <a:srgbClr val="FFC000"/>
                </a:solidFill>
                <a:latin typeface="Harlow Solid"/>
                <a:ea typeface="Harlow Solid"/>
                <a:cs typeface="Harlow Solid"/>
                <a:sym typeface="Harlow Solid"/>
              </a:rPr>
              <a:t>Round 3</a:t>
            </a:r>
          </a:p>
        </p:txBody>
      </p:sp>
      <p:sp>
        <p:nvSpPr>
          <p:cNvPr id="6" name="TextBox 6">
            <a:extLst>
              <a:ext uri="{FF2B5EF4-FFF2-40B4-BE49-F238E27FC236}">
                <a16:creationId xmlns:a16="http://schemas.microsoft.com/office/drawing/2014/main" id="{1A74D9AF-5EDB-B09B-D92C-BF34C66B276F}"/>
              </a:ext>
            </a:extLst>
          </p:cNvPr>
          <p:cNvSpPr txBox="1"/>
          <p:nvPr/>
        </p:nvSpPr>
        <p:spPr>
          <a:xfrm>
            <a:off x="1357923" y="2094286"/>
            <a:ext cx="6825312" cy="890437"/>
          </a:xfrm>
          <a:prstGeom prst="rect">
            <a:avLst/>
          </a:prstGeom>
        </p:spPr>
        <p:txBody>
          <a:bodyPr wrap="square" lIns="0" tIns="0" rIns="0" bIns="0" rtlCol="0" anchor="t">
            <a:spAutoFit/>
          </a:bodyPr>
          <a:lstStyle/>
          <a:p>
            <a:pPr algn="ctr">
              <a:lnSpc>
                <a:spcPts val="3602"/>
              </a:lnSpc>
            </a:pPr>
            <a:r>
              <a:rPr lang="en-US" sz="2573" dirty="0">
                <a:solidFill>
                  <a:srgbClr val="FEFAD3"/>
                </a:solidFill>
                <a:latin typeface="Glacial Indifference"/>
                <a:ea typeface="Glacial Indifference"/>
                <a:cs typeface="Glacial Indifference"/>
                <a:sym typeface="Glacial Indifference"/>
              </a:rPr>
              <a:t>3. Which of these health outcomes has NOT been linked to smoking while pregnant?</a:t>
            </a:r>
          </a:p>
        </p:txBody>
      </p:sp>
      <p:sp>
        <p:nvSpPr>
          <p:cNvPr id="7" name="Freeform 7">
            <a:extLst>
              <a:ext uri="{FF2B5EF4-FFF2-40B4-BE49-F238E27FC236}">
                <a16:creationId xmlns:a16="http://schemas.microsoft.com/office/drawing/2014/main" id="{48641A76-9C85-60EE-87D4-5EF7166F78AF}"/>
              </a:ext>
            </a:extLst>
          </p:cNvPr>
          <p:cNvSpPr/>
          <p:nvPr/>
        </p:nvSpPr>
        <p:spPr>
          <a:xfrm>
            <a:off x="1709088" y="3109580"/>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r:embed="rId5">
              <a:extLst>
                <a:ext uri="{96DAC541-7B7A-43D3-8B79-37D633B846F1}">
                  <asvg:svgBlip xmlns:asvg="http://schemas.microsoft.com/office/drawing/2016/SVG/main" r:embed="rId6"/>
                </a:ext>
              </a:extLst>
            </a:blip>
            <a:stretch>
              <a:fillRect t="-1454" b="-1454"/>
            </a:stretch>
          </a:blipFill>
        </p:spPr>
        <p:txBody>
          <a:bodyPr/>
          <a:lstStyle/>
          <a:p>
            <a:endParaRPr lang="en-US"/>
          </a:p>
        </p:txBody>
      </p:sp>
      <p:sp>
        <p:nvSpPr>
          <p:cNvPr id="8" name="TextBox 8">
            <a:extLst>
              <a:ext uri="{FF2B5EF4-FFF2-40B4-BE49-F238E27FC236}">
                <a16:creationId xmlns:a16="http://schemas.microsoft.com/office/drawing/2014/main" id="{2AD4E39F-EC5C-2817-02B2-4B1A921488A0}"/>
              </a:ext>
            </a:extLst>
          </p:cNvPr>
          <p:cNvSpPr txBox="1"/>
          <p:nvPr/>
        </p:nvSpPr>
        <p:spPr>
          <a:xfrm>
            <a:off x="2137218" y="3733800"/>
            <a:ext cx="2156657" cy="243971"/>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Low Birth Weight</a:t>
            </a:r>
          </a:p>
        </p:txBody>
      </p:sp>
      <p:sp>
        <p:nvSpPr>
          <p:cNvPr id="9" name="Freeform 9">
            <a:extLst>
              <a:ext uri="{FF2B5EF4-FFF2-40B4-BE49-F238E27FC236}">
                <a16:creationId xmlns:a16="http://schemas.microsoft.com/office/drawing/2014/main" id="{14922A8B-812C-A23A-4358-A95E5DF46EEA}"/>
              </a:ext>
            </a:extLst>
          </p:cNvPr>
          <p:cNvSpPr/>
          <p:nvPr/>
        </p:nvSpPr>
        <p:spPr>
          <a:xfrm>
            <a:off x="5031595" y="3109580"/>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r:embed="rId5">
              <a:extLst>
                <a:ext uri="{96DAC541-7B7A-43D3-8B79-37D633B846F1}">
                  <asvg:svgBlip xmlns:asvg="http://schemas.microsoft.com/office/drawing/2016/SVG/main" r:embed="rId6"/>
                </a:ext>
              </a:extLst>
            </a:blip>
            <a:stretch>
              <a:fillRect t="-1454" b="-1454"/>
            </a:stretch>
          </a:blipFill>
        </p:spPr>
        <p:txBody>
          <a:bodyPr/>
          <a:lstStyle/>
          <a:p>
            <a:endParaRPr lang="en-US"/>
          </a:p>
        </p:txBody>
      </p:sp>
      <p:sp>
        <p:nvSpPr>
          <p:cNvPr id="10" name="TextBox 10">
            <a:extLst>
              <a:ext uri="{FF2B5EF4-FFF2-40B4-BE49-F238E27FC236}">
                <a16:creationId xmlns:a16="http://schemas.microsoft.com/office/drawing/2014/main" id="{FBD95B6F-ED38-7ACF-80EF-26ECDE5B4CB7}"/>
              </a:ext>
            </a:extLst>
          </p:cNvPr>
          <p:cNvSpPr txBox="1"/>
          <p:nvPr/>
        </p:nvSpPr>
        <p:spPr>
          <a:xfrm>
            <a:off x="5459725" y="3744828"/>
            <a:ext cx="2156657" cy="243971"/>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Preterm Labor</a:t>
            </a:r>
          </a:p>
        </p:txBody>
      </p:sp>
      <p:sp>
        <p:nvSpPr>
          <p:cNvPr id="11" name="Freeform 11">
            <a:extLst>
              <a:ext uri="{FF2B5EF4-FFF2-40B4-BE49-F238E27FC236}">
                <a16:creationId xmlns:a16="http://schemas.microsoft.com/office/drawing/2014/main" id="{77B6FF1D-48D4-6DC7-B9D2-1B9BE1096508}"/>
              </a:ext>
            </a:extLst>
          </p:cNvPr>
          <p:cNvSpPr/>
          <p:nvPr/>
        </p:nvSpPr>
        <p:spPr>
          <a:xfrm>
            <a:off x="1709088" y="4792916"/>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r:embed="rId5">
              <a:extLst>
                <a:ext uri="{96DAC541-7B7A-43D3-8B79-37D633B846F1}">
                  <asvg:svgBlip xmlns:asvg="http://schemas.microsoft.com/office/drawing/2016/SVG/main" r:embed="rId6"/>
                </a:ext>
              </a:extLst>
            </a:blip>
            <a:stretch>
              <a:fillRect t="-1454" b="-1454"/>
            </a:stretch>
          </a:blipFill>
        </p:spPr>
        <p:txBody>
          <a:bodyPr/>
          <a:lstStyle/>
          <a:p>
            <a:endParaRPr lang="en-US"/>
          </a:p>
        </p:txBody>
      </p:sp>
      <p:sp>
        <p:nvSpPr>
          <p:cNvPr id="12" name="TextBox 12">
            <a:extLst>
              <a:ext uri="{FF2B5EF4-FFF2-40B4-BE49-F238E27FC236}">
                <a16:creationId xmlns:a16="http://schemas.microsoft.com/office/drawing/2014/main" id="{5B56FB8C-DA5F-6434-46E6-AFFA2B150FCD}"/>
              </a:ext>
            </a:extLst>
          </p:cNvPr>
          <p:cNvSpPr txBox="1"/>
          <p:nvPr/>
        </p:nvSpPr>
        <p:spPr>
          <a:xfrm>
            <a:off x="2137218" y="5417136"/>
            <a:ext cx="2156657" cy="243971"/>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Miscarriage</a:t>
            </a:r>
          </a:p>
        </p:txBody>
      </p:sp>
      <p:sp>
        <p:nvSpPr>
          <p:cNvPr id="13" name="Freeform 13">
            <a:extLst>
              <a:ext uri="{FF2B5EF4-FFF2-40B4-BE49-F238E27FC236}">
                <a16:creationId xmlns:a16="http://schemas.microsoft.com/office/drawing/2014/main" id="{CC482407-BD02-72EC-BFDC-E3B88B3F449A}"/>
              </a:ext>
            </a:extLst>
          </p:cNvPr>
          <p:cNvSpPr/>
          <p:nvPr/>
        </p:nvSpPr>
        <p:spPr>
          <a:xfrm>
            <a:off x="5031595" y="4792916"/>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r:embed="rId5">
              <a:extLst>
                <a:ext uri="{96DAC541-7B7A-43D3-8B79-37D633B846F1}">
                  <asvg:svgBlip xmlns:asvg="http://schemas.microsoft.com/office/drawing/2016/SVG/main" r:embed="rId6"/>
                </a:ext>
              </a:extLst>
            </a:blip>
            <a:stretch>
              <a:fillRect t="-1454" b="-1454"/>
            </a:stretch>
          </a:blipFill>
        </p:spPr>
        <p:txBody>
          <a:bodyPr/>
          <a:lstStyle/>
          <a:p>
            <a:endParaRPr lang="en-US"/>
          </a:p>
        </p:txBody>
      </p:sp>
      <p:sp>
        <p:nvSpPr>
          <p:cNvPr id="14" name="TextBox 14">
            <a:extLst>
              <a:ext uri="{FF2B5EF4-FFF2-40B4-BE49-F238E27FC236}">
                <a16:creationId xmlns:a16="http://schemas.microsoft.com/office/drawing/2014/main" id="{E8890DCE-3938-DA41-7F94-54BED79BDFDA}"/>
              </a:ext>
            </a:extLst>
          </p:cNvPr>
          <p:cNvSpPr txBox="1"/>
          <p:nvPr/>
        </p:nvSpPr>
        <p:spPr>
          <a:xfrm>
            <a:off x="5459725" y="5428163"/>
            <a:ext cx="2156657" cy="243971"/>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Down Syndrome</a:t>
            </a:r>
          </a:p>
        </p:txBody>
      </p:sp>
      <p:sp>
        <p:nvSpPr>
          <p:cNvPr id="15" name="Arrow: Down 14">
            <a:extLst>
              <a:ext uri="{FF2B5EF4-FFF2-40B4-BE49-F238E27FC236}">
                <a16:creationId xmlns:a16="http://schemas.microsoft.com/office/drawing/2014/main" id="{5F6C5B57-228A-904A-4115-6FE03603C415}"/>
              </a:ext>
            </a:extLst>
          </p:cNvPr>
          <p:cNvSpPr/>
          <p:nvPr/>
        </p:nvSpPr>
        <p:spPr>
          <a:xfrm>
            <a:off x="6155432" y="4666478"/>
            <a:ext cx="765241" cy="531130"/>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effectLst>
                <a:glow rad="228600">
                  <a:schemeClr val="accent6">
                    <a:satMod val="175000"/>
                    <a:alpha val="40000"/>
                  </a:schemeClr>
                </a:glow>
              </a:effectLst>
            </a:endParaRPr>
          </a:p>
        </p:txBody>
      </p:sp>
      <p:sp>
        <p:nvSpPr>
          <p:cNvPr id="16" name="Arrow: Down 15">
            <a:extLst>
              <a:ext uri="{FF2B5EF4-FFF2-40B4-BE49-F238E27FC236}">
                <a16:creationId xmlns:a16="http://schemas.microsoft.com/office/drawing/2014/main" id="{3F1254E1-1EEC-78A9-1D21-B29E72E41365}"/>
              </a:ext>
            </a:extLst>
          </p:cNvPr>
          <p:cNvSpPr/>
          <p:nvPr/>
        </p:nvSpPr>
        <p:spPr>
          <a:xfrm rot="10800000">
            <a:off x="6155428" y="5811517"/>
            <a:ext cx="765241" cy="531130"/>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effectLst>
                <a:glow rad="228600">
                  <a:schemeClr val="accent6">
                    <a:satMod val="175000"/>
                    <a:alpha val="40000"/>
                  </a:schemeClr>
                </a:glow>
              </a:effectLst>
            </a:endParaRPr>
          </a:p>
        </p:txBody>
      </p:sp>
    </p:spTree>
    <p:extLst>
      <p:ext uri="{BB962C8B-B14F-4D97-AF65-F5344CB8AC3E}">
        <p14:creationId xmlns:p14="http://schemas.microsoft.com/office/powerpoint/2010/main" val="19670157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l="-16666" r="-16666"/>
            </a:stretch>
          </a:blipFill>
        </p:spPr>
        <p:txBody>
          <a:bodyPr/>
          <a:lstStyle/>
          <a:p>
            <a:endParaRPr lang="en-US"/>
          </a:p>
        </p:txBody>
      </p:sp>
      <p:sp>
        <p:nvSpPr>
          <p:cNvPr id="3" name="Freeform 3"/>
          <p:cNvSpPr/>
          <p:nvPr/>
        </p:nvSpPr>
        <p:spPr>
          <a:xfrm>
            <a:off x="1494049" y="1463040"/>
            <a:ext cx="6765503" cy="4389120"/>
          </a:xfrm>
          <a:custGeom>
            <a:avLst/>
            <a:gdLst/>
            <a:ahLst/>
            <a:cxnLst/>
            <a:rect l="l" t="t" r="r" b="b"/>
            <a:pathLst>
              <a:path w="6765503" h="4389120">
                <a:moveTo>
                  <a:pt x="0" y="0"/>
                </a:moveTo>
                <a:lnTo>
                  <a:pt x="6765502" y="0"/>
                </a:lnTo>
                <a:lnTo>
                  <a:pt x="6765502" y="4389120"/>
                </a:lnTo>
                <a:lnTo>
                  <a:pt x="0" y="4389120"/>
                </a:lnTo>
                <a:lnTo>
                  <a:pt x="0" y="0"/>
                </a:lnTo>
                <a:close/>
              </a:path>
            </a:pathLst>
          </a:custGeom>
          <a:blipFill>
            <a:blip r:embed="rId4"/>
            <a:stretch>
              <a:fillRect/>
            </a:stretch>
          </a:blipFill>
        </p:spPr>
        <p:txBody>
          <a:bodyPr/>
          <a:lstStyle/>
          <a:p>
            <a:endParaRPr lang="en-US"/>
          </a:p>
        </p:txBody>
      </p:sp>
      <p:sp>
        <p:nvSpPr>
          <p:cNvPr id="4" name="TextBox 4"/>
          <p:cNvSpPr txBox="1"/>
          <p:nvPr/>
        </p:nvSpPr>
        <p:spPr>
          <a:xfrm>
            <a:off x="1696748" y="2203132"/>
            <a:ext cx="6360104" cy="2103140"/>
          </a:xfrm>
          <a:prstGeom prst="rect">
            <a:avLst/>
          </a:prstGeom>
        </p:spPr>
        <p:txBody>
          <a:bodyPr lIns="0" tIns="0" rIns="0" bIns="0" rtlCol="0" anchor="t">
            <a:spAutoFit/>
          </a:bodyPr>
          <a:lstStyle/>
          <a:p>
            <a:pPr algn="ctr">
              <a:lnSpc>
                <a:spcPts val="16426"/>
              </a:lnSpc>
              <a:spcBef>
                <a:spcPct val="0"/>
              </a:spcBef>
            </a:pPr>
            <a:r>
              <a:rPr lang="en-US" sz="11733" dirty="0">
                <a:solidFill>
                  <a:srgbClr val="FFC000"/>
                </a:solidFill>
                <a:latin typeface="Harlow Solid"/>
                <a:ea typeface="Harlow Solid"/>
                <a:cs typeface="Harlow Solid"/>
                <a:sym typeface="Harlow Solid"/>
              </a:rPr>
              <a:t>Round 4</a:t>
            </a:r>
          </a:p>
        </p:txBody>
      </p:sp>
      <p:sp>
        <p:nvSpPr>
          <p:cNvPr id="5" name="Freeform 5"/>
          <p:cNvSpPr/>
          <p:nvPr/>
        </p:nvSpPr>
        <p:spPr>
          <a:xfrm>
            <a:off x="7764206" y="300740"/>
            <a:ext cx="4162107" cy="6917630"/>
          </a:xfrm>
          <a:custGeom>
            <a:avLst/>
            <a:gdLst/>
            <a:ahLst/>
            <a:cxnLst/>
            <a:rect l="l" t="t" r="r" b="b"/>
            <a:pathLst>
              <a:path w="4162107" h="6917630">
                <a:moveTo>
                  <a:pt x="0" y="0"/>
                </a:moveTo>
                <a:lnTo>
                  <a:pt x="4162107" y="0"/>
                </a:lnTo>
                <a:lnTo>
                  <a:pt x="4162107" y="6917630"/>
                </a:lnTo>
                <a:lnTo>
                  <a:pt x="0" y="691763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a:off x="-2257211" y="300740"/>
            <a:ext cx="4162107" cy="6917630"/>
          </a:xfrm>
          <a:custGeom>
            <a:avLst/>
            <a:gdLst/>
            <a:ahLst/>
            <a:cxnLst/>
            <a:rect l="l" t="t" r="r" b="b"/>
            <a:pathLst>
              <a:path w="4162107" h="6917630">
                <a:moveTo>
                  <a:pt x="0" y="0"/>
                </a:moveTo>
                <a:lnTo>
                  <a:pt x="4162107" y="0"/>
                </a:lnTo>
                <a:lnTo>
                  <a:pt x="4162107" y="6917630"/>
                </a:lnTo>
                <a:lnTo>
                  <a:pt x="0" y="691763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l="-16666" r="-16666"/>
            </a:stretch>
          </a:blipFill>
        </p:spPr>
        <p:txBody>
          <a:bodyPr/>
          <a:lstStyle/>
          <a:p>
            <a:endParaRPr lang="en-US"/>
          </a:p>
        </p:txBody>
      </p:sp>
      <p:sp>
        <p:nvSpPr>
          <p:cNvPr id="3" name="Freeform 3"/>
          <p:cNvSpPr/>
          <p:nvPr/>
        </p:nvSpPr>
        <p:spPr>
          <a:xfrm rot="-3021728">
            <a:off x="-601451" y="-534743"/>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4" name="Freeform 4"/>
          <p:cNvSpPr/>
          <p:nvPr/>
        </p:nvSpPr>
        <p:spPr>
          <a:xfrm rot="3013506">
            <a:off x="7265653" y="-536551"/>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5" name="TextBox 5"/>
          <p:cNvSpPr txBox="1"/>
          <p:nvPr/>
        </p:nvSpPr>
        <p:spPr>
          <a:xfrm>
            <a:off x="2074947" y="792580"/>
            <a:ext cx="5391265" cy="1384995"/>
          </a:xfrm>
          <a:prstGeom prst="rect">
            <a:avLst/>
          </a:prstGeom>
        </p:spPr>
        <p:txBody>
          <a:bodyPr lIns="0" tIns="0" rIns="0" bIns="0" rtlCol="0" anchor="t">
            <a:spAutoFit/>
          </a:bodyPr>
          <a:lstStyle/>
          <a:p>
            <a:pPr algn="ctr">
              <a:lnSpc>
                <a:spcPts val="10752"/>
              </a:lnSpc>
              <a:spcBef>
                <a:spcPct val="0"/>
              </a:spcBef>
            </a:pPr>
            <a:r>
              <a:rPr lang="en-US" sz="7680" dirty="0">
                <a:solidFill>
                  <a:srgbClr val="FFC000"/>
                </a:solidFill>
                <a:latin typeface="Harlow Solid"/>
                <a:ea typeface="Harlow Solid"/>
                <a:cs typeface="Harlow Solid"/>
                <a:sym typeface="Harlow Solid"/>
              </a:rPr>
              <a:t>Round 4</a:t>
            </a:r>
          </a:p>
        </p:txBody>
      </p:sp>
      <p:sp>
        <p:nvSpPr>
          <p:cNvPr id="6" name="TextBox 6"/>
          <p:cNvSpPr txBox="1"/>
          <p:nvPr/>
        </p:nvSpPr>
        <p:spPr>
          <a:xfrm>
            <a:off x="2162332" y="2316620"/>
            <a:ext cx="5216494" cy="428772"/>
          </a:xfrm>
          <a:prstGeom prst="rect">
            <a:avLst/>
          </a:prstGeom>
        </p:spPr>
        <p:txBody>
          <a:bodyPr lIns="0" tIns="0" rIns="0" bIns="0" rtlCol="0" anchor="t">
            <a:spAutoFit/>
          </a:bodyPr>
          <a:lstStyle/>
          <a:p>
            <a:pPr algn="ctr">
              <a:lnSpc>
                <a:spcPts val="3602"/>
              </a:lnSpc>
            </a:pPr>
            <a:r>
              <a:rPr lang="en-US" sz="2573" dirty="0">
                <a:solidFill>
                  <a:srgbClr val="FEFAD3"/>
                </a:solidFill>
                <a:latin typeface="Glacial Indifference"/>
                <a:ea typeface="Glacial Indifference"/>
                <a:cs typeface="Glacial Indifference"/>
                <a:sym typeface="Glacial Indifference"/>
              </a:rPr>
              <a:t>1. What is Zyn?</a:t>
            </a:r>
          </a:p>
        </p:txBody>
      </p:sp>
      <p:sp>
        <p:nvSpPr>
          <p:cNvPr id="7" name="Freeform 7"/>
          <p:cNvSpPr/>
          <p:nvPr/>
        </p:nvSpPr>
        <p:spPr>
          <a:xfrm>
            <a:off x="1709088" y="3109580"/>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r:embed="rId5">
              <a:extLst>
                <a:ext uri="{96DAC541-7B7A-43D3-8B79-37D633B846F1}">
                  <asvg:svgBlip xmlns:asvg="http://schemas.microsoft.com/office/drawing/2016/SVG/main" r:embed="rId6"/>
                </a:ext>
              </a:extLst>
            </a:blip>
            <a:stretch>
              <a:fillRect t="-1454" b="-1454"/>
            </a:stretch>
          </a:blipFill>
        </p:spPr>
        <p:txBody>
          <a:bodyPr/>
          <a:lstStyle/>
          <a:p>
            <a:endParaRPr lang="en-US"/>
          </a:p>
        </p:txBody>
      </p:sp>
      <p:sp>
        <p:nvSpPr>
          <p:cNvPr id="8" name="TextBox 8"/>
          <p:cNvSpPr txBox="1"/>
          <p:nvPr/>
        </p:nvSpPr>
        <p:spPr>
          <a:xfrm>
            <a:off x="2137218" y="3657600"/>
            <a:ext cx="2156657" cy="471668"/>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A State of Complete Calm</a:t>
            </a:r>
          </a:p>
        </p:txBody>
      </p:sp>
      <p:sp>
        <p:nvSpPr>
          <p:cNvPr id="9" name="Freeform 9"/>
          <p:cNvSpPr/>
          <p:nvPr/>
        </p:nvSpPr>
        <p:spPr>
          <a:xfrm>
            <a:off x="5031595" y="3109580"/>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r:embed="rId5">
              <a:extLst>
                <a:ext uri="{96DAC541-7B7A-43D3-8B79-37D633B846F1}">
                  <asvg:svgBlip xmlns:asvg="http://schemas.microsoft.com/office/drawing/2016/SVG/main" r:embed="rId6"/>
                </a:ext>
              </a:extLst>
            </a:blip>
            <a:stretch>
              <a:fillRect t="-1454" b="-1454"/>
            </a:stretch>
          </a:blipFill>
        </p:spPr>
        <p:txBody>
          <a:bodyPr/>
          <a:lstStyle/>
          <a:p>
            <a:endParaRPr lang="en-US"/>
          </a:p>
        </p:txBody>
      </p:sp>
      <p:sp>
        <p:nvSpPr>
          <p:cNvPr id="10" name="TextBox 10"/>
          <p:cNvSpPr txBox="1"/>
          <p:nvPr/>
        </p:nvSpPr>
        <p:spPr>
          <a:xfrm>
            <a:off x="5459725" y="3643132"/>
            <a:ext cx="2156657" cy="471668"/>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Brand of Spitless Nicotine Pouches</a:t>
            </a:r>
          </a:p>
        </p:txBody>
      </p:sp>
      <p:sp>
        <p:nvSpPr>
          <p:cNvPr id="11" name="Freeform 11"/>
          <p:cNvSpPr/>
          <p:nvPr/>
        </p:nvSpPr>
        <p:spPr>
          <a:xfrm>
            <a:off x="1709088" y="4792916"/>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r:embed="rId5">
              <a:extLst>
                <a:ext uri="{96DAC541-7B7A-43D3-8B79-37D633B846F1}">
                  <asvg:svgBlip xmlns:asvg="http://schemas.microsoft.com/office/drawing/2016/SVG/main" r:embed="rId6"/>
                </a:ext>
              </a:extLst>
            </a:blip>
            <a:stretch>
              <a:fillRect t="-1454" b="-1454"/>
            </a:stretch>
          </a:blipFill>
        </p:spPr>
        <p:txBody>
          <a:bodyPr/>
          <a:lstStyle/>
          <a:p>
            <a:endParaRPr lang="en-US"/>
          </a:p>
        </p:txBody>
      </p:sp>
      <p:sp>
        <p:nvSpPr>
          <p:cNvPr id="12" name="TextBox 12"/>
          <p:cNvSpPr txBox="1"/>
          <p:nvPr/>
        </p:nvSpPr>
        <p:spPr>
          <a:xfrm>
            <a:off x="2137218" y="5417136"/>
            <a:ext cx="2156657" cy="243971"/>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A Smart Vape</a:t>
            </a:r>
          </a:p>
        </p:txBody>
      </p:sp>
      <p:sp>
        <p:nvSpPr>
          <p:cNvPr id="13" name="Freeform 13"/>
          <p:cNvSpPr/>
          <p:nvPr/>
        </p:nvSpPr>
        <p:spPr>
          <a:xfrm>
            <a:off x="5031595" y="4792916"/>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r:embed="rId5">
              <a:extLst>
                <a:ext uri="{96DAC541-7B7A-43D3-8B79-37D633B846F1}">
                  <asvg:svgBlip xmlns:asvg="http://schemas.microsoft.com/office/drawing/2016/SVG/main" r:embed="rId6"/>
                </a:ext>
              </a:extLst>
            </a:blip>
            <a:stretch>
              <a:fillRect t="-1454" b="-1454"/>
            </a:stretch>
          </a:blipFill>
        </p:spPr>
        <p:txBody>
          <a:bodyPr/>
          <a:lstStyle/>
          <a:p>
            <a:endParaRPr lang="en-US"/>
          </a:p>
        </p:txBody>
      </p:sp>
      <p:sp>
        <p:nvSpPr>
          <p:cNvPr id="14" name="TextBox 14"/>
          <p:cNvSpPr txBox="1"/>
          <p:nvPr/>
        </p:nvSpPr>
        <p:spPr>
          <a:xfrm>
            <a:off x="5723948" y="5319532"/>
            <a:ext cx="1779275" cy="471668"/>
          </a:xfrm>
          <a:prstGeom prst="rect">
            <a:avLst/>
          </a:prstGeom>
        </p:spPr>
        <p:txBody>
          <a:bodyPr wrap="square"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New Reality TV Show</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l="-16666" r="-16666"/>
            </a:stretch>
          </a:blipFill>
        </p:spPr>
        <p:txBody>
          <a:bodyPr/>
          <a:lstStyle/>
          <a:p>
            <a:endParaRPr lang="en-US"/>
          </a:p>
        </p:txBody>
      </p:sp>
      <p:sp>
        <p:nvSpPr>
          <p:cNvPr id="3" name="Freeform 3"/>
          <p:cNvSpPr/>
          <p:nvPr/>
        </p:nvSpPr>
        <p:spPr>
          <a:xfrm rot="-3021728">
            <a:off x="-601451" y="-534743"/>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4" name="Freeform 4"/>
          <p:cNvSpPr/>
          <p:nvPr/>
        </p:nvSpPr>
        <p:spPr>
          <a:xfrm rot="3013506">
            <a:off x="7265653" y="-536551"/>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5" name="TextBox 5"/>
          <p:cNvSpPr txBox="1"/>
          <p:nvPr/>
        </p:nvSpPr>
        <p:spPr>
          <a:xfrm>
            <a:off x="2074947" y="792580"/>
            <a:ext cx="5391265" cy="1384995"/>
          </a:xfrm>
          <a:prstGeom prst="rect">
            <a:avLst/>
          </a:prstGeom>
        </p:spPr>
        <p:txBody>
          <a:bodyPr lIns="0" tIns="0" rIns="0" bIns="0" rtlCol="0" anchor="t">
            <a:spAutoFit/>
          </a:bodyPr>
          <a:lstStyle/>
          <a:p>
            <a:pPr algn="ctr">
              <a:lnSpc>
                <a:spcPts val="10752"/>
              </a:lnSpc>
              <a:spcBef>
                <a:spcPct val="0"/>
              </a:spcBef>
            </a:pPr>
            <a:r>
              <a:rPr lang="en-US" sz="7680" dirty="0">
                <a:solidFill>
                  <a:srgbClr val="FFC000"/>
                </a:solidFill>
                <a:latin typeface="Harlow Solid"/>
                <a:ea typeface="Harlow Solid"/>
                <a:cs typeface="Harlow Solid"/>
                <a:sym typeface="Harlow Solid"/>
              </a:rPr>
              <a:t>Round 4</a:t>
            </a:r>
          </a:p>
        </p:txBody>
      </p:sp>
      <p:sp>
        <p:nvSpPr>
          <p:cNvPr id="6" name="TextBox 6"/>
          <p:cNvSpPr txBox="1"/>
          <p:nvPr/>
        </p:nvSpPr>
        <p:spPr>
          <a:xfrm>
            <a:off x="1733239" y="2267817"/>
            <a:ext cx="6596712" cy="428772"/>
          </a:xfrm>
          <a:prstGeom prst="rect">
            <a:avLst/>
          </a:prstGeom>
        </p:spPr>
        <p:txBody>
          <a:bodyPr wrap="square" lIns="0" tIns="0" rIns="0" bIns="0" rtlCol="0" anchor="t">
            <a:spAutoFit/>
          </a:bodyPr>
          <a:lstStyle/>
          <a:p>
            <a:pPr algn="ctr">
              <a:lnSpc>
                <a:spcPts val="3602"/>
              </a:lnSpc>
            </a:pPr>
            <a:r>
              <a:rPr lang="en-US" sz="2573" dirty="0">
                <a:solidFill>
                  <a:srgbClr val="FEFAD3"/>
                </a:solidFill>
                <a:latin typeface="Glacial Indifference"/>
                <a:ea typeface="Glacial Indifference"/>
                <a:cs typeface="Glacial Indifference"/>
                <a:sym typeface="Glacial Indifference"/>
              </a:rPr>
              <a:t>2. Which statement about marijuana is FALSE?</a:t>
            </a:r>
          </a:p>
        </p:txBody>
      </p:sp>
      <p:sp>
        <p:nvSpPr>
          <p:cNvPr id="7" name="Freeform 7"/>
          <p:cNvSpPr/>
          <p:nvPr/>
        </p:nvSpPr>
        <p:spPr>
          <a:xfrm>
            <a:off x="1709088" y="3109580"/>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r:embed="rId5">
              <a:extLst>
                <a:ext uri="{96DAC541-7B7A-43D3-8B79-37D633B846F1}">
                  <asvg:svgBlip xmlns:asvg="http://schemas.microsoft.com/office/drawing/2016/SVG/main" r:embed="rId6"/>
                </a:ext>
              </a:extLst>
            </a:blip>
            <a:stretch>
              <a:fillRect t="-1454" b="-1454"/>
            </a:stretch>
          </a:blipFill>
        </p:spPr>
        <p:txBody>
          <a:bodyPr/>
          <a:lstStyle/>
          <a:p>
            <a:endParaRPr lang="en-US"/>
          </a:p>
        </p:txBody>
      </p:sp>
      <p:sp>
        <p:nvSpPr>
          <p:cNvPr id="8" name="TextBox 8"/>
          <p:cNvSpPr txBox="1"/>
          <p:nvPr/>
        </p:nvSpPr>
        <p:spPr>
          <a:xfrm>
            <a:off x="2059819" y="3643132"/>
            <a:ext cx="2311453" cy="471668"/>
          </a:xfrm>
          <a:prstGeom prst="rect">
            <a:avLst/>
          </a:prstGeom>
        </p:spPr>
        <p:txBody>
          <a:bodyPr wrap="square" lIns="0" tIns="0" rIns="0" bIns="0" rtlCol="0" anchor="t">
            <a:spAutoFit/>
          </a:bodyPr>
          <a:lstStyle/>
          <a:p>
            <a:pPr algn="ctr">
              <a:lnSpc>
                <a:spcPts val="1795"/>
              </a:lnSpc>
            </a:pPr>
            <a:r>
              <a:rPr lang="en-US" b="1" dirty="0">
                <a:solidFill>
                  <a:srgbClr val="931E09"/>
                </a:solidFill>
                <a:latin typeface="Glacial Indifference Bold"/>
                <a:ea typeface="Glacial Indifference Bold"/>
                <a:cs typeface="Glacial Indifference Bold"/>
                <a:sym typeface="Glacial Indifference Bold"/>
              </a:rPr>
              <a:t>THC can pass through breast milk</a:t>
            </a:r>
          </a:p>
        </p:txBody>
      </p:sp>
      <p:sp>
        <p:nvSpPr>
          <p:cNvPr id="9" name="Freeform 9"/>
          <p:cNvSpPr/>
          <p:nvPr/>
        </p:nvSpPr>
        <p:spPr>
          <a:xfrm>
            <a:off x="5031595" y="3109580"/>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r:embed="rId5">
              <a:extLst>
                <a:ext uri="{96DAC541-7B7A-43D3-8B79-37D633B846F1}">
                  <asvg:svgBlip xmlns:asvg="http://schemas.microsoft.com/office/drawing/2016/SVG/main" r:embed="rId6"/>
                </a:ext>
              </a:extLst>
            </a:blip>
            <a:stretch>
              <a:fillRect t="-1454" b="-1454"/>
            </a:stretch>
          </a:blipFill>
        </p:spPr>
        <p:txBody>
          <a:bodyPr/>
          <a:lstStyle/>
          <a:p>
            <a:endParaRPr lang="en-US"/>
          </a:p>
        </p:txBody>
      </p:sp>
      <p:sp>
        <p:nvSpPr>
          <p:cNvPr id="10" name="TextBox 10"/>
          <p:cNvSpPr txBox="1"/>
          <p:nvPr/>
        </p:nvSpPr>
        <p:spPr>
          <a:xfrm>
            <a:off x="5312164" y="3613697"/>
            <a:ext cx="2451778" cy="692497"/>
          </a:xfrm>
          <a:prstGeom prst="rect">
            <a:avLst/>
          </a:prstGeom>
        </p:spPr>
        <p:txBody>
          <a:bodyPr wrap="square" lIns="0" tIns="0" rIns="0" bIns="0" rtlCol="0" anchor="t">
            <a:spAutoFit/>
          </a:bodyPr>
          <a:lstStyle/>
          <a:p>
            <a:pPr algn="ctr">
              <a:lnSpc>
                <a:spcPts val="1795"/>
              </a:lnSpc>
            </a:pPr>
            <a:r>
              <a:rPr lang="en-US" sz="1600" b="1" dirty="0">
                <a:solidFill>
                  <a:srgbClr val="931E09"/>
                </a:solidFill>
                <a:latin typeface="Glacial Indifference Bold"/>
                <a:ea typeface="Glacial Indifference Bold"/>
                <a:cs typeface="Glacial Indifference Bold"/>
                <a:sym typeface="Glacial Indifference Bold"/>
              </a:rPr>
              <a:t>Secondhand marijuana smoke can trigger asthma attacks</a:t>
            </a:r>
          </a:p>
        </p:txBody>
      </p:sp>
      <p:sp>
        <p:nvSpPr>
          <p:cNvPr id="11" name="Freeform 11"/>
          <p:cNvSpPr/>
          <p:nvPr/>
        </p:nvSpPr>
        <p:spPr>
          <a:xfrm>
            <a:off x="1709088" y="4792916"/>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r:embed="rId5">
              <a:extLst>
                <a:ext uri="{96DAC541-7B7A-43D3-8B79-37D633B846F1}">
                  <asvg:svgBlip xmlns:asvg="http://schemas.microsoft.com/office/drawing/2016/SVG/main" r:embed="rId6"/>
                </a:ext>
              </a:extLst>
            </a:blip>
            <a:stretch>
              <a:fillRect t="-1454" b="-1454"/>
            </a:stretch>
          </a:blipFill>
        </p:spPr>
        <p:txBody>
          <a:bodyPr/>
          <a:lstStyle/>
          <a:p>
            <a:endParaRPr lang="en-US"/>
          </a:p>
        </p:txBody>
      </p:sp>
      <p:sp>
        <p:nvSpPr>
          <p:cNvPr id="12" name="TextBox 12"/>
          <p:cNvSpPr txBox="1"/>
          <p:nvPr/>
        </p:nvSpPr>
        <p:spPr>
          <a:xfrm>
            <a:off x="2145387" y="5287155"/>
            <a:ext cx="2140316" cy="692497"/>
          </a:xfrm>
          <a:prstGeom prst="rect">
            <a:avLst/>
          </a:prstGeom>
        </p:spPr>
        <p:txBody>
          <a:bodyPr wrap="square" lIns="0" tIns="0" rIns="0" bIns="0" rtlCol="0" anchor="t">
            <a:spAutoFit/>
          </a:bodyPr>
          <a:lstStyle/>
          <a:p>
            <a:pPr algn="ctr">
              <a:lnSpc>
                <a:spcPts val="1795"/>
              </a:lnSpc>
            </a:pPr>
            <a:r>
              <a:rPr lang="en-US" sz="1600" b="1" dirty="0">
                <a:solidFill>
                  <a:srgbClr val="931E09"/>
                </a:solidFill>
                <a:latin typeface="Glacial Indifference Bold"/>
                <a:ea typeface="Glacial Indifference Bold"/>
                <a:cs typeface="Glacial Indifference Bold"/>
                <a:sym typeface="Glacial Indifference Bold"/>
              </a:rPr>
              <a:t>Marijuana is natural, so it’s safe during pregnancy</a:t>
            </a:r>
          </a:p>
        </p:txBody>
      </p:sp>
      <p:sp>
        <p:nvSpPr>
          <p:cNvPr id="13" name="Freeform 13"/>
          <p:cNvSpPr/>
          <p:nvPr/>
        </p:nvSpPr>
        <p:spPr>
          <a:xfrm>
            <a:off x="5031595" y="4792916"/>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r:embed="rId5">
              <a:extLst>
                <a:ext uri="{96DAC541-7B7A-43D3-8B79-37D633B846F1}">
                  <asvg:svgBlip xmlns:asvg="http://schemas.microsoft.com/office/drawing/2016/SVG/main" r:embed="rId6"/>
                </a:ext>
              </a:extLst>
            </a:blip>
            <a:stretch>
              <a:fillRect t="-1454" b="-1454"/>
            </a:stretch>
          </a:blipFill>
        </p:spPr>
        <p:txBody>
          <a:bodyPr/>
          <a:lstStyle/>
          <a:p>
            <a:endParaRPr lang="en-US"/>
          </a:p>
        </p:txBody>
      </p:sp>
      <p:sp>
        <p:nvSpPr>
          <p:cNvPr id="14" name="TextBox 14"/>
          <p:cNvSpPr txBox="1"/>
          <p:nvPr/>
        </p:nvSpPr>
        <p:spPr>
          <a:xfrm>
            <a:off x="5459724" y="5287155"/>
            <a:ext cx="2156657" cy="692497"/>
          </a:xfrm>
          <a:prstGeom prst="rect">
            <a:avLst/>
          </a:prstGeom>
        </p:spPr>
        <p:txBody>
          <a:bodyPr lIns="0" tIns="0" rIns="0" bIns="0" rtlCol="0" anchor="t">
            <a:spAutoFit/>
          </a:bodyPr>
          <a:lstStyle/>
          <a:p>
            <a:pPr algn="ctr">
              <a:lnSpc>
                <a:spcPts val="1795"/>
              </a:lnSpc>
            </a:pPr>
            <a:r>
              <a:rPr lang="en-US" sz="1600" b="1" dirty="0">
                <a:solidFill>
                  <a:srgbClr val="931E09"/>
                </a:solidFill>
                <a:latin typeface="Glacial Indifference Bold"/>
                <a:ea typeface="Glacial Indifference Bold"/>
                <a:cs typeface="Glacial Indifference Bold"/>
                <a:sym typeface="Glacial Indifference Bold"/>
              </a:rPr>
              <a:t>Edible marijuana may look like popular candy/snacks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l="-16666" r="-16666"/>
            </a:stretch>
          </a:blipFill>
        </p:spPr>
        <p:txBody>
          <a:bodyPr/>
          <a:lstStyle/>
          <a:p>
            <a:endParaRPr lang="en-US"/>
          </a:p>
        </p:txBody>
      </p:sp>
      <p:sp>
        <p:nvSpPr>
          <p:cNvPr id="3" name="Freeform 3"/>
          <p:cNvSpPr/>
          <p:nvPr/>
        </p:nvSpPr>
        <p:spPr>
          <a:xfrm rot="-3021728">
            <a:off x="-601451" y="-534743"/>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4" name="Freeform 4"/>
          <p:cNvSpPr/>
          <p:nvPr/>
        </p:nvSpPr>
        <p:spPr>
          <a:xfrm rot="3013506">
            <a:off x="7265653" y="-536551"/>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5" name="TextBox 5"/>
          <p:cNvSpPr txBox="1"/>
          <p:nvPr/>
        </p:nvSpPr>
        <p:spPr>
          <a:xfrm>
            <a:off x="2074947" y="792580"/>
            <a:ext cx="5391265" cy="1384995"/>
          </a:xfrm>
          <a:prstGeom prst="rect">
            <a:avLst/>
          </a:prstGeom>
        </p:spPr>
        <p:txBody>
          <a:bodyPr lIns="0" tIns="0" rIns="0" bIns="0" rtlCol="0" anchor="t">
            <a:spAutoFit/>
          </a:bodyPr>
          <a:lstStyle/>
          <a:p>
            <a:pPr algn="ctr">
              <a:lnSpc>
                <a:spcPts val="10752"/>
              </a:lnSpc>
              <a:spcBef>
                <a:spcPct val="0"/>
              </a:spcBef>
            </a:pPr>
            <a:r>
              <a:rPr lang="en-US" sz="7680" dirty="0">
                <a:solidFill>
                  <a:srgbClr val="FFC000"/>
                </a:solidFill>
                <a:latin typeface="Harlow Solid"/>
                <a:ea typeface="Harlow Solid"/>
                <a:cs typeface="Harlow Solid"/>
                <a:sym typeface="Harlow Solid"/>
              </a:rPr>
              <a:t>Round 4</a:t>
            </a:r>
          </a:p>
        </p:txBody>
      </p:sp>
      <p:sp>
        <p:nvSpPr>
          <p:cNvPr id="6" name="TextBox 6"/>
          <p:cNvSpPr txBox="1"/>
          <p:nvPr/>
        </p:nvSpPr>
        <p:spPr>
          <a:xfrm>
            <a:off x="1878589" y="2077065"/>
            <a:ext cx="5996422" cy="890437"/>
          </a:xfrm>
          <a:prstGeom prst="rect">
            <a:avLst/>
          </a:prstGeom>
        </p:spPr>
        <p:txBody>
          <a:bodyPr wrap="square" lIns="0" tIns="0" rIns="0" bIns="0" rtlCol="0" anchor="t">
            <a:spAutoFit/>
          </a:bodyPr>
          <a:lstStyle/>
          <a:p>
            <a:pPr algn="ctr">
              <a:lnSpc>
                <a:spcPts val="3602"/>
              </a:lnSpc>
            </a:pPr>
            <a:r>
              <a:rPr lang="en-US" sz="2573" dirty="0">
                <a:solidFill>
                  <a:srgbClr val="FEFAD3"/>
                </a:solidFill>
                <a:latin typeface="Glacial Indifference"/>
                <a:ea typeface="Glacial Indifference"/>
                <a:cs typeface="Glacial Indifference"/>
                <a:sym typeface="Glacial Indifference"/>
              </a:rPr>
              <a:t>3. Which of these is NOT part of the 3-step framework to address tobacco use?</a:t>
            </a:r>
          </a:p>
        </p:txBody>
      </p:sp>
      <p:sp>
        <p:nvSpPr>
          <p:cNvPr id="7" name="Freeform 7"/>
          <p:cNvSpPr/>
          <p:nvPr/>
        </p:nvSpPr>
        <p:spPr>
          <a:xfrm>
            <a:off x="1709088" y="3109580"/>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r:embed="rId5">
              <a:extLst>
                <a:ext uri="{96DAC541-7B7A-43D3-8B79-37D633B846F1}">
                  <asvg:svgBlip xmlns:asvg="http://schemas.microsoft.com/office/drawing/2016/SVG/main" r:embed="rId6"/>
                </a:ext>
              </a:extLst>
            </a:blip>
            <a:stretch>
              <a:fillRect t="-1454" b="-1454"/>
            </a:stretch>
          </a:blipFill>
        </p:spPr>
        <p:txBody>
          <a:bodyPr/>
          <a:lstStyle/>
          <a:p>
            <a:endParaRPr lang="en-US"/>
          </a:p>
        </p:txBody>
      </p:sp>
      <p:sp>
        <p:nvSpPr>
          <p:cNvPr id="8" name="TextBox 8"/>
          <p:cNvSpPr txBox="1"/>
          <p:nvPr/>
        </p:nvSpPr>
        <p:spPr>
          <a:xfrm>
            <a:off x="2137218" y="3733800"/>
            <a:ext cx="2156657" cy="243971"/>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Ask</a:t>
            </a:r>
          </a:p>
        </p:txBody>
      </p:sp>
      <p:sp>
        <p:nvSpPr>
          <p:cNvPr id="9" name="Freeform 9"/>
          <p:cNvSpPr/>
          <p:nvPr/>
        </p:nvSpPr>
        <p:spPr>
          <a:xfrm>
            <a:off x="5031595" y="3109580"/>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r:embed="rId5">
              <a:extLst>
                <a:ext uri="{96DAC541-7B7A-43D3-8B79-37D633B846F1}">
                  <asvg:svgBlip xmlns:asvg="http://schemas.microsoft.com/office/drawing/2016/SVG/main" r:embed="rId6"/>
                </a:ext>
              </a:extLst>
            </a:blip>
            <a:stretch>
              <a:fillRect t="-1454" b="-1454"/>
            </a:stretch>
          </a:blipFill>
        </p:spPr>
        <p:txBody>
          <a:bodyPr/>
          <a:lstStyle/>
          <a:p>
            <a:endParaRPr lang="en-US"/>
          </a:p>
        </p:txBody>
      </p:sp>
      <p:sp>
        <p:nvSpPr>
          <p:cNvPr id="10" name="TextBox 10"/>
          <p:cNvSpPr txBox="1"/>
          <p:nvPr/>
        </p:nvSpPr>
        <p:spPr>
          <a:xfrm>
            <a:off x="5459725" y="3744828"/>
            <a:ext cx="2156657" cy="243971"/>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Advise</a:t>
            </a:r>
          </a:p>
        </p:txBody>
      </p:sp>
      <p:sp>
        <p:nvSpPr>
          <p:cNvPr id="11" name="Freeform 11"/>
          <p:cNvSpPr/>
          <p:nvPr/>
        </p:nvSpPr>
        <p:spPr>
          <a:xfrm>
            <a:off x="1709088" y="4792916"/>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r:embed="rId5">
              <a:extLst>
                <a:ext uri="{96DAC541-7B7A-43D3-8B79-37D633B846F1}">
                  <asvg:svgBlip xmlns:asvg="http://schemas.microsoft.com/office/drawing/2016/SVG/main" r:embed="rId6"/>
                </a:ext>
              </a:extLst>
            </a:blip>
            <a:stretch>
              <a:fillRect t="-1454" b="-1454"/>
            </a:stretch>
          </a:blipFill>
        </p:spPr>
        <p:txBody>
          <a:bodyPr/>
          <a:lstStyle/>
          <a:p>
            <a:endParaRPr lang="en-US"/>
          </a:p>
        </p:txBody>
      </p:sp>
      <p:sp>
        <p:nvSpPr>
          <p:cNvPr id="12" name="TextBox 12"/>
          <p:cNvSpPr txBox="1"/>
          <p:nvPr/>
        </p:nvSpPr>
        <p:spPr>
          <a:xfrm>
            <a:off x="2137218" y="5426247"/>
            <a:ext cx="2156657" cy="243971"/>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Refer</a:t>
            </a:r>
          </a:p>
        </p:txBody>
      </p:sp>
      <p:sp>
        <p:nvSpPr>
          <p:cNvPr id="13" name="Freeform 13"/>
          <p:cNvSpPr/>
          <p:nvPr/>
        </p:nvSpPr>
        <p:spPr>
          <a:xfrm>
            <a:off x="5031595" y="4792916"/>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r:embed="rId5">
              <a:extLst>
                <a:ext uri="{96DAC541-7B7A-43D3-8B79-37D633B846F1}">
                  <asvg:svgBlip xmlns:asvg="http://schemas.microsoft.com/office/drawing/2016/SVG/main" r:embed="rId6"/>
                </a:ext>
              </a:extLst>
            </a:blip>
            <a:stretch>
              <a:fillRect t="-1454" b="-1454"/>
            </a:stretch>
          </a:blipFill>
        </p:spPr>
        <p:txBody>
          <a:bodyPr/>
          <a:lstStyle/>
          <a:p>
            <a:endParaRPr lang="en-US"/>
          </a:p>
        </p:txBody>
      </p:sp>
      <p:sp>
        <p:nvSpPr>
          <p:cNvPr id="14" name="TextBox 14"/>
          <p:cNvSpPr txBox="1"/>
          <p:nvPr/>
        </p:nvSpPr>
        <p:spPr>
          <a:xfrm>
            <a:off x="5459725" y="5417135"/>
            <a:ext cx="2156657" cy="243971"/>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Reprimand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l="-16666" r="-16666"/>
            </a:stretch>
          </a:blipFill>
        </p:spPr>
        <p:txBody>
          <a:bodyPr/>
          <a:lstStyle/>
          <a:p>
            <a:endParaRPr lang="en-US"/>
          </a:p>
        </p:txBody>
      </p:sp>
      <p:sp>
        <p:nvSpPr>
          <p:cNvPr id="3" name="Freeform 3"/>
          <p:cNvSpPr/>
          <p:nvPr/>
        </p:nvSpPr>
        <p:spPr>
          <a:xfrm rot="-3021728">
            <a:off x="-601451" y="-534743"/>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4" name="Freeform 4"/>
          <p:cNvSpPr/>
          <p:nvPr/>
        </p:nvSpPr>
        <p:spPr>
          <a:xfrm rot="3013506">
            <a:off x="7265653" y="-536551"/>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5" name="TextBox 5"/>
          <p:cNvSpPr txBox="1"/>
          <p:nvPr/>
        </p:nvSpPr>
        <p:spPr>
          <a:xfrm>
            <a:off x="2074947" y="792580"/>
            <a:ext cx="5391265" cy="1384995"/>
          </a:xfrm>
          <a:prstGeom prst="rect">
            <a:avLst/>
          </a:prstGeom>
        </p:spPr>
        <p:txBody>
          <a:bodyPr lIns="0" tIns="0" rIns="0" bIns="0" rtlCol="0" anchor="t">
            <a:spAutoFit/>
          </a:bodyPr>
          <a:lstStyle/>
          <a:p>
            <a:pPr algn="ctr">
              <a:lnSpc>
                <a:spcPts val="10752"/>
              </a:lnSpc>
              <a:spcBef>
                <a:spcPct val="0"/>
              </a:spcBef>
            </a:pPr>
            <a:r>
              <a:rPr lang="en-US" sz="7680" dirty="0">
                <a:solidFill>
                  <a:srgbClr val="FFC000"/>
                </a:solidFill>
                <a:latin typeface="Harlow Solid"/>
                <a:ea typeface="Harlow Solid"/>
                <a:cs typeface="Harlow Solid"/>
                <a:sym typeface="Harlow Solid"/>
              </a:rPr>
              <a:t>Round 1</a:t>
            </a:r>
          </a:p>
        </p:txBody>
      </p:sp>
      <p:sp>
        <p:nvSpPr>
          <p:cNvPr id="6" name="TextBox 6"/>
          <p:cNvSpPr txBox="1"/>
          <p:nvPr/>
        </p:nvSpPr>
        <p:spPr>
          <a:xfrm>
            <a:off x="2268553" y="2372700"/>
            <a:ext cx="5216494" cy="428772"/>
          </a:xfrm>
          <a:prstGeom prst="rect">
            <a:avLst/>
          </a:prstGeom>
        </p:spPr>
        <p:txBody>
          <a:bodyPr lIns="0" tIns="0" rIns="0" bIns="0" rtlCol="0" anchor="t">
            <a:spAutoFit/>
          </a:bodyPr>
          <a:lstStyle/>
          <a:p>
            <a:pPr algn="ctr">
              <a:lnSpc>
                <a:spcPts val="3602"/>
              </a:lnSpc>
            </a:pPr>
            <a:r>
              <a:rPr lang="en-US" sz="2573" dirty="0">
                <a:solidFill>
                  <a:srgbClr val="FEFAD3"/>
                </a:solidFill>
                <a:latin typeface="Glacial Indifference"/>
                <a:ea typeface="Glacial Indifference"/>
                <a:cs typeface="Glacial Indifference"/>
                <a:sym typeface="Glacial Indifference"/>
              </a:rPr>
              <a:t>1. What do Vapes/E-cigarettes emit?</a:t>
            </a:r>
          </a:p>
        </p:txBody>
      </p:sp>
      <p:sp>
        <p:nvSpPr>
          <p:cNvPr id="7" name="Freeform 7"/>
          <p:cNvSpPr/>
          <p:nvPr/>
        </p:nvSpPr>
        <p:spPr>
          <a:xfrm>
            <a:off x="1709088" y="3109580"/>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r:embed="rId5">
              <a:extLst>
                <a:ext uri="{96DAC541-7B7A-43D3-8B79-37D633B846F1}">
                  <asvg:svgBlip xmlns:asvg="http://schemas.microsoft.com/office/drawing/2016/SVG/main" r:embed="rId6"/>
                </a:ext>
              </a:extLst>
            </a:blip>
            <a:stretch>
              <a:fillRect t="-1454" b="-1454"/>
            </a:stretch>
          </a:blipFill>
        </p:spPr>
        <p:txBody>
          <a:bodyPr/>
          <a:lstStyle/>
          <a:p>
            <a:endParaRPr lang="en-US"/>
          </a:p>
        </p:txBody>
      </p:sp>
      <p:sp>
        <p:nvSpPr>
          <p:cNvPr id="8" name="TextBox 8"/>
          <p:cNvSpPr txBox="1"/>
          <p:nvPr/>
        </p:nvSpPr>
        <p:spPr>
          <a:xfrm>
            <a:off x="2137218" y="3733800"/>
            <a:ext cx="2156657" cy="243971"/>
          </a:xfrm>
          <a:prstGeom prst="rect">
            <a:avLst/>
          </a:prstGeom>
        </p:spPr>
        <p:txBody>
          <a:bodyPr lIns="0" tIns="0" rIns="0" bIns="0" rtlCol="0" anchor="t">
            <a:spAutoFit/>
          </a:bodyPr>
          <a:lstStyle/>
          <a:p>
            <a:pPr algn="ctr">
              <a:lnSpc>
                <a:spcPts val="1795"/>
              </a:lnSpc>
            </a:pPr>
            <a:r>
              <a:rPr lang="en-US" sz="2111" b="1">
                <a:solidFill>
                  <a:srgbClr val="931E09"/>
                </a:solidFill>
                <a:latin typeface="Glacial Indifference Bold"/>
                <a:ea typeface="Glacial Indifference Bold"/>
                <a:cs typeface="Glacial Indifference Bold"/>
                <a:sym typeface="Glacial Indifference Bold"/>
              </a:rPr>
              <a:t>Aerosol</a:t>
            </a:r>
          </a:p>
        </p:txBody>
      </p:sp>
      <p:sp>
        <p:nvSpPr>
          <p:cNvPr id="9" name="Freeform 9"/>
          <p:cNvSpPr/>
          <p:nvPr/>
        </p:nvSpPr>
        <p:spPr>
          <a:xfrm>
            <a:off x="5031595" y="3109580"/>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r:embed="rId5">
              <a:extLst>
                <a:ext uri="{96DAC541-7B7A-43D3-8B79-37D633B846F1}">
                  <asvg:svgBlip xmlns:asvg="http://schemas.microsoft.com/office/drawing/2016/SVG/main" r:embed="rId6"/>
                </a:ext>
              </a:extLst>
            </a:blip>
            <a:stretch>
              <a:fillRect t="-1454" b="-1454"/>
            </a:stretch>
          </a:blipFill>
        </p:spPr>
        <p:txBody>
          <a:bodyPr/>
          <a:lstStyle/>
          <a:p>
            <a:endParaRPr lang="en-US"/>
          </a:p>
        </p:txBody>
      </p:sp>
      <p:sp>
        <p:nvSpPr>
          <p:cNvPr id="10" name="TextBox 10"/>
          <p:cNvSpPr txBox="1"/>
          <p:nvPr/>
        </p:nvSpPr>
        <p:spPr>
          <a:xfrm>
            <a:off x="5459725" y="3744828"/>
            <a:ext cx="2156657" cy="243971"/>
          </a:xfrm>
          <a:prstGeom prst="rect">
            <a:avLst/>
          </a:prstGeom>
        </p:spPr>
        <p:txBody>
          <a:bodyPr lIns="0" tIns="0" rIns="0" bIns="0" rtlCol="0" anchor="t">
            <a:spAutoFit/>
          </a:bodyPr>
          <a:lstStyle/>
          <a:p>
            <a:pPr algn="ctr">
              <a:lnSpc>
                <a:spcPts val="1795"/>
              </a:lnSpc>
            </a:pPr>
            <a:r>
              <a:rPr lang="en-US" sz="2111" b="1">
                <a:solidFill>
                  <a:srgbClr val="931E09"/>
                </a:solidFill>
                <a:latin typeface="Glacial Indifference Bold"/>
                <a:ea typeface="Glacial Indifference Bold"/>
                <a:cs typeface="Glacial Indifference Bold"/>
                <a:sym typeface="Glacial Indifference Bold"/>
              </a:rPr>
              <a:t>Water Vapor</a:t>
            </a:r>
          </a:p>
        </p:txBody>
      </p:sp>
      <p:sp>
        <p:nvSpPr>
          <p:cNvPr id="11" name="Freeform 11"/>
          <p:cNvSpPr/>
          <p:nvPr/>
        </p:nvSpPr>
        <p:spPr>
          <a:xfrm>
            <a:off x="1709088" y="4792916"/>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r:embed="rId5">
              <a:extLst>
                <a:ext uri="{96DAC541-7B7A-43D3-8B79-37D633B846F1}">
                  <asvg:svgBlip xmlns:asvg="http://schemas.microsoft.com/office/drawing/2016/SVG/main" r:embed="rId6"/>
                </a:ext>
              </a:extLst>
            </a:blip>
            <a:stretch>
              <a:fillRect t="-1454" b="-1454"/>
            </a:stretch>
          </a:blipFill>
        </p:spPr>
        <p:txBody>
          <a:bodyPr/>
          <a:lstStyle/>
          <a:p>
            <a:endParaRPr lang="en-US"/>
          </a:p>
        </p:txBody>
      </p:sp>
      <p:sp>
        <p:nvSpPr>
          <p:cNvPr id="12" name="TextBox 12"/>
          <p:cNvSpPr txBox="1"/>
          <p:nvPr/>
        </p:nvSpPr>
        <p:spPr>
          <a:xfrm>
            <a:off x="2137218" y="5417136"/>
            <a:ext cx="2156657" cy="243971"/>
          </a:xfrm>
          <a:prstGeom prst="rect">
            <a:avLst/>
          </a:prstGeom>
        </p:spPr>
        <p:txBody>
          <a:bodyPr lIns="0" tIns="0" rIns="0" bIns="0" rtlCol="0" anchor="t">
            <a:spAutoFit/>
          </a:bodyPr>
          <a:lstStyle/>
          <a:p>
            <a:pPr algn="ctr">
              <a:lnSpc>
                <a:spcPts val="1795"/>
              </a:lnSpc>
            </a:pPr>
            <a:r>
              <a:rPr lang="en-US" sz="2111" b="1">
                <a:solidFill>
                  <a:srgbClr val="931E09"/>
                </a:solidFill>
                <a:latin typeface="Glacial Indifference Bold"/>
                <a:ea typeface="Glacial Indifference Bold"/>
                <a:cs typeface="Glacial Indifference Bold"/>
                <a:sym typeface="Glacial Indifference Bold"/>
              </a:rPr>
              <a:t>Harmless Flavors</a:t>
            </a:r>
          </a:p>
        </p:txBody>
      </p:sp>
      <p:sp>
        <p:nvSpPr>
          <p:cNvPr id="13" name="Freeform 13"/>
          <p:cNvSpPr/>
          <p:nvPr/>
        </p:nvSpPr>
        <p:spPr>
          <a:xfrm>
            <a:off x="5031595" y="4792916"/>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r:embed="rId5">
              <a:extLst>
                <a:ext uri="{96DAC541-7B7A-43D3-8B79-37D633B846F1}">
                  <asvg:svgBlip xmlns:asvg="http://schemas.microsoft.com/office/drawing/2016/SVG/main" r:embed="rId6"/>
                </a:ext>
              </a:extLst>
            </a:blip>
            <a:stretch>
              <a:fillRect t="-1454" b="-1454"/>
            </a:stretch>
          </a:blipFill>
        </p:spPr>
        <p:txBody>
          <a:bodyPr/>
          <a:lstStyle/>
          <a:p>
            <a:endParaRPr lang="en-US"/>
          </a:p>
        </p:txBody>
      </p:sp>
      <p:sp>
        <p:nvSpPr>
          <p:cNvPr id="14" name="TextBox 14"/>
          <p:cNvSpPr txBox="1"/>
          <p:nvPr/>
        </p:nvSpPr>
        <p:spPr>
          <a:xfrm>
            <a:off x="5459725" y="5428163"/>
            <a:ext cx="2156657" cy="243971"/>
          </a:xfrm>
          <a:prstGeom prst="rect">
            <a:avLst/>
          </a:prstGeom>
        </p:spPr>
        <p:txBody>
          <a:bodyPr lIns="0" tIns="0" rIns="0" bIns="0" rtlCol="0" anchor="t">
            <a:spAutoFit/>
          </a:bodyPr>
          <a:lstStyle/>
          <a:p>
            <a:pPr algn="ctr">
              <a:lnSpc>
                <a:spcPts val="1795"/>
              </a:lnSpc>
            </a:pPr>
            <a:r>
              <a:rPr lang="en-US" sz="2111" b="1">
                <a:solidFill>
                  <a:srgbClr val="931E09"/>
                </a:solidFill>
                <a:latin typeface="Glacial Indifference Bold"/>
                <a:ea typeface="Glacial Indifference Bold"/>
                <a:cs typeface="Glacial Indifference Bold"/>
                <a:sym typeface="Glacial Indifference Bold"/>
              </a:rPr>
              <a:t>Fruity Mist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l="-16666" r="-16666"/>
            </a:stretch>
          </a:blipFill>
        </p:spPr>
        <p:txBody>
          <a:bodyPr/>
          <a:lstStyle/>
          <a:p>
            <a:endParaRPr lang="en-US"/>
          </a:p>
        </p:txBody>
      </p:sp>
      <p:sp>
        <p:nvSpPr>
          <p:cNvPr id="3" name="Freeform 3"/>
          <p:cNvSpPr/>
          <p:nvPr/>
        </p:nvSpPr>
        <p:spPr>
          <a:xfrm>
            <a:off x="1494049" y="1463040"/>
            <a:ext cx="6765503" cy="4389120"/>
          </a:xfrm>
          <a:custGeom>
            <a:avLst/>
            <a:gdLst/>
            <a:ahLst/>
            <a:cxnLst/>
            <a:rect l="l" t="t" r="r" b="b"/>
            <a:pathLst>
              <a:path w="6765503" h="4389120">
                <a:moveTo>
                  <a:pt x="0" y="0"/>
                </a:moveTo>
                <a:lnTo>
                  <a:pt x="6765502" y="0"/>
                </a:lnTo>
                <a:lnTo>
                  <a:pt x="6765502" y="4389120"/>
                </a:lnTo>
                <a:lnTo>
                  <a:pt x="0" y="4389120"/>
                </a:lnTo>
                <a:lnTo>
                  <a:pt x="0" y="0"/>
                </a:lnTo>
                <a:close/>
              </a:path>
            </a:pathLst>
          </a:custGeom>
          <a:blipFill>
            <a:blip r:embed="rId4"/>
            <a:stretch>
              <a:fillRect/>
            </a:stretch>
          </a:blipFill>
        </p:spPr>
        <p:txBody>
          <a:bodyPr/>
          <a:lstStyle/>
          <a:p>
            <a:endParaRPr lang="en-US"/>
          </a:p>
        </p:txBody>
      </p:sp>
      <p:sp>
        <p:nvSpPr>
          <p:cNvPr id="4" name="TextBox 4"/>
          <p:cNvSpPr txBox="1"/>
          <p:nvPr/>
        </p:nvSpPr>
        <p:spPr>
          <a:xfrm>
            <a:off x="1696748" y="2203132"/>
            <a:ext cx="6360104" cy="2103140"/>
          </a:xfrm>
          <a:prstGeom prst="rect">
            <a:avLst/>
          </a:prstGeom>
        </p:spPr>
        <p:txBody>
          <a:bodyPr lIns="0" tIns="0" rIns="0" bIns="0" rtlCol="0" anchor="t">
            <a:spAutoFit/>
          </a:bodyPr>
          <a:lstStyle/>
          <a:p>
            <a:pPr algn="ctr">
              <a:lnSpc>
                <a:spcPts val="16426"/>
              </a:lnSpc>
              <a:spcBef>
                <a:spcPct val="0"/>
              </a:spcBef>
            </a:pPr>
            <a:r>
              <a:rPr lang="en-US" sz="11733" dirty="0">
                <a:solidFill>
                  <a:srgbClr val="FFC000"/>
                </a:solidFill>
                <a:latin typeface="Harlow Solid"/>
                <a:ea typeface="Harlow Solid"/>
                <a:cs typeface="Harlow Solid"/>
                <a:sym typeface="Harlow Solid"/>
              </a:rPr>
              <a:t>Round 4</a:t>
            </a:r>
          </a:p>
        </p:txBody>
      </p:sp>
      <p:sp>
        <p:nvSpPr>
          <p:cNvPr id="5" name="TextBox 5"/>
          <p:cNvSpPr txBox="1"/>
          <p:nvPr/>
        </p:nvSpPr>
        <p:spPr>
          <a:xfrm>
            <a:off x="3909696" y="3735472"/>
            <a:ext cx="3457697" cy="509609"/>
          </a:xfrm>
          <a:prstGeom prst="rect">
            <a:avLst/>
          </a:prstGeom>
        </p:spPr>
        <p:txBody>
          <a:bodyPr lIns="0" tIns="0" rIns="0" bIns="0" rtlCol="0" anchor="t">
            <a:spAutoFit/>
          </a:bodyPr>
          <a:lstStyle/>
          <a:p>
            <a:pPr algn="ctr">
              <a:lnSpc>
                <a:spcPts val="4181"/>
              </a:lnSpc>
            </a:pPr>
            <a:r>
              <a:rPr lang="en-US" sz="2986">
                <a:solidFill>
                  <a:srgbClr val="FEFAD3"/>
                </a:solidFill>
                <a:latin typeface="Glacial Indifference"/>
                <a:ea typeface="Glacial Indifference"/>
                <a:cs typeface="Glacial Indifference"/>
                <a:sym typeface="Glacial Indifference"/>
              </a:rPr>
              <a:t>ANSWERS</a:t>
            </a:r>
          </a:p>
        </p:txBody>
      </p:sp>
      <p:sp>
        <p:nvSpPr>
          <p:cNvPr id="6" name="Freeform 6"/>
          <p:cNvSpPr/>
          <p:nvPr/>
        </p:nvSpPr>
        <p:spPr>
          <a:xfrm>
            <a:off x="7764206" y="300740"/>
            <a:ext cx="4162107" cy="6917630"/>
          </a:xfrm>
          <a:custGeom>
            <a:avLst/>
            <a:gdLst/>
            <a:ahLst/>
            <a:cxnLst/>
            <a:rect l="l" t="t" r="r" b="b"/>
            <a:pathLst>
              <a:path w="4162107" h="6917630">
                <a:moveTo>
                  <a:pt x="0" y="0"/>
                </a:moveTo>
                <a:lnTo>
                  <a:pt x="4162107" y="0"/>
                </a:lnTo>
                <a:lnTo>
                  <a:pt x="4162107" y="6917630"/>
                </a:lnTo>
                <a:lnTo>
                  <a:pt x="0" y="691763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7"/>
          <p:cNvSpPr/>
          <p:nvPr/>
        </p:nvSpPr>
        <p:spPr>
          <a:xfrm>
            <a:off x="-2257211" y="300740"/>
            <a:ext cx="4162107" cy="6917630"/>
          </a:xfrm>
          <a:custGeom>
            <a:avLst/>
            <a:gdLst/>
            <a:ahLst/>
            <a:cxnLst/>
            <a:rect l="l" t="t" r="r" b="b"/>
            <a:pathLst>
              <a:path w="4162107" h="6917630">
                <a:moveTo>
                  <a:pt x="0" y="0"/>
                </a:moveTo>
                <a:lnTo>
                  <a:pt x="4162107" y="0"/>
                </a:lnTo>
                <a:lnTo>
                  <a:pt x="4162107" y="6917630"/>
                </a:lnTo>
                <a:lnTo>
                  <a:pt x="0" y="691763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C0E94-C0AC-CFFA-6CCA-7C6279F6DFA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423167C-3B1F-45A1-ECB6-E74245866E88}"/>
              </a:ext>
            </a:extLst>
          </p:cNvPr>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l="-16666" r="-16666"/>
            </a:stretch>
          </a:blipFill>
        </p:spPr>
        <p:txBody>
          <a:bodyPr/>
          <a:lstStyle/>
          <a:p>
            <a:endParaRPr lang="en-US"/>
          </a:p>
        </p:txBody>
      </p:sp>
      <p:sp>
        <p:nvSpPr>
          <p:cNvPr id="3" name="Freeform 3">
            <a:extLst>
              <a:ext uri="{FF2B5EF4-FFF2-40B4-BE49-F238E27FC236}">
                <a16:creationId xmlns:a16="http://schemas.microsoft.com/office/drawing/2014/main" id="{93D28B20-82F8-199C-EAFA-89CAA790AF4A}"/>
              </a:ext>
            </a:extLst>
          </p:cNvPr>
          <p:cNvSpPr/>
          <p:nvPr/>
        </p:nvSpPr>
        <p:spPr>
          <a:xfrm rot="-3021728">
            <a:off x="-601451" y="-534743"/>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4" name="Freeform 4">
            <a:extLst>
              <a:ext uri="{FF2B5EF4-FFF2-40B4-BE49-F238E27FC236}">
                <a16:creationId xmlns:a16="http://schemas.microsoft.com/office/drawing/2014/main" id="{3CB9D796-7241-1A3E-19F7-3EAD721A5FB9}"/>
              </a:ext>
            </a:extLst>
          </p:cNvPr>
          <p:cNvSpPr/>
          <p:nvPr/>
        </p:nvSpPr>
        <p:spPr>
          <a:xfrm rot="3013506">
            <a:off x="7265653" y="-536551"/>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5" name="TextBox 5">
            <a:extLst>
              <a:ext uri="{FF2B5EF4-FFF2-40B4-BE49-F238E27FC236}">
                <a16:creationId xmlns:a16="http://schemas.microsoft.com/office/drawing/2014/main" id="{CEBBB2D8-6C6A-0FA3-8AA5-4A9B13A97A7C}"/>
              </a:ext>
            </a:extLst>
          </p:cNvPr>
          <p:cNvSpPr txBox="1"/>
          <p:nvPr/>
        </p:nvSpPr>
        <p:spPr>
          <a:xfrm>
            <a:off x="2074947" y="792580"/>
            <a:ext cx="5391265" cy="1384995"/>
          </a:xfrm>
          <a:prstGeom prst="rect">
            <a:avLst/>
          </a:prstGeom>
        </p:spPr>
        <p:txBody>
          <a:bodyPr lIns="0" tIns="0" rIns="0" bIns="0" rtlCol="0" anchor="t">
            <a:spAutoFit/>
          </a:bodyPr>
          <a:lstStyle/>
          <a:p>
            <a:pPr algn="ctr">
              <a:lnSpc>
                <a:spcPts val="10752"/>
              </a:lnSpc>
              <a:spcBef>
                <a:spcPct val="0"/>
              </a:spcBef>
            </a:pPr>
            <a:r>
              <a:rPr lang="en-US" sz="7680" dirty="0">
                <a:solidFill>
                  <a:srgbClr val="FFC000"/>
                </a:solidFill>
                <a:latin typeface="Harlow Solid"/>
                <a:ea typeface="Harlow Solid"/>
                <a:cs typeface="Harlow Solid"/>
                <a:sym typeface="Harlow Solid"/>
              </a:rPr>
              <a:t>Round 4</a:t>
            </a:r>
          </a:p>
        </p:txBody>
      </p:sp>
      <p:sp>
        <p:nvSpPr>
          <p:cNvPr id="6" name="TextBox 6">
            <a:extLst>
              <a:ext uri="{FF2B5EF4-FFF2-40B4-BE49-F238E27FC236}">
                <a16:creationId xmlns:a16="http://schemas.microsoft.com/office/drawing/2014/main" id="{3D163139-83E2-77E6-96C5-98AF8615AC9B}"/>
              </a:ext>
            </a:extLst>
          </p:cNvPr>
          <p:cNvSpPr txBox="1"/>
          <p:nvPr/>
        </p:nvSpPr>
        <p:spPr>
          <a:xfrm>
            <a:off x="2162332" y="2316620"/>
            <a:ext cx="5216494" cy="428772"/>
          </a:xfrm>
          <a:prstGeom prst="rect">
            <a:avLst/>
          </a:prstGeom>
        </p:spPr>
        <p:txBody>
          <a:bodyPr lIns="0" tIns="0" rIns="0" bIns="0" rtlCol="0" anchor="t">
            <a:spAutoFit/>
          </a:bodyPr>
          <a:lstStyle/>
          <a:p>
            <a:pPr algn="ctr">
              <a:lnSpc>
                <a:spcPts val="3602"/>
              </a:lnSpc>
            </a:pPr>
            <a:r>
              <a:rPr lang="en-US" sz="2573" dirty="0">
                <a:solidFill>
                  <a:srgbClr val="FEFAD3"/>
                </a:solidFill>
                <a:latin typeface="Glacial Indifference"/>
                <a:ea typeface="Glacial Indifference"/>
                <a:cs typeface="Glacial Indifference"/>
                <a:sym typeface="Glacial Indifference"/>
              </a:rPr>
              <a:t>1. What is Zyn?</a:t>
            </a:r>
          </a:p>
        </p:txBody>
      </p:sp>
    </p:spTree>
    <p:extLst>
      <p:ext uri="{BB962C8B-B14F-4D97-AF65-F5344CB8AC3E}">
        <p14:creationId xmlns:p14="http://schemas.microsoft.com/office/powerpoint/2010/main" val="41399297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9EA41-F6E7-8FAD-DA44-C422B3BB7D6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32A2DDB-760F-89B0-7C6D-1CD719B5CFAF}"/>
              </a:ext>
            </a:extLst>
          </p:cNvPr>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l="-16666" r="-16666"/>
            </a:stretch>
          </a:blipFill>
        </p:spPr>
        <p:txBody>
          <a:bodyPr/>
          <a:lstStyle/>
          <a:p>
            <a:endParaRPr lang="en-US" dirty="0"/>
          </a:p>
        </p:txBody>
      </p:sp>
      <p:sp>
        <p:nvSpPr>
          <p:cNvPr id="3" name="Freeform 3">
            <a:extLst>
              <a:ext uri="{FF2B5EF4-FFF2-40B4-BE49-F238E27FC236}">
                <a16:creationId xmlns:a16="http://schemas.microsoft.com/office/drawing/2014/main" id="{5A955345-D0CA-2AE0-5469-0F20B11D83C4}"/>
              </a:ext>
            </a:extLst>
          </p:cNvPr>
          <p:cNvSpPr/>
          <p:nvPr/>
        </p:nvSpPr>
        <p:spPr>
          <a:xfrm rot="-3021728">
            <a:off x="-601451" y="-534743"/>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4" name="Freeform 4">
            <a:extLst>
              <a:ext uri="{FF2B5EF4-FFF2-40B4-BE49-F238E27FC236}">
                <a16:creationId xmlns:a16="http://schemas.microsoft.com/office/drawing/2014/main" id="{80C39477-D48F-C408-B47E-4A81A74328EE}"/>
              </a:ext>
            </a:extLst>
          </p:cNvPr>
          <p:cNvSpPr/>
          <p:nvPr/>
        </p:nvSpPr>
        <p:spPr>
          <a:xfrm rot="3013506">
            <a:off x="7265653" y="-536551"/>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5" name="TextBox 5">
            <a:extLst>
              <a:ext uri="{FF2B5EF4-FFF2-40B4-BE49-F238E27FC236}">
                <a16:creationId xmlns:a16="http://schemas.microsoft.com/office/drawing/2014/main" id="{4A397ADB-49A1-AF6D-D963-27F8831F953F}"/>
              </a:ext>
            </a:extLst>
          </p:cNvPr>
          <p:cNvSpPr txBox="1"/>
          <p:nvPr/>
        </p:nvSpPr>
        <p:spPr>
          <a:xfrm>
            <a:off x="2074947" y="792580"/>
            <a:ext cx="5391265" cy="1384995"/>
          </a:xfrm>
          <a:prstGeom prst="rect">
            <a:avLst/>
          </a:prstGeom>
        </p:spPr>
        <p:txBody>
          <a:bodyPr lIns="0" tIns="0" rIns="0" bIns="0" rtlCol="0" anchor="t">
            <a:spAutoFit/>
          </a:bodyPr>
          <a:lstStyle/>
          <a:p>
            <a:pPr algn="ctr">
              <a:lnSpc>
                <a:spcPts val="10752"/>
              </a:lnSpc>
              <a:spcBef>
                <a:spcPct val="0"/>
              </a:spcBef>
            </a:pPr>
            <a:r>
              <a:rPr lang="en-US" sz="7680" dirty="0">
                <a:solidFill>
                  <a:srgbClr val="FFC000"/>
                </a:solidFill>
                <a:latin typeface="Harlow Solid"/>
                <a:ea typeface="Harlow Solid"/>
                <a:cs typeface="Harlow Solid"/>
                <a:sym typeface="Harlow Solid"/>
              </a:rPr>
              <a:t>Round 4</a:t>
            </a:r>
          </a:p>
        </p:txBody>
      </p:sp>
      <p:sp>
        <p:nvSpPr>
          <p:cNvPr id="6" name="TextBox 6">
            <a:extLst>
              <a:ext uri="{FF2B5EF4-FFF2-40B4-BE49-F238E27FC236}">
                <a16:creationId xmlns:a16="http://schemas.microsoft.com/office/drawing/2014/main" id="{2DC437F9-35B0-C314-B629-9914C9F15B99}"/>
              </a:ext>
            </a:extLst>
          </p:cNvPr>
          <p:cNvSpPr txBox="1"/>
          <p:nvPr/>
        </p:nvSpPr>
        <p:spPr>
          <a:xfrm>
            <a:off x="2162332" y="2316620"/>
            <a:ext cx="5216494" cy="428772"/>
          </a:xfrm>
          <a:prstGeom prst="rect">
            <a:avLst/>
          </a:prstGeom>
        </p:spPr>
        <p:txBody>
          <a:bodyPr lIns="0" tIns="0" rIns="0" bIns="0" rtlCol="0" anchor="t">
            <a:spAutoFit/>
          </a:bodyPr>
          <a:lstStyle/>
          <a:p>
            <a:pPr algn="ctr">
              <a:lnSpc>
                <a:spcPts val="3602"/>
              </a:lnSpc>
            </a:pPr>
            <a:r>
              <a:rPr lang="en-US" sz="2573" dirty="0">
                <a:solidFill>
                  <a:srgbClr val="FEFAD3"/>
                </a:solidFill>
                <a:latin typeface="Glacial Indifference"/>
                <a:ea typeface="Glacial Indifference"/>
                <a:cs typeface="Glacial Indifference"/>
                <a:sym typeface="Glacial Indifference"/>
              </a:rPr>
              <a:t>1. What is Zyn?</a:t>
            </a:r>
          </a:p>
        </p:txBody>
      </p:sp>
      <p:sp>
        <p:nvSpPr>
          <p:cNvPr id="7" name="Freeform 7">
            <a:extLst>
              <a:ext uri="{FF2B5EF4-FFF2-40B4-BE49-F238E27FC236}">
                <a16:creationId xmlns:a16="http://schemas.microsoft.com/office/drawing/2014/main" id="{93F5C7EE-419E-D916-2521-AFE878507560}"/>
              </a:ext>
            </a:extLst>
          </p:cNvPr>
          <p:cNvSpPr/>
          <p:nvPr/>
        </p:nvSpPr>
        <p:spPr>
          <a:xfrm>
            <a:off x="1709088" y="3109580"/>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r:embed="rId5">
              <a:extLst>
                <a:ext uri="{96DAC541-7B7A-43D3-8B79-37D633B846F1}">
                  <asvg:svgBlip xmlns:asvg="http://schemas.microsoft.com/office/drawing/2016/SVG/main" r:embed="rId6"/>
                </a:ext>
              </a:extLst>
            </a:blip>
            <a:stretch>
              <a:fillRect t="-1454" b="-1454"/>
            </a:stretch>
          </a:blipFill>
        </p:spPr>
        <p:txBody>
          <a:bodyPr/>
          <a:lstStyle/>
          <a:p>
            <a:endParaRPr lang="en-US"/>
          </a:p>
        </p:txBody>
      </p:sp>
      <p:sp>
        <p:nvSpPr>
          <p:cNvPr id="8" name="TextBox 8">
            <a:extLst>
              <a:ext uri="{FF2B5EF4-FFF2-40B4-BE49-F238E27FC236}">
                <a16:creationId xmlns:a16="http://schemas.microsoft.com/office/drawing/2014/main" id="{F24AFAA8-523B-6243-D490-CAE6A2646DA4}"/>
              </a:ext>
            </a:extLst>
          </p:cNvPr>
          <p:cNvSpPr txBox="1"/>
          <p:nvPr/>
        </p:nvSpPr>
        <p:spPr>
          <a:xfrm>
            <a:off x="2137218" y="3657600"/>
            <a:ext cx="2156657" cy="471668"/>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A State of Complete Calm</a:t>
            </a:r>
          </a:p>
        </p:txBody>
      </p:sp>
      <p:sp>
        <p:nvSpPr>
          <p:cNvPr id="9" name="Freeform 9">
            <a:extLst>
              <a:ext uri="{FF2B5EF4-FFF2-40B4-BE49-F238E27FC236}">
                <a16:creationId xmlns:a16="http://schemas.microsoft.com/office/drawing/2014/main" id="{4AE032FE-A93C-2505-AEAB-240D2CAD8D2D}"/>
              </a:ext>
            </a:extLst>
          </p:cNvPr>
          <p:cNvSpPr/>
          <p:nvPr/>
        </p:nvSpPr>
        <p:spPr>
          <a:xfrm>
            <a:off x="5031595" y="3109580"/>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r:embed="rId5">
              <a:extLst>
                <a:ext uri="{96DAC541-7B7A-43D3-8B79-37D633B846F1}">
                  <asvg:svgBlip xmlns:asvg="http://schemas.microsoft.com/office/drawing/2016/SVG/main" r:embed="rId6"/>
                </a:ext>
              </a:extLst>
            </a:blip>
            <a:stretch>
              <a:fillRect t="-1454" b="-1454"/>
            </a:stretch>
          </a:blipFill>
        </p:spPr>
        <p:txBody>
          <a:bodyPr/>
          <a:lstStyle/>
          <a:p>
            <a:endParaRPr lang="en-US"/>
          </a:p>
        </p:txBody>
      </p:sp>
      <p:sp>
        <p:nvSpPr>
          <p:cNvPr id="10" name="TextBox 10">
            <a:extLst>
              <a:ext uri="{FF2B5EF4-FFF2-40B4-BE49-F238E27FC236}">
                <a16:creationId xmlns:a16="http://schemas.microsoft.com/office/drawing/2014/main" id="{159B0073-9E24-94DB-613D-C9CED2EA0FB1}"/>
              </a:ext>
            </a:extLst>
          </p:cNvPr>
          <p:cNvSpPr txBox="1"/>
          <p:nvPr/>
        </p:nvSpPr>
        <p:spPr>
          <a:xfrm>
            <a:off x="5459725" y="3643132"/>
            <a:ext cx="2156657" cy="471668"/>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Brand of Spitless Nicotine Pouches</a:t>
            </a:r>
          </a:p>
        </p:txBody>
      </p:sp>
      <p:sp>
        <p:nvSpPr>
          <p:cNvPr id="11" name="Freeform 11">
            <a:extLst>
              <a:ext uri="{FF2B5EF4-FFF2-40B4-BE49-F238E27FC236}">
                <a16:creationId xmlns:a16="http://schemas.microsoft.com/office/drawing/2014/main" id="{43AFAACF-86C6-AF6C-5A41-6624A501AD77}"/>
              </a:ext>
            </a:extLst>
          </p:cNvPr>
          <p:cNvSpPr/>
          <p:nvPr/>
        </p:nvSpPr>
        <p:spPr>
          <a:xfrm>
            <a:off x="1709088" y="4792916"/>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r:embed="rId5">
              <a:extLst>
                <a:ext uri="{96DAC541-7B7A-43D3-8B79-37D633B846F1}">
                  <asvg:svgBlip xmlns:asvg="http://schemas.microsoft.com/office/drawing/2016/SVG/main" r:embed="rId6"/>
                </a:ext>
              </a:extLst>
            </a:blip>
            <a:stretch>
              <a:fillRect t="-1454" b="-1454"/>
            </a:stretch>
          </a:blipFill>
        </p:spPr>
        <p:txBody>
          <a:bodyPr/>
          <a:lstStyle/>
          <a:p>
            <a:endParaRPr lang="en-US"/>
          </a:p>
        </p:txBody>
      </p:sp>
      <p:sp>
        <p:nvSpPr>
          <p:cNvPr id="12" name="TextBox 12">
            <a:extLst>
              <a:ext uri="{FF2B5EF4-FFF2-40B4-BE49-F238E27FC236}">
                <a16:creationId xmlns:a16="http://schemas.microsoft.com/office/drawing/2014/main" id="{CFEB5AFC-E980-BC5E-DE5F-A88E7C09CDBA}"/>
              </a:ext>
            </a:extLst>
          </p:cNvPr>
          <p:cNvSpPr txBox="1"/>
          <p:nvPr/>
        </p:nvSpPr>
        <p:spPr>
          <a:xfrm>
            <a:off x="2137218" y="5417136"/>
            <a:ext cx="2156657" cy="243971"/>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A Smart Vape</a:t>
            </a:r>
          </a:p>
        </p:txBody>
      </p:sp>
      <p:sp>
        <p:nvSpPr>
          <p:cNvPr id="13" name="Freeform 13">
            <a:extLst>
              <a:ext uri="{FF2B5EF4-FFF2-40B4-BE49-F238E27FC236}">
                <a16:creationId xmlns:a16="http://schemas.microsoft.com/office/drawing/2014/main" id="{C44FBB42-E90B-D5BA-45A8-B217CBB4E2CA}"/>
              </a:ext>
            </a:extLst>
          </p:cNvPr>
          <p:cNvSpPr/>
          <p:nvPr/>
        </p:nvSpPr>
        <p:spPr>
          <a:xfrm>
            <a:off x="5031595" y="4792916"/>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r:embed="rId5">
              <a:extLst>
                <a:ext uri="{96DAC541-7B7A-43D3-8B79-37D633B846F1}">
                  <asvg:svgBlip xmlns:asvg="http://schemas.microsoft.com/office/drawing/2016/SVG/main" r:embed="rId6"/>
                </a:ext>
              </a:extLst>
            </a:blip>
            <a:stretch>
              <a:fillRect t="-1454" b="-1454"/>
            </a:stretch>
          </a:blipFill>
        </p:spPr>
        <p:txBody>
          <a:bodyPr/>
          <a:lstStyle/>
          <a:p>
            <a:endParaRPr lang="en-US"/>
          </a:p>
        </p:txBody>
      </p:sp>
      <p:sp>
        <p:nvSpPr>
          <p:cNvPr id="14" name="TextBox 14">
            <a:extLst>
              <a:ext uri="{FF2B5EF4-FFF2-40B4-BE49-F238E27FC236}">
                <a16:creationId xmlns:a16="http://schemas.microsoft.com/office/drawing/2014/main" id="{2B507A76-2DB6-575B-ECA5-FAB934A5041A}"/>
              </a:ext>
            </a:extLst>
          </p:cNvPr>
          <p:cNvSpPr txBox="1"/>
          <p:nvPr/>
        </p:nvSpPr>
        <p:spPr>
          <a:xfrm>
            <a:off x="5723948" y="5319532"/>
            <a:ext cx="1779275" cy="471668"/>
          </a:xfrm>
          <a:prstGeom prst="rect">
            <a:avLst/>
          </a:prstGeom>
        </p:spPr>
        <p:txBody>
          <a:bodyPr wrap="square"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New Reality TV Show</a:t>
            </a:r>
          </a:p>
        </p:txBody>
      </p:sp>
      <p:sp>
        <p:nvSpPr>
          <p:cNvPr id="16" name="Arrow: Down 15">
            <a:extLst>
              <a:ext uri="{FF2B5EF4-FFF2-40B4-BE49-F238E27FC236}">
                <a16:creationId xmlns:a16="http://schemas.microsoft.com/office/drawing/2014/main" id="{8B6C43E8-99BD-574C-CDF1-A594429EA592}"/>
              </a:ext>
            </a:extLst>
          </p:cNvPr>
          <p:cNvSpPr/>
          <p:nvPr/>
        </p:nvSpPr>
        <p:spPr>
          <a:xfrm>
            <a:off x="6155432" y="2986818"/>
            <a:ext cx="765241" cy="531130"/>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effectLst>
                <a:glow rad="228600">
                  <a:schemeClr val="accent6">
                    <a:satMod val="175000"/>
                    <a:alpha val="40000"/>
                  </a:schemeClr>
                </a:glow>
              </a:effectLst>
            </a:endParaRPr>
          </a:p>
        </p:txBody>
      </p:sp>
      <p:sp>
        <p:nvSpPr>
          <p:cNvPr id="17" name="Arrow: Down 16">
            <a:extLst>
              <a:ext uri="{FF2B5EF4-FFF2-40B4-BE49-F238E27FC236}">
                <a16:creationId xmlns:a16="http://schemas.microsoft.com/office/drawing/2014/main" id="{3135EDAF-D550-2093-2777-DA5EA5497527}"/>
              </a:ext>
            </a:extLst>
          </p:cNvPr>
          <p:cNvSpPr/>
          <p:nvPr/>
        </p:nvSpPr>
        <p:spPr>
          <a:xfrm rot="10800000">
            <a:off x="6159892" y="4104546"/>
            <a:ext cx="765241" cy="531130"/>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effectLst>
                <a:glow rad="228600">
                  <a:schemeClr val="accent6">
                    <a:satMod val="175000"/>
                    <a:alpha val="40000"/>
                  </a:schemeClr>
                </a:glow>
              </a:effectLst>
            </a:endParaRPr>
          </a:p>
        </p:txBody>
      </p:sp>
    </p:spTree>
    <p:extLst>
      <p:ext uri="{BB962C8B-B14F-4D97-AF65-F5344CB8AC3E}">
        <p14:creationId xmlns:p14="http://schemas.microsoft.com/office/powerpoint/2010/main" val="18717857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0CD5E-2031-8C8D-0658-72EEBF325DD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41E050D-7728-E718-1B9C-FA549FF295CB}"/>
              </a:ext>
            </a:extLst>
          </p:cNvPr>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l="-16666" r="-16666"/>
            </a:stretch>
          </a:blipFill>
        </p:spPr>
        <p:txBody>
          <a:bodyPr/>
          <a:lstStyle/>
          <a:p>
            <a:endParaRPr lang="en-US"/>
          </a:p>
        </p:txBody>
      </p:sp>
      <p:sp>
        <p:nvSpPr>
          <p:cNvPr id="3" name="Freeform 3">
            <a:extLst>
              <a:ext uri="{FF2B5EF4-FFF2-40B4-BE49-F238E27FC236}">
                <a16:creationId xmlns:a16="http://schemas.microsoft.com/office/drawing/2014/main" id="{E0C1AA3B-394A-1102-5FDA-0C12C3883FA1}"/>
              </a:ext>
            </a:extLst>
          </p:cNvPr>
          <p:cNvSpPr/>
          <p:nvPr/>
        </p:nvSpPr>
        <p:spPr>
          <a:xfrm rot="-3021728">
            <a:off x="-601451" y="-534743"/>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4" name="Freeform 4">
            <a:extLst>
              <a:ext uri="{FF2B5EF4-FFF2-40B4-BE49-F238E27FC236}">
                <a16:creationId xmlns:a16="http://schemas.microsoft.com/office/drawing/2014/main" id="{6F416522-CDA0-ADDE-C624-12EAA7003128}"/>
              </a:ext>
            </a:extLst>
          </p:cNvPr>
          <p:cNvSpPr/>
          <p:nvPr/>
        </p:nvSpPr>
        <p:spPr>
          <a:xfrm rot="3013506">
            <a:off x="7265653" y="-536551"/>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5" name="TextBox 5">
            <a:extLst>
              <a:ext uri="{FF2B5EF4-FFF2-40B4-BE49-F238E27FC236}">
                <a16:creationId xmlns:a16="http://schemas.microsoft.com/office/drawing/2014/main" id="{BD99DA67-9995-7CDD-2F25-BE34C59B9FF4}"/>
              </a:ext>
            </a:extLst>
          </p:cNvPr>
          <p:cNvSpPr txBox="1"/>
          <p:nvPr/>
        </p:nvSpPr>
        <p:spPr>
          <a:xfrm>
            <a:off x="2074947" y="792580"/>
            <a:ext cx="5391265" cy="1384995"/>
          </a:xfrm>
          <a:prstGeom prst="rect">
            <a:avLst/>
          </a:prstGeom>
        </p:spPr>
        <p:txBody>
          <a:bodyPr lIns="0" tIns="0" rIns="0" bIns="0" rtlCol="0" anchor="t">
            <a:spAutoFit/>
          </a:bodyPr>
          <a:lstStyle/>
          <a:p>
            <a:pPr algn="ctr">
              <a:lnSpc>
                <a:spcPts val="10752"/>
              </a:lnSpc>
              <a:spcBef>
                <a:spcPct val="0"/>
              </a:spcBef>
            </a:pPr>
            <a:r>
              <a:rPr lang="en-US" sz="7680" dirty="0">
                <a:solidFill>
                  <a:srgbClr val="FFC000"/>
                </a:solidFill>
                <a:latin typeface="Harlow Solid"/>
                <a:ea typeface="Harlow Solid"/>
                <a:cs typeface="Harlow Solid"/>
                <a:sym typeface="Harlow Solid"/>
              </a:rPr>
              <a:t>Round 4</a:t>
            </a:r>
          </a:p>
        </p:txBody>
      </p:sp>
      <p:sp>
        <p:nvSpPr>
          <p:cNvPr id="6" name="TextBox 6">
            <a:extLst>
              <a:ext uri="{FF2B5EF4-FFF2-40B4-BE49-F238E27FC236}">
                <a16:creationId xmlns:a16="http://schemas.microsoft.com/office/drawing/2014/main" id="{78D3748B-8B31-595C-B37F-C969E139351C}"/>
              </a:ext>
            </a:extLst>
          </p:cNvPr>
          <p:cNvSpPr txBox="1"/>
          <p:nvPr/>
        </p:nvSpPr>
        <p:spPr>
          <a:xfrm>
            <a:off x="1733239" y="2267817"/>
            <a:ext cx="6596712" cy="428772"/>
          </a:xfrm>
          <a:prstGeom prst="rect">
            <a:avLst/>
          </a:prstGeom>
        </p:spPr>
        <p:txBody>
          <a:bodyPr wrap="square" lIns="0" tIns="0" rIns="0" bIns="0" rtlCol="0" anchor="t">
            <a:spAutoFit/>
          </a:bodyPr>
          <a:lstStyle/>
          <a:p>
            <a:pPr algn="ctr">
              <a:lnSpc>
                <a:spcPts val="3602"/>
              </a:lnSpc>
            </a:pPr>
            <a:r>
              <a:rPr lang="en-US" sz="2573" dirty="0">
                <a:solidFill>
                  <a:srgbClr val="FEFAD3"/>
                </a:solidFill>
                <a:latin typeface="Glacial Indifference"/>
                <a:ea typeface="Glacial Indifference"/>
                <a:cs typeface="Glacial Indifference"/>
                <a:sym typeface="Glacial Indifference"/>
              </a:rPr>
              <a:t>2. Which statement about marijuana is FALSE?</a:t>
            </a:r>
          </a:p>
        </p:txBody>
      </p:sp>
    </p:spTree>
    <p:extLst>
      <p:ext uri="{BB962C8B-B14F-4D97-AF65-F5344CB8AC3E}">
        <p14:creationId xmlns:p14="http://schemas.microsoft.com/office/powerpoint/2010/main" val="14618679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F2AD2F-210E-B82C-011C-79B5797F58C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E99EB47-6967-9CE7-0D23-3B308AE36D2F}"/>
              </a:ext>
            </a:extLst>
          </p:cNvPr>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l="-16666" r="-16666"/>
            </a:stretch>
          </a:blipFill>
        </p:spPr>
        <p:txBody>
          <a:bodyPr/>
          <a:lstStyle/>
          <a:p>
            <a:endParaRPr lang="en-US"/>
          </a:p>
        </p:txBody>
      </p:sp>
      <p:sp>
        <p:nvSpPr>
          <p:cNvPr id="3" name="Freeform 3">
            <a:extLst>
              <a:ext uri="{FF2B5EF4-FFF2-40B4-BE49-F238E27FC236}">
                <a16:creationId xmlns:a16="http://schemas.microsoft.com/office/drawing/2014/main" id="{746EE25D-C299-683B-21D4-5C4873683D59}"/>
              </a:ext>
            </a:extLst>
          </p:cNvPr>
          <p:cNvSpPr/>
          <p:nvPr/>
        </p:nvSpPr>
        <p:spPr>
          <a:xfrm rot="-3021728">
            <a:off x="-601451" y="-534743"/>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4" name="Freeform 4">
            <a:extLst>
              <a:ext uri="{FF2B5EF4-FFF2-40B4-BE49-F238E27FC236}">
                <a16:creationId xmlns:a16="http://schemas.microsoft.com/office/drawing/2014/main" id="{DA9A40B9-D398-E3C8-9A67-A24E2B4B98F9}"/>
              </a:ext>
            </a:extLst>
          </p:cNvPr>
          <p:cNvSpPr/>
          <p:nvPr/>
        </p:nvSpPr>
        <p:spPr>
          <a:xfrm rot="3013506">
            <a:off x="7265653" y="-536551"/>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5" name="TextBox 5">
            <a:extLst>
              <a:ext uri="{FF2B5EF4-FFF2-40B4-BE49-F238E27FC236}">
                <a16:creationId xmlns:a16="http://schemas.microsoft.com/office/drawing/2014/main" id="{3945D2D4-AF5A-5D07-7245-87AD03A0A963}"/>
              </a:ext>
            </a:extLst>
          </p:cNvPr>
          <p:cNvSpPr txBox="1"/>
          <p:nvPr/>
        </p:nvSpPr>
        <p:spPr>
          <a:xfrm>
            <a:off x="2074947" y="792580"/>
            <a:ext cx="5391265" cy="1384995"/>
          </a:xfrm>
          <a:prstGeom prst="rect">
            <a:avLst/>
          </a:prstGeom>
        </p:spPr>
        <p:txBody>
          <a:bodyPr lIns="0" tIns="0" rIns="0" bIns="0" rtlCol="0" anchor="t">
            <a:spAutoFit/>
          </a:bodyPr>
          <a:lstStyle/>
          <a:p>
            <a:pPr algn="ctr">
              <a:lnSpc>
                <a:spcPts val="10752"/>
              </a:lnSpc>
              <a:spcBef>
                <a:spcPct val="0"/>
              </a:spcBef>
            </a:pPr>
            <a:r>
              <a:rPr lang="en-US" sz="7680" dirty="0">
                <a:solidFill>
                  <a:srgbClr val="FFC000"/>
                </a:solidFill>
                <a:latin typeface="Harlow Solid"/>
                <a:ea typeface="Harlow Solid"/>
                <a:cs typeface="Harlow Solid"/>
                <a:sym typeface="Harlow Solid"/>
              </a:rPr>
              <a:t>Round 4</a:t>
            </a:r>
          </a:p>
        </p:txBody>
      </p:sp>
      <p:sp>
        <p:nvSpPr>
          <p:cNvPr id="6" name="TextBox 6">
            <a:extLst>
              <a:ext uri="{FF2B5EF4-FFF2-40B4-BE49-F238E27FC236}">
                <a16:creationId xmlns:a16="http://schemas.microsoft.com/office/drawing/2014/main" id="{97C9C700-D89F-1D1A-BE00-E378D152A862}"/>
              </a:ext>
            </a:extLst>
          </p:cNvPr>
          <p:cNvSpPr txBox="1"/>
          <p:nvPr/>
        </p:nvSpPr>
        <p:spPr>
          <a:xfrm>
            <a:off x="1733239" y="2267817"/>
            <a:ext cx="6596712" cy="428772"/>
          </a:xfrm>
          <a:prstGeom prst="rect">
            <a:avLst/>
          </a:prstGeom>
        </p:spPr>
        <p:txBody>
          <a:bodyPr wrap="square" lIns="0" tIns="0" rIns="0" bIns="0" rtlCol="0" anchor="t">
            <a:spAutoFit/>
          </a:bodyPr>
          <a:lstStyle/>
          <a:p>
            <a:pPr algn="ctr">
              <a:lnSpc>
                <a:spcPts val="3602"/>
              </a:lnSpc>
            </a:pPr>
            <a:r>
              <a:rPr lang="en-US" sz="2573" dirty="0">
                <a:solidFill>
                  <a:srgbClr val="FEFAD3"/>
                </a:solidFill>
                <a:latin typeface="Glacial Indifference"/>
                <a:ea typeface="Glacial Indifference"/>
                <a:cs typeface="Glacial Indifference"/>
                <a:sym typeface="Glacial Indifference"/>
              </a:rPr>
              <a:t>2. Which statement about marijuana is FALSE?</a:t>
            </a:r>
          </a:p>
        </p:txBody>
      </p:sp>
      <p:sp>
        <p:nvSpPr>
          <p:cNvPr id="7" name="Freeform 7">
            <a:extLst>
              <a:ext uri="{FF2B5EF4-FFF2-40B4-BE49-F238E27FC236}">
                <a16:creationId xmlns:a16="http://schemas.microsoft.com/office/drawing/2014/main" id="{9E8141AF-5332-87A4-A3AF-D535A193A751}"/>
              </a:ext>
            </a:extLst>
          </p:cNvPr>
          <p:cNvSpPr/>
          <p:nvPr/>
        </p:nvSpPr>
        <p:spPr>
          <a:xfrm>
            <a:off x="1709088" y="3109580"/>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r:embed="rId5">
              <a:extLst>
                <a:ext uri="{96DAC541-7B7A-43D3-8B79-37D633B846F1}">
                  <asvg:svgBlip xmlns:asvg="http://schemas.microsoft.com/office/drawing/2016/SVG/main" r:embed="rId6"/>
                </a:ext>
              </a:extLst>
            </a:blip>
            <a:stretch>
              <a:fillRect t="-1454" b="-1454"/>
            </a:stretch>
          </a:blipFill>
        </p:spPr>
        <p:txBody>
          <a:bodyPr/>
          <a:lstStyle/>
          <a:p>
            <a:endParaRPr lang="en-US"/>
          </a:p>
        </p:txBody>
      </p:sp>
      <p:sp>
        <p:nvSpPr>
          <p:cNvPr id="8" name="TextBox 8">
            <a:extLst>
              <a:ext uri="{FF2B5EF4-FFF2-40B4-BE49-F238E27FC236}">
                <a16:creationId xmlns:a16="http://schemas.microsoft.com/office/drawing/2014/main" id="{A158D4E6-12C7-6576-25F7-1214485771CF}"/>
              </a:ext>
            </a:extLst>
          </p:cNvPr>
          <p:cNvSpPr txBox="1"/>
          <p:nvPr/>
        </p:nvSpPr>
        <p:spPr>
          <a:xfrm>
            <a:off x="2059819" y="3643132"/>
            <a:ext cx="2311453" cy="471668"/>
          </a:xfrm>
          <a:prstGeom prst="rect">
            <a:avLst/>
          </a:prstGeom>
        </p:spPr>
        <p:txBody>
          <a:bodyPr wrap="square" lIns="0" tIns="0" rIns="0" bIns="0" rtlCol="0" anchor="t">
            <a:spAutoFit/>
          </a:bodyPr>
          <a:lstStyle/>
          <a:p>
            <a:pPr algn="ctr">
              <a:lnSpc>
                <a:spcPts val="1795"/>
              </a:lnSpc>
            </a:pPr>
            <a:r>
              <a:rPr lang="en-US" b="1" dirty="0">
                <a:solidFill>
                  <a:srgbClr val="931E09"/>
                </a:solidFill>
                <a:latin typeface="Glacial Indifference Bold"/>
                <a:ea typeface="Glacial Indifference Bold"/>
                <a:cs typeface="Glacial Indifference Bold"/>
                <a:sym typeface="Glacial Indifference Bold"/>
              </a:rPr>
              <a:t>THC can pass through breast milk</a:t>
            </a:r>
          </a:p>
        </p:txBody>
      </p:sp>
      <p:sp>
        <p:nvSpPr>
          <p:cNvPr id="9" name="Freeform 9">
            <a:extLst>
              <a:ext uri="{FF2B5EF4-FFF2-40B4-BE49-F238E27FC236}">
                <a16:creationId xmlns:a16="http://schemas.microsoft.com/office/drawing/2014/main" id="{686BD7ED-2EA7-C441-A096-D86AAEDA2174}"/>
              </a:ext>
            </a:extLst>
          </p:cNvPr>
          <p:cNvSpPr/>
          <p:nvPr/>
        </p:nvSpPr>
        <p:spPr>
          <a:xfrm>
            <a:off x="5031595" y="3109580"/>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r:embed="rId5">
              <a:extLst>
                <a:ext uri="{96DAC541-7B7A-43D3-8B79-37D633B846F1}">
                  <asvg:svgBlip xmlns:asvg="http://schemas.microsoft.com/office/drawing/2016/SVG/main" r:embed="rId6"/>
                </a:ext>
              </a:extLst>
            </a:blip>
            <a:stretch>
              <a:fillRect t="-1454" b="-1454"/>
            </a:stretch>
          </a:blipFill>
        </p:spPr>
        <p:txBody>
          <a:bodyPr/>
          <a:lstStyle/>
          <a:p>
            <a:endParaRPr lang="en-US"/>
          </a:p>
        </p:txBody>
      </p:sp>
      <p:sp>
        <p:nvSpPr>
          <p:cNvPr id="10" name="TextBox 10">
            <a:extLst>
              <a:ext uri="{FF2B5EF4-FFF2-40B4-BE49-F238E27FC236}">
                <a16:creationId xmlns:a16="http://schemas.microsoft.com/office/drawing/2014/main" id="{60E208FC-6518-D933-6A16-47DB7E33CD9C}"/>
              </a:ext>
            </a:extLst>
          </p:cNvPr>
          <p:cNvSpPr txBox="1"/>
          <p:nvPr/>
        </p:nvSpPr>
        <p:spPr>
          <a:xfrm>
            <a:off x="5312164" y="3613697"/>
            <a:ext cx="2451778" cy="692497"/>
          </a:xfrm>
          <a:prstGeom prst="rect">
            <a:avLst/>
          </a:prstGeom>
        </p:spPr>
        <p:txBody>
          <a:bodyPr wrap="square" lIns="0" tIns="0" rIns="0" bIns="0" rtlCol="0" anchor="t">
            <a:spAutoFit/>
          </a:bodyPr>
          <a:lstStyle/>
          <a:p>
            <a:pPr algn="ctr">
              <a:lnSpc>
                <a:spcPts val="1795"/>
              </a:lnSpc>
            </a:pPr>
            <a:r>
              <a:rPr lang="en-US" sz="1600" b="1" dirty="0">
                <a:solidFill>
                  <a:srgbClr val="931E09"/>
                </a:solidFill>
                <a:latin typeface="Glacial Indifference Bold"/>
                <a:ea typeface="Glacial Indifference Bold"/>
                <a:cs typeface="Glacial Indifference Bold"/>
                <a:sym typeface="Glacial Indifference Bold"/>
              </a:rPr>
              <a:t>Secondhand marijuana smoke can trigger asthma attacks</a:t>
            </a:r>
          </a:p>
        </p:txBody>
      </p:sp>
      <p:sp>
        <p:nvSpPr>
          <p:cNvPr id="11" name="Freeform 11">
            <a:extLst>
              <a:ext uri="{FF2B5EF4-FFF2-40B4-BE49-F238E27FC236}">
                <a16:creationId xmlns:a16="http://schemas.microsoft.com/office/drawing/2014/main" id="{3574EAD3-2734-B3CF-299F-C260FC808D80}"/>
              </a:ext>
            </a:extLst>
          </p:cNvPr>
          <p:cNvSpPr/>
          <p:nvPr/>
        </p:nvSpPr>
        <p:spPr>
          <a:xfrm>
            <a:off x="1709088" y="4792916"/>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r:embed="rId5">
              <a:extLst>
                <a:ext uri="{96DAC541-7B7A-43D3-8B79-37D633B846F1}">
                  <asvg:svgBlip xmlns:asvg="http://schemas.microsoft.com/office/drawing/2016/SVG/main" r:embed="rId6"/>
                </a:ext>
              </a:extLst>
            </a:blip>
            <a:stretch>
              <a:fillRect t="-1454" b="-1454"/>
            </a:stretch>
          </a:blipFill>
        </p:spPr>
        <p:txBody>
          <a:bodyPr/>
          <a:lstStyle/>
          <a:p>
            <a:endParaRPr lang="en-US"/>
          </a:p>
        </p:txBody>
      </p:sp>
      <p:sp>
        <p:nvSpPr>
          <p:cNvPr id="12" name="TextBox 12">
            <a:extLst>
              <a:ext uri="{FF2B5EF4-FFF2-40B4-BE49-F238E27FC236}">
                <a16:creationId xmlns:a16="http://schemas.microsoft.com/office/drawing/2014/main" id="{508CEA06-9F32-9AB2-AB74-E72035E2672D}"/>
              </a:ext>
            </a:extLst>
          </p:cNvPr>
          <p:cNvSpPr txBox="1"/>
          <p:nvPr/>
        </p:nvSpPr>
        <p:spPr>
          <a:xfrm>
            <a:off x="2145387" y="5287155"/>
            <a:ext cx="2140316" cy="692497"/>
          </a:xfrm>
          <a:prstGeom prst="rect">
            <a:avLst/>
          </a:prstGeom>
        </p:spPr>
        <p:txBody>
          <a:bodyPr wrap="square" lIns="0" tIns="0" rIns="0" bIns="0" rtlCol="0" anchor="t">
            <a:spAutoFit/>
          </a:bodyPr>
          <a:lstStyle/>
          <a:p>
            <a:pPr algn="ctr">
              <a:lnSpc>
                <a:spcPts val="1795"/>
              </a:lnSpc>
            </a:pPr>
            <a:r>
              <a:rPr lang="en-US" sz="1600" b="1" dirty="0">
                <a:solidFill>
                  <a:srgbClr val="931E09"/>
                </a:solidFill>
                <a:latin typeface="Glacial Indifference Bold"/>
                <a:ea typeface="Glacial Indifference Bold"/>
                <a:cs typeface="Glacial Indifference Bold"/>
                <a:sym typeface="Glacial Indifference Bold"/>
              </a:rPr>
              <a:t>Marijuana is natural, so it’s safe during pregnancy</a:t>
            </a:r>
          </a:p>
        </p:txBody>
      </p:sp>
      <p:sp>
        <p:nvSpPr>
          <p:cNvPr id="13" name="Freeform 13">
            <a:extLst>
              <a:ext uri="{FF2B5EF4-FFF2-40B4-BE49-F238E27FC236}">
                <a16:creationId xmlns:a16="http://schemas.microsoft.com/office/drawing/2014/main" id="{10A9E2F9-BDAE-FF6D-AE7F-7223DB664530}"/>
              </a:ext>
            </a:extLst>
          </p:cNvPr>
          <p:cNvSpPr/>
          <p:nvPr/>
        </p:nvSpPr>
        <p:spPr>
          <a:xfrm>
            <a:off x="5031595" y="4792916"/>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r:embed="rId5">
              <a:extLst>
                <a:ext uri="{96DAC541-7B7A-43D3-8B79-37D633B846F1}">
                  <asvg:svgBlip xmlns:asvg="http://schemas.microsoft.com/office/drawing/2016/SVG/main" r:embed="rId6"/>
                </a:ext>
              </a:extLst>
            </a:blip>
            <a:stretch>
              <a:fillRect t="-1454" b="-1454"/>
            </a:stretch>
          </a:blipFill>
        </p:spPr>
        <p:txBody>
          <a:bodyPr/>
          <a:lstStyle/>
          <a:p>
            <a:endParaRPr lang="en-US"/>
          </a:p>
        </p:txBody>
      </p:sp>
      <p:sp>
        <p:nvSpPr>
          <p:cNvPr id="14" name="TextBox 14">
            <a:extLst>
              <a:ext uri="{FF2B5EF4-FFF2-40B4-BE49-F238E27FC236}">
                <a16:creationId xmlns:a16="http://schemas.microsoft.com/office/drawing/2014/main" id="{9390DAD1-CE19-BD24-1658-CEC8C584C0DD}"/>
              </a:ext>
            </a:extLst>
          </p:cNvPr>
          <p:cNvSpPr txBox="1"/>
          <p:nvPr/>
        </p:nvSpPr>
        <p:spPr>
          <a:xfrm>
            <a:off x="5459724" y="5287155"/>
            <a:ext cx="2156657" cy="692497"/>
          </a:xfrm>
          <a:prstGeom prst="rect">
            <a:avLst/>
          </a:prstGeom>
        </p:spPr>
        <p:txBody>
          <a:bodyPr lIns="0" tIns="0" rIns="0" bIns="0" rtlCol="0" anchor="t">
            <a:spAutoFit/>
          </a:bodyPr>
          <a:lstStyle/>
          <a:p>
            <a:pPr algn="ctr">
              <a:lnSpc>
                <a:spcPts val="1795"/>
              </a:lnSpc>
            </a:pPr>
            <a:r>
              <a:rPr lang="en-US" sz="1600" b="1" dirty="0">
                <a:solidFill>
                  <a:srgbClr val="931E09"/>
                </a:solidFill>
                <a:latin typeface="Glacial Indifference Bold"/>
                <a:ea typeface="Glacial Indifference Bold"/>
                <a:cs typeface="Glacial Indifference Bold"/>
                <a:sym typeface="Glacial Indifference Bold"/>
              </a:rPr>
              <a:t>Edible marijuana may look like popular candy/snacks</a:t>
            </a:r>
          </a:p>
        </p:txBody>
      </p:sp>
      <p:sp>
        <p:nvSpPr>
          <p:cNvPr id="15" name="Arrow: Down 14">
            <a:extLst>
              <a:ext uri="{FF2B5EF4-FFF2-40B4-BE49-F238E27FC236}">
                <a16:creationId xmlns:a16="http://schemas.microsoft.com/office/drawing/2014/main" id="{91ADB9EE-C726-E1A1-A622-A411D0E2E213}"/>
              </a:ext>
            </a:extLst>
          </p:cNvPr>
          <p:cNvSpPr/>
          <p:nvPr/>
        </p:nvSpPr>
        <p:spPr>
          <a:xfrm>
            <a:off x="2841222" y="4662809"/>
            <a:ext cx="765241" cy="531130"/>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effectLst>
                <a:glow rad="228600">
                  <a:schemeClr val="accent6">
                    <a:satMod val="175000"/>
                    <a:alpha val="40000"/>
                  </a:schemeClr>
                </a:glow>
              </a:effectLst>
            </a:endParaRPr>
          </a:p>
        </p:txBody>
      </p:sp>
      <p:sp>
        <p:nvSpPr>
          <p:cNvPr id="16" name="Arrow: Down 15">
            <a:extLst>
              <a:ext uri="{FF2B5EF4-FFF2-40B4-BE49-F238E27FC236}">
                <a16:creationId xmlns:a16="http://schemas.microsoft.com/office/drawing/2014/main" id="{9F2E0655-C679-D437-3A71-396AABE69022}"/>
              </a:ext>
            </a:extLst>
          </p:cNvPr>
          <p:cNvSpPr/>
          <p:nvPr/>
        </p:nvSpPr>
        <p:spPr>
          <a:xfrm rot="10800000">
            <a:off x="2841222" y="5991490"/>
            <a:ext cx="765241" cy="531130"/>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effectLst>
                <a:glow rad="228600">
                  <a:schemeClr val="accent6">
                    <a:satMod val="175000"/>
                    <a:alpha val="40000"/>
                  </a:schemeClr>
                </a:glow>
              </a:effectLst>
            </a:endParaRPr>
          </a:p>
        </p:txBody>
      </p:sp>
    </p:spTree>
    <p:extLst>
      <p:ext uri="{BB962C8B-B14F-4D97-AF65-F5344CB8AC3E}">
        <p14:creationId xmlns:p14="http://schemas.microsoft.com/office/powerpoint/2010/main" val="28638929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21166-6332-887D-57E8-496D863F1C8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3B9FB4A-4FF5-8F53-CD90-9A94A9B39CC0}"/>
              </a:ext>
            </a:extLst>
          </p:cNvPr>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l="-16666" r="-16666"/>
            </a:stretch>
          </a:blipFill>
        </p:spPr>
        <p:txBody>
          <a:bodyPr/>
          <a:lstStyle/>
          <a:p>
            <a:endParaRPr lang="en-US"/>
          </a:p>
        </p:txBody>
      </p:sp>
      <p:sp>
        <p:nvSpPr>
          <p:cNvPr id="3" name="Freeform 3">
            <a:extLst>
              <a:ext uri="{FF2B5EF4-FFF2-40B4-BE49-F238E27FC236}">
                <a16:creationId xmlns:a16="http://schemas.microsoft.com/office/drawing/2014/main" id="{EFC64974-9611-557B-627C-9F83EE070110}"/>
              </a:ext>
            </a:extLst>
          </p:cNvPr>
          <p:cNvSpPr/>
          <p:nvPr/>
        </p:nvSpPr>
        <p:spPr>
          <a:xfrm rot="-3021728">
            <a:off x="-601451" y="-534743"/>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4" name="Freeform 4">
            <a:extLst>
              <a:ext uri="{FF2B5EF4-FFF2-40B4-BE49-F238E27FC236}">
                <a16:creationId xmlns:a16="http://schemas.microsoft.com/office/drawing/2014/main" id="{872ED7A7-2507-1E28-138E-46193DC891BA}"/>
              </a:ext>
            </a:extLst>
          </p:cNvPr>
          <p:cNvSpPr/>
          <p:nvPr/>
        </p:nvSpPr>
        <p:spPr>
          <a:xfrm rot="3013506">
            <a:off x="7265653" y="-536551"/>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5" name="TextBox 5">
            <a:extLst>
              <a:ext uri="{FF2B5EF4-FFF2-40B4-BE49-F238E27FC236}">
                <a16:creationId xmlns:a16="http://schemas.microsoft.com/office/drawing/2014/main" id="{FE9BC172-A799-2AA5-A733-379B870714C8}"/>
              </a:ext>
            </a:extLst>
          </p:cNvPr>
          <p:cNvSpPr txBox="1"/>
          <p:nvPr/>
        </p:nvSpPr>
        <p:spPr>
          <a:xfrm>
            <a:off x="2074947" y="792580"/>
            <a:ext cx="5391265" cy="1384995"/>
          </a:xfrm>
          <a:prstGeom prst="rect">
            <a:avLst/>
          </a:prstGeom>
        </p:spPr>
        <p:txBody>
          <a:bodyPr lIns="0" tIns="0" rIns="0" bIns="0" rtlCol="0" anchor="t">
            <a:spAutoFit/>
          </a:bodyPr>
          <a:lstStyle/>
          <a:p>
            <a:pPr algn="ctr">
              <a:lnSpc>
                <a:spcPts val="10752"/>
              </a:lnSpc>
              <a:spcBef>
                <a:spcPct val="0"/>
              </a:spcBef>
            </a:pPr>
            <a:r>
              <a:rPr lang="en-US" sz="7680" dirty="0">
                <a:solidFill>
                  <a:srgbClr val="FFC000"/>
                </a:solidFill>
                <a:latin typeface="Harlow Solid"/>
                <a:ea typeface="Harlow Solid"/>
                <a:cs typeface="Harlow Solid"/>
                <a:sym typeface="Harlow Solid"/>
              </a:rPr>
              <a:t>Round 4</a:t>
            </a:r>
          </a:p>
        </p:txBody>
      </p:sp>
      <p:sp>
        <p:nvSpPr>
          <p:cNvPr id="6" name="TextBox 6">
            <a:extLst>
              <a:ext uri="{FF2B5EF4-FFF2-40B4-BE49-F238E27FC236}">
                <a16:creationId xmlns:a16="http://schemas.microsoft.com/office/drawing/2014/main" id="{5A86016B-2716-0AD3-78FE-F14A1E699B2C}"/>
              </a:ext>
            </a:extLst>
          </p:cNvPr>
          <p:cNvSpPr txBox="1"/>
          <p:nvPr/>
        </p:nvSpPr>
        <p:spPr>
          <a:xfrm>
            <a:off x="1878589" y="2077065"/>
            <a:ext cx="5996422" cy="890437"/>
          </a:xfrm>
          <a:prstGeom prst="rect">
            <a:avLst/>
          </a:prstGeom>
        </p:spPr>
        <p:txBody>
          <a:bodyPr wrap="square" lIns="0" tIns="0" rIns="0" bIns="0" rtlCol="0" anchor="t">
            <a:spAutoFit/>
          </a:bodyPr>
          <a:lstStyle/>
          <a:p>
            <a:pPr algn="ctr">
              <a:lnSpc>
                <a:spcPts val="3602"/>
              </a:lnSpc>
            </a:pPr>
            <a:r>
              <a:rPr lang="en-US" sz="2573" dirty="0">
                <a:solidFill>
                  <a:srgbClr val="FEFAD3"/>
                </a:solidFill>
                <a:latin typeface="Glacial Indifference"/>
                <a:ea typeface="Glacial Indifference"/>
                <a:cs typeface="Glacial Indifference"/>
                <a:sym typeface="Glacial Indifference"/>
              </a:rPr>
              <a:t>3. Which of these is NOT part of the 3-step framework to address tobacco use?</a:t>
            </a:r>
          </a:p>
        </p:txBody>
      </p:sp>
    </p:spTree>
    <p:extLst>
      <p:ext uri="{BB962C8B-B14F-4D97-AF65-F5344CB8AC3E}">
        <p14:creationId xmlns:p14="http://schemas.microsoft.com/office/powerpoint/2010/main" val="21148681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AFFE5D-C534-4C28-0494-209E6F39D72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A909D42-0A63-DD6B-4FD6-A3A9D25BB9AC}"/>
              </a:ext>
            </a:extLst>
          </p:cNvPr>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l="-16666" r="-16666"/>
            </a:stretch>
          </a:blipFill>
        </p:spPr>
        <p:txBody>
          <a:bodyPr/>
          <a:lstStyle/>
          <a:p>
            <a:endParaRPr lang="en-US"/>
          </a:p>
        </p:txBody>
      </p:sp>
      <p:sp>
        <p:nvSpPr>
          <p:cNvPr id="3" name="Freeform 3">
            <a:extLst>
              <a:ext uri="{FF2B5EF4-FFF2-40B4-BE49-F238E27FC236}">
                <a16:creationId xmlns:a16="http://schemas.microsoft.com/office/drawing/2014/main" id="{7B615AAD-8E50-659A-F985-2347D6C577D4}"/>
              </a:ext>
            </a:extLst>
          </p:cNvPr>
          <p:cNvSpPr/>
          <p:nvPr/>
        </p:nvSpPr>
        <p:spPr>
          <a:xfrm rot="-3021728">
            <a:off x="-601451" y="-534743"/>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4" name="Freeform 4">
            <a:extLst>
              <a:ext uri="{FF2B5EF4-FFF2-40B4-BE49-F238E27FC236}">
                <a16:creationId xmlns:a16="http://schemas.microsoft.com/office/drawing/2014/main" id="{D45163F3-65D6-A18C-8939-06F6BE6D0219}"/>
              </a:ext>
            </a:extLst>
          </p:cNvPr>
          <p:cNvSpPr/>
          <p:nvPr/>
        </p:nvSpPr>
        <p:spPr>
          <a:xfrm rot="3013506">
            <a:off x="7265653" y="-536551"/>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5" name="TextBox 5">
            <a:extLst>
              <a:ext uri="{FF2B5EF4-FFF2-40B4-BE49-F238E27FC236}">
                <a16:creationId xmlns:a16="http://schemas.microsoft.com/office/drawing/2014/main" id="{8F24031A-6D22-F681-84DA-AEC2CCD39FBD}"/>
              </a:ext>
            </a:extLst>
          </p:cNvPr>
          <p:cNvSpPr txBox="1"/>
          <p:nvPr/>
        </p:nvSpPr>
        <p:spPr>
          <a:xfrm>
            <a:off x="2074947" y="792580"/>
            <a:ext cx="5391265" cy="1384995"/>
          </a:xfrm>
          <a:prstGeom prst="rect">
            <a:avLst/>
          </a:prstGeom>
        </p:spPr>
        <p:txBody>
          <a:bodyPr lIns="0" tIns="0" rIns="0" bIns="0" rtlCol="0" anchor="t">
            <a:spAutoFit/>
          </a:bodyPr>
          <a:lstStyle/>
          <a:p>
            <a:pPr algn="ctr">
              <a:lnSpc>
                <a:spcPts val="10752"/>
              </a:lnSpc>
              <a:spcBef>
                <a:spcPct val="0"/>
              </a:spcBef>
            </a:pPr>
            <a:r>
              <a:rPr lang="en-US" sz="7680" dirty="0">
                <a:solidFill>
                  <a:srgbClr val="FFC000"/>
                </a:solidFill>
                <a:latin typeface="Harlow Solid"/>
                <a:ea typeface="Harlow Solid"/>
                <a:cs typeface="Harlow Solid"/>
                <a:sym typeface="Harlow Solid"/>
              </a:rPr>
              <a:t>Round 4</a:t>
            </a:r>
          </a:p>
        </p:txBody>
      </p:sp>
      <p:sp>
        <p:nvSpPr>
          <p:cNvPr id="6" name="TextBox 6">
            <a:extLst>
              <a:ext uri="{FF2B5EF4-FFF2-40B4-BE49-F238E27FC236}">
                <a16:creationId xmlns:a16="http://schemas.microsoft.com/office/drawing/2014/main" id="{420F585B-BD7A-D95B-2C3C-E2C679CCFC9A}"/>
              </a:ext>
            </a:extLst>
          </p:cNvPr>
          <p:cNvSpPr txBox="1"/>
          <p:nvPr/>
        </p:nvSpPr>
        <p:spPr>
          <a:xfrm>
            <a:off x="1878589" y="2077065"/>
            <a:ext cx="5996422" cy="890437"/>
          </a:xfrm>
          <a:prstGeom prst="rect">
            <a:avLst/>
          </a:prstGeom>
        </p:spPr>
        <p:txBody>
          <a:bodyPr wrap="square" lIns="0" tIns="0" rIns="0" bIns="0" rtlCol="0" anchor="t">
            <a:spAutoFit/>
          </a:bodyPr>
          <a:lstStyle/>
          <a:p>
            <a:pPr algn="ctr">
              <a:lnSpc>
                <a:spcPts val="3602"/>
              </a:lnSpc>
            </a:pPr>
            <a:r>
              <a:rPr lang="en-US" sz="2573" dirty="0">
                <a:solidFill>
                  <a:srgbClr val="FEFAD3"/>
                </a:solidFill>
                <a:latin typeface="Glacial Indifference"/>
                <a:ea typeface="Glacial Indifference"/>
                <a:cs typeface="Glacial Indifference"/>
                <a:sym typeface="Glacial Indifference"/>
              </a:rPr>
              <a:t>3. Which of these is NOT part of the 3-step framework to address tobacco use?</a:t>
            </a:r>
          </a:p>
        </p:txBody>
      </p:sp>
      <p:sp>
        <p:nvSpPr>
          <p:cNvPr id="7" name="Freeform 7">
            <a:extLst>
              <a:ext uri="{FF2B5EF4-FFF2-40B4-BE49-F238E27FC236}">
                <a16:creationId xmlns:a16="http://schemas.microsoft.com/office/drawing/2014/main" id="{FD6119A1-548F-1EF6-C6BE-F870C38C07DC}"/>
              </a:ext>
            </a:extLst>
          </p:cNvPr>
          <p:cNvSpPr/>
          <p:nvPr/>
        </p:nvSpPr>
        <p:spPr>
          <a:xfrm>
            <a:off x="1709088" y="3109580"/>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r:embed="rId5">
              <a:extLst>
                <a:ext uri="{96DAC541-7B7A-43D3-8B79-37D633B846F1}">
                  <asvg:svgBlip xmlns:asvg="http://schemas.microsoft.com/office/drawing/2016/SVG/main" r:embed="rId6"/>
                </a:ext>
              </a:extLst>
            </a:blip>
            <a:stretch>
              <a:fillRect t="-1454" b="-1454"/>
            </a:stretch>
          </a:blipFill>
        </p:spPr>
        <p:txBody>
          <a:bodyPr/>
          <a:lstStyle/>
          <a:p>
            <a:endParaRPr lang="en-US"/>
          </a:p>
        </p:txBody>
      </p:sp>
      <p:sp>
        <p:nvSpPr>
          <p:cNvPr id="8" name="TextBox 8">
            <a:extLst>
              <a:ext uri="{FF2B5EF4-FFF2-40B4-BE49-F238E27FC236}">
                <a16:creationId xmlns:a16="http://schemas.microsoft.com/office/drawing/2014/main" id="{574763A0-10F3-5EC8-7C3F-50BF3AC7CCA0}"/>
              </a:ext>
            </a:extLst>
          </p:cNvPr>
          <p:cNvSpPr txBox="1"/>
          <p:nvPr/>
        </p:nvSpPr>
        <p:spPr>
          <a:xfrm>
            <a:off x="2137218" y="3733800"/>
            <a:ext cx="2156657" cy="243971"/>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Ask</a:t>
            </a:r>
          </a:p>
        </p:txBody>
      </p:sp>
      <p:sp>
        <p:nvSpPr>
          <p:cNvPr id="9" name="Freeform 9">
            <a:extLst>
              <a:ext uri="{FF2B5EF4-FFF2-40B4-BE49-F238E27FC236}">
                <a16:creationId xmlns:a16="http://schemas.microsoft.com/office/drawing/2014/main" id="{522DE79D-D5E2-EBE0-342D-02B62AFA7C59}"/>
              </a:ext>
            </a:extLst>
          </p:cNvPr>
          <p:cNvSpPr/>
          <p:nvPr/>
        </p:nvSpPr>
        <p:spPr>
          <a:xfrm>
            <a:off x="5031595" y="3109580"/>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r:embed="rId5">
              <a:extLst>
                <a:ext uri="{96DAC541-7B7A-43D3-8B79-37D633B846F1}">
                  <asvg:svgBlip xmlns:asvg="http://schemas.microsoft.com/office/drawing/2016/SVG/main" r:embed="rId6"/>
                </a:ext>
              </a:extLst>
            </a:blip>
            <a:stretch>
              <a:fillRect t="-1454" b="-1454"/>
            </a:stretch>
          </a:blipFill>
        </p:spPr>
        <p:txBody>
          <a:bodyPr/>
          <a:lstStyle/>
          <a:p>
            <a:endParaRPr lang="en-US"/>
          </a:p>
        </p:txBody>
      </p:sp>
      <p:sp>
        <p:nvSpPr>
          <p:cNvPr id="10" name="TextBox 10">
            <a:extLst>
              <a:ext uri="{FF2B5EF4-FFF2-40B4-BE49-F238E27FC236}">
                <a16:creationId xmlns:a16="http://schemas.microsoft.com/office/drawing/2014/main" id="{4CBBC469-5B95-1D09-B16E-3ED3AECBA8EF}"/>
              </a:ext>
            </a:extLst>
          </p:cNvPr>
          <p:cNvSpPr txBox="1"/>
          <p:nvPr/>
        </p:nvSpPr>
        <p:spPr>
          <a:xfrm>
            <a:off x="5459725" y="3744828"/>
            <a:ext cx="2156657" cy="243971"/>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Advise</a:t>
            </a:r>
          </a:p>
        </p:txBody>
      </p:sp>
      <p:sp>
        <p:nvSpPr>
          <p:cNvPr id="11" name="Freeform 11">
            <a:extLst>
              <a:ext uri="{FF2B5EF4-FFF2-40B4-BE49-F238E27FC236}">
                <a16:creationId xmlns:a16="http://schemas.microsoft.com/office/drawing/2014/main" id="{27B2820D-64EB-B0BE-29A2-DF639B5526E7}"/>
              </a:ext>
            </a:extLst>
          </p:cNvPr>
          <p:cNvSpPr/>
          <p:nvPr/>
        </p:nvSpPr>
        <p:spPr>
          <a:xfrm>
            <a:off x="1709088" y="4792916"/>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r:embed="rId5">
              <a:extLst>
                <a:ext uri="{96DAC541-7B7A-43D3-8B79-37D633B846F1}">
                  <asvg:svgBlip xmlns:asvg="http://schemas.microsoft.com/office/drawing/2016/SVG/main" r:embed="rId6"/>
                </a:ext>
              </a:extLst>
            </a:blip>
            <a:stretch>
              <a:fillRect t="-1454" b="-1454"/>
            </a:stretch>
          </a:blipFill>
        </p:spPr>
        <p:txBody>
          <a:bodyPr/>
          <a:lstStyle/>
          <a:p>
            <a:endParaRPr lang="en-US"/>
          </a:p>
        </p:txBody>
      </p:sp>
      <p:sp>
        <p:nvSpPr>
          <p:cNvPr id="12" name="TextBox 12">
            <a:extLst>
              <a:ext uri="{FF2B5EF4-FFF2-40B4-BE49-F238E27FC236}">
                <a16:creationId xmlns:a16="http://schemas.microsoft.com/office/drawing/2014/main" id="{EF5AC39B-799C-9E05-888E-3BEE5A2BC50B}"/>
              </a:ext>
            </a:extLst>
          </p:cNvPr>
          <p:cNvSpPr txBox="1"/>
          <p:nvPr/>
        </p:nvSpPr>
        <p:spPr>
          <a:xfrm>
            <a:off x="2137218" y="5426247"/>
            <a:ext cx="2156657" cy="243971"/>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Refer</a:t>
            </a:r>
          </a:p>
        </p:txBody>
      </p:sp>
      <p:sp>
        <p:nvSpPr>
          <p:cNvPr id="13" name="Freeform 13">
            <a:extLst>
              <a:ext uri="{FF2B5EF4-FFF2-40B4-BE49-F238E27FC236}">
                <a16:creationId xmlns:a16="http://schemas.microsoft.com/office/drawing/2014/main" id="{09DEEA90-C1D0-35AD-B043-AD87CA5C6ADF}"/>
              </a:ext>
            </a:extLst>
          </p:cNvPr>
          <p:cNvSpPr/>
          <p:nvPr/>
        </p:nvSpPr>
        <p:spPr>
          <a:xfrm>
            <a:off x="5031595" y="4792916"/>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r:embed="rId5">
              <a:extLst>
                <a:ext uri="{96DAC541-7B7A-43D3-8B79-37D633B846F1}">
                  <asvg:svgBlip xmlns:asvg="http://schemas.microsoft.com/office/drawing/2016/SVG/main" r:embed="rId6"/>
                </a:ext>
              </a:extLst>
            </a:blip>
            <a:stretch>
              <a:fillRect t="-1454" b="-1454"/>
            </a:stretch>
          </a:blipFill>
        </p:spPr>
        <p:txBody>
          <a:bodyPr/>
          <a:lstStyle/>
          <a:p>
            <a:endParaRPr lang="en-US"/>
          </a:p>
        </p:txBody>
      </p:sp>
      <p:sp>
        <p:nvSpPr>
          <p:cNvPr id="14" name="TextBox 14">
            <a:extLst>
              <a:ext uri="{FF2B5EF4-FFF2-40B4-BE49-F238E27FC236}">
                <a16:creationId xmlns:a16="http://schemas.microsoft.com/office/drawing/2014/main" id="{8C0AE38F-6ECA-A73D-05CD-BF7BF74FB147}"/>
              </a:ext>
            </a:extLst>
          </p:cNvPr>
          <p:cNvSpPr txBox="1"/>
          <p:nvPr/>
        </p:nvSpPr>
        <p:spPr>
          <a:xfrm>
            <a:off x="5459725" y="5417135"/>
            <a:ext cx="2156657" cy="243971"/>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Reprimand</a:t>
            </a:r>
          </a:p>
        </p:txBody>
      </p:sp>
      <p:sp>
        <p:nvSpPr>
          <p:cNvPr id="15" name="Arrow: Down 14">
            <a:extLst>
              <a:ext uri="{FF2B5EF4-FFF2-40B4-BE49-F238E27FC236}">
                <a16:creationId xmlns:a16="http://schemas.microsoft.com/office/drawing/2014/main" id="{BF42B944-B0F4-7B0B-7414-E26B0FAE2164}"/>
              </a:ext>
            </a:extLst>
          </p:cNvPr>
          <p:cNvSpPr/>
          <p:nvPr/>
        </p:nvSpPr>
        <p:spPr>
          <a:xfrm>
            <a:off x="6155432" y="4666478"/>
            <a:ext cx="765241" cy="531130"/>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effectLst>
                <a:glow rad="228600">
                  <a:schemeClr val="accent6">
                    <a:satMod val="175000"/>
                    <a:alpha val="40000"/>
                  </a:schemeClr>
                </a:glow>
              </a:effectLst>
            </a:endParaRPr>
          </a:p>
        </p:txBody>
      </p:sp>
      <p:sp>
        <p:nvSpPr>
          <p:cNvPr id="16" name="Arrow: Down 15">
            <a:extLst>
              <a:ext uri="{FF2B5EF4-FFF2-40B4-BE49-F238E27FC236}">
                <a16:creationId xmlns:a16="http://schemas.microsoft.com/office/drawing/2014/main" id="{1E5CF43F-80FA-8213-C734-9458E4385FF5}"/>
              </a:ext>
            </a:extLst>
          </p:cNvPr>
          <p:cNvSpPr/>
          <p:nvPr/>
        </p:nvSpPr>
        <p:spPr>
          <a:xfrm rot="10800000">
            <a:off x="6155428" y="5811517"/>
            <a:ext cx="765241" cy="531130"/>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effectLst>
                <a:glow rad="228600">
                  <a:schemeClr val="accent6">
                    <a:satMod val="175000"/>
                    <a:alpha val="40000"/>
                  </a:schemeClr>
                </a:glow>
              </a:effectLst>
            </a:endParaRPr>
          </a:p>
        </p:txBody>
      </p:sp>
    </p:spTree>
    <p:extLst>
      <p:ext uri="{BB962C8B-B14F-4D97-AF65-F5344CB8AC3E}">
        <p14:creationId xmlns:p14="http://schemas.microsoft.com/office/powerpoint/2010/main" val="12215767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l="-16666" r="-16666"/>
            </a:stretch>
          </a:blipFill>
        </p:spPr>
        <p:txBody>
          <a:bodyPr/>
          <a:lstStyle/>
          <a:p>
            <a:endParaRPr lang="en-US"/>
          </a:p>
        </p:txBody>
      </p:sp>
      <p:sp>
        <p:nvSpPr>
          <p:cNvPr id="3" name="Freeform 3"/>
          <p:cNvSpPr/>
          <p:nvPr/>
        </p:nvSpPr>
        <p:spPr>
          <a:xfrm rot="-3021728">
            <a:off x="-601451" y="-534743"/>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4" name="Freeform 4"/>
          <p:cNvSpPr/>
          <p:nvPr/>
        </p:nvSpPr>
        <p:spPr>
          <a:xfrm rot="3013506">
            <a:off x="7265653" y="-536551"/>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5" name="TextBox 5"/>
          <p:cNvSpPr txBox="1"/>
          <p:nvPr/>
        </p:nvSpPr>
        <p:spPr>
          <a:xfrm>
            <a:off x="639360" y="2209800"/>
            <a:ext cx="8474879" cy="2371496"/>
          </a:xfrm>
          <a:prstGeom prst="rect">
            <a:avLst/>
          </a:prstGeom>
        </p:spPr>
        <p:txBody>
          <a:bodyPr lIns="0" tIns="0" rIns="0" bIns="0" rtlCol="0" anchor="t">
            <a:spAutoFit/>
          </a:bodyPr>
          <a:lstStyle/>
          <a:p>
            <a:pPr algn="ctr">
              <a:lnSpc>
                <a:spcPts val="9292"/>
              </a:lnSpc>
            </a:pPr>
            <a:r>
              <a:rPr lang="en-US" sz="7680" dirty="0">
                <a:solidFill>
                  <a:srgbClr val="FFC000"/>
                </a:solidFill>
                <a:latin typeface="Harlow Solid"/>
                <a:ea typeface="Harlow Solid"/>
                <a:cs typeface="Harlow Solid"/>
                <a:sym typeface="Harlow Solid"/>
              </a:rPr>
              <a:t>Add Up Points From All 4 Rounds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l="-16666" r="-16666"/>
            </a:stretch>
          </a:blipFill>
        </p:spPr>
        <p:txBody>
          <a:bodyPr/>
          <a:lstStyle/>
          <a:p>
            <a:endParaRPr lang="en-US"/>
          </a:p>
        </p:txBody>
      </p:sp>
      <p:sp>
        <p:nvSpPr>
          <p:cNvPr id="3" name="Freeform 3"/>
          <p:cNvSpPr/>
          <p:nvPr/>
        </p:nvSpPr>
        <p:spPr>
          <a:xfrm>
            <a:off x="7764206" y="300740"/>
            <a:ext cx="4162107" cy="6917630"/>
          </a:xfrm>
          <a:custGeom>
            <a:avLst/>
            <a:gdLst/>
            <a:ahLst/>
            <a:cxnLst/>
            <a:rect l="l" t="t" r="r" b="b"/>
            <a:pathLst>
              <a:path w="4162107" h="6917630">
                <a:moveTo>
                  <a:pt x="0" y="0"/>
                </a:moveTo>
                <a:lnTo>
                  <a:pt x="4162107" y="0"/>
                </a:lnTo>
                <a:lnTo>
                  <a:pt x="4162107" y="6917630"/>
                </a:lnTo>
                <a:lnTo>
                  <a:pt x="0" y="69176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2257211" y="300740"/>
            <a:ext cx="4162107" cy="6917630"/>
          </a:xfrm>
          <a:custGeom>
            <a:avLst/>
            <a:gdLst/>
            <a:ahLst/>
            <a:cxnLst/>
            <a:rect l="l" t="t" r="r" b="b"/>
            <a:pathLst>
              <a:path w="4162107" h="6917630">
                <a:moveTo>
                  <a:pt x="0" y="0"/>
                </a:moveTo>
                <a:lnTo>
                  <a:pt x="4162107" y="0"/>
                </a:lnTo>
                <a:lnTo>
                  <a:pt x="4162107" y="6917630"/>
                </a:lnTo>
                <a:lnTo>
                  <a:pt x="0" y="69176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300722" y="865619"/>
            <a:ext cx="9385864" cy="6089079"/>
          </a:xfrm>
          <a:custGeom>
            <a:avLst/>
            <a:gdLst/>
            <a:ahLst/>
            <a:cxnLst/>
            <a:rect l="l" t="t" r="r" b="b"/>
            <a:pathLst>
              <a:path w="9385864" h="6089079">
                <a:moveTo>
                  <a:pt x="0" y="0"/>
                </a:moveTo>
                <a:lnTo>
                  <a:pt x="9385864" y="0"/>
                </a:lnTo>
                <a:lnTo>
                  <a:pt x="9385864" y="6089080"/>
                </a:lnTo>
                <a:lnTo>
                  <a:pt x="0" y="6089080"/>
                </a:lnTo>
                <a:lnTo>
                  <a:pt x="0" y="0"/>
                </a:lnTo>
                <a:close/>
              </a:path>
            </a:pathLst>
          </a:custGeom>
          <a:blipFill>
            <a:blip r:embed="rId6"/>
            <a:stretch>
              <a:fillRect/>
            </a:stretch>
          </a:blipFill>
        </p:spPr>
        <p:txBody>
          <a:bodyPr/>
          <a:lstStyle/>
          <a:p>
            <a:endParaRPr lang="en-US"/>
          </a:p>
        </p:txBody>
      </p:sp>
      <p:sp>
        <p:nvSpPr>
          <p:cNvPr id="6" name="TextBox 6"/>
          <p:cNvSpPr txBox="1"/>
          <p:nvPr/>
        </p:nvSpPr>
        <p:spPr>
          <a:xfrm>
            <a:off x="1181778" y="1963057"/>
            <a:ext cx="8056852" cy="3520202"/>
          </a:xfrm>
          <a:prstGeom prst="rect">
            <a:avLst/>
          </a:prstGeom>
        </p:spPr>
        <p:txBody>
          <a:bodyPr lIns="0" tIns="0" rIns="0" bIns="0" rtlCol="0" anchor="t">
            <a:spAutoFit/>
          </a:bodyPr>
          <a:lstStyle/>
          <a:p>
            <a:pPr algn="ctr">
              <a:lnSpc>
                <a:spcPts val="9042"/>
              </a:lnSpc>
            </a:pPr>
            <a:r>
              <a:rPr lang="en-US" sz="9133" dirty="0">
                <a:solidFill>
                  <a:srgbClr val="FFC000"/>
                </a:solidFill>
                <a:latin typeface="Harlow Solid"/>
                <a:ea typeface="Harlow Solid"/>
                <a:cs typeface="Harlow Solid"/>
                <a:sym typeface="Harlow Solid"/>
              </a:rPr>
              <a:t>And the </a:t>
            </a:r>
          </a:p>
          <a:p>
            <a:pPr algn="ctr">
              <a:lnSpc>
                <a:spcPts val="9042"/>
              </a:lnSpc>
            </a:pPr>
            <a:r>
              <a:rPr lang="en-US" sz="9133" dirty="0">
                <a:solidFill>
                  <a:srgbClr val="FFC000"/>
                </a:solidFill>
                <a:latin typeface="Harlow Solid"/>
                <a:ea typeface="Harlow Solid"/>
                <a:cs typeface="Harlow Solid"/>
                <a:sym typeface="Harlow Solid"/>
              </a:rPr>
              <a:t>Trivia Champs are...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l="-16666" r="-16666"/>
            </a:stretch>
          </a:blipFill>
        </p:spPr>
        <p:txBody>
          <a:bodyPr/>
          <a:lstStyle/>
          <a:p>
            <a:endParaRPr lang="en-US"/>
          </a:p>
        </p:txBody>
      </p:sp>
      <p:sp>
        <p:nvSpPr>
          <p:cNvPr id="3" name="Freeform 3"/>
          <p:cNvSpPr/>
          <p:nvPr/>
        </p:nvSpPr>
        <p:spPr>
          <a:xfrm rot="-3021728">
            <a:off x="-601451" y="-534743"/>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4" name="Freeform 4"/>
          <p:cNvSpPr/>
          <p:nvPr/>
        </p:nvSpPr>
        <p:spPr>
          <a:xfrm rot="3013506">
            <a:off x="7265653" y="-536551"/>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5" name="TextBox 5"/>
          <p:cNvSpPr txBox="1"/>
          <p:nvPr/>
        </p:nvSpPr>
        <p:spPr>
          <a:xfrm>
            <a:off x="2074947" y="792580"/>
            <a:ext cx="5391265" cy="1384995"/>
          </a:xfrm>
          <a:prstGeom prst="rect">
            <a:avLst/>
          </a:prstGeom>
        </p:spPr>
        <p:txBody>
          <a:bodyPr lIns="0" tIns="0" rIns="0" bIns="0" rtlCol="0" anchor="t">
            <a:spAutoFit/>
          </a:bodyPr>
          <a:lstStyle/>
          <a:p>
            <a:pPr algn="ctr">
              <a:lnSpc>
                <a:spcPts val="10752"/>
              </a:lnSpc>
              <a:spcBef>
                <a:spcPct val="0"/>
              </a:spcBef>
            </a:pPr>
            <a:r>
              <a:rPr lang="en-US" sz="7680" dirty="0">
                <a:solidFill>
                  <a:srgbClr val="FFC000"/>
                </a:solidFill>
                <a:latin typeface="Harlow Solid"/>
                <a:ea typeface="Harlow Solid"/>
                <a:cs typeface="Harlow Solid"/>
                <a:sym typeface="Harlow Solid"/>
              </a:rPr>
              <a:t>Round 1</a:t>
            </a:r>
          </a:p>
        </p:txBody>
      </p:sp>
      <p:sp>
        <p:nvSpPr>
          <p:cNvPr id="6" name="TextBox 6"/>
          <p:cNvSpPr txBox="1"/>
          <p:nvPr/>
        </p:nvSpPr>
        <p:spPr>
          <a:xfrm>
            <a:off x="923787" y="2077065"/>
            <a:ext cx="7815912" cy="890437"/>
          </a:xfrm>
          <a:prstGeom prst="rect">
            <a:avLst/>
          </a:prstGeom>
        </p:spPr>
        <p:txBody>
          <a:bodyPr wrap="square" lIns="0" tIns="0" rIns="0" bIns="0" rtlCol="0" anchor="t">
            <a:spAutoFit/>
          </a:bodyPr>
          <a:lstStyle/>
          <a:p>
            <a:pPr algn="ctr">
              <a:lnSpc>
                <a:spcPts val="3602"/>
              </a:lnSpc>
            </a:pPr>
            <a:r>
              <a:rPr lang="en-US" sz="2573" dirty="0">
                <a:solidFill>
                  <a:srgbClr val="FEFAD3"/>
                </a:solidFill>
                <a:latin typeface="Glacial Indifference"/>
                <a:ea typeface="Glacial Indifference"/>
                <a:cs typeface="Glacial Indifference"/>
                <a:sym typeface="Glacial Indifference"/>
              </a:rPr>
              <a:t>2. What do we call the chemicals and odors left behind after someone smoked or vaped in a home/car?</a:t>
            </a:r>
          </a:p>
        </p:txBody>
      </p:sp>
      <p:sp>
        <p:nvSpPr>
          <p:cNvPr id="7" name="Freeform 7"/>
          <p:cNvSpPr/>
          <p:nvPr/>
        </p:nvSpPr>
        <p:spPr>
          <a:xfrm>
            <a:off x="1709088" y="3109580"/>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r:embed="rId5">
              <a:extLst>
                <a:ext uri="{96DAC541-7B7A-43D3-8B79-37D633B846F1}">
                  <asvg:svgBlip xmlns:asvg="http://schemas.microsoft.com/office/drawing/2016/SVG/main" r:embed="rId6"/>
                </a:ext>
              </a:extLst>
            </a:blip>
            <a:stretch>
              <a:fillRect t="-1454" b="-1454"/>
            </a:stretch>
          </a:blipFill>
        </p:spPr>
        <p:txBody>
          <a:bodyPr/>
          <a:lstStyle/>
          <a:p>
            <a:endParaRPr lang="en-US"/>
          </a:p>
        </p:txBody>
      </p:sp>
      <p:sp>
        <p:nvSpPr>
          <p:cNvPr id="8" name="TextBox 8"/>
          <p:cNvSpPr txBox="1"/>
          <p:nvPr/>
        </p:nvSpPr>
        <p:spPr>
          <a:xfrm>
            <a:off x="2137218" y="3733800"/>
            <a:ext cx="2156657" cy="243971"/>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Residual Nicotine</a:t>
            </a:r>
          </a:p>
        </p:txBody>
      </p:sp>
      <p:sp>
        <p:nvSpPr>
          <p:cNvPr id="9" name="Freeform 9"/>
          <p:cNvSpPr/>
          <p:nvPr/>
        </p:nvSpPr>
        <p:spPr>
          <a:xfrm>
            <a:off x="5031595" y="3109580"/>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r:embed="rId5">
              <a:extLst>
                <a:ext uri="{96DAC541-7B7A-43D3-8B79-37D633B846F1}">
                  <asvg:svgBlip xmlns:asvg="http://schemas.microsoft.com/office/drawing/2016/SVG/main" r:embed="rId6"/>
                </a:ext>
              </a:extLst>
            </a:blip>
            <a:stretch>
              <a:fillRect t="-1454" b="-1454"/>
            </a:stretch>
          </a:blipFill>
        </p:spPr>
        <p:txBody>
          <a:bodyPr/>
          <a:lstStyle/>
          <a:p>
            <a:endParaRPr lang="en-US"/>
          </a:p>
        </p:txBody>
      </p:sp>
      <p:sp>
        <p:nvSpPr>
          <p:cNvPr id="10" name="TextBox 10"/>
          <p:cNvSpPr txBox="1"/>
          <p:nvPr/>
        </p:nvSpPr>
        <p:spPr>
          <a:xfrm>
            <a:off x="5459725" y="3643132"/>
            <a:ext cx="2156657" cy="471668"/>
          </a:xfrm>
          <a:prstGeom prst="rect">
            <a:avLst/>
          </a:prstGeom>
        </p:spPr>
        <p:txBody>
          <a:bodyPr wrap="square"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Secondhand Smoke</a:t>
            </a:r>
          </a:p>
        </p:txBody>
      </p:sp>
      <p:sp>
        <p:nvSpPr>
          <p:cNvPr id="11" name="Freeform 11"/>
          <p:cNvSpPr/>
          <p:nvPr/>
        </p:nvSpPr>
        <p:spPr>
          <a:xfrm>
            <a:off x="1709088" y="4792916"/>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r:embed="rId5">
              <a:extLst>
                <a:ext uri="{96DAC541-7B7A-43D3-8B79-37D633B846F1}">
                  <asvg:svgBlip xmlns:asvg="http://schemas.microsoft.com/office/drawing/2016/SVG/main" r:embed="rId6"/>
                </a:ext>
              </a:extLst>
            </a:blip>
            <a:stretch>
              <a:fillRect t="-1454" b="-1454"/>
            </a:stretch>
          </a:blipFill>
        </p:spPr>
        <p:txBody>
          <a:bodyPr/>
          <a:lstStyle/>
          <a:p>
            <a:endParaRPr lang="en-US"/>
          </a:p>
        </p:txBody>
      </p:sp>
      <p:sp>
        <p:nvSpPr>
          <p:cNvPr id="12" name="TextBox 12"/>
          <p:cNvSpPr txBox="1"/>
          <p:nvPr/>
        </p:nvSpPr>
        <p:spPr>
          <a:xfrm>
            <a:off x="2137218" y="5334000"/>
            <a:ext cx="2156657" cy="471668"/>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Thirdhand Smoke</a:t>
            </a:r>
          </a:p>
        </p:txBody>
      </p:sp>
      <p:sp>
        <p:nvSpPr>
          <p:cNvPr id="13" name="Freeform 13"/>
          <p:cNvSpPr/>
          <p:nvPr/>
        </p:nvSpPr>
        <p:spPr>
          <a:xfrm>
            <a:off x="5031595" y="4792916"/>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r:embed="rId5">
              <a:extLst>
                <a:ext uri="{96DAC541-7B7A-43D3-8B79-37D633B846F1}">
                  <asvg:svgBlip xmlns:asvg="http://schemas.microsoft.com/office/drawing/2016/SVG/main" r:embed="rId6"/>
                </a:ext>
              </a:extLst>
            </a:blip>
            <a:stretch>
              <a:fillRect t="-1454" b="-1454"/>
            </a:stretch>
          </a:blipFill>
        </p:spPr>
        <p:txBody>
          <a:bodyPr/>
          <a:lstStyle/>
          <a:p>
            <a:endParaRPr lang="en-US" dirty="0"/>
          </a:p>
        </p:txBody>
      </p:sp>
      <p:sp>
        <p:nvSpPr>
          <p:cNvPr id="14" name="TextBox 14"/>
          <p:cNvSpPr txBox="1"/>
          <p:nvPr/>
        </p:nvSpPr>
        <p:spPr>
          <a:xfrm>
            <a:off x="5459725" y="5428163"/>
            <a:ext cx="2156657" cy="243971"/>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Harmless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l="-16666" r="-16666"/>
            </a:stretch>
          </a:blipFill>
        </p:spPr>
        <p:txBody>
          <a:bodyPr/>
          <a:lstStyle/>
          <a:p>
            <a:endParaRPr lang="en-US"/>
          </a:p>
        </p:txBody>
      </p:sp>
      <p:sp>
        <p:nvSpPr>
          <p:cNvPr id="3" name="Freeform 3"/>
          <p:cNvSpPr/>
          <p:nvPr/>
        </p:nvSpPr>
        <p:spPr>
          <a:xfrm rot="-3021728">
            <a:off x="-601451" y="-534743"/>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4" name="Freeform 4"/>
          <p:cNvSpPr/>
          <p:nvPr/>
        </p:nvSpPr>
        <p:spPr>
          <a:xfrm rot="3013506">
            <a:off x="7265653" y="-536551"/>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5" name="TextBox 5"/>
          <p:cNvSpPr txBox="1"/>
          <p:nvPr/>
        </p:nvSpPr>
        <p:spPr>
          <a:xfrm>
            <a:off x="2074947" y="792580"/>
            <a:ext cx="5391265" cy="1384995"/>
          </a:xfrm>
          <a:prstGeom prst="rect">
            <a:avLst/>
          </a:prstGeom>
        </p:spPr>
        <p:txBody>
          <a:bodyPr lIns="0" tIns="0" rIns="0" bIns="0" rtlCol="0" anchor="t">
            <a:spAutoFit/>
          </a:bodyPr>
          <a:lstStyle/>
          <a:p>
            <a:pPr algn="ctr">
              <a:lnSpc>
                <a:spcPts val="10752"/>
              </a:lnSpc>
              <a:spcBef>
                <a:spcPct val="0"/>
              </a:spcBef>
            </a:pPr>
            <a:r>
              <a:rPr lang="en-US" sz="7680" dirty="0">
                <a:solidFill>
                  <a:srgbClr val="FFC000"/>
                </a:solidFill>
                <a:latin typeface="Harlow Solid"/>
                <a:ea typeface="Harlow Solid"/>
                <a:cs typeface="Harlow Solid"/>
                <a:sym typeface="Harlow Solid"/>
              </a:rPr>
              <a:t>Round 1</a:t>
            </a:r>
          </a:p>
        </p:txBody>
      </p:sp>
      <p:sp>
        <p:nvSpPr>
          <p:cNvPr id="6" name="TextBox 6"/>
          <p:cNvSpPr txBox="1"/>
          <p:nvPr/>
        </p:nvSpPr>
        <p:spPr>
          <a:xfrm>
            <a:off x="647700" y="2307898"/>
            <a:ext cx="8458200" cy="428772"/>
          </a:xfrm>
          <a:prstGeom prst="rect">
            <a:avLst/>
          </a:prstGeom>
        </p:spPr>
        <p:txBody>
          <a:bodyPr wrap="square" lIns="0" tIns="0" rIns="0" bIns="0" rtlCol="0" anchor="t">
            <a:spAutoFit/>
          </a:bodyPr>
          <a:lstStyle/>
          <a:p>
            <a:pPr algn="ctr">
              <a:lnSpc>
                <a:spcPts val="3602"/>
              </a:lnSpc>
            </a:pPr>
            <a:r>
              <a:rPr lang="en-US" sz="2573" dirty="0">
                <a:solidFill>
                  <a:srgbClr val="FEFAD3"/>
                </a:solidFill>
                <a:latin typeface="Glacial Indifference"/>
                <a:ea typeface="Glacial Indifference"/>
                <a:cs typeface="Glacial Indifference"/>
                <a:sym typeface="Glacial Indifference"/>
              </a:rPr>
              <a:t>3. How does Big Tobacco target marginalized populations?</a:t>
            </a:r>
          </a:p>
        </p:txBody>
      </p:sp>
      <p:sp>
        <p:nvSpPr>
          <p:cNvPr id="7" name="Freeform 7"/>
          <p:cNvSpPr/>
          <p:nvPr/>
        </p:nvSpPr>
        <p:spPr>
          <a:xfrm>
            <a:off x="1709088" y="3109580"/>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r:embed="rId5">
              <a:extLst>
                <a:ext uri="{96DAC541-7B7A-43D3-8B79-37D633B846F1}">
                  <asvg:svgBlip xmlns:asvg="http://schemas.microsoft.com/office/drawing/2016/SVG/main" r:embed="rId6"/>
                </a:ext>
              </a:extLst>
            </a:blip>
            <a:stretch>
              <a:fillRect t="-1454" b="-1454"/>
            </a:stretch>
          </a:blipFill>
        </p:spPr>
        <p:txBody>
          <a:bodyPr/>
          <a:lstStyle/>
          <a:p>
            <a:endParaRPr lang="en-US"/>
          </a:p>
        </p:txBody>
      </p:sp>
      <p:sp>
        <p:nvSpPr>
          <p:cNvPr id="8" name="TextBox 8"/>
          <p:cNvSpPr txBox="1"/>
          <p:nvPr/>
        </p:nvSpPr>
        <p:spPr>
          <a:xfrm>
            <a:off x="1905000" y="3600694"/>
            <a:ext cx="2607933" cy="461665"/>
          </a:xfrm>
          <a:prstGeom prst="rect">
            <a:avLst/>
          </a:prstGeom>
        </p:spPr>
        <p:txBody>
          <a:bodyPr wrap="square" lIns="0" tIns="0" rIns="0" bIns="0" rtlCol="0" anchor="t">
            <a:spAutoFit/>
          </a:bodyPr>
          <a:lstStyle/>
          <a:p>
            <a:pPr algn="ctr">
              <a:lnSpc>
                <a:spcPts val="1795"/>
              </a:lnSpc>
            </a:pPr>
            <a:r>
              <a:rPr lang="en-US" sz="1600" b="1" dirty="0">
                <a:solidFill>
                  <a:srgbClr val="931E09"/>
                </a:solidFill>
                <a:latin typeface="Glacial Indifference Bold"/>
                <a:ea typeface="Glacial Indifference Bold"/>
                <a:cs typeface="Glacial Indifference Bold"/>
                <a:sym typeface="Glacial Indifference Bold"/>
              </a:rPr>
              <a:t>Fighting laws that would protect certain groups</a:t>
            </a:r>
          </a:p>
        </p:txBody>
      </p:sp>
      <p:sp>
        <p:nvSpPr>
          <p:cNvPr id="9" name="Freeform 9"/>
          <p:cNvSpPr/>
          <p:nvPr/>
        </p:nvSpPr>
        <p:spPr>
          <a:xfrm>
            <a:off x="5031595" y="3109580"/>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r:embed="rId5">
              <a:extLst>
                <a:ext uri="{96DAC541-7B7A-43D3-8B79-37D633B846F1}">
                  <asvg:svgBlip xmlns:asvg="http://schemas.microsoft.com/office/drawing/2016/SVG/main" r:embed="rId6"/>
                </a:ext>
              </a:extLst>
            </a:blip>
            <a:stretch>
              <a:fillRect t="-1454" b="-1454"/>
            </a:stretch>
          </a:blipFill>
        </p:spPr>
        <p:txBody>
          <a:bodyPr/>
          <a:lstStyle/>
          <a:p>
            <a:endParaRPr lang="en-US"/>
          </a:p>
        </p:txBody>
      </p:sp>
      <p:sp>
        <p:nvSpPr>
          <p:cNvPr id="10" name="TextBox 10"/>
          <p:cNvSpPr txBox="1"/>
          <p:nvPr/>
        </p:nvSpPr>
        <p:spPr>
          <a:xfrm>
            <a:off x="5425948" y="3605159"/>
            <a:ext cx="2224209" cy="461665"/>
          </a:xfrm>
          <a:prstGeom prst="rect">
            <a:avLst/>
          </a:prstGeom>
        </p:spPr>
        <p:txBody>
          <a:bodyPr wrap="square" lIns="0" tIns="0" rIns="0" bIns="0" rtlCol="0" anchor="t">
            <a:spAutoFit/>
          </a:bodyPr>
          <a:lstStyle/>
          <a:p>
            <a:pPr algn="ctr">
              <a:lnSpc>
                <a:spcPts val="1795"/>
              </a:lnSpc>
            </a:pPr>
            <a:r>
              <a:rPr lang="en-US" sz="1600" b="1" dirty="0">
                <a:solidFill>
                  <a:srgbClr val="931E09"/>
                </a:solidFill>
                <a:latin typeface="Glacial Indifference Bold"/>
                <a:ea typeface="Glacial Indifference Bold"/>
                <a:cs typeface="Glacial Indifference Bold"/>
                <a:sym typeface="Glacial Indifference Bold"/>
              </a:rPr>
              <a:t>Aggressive Marketing to specific groups</a:t>
            </a:r>
          </a:p>
        </p:txBody>
      </p:sp>
      <p:sp>
        <p:nvSpPr>
          <p:cNvPr id="11" name="Freeform 11"/>
          <p:cNvSpPr/>
          <p:nvPr/>
        </p:nvSpPr>
        <p:spPr>
          <a:xfrm>
            <a:off x="1709088" y="4792916"/>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r:embed="rId5">
              <a:extLst>
                <a:ext uri="{96DAC541-7B7A-43D3-8B79-37D633B846F1}">
                  <asvg:svgBlip xmlns:asvg="http://schemas.microsoft.com/office/drawing/2016/SVG/main" r:embed="rId6"/>
                </a:ext>
              </a:extLst>
            </a:blip>
            <a:stretch>
              <a:fillRect t="-1454" b="-1454"/>
            </a:stretch>
          </a:blipFill>
        </p:spPr>
        <p:txBody>
          <a:bodyPr/>
          <a:lstStyle/>
          <a:p>
            <a:endParaRPr lang="en-US"/>
          </a:p>
        </p:txBody>
      </p:sp>
      <p:sp>
        <p:nvSpPr>
          <p:cNvPr id="12" name="TextBox 12"/>
          <p:cNvSpPr txBox="1"/>
          <p:nvPr/>
        </p:nvSpPr>
        <p:spPr>
          <a:xfrm>
            <a:off x="1905000" y="5276777"/>
            <a:ext cx="2622265" cy="461665"/>
          </a:xfrm>
          <a:prstGeom prst="rect">
            <a:avLst/>
          </a:prstGeom>
        </p:spPr>
        <p:txBody>
          <a:bodyPr wrap="square" lIns="0" tIns="0" rIns="0" bIns="0" rtlCol="0" anchor="t">
            <a:spAutoFit/>
          </a:bodyPr>
          <a:lstStyle/>
          <a:p>
            <a:pPr algn="ctr">
              <a:lnSpc>
                <a:spcPts val="1795"/>
              </a:lnSpc>
            </a:pPr>
            <a:r>
              <a:rPr lang="en-US" sz="1600" b="1" dirty="0">
                <a:solidFill>
                  <a:srgbClr val="931E09"/>
                </a:solidFill>
                <a:latin typeface="Glacial Indifference Bold"/>
                <a:ea typeface="Glacial Indifference Bold"/>
                <a:cs typeface="Glacial Indifference Bold"/>
                <a:sym typeface="Glacial Indifference Bold"/>
              </a:rPr>
              <a:t>Donating to events in marginalized communities</a:t>
            </a:r>
          </a:p>
        </p:txBody>
      </p:sp>
      <p:sp>
        <p:nvSpPr>
          <p:cNvPr id="13" name="Freeform 13"/>
          <p:cNvSpPr/>
          <p:nvPr/>
        </p:nvSpPr>
        <p:spPr>
          <a:xfrm>
            <a:off x="5031595" y="4792916"/>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r:embed="rId5">
              <a:extLst>
                <a:ext uri="{96DAC541-7B7A-43D3-8B79-37D633B846F1}">
                  <asvg:svgBlip xmlns:asvg="http://schemas.microsoft.com/office/drawing/2016/SVG/main" r:embed="rId6"/>
                </a:ext>
              </a:extLst>
            </a:blip>
            <a:stretch>
              <a:fillRect t="-1454" b="-1454"/>
            </a:stretch>
          </a:blipFill>
        </p:spPr>
        <p:txBody>
          <a:bodyPr/>
          <a:lstStyle/>
          <a:p>
            <a:endParaRPr lang="en-US" dirty="0"/>
          </a:p>
        </p:txBody>
      </p:sp>
      <p:sp>
        <p:nvSpPr>
          <p:cNvPr id="14" name="TextBox 14"/>
          <p:cNvSpPr txBox="1"/>
          <p:nvPr/>
        </p:nvSpPr>
        <p:spPr>
          <a:xfrm>
            <a:off x="5459725" y="5334000"/>
            <a:ext cx="2156657" cy="471668"/>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All of these strategies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l="-16666" r="-16666"/>
            </a:stretch>
          </a:blipFill>
        </p:spPr>
        <p:txBody>
          <a:bodyPr/>
          <a:lstStyle/>
          <a:p>
            <a:endParaRPr lang="en-US"/>
          </a:p>
        </p:txBody>
      </p:sp>
      <p:sp>
        <p:nvSpPr>
          <p:cNvPr id="3" name="Freeform 3"/>
          <p:cNvSpPr/>
          <p:nvPr/>
        </p:nvSpPr>
        <p:spPr>
          <a:xfrm>
            <a:off x="1494049" y="1463040"/>
            <a:ext cx="6765503" cy="4389120"/>
          </a:xfrm>
          <a:custGeom>
            <a:avLst/>
            <a:gdLst/>
            <a:ahLst/>
            <a:cxnLst/>
            <a:rect l="l" t="t" r="r" b="b"/>
            <a:pathLst>
              <a:path w="6765503" h="4389120">
                <a:moveTo>
                  <a:pt x="0" y="0"/>
                </a:moveTo>
                <a:lnTo>
                  <a:pt x="6765502" y="0"/>
                </a:lnTo>
                <a:lnTo>
                  <a:pt x="6765502" y="4389120"/>
                </a:lnTo>
                <a:lnTo>
                  <a:pt x="0" y="4389120"/>
                </a:lnTo>
                <a:lnTo>
                  <a:pt x="0" y="0"/>
                </a:lnTo>
                <a:close/>
              </a:path>
            </a:pathLst>
          </a:custGeom>
          <a:blipFill>
            <a:blip r:embed="rId4"/>
            <a:stretch>
              <a:fillRect/>
            </a:stretch>
          </a:blipFill>
        </p:spPr>
        <p:txBody>
          <a:bodyPr/>
          <a:lstStyle/>
          <a:p>
            <a:endParaRPr lang="en-US"/>
          </a:p>
        </p:txBody>
      </p:sp>
      <p:sp>
        <p:nvSpPr>
          <p:cNvPr id="4" name="TextBox 4"/>
          <p:cNvSpPr txBox="1"/>
          <p:nvPr/>
        </p:nvSpPr>
        <p:spPr>
          <a:xfrm>
            <a:off x="1696748" y="2203132"/>
            <a:ext cx="6360104" cy="2103140"/>
          </a:xfrm>
          <a:prstGeom prst="rect">
            <a:avLst/>
          </a:prstGeom>
        </p:spPr>
        <p:txBody>
          <a:bodyPr lIns="0" tIns="0" rIns="0" bIns="0" rtlCol="0" anchor="t">
            <a:spAutoFit/>
          </a:bodyPr>
          <a:lstStyle/>
          <a:p>
            <a:pPr algn="ctr">
              <a:lnSpc>
                <a:spcPts val="16426"/>
              </a:lnSpc>
              <a:spcBef>
                <a:spcPct val="0"/>
              </a:spcBef>
            </a:pPr>
            <a:r>
              <a:rPr lang="en-US" sz="11733" dirty="0">
                <a:solidFill>
                  <a:srgbClr val="FFC000"/>
                </a:solidFill>
                <a:latin typeface="Harlow Solid"/>
                <a:ea typeface="Harlow Solid"/>
                <a:cs typeface="Harlow Solid"/>
                <a:sym typeface="Harlow Solid"/>
              </a:rPr>
              <a:t>Round 1</a:t>
            </a:r>
          </a:p>
        </p:txBody>
      </p:sp>
      <p:sp>
        <p:nvSpPr>
          <p:cNvPr id="5" name="TextBox 5"/>
          <p:cNvSpPr txBox="1"/>
          <p:nvPr/>
        </p:nvSpPr>
        <p:spPr>
          <a:xfrm>
            <a:off x="3909696" y="3735472"/>
            <a:ext cx="3457697" cy="509609"/>
          </a:xfrm>
          <a:prstGeom prst="rect">
            <a:avLst/>
          </a:prstGeom>
        </p:spPr>
        <p:txBody>
          <a:bodyPr lIns="0" tIns="0" rIns="0" bIns="0" rtlCol="0" anchor="t">
            <a:spAutoFit/>
          </a:bodyPr>
          <a:lstStyle/>
          <a:p>
            <a:pPr algn="ctr">
              <a:lnSpc>
                <a:spcPts val="4181"/>
              </a:lnSpc>
            </a:pPr>
            <a:r>
              <a:rPr lang="en-US" sz="2986">
                <a:solidFill>
                  <a:srgbClr val="FEFAD3"/>
                </a:solidFill>
                <a:latin typeface="Glacial Indifference"/>
                <a:ea typeface="Glacial Indifference"/>
                <a:cs typeface="Glacial Indifference"/>
                <a:sym typeface="Glacial Indifference"/>
              </a:rPr>
              <a:t>ANSWERS</a:t>
            </a:r>
          </a:p>
        </p:txBody>
      </p:sp>
      <p:sp>
        <p:nvSpPr>
          <p:cNvPr id="6" name="Freeform 6"/>
          <p:cNvSpPr/>
          <p:nvPr/>
        </p:nvSpPr>
        <p:spPr>
          <a:xfrm>
            <a:off x="7764206" y="300740"/>
            <a:ext cx="4162107" cy="6917630"/>
          </a:xfrm>
          <a:custGeom>
            <a:avLst/>
            <a:gdLst/>
            <a:ahLst/>
            <a:cxnLst/>
            <a:rect l="l" t="t" r="r" b="b"/>
            <a:pathLst>
              <a:path w="4162107" h="6917630">
                <a:moveTo>
                  <a:pt x="0" y="0"/>
                </a:moveTo>
                <a:lnTo>
                  <a:pt x="4162107" y="0"/>
                </a:lnTo>
                <a:lnTo>
                  <a:pt x="4162107" y="6917630"/>
                </a:lnTo>
                <a:lnTo>
                  <a:pt x="0" y="691763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7"/>
          <p:cNvSpPr/>
          <p:nvPr/>
        </p:nvSpPr>
        <p:spPr>
          <a:xfrm>
            <a:off x="-2257211" y="300740"/>
            <a:ext cx="4162107" cy="6917630"/>
          </a:xfrm>
          <a:custGeom>
            <a:avLst/>
            <a:gdLst/>
            <a:ahLst/>
            <a:cxnLst/>
            <a:rect l="l" t="t" r="r" b="b"/>
            <a:pathLst>
              <a:path w="4162107" h="6917630">
                <a:moveTo>
                  <a:pt x="0" y="0"/>
                </a:moveTo>
                <a:lnTo>
                  <a:pt x="4162107" y="0"/>
                </a:lnTo>
                <a:lnTo>
                  <a:pt x="4162107" y="6917630"/>
                </a:lnTo>
                <a:lnTo>
                  <a:pt x="0" y="691763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l="-16666" r="-16666"/>
            </a:stretch>
          </a:blipFill>
        </p:spPr>
        <p:txBody>
          <a:bodyPr/>
          <a:lstStyle/>
          <a:p>
            <a:endParaRPr lang="en-US"/>
          </a:p>
        </p:txBody>
      </p:sp>
      <p:sp>
        <p:nvSpPr>
          <p:cNvPr id="3" name="Freeform 3"/>
          <p:cNvSpPr/>
          <p:nvPr/>
        </p:nvSpPr>
        <p:spPr>
          <a:xfrm rot="-3021728">
            <a:off x="-601451" y="-534743"/>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4" name="Freeform 4"/>
          <p:cNvSpPr/>
          <p:nvPr/>
        </p:nvSpPr>
        <p:spPr>
          <a:xfrm rot="3013506">
            <a:off x="7265653" y="-536551"/>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5" name="TextBox 5"/>
          <p:cNvSpPr txBox="1"/>
          <p:nvPr/>
        </p:nvSpPr>
        <p:spPr>
          <a:xfrm>
            <a:off x="2074947" y="792580"/>
            <a:ext cx="5391265" cy="1384995"/>
          </a:xfrm>
          <a:prstGeom prst="rect">
            <a:avLst/>
          </a:prstGeom>
        </p:spPr>
        <p:txBody>
          <a:bodyPr lIns="0" tIns="0" rIns="0" bIns="0" rtlCol="0" anchor="t">
            <a:spAutoFit/>
          </a:bodyPr>
          <a:lstStyle/>
          <a:p>
            <a:pPr algn="ctr">
              <a:lnSpc>
                <a:spcPts val="10752"/>
              </a:lnSpc>
              <a:spcBef>
                <a:spcPct val="0"/>
              </a:spcBef>
            </a:pPr>
            <a:r>
              <a:rPr lang="en-US" sz="7680" dirty="0">
                <a:solidFill>
                  <a:srgbClr val="FFC000"/>
                </a:solidFill>
                <a:latin typeface="Harlow Solid"/>
                <a:ea typeface="Harlow Solid"/>
                <a:cs typeface="Harlow Solid"/>
                <a:sym typeface="Harlow Solid"/>
              </a:rPr>
              <a:t>Round 1</a:t>
            </a:r>
          </a:p>
        </p:txBody>
      </p:sp>
      <p:sp>
        <p:nvSpPr>
          <p:cNvPr id="6" name="TextBox 6"/>
          <p:cNvSpPr txBox="1"/>
          <p:nvPr/>
        </p:nvSpPr>
        <p:spPr>
          <a:xfrm>
            <a:off x="2268553" y="2372700"/>
            <a:ext cx="5216494" cy="428772"/>
          </a:xfrm>
          <a:prstGeom prst="rect">
            <a:avLst/>
          </a:prstGeom>
        </p:spPr>
        <p:txBody>
          <a:bodyPr lIns="0" tIns="0" rIns="0" bIns="0" rtlCol="0" anchor="t">
            <a:spAutoFit/>
          </a:bodyPr>
          <a:lstStyle/>
          <a:p>
            <a:pPr algn="ctr">
              <a:lnSpc>
                <a:spcPts val="3602"/>
              </a:lnSpc>
            </a:pPr>
            <a:r>
              <a:rPr lang="en-US" sz="2573" dirty="0">
                <a:solidFill>
                  <a:srgbClr val="FEFAD3"/>
                </a:solidFill>
                <a:latin typeface="Glacial Indifference"/>
                <a:ea typeface="Glacial Indifference"/>
                <a:cs typeface="Glacial Indifference"/>
                <a:sym typeface="Glacial Indifference"/>
              </a:rPr>
              <a:t>1. What do Vapes/E-cigarettes emit?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l="-16666" r="-16666"/>
            </a:stretch>
          </a:blipFill>
        </p:spPr>
        <p:txBody>
          <a:bodyPr/>
          <a:lstStyle/>
          <a:p>
            <a:endParaRPr lang="en-US"/>
          </a:p>
        </p:txBody>
      </p:sp>
      <p:sp>
        <p:nvSpPr>
          <p:cNvPr id="3" name="Freeform 3"/>
          <p:cNvSpPr/>
          <p:nvPr/>
        </p:nvSpPr>
        <p:spPr>
          <a:xfrm rot="-3021728">
            <a:off x="-601451" y="-534743"/>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4" name="Freeform 4"/>
          <p:cNvSpPr/>
          <p:nvPr/>
        </p:nvSpPr>
        <p:spPr>
          <a:xfrm rot="3013506">
            <a:off x="7265653" y="-536551"/>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5" name="TextBox 5"/>
          <p:cNvSpPr txBox="1"/>
          <p:nvPr/>
        </p:nvSpPr>
        <p:spPr>
          <a:xfrm>
            <a:off x="2074947" y="792580"/>
            <a:ext cx="5391265" cy="1384995"/>
          </a:xfrm>
          <a:prstGeom prst="rect">
            <a:avLst/>
          </a:prstGeom>
        </p:spPr>
        <p:txBody>
          <a:bodyPr lIns="0" tIns="0" rIns="0" bIns="0" rtlCol="0" anchor="t">
            <a:spAutoFit/>
          </a:bodyPr>
          <a:lstStyle/>
          <a:p>
            <a:pPr algn="ctr">
              <a:lnSpc>
                <a:spcPts val="10752"/>
              </a:lnSpc>
              <a:spcBef>
                <a:spcPct val="0"/>
              </a:spcBef>
            </a:pPr>
            <a:r>
              <a:rPr lang="en-US" sz="7680" dirty="0">
                <a:solidFill>
                  <a:srgbClr val="FFC000"/>
                </a:solidFill>
                <a:latin typeface="Harlow Solid"/>
                <a:ea typeface="Harlow Solid"/>
                <a:cs typeface="Harlow Solid"/>
                <a:sym typeface="Harlow Solid"/>
              </a:rPr>
              <a:t>Round 1</a:t>
            </a:r>
          </a:p>
        </p:txBody>
      </p:sp>
      <p:sp>
        <p:nvSpPr>
          <p:cNvPr id="6" name="TextBox 6"/>
          <p:cNvSpPr txBox="1"/>
          <p:nvPr/>
        </p:nvSpPr>
        <p:spPr>
          <a:xfrm>
            <a:off x="2268553" y="2372700"/>
            <a:ext cx="5216494" cy="428772"/>
          </a:xfrm>
          <a:prstGeom prst="rect">
            <a:avLst/>
          </a:prstGeom>
        </p:spPr>
        <p:txBody>
          <a:bodyPr lIns="0" tIns="0" rIns="0" bIns="0" rtlCol="0" anchor="t">
            <a:spAutoFit/>
          </a:bodyPr>
          <a:lstStyle/>
          <a:p>
            <a:pPr algn="ctr">
              <a:lnSpc>
                <a:spcPts val="3602"/>
              </a:lnSpc>
            </a:pPr>
            <a:r>
              <a:rPr lang="en-US" sz="2573" dirty="0">
                <a:solidFill>
                  <a:srgbClr val="FEFAD3"/>
                </a:solidFill>
                <a:latin typeface="Glacial Indifference"/>
                <a:ea typeface="Glacial Indifference"/>
                <a:cs typeface="Glacial Indifference"/>
                <a:sym typeface="Glacial Indifference"/>
              </a:rPr>
              <a:t>1. What do Vapes/E-cigarettes emit?</a:t>
            </a:r>
          </a:p>
        </p:txBody>
      </p:sp>
      <p:sp>
        <p:nvSpPr>
          <p:cNvPr id="7" name="Freeform 7"/>
          <p:cNvSpPr/>
          <p:nvPr/>
        </p:nvSpPr>
        <p:spPr>
          <a:xfrm>
            <a:off x="1709088" y="3109580"/>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r:embed="rId5">
              <a:extLst>
                <a:ext uri="{96DAC541-7B7A-43D3-8B79-37D633B846F1}">
                  <asvg:svgBlip xmlns:asvg="http://schemas.microsoft.com/office/drawing/2016/SVG/main" r:embed="rId6"/>
                </a:ext>
              </a:extLst>
            </a:blip>
            <a:stretch>
              <a:fillRect t="-1454" b="-1454"/>
            </a:stretch>
          </a:blipFill>
        </p:spPr>
        <p:txBody>
          <a:bodyPr/>
          <a:lstStyle/>
          <a:p>
            <a:endParaRPr lang="en-US"/>
          </a:p>
        </p:txBody>
      </p:sp>
      <p:sp>
        <p:nvSpPr>
          <p:cNvPr id="8" name="TextBox 8"/>
          <p:cNvSpPr txBox="1"/>
          <p:nvPr/>
        </p:nvSpPr>
        <p:spPr>
          <a:xfrm>
            <a:off x="2137218" y="3733800"/>
            <a:ext cx="2156657" cy="243971"/>
          </a:xfrm>
          <a:prstGeom prst="rect">
            <a:avLst/>
          </a:prstGeom>
        </p:spPr>
        <p:txBody>
          <a:bodyPr lIns="0" tIns="0" rIns="0" bIns="0" rtlCol="0" anchor="t">
            <a:spAutoFit/>
          </a:bodyPr>
          <a:lstStyle/>
          <a:p>
            <a:pPr algn="ctr">
              <a:lnSpc>
                <a:spcPts val="1795"/>
              </a:lnSpc>
            </a:pPr>
            <a:r>
              <a:rPr lang="en-US" sz="2111" b="1">
                <a:solidFill>
                  <a:srgbClr val="931E09"/>
                </a:solidFill>
                <a:latin typeface="Glacial Indifference Bold"/>
                <a:ea typeface="Glacial Indifference Bold"/>
                <a:cs typeface="Glacial Indifference Bold"/>
                <a:sym typeface="Glacial Indifference Bold"/>
              </a:rPr>
              <a:t>Aerosol</a:t>
            </a:r>
          </a:p>
        </p:txBody>
      </p:sp>
      <p:sp>
        <p:nvSpPr>
          <p:cNvPr id="9" name="Freeform 9"/>
          <p:cNvSpPr/>
          <p:nvPr/>
        </p:nvSpPr>
        <p:spPr>
          <a:xfrm>
            <a:off x="5031595" y="3109580"/>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r:embed="rId5">
              <a:extLst>
                <a:ext uri="{96DAC541-7B7A-43D3-8B79-37D633B846F1}">
                  <asvg:svgBlip xmlns:asvg="http://schemas.microsoft.com/office/drawing/2016/SVG/main" r:embed="rId6"/>
                </a:ext>
              </a:extLst>
            </a:blip>
            <a:stretch>
              <a:fillRect t="-1454" b="-1454"/>
            </a:stretch>
          </a:blipFill>
        </p:spPr>
        <p:txBody>
          <a:bodyPr/>
          <a:lstStyle/>
          <a:p>
            <a:endParaRPr lang="en-US"/>
          </a:p>
        </p:txBody>
      </p:sp>
      <p:sp>
        <p:nvSpPr>
          <p:cNvPr id="10" name="TextBox 10"/>
          <p:cNvSpPr txBox="1"/>
          <p:nvPr/>
        </p:nvSpPr>
        <p:spPr>
          <a:xfrm>
            <a:off x="5459725" y="3744828"/>
            <a:ext cx="2156657" cy="243971"/>
          </a:xfrm>
          <a:prstGeom prst="rect">
            <a:avLst/>
          </a:prstGeom>
        </p:spPr>
        <p:txBody>
          <a:bodyPr lIns="0" tIns="0" rIns="0" bIns="0" rtlCol="0" anchor="t">
            <a:spAutoFit/>
          </a:bodyPr>
          <a:lstStyle/>
          <a:p>
            <a:pPr algn="ctr">
              <a:lnSpc>
                <a:spcPts val="1795"/>
              </a:lnSpc>
            </a:pPr>
            <a:r>
              <a:rPr lang="en-US" sz="2111" b="1">
                <a:solidFill>
                  <a:srgbClr val="931E09"/>
                </a:solidFill>
                <a:latin typeface="Glacial Indifference Bold"/>
                <a:ea typeface="Glacial Indifference Bold"/>
                <a:cs typeface="Glacial Indifference Bold"/>
                <a:sym typeface="Glacial Indifference Bold"/>
              </a:rPr>
              <a:t>Water Vapor</a:t>
            </a:r>
          </a:p>
        </p:txBody>
      </p:sp>
      <p:sp>
        <p:nvSpPr>
          <p:cNvPr id="11" name="Freeform 11"/>
          <p:cNvSpPr/>
          <p:nvPr/>
        </p:nvSpPr>
        <p:spPr>
          <a:xfrm>
            <a:off x="1709088" y="4792916"/>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r:embed="rId5">
              <a:extLst>
                <a:ext uri="{96DAC541-7B7A-43D3-8B79-37D633B846F1}">
                  <asvg:svgBlip xmlns:asvg="http://schemas.microsoft.com/office/drawing/2016/SVG/main" r:embed="rId6"/>
                </a:ext>
              </a:extLst>
            </a:blip>
            <a:stretch>
              <a:fillRect t="-1454" b="-1454"/>
            </a:stretch>
          </a:blipFill>
        </p:spPr>
        <p:txBody>
          <a:bodyPr/>
          <a:lstStyle/>
          <a:p>
            <a:endParaRPr lang="en-US"/>
          </a:p>
        </p:txBody>
      </p:sp>
      <p:sp>
        <p:nvSpPr>
          <p:cNvPr id="12" name="TextBox 12"/>
          <p:cNvSpPr txBox="1"/>
          <p:nvPr/>
        </p:nvSpPr>
        <p:spPr>
          <a:xfrm>
            <a:off x="2137218" y="5417136"/>
            <a:ext cx="2156657" cy="243971"/>
          </a:xfrm>
          <a:prstGeom prst="rect">
            <a:avLst/>
          </a:prstGeom>
        </p:spPr>
        <p:txBody>
          <a:bodyPr lIns="0" tIns="0" rIns="0" bIns="0" rtlCol="0" anchor="t">
            <a:spAutoFit/>
          </a:bodyPr>
          <a:lstStyle/>
          <a:p>
            <a:pPr algn="ctr">
              <a:lnSpc>
                <a:spcPts val="1795"/>
              </a:lnSpc>
            </a:pPr>
            <a:r>
              <a:rPr lang="en-US" sz="2111" b="1">
                <a:solidFill>
                  <a:srgbClr val="931E09"/>
                </a:solidFill>
                <a:latin typeface="Glacial Indifference Bold"/>
                <a:ea typeface="Glacial Indifference Bold"/>
                <a:cs typeface="Glacial Indifference Bold"/>
                <a:sym typeface="Glacial Indifference Bold"/>
              </a:rPr>
              <a:t>Harmless Flavors</a:t>
            </a:r>
          </a:p>
        </p:txBody>
      </p:sp>
      <p:sp>
        <p:nvSpPr>
          <p:cNvPr id="13" name="Freeform 13"/>
          <p:cNvSpPr/>
          <p:nvPr/>
        </p:nvSpPr>
        <p:spPr>
          <a:xfrm>
            <a:off x="5031595" y="4792916"/>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r:embed="rId5">
              <a:extLst>
                <a:ext uri="{96DAC541-7B7A-43D3-8B79-37D633B846F1}">
                  <asvg:svgBlip xmlns:asvg="http://schemas.microsoft.com/office/drawing/2016/SVG/main" r:embed="rId6"/>
                </a:ext>
              </a:extLst>
            </a:blip>
            <a:stretch>
              <a:fillRect t="-1454" b="-1454"/>
            </a:stretch>
          </a:blipFill>
        </p:spPr>
        <p:txBody>
          <a:bodyPr/>
          <a:lstStyle/>
          <a:p>
            <a:endParaRPr lang="en-US"/>
          </a:p>
        </p:txBody>
      </p:sp>
      <p:sp>
        <p:nvSpPr>
          <p:cNvPr id="14" name="TextBox 14"/>
          <p:cNvSpPr txBox="1"/>
          <p:nvPr/>
        </p:nvSpPr>
        <p:spPr>
          <a:xfrm>
            <a:off x="5459725" y="5428163"/>
            <a:ext cx="2156657" cy="243971"/>
          </a:xfrm>
          <a:prstGeom prst="rect">
            <a:avLst/>
          </a:prstGeom>
        </p:spPr>
        <p:txBody>
          <a:bodyPr lIns="0" tIns="0" rIns="0" bIns="0" rtlCol="0" anchor="t">
            <a:spAutoFit/>
          </a:bodyPr>
          <a:lstStyle/>
          <a:p>
            <a:pPr algn="ctr">
              <a:lnSpc>
                <a:spcPts val="1795"/>
              </a:lnSpc>
            </a:pPr>
            <a:r>
              <a:rPr lang="en-US" sz="2111" b="1">
                <a:solidFill>
                  <a:srgbClr val="931E09"/>
                </a:solidFill>
                <a:latin typeface="Glacial Indifference Bold"/>
                <a:ea typeface="Glacial Indifference Bold"/>
                <a:cs typeface="Glacial Indifference Bold"/>
                <a:sym typeface="Glacial Indifference Bold"/>
              </a:rPr>
              <a:t>Fruity Mist</a:t>
            </a:r>
          </a:p>
        </p:txBody>
      </p:sp>
      <p:sp>
        <p:nvSpPr>
          <p:cNvPr id="16" name="Arrow: Down 15">
            <a:extLst>
              <a:ext uri="{FF2B5EF4-FFF2-40B4-BE49-F238E27FC236}">
                <a16:creationId xmlns:a16="http://schemas.microsoft.com/office/drawing/2014/main" id="{FBE43617-6DF9-6372-C978-1523D389A861}"/>
              </a:ext>
            </a:extLst>
          </p:cNvPr>
          <p:cNvSpPr/>
          <p:nvPr/>
        </p:nvSpPr>
        <p:spPr>
          <a:xfrm>
            <a:off x="2832925" y="2994619"/>
            <a:ext cx="765241" cy="531130"/>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effectLst>
                <a:glow rad="228600">
                  <a:schemeClr val="accent6">
                    <a:satMod val="175000"/>
                    <a:alpha val="40000"/>
                  </a:schemeClr>
                </a:glow>
              </a:effectLst>
            </a:endParaRPr>
          </a:p>
        </p:txBody>
      </p:sp>
      <p:sp>
        <p:nvSpPr>
          <p:cNvPr id="17" name="Arrow: Down 16">
            <a:extLst>
              <a:ext uri="{FF2B5EF4-FFF2-40B4-BE49-F238E27FC236}">
                <a16:creationId xmlns:a16="http://schemas.microsoft.com/office/drawing/2014/main" id="{D0723A8B-C884-5DE3-7B19-68FD8A161920}"/>
              </a:ext>
            </a:extLst>
          </p:cNvPr>
          <p:cNvSpPr/>
          <p:nvPr/>
        </p:nvSpPr>
        <p:spPr>
          <a:xfrm rot="10800000">
            <a:off x="2832925" y="4111240"/>
            <a:ext cx="765241" cy="531130"/>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effectLst>
                <a:glow rad="228600">
                  <a:schemeClr val="accent6">
                    <a:satMod val="175000"/>
                    <a:alpha val="40000"/>
                  </a:schemeClr>
                </a:glow>
              </a:effectLst>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2072</TotalTime>
  <Words>4428</Words>
  <Application>Microsoft Office PowerPoint</Application>
  <PresentationFormat>Custom</PresentationFormat>
  <Paragraphs>391</Paragraphs>
  <Slides>48</Slides>
  <Notes>48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Glacial Indifference Bold</vt:lpstr>
      <vt:lpstr>Calibri</vt:lpstr>
      <vt:lpstr>Arial</vt:lpstr>
      <vt:lpstr>Aptos</vt:lpstr>
      <vt:lpstr>Harlow Solid</vt:lpstr>
      <vt:lpstr>Glacial Indifference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Trivia Powerpoint (Presentation (4:3))</dc:title>
  <dc:creator>Tanya</dc:creator>
  <cp:lastModifiedBy>Tanya Shelburne</cp:lastModifiedBy>
  <cp:revision>3</cp:revision>
  <dcterms:created xsi:type="dcterms:W3CDTF">2006-08-16T00:00:00Z</dcterms:created>
  <dcterms:modified xsi:type="dcterms:W3CDTF">2025-11-24T21:27:09Z</dcterms:modified>
  <dc:identifier>DAGuj_iF4EY</dc:identifier>
</cp:coreProperties>
</file>