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32" r:id="rId2"/>
  </p:sldMasterIdLst>
  <p:notesMasterIdLst>
    <p:notesMasterId r:id="rId89"/>
  </p:notesMasterIdLst>
  <p:sldIdLst>
    <p:sldId id="2146847491" r:id="rId3"/>
    <p:sldId id="394" r:id="rId4"/>
    <p:sldId id="419" r:id="rId5"/>
    <p:sldId id="2146847499" r:id="rId6"/>
    <p:sldId id="2146847500" r:id="rId7"/>
    <p:sldId id="2146847501" r:id="rId8"/>
    <p:sldId id="2146847498" r:id="rId9"/>
    <p:sldId id="421" r:id="rId10"/>
    <p:sldId id="258" r:id="rId11"/>
    <p:sldId id="423" r:id="rId12"/>
    <p:sldId id="435" r:id="rId13"/>
    <p:sldId id="437" r:id="rId14"/>
    <p:sldId id="424" r:id="rId15"/>
    <p:sldId id="436" r:id="rId16"/>
    <p:sldId id="439" r:id="rId17"/>
    <p:sldId id="438" r:id="rId18"/>
    <p:sldId id="440" r:id="rId19"/>
    <p:sldId id="441" r:id="rId20"/>
    <p:sldId id="2146847497" r:id="rId21"/>
    <p:sldId id="415" r:id="rId22"/>
    <p:sldId id="2146847488" r:id="rId23"/>
    <p:sldId id="2146847503" r:id="rId24"/>
    <p:sldId id="2146847504" r:id="rId25"/>
    <p:sldId id="2146847505" r:id="rId26"/>
    <p:sldId id="2146847506" r:id="rId27"/>
    <p:sldId id="2146847502" r:id="rId28"/>
    <p:sldId id="427" r:id="rId29"/>
    <p:sldId id="449" r:id="rId30"/>
    <p:sldId id="2146847489" r:id="rId31"/>
    <p:sldId id="450" r:id="rId32"/>
    <p:sldId id="428" r:id="rId33"/>
    <p:sldId id="422" r:id="rId34"/>
    <p:sldId id="451" r:id="rId35"/>
    <p:sldId id="398" r:id="rId36"/>
    <p:sldId id="399" r:id="rId37"/>
    <p:sldId id="452" r:id="rId38"/>
    <p:sldId id="453" r:id="rId39"/>
    <p:sldId id="412" r:id="rId40"/>
    <p:sldId id="413" r:id="rId41"/>
    <p:sldId id="454" r:id="rId42"/>
    <p:sldId id="455" r:id="rId43"/>
    <p:sldId id="456" r:id="rId44"/>
    <p:sldId id="429" r:id="rId45"/>
    <p:sldId id="458" r:id="rId46"/>
    <p:sldId id="459" r:id="rId47"/>
    <p:sldId id="460" r:id="rId48"/>
    <p:sldId id="2146847490" r:id="rId49"/>
    <p:sldId id="2146847507" r:id="rId50"/>
    <p:sldId id="457" r:id="rId51"/>
    <p:sldId id="463" r:id="rId52"/>
    <p:sldId id="464" r:id="rId53"/>
    <p:sldId id="445" r:id="rId54"/>
    <p:sldId id="446" r:id="rId55"/>
    <p:sldId id="465" r:id="rId56"/>
    <p:sldId id="466" r:id="rId57"/>
    <p:sldId id="2146847496" r:id="rId58"/>
    <p:sldId id="431" r:id="rId59"/>
    <p:sldId id="469" r:id="rId60"/>
    <p:sldId id="470" r:id="rId61"/>
    <p:sldId id="471" r:id="rId62"/>
    <p:sldId id="472" r:id="rId63"/>
    <p:sldId id="2146847513" r:id="rId64"/>
    <p:sldId id="2146847508" r:id="rId65"/>
    <p:sldId id="432" r:id="rId66"/>
    <p:sldId id="2146847509" r:id="rId67"/>
    <p:sldId id="2146847483" r:id="rId68"/>
    <p:sldId id="2146847493" r:id="rId69"/>
    <p:sldId id="433" r:id="rId70"/>
    <p:sldId id="2146847510" r:id="rId71"/>
    <p:sldId id="476" r:id="rId72"/>
    <p:sldId id="478" r:id="rId73"/>
    <p:sldId id="477" r:id="rId74"/>
    <p:sldId id="2146847482" r:id="rId75"/>
    <p:sldId id="2146847511" r:id="rId76"/>
    <p:sldId id="400" r:id="rId77"/>
    <p:sldId id="2146847484" r:id="rId78"/>
    <p:sldId id="2146847486" r:id="rId79"/>
    <p:sldId id="2146847487" r:id="rId80"/>
    <p:sldId id="443" r:id="rId81"/>
    <p:sldId id="442" r:id="rId82"/>
    <p:sldId id="444" r:id="rId83"/>
    <p:sldId id="2146847485" r:id="rId84"/>
    <p:sldId id="2146847515" r:id="rId85"/>
    <p:sldId id="425" r:id="rId86"/>
    <p:sldId id="2146847516" r:id="rId87"/>
    <p:sldId id="2146847512" r:id="rId88"/>
  </p:sldIdLst>
  <p:sldSz cx="9144000" cy="6858000" type="screen4x3"/>
  <p:notesSz cx="7102475" cy="9388475"/>
  <p:embeddedFontLst>
    <p:embeddedFont>
      <p:font typeface="Atma" panose="020B0604020202020204" pitchFamily="34" charset="0"/>
      <p:regular r:id="rId90"/>
      <p:bold r:id="rId91"/>
      <p:italic r:id="rId92"/>
      <p:boldItalic r:id="rId93"/>
    </p:embeddedFont>
    <p:embeddedFont>
      <p:font typeface="Atma Bold" panose="020B0604020202020204" pitchFamily="34" charset="0"/>
      <p:regular r:id="rId94"/>
      <p:bold r:id="rId95"/>
      <p:italic r:id="rId96"/>
      <p:boldItalic r:id="rId97"/>
    </p:embeddedFont>
    <p:embeddedFont>
      <p:font typeface="Caveat Brush" pitchFamily="2" charset="77"/>
      <p:regular r:id="rId98"/>
    </p:embeddedFont>
    <p:embeddedFont>
      <p:font typeface="Century Gothic" panose="020B0502020202020204" pitchFamily="34" charset="0"/>
      <p:regular r:id="rId99"/>
      <p:bold r:id="rId100"/>
      <p:italic r:id="rId101"/>
      <p:boldItalic r:id="rId102"/>
    </p:embeddedFont>
    <p:embeddedFont>
      <p:font typeface="Segoe UI" panose="020B0502040204020203"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8FDB33"/>
    <a:srgbClr val="BCEE80"/>
    <a:srgbClr val="FF9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15B44-3D51-BC56-AE97-39256A1A676D}" v="3" dt="2025-11-07T18:51:14.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62407" autoAdjust="0"/>
  </p:normalViewPr>
  <p:slideViewPr>
    <p:cSldViewPr snapToGrid="0">
      <p:cViewPr varScale="1">
        <p:scale>
          <a:sx n="55" d="100"/>
          <a:sy n="55" d="100"/>
        </p:scale>
        <p:origin x="339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4.fntdata"/><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justbreathein.org/additional-resources/materials/"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www.surveymonkey.com/r/PostAssess2527"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4BFBB-DEA2-86E2-4B36-918D95D88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73FC6-C049-18F8-121D-43BE7C041523}"/>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FAB8275-A5D7-B538-E1EE-70883C1B4138}"/>
              </a:ext>
            </a:extLst>
          </p:cNvPr>
          <p:cNvSpPr>
            <a:spLocks noGrp="1"/>
          </p:cNvSpPr>
          <p:nvPr>
            <p:ph type="body" idx="1"/>
          </p:nvPr>
        </p:nvSpPr>
        <p:spPr/>
        <p:txBody>
          <a:bodyPr/>
          <a:lstStyle/>
          <a:p>
            <a:pPr marL="0" lvl="0" indent="0" algn="l">
              <a:spcBef>
                <a:spcPts val="0"/>
              </a:spcBef>
              <a:spcAft>
                <a:spcPts val="0"/>
              </a:spcAft>
              <a:buFont typeface="Arial"/>
              <a:buNone/>
            </a:pPr>
            <a:r>
              <a:rPr lang="en-US" dirty="0"/>
              <a:t>HOW TO USE THE NOTES SECTION: Each slide in this presentation has a notes section that can help you deliver the presentation. </a:t>
            </a:r>
            <a:endParaRPr lang="en-US" dirty="0">
              <a:solidFill>
                <a:srgbClr val="444444"/>
              </a:solidFill>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“Initial Breathe Training” so they know how to answer the first question regarding the type of training they are attending.  To encourage compliance, you could have them indicate they are done or show you their completion screen and you could give them a handout, magnet, or other giveaway when they do. Bring copies of the sign-in sheets and some printed out pre assessments in case participants prefer to complete a hard copy.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in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indent="0">
              <a:buSzPts val="1200"/>
            </a:pPr>
            <a:endParaRPr lang="es-ES" dirty="0">
              <a:solidFill>
                <a:srgbClr val="002060"/>
              </a:solidFill>
              <a:highlight>
                <a:srgbClr val="FFFF00"/>
              </a:highlight>
            </a:endParaRPr>
          </a:p>
        </p:txBody>
      </p:sp>
      <p:sp>
        <p:nvSpPr>
          <p:cNvPr id="4" name="Slide Number Placeholder 3">
            <a:extLst>
              <a:ext uri="{FF2B5EF4-FFF2-40B4-BE49-F238E27FC236}">
                <a16:creationId xmlns:a16="http://schemas.microsoft.com/office/drawing/2014/main" id="{819EA8E9-AC02-69D4-0CE3-74682994A2D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3581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s-ES" i="1"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Parent Activities Booklet provides lots of activities to do with parents around tobacco issues.</a:t>
            </a:r>
            <a:endParaRPr lang="en-US"/>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Sample Breathe Parent Activities Booklet to hold up. </a:t>
            </a:r>
            <a:r>
              <a:rPr lang="en-US" i="0" dirty="0"/>
              <a:t>(We will be doing away with hard copies of these once our current supply runs out, but they will continue to be available on the Breathe website)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“Next is the parent activity booklet, which is to be used by all of you, not the parents directly. The booklet contains 9 different activities you can do with a group of parents to educate them about various tobacco issues and generate discussion. These are fairly short activities that won’t require much planning or outside materials so you can quickly be prepared to use these at a parent night or other gathering of parents. </a:t>
            </a:r>
            <a:r>
              <a:rPr lang="en-US" sz="1200" b="0" i="1" dirty="0">
                <a:solidFill>
                  <a:schemeClr val="dk1"/>
                </a:solidFill>
                <a:latin typeface="Calibri"/>
                <a:cs typeface="Calibri"/>
                <a:sym typeface="Calibri"/>
              </a:rPr>
              <a:t>Activities </a:t>
            </a:r>
            <a:r>
              <a:rPr lang="en-US" i="1" dirty="0"/>
              <a:t>cover topics such as the cost of tobacco use and what could be done with the money saved, planning for a tobacco free life, and tobacco marketing tactics.”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357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a:spcBef>
                <a:spcPts val="0"/>
              </a:spcBef>
              <a:spcAft>
                <a:spcPts val="0"/>
              </a:spcAft>
              <a:buSzPts val="1200"/>
              <a:buFont typeface="Arial"/>
              <a:buNone/>
            </a:pPr>
            <a:r>
              <a:rPr lang="en-US" dirty="0"/>
              <a:t>KEY POINT: Parent handouts cover lots of tobacco related topics and can be downloaded and shared or printed.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will have access to more than 20 educational handouts online that cover a variety of tobacco topics. You can download them and either print them yourselves or share them with parents electronically or use them in your newsletters. You can share them with individual parents as the need arises or share a specific handout with all the parents as a way to do general tobacco education.”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1" dirty="0">
              <a:solidFill>
                <a:schemeClr val="dk1"/>
              </a:solidFill>
              <a:latin typeface="Calibri"/>
              <a:ea typeface="Calibri"/>
              <a:cs typeface="Calibri"/>
              <a:sym typeface="Calibri"/>
            </a:endParaRPr>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9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a:spcBef>
                <a:spcPts val="0"/>
              </a:spcBef>
              <a:spcAft>
                <a:spcPts val="0"/>
              </a:spcAft>
              <a:buSzPts val="1200"/>
              <a:buFont typeface="Arial"/>
              <a:buNone/>
            </a:pPr>
            <a:r>
              <a:rPr lang="en-US" dirty="0"/>
              <a:t>KEY POINT: Breathe also includes a worksheets for parents/caregivers.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also have access to 49 individual worksheets on various tobacco topics, with some specific to tobacco users as well as ones geared towards those who don’t use tobacco and focus on protecting children from second and thirdhand smoke. You can download the set or each individual pdf of the worksheets as needed. They can be printed and filled out or filled in on the computer. Many of the worksheets help parents with goal setting and planning as they work towards creating healthy environments for their children.”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s-ES"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05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s-ES" dirty="0">
              <a:highlight>
                <a:srgbClr val="FFFF00"/>
              </a:highlight>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The Children’s Activities Booklet provides lots of activities to do with preschoolers about healthy bodies.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Sample Children’s Activities Booklet to pass around.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“Breathe also includes some resources to use directly with children. The Children’s Activities booklet provides 15 short activities that can be used in classrooms or other settings with groups of children, and these activities work best with ages 3-7. These are simple activities that do not require much prep time or additional materials and they are not overtly tobacco specific, instead they are focused on healthy bodies. </a:t>
            </a:r>
            <a:r>
              <a:rPr lang="en-US" sz="1200" b="0" i="1" dirty="0">
                <a:solidFill>
                  <a:schemeClr val="dk1"/>
                </a:solidFill>
                <a:latin typeface="Calibri"/>
                <a:cs typeface="Calibri"/>
                <a:sym typeface="Calibri"/>
              </a:rPr>
              <a:t>Head Start teachers will especially love these activities as the </a:t>
            </a:r>
            <a:r>
              <a:rPr lang="en-US" i="1" dirty="0"/>
              <a:t>Head Start domains are listed for each one.”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7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Breathe includes a children’s coloring book/sheets.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“Breathe also has a fun coloring book for kids, which can be downloaded from the website. You can print or share the entire coloring book or individual coloring sheets. These are focused on healthy bodies and you can have children do them as a classroom activity or they can be sent home or used at events or to occupy little ones while you are trying to have important conversations with the parents!”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552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endParaRPr lang="es-ES" dirty="0">
              <a:highlight>
                <a:srgbClr val="FFFF00"/>
              </a:highlight>
            </a:endParaRPr>
          </a:p>
          <a:p>
            <a:pPr marL="0" indent="0"/>
            <a:r>
              <a:rPr lang="en-US" dirty="0"/>
              <a:t>KEY POINT: There are lots of short Breathe videos that cover many tobacco related topics.</a:t>
            </a:r>
            <a:endParaRPr lang="en-US" dirty="0">
              <a:solidFill>
                <a:srgbClr val="444444"/>
              </a:solidFill>
            </a:endParaRPr>
          </a:p>
          <a:p>
            <a:pPr marL="0" indent="0">
              <a:buSzPts val="1200"/>
            </a:pPr>
            <a:endParaRPr lang="en-US" dirty="0">
              <a:solidFill>
                <a:srgbClr val="000000"/>
              </a:solidFill>
            </a:endParaRPr>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will also be able to access and share all the great videos we have for Breathe. These are 2-3 minute videos that convey a variety of tobacco related messages and we also have videos showing how to do some of the children’s activities. The videos are great to use one-on-one when you are discussing a certain topic with a parent and you can also share the videos on your social media channels as a way to keep tobacco education on everyone’s radar. The videos are available in both English and Spanish and can be accessed through the QR codes on the flipchart and journal worksheets. Links to all the videos are also on the Breathe website and I’ll be sharing that link very soon.” </a:t>
            </a:r>
          </a:p>
          <a:p>
            <a:pPr marL="0" lvl="0" indent="0" algn="l" rtl="0">
              <a:spcBef>
                <a:spcPts val="0"/>
              </a:spcBef>
              <a:spcAft>
                <a:spcPts val="0"/>
              </a:spcAft>
              <a:buClr>
                <a:schemeClr val="dk1"/>
              </a:buClr>
              <a:buSzPts val="12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903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Breathe includes social media posts and text messages to help keep tobacco education on everyone’s radar.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will also have access to a bunch of social media graphics with suggested text that can be copied and pasted onto your social media platforms as a way to keep the issue of tobacco education on everyone’s radar.  If the person who does your organization’s social media isn’t at the training right now, make sure you share this resource with them.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Several of the Breathe materials are available in Spanish, digitally.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“In addition to the videos, most of the Breathe materials are available in Spanish as well…or they are in the works and will be on the website soon.  If you regularly work with Spanish-speaking families you will want to have these handy, but even if you don’t, it’s good to know they are there in case you do need them in the future.”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362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We create and share a monthly Breathe e-newsletter.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One valuable resource that is not on the website is our monthly Breathe e-newsletter, which you will soon start receiving if you indicated you would like to get it on the sign in sheet. The newsletter generally centers around the season or upcoming holiday as a way to share basic tobacco information in a relevant way. Anything in the newsletter can be copied and pasted into your own communications or you can share a pdf of the newsletter with your parents. We know that talking to parents is not a one time event that just magically addresses the issue and protects all children, so that is why Breathe offers lots of resources that can be sued in a variety of setting and I hope you will use many of them to keep tobacco education on your parent’s radar and let them know that you are there to offer support when needed.”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10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E05-763E-6B4E-6AA6-97631DA9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C0394-BEF8-77F1-1757-36E8F8206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D6B85-0F84-07AA-562E-4E796A24BAA5}"/>
              </a:ext>
            </a:extLst>
          </p:cNvPr>
          <p:cNvSpPr>
            <a:spLocks noGrp="1"/>
          </p:cNvSpPr>
          <p:nvPr>
            <p:ph type="body" idx="1"/>
          </p:nvPr>
        </p:nvSpPr>
        <p:spPr/>
        <p:txBody>
          <a:bodyPr/>
          <a:lstStyle/>
          <a:p>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Quarterly Challenges and Pocket Guides are two new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And finally we have two fairly new resources. Each Quarter we issue a Challenge that serves as a fun way to education and motivate parents/caregivers around various aspects of tobacco.  There are also two pocket guides that are small and make it easy to keep Breathe right in your pocket.  One is for you to serve as a reminder about Breathe and has a QR codes that will link you to all the resources online.  The other pocket guide can be given to a parent to remind them that you are there to support them if they are ready to quit tobacco.  As you probably guessed, these can all be downloaded from the Breathe website!”</a:t>
            </a:r>
          </a:p>
          <a:p>
            <a:endParaRPr lang="en-US" dirty="0"/>
          </a:p>
        </p:txBody>
      </p:sp>
      <p:sp>
        <p:nvSpPr>
          <p:cNvPr id="4" name="Slide Number Placeholder 3">
            <a:extLst>
              <a:ext uri="{FF2B5EF4-FFF2-40B4-BE49-F238E27FC236}">
                <a16:creationId xmlns:a16="http://schemas.microsoft.com/office/drawing/2014/main" id="{B18DA868-F3DA-DB8F-5EDB-AE66018DC1A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18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endParaRPr lang="es-ES" dirty="0">
              <a:highlight>
                <a:srgbClr val="FFFF00"/>
              </a:highlight>
            </a:endParaRPr>
          </a:p>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Extra copies of the Partner QR code flyers that can be found here: https://justbreathein.org/wp-content/uploads/2024/07/Breathe-Flyer-QR-Code-For-Partners.pdf</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the materials I’ve just mentioned can be accessed at the webpage on the screen. Don’t worry I’ll send you this link in a follow up email and I also brought some flyers you can post with a QR code that will take you right to this webpage and there are some in the physical Breathe kits. I hope you will take some time to familiarize yourself with everything soon and then consider how you might be able to use these resources with your families.”</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n-U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One-on-one conversations aren’t the only way to educate about tobacco and provide support.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know that many of the people we train share concerns about having one-on-one conversations with parents about tobacco, and that is understandable.  Hopefully now you can see that there are lots of other creative ways to educate on tobacco with the Breathe materials. Consider which of these creative strategies might work well for you and your current position and feel free to come up with your own creative ideas!” </a:t>
            </a:r>
            <a:r>
              <a:rPr lang="en-US" i="0" dirty="0"/>
              <a:t>(Read off some of the ideas in the word cloud or share some of the creative ways your partners have used Breathe.) </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772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E096-4B49-9592-1763-9FB86FA4F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F65B-86B1-91F1-1D71-9CD8499AC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7115-4F69-6E2E-B1B8-591DED728958}"/>
              </a:ext>
            </a:extLst>
          </p:cNvPr>
          <p:cNvSpPr>
            <a:spLocks noGrp="1"/>
          </p:cNvSpPr>
          <p:nvPr>
            <p:ph type="body" idx="1"/>
          </p:nvPr>
        </p:nvSpPr>
        <p:spPr/>
        <p:txBody>
          <a:bodyPr/>
          <a:lstStyle/>
          <a:p>
            <a:pPr marL="0" indent="0">
              <a:buClr>
                <a:schemeClr val="dk1"/>
              </a:buClr>
              <a:buSzPts val="1200"/>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The tobacco industry spends a lot of money to aggressively market deadly products.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dirty="0"/>
              <a:t>SCRIPT/INSTRUCTIONS: (STAY ON BLANK SLIDE) </a:t>
            </a:r>
            <a:r>
              <a:rPr lang="en-US" i="1" dirty="0"/>
              <a:t>“Now that you are excited about all the free resources you now have access to…Next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 want to set the stage and provide some context for the tobacco burden here in Indiana and all across the country.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 many decades the tobacco industry has been hard at work creating and selling addictive products that when used as directed lead to all kinds of negative health outcomes, including death. Billions of dollars are spent by the tobacco industry to market their deadly products, and Big Tobacco uses targeted and aggressive marketing strategies to prey on certain populations, thereby creating health disparities. Here you can see a very old ad encouraging women to take up smoking as a way to lose weight. The tobacco industry is still aggressively marketing to women with new and deceptive strategies as well as targeting many other groups of people.</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4368BF2-9B2D-E47C-D2FB-EA5DD48A6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91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5FFF-EA94-0166-FCCC-BAEEB697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2851-83A9-E8DF-7BC2-F7B3CE28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B5B5-BC4C-E7A3-C6CA-02257AFBEC5C}"/>
              </a:ext>
            </a:extLst>
          </p:cNvPr>
          <p:cNvSpPr>
            <a:spLocks noGrp="1"/>
          </p:cNvSpPr>
          <p:nvPr>
            <p:ph type="body" idx="1"/>
          </p:nvPr>
        </p:nvSpPr>
        <p:spPr/>
        <p:txBody>
          <a:bodyPr/>
          <a:lstStyle/>
          <a:p>
            <a:pPr marL="0" indent="0">
              <a:buClr>
                <a:schemeClr val="dk1"/>
              </a:buClr>
              <a:buSzPts val="1200"/>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Point-of-sale marketing and design of products is aimed at attracting youth.</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laws restricted certain forms of advertising for tobacco products, point of sale marketing became a key focus for the tobacco industry. Tobacco promotions are specifically placed near products that appeal to children, such as candy and ice cream.</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TO IMAGE OF GUM AND PACK OF CAMELS AND TEXT)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They use colorful packaging that often mimics popular candy and gum and tobacco companies also use candy and fruit flavors in many of their products to appeal to youth in an attempt to create lifelong customers.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7E99D0-AE42-0179-F6C1-A6C3CAA45C4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800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45A-70F6-3D6C-6461-9AE65BD66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2781-0F21-4FFD-728A-C724B94B3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D8BFF-FB0E-6904-5B69-B4FAB03CEB55}"/>
              </a:ext>
            </a:extLst>
          </p:cNvPr>
          <p:cNvSpPr>
            <a:spLocks noGrp="1"/>
          </p:cNvSpPr>
          <p:nvPr>
            <p:ph type="body" idx="1"/>
          </p:nvPr>
        </p:nvSpPr>
        <p:spPr/>
        <p:txBody>
          <a:bodyPr/>
          <a:lstStyle/>
          <a:p>
            <a:pPr marL="0" indent="0"/>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The tobacco industry uses aggressive and targeted marketing strategies aimed at marginalized populations, such as communities with low income households and African Americans, creating further health disparities.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“The tobacco industry aggressively targets and markets their products to various marginalized groups, including people of color, those living in rural communities, and to people who identify as LGBTQ+. Higher levels of advertising, discounts, and displays of tobacco products are strategically placed in communities with lower household incomes.</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Another example is the overt marketing strategy seen with Menthol cigarettes being targeted to African Americans over several decades. When flavored cigarettes were banned the tobacco industry lobbied hard for Menthol cigarettes to be excluded from the ban, which created a higher burden of tobacco for African Americans.”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6A56B9A-944C-9BE4-062B-E6B0A0283E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122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A4D-C015-FD15-915A-D9FAC28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0D5B7-FA96-58D8-F621-10DE7FE50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82D4F-27BE-3172-C12E-EE5A3E01DED7}"/>
              </a:ext>
            </a:extLst>
          </p:cNvPr>
          <p:cNvSpPr>
            <a:spLocks noGrp="1"/>
          </p:cNvSpPr>
          <p:nvPr>
            <p:ph type="body" idx="1"/>
          </p:nvPr>
        </p:nvSpPr>
        <p:spPr/>
        <p:txBody>
          <a:bodyPr/>
          <a:lstStyle/>
          <a:p>
            <a:pPr marL="0" indent="0">
              <a:buClr>
                <a:schemeClr val="dk1"/>
              </a:buClr>
              <a:buSzPts val="1200"/>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The tobacco industry is at work in this community.</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new laws are put in place to protect Americans from these dangerous products and the negative effects of secondhand smoke, the tobacco industry continues to innovate and develop new and addictive products in an attempt to get around laws aimed to protect all Hoosiers, and exploitation of marginalized populations continues. I want to be clear that the Breathe program is not against people who use tobacco. I am here to provide education, support, and resources so that each of you can effectively communicate with the parents and families you serve in a non-judgmental way so they can make informed decisions for their families.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(CLICK TO YELLOW BAR)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 reality is that Big Tobacco is at work right here in this community…but there is a lot we can do to support the health of families and fight against the tobacco industry’s dangerous tactics…and that starts with educating ourselves! I’m so excited to partner with your organization as we join together to reduce the burden of tobacco! ”  </a:t>
            </a:r>
          </a:p>
          <a:p>
            <a:endParaRPr lang="en-US" dirty="0"/>
          </a:p>
        </p:txBody>
      </p:sp>
      <p:sp>
        <p:nvSpPr>
          <p:cNvPr id="4" name="Slide Number Placeholder 3">
            <a:extLst>
              <a:ext uri="{FF2B5EF4-FFF2-40B4-BE49-F238E27FC236}">
                <a16:creationId xmlns:a16="http://schemas.microsoft.com/office/drawing/2014/main" id="{D3179577-F18E-39EB-4A9F-9C18FE3808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780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E988A61B-9511-F7C3-F12A-1B19DC5AD125}"/>
            </a:ext>
          </a:extLst>
        </p:cNvPr>
        <p:cNvGrpSpPr/>
        <p:nvPr/>
      </p:nvGrpSpPr>
      <p:grpSpPr>
        <a:xfrm>
          <a:off x="0" y="0"/>
          <a:ext cx="0" cy="0"/>
          <a:chOff x="0" y="0"/>
          <a:chExt cx="0" cy="0"/>
        </a:xfrm>
      </p:grpSpPr>
      <p:sp>
        <p:nvSpPr>
          <p:cNvPr id="153" name="Google Shape;153;p8:notes">
            <a:extLst>
              <a:ext uri="{FF2B5EF4-FFF2-40B4-BE49-F238E27FC236}">
                <a16:creationId xmlns:a16="http://schemas.microsoft.com/office/drawing/2014/main" id="{137D8DF0-F28F-C47A-8D5B-11673C4C2C31}"/>
              </a:ext>
            </a:extLst>
          </p:cNvPr>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a:extLst>
              <a:ext uri="{FF2B5EF4-FFF2-40B4-BE49-F238E27FC236}">
                <a16:creationId xmlns:a16="http://schemas.microsoft.com/office/drawing/2014/main" id="{399A930A-14D2-2368-E859-374681A1EBD0}"/>
              </a:ext>
            </a:extLst>
          </p:cNvPr>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indent="0">
              <a:buClr>
                <a:schemeClr val="dk1"/>
              </a:buClr>
              <a:buSzPts val="1200"/>
            </a:pPr>
            <a:endParaRPr lang="en-US"/>
          </a:p>
          <a:p>
            <a:pPr marL="0" lvl="0" indent="0" algn="l" rtl="0">
              <a:spcBef>
                <a:spcPts val="0"/>
              </a:spcBef>
              <a:spcAft>
                <a:spcPts val="0"/>
              </a:spcAft>
              <a:buClr>
                <a:schemeClr val="dk1"/>
              </a:buClr>
              <a:buSzPts val="1200"/>
              <a:buFont typeface="Arial"/>
              <a:buNone/>
            </a:pPr>
            <a:r>
              <a:rPr lang="en-US" dirty="0"/>
              <a:t>KEY POINT: Breathe provides education that can dispel common myths about tobacco.</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dirty="0"/>
              <a:t>(DOUBLE CLICK)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SCRIPT: </a:t>
            </a:r>
            <a:r>
              <a:rPr lang="en-US" i="1" dirty="0"/>
              <a:t>“Now as we dive into some basic tobacco education, we will bust some common myths. Chances are some of the parents you serve may believe these myths to be true, and some of you may as well.  And the best way to bust myths is with the facts about tobacco!”</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dirty="0"/>
          </a:p>
        </p:txBody>
      </p:sp>
      <p:sp>
        <p:nvSpPr>
          <p:cNvPr id="155" name="Google Shape;155;p8:notes">
            <a:extLst>
              <a:ext uri="{FF2B5EF4-FFF2-40B4-BE49-F238E27FC236}">
                <a16:creationId xmlns:a16="http://schemas.microsoft.com/office/drawing/2014/main" id="{C881F7A9-AB6B-4A5A-59F9-C56778370378}"/>
              </a:ext>
            </a:extLst>
          </p:cNvPr>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133990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endParaRPr lang="es-ES" dirty="0">
              <a:highlight>
                <a:srgbClr val="FFFF00"/>
              </a:highlight>
            </a:endParaRPr>
          </a:p>
          <a:p>
            <a:pPr marL="0" lvl="0" indent="0" algn="l" rtl="0">
              <a:spcBef>
                <a:spcPts val="0"/>
              </a:spcBef>
              <a:spcAft>
                <a:spcPts val="0"/>
              </a:spcAft>
              <a:buClr>
                <a:schemeClr val="dk1"/>
              </a:buClr>
              <a:buSzPts val="1200"/>
              <a:buFont typeface="Arial"/>
              <a:buNone/>
            </a:pPr>
            <a:r>
              <a:rPr lang="en-US" dirty="0"/>
              <a:t>KEY POINT: Even though smoking rates have gone down, the tobacco burden is still huge.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first myth I want to address is the idea that tobacco is no longer a problem. While great strides have been made over several decades to lower smoking rates and educate people about the dangers of secondhand smoke, the tobacco burden is still taking a huge toll on Hoosiers and now all the new forms of e-cigarettes add to the complexity and the negative outcomes associated with tobacco use in its many forms. But more on vaping in a bit.”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987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While smoking has decreased over the past few decades various forms of commercial tobacco use continues to remain high.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won’t bore you with too many stats today and honestly the data can get pretty complicated as there are so many different ways to look at it and dissect the data. But I do want to give you an idea of the current tobacco burden here in Indiana. While traditional smoking has decreased over the past several decades 14.5% of Hoosier adults smoke traditional cigarettes and 8.5% use e-cigarettes. Unfortunately, we know that many adult tobacco user actually use multiple forms of commercial tobacco products. Sadly, Indiana falls into the part of the country deemed “Tobacco Nation”, which includes 12 Midwest and Southern states where the smoking rate is nearly 50% higher than in other parts of the country. As I mentioned earlier the tobacco industry preys on low income communities and that is a huge factor in the smoking rate being so much higher for those on Medicaid and with low incomes, as evidenced by this chart. For those making less than $15,000 a year, the smoking rate is 28.8%, compared to 9.1% among Hoosiers earning over $75,000 a year. This is just one reason why it is so important to us to partner with Head Start and other organizations that serve families with low incomes. We believe all families deserve access to healthy smoke free environments and accurate health information.”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789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Additional data sheds light on the tobacco burden for various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also know that 5.3% of pregnant people in Indiana reported smoking during their pregnancy. In some Indiana counties the smoking rate during pregnancy is over 20%, so we clearly have some work to do in this area. We know this is a concern for many of you who want to help ensure healthy pregnancies and a good start to life for Hoosier babies and we will cover the negative health effects related to this stat in just a bit. Even those who don’t smoke suffer negative health effects and even death from exposure to secondhand smoke. Again, the burden in disproportionate with African Americans, people with low incomes, and those who live in multiunit housing being more likely to be exposed to secondhand smoke. It is rather sobering to realize that around1,300 Hoosiers dies each year due to someone else’s smoking.”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56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Bef>
                <a:spcPts val="0"/>
              </a:spcBef>
              <a:spcAft>
                <a:spcPts val="0"/>
              </a:spcAft>
              <a:buFont typeface="Arial"/>
              <a:buNone/>
            </a:pPr>
            <a:r>
              <a:rPr lang="en-US" dirty="0"/>
              <a:t>DELETE THIS SLIDE IF CONDUCTING AN IN-PERSON TRAINING!</a:t>
            </a:r>
            <a:endParaRPr lang="es-ES" i="1" dirty="0">
              <a:highlight>
                <a:srgbClr val="FFFF00"/>
              </a:highlight>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the status of tobacco use in this community and local resources addressing the tobacco burden.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local information!! </a:t>
            </a:r>
            <a:endParaRPr lang="en-US" dirty="0">
              <a:solidFill>
                <a:srgbClr val="FF0000"/>
              </a:solidFill>
            </a:endParaRPr>
          </a:p>
          <a:p>
            <a:pPr marL="628650" lvl="1" indent="-171450" algn="l" rtl="0">
              <a:spcBef>
                <a:spcPts val="0"/>
              </a:spcBef>
              <a:spcAft>
                <a:spcPts val="0"/>
              </a:spcAft>
              <a:buClr>
                <a:schemeClr val="dk1"/>
              </a:buClr>
              <a:buSzPts val="1200"/>
              <a:buFont typeface="Arial"/>
              <a:buChar char="•"/>
            </a:pPr>
            <a:r>
              <a:rPr lang="en-US" dirty="0"/>
              <a:t>What are the rates and statistics of tobacco use in your county?</a:t>
            </a:r>
          </a:p>
          <a:p>
            <a:pPr marL="628650" lvl="1" indent="-171450" algn="l" rtl="0">
              <a:spcBef>
                <a:spcPts val="0"/>
              </a:spcBef>
              <a:spcAft>
                <a:spcPts val="0"/>
              </a:spcAft>
              <a:buClr>
                <a:schemeClr val="dk1"/>
              </a:buClr>
              <a:buSzPts val="1200"/>
              <a:buFont typeface="Arial"/>
              <a:buChar char="•"/>
            </a:pPr>
            <a:r>
              <a:rPr lang="en-US" dirty="0"/>
              <a:t>What is happening in your local county to address tobacco issues?</a:t>
            </a:r>
          </a:p>
          <a:p>
            <a:pPr marL="628650" lvl="1" indent="-171450" algn="l" rtl="0">
              <a:spcBef>
                <a:spcPts val="0"/>
              </a:spcBef>
              <a:spcAft>
                <a:spcPts val="0"/>
              </a:spcAft>
              <a:buClr>
                <a:schemeClr val="dk1"/>
              </a:buClr>
              <a:buSzPts val="1200"/>
              <a:buFont typeface="Arial"/>
              <a:buChar char="•"/>
            </a:pPr>
            <a:r>
              <a:rPr lang="en-US" dirty="0"/>
              <a:t>Are there any resources available in your community?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601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Smoking harms more than the smoker, especially when kids are exposed.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“Another myth I would like to challenge is the idea that smokers are only harming themselves, which may lead to the thought that if they are adults of legal age to use the product then the tobacco burden really shouldn’t be our concern. Given that everyone in this room cares about the well being of children, what we really want to focus on with Breathe is the impact and the harm associated with tobacco use as it relates to children.”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4908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Tobacco use during pregnancy leads to many negative health effects for both the adult and the baby.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start by looking at the impact during pregnancy. Because we do have higher rates of smoking while pregnant in Indiana, it is critical that pregnant people understand the impact of tobacco use on their unborn baby. Tobacco use during pregnancy can cause preterm labor, miscarriage, low birth weight, problems with the placenta, and slow development of the brain. Babies will also experience withdrawal symptoms after birth, and if you have ever been around someone who is quitting smoking or if you have quit smoking you know this can be an unpleasant process. Now imagine a newborn dealing with withdrawal! The pregnant person may also experience increased heart rate and blood pressure. I want to go back for a minute to discuss another myth that is still going around with some women who actually believe that a low birth weight is a good thing and will make delivery easier…which is not true and is not healthy for the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69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good news is that no matter how far along someone is in their pregnancy, stopping tobacco use will help the baby! Not only will it help the baby before birth, but if a baby is born into a smoke free home they will not have all of the</a:t>
            </a:r>
            <a:r>
              <a:rPr lang="en-US" i="1" dirty="0">
                <a:solidFill>
                  <a:srgbClr val="FF0000"/>
                </a:solidFill>
              </a:rPr>
              <a:t> dangerous</a:t>
            </a:r>
            <a:r>
              <a:rPr lang="en-US" i="1" dirty="0"/>
              <a:t> health impacts of secondhand and thirdhand smoke in the future. The bottom line and what we want to stress to pregnant people is that there is no safe amount of tobacco use during pregnancy.”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6770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Consider a scenario about talking to a pregnant women about smoking.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there is time, you can have participants type in the chat box possible ideas for how they would handle this scenario.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SCRIPT/INSTUCTIONS: </a:t>
            </a:r>
            <a:r>
              <a:rPr lang="en-US" i="1" dirty="0"/>
              <a:t>“Now we have our first scenario! These scenarios will give us all a chance to think about how we might use the information we are learning today and the Breathe resources you now have access to in your everyday work. For this scenario, Erica has been smoking since she was 15. Now she is 5 months pregnant. During a home visit she casually mentions that she knows smoking isn’t good for her baby.  I realize not all of you may conduct home visits, so either imagine that you do or that you are in a setting the applies more to your role and a parent shares a similar statement. How would you react?” </a:t>
            </a:r>
            <a:r>
              <a:rPr lang="en-US" i="0" dirty="0"/>
              <a:t>(You can let participants chime in and share their ideas, based on time and how interactive the group seems, or you can jump right to the next slide and offer suggestions.)</a:t>
            </a:r>
            <a:r>
              <a:rPr lang="en-US" i="1" dirty="0"/>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5155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consider which options they may feel comfortable doing in this scenario.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use the reaction buttons as you read each option to signify if they would use that one, or read all the answer options and have them type the letter(s) of the options they would feel most comfortable doing.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“Here are just a few options of how someone may handle this scenario. Keep in mind there aren’t necessarily right or wrong options. Some may be more effective than others, but it also depends on your specific role, your relationship with the parent, and your level of comfort as well as lots of other factors!” </a:t>
            </a:r>
            <a:r>
              <a:rPr lang="en-US" i="0" dirty="0"/>
              <a:t> (Read each answer choice out loud and have participants raise their hand or move to a certain area of the room if that is the option that feels most comfortable to them. As time permits you can ask for some participants to share feedback as to why they chose that option. Reinforce that option A might be realistic, but finding another time to address the topic is important. With option B reinforce that praising what parents are doing right goes a long way in building rapport. With option C reinforce that they now have lots of great resources that can aid them in this kind of encounter. With Option D reinforce that while this might be true for many pregnant people this might be overwhelming and cause them not open up and go to you for support.)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4477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ts val="1200"/>
            </a:pPr>
            <a:endParaRPr lang="en-US" dirty="0"/>
          </a:p>
          <a:p>
            <a:pPr marL="0" lvl="0" indent="0" algn="l">
              <a:spcBef>
                <a:spcPts val="0"/>
              </a:spcBef>
              <a:spcAft>
                <a:spcPts val="0"/>
              </a:spcAft>
              <a:buSzPts val="1200"/>
              <a:buFont typeface="Arial"/>
              <a:buNone/>
            </a:pPr>
            <a:r>
              <a:rPr lang="en-US" dirty="0"/>
              <a:t>KEY POINT: Being around secondhand smoke is also dangerous for pregnant people and can lead to some of the same health problems as smoking.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I want to touch on secondhand smoke. Even if someone does not use tobacco themselves, if they are exposed to secondhand smoke it can cause problems with the pregnancy. I won’t read the whole list of possible negative health outcomes, but you will notice that many are the same ones that can result from direct smoking during pregnancy. It is very important to avoid secondhand smoke during pregnancy for their own health and the health of their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341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Secondhand smoke also has lots of negative health effects for children who are exposed.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“Beyond pregnancy, </a:t>
            </a:r>
            <a:r>
              <a:rPr lang="en-US" sz="1200" i="1" dirty="0"/>
              <a:t>Secondhand smoke is also harmful to children as their lungs and brains are still developing. Long-term secondhand smoke exposure can cause these children to have health issues now and in the future. Children who are around secondhand smoke may get frequent ear infections, suffer from bronchitis, pneumonia, and asthma attacks. They may also experience learning difficulties and even develop cancer or heart disease later on in life. Sharing this information with parents can help them make informed decisions for their children's future-self!”</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4516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Consider a scenario about talking to a parent about asthma and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SCRIPT/INSTUCTIONS: </a:t>
            </a:r>
            <a:r>
              <a:rPr lang="en-US" i="1" dirty="0"/>
              <a:t>“Let’s consider another scenario! During a parent/teacher conference Jessie shares concerns about her son’s asthma. You learn that Jessie’s partner smokes around her son. How would you react?” </a:t>
            </a:r>
            <a:r>
              <a:rPr lang="en-US" i="0" dirty="0"/>
              <a:t>(You can let participants chime in and share their ideas, based on time and how interactive the group seems, or you can jump right to the slide and offer suggestions.)</a:t>
            </a:r>
            <a:r>
              <a:rPr lang="en-US" i="1" dirty="0"/>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439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consider which options they may feel comfortable doing in this scenario.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use the reaction buttons as you read each option to signify if they would use that one, or read all the answer options and have them type the letter(s) of the options they would feel most comfortable doing.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“Here are a just a few options of how someone may handle this scenario. Again, there aren’t necessarily “right” options and you may even want to choose a combination of these options.” </a:t>
            </a:r>
            <a:r>
              <a:rPr lang="en-US" i="0" dirty="0"/>
              <a:t>(Read each answer choice out loud and have participants raise their hand or move to a certain area of the room if that is the option that feels most comfortable to them. As time permits you can ask for some participants to share feedback as to why they chose that option. With option A reinforce that sharing resources and educating parents is always a good idea, but there may be more you can do as well. When I said there are no wrong options, option B might be the exception! This one comes across as judgmental and oversteps bounds, and likely won’t have the positive results we are hoping for.  With option C reinforce that there are often other people in children’s lives who expose them to secondhand smoke so it is important to support parents in how to have those difficult conversations. With Option D reinforce that they don’t have to have all the answers, especially when it comes to medical care, so making referrals to other reliable sources is a great option.)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80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lvl="0" algn="l">
              <a:spcBef>
                <a:spcPts val="0"/>
              </a:spcBef>
              <a:spcAft>
                <a:spcPts val="0"/>
              </a:spcAft>
              <a:buFont typeface="Arial"/>
              <a:buNone/>
            </a:pPr>
            <a:r>
              <a:rPr lang="en-US" dirty="0"/>
              <a:t>KEY POINT: Establish that you want to get to know the training participants and for them to know you better.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really value relationship building, so before we dive right into content on tobacco I’d like to do a short activity so we can get to know each other a bit better.  Connection Before Content is a critical part of the Breathe program and I’ll talk about that a little more later as it relates to all of you and the families you serve.”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Thirdhand smoke may be less well-known, but it also exposes children to the same dangerous chemicals as secondhand smoke.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t>
            </a:r>
            <a:r>
              <a:rPr lang="en-US" sz="1200" i="1" dirty="0"/>
              <a:t>I’m sure you have all heard of secondhand smoke, but Thirdhand smoke may not be as familiar to you. Thirdhand smoke is the lingering odor and harmful chemicals left behind when someone smokes in an area. If I’m on an elevator with a smoker I don’t need to see them actually smoking I can tell they are a smoker by the smell that follows them. The dangerous chemicals in smoke stick to everything…clothes, furniture, carpet, curtains, hair, </a:t>
            </a:r>
            <a:r>
              <a:rPr lang="en-US" sz="1200" i="1" dirty="0" err="1"/>
              <a:t>carseats</a:t>
            </a:r>
            <a:r>
              <a:rPr lang="en-US" sz="1200" i="1" dirty="0"/>
              <a:t>, toys, and even pets, and they can cause serious health problems. Unfortunately, t</a:t>
            </a:r>
            <a:r>
              <a:rPr lang="en-US" i="1" dirty="0"/>
              <a:t>hese chemicals can’t simply be removed by airing out the room. If you have ever moved into a home or apartment where someone smoked you know it takes a lot of work to get the smell and the harmful chemicals out.”</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753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Infants and Children are at high risk from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“Everyone is at risk from thirdhand smoke, but this can be especially harmful for infants and children. We all know that babies love to put everything in their mouths! So if someone smoked in that area, even when the baby wasn’t around, they are still ingesting the chemicals left behind by thirdhand smoke. If someone who smokes holds a tiny baby close to them that baby is taking in all the chemicals and toxins that are lingering on their hair and clothes. And when infants and toddlers crawl around on the floor they kick up all the toxins that have fallen on the floor and breathe them in. Simply because of their size and how they breathe infants take in four times as many chemicals as an adult would in the same area, which can damage their growing bodies.”</a:t>
            </a:r>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087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Breathe offers several short videos that can be shown to parents, like this one on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“As I mentioned earlier, you have access to several short videos as a Breathe partner. Let’s watch this video on thirdhand smoke and think about how and when you might be able to share it with the parents you serve.”</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579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Brainstorm where children may be exposed to second and thirdhand smoke.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types answers in chat box and read them aloud as you validate the responses.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“Even though some laws have been passed to limit exposure, let’s think about where children might still be exposed to both second and thirdhand smoke.” </a:t>
            </a:r>
            <a:r>
              <a:rPr lang="en-US" i="0" dirty="0"/>
              <a:t>(Encourage participants to share their thoughts and then validate their responses. If you want, you can record their responses on newsprint or a whiteboard.)</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places where children could be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“Nice job! Let’s see how your list compares with mine. Some common places children are exposed to second and thirdhand smoke include their own home or in cars as well as public places that are not covered by a comprehensive tobacco ordinance. Relatives and caregivers’ houses is a big one and can be a difficult situation, especially when children travel back and forth between two parents’ homes and one household allows smoking and the other doesn’t. Parks and playgrounds are another place where children often spend time yet people may smoke around them. And even though there is a law in Indiana that prohibits smoking near the entrances of stores and restaurants this is hard to enforce so exposure still happens. It’s important to help families identify where their children may be exposed to second and thirdhand smoke and then help them make a plan to eliminate or at least minimize that exposure.”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447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Find out what ideas the training participants have about limiting exposure to second and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types answers in chat box and read them aloud as you validate their responses.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“So now that we have some ideas on where children might be exposed, how can we protect kids from second and thirdhand smoke?</a:t>
            </a:r>
            <a:r>
              <a:rPr lang="en-US" dirty="0"/>
              <a:t>” (Allow training participants to engage in group discussion about potential answers. After several suggestions are given proceed to next slide to discuss the answers. If you are pressed for time you can simply go to the next slide and provide the answers.)</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385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Quitting is a great way to protect children from second and thirdhand smoke but if parents are not ready to quit there are lots of baby steps they can take.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guys came up with lots of great ideas, now let’s check my list. Education is always a great first step, and that’s why we are here today and hope you will share what you are learning with the parents you serve. Of course, if parents quit smoking that is the best way to protect their own health as well as their family’s health. But even if they are not ready to quit, there are lots of other things they can do to minimize exposure for their children such as designating their home as smoke free and only smoking outside, and also not smoking in the car. They can wear a smoking jacket and peel off that outer layer of thirdhand smoke before coming around their children. Supporting smoke-free businesses is another great idea and only allowing children to be in smoke free homes and cars. This may require some difficult conversations with family members and caregivers but those conversations should always come back to what is best for the children’s health. We can increase awareness of the deceptive marketing tactics of the tobacco industry as well as pass policies that protect everyone from second and thirdhand smoke. These policies can be official laws at all levels of government as well as the rules we put in place in our own homes and businesses. Taking many of these steps is not always easy and parents or other family members may resist, but you can encourage them to take baby steps and reinforce that even small steps in the right direction can help protect their children.”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67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Asking parents to sign a smoke/vape free home and/or car pledge is a great way to increase accountability.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“One great resource that you can find in the parent worksheets are the pledges for a smoke/vape free home and car. After doing some education on second and thirdhand smoke you may want to distribute these pledges and encourage parents to sign them as a way to stay accountable in their effort to minimize their children’s exposure to second and thirdhand smoke…and don’t worry, we will get to vaping in just a minute!”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08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Smokeless tobacco doesn’t carry the risk of secondhand smoke, but it still dangerous for the user and if children get ahold of smokeless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want to touch briefly on smokeless tobacco. There is not the same risk of second and thirdhand smoke with smokeless tobacco, however it does carry many health risks for the user, including pregnant people. Smokeless tobacco now comes in many different forms, including small pouches.  These are actually spitless and they are gaining in popularity with youth. Zyn is just one popular brand of nicotine pouches and they come in flavors that may make them more appealing then traditional smokeless/chewing tobacco. These flavors and minty smell might also make these products intriguing to very small children so it is important to remind parents that Smokeless tobacco products should not be left where children can get them. If they eat or put these products in their mouths they could experience nicotine poisoning, which can very dangerous.”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556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Vaping is not a safe alternative.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can’t talk about tobacco without mentioning vaping and e-cigarettes and there are plenty of myths around this growing area of tobacco use. Let’s start with the myth that vaping is safe and that it’s just water vapor. Not true!!”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4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8A14-32E2-ADDC-F834-AAD403D98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011CE-0290-DC25-09E6-374C7B6EE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6C9C8-692D-346E-6533-7C5D07D2CB95}"/>
              </a:ext>
            </a:extLst>
          </p:cNvPr>
          <p:cNvSpPr>
            <a:spLocks noGrp="1"/>
          </p:cNvSpPr>
          <p:nvPr>
            <p:ph type="body" idx="1"/>
          </p:nvPr>
        </p:nvSpPr>
        <p:spPr/>
        <p:txBody>
          <a:bodyPr/>
          <a:lstStyle/>
          <a:p>
            <a:endParaRPr lang="es-ES" i="1" dirty="0">
              <a:highlight>
                <a:srgbClr val="FFFF00"/>
              </a:highlight>
            </a:endParaRPr>
          </a:p>
          <a:p>
            <a:pPr marL="0" lvl="0" indent="0" algn="l">
              <a:spcBef>
                <a:spcPts val="0"/>
              </a:spcBef>
              <a:spcAft>
                <a:spcPts val="0"/>
              </a:spcAft>
              <a:buSzPts val="1200"/>
              <a:buFont typeface="Arial"/>
              <a:buNone/>
            </a:pPr>
            <a:r>
              <a:rPr lang="en-US" dirty="0"/>
              <a:t>KEY POINT: Get to know participants with this ice breaker.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could put their answers in the chat box or raise hands and unmute to share responses.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know everyone in this room has a lot on their plate beyond this 90 minutes training, so to break the ice I invite anyone who is willing to share…”What might keep you from being fully present during this training? I’ll even go first!” </a:t>
            </a:r>
            <a:r>
              <a:rPr lang="en-US" i="0" dirty="0"/>
              <a:t>(Share something that is one your mind or to-do list, could be personal or professional, that gives a bit of insight into who you are and what you have going on besides this training.) </a:t>
            </a:r>
            <a:r>
              <a:rPr lang="en-US" i="1" dirty="0"/>
              <a:t>Now who would like to go next? </a:t>
            </a:r>
            <a:r>
              <a:rPr lang="en-US" i="0" dirty="0"/>
              <a:t>(Listen and respond with empathy, praise, or whatever emotion acknowledges that you see and hear each person. Don’t force anyone to share, but create a welcoming environment that encourages participation.) </a:t>
            </a:r>
            <a:r>
              <a:rPr lang="en-US" i="1" dirty="0"/>
              <a:t>Thank you to everyone who shared. I already feel like I am getting to know this group a little better! Even if you didn’t share something out loud, just know that I understand this training and this topic isn’t the only thing you have going on in your life right now. I do hope that by the end of the training you will understand the importance of educating your families about tobacco and that you will walk away with some tangible ideas of how you can do that within the scope of your job and the important work you are already doing.”</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R="0" lvl="0" algn="l" defTabSz="914400" rtl="0" eaLnBrk="1" fontAlgn="auto" latinLnBrk="0" hangingPunct="1">
              <a:lnSpc>
                <a:spcPct val="100000"/>
              </a:lnSpc>
              <a:spcBef>
                <a:spcPts val="0"/>
              </a:spcBef>
              <a:spcAft>
                <a:spcPts val="0"/>
              </a:spcAft>
              <a:buClr>
                <a:schemeClr val="dk1"/>
              </a:buClr>
              <a:buFont typeface="Arial"/>
              <a:buNone/>
              <a:tabLst/>
              <a:defRPr/>
            </a:pPr>
            <a:endParaRPr lang="en-US" dirty="0"/>
          </a:p>
        </p:txBody>
      </p:sp>
      <p:sp>
        <p:nvSpPr>
          <p:cNvPr id="4" name="Slide Number Placeholder 3">
            <a:extLst>
              <a:ext uri="{FF2B5EF4-FFF2-40B4-BE49-F238E27FC236}">
                <a16:creationId xmlns:a16="http://schemas.microsoft.com/office/drawing/2014/main" id="{F8E86C76-4DF1-3E40-F0BA-DE14B74A23F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778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E-cigarettes/vapes are not safe and are not proven cessation tools.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optional: samples of different kinds of vapes and e-cigarettes to pass around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“Whether you use the term e-cigarettes or vapes, this is a very hot topic that we get lots of questions about. Vaping has grown in popularity tremendously over the past ten+ years and there is a lot we are still learning about the negative health impact of these products. It is important to understand that e-cigarettes don’t emit harmless water vapor, but rather an aerosol that contains many of the same dangerous chemicals found in traditional cigarettes. Vapes come in many different forms. Some look like </a:t>
            </a:r>
            <a:r>
              <a:rPr lang="en-US" i="1" dirty="0" err="1"/>
              <a:t>flashdrives</a:t>
            </a:r>
            <a:r>
              <a:rPr lang="en-US" i="1" dirty="0"/>
              <a:t> or highlighters. Some come with pre-filled pods and some can be refilled with e-juice. It is important to know that e-cigarettes are not a proven cessation strategy. Many people who smoke and then start vaping actually end up dual using or just continue vaping and don’t actually quit.”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646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It is not safe for young children to have access to vapes/e-cigarettes and e-juice.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“Research is still being done on the long-term effects of vaping and the FDA is slowly starting to regulate these products. We do know that E-liquids contain nicotine, which is extremely addictive, and nicotine poisoning can be very dangerous for children if they drink the e-juice or just get it on their skin. The batteries in e-cigarettes have also been know to explode. It is important that parents understand that it is not safe for young children to have access to vapes and e-juice or to be around people who are vaping.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993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Consider a scenario about talking to parents about vaping.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SCRIPT/INSTUCTIONS: </a:t>
            </a:r>
            <a:r>
              <a:rPr lang="en-US" i="1" dirty="0"/>
              <a:t>“Time for another scenario! At a parent night event where you are providing tobacco education, one parent shares that he has quit smoking. Now he vapes instead. How would you react?” </a:t>
            </a:r>
            <a:r>
              <a:rPr lang="en-US" dirty="0"/>
              <a:t>(You can let participants chime in and share their ideas, based on time and how interactive the group seems, or you can jump right to the slide and offer suggestions.)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1920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consider which options they may feel comfortable doing in this scenario.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use the reaction buttons as you read each option to signify if they would use that one, or read all the answer options and have them type the letter(s) of the options they would feel most comfortable doing.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see which options you might lean towards in this scenario.” </a:t>
            </a:r>
            <a:r>
              <a:rPr lang="en-US" i="0" dirty="0"/>
              <a:t>(Read each answer choice out loud and have participants raise their hand or move to a certain area of the room if that is the option that feels most comfortable to them. As time permits you can ask for some participants to share feedback as to why they chose that option. With option A reinforce that praising positive behaviors is a great first step, but you will want to follow this up with some accurate information about vaping. Option B is a great way to build off of topics parents bring up and provide a natural segway to share accurate information. With option C reinforce the delivery of accurate information makes all the different in whether or not parents will listen to what you have to say. Publicly shaming someone is generally not an affective approach! With Option D reinforce that they there are lots of applicable resources in the Breathe kit and that bringing the topic back to how to protect children is a good strategy and the ultimate goal of Breathe.)</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87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Vaping has become an epidemic among youth.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 grateful that you work with young children because vaping is a huge concern for teachers and school administrators in Middle Schools and High Schools these days! The most recent tobacco survey shows that 1 in 20 high school students report current e-cigarette use, and unfortunately middle school and even grade school students also </a:t>
            </a:r>
            <a:r>
              <a:rPr lang="en-US" i="1" dirty="0" err="1"/>
              <a:t>also</a:t>
            </a:r>
            <a:r>
              <a:rPr lang="en-US" i="1" dirty="0"/>
              <a:t> vaping.  Vaping has actually declined some since the previous study so that is good news, but since this data is self-reported my guess is it could actually be even higher than that! A few years ago the U.S. Surgeon General declared e-cigarette usage an epidemic and shared that vaping use had the biggest increase in youth substance abuse EVER recorded! That means it was bigger than marijuana use during Woodstock! Even though in the U.S. it is not legal to sell tobacco products, including e-cigarettes, to anyone under 21, the tobacco industry clearly markets these products to youth and entices them with appealing flavors like cotton candy, fruit, and flavors with names like unicorn poop! No self-respecting 50-year-old is going to buy unicorn poop flavored e-juice! Unfortunately, e-cigarettes are appealing to youth, which is leading to nicotine addiction for a whole new generation and a host of health issues. The adolescent brain does not fully develop until age 25 and nicotine can harm the developing brain so the vaping epidemic is of great concern among parents, educators, and anyone who cares about the wellbeing of our youth.”</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3552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Vapes can be hiding in plain sight.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Place your cursor on each item and have participants use the chat box or reaction buttons to indicate if they think an item is a vape.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“As I mentioned vapes come in many different forms, making it difficult for parents and educators to even identify them. It is possible for vapes to hide in plain sight! For fun, let’s see if you can spot the vapes in this photo of what looks like the typical contents of a teen’s backpack.” </a:t>
            </a:r>
            <a:r>
              <a:rPr lang="en-US" i="0" dirty="0"/>
              <a:t>(Point to various items and have participants raise their hands to indicate if they believe that item is a vape or have participants yell out which items they think are vapes.)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273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Identify which are vapes and which aren’t.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“Let’s see how you did! Out of the 11 numbered items in this photo, 7 of them are actually vapes! </a:t>
            </a:r>
            <a:r>
              <a:rPr lang="en-US" i="0" dirty="0"/>
              <a:t>(As time allows you can point out which ones are vapes and show how they look very similar to other items in the photo that are not vapes.)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363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Point out the common myth that marijuana is natural and that makes it safe to use while pregnant and around kids.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it’s time to talk about another hot topic…marijuana! I must admit I am not an expert on this topic and it’s not necessarily something we typically address with our tobacco prevention funding, but it is such an important topic that is sometimes intertwined with tobacco products. So we knew we needed to include it. What I specifically want to focus on is how marijuana impacts children and that starts with dispelling the myth that marijuana is safe to use while pregnant or around children just because it comes from a plant and many see it as ‘natural”.”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975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Even though marijuana comes from a plant it is not safe during pregnancy or to smoke around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“Of course, many states have legalized certain forms of marijuana for various uses, but it remains illegal in Indiana. Because marijuana derives from a plant many people believe that it is safe, but the key point I want to convey is that marijuana is not safe to use during pregnancy or to smoke it around children.”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3381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use during pregnancy or while breastfeeding has many negative health effects.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“Marijuana use during pregnancy can lead to premature birth or still birth, brain development issues, withdrawal symptoms for the baby, trouble sleeping, attention, memory, and learning difficulties as well as behavior problems. None of the things we want for healthy babies. Research has also shown that THC, the main chemical in marijuana, is passed to babies through breast milk. Therefore, it is not safe for someone who is breastfeeding to use marijuana.”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608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highlight>
                <a:srgbClr val="FFFF00"/>
              </a:highlight>
            </a:endParaRPr>
          </a:p>
          <a:p>
            <a:pPr marL="0" lvl="0" indent="0" algn="l">
              <a:spcBef>
                <a:spcPts val="0"/>
              </a:spcBef>
              <a:spcAft>
                <a:spcPts val="0"/>
              </a:spcAft>
              <a:buSzPts val="1200"/>
              <a:buFont typeface="Arial"/>
              <a:buNone/>
            </a:pPr>
            <a:r>
              <a:rPr lang="en-US" dirty="0"/>
              <a:t>KEY POINT: Our program provides on-going support and resources to partners who have trusted relationships with parents/families.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dive further into information on tobacco, I want to share a basic overview of our partnership with your organization. Funding for Breathe comes from the Indiana Department of Health’s Tobacco Prevention and Cessation Commission and we have been working with Head Start centers and similar partners for well over a decade. As one of our Breathe Partners you will get access to a bunch of quality resources designed by McMillen Health our of Fort Wayne and I’ll go over those materials in a few minutes. Our main goal with Breathe is to educate and empower staff at organizations just like yours because we know you have trusted relationships with the parents and families you serve, and you have the opportunity to discuss the sensitive topic of tobacco use and secondhand smoke exposure.”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indent="0">
              <a:buSzPts val="1200"/>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Exposure to secondhand marijuana smoke is harmful to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“It is also not safe for children to be around secondhand marijuana smoke. Again, research shows that children exposed to marijuana smoke have traces of THC in their urine. This can lead to asthma attacks and problems with memory and coordination.”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8663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is no safe level of exposure to marijuana smoke during pregnancy or while breastfeeding or for children being exposed to secondhand marijuana smoke.</a:t>
            </a:r>
            <a:br>
              <a:rPr lang="en-US" dirty="0"/>
            </a:b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bottom line and what we need to communicate to parents is that there is no safe level of exposure to marijuana smoke during pregnancy or while breastfeeding, and it is not safe for children to be exposed to secondhand marijuana smoke. There are several resources in the Breathe toolkit that can help you share facts about marijuana with the parents you serve”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542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KEY POINT: </a:t>
            </a:r>
            <a:r>
              <a:rPr lang="es-ES" err="1"/>
              <a:t>This</a:t>
            </a:r>
            <a:r>
              <a:rPr lang="es-ES"/>
              <a:t> is another great video that </a:t>
            </a:r>
            <a:r>
              <a:rPr lang="es-ES" err="1"/>
              <a:t>Breathe</a:t>
            </a:r>
            <a:r>
              <a:rPr lang="es-ES"/>
              <a:t> </a:t>
            </a:r>
            <a:r>
              <a:rPr lang="es-ES" err="1"/>
              <a:t>offers</a:t>
            </a:r>
            <a:r>
              <a:rPr lang="es-ES"/>
              <a:t> </a:t>
            </a:r>
            <a:r>
              <a:rPr lang="es-ES" err="1"/>
              <a:t>on</a:t>
            </a:r>
            <a:r>
              <a:rPr lang="es-ES"/>
              <a:t> marijuana.</a:t>
            </a:r>
            <a:endParaRPr lang="en-US"/>
          </a:p>
          <a:p>
            <a:r>
              <a:rPr lang="es-ES"/>
              <a:t>SCRIPT: </a:t>
            </a:r>
            <a:r>
              <a:rPr lang="es-ES" i="1"/>
              <a:t>“</a:t>
            </a:r>
            <a:r>
              <a:rPr lang="es-ES" i="1" err="1"/>
              <a:t>Now</a:t>
            </a:r>
            <a:r>
              <a:rPr lang="es-ES" i="1"/>
              <a:t> </a:t>
            </a:r>
            <a:r>
              <a:rPr lang="es-ES" i="1" err="1"/>
              <a:t>let’s</a:t>
            </a:r>
            <a:r>
              <a:rPr lang="es-ES" i="1"/>
              <a:t> </a:t>
            </a:r>
            <a:r>
              <a:rPr lang="es-ES" i="1" err="1"/>
              <a:t>watch</a:t>
            </a:r>
            <a:r>
              <a:rPr lang="es-ES" i="1"/>
              <a:t> </a:t>
            </a:r>
            <a:r>
              <a:rPr lang="es-ES" i="1" err="1"/>
              <a:t>this</a:t>
            </a:r>
            <a:r>
              <a:rPr lang="es-ES" i="1"/>
              <a:t> short video </a:t>
            </a:r>
            <a:r>
              <a:rPr lang="es-ES" i="1" err="1"/>
              <a:t>on</a:t>
            </a:r>
            <a:r>
              <a:rPr lang="es-ES" i="1"/>
              <a:t> marijuana.”</a:t>
            </a:r>
            <a:endParaRPr lang="es-ES"/>
          </a:p>
          <a:p>
            <a:pPr marL="0" lvl="0" indent="0" algn="l">
              <a:spcBef>
                <a:spcPts val="0"/>
              </a:spcBef>
              <a:spcAft>
                <a:spcPts val="0"/>
              </a:spcAft>
              <a:buSzPts val="1200"/>
              <a:buFont typeface="Arial"/>
              <a:buNone/>
            </a:pPr>
            <a:endParaRPr lang="es-E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38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9961-78CE-7BF1-DE7E-439D1769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1947-DD6E-2E45-8247-33F19E9E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0467-01B4-B4A1-B4CD-991C819D368D}"/>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comes in many different forms and can be a poison danger for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“Smoking isn’t the only way people use marijuana or inject THC. There are gummies, homemade and storebought edibles, various Delta products, and drinks containing THC.  At first glance it might look like this is a photo of popular snacks…but if you look closer you will see that they all include THC!  </a:t>
            </a:r>
            <a:r>
              <a:rPr lang="en-US" i="1" dirty="0" err="1"/>
              <a:t>Imagaine</a:t>
            </a:r>
            <a:r>
              <a:rPr lang="en-US" i="1" dirty="0"/>
              <a:t> a 4 year old coming across this bag of Cheetos or skittles!  When it comes to the safety of children it is important to keep all marijuana products out of reach for young children and that is an important message we need to stress with the families we serve.”</a:t>
            </a:r>
            <a:endParaRPr lang="en-US" dirty="0"/>
          </a:p>
          <a:p>
            <a:endParaRPr lang="en-US" dirty="0"/>
          </a:p>
        </p:txBody>
      </p:sp>
      <p:sp>
        <p:nvSpPr>
          <p:cNvPr id="4" name="Slide Number Placeholder 3">
            <a:extLst>
              <a:ext uri="{FF2B5EF4-FFF2-40B4-BE49-F238E27FC236}">
                <a16:creationId xmlns:a16="http://schemas.microsoft.com/office/drawing/2014/main" id="{B695F882-D891-0082-E803-51615DB1067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115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Using tobacco is expensive and there are lots of free resources to help people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“I’ve hit the negative health aspect of tobacco use pretty hard, so now let’s talk about money! A common misconception of those who use tobacco is that it will be expensive to quit, but I’m here to challenge that thought and counter with the reality that using tobacco products is what is truly expensive.”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709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 addition to negative health effects, tobacco use also costs a lot of money.</a:t>
            </a:r>
          </a:p>
          <a:p>
            <a:pPr marL="0" lvl="0" indent="0" algn="l" rtl="0">
              <a:spcBef>
                <a:spcPts val="0"/>
              </a:spcBef>
              <a:spcAft>
                <a:spcPts val="0"/>
              </a:spcAft>
              <a:buClr>
                <a:schemeClr val="dk1"/>
              </a:buClr>
              <a:buSzPts val="1200"/>
              <a:buFont typeface="Arial"/>
              <a:buNone/>
            </a:pP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 tobacco addiction can cost someone their health, but it can also cost a ton of money. And it just got even more expensive in Indiana!  The cigarette tax increased as of July 1</a:t>
            </a:r>
            <a:r>
              <a:rPr lang="en-US" i="1" baseline="30000" dirty="0"/>
              <a:t>st</a:t>
            </a:r>
            <a:r>
              <a:rPr lang="en-US" i="1" dirty="0"/>
              <a:t> and data shows that a substantial price increase leads more adults to quit and fewer youth to start smoking.  We have already seen a huge spike in calls to Quit Now Indiana!  The average price of a page of cigarettes in Indiana is now $11.  So someone who smokes a pack a day will end up spending over $4000 a year just on cigarettes. And if they smoke more than a pack a day that cost could really skyrocket. The tobacco industry will try to combat this with coupons and price promotions, but they aren’t trying to help the consumer…they are just trying to create lifelong customers by getting people addicted to nicotine. On top of the cost of the products </a:t>
            </a:r>
            <a:r>
              <a:rPr lang="en-US" i="0" dirty="0"/>
              <a:t>themselves, </a:t>
            </a:r>
            <a:r>
              <a:rPr lang="en-US" i="1" dirty="0"/>
              <a:t>prolonged tobacco use also leads to additional expenses for doctor’s visits and medications, plus the financial impact of missing work and school.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39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Indiana Medicaid offers lots of cessation support.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“Many people who use tobacco may say they can’t afford to quit, but as we saw earlier using tobacco on a regular basis is what ends up being very costly! Fortunately, Indiana Medicaid offers lots of cessation support so encourage your families that are on Medicaid to check into this coverage. Indiana Medicaid covers cessation counseling as well as several forms of nicotine replacement therapies and medications that can help in their quit attempt. Even if a family does not have Medicaid, encourage them to find out what their health insurance covers because many other insurances may help with cessation support as well!”</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60736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Suggest The Cost of Smoking worksheet as a way to talk to parents about the financial impact of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can provide copies of The Cost of Smoking worksheet, if you choose.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Encourage participants to type in the chat box how they would spend $2,190?</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SCRIPTS/INSTRUCTIONS: </a:t>
            </a:r>
            <a:r>
              <a:rPr lang="en-US" i="1" dirty="0"/>
              <a:t>“So how would you spend $4,000 if you had this much extra money? </a:t>
            </a:r>
            <a:r>
              <a:rPr lang="en-US" i="0" dirty="0"/>
              <a:t>(Let a few participants share how they would spend this money) </a:t>
            </a:r>
            <a:r>
              <a:rPr lang="en-US" i="1" dirty="0"/>
              <a:t>I’m guessing all of the parents we work with, not to mention everyone in this room, would love to have some extra money to be able to pay for necessities or what may seem like luxuries or even just to be able to save some money. One of the worksheets that you can download from the Breathe website is The Cost of Smoking worksheet. This is a great tool you can use with parents to help them identify how much they are actually spending on tobacco products and then encourage them to think about other ways they could spend that money if they gave up tobacco. For some, improved health is their motivation for quitting. For others, saving money might be a huge incentive to make a quit attempt. Talk to parents to find out what might be the motivating factor for them and then utilize the items in the Breathe toolkit that best meet each individual’s needs.”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Quitting tobacco isn’t easy, but it is possible and there are lots of resources to help.</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“Whether you have ever tried to quit tobacco yourself or known someone who has, you know it is not a simple task. Nicotine addiction is real, but I want to challenge the idea that quitting is impossible and arm all of you with additional strategies and resources that can help someone who wants to quit.”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85823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You can’t make someone quit tobacco, but support is critical to their success.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we have covered the health effects and the financial impact of tobacco, let’s talk a bit about quitting as we know this is one of the best things parents can do for their own health as well as the health of their children. Quitting tobacco can also help our communities experience better health outcomes and help create improved health equity. But we all know that it is hard to quit! You can’t make someone quit. It has to be their choice. But for those who are ready to quit, you can support them in a quit attempt.”</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F0A1-2954-69B5-016C-81F7A47E9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58425-4922-55D3-A475-30871D33C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E0CEC-DB81-F459-01C6-7770EEB555FC}"/>
              </a:ext>
            </a:extLst>
          </p:cNvPr>
          <p:cNvSpPr>
            <a:spLocks noGrp="1"/>
          </p:cNvSpPr>
          <p:nvPr>
            <p:ph type="body" idx="1"/>
          </p:nvPr>
        </p:nvSpPr>
        <p:spPr/>
        <p:txBody>
          <a:bodyPr/>
          <a:lstStyle/>
          <a:p>
            <a:endParaRPr lang="es-ES" b="1"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training participants can be effective sharing tobacco education because parents know they care about them.</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quote from Theodore Roosevelt captures the spirit of why we developed the Breathe program the way we did.  It reads, No one cares how much you know, until they know how much you care. While I could provide tobacco education directly to your families/parents, they don’t know and trust me so it may not be well received. You likely know some of the issues each family may be facing as well as what motivates them and how they learn and receive information most effectively. So I want to come alongside you to give you the expertise and resources you need so you can support your parents when it comes to tobacco education and do it in a way that feels right to you and each of the families you serve.”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indent="0">
              <a:buSzPts val="1200"/>
            </a:pPr>
            <a:endParaRPr lang="en-US" dirty="0"/>
          </a:p>
          <a:p>
            <a:endParaRPr lang="en-US" dirty="0"/>
          </a:p>
        </p:txBody>
      </p:sp>
      <p:sp>
        <p:nvSpPr>
          <p:cNvPr id="4" name="Slide Number Placeholder 3">
            <a:extLst>
              <a:ext uri="{FF2B5EF4-FFF2-40B4-BE49-F238E27FC236}">
                <a16:creationId xmlns:a16="http://schemas.microsoft.com/office/drawing/2014/main" id="{02DFDF67-D88E-E63D-A0C8-58450EF3B98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828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Many smokers want help with quitting so this should encourage you to talk about this topic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 national surveys show that nearly 70% of adults who smoke say they do want to quit and more then 50% made a quit attempt in the past year, but they need support to be successful. So if you don’t bring up this topic then you are missing an opportunity to provide support to many parents who actually want help!  It takes someone on average 8-11 quit attempts to successfully quit for good. Each quit attempt is a step in the right direction so we want to support people when they make an attempt and acknowledge that setbacks are often a part of the process. You never know when someone will be ready to quit, so its important to be prepared and let them know you can provide support when they are ready to take that step. Talking about quitting smoking with parents can sometimes feel uncomfortable, but supporting people in their quit attempts and providing them with the right resources can allow them to be more successful and ultimately improve the health of their children. If you have ever tried to quit tobacco or know someone who has you know just how hard it can be and that experience can be helpful to others trying to quit, if you are comfortable sharing your own experience.”</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452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Provide additional quit resources and suggestions.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know everything about how to quit tobacco, but you can point parents who are ready to quit in the right direction.  You can encourage parents to talk to their healthcare provider about quitting and getting nicotine replacement therapies, such as nicotine gum, lozenges, patches, or medications.. A few years ago Indiana passed a law to minimize barriers to accessing tobacco cessation medications by no longer requiring a prescription, so people can go straight to the pharmacist to get nicotine replacement therapies if they want. The Truth Initiative also offers quit help and is a great resource that is tailored for youth and young adults and can be accessed by texting DITCHVAPE to 88709.”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229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“Another great option is to refer parents to Quit Now Indiana. Quit Now Indiana is free and available 24/7. A trained quit coach will help them create a customized quit plan just for them. People can call, text, go online or use the app to access services in whatever way works best for them.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“There are specialized services provided for youth ages 13-17, as well as for pregnant people, those with behavioral health issues and people who use menthol products as each of these populations may need a unique approach.  This chart breaks down the current offerings for the standard adult as well as these four specialized programs including the amount of NRT available (subject to change).”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handouts are available and free to order. I have brought a stack for you today and I encourage you to make these handouts easily accessible in your lobbies and to have them on hand when you do home visits or meet with parents so you can share this valuable resource when the time is right.”</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Advice, Refer is a quick and simple way to discuss tobacco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realize that having conversations with parents about tobacco use can be difficult so I’d like to suggest a simple framework that is often used with tobacco cessation called Ask, Advise, Refer that can help guide you in these conversations.”</a:t>
            </a:r>
          </a:p>
          <a:p>
            <a:pPr marL="0" lvl="0" indent="0" algn="l" rtl="0">
              <a:spcBef>
                <a:spcPts val="0"/>
              </a:spcBef>
              <a:spcAft>
                <a:spcPts val="0"/>
              </a:spcAft>
              <a:buNone/>
            </a:pPr>
            <a:r>
              <a:rPr lang="en-US"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7505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all parents about tobacco use and secondhand smoke exposure in a non-judgmental way.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“ASK includes asking everyone, not just the parent who you may think uses tobacco and doing so on a routine basis, so it becomes part of your processes, maybe on your health forms, during home visits or at parent teacher conference. And ask in a non-judgmental way. Here are some examples of how you might ask about tobacco use.” </a:t>
            </a:r>
            <a:r>
              <a:rPr lang="en-US" i="0" dirty="0"/>
              <a:t>(Click to fill in each bubble and read the questions aloud.)</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7961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Advise parents to quit with clear, strong, personalized language.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“Next, advise them to quit using tobacco or to set boundaries that protect their kids from secondhand smoke. BE CLEAR by using simple statements, but BE STRONG by providing direct and honest information and since you know your families well personalize your message in a way that makes sense for them. Here are some examples of how you might advise parents about quitting and protecting their families.” </a:t>
            </a:r>
            <a:r>
              <a:rPr lang="en-US" i="0" dirty="0"/>
              <a:t>(Click to fill in each bubble and read the statements aloud.)</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43108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Refer parents to evidence-based, accessible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“Finally, let them know that support is available and offer evidence-based resources that are easily accessible to them. That could include help that is in person, via phone or text or online. Remember that you don’t have to be an expert in tobacco cessation, but you can be supportive by referring families to professionals that are trained to help.” </a:t>
            </a:r>
            <a:r>
              <a:rPr lang="en-US" i="0" dirty="0"/>
              <a:t>(Click to fill in each bubble and read the questions aloud.)</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39031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is hope and lots of support when it comes to tackling the burden of tobacco.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have covered A LOT of information today, but the most important concept I want to leave you with is that when it comes to the tobacco burden in Indiana there is hope and there are lots of resources to help you and your families. Children and families will benefit when we reduce the negative effect of second and thirdhand smoke and Indiana has had some big wins over the years when it comes to smoke free air policies, smoke free housing, and the recent tobacco tax increase. But there is still work to do and I hope you are all excited that you can be part of the solution! And I’m excited to have you guys as our newest Breathe Partner!”</a:t>
            </a:r>
            <a:endParaRPr lang="en-US" sz="1200" b="0"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FF000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710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staff training is the foundation of the Breathe program, but we also offer lots of other services and on-going support.</a:t>
            </a:r>
            <a:endParaRPr lang="en-US"/>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(Personalize this slide as desired for each unique partnership.) </a:t>
            </a:r>
            <a:r>
              <a:rPr lang="en-US" b="0" i="1" dirty="0"/>
              <a:t>“Here is a brief overview of the services and support we are able to offer to your organization through the Breathe program. Breathe is meant to be an ON-GOING relationship, and not just a one-time training and then we disappear! We have already signed a memorandum of understanding with your leadership that says we will be working together on tobacco education. </a:t>
            </a:r>
            <a:r>
              <a:rPr lang="en-US" b="0" i="1" dirty="0">
                <a:solidFill>
                  <a:srgbClr val="FF0000"/>
                </a:solidFill>
              </a:rPr>
              <a:t>The yearly staff training is what you are currently going through, which is the foundation of the program, and each year we offer a fun, interactive Breathe Refresher to provide additional information and resources.</a:t>
            </a:r>
            <a:r>
              <a:rPr lang="en-US" b="0" i="1" dirty="0">
                <a:solidFill>
                  <a:schemeClr val="dk1"/>
                </a:solidFill>
              </a:rPr>
              <a:t> </a:t>
            </a:r>
            <a:r>
              <a:rPr lang="en-US" b="0" i="1" dirty="0">
                <a:solidFill>
                  <a:srgbClr val="FF0000"/>
                </a:solidFill>
              </a:rPr>
              <a:t>Evaluation is an important part of the Breathe program and we are happy to share the data we collect with you. You have already helped us with our evaluation by completing the pre assessment. Everyone likes free stuff, and Breathe comes with LOTS of FREE STUFF, but we will get to that in a minute. We are also able to review your agency’s tobacco policy and give suggestion on how to strengthen it, if needed. While the goal of Breathe is that all of you will use the information in the training and the free resources to educate families about tobacco use, I can also be available to help you educate your families and community further by participating in community events,  suppling handouts, or presenting directly to parents or children.</a:t>
            </a:r>
            <a:r>
              <a:rPr lang="en-US" b="0" i="1" dirty="0">
                <a:solidFill>
                  <a:schemeClr val="dk1"/>
                </a:solidFill>
              </a:rPr>
              <a:t> </a:t>
            </a:r>
            <a:r>
              <a:rPr lang="en-US" b="0" i="1" dirty="0">
                <a:solidFill>
                  <a:srgbClr val="FF0000"/>
                </a:solidFill>
              </a:rPr>
              <a:t>Again, I want this to be an on-going relationship and I am available to help throughout the year so I hope you will reach out to me if you have challenges and that you will also share successes along the way. </a:t>
            </a:r>
            <a:r>
              <a:rPr lang="en-US" i="1" dirty="0"/>
              <a:t>Since we are grant funded all the materials and support we offer are completely free to your organization.” </a:t>
            </a:r>
            <a:endParaRPr lang="en-US" b="0" i="1" dirty="0">
              <a:solidFill>
                <a:srgbClr val="FF0000"/>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solidFill>
                <a:srgbClr val="FF0000"/>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(CLICK TO GREEN BAR)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Now let’s talk about those FREE resources! I’ve learned that if I pass out the resources at the beginning of the training everyone gets excited looking through them and they don’t listen to me, so you will get your kits a little later. But I do want to review the types of items you will have access to so you can start thinking about how you can use them in your specific role at the organization. I realize that not every item in the kit will make sense or be appropriate for your specific job, but that is why we offer lots of different resources. My hope by the end of the training is that you not only have increased your knowledge about tobacco, but you also walk away with some practical ideas on how you can use some of the Breathe materials. And together your staff can make a healthy impact on the families you serve!”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54503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that they have access to lots of great Breathe resources.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which may contain the Breathe flipchart, parent activity booklet, and children’s activity booklet in a bright green bag.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“And now as a full-fledged Breathe partner, don’t forget that you have access to TONS of great resources in your Breathe kits that I hope you will put to use.!</a:t>
            </a:r>
            <a:r>
              <a:rPr lang="en-US" dirty="0"/>
              <a:t>(Let them know how many kits you will be leaving with them and who you are giving them to, most likely your main contact or the center director. That person will then decide where the kits will be stored.)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Identify next steps and potential barriers.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will need two post it notes for each participant and two large pieces of newsprint paper that everyone can stick their post it notes on with the categories listed at the top. (If you don’t have newsprint you can just have them stick post it notes in a specified area on a wall or place them in three different piles.)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Work through each category and have participants put their responses in the chat box. Provide commentary and add your own insights before moving on to the second category. Download the chat box after the training so you have a record of all the responses and share them with the organization’s leadership.</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wrap up the training I want to give everyone a few minutes to think about what happens next. If you are like me it is easy to go to a training and get all these great ideas and new resources…and then get busy with all my other work tasks that I don’t put them into practice. So I want everyone to take 2 post it notes.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1" dirty="0"/>
              <a:t>(CLICK TO BRING UP GREEN TEXT) On the first one write one action you will take in the next 60 days based on what you learned today and what makes sense for your role in the organization.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1" dirty="0"/>
              <a:t>(CLICK TO BRING UP ORANGE TEXT) Then on your second post it note, because I know this work is not easy, I want you to write down any anticipated barriers you think you might face in addressing tobacco with the families you serve.” </a:t>
            </a:r>
            <a:r>
              <a:rPr lang="en-US" i="0" dirty="0"/>
              <a:t>(Give participants a few minutes to fill out their post it notes and place them on the newsprints under each category. As time allows read a few post it notes from each category outload as you comment on their action items and validate the anticipated barriers, offering suggestions as appropriate. Take a photo of each newsprint and leave the newsprints with the organization’s leadership. Consider typing all this up and sharing it with your site contact; include suggestions to overcome the barriers shared. As you provide on-going support to the organization you can check in on action items and help identify possible solutions to barriers they may face.)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42989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You guys are well on your way to successfully implementing the Breathe program and helping create healthy environments for the families you serve. We are just about done with the training, but I would love to answer any additional questions you may have. And as you begin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C0F-F20F-281B-A965-91AA34E93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867A6-BAAB-1839-FCD2-47F283C693FD}"/>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698235A5-C019-7CA8-6D9D-5A67DDE6F365}"/>
              </a:ext>
            </a:extLst>
          </p:cNvPr>
          <p:cNvSpPr>
            <a:spLocks noGrp="1"/>
          </p:cNvSpPr>
          <p:nvPr>
            <p:ph type="body" idx="1"/>
          </p:nvPr>
        </p:nvSpPr>
        <p:spPr/>
        <p:txBody>
          <a:bodyPr/>
          <a:lstStyle/>
          <a:p>
            <a:pPr lvl="0" algn="l">
              <a:spcBef>
                <a:spcPts val="0"/>
              </a:spcBef>
              <a:spcAft>
                <a:spcPts val="0"/>
              </a:spcAft>
              <a:buNone/>
            </a:pPr>
            <a:r>
              <a:rPr lang="en-US"/>
              <a:t>KEY POINT: All participants need to complete a post assessment.</a:t>
            </a:r>
          </a:p>
          <a:p>
            <a:pPr>
              <a:defRPr/>
            </a:pPr>
            <a:r>
              <a:rPr lang="en-US"/>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a:t>
            </a:r>
            <a:r>
              <a:rPr lang="en-US" dirty="0">
                <a:hlinkClick r:id="rId3"/>
              </a:rPr>
              <a:t>https://justbreathein.org/additional-resources/materials/</a:t>
            </a:r>
            <a:r>
              <a:rPr lang="en-US"/>
              <a:t>  **If you choose NOT to have participants complete the assessment online, modify this slide by removing the QR code.  </a:t>
            </a:r>
          </a:p>
          <a:p>
            <a:pPr>
              <a:defRPr/>
            </a:pPr>
            <a:r>
              <a:rPr lang="en-US"/>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a:t>
            </a:r>
            <a:r>
              <a:rPr lang="en-US" dirty="0">
                <a:hlinkClick r:id="rId4"/>
              </a:rPr>
              <a:t>https://www.surveymonkey.com/r/PostAssess2527</a:t>
            </a:r>
            <a:r>
              <a:rPr lang="en-US" dirty="0"/>
              <a:t> </a:t>
            </a:r>
          </a:p>
          <a:p>
            <a:pPr>
              <a:defRPr/>
            </a:pPr>
            <a:r>
              <a:rPr lang="en-US"/>
              <a:t>SCRIPT: “</a:t>
            </a:r>
            <a:r>
              <a:rPr lang="en-US" i="1"/>
              <a:t>Thank you for participating in today’s Breathe training! Before we wrap up, I need everyone to complete the post assessment. Once you have completed the post assessment please bring it to me/hold it up and I will give you </a:t>
            </a:r>
            <a:r>
              <a:rPr lang="en-US"/>
              <a:t>(a magnet, certificate of completion</a:t>
            </a:r>
            <a:r>
              <a:rPr lang="en-US">
                <a:solidFill>
                  <a:srgbClr val="000000"/>
                </a:solidFill>
              </a:rPr>
              <a:t>, or whatever handout you choose)</a:t>
            </a:r>
            <a:r>
              <a:rPr lang="en-US" i="1">
                <a:solidFill>
                  <a:srgbClr val="000000"/>
                </a:solidFill>
              </a:rPr>
              <a:t>.”  </a:t>
            </a:r>
            <a:endParaRPr lang="es-ES"/>
          </a:p>
          <a:p>
            <a:pPr marL="0" marR="0" lvl="0" indent="0" algn="l" defTabSz="914400">
              <a:lnSpc>
                <a:spcPct val="100000"/>
              </a:lnSpc>
              <a:spcBef>
                <a:spcPts val="0"/>
              </a:spcBef>
              <a:spcAft>
                <a:spcPts val="0"/>
              </a:spcAft>
              <a:buSzPts val="1200"/>
              <a:buFont typeface="Arial"/>
              <a:buNone/>
              <a:tabLst/>
              <a:defRPr/>
            </a:pPr>
            <a:endParaRPr lang="en-US" dirty="0"/>
          </a:p>
          <a:p>
            <a:endParaRPr lang="en-US" dirty="0"/>
          </a:p>
        </p:txBody>
      </p:sp>
      <p:sp>
        <p:nvSpPr>
          <p:cNvPr id="4" name="Slide Number Placeholder 3">
            <a:extLst>
              <a:ext uri="{FF2B5EF4-FFF2-40B4-BE49-F238E27FC236}">
                <a16:creationId xmlns:a16="http://schemas.microsoft.com/office/drawing/2014/main" id="{2232EB1A-AB97-0CF8-E682-28FB7BEE3FF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02811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free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training. It was my pleasure to meet all of you and I know that working with families on this topic may not be easy, but I hope you are excited about the Breathe materials and that you will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s-ES" i="1" dirty="0">
              <a:solidFill>
                <a:srgbClr val="000000"/>
              </a:solidFill>
              <a:highlight>
                <a:srgbClr val="FFFF00"/>
              </a:highlight>
            </a:endParaRPr>
          </a:p>
          <a:p>
            <a:pPr marL="0" lvl="0" indent="0" algn="l">
              <a:spcBef>
                <a:spcPts val="0"/>
              </a:spcBef>
              <a:spcAft>
                <a:spcPts val="0"/>
              </a:spcAft>
              <a:buSzPts val="1200"/>
              <a:buFont typeface="Arial"/>
              <a:buNone/>
            </a:pPr>
            <a:r>
              <a:rPr lang="en-US" dirty="0"/>
              <a:t>KEY POINT: The Breathe flipchart is available in the kit and is helpful in providing tobacco education and guiding discussions.</a:t>
            </a:r>
            <a:endParaRPr lang="en-US"/>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flipchart to hold up.</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“Hard copies of the flipchart are in the Breathe kits you are receiving today and then tons of other resources can be found on the Breathe website that you can download and share or print out. </a:t>
            </a:r>
            <a:r>
              <a:rPr lang="en-US" i="0" dirty="0"/>
              <a:t>(Let them know who at their organization has the physical kits and they can share where the will be stored or distributed)  </a:t>
            </a:r>
            <a:r>
              <a:rPr lang="en-US" i="1" dirty="0"/>
              <a:t>The Breathe flipchart covers many of the same topics we will talk about today. Parents can view the front side that has a basic image and limited text, and the back side is your cheat sheet that gives you information to share and questions to generate dialogue. The flipchart is great for one-on-one education during a home visit or parent teacher conference or for use with a small group of parents. I don’t recommend sitting down with parents and going through the whole thing page by page, but if you identify that a parent is stressed out and smokes to attempt to alleviate stress you may want to spend some time going over the stress management page. Or if their child has asthma, review the asthma page with them. If you see a QR code on a page that means there is a corresponding video. Simply use your camera on your smartphone to pull up the video and view it together.”</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793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49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797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4464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0474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0474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3148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59118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2752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1970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268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586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9149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3795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7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6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8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5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25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42113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8203249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9.jp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svg"/><Relationship Id="rId3" Type="http://schemas.openxmlformats.org/officeDocument/2006/relationships/image" Target="../media/image21.jp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6.svg"/><Relationship Id="rId1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3.jp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26.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2.sv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30.png"/><Relationship Id="rId4" Type="http://schemas.openxmlformats.org/officeDocument/2006/relationships/image" Target="../media/image13.sv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31.jp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4.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32.jp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0.jp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41.jp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0.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svg"/><Relationship Id="rId11"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15.sv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42.png"/><Relationship Id="rId5" Type="http://schemas.openxmlformats.org/officeDocument/2006/relationships/image" Target="../media/image1.png"/><Relationship Id="rId10" Type="http://schemas.openxmlformats.org/officeDocument/2006/relationships/image" Target="../media/image10.svg"/><Relationship Id="rId4" Type="http://schemas.openxmlformats.org/officeDocument/2006/relationships/image" Target="../media/image13.sv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6.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 Id="rId1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43.png"/><Relationship Id="rId12"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6.svg"/><Relationship Id="rId5" Type="http://schemas.openxmlformats.org/officeDocument/2006/relationships/image" Target="../media/image9.pn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13.svg"/><Relationship Id="rId1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44.jp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7.svg"/><Relationship Id="rId3" Type="http://schemas.openxmlformats.org/officeDocument/2006/relationships/image" Target="../media/image45.jpeg"/><Relationship Id="rId7" Type="http://schemas.openxmlformats.org/officeDocument/2006/relationships/image" Target="../media/image10.svg"/><Relationship Id="rId12"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8.jp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9.jp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7.svg"/><Relationship Id="rId3" Type="http://schemas.openxmlformats.org/officeDocument/2006/relationships/image" Target="../media/image50.jpeg"/><Relationship Id="rId7" Type="http://schemas.openxmlformats.org/officeDocument/2006/relationships/image" Target="../media/image10.svg"/><Relationship Id="rId12"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6.svg"/></Relationships>
</file>

<file path=ppt/slides/_rels/slide4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5.svg"/><Relationship Id="rId17" Type="http://schemas.openxmlformats.org/officeDocument/2006/relationships/image" Target="../media/image52.png"/><Relationship Id="rId2" Type="http://schemas.openxmlformats.org/officeDocument/2006/relationships/video" Target="../media/media1.mp4"/><Relationship Id="rId16" Type="http://schemas.openxmlformats.org/officeDocument/2006/relationships/image" Target="../media/image6.svg"/><Relationship Id="rId1" Type="http://schemas.microsoft.com/office/2007/relationships/media" Target="../media/media1.mp4"/><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2.svg"/><Relationship Id="rId4" Type="http://schemas.openxmlformats.org/officeDocument/2006/relationships/notesSlide" Target="../notesSlides/notesSlide42.xml"/><Relationship Id="rId9" Type="http://schemas.openxmlformats.org/officeDocument/2006/relationships/image" Target="../media/image1.png"/><Relationship Id="rId14" Type="http://schemas.openxmlformats.org/officeDocument/2006/relationships/image" Target="../media/image17.svg"/></Relationships>
</file>

<file path=ppt/slides/_rels/slide4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3.jp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0.svg"/><Relationship Id="rId9" Type="http://schemas.openxmlformats.org/officeDocument/2006/relationships/image" Target="../media/image16.png"/></Relationships>
</file>

<file path=ppt/slides/_rels/slide4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54.jpg"/></Relationships>
</file>

<file path=ppt/slides/_rels/slide4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55.jpeg"/></Relationships>
</file>

<file path=ppt/slides/_rels/slide48.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6.jp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57.jpg"/></Relationships>
</file>

<file path=ppt/slides/_rels/slide4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59.png"/><Relationship Id="rId9" Type="http://schemas.openxmlformats.org/officeDocument/2006/relationships/image" Target="../media/image14.png"/><Relationship Id="rId14" Type="http://schemas.openxmlformats.org/officeDocument/2006/relationships/image" Target="../media/image61.png"/></Relationships>
</file>

<file path=ppt/slides/_rels/slide5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3.jpeg"/><Relationship Id="rId7" Type="http://schemas.openxmlformats.org/officeDocument/2006/relationships/image" Target="../media/image15.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7.sv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image" Target="../media/image64.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2.svg"/><Relationship Id="rId4" Type="http://schemas.microsoft.com/office/2007/relationships/hdphoto" Target="../media/hdphoto2.wdp"/><Relationship Id="rId9" Type="http://schemas.openxmlformats.org/officeDocument/2006/relationships/image" Target="../media/image1.png"/><Relationship Id="rId14" Type="http://schemas.openxmlformats.org/officeDocument/2006/relationships/image" Target="../media/image17.svg"/></Relationships>
</file>

<file path=ppt/slides/_rels/slide5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65.jpg"/></Relationships>
</file>

<file path=ppt/slides/_rels/slide5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6.png"/><Relationship Id="rId7" Type="http://schemas.openxmlformats.org/officeDocument/2006/relationships/image" Target="../media/image1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5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67.jp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59.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6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svg"/><Relationship Id="rId3" Type="http://schemas.openxmlformats.org/officeDocument/2006/relationships/image" Target="../media/image68.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0.svg"/><Relationship Id="rId15" Type="http://schemas.openxmlformats.org/officeDocument/2006/relationships/image" Target="../media/image6.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svg"/><Relationship Id="rId14"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61.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microsoft.com/office/2007/relationships/hdphoto" Target="../media/hdphoto3.wdp"/></Relationships>
</file>

<file path=ppt/slides/_rels/slide6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svg"/><Relationship Id="rId3" Type="http://schemas.openxmlformats.org/officeDocument/2006/relationships/notesSlide" Target="../notesSlides/notesSlide62.xml"/><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70.jpeg"/><Relationship Id="rId1" Type="http://schemas.openxmlformats.org/officeDocument/2006/relationships/video" Target="https://player.vimeo.com/video/397213433?app_id=122963" TargetMode="Externa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0.svg"/><Relationship Id="rId15" Type="http://schemas.openxmlformats.org/officeDocument/2006/relationships/image" Target="../media/image6.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svg"/><Relationship Id="rId1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1.gif"/><Relationship Id="rId7" Type="http://schemas.openxmlformats.org/officeDocument/2006/relationships/image" Target="../media/image15.sv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6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72.jpe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6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4.png"/><Relationship Id="rId1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76.png"/><Relationship Id="rId2" Type="http://schemas.openxmlformats.org/officeDocument/2006/relationships/notesSlide" Target="../notesSlides/notesSlide66.xml"/><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73.png"/><Relationship Id="rId5" Type="http://schemas.openxmlformats.org/officeDocument/2006/relationships/image" Target="../media/image12.png"/><Relationship Id="rId15" Type="http://schemas.openxmlformats.org/officeDocument/2006/relationships/image" Target="../media/image75.png"/><Relationship Id="rId10" Type="http://schemas.openxmlformats.org/officeDocument/2006/relationships/image" Target="../media/image17.svg"/><Relationship Id="rId4" Type="http://schemas.openxmlformats.org/officeDocument/2006/relationships/image" Target="../media/image10.svg"/><Relationship Id="rId9" Type="http://schemas.openxmlformats.org/officeDocument/2006/relationships/image" Target="../media/image16.png"/><Relationship Id="rId14" Type="http://schemas.microsoft.com/office/2007/relationships/hdphoto" Target="../media/hdphoto5.wdp"/></Relationships>
</file>

<file path=ppt/slides/_rels/slide6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svg"/><Relationship Id="rId3" Type="http://schemas.openxmlformats.org/officeDocument/2006/relationships/image" Target="../media/image77.jpg"/><Relationship Id="rId7" Type="http://schemas.openxmlformats.org/officeDocument/2006/relationships/image" Target="../media/image13.svg"/><Relationship Id="rId12"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10.svg"/><Relationship Id="rId15" Type="http://schemas.openxmlformats.org/officeDocument/2006/relationships/image" Target="../media/image17.sv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6.svg"/><Relationship Id="rId14" Type="http://schemas.openxmlformats.org/officeDocument/2006/relationships/image" Target="../media/image16.png"/></Relationships>
</file>

<file path=ppt/slides/_rels/slide6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6.svg"/></Relationships>
</file>

<file path=ppt/slides/_rels/slide7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78.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 Id="rId14" Type="http://schemas.openxmlformats.org/officeDocument/2006/relationships/image" Target="../media/image6.svg"/></Relationships>
</file>

<file path=ppt/slides/_rels/slide7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79.jpe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7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7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image" Target="../media/image80.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74.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82.pn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81.png"/><Relationship Id="rId9" Type="http://schemas.openxmlformats.org/officeDocument/2006/relationships/image" Target="../media/image15.svg"/><Relationship Id="rId14" Type="http://schemas.openxmlformats.org/officeDocument/2006/relationships/image" Target="../media/image5.png"/></Relationships>
</file>

<file path=ppt/slides/_rels/slide7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7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84.png"/><Relationship Id="rId7" Type="http://schemas.openxmlformats.org/officeDocument/2006/relationships/image" Target="../media/image10.svg"/><Relationship Id="rId12"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47.svg"/><Relationship Id="rId10" Type="http://schemas.openxmlformats.org/officeDocument/2006/relationships/image" Target="../media/image14.png"/><Relationship Id="rId4" Type="http://schemas.openxmlformats.org/officeDocument/2006/relationships/image" Target="../media/image46.png"/><Relationship Id="rId9" Type="http://schemas.openxmlformats.org/officeDocument/2006/relationships/image" Target="../media/image13.svg"/></Relationships>
</file>

<file path=ppt/slides/_rels/slide7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5.jpg"/><Relationship Id="rId7" Type="http://schemas.openxmlformats.org/officeDocument/2006/relationships/image" Target="../media/image13.sv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47.svg"/><Relationship Id="rId10" Type="http://schemas.openxmlformats.org/officeDocument/2006/relationships/image" Target="../media/image16.png"/><Relationship Id="rId4" Type="http://schemas.openxmlformats.org/officeDocument/2006/relationships/image" Target="../media/image46.png"/><Relationship Id="rId9" Type="http://schemas.openxmlformats.org/officeDocument/2006/relationships/image" Target="../media/image15.svg"/></Relationships>
</file>

<file path=ppt/slides/_rels/slide7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6.jpg"/><Relationship Id="rId7" Type="http://schemas.openxmlformats.org/officeDocument/2006/relationships/image" Target="../media/image13.sv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47.svg"/><Relationship Id="rId10" Type="http://schemas.openxmlformats.org/officeDocument/2006/relationships/image" Target="../media/image16.png"/><Relationship Id="rId4" Type="http://schemas.openxmlformats.org/officeDocument/2006/relationships/image" Target="../media/image46.png"/><Relationship Id="rId9" Type="http://schemas.openxmlformats.org/officeDocument/2006/relationships/image" Target="../media/image15.svg"/></Relationships>
</file>

<file path=ppt/slides/_rels/slide7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79.xml"/><Relationship Id="rId16"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87.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_rels/slide80.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8.png"/><Relationship Id="rId1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31.jpg"/><Relationship Id="rId17" Type="http://schemas.openxmlformats.org/officeDocument/2006/relationships/image" Target="../media/image14.png"/><Relationship Id="rId2" Type="http://schemas.openxmlformats.org/officeDocument/2006/relationships/notesSlide" Target="../notesSlides/notesSlide80.xml"/><Relationship Id="rId16"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23.jpg"/><Relationship Id="rId5" Type="http://schemas.openxmlformats.org/officeDocument/2006/relationships/image" Target="../media/image18.png"/><Relationship Id="rId1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13.svg"/><Relationship Id="rId9" Type="http://schemas.openxmlformats.org/officeDocument/2006/relationships/image" Target="../media/image27.png"/><Relationship Id="rId14" Type="http://schemas.openxmlformats.org/officeDocument/2006/relationships/image" Target="../media/image20.png"/></Relationships>
</file>

<file path=ppt/slides/_rels/slide8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8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8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88.png"/></Relationships>
</file>

<file path=ppt/slides/_rels/slide8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90.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89.jpg"/><Relationship Id="rId2" Type="http://schemas.openxmlformats.org/officeDocument/2006/relationships/notesSlide" Target="../notesSlides/notesSlide85.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hyperlink" Target="mailto:alisonm@healthedpros.org"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hyperlink" Target="http://www.cancer.org/cancer/risk-prevention/tobacco" TargetMode="External"/><Relationship Id="rId18" Type="http://schemas.openxmlformats.org/officeDocument/2006/relationships/image" Target="../media/image90.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hyperlink" Target="http://www.cdc.gov/tobacco/" TargetMode="External"/><Relationship Id="rId17" Type="http://schemas.openxmlformats.org/officeDocument/2006/relationships/image" Target="../media/image89.jpg"/><Relationship Id="rId2" Type="http://schemas.openxmlformats.org/officeDocument/2006/relationships/notesSlide" Target="../notesSlides/notesSlide86.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http://www.in.gov/health/tpc/" TargetMode="External"/><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 Id="rId14" Type="http://schemas.openxmlformats.org/officeDocument/2006/relationships/hyperlink" Target="https://justbreathein.org/additional-resources/data-source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svg"/><Relationship Id="rId4" Type="http://schemas.openxmlformats.org/officeDocument/2006/relationships/image" Target="../media/image10.svg"/><Relationship Id="rId9" Type="http://schemas.openxmlformats.org/officeDocument/2006/relationships/image" Target="../media/image1.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90C16-DBD5-7026-714D-1C5835792C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50E810-246E-E603-630B-A61A29B60D12}"/>
              </a:ext>
            </a:extLst>
          </p:cNvPr>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a:extLst>
              <a:ext uri="{FF2B5EF4-FFF2-40B4-BE49-F238E27FC236}">
                <a16:creationId xmlns:a16="http://schemas.microsoft.com/office/drawing/2014/main" id="{D577F32A-31EB-3018-97E9-F9A5BBFB9B3F}"/>
              </a:ext>
            </a:extLst>
          </p:cNvPr>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dirty="0"/>
          </a:p>
        </p:txBody>
      </p:sp>
      <p:sp>
        <p:nvSpPr>
          <p:cNvPr id="4" name="Freeform 4">
            <a:extLst>
              <a:ext uri="{FF2B5EF4-FFF2-40B4-BE49-F238E27FC236}">
                <a16:creationId xmlns:a16="http://schemas.microsoft.com/office/drawing/2014/main" id="{B00DA1CA-09D3-3E5E-45CD-D0E975A65535}"/>
              </a:ext>
            </a:extLst>
          </p:cNvPr>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a:extLst>
              <a:ext uri="{FF2B5EF4-FFF2-40B4-BE49-F238E27FC236}">
                <a16:creationId xmlns:a16="http://schemas.microsoft.com/office/drawing/2014/main" id="{B408F9C0-5BCC-0BB9-90C4-1926020C42DF}"/>
              </a:ext>
            </a:extLst>
          </p:cNvPr>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a:extLst>
              <a:ext uri="{FF2B5EF4-FFF2-40B4-BE49-F238E27FC236}">
                <a16:creationId xmlns:a16="http://schemas.microsoft.com/office/drawing/2014/main" id="{05571E40-002D-06FE-13AB-744FFAEBF222}"/>
              </a:ext>
            </a:extLst>
          </p:cNvPr>
          <p:cNvSpPr txBox="1"/>
          <p:nvPr/>
        </p:nvSpPr>
        <p:spPr>
          <a:xfrm>
            <a:off x="103211" y="375634"/>
            <a:ext cx="9040790" cy="886333"/>
          </a:xfrm>
          <a:prstGeom prst="rect">
            <a:avLst/>
          </a:prstGeom>
        </p:spPr>
        <p:txBody>
          <a:bodyPr wrap="square" lIns="0" tIns="0" rIns="0" bIns="0" rtlCol="0" anchor="t">
            <a:spAutoFit/>
          </a:bodyPr>
          <a:lstStyle/>
          <a:p>
            <a:pPr algn="ctr">
              <a:lnSpc>
                <a:spcPts val="6626"/>
              </a:lnSpc>
            </a:pPr>
            <a:r>
              <a:rPr lang="en-US" sz="6600" dirty="0">
                <a:solidFill>
                  <a:srgbClr val="FF914D"/>
                </a:solidFill>
                <a:latin typeface="Caveat Brush" pitchFamily="2" charset="0"/>
              </a:rPr>
              <a:t>CAPACITACIÓN BREATHE  </a:t>
            </a:r>
          </a:p>
        </p:txBody>
      </p:sp>
      <p:sp>
        <p:nvSpPr>
          <p:cNvPr id="8" name="TextBox 8">
            <a:extLst>
              <a:ext uri="{FF2B5EF4-FFF2-40B4-BE49-F238E27FC236}">
                <a16:creationId xmlns:a16="http://schemas.microsoft.com/office/drawing/2014/main" id="{E633E3E1-35E2-0456-B143-AA7BE67E1EF0}"/>
              </a:ext>
            </a:extLst>
          </p:cNvPr>
          <p:cNvSpPr txBox="1"/>
          <p:nvPr/>
        </p:nvSpPr>
        <p:spPr>
          <a:xfrm>
            <a:off x="5297834" y="2331489"/>
            <a:ext cx="3681650" cy="3502497"/>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Usa </a:t>
            </a:r>
            <a:r>
              <a:rPr lang="en-US" sz="6756" dirty="0" err="1">
                <a:solidFill>
                  <a:srgbClr val="8FDB34"/>
                </a:solidFill>
                <a:latin typeface="Caveat Brush"/>
              </a:rPr>
              <a:t>el</a:t>
            </a:r>
            <a:r>
              <a:rPr lang="en-US" sz="6756" dirty="0">
                <a:solidFill>
                  <a:srgbClr val="8FDB34"/>
                </a:solidFill>
                <a:latin typeface="Caveat Brush"/>
              </a:rPr>
              <a:t> </a:t>
            </a:r>
            <a:r>
              <a:rPr lang="en-US" sz="6756" dirty="0" err="1">
                <a:solidFill>
                  <a:srgbClr val="8FDB34"/>
                </a:solidFill>
                <a:latin typeface="Caveat Brush"/>
              </a:rPr>
              <a:t>Codigo</a:t>
            </a:r>
            <a:r>
              <a:rPr lang="en-US" sz="6756" dirty="0">
                <a:solidFill>
                  <a:srgbClr val="8FDB34"/>
                </a:solidFill>
                <a:latin typeface="Caveat Brush"/>
              </a:rPr>
              <a:t> QR</a:t>
            </a:r>
          </a:p>
          <a:p>
            <a:pPr algn="ctr">
              <a:lnSpc>
                <a:spcPts val="5405"/>
              </a:lnSpc>
            </a:pPr>
            <a:r>
              <a:rPr lang="en-US" sz="6756" dirty="0">
                <a:solidFill>
                  <a:srgbClr val="FF914D"/>
                </a:solidFill>
                <a:latin typeface="Caveat Brush"/>
              </a:rPr>
              <a:t>Para </a:t>
            </a:r>
            <a:r>
              <a:rPr lang="en-US" sz="6756" dirty="0" err="1">
                <a:solidFill>
                  <a:srgbClr val="FF914D"/>
                </a:solidFill>
                <a:latin typeface="Caveat Brush"/>
              </a:rPr>
              <a:t>tomar</a:t>
            </a:r>
            <a:r>
              <a:rPr lang="en-US" sz="6756" dirty="0">
                <a:solidFill>
                  <a:srgbClr val="FF914D"/>
                </a:solidFill>
                <a:latin typeface="Caveat Brush"/>
              </a:rPr>
              <a:t> la </a:t>
            </a:r>
            <a:r>
              <a:rPr lang="en-US" sz="6099" dirty="0">
                <a:solidFill>
                  <a:srgbClr val="FF914D"/>
                </a:solidFill>
                <a:latin typeface="Caveat Brush"/>
              </a:rPr>
              <a:t>PRE- </a:t>
            </a:r>
            <a:r>
              <a:rPr lang="en-US" sz="6099" dirty="0" err="1">
                <a:solidFill>
                  <a:srgbClr val="FF914D"/>
                </a:solidFill>
                <a:latin typeface="Caveat Brush"/>
              </a:rPr>
              <a:t>Evaluación</a:t>
            </a:r>
            <a:endParaRPr lang="en-US" sz="6099" dirty="0">
              <a:solidFill>
                <a:srgbClr val="FF914D"/>
              </a:solidFill>
              <a:latin typeface="Caveat Brush"/>
            </a:endParaRPr>
          </a:p>
        </p:txBody>
      </p:sp>
      <p:sp>
        <p:nvSpPr>
          <p:cNvPr id="9" name="TextBox 8">
            <a:extLst>
              <a:ext uri="{FF2B5EF4-FFF2-40B4-BE49-F238E27FC236}">
                <a16:creationId xmlns:a16="http://schemas.microsoft.com/office/drawing/2014/main" id="{32DDCB89-F757-F9E3-8421-B903B18DF81E}"/>
              </a:ext>
            </a:extLst>
          </p:cNvPr>
          <p:cNvSpPr txBox="1"/>
          <p:nvPr/>
        </p:nvSpPr>
        <p:spPr>
          <a:xfrm>
            <a:off x="5226534" y="1669080"/>
            <a:ext cx="3825592" cy="461665"/>
          </a:xfrm>
          <a:prstGeom prst="rect">
            <a:avLst/>
          </a:prstGeom>
          <a:noFill/>
        </p:spPr>
        <p:txBody>
          <a:bodyPr wrap="square" lIns="91440" tIns="45720" rIns="91440" bIns="45720" rtlCol="0" anchor="t">
            <a:spAutoFit/>
          </a:bodyPr>
          <a:lstStyle/>
          <a:p>
            <a:pPr algn="ctr"/>
            <a:r>
              <a:rPr lang="en-US" sz="2400" dirty="0">
                <a:latin typeface="Caveat Brush"/>
              </a:rPr>
              <a:t>“</a:t>
            </a:r>
            <a:r>
              <a:rPr lang="en-US" sz="2400" dirty="0" err="1">
                <a:latin typeface="Caveat Brush"/>
              </a:rPr>
              <a:t>Capacitación</a:t>
            </a:r>
            <a:r>
              <a:rPr lang="en-US" sz="2400" dirty="0">
                <a:latin typeface="Caveat Brush"/>
              </a:rPr>
              <a:t> </a:t>
            </a:r>
            <a:r>
              <a:rPr lang="en-US" sz="2400" dirty="0" err="1">
                <a:latin typeface="Caveat Brush"/>
              </a:rPr>
              <a:t>inicial</a:t>
            </a:r>
            <a:r>
              <a:rPr lang="en-US" sz="2400" dirty="0">
                <a:latin typeface="Caveat Brush"/>
              </a:rPr>
              <a:t> de Breathe”</a:t>
            </a:r>
          </a:p>
        </p:txBody>
      </p:sp>
      <p:pic>
        <p:nvPicPr>
          <p:cNvPr id="10" name="Picture 9" descr="A qr code on a white background&#10;&#10;Description automatically generated">
            <a:extLst>
              <a:ext uri="{FF2B5EF4-FFF2-40B4-BE49-F238E27FC236}">
                <a16:creationId xmlns:a16="http://schemas.microsoft.com/office/drawing/2014/main" id="{4960FE5D-B51C-AC08-657F-77BC98E34EBD}"/>
              </a:ext>
            </a:extLst>
          </p:cNvPr>
          <p:cNvPicPr>
            <a:picLocks noChangeAspect="1"/>
          </p:cNvPicPr>
          <p:nvPr/>
        </p:nvPicPr>
        <p:blipFill>
          <a:blip r:embed="rId9"/>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42843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244567" y="432793"/>
            <a:ext cx="8519326" cy="654025"/>
          </a:xfrm>
          <a:prstGeom prst="rect">
            <a:avLst/>
          </a:prstGeom>
        </p:spPr>
        <p:txBody>
          <a:bodyPr wrap="square"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FOLLETO DE ACTIVIDADES PARA PADRES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58480" y="1375813"/>
            <a:ext cx="4504020" cy="524759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9 actividades</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Perfectas para reuniones de padres</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Muy poca preparación</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4000" b="0" i="0" u="none" strike="noStrike" kern="0" cap="none" spc="0" normalizeH="0" baseline="0" noProof="0" dirty="0">
                <a:ln>
                  <a:noFill/>
                </a:ln>
                <a:solidFill>
                  <a:schemeClr val="tx1"/>
                </a:solidFill>
                <a:effectLst/>
                <a:uLnTx/>
                <a:uFillTx/>
                <a:latin typeface="Caveat Brush" pitchFamily="2" charset="0"/>
                <a:sym typeface="Arial"/>
              </a:rPr>
              <a:t>Excelentes temas para iniciar conversaciones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35791F96-07E3-3996-34E0-2497468689BD}"/>
              </a:ext>
            </a:extLst>
          </p:cNvPr>
          <p:cNvPicPr preferRelativeResize="0"/>
          <p:nvPr/>
        </p:nvPicPr>
        <p:blipFill rotWithShape="1">
          <a:blip r:embed="rId15">
            <a:alphaModFix/>
          </a:blip>
          <a:srcRect/>
          <a:stretch/>
        </p:blipFill>
        <p:spPr>
          <a:xfrm>
            <a:off x="4572000" y="1521453"/>
            <a:ext cx="3825745" cy="4527878"/>
          </a:xfrm>
          <a:prstGeom prst="rect">
            <a:avLst/>
          </a:prstGeom>
          <a:noFill/>
          <a:ln w="38100">
            <a:solidFill>
              <a:srgbClr val="92D050"/>
            </a:solidFill>
          </a:ln>
        </p:spPr>
      </p:pic>
    </p:spTree>
    <p:extLst>
      <p:ext uri="{BB962C8B-B14F-4D97-AF65-F5344CB8AC3E}">
        <p14:creationId xmlns:p14="http://schemas.microsoft.com/office/powerpoint/2010/main" val="31831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FOLLETOS PARA PADRES/TUTORES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192760" y="1123787"/>
            <a:ext cx="5250179" cy="563231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Más de 20 folletos</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Muchos temas sobre tabaco</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Imprimir y distribuir</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Publicarlos en tu organización</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Descargar y compartir electrónicamente</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Compartir con todos los padres o durante conversaciones individuales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1" name="Google Shape;190;p11">
            <a:extLst>
              <a:ext uri="{FF2B5EF4-FFF2-40B4-BE49-F238E27FC236}">
                <a16:creationId xmlns:a16="http://schemas.microsoft.com/office/drawing/2014/main" id="{C112692E-7F98-1765-0B15-F3298C4CF435}"/>
              </a:ext>
            </a:extLst>
          </p:cNvPr>
          <p:cNvPicPr preferRelativeResize="0"/>
          <p:nvPr/>
        </p:nvPicPr>
        <p:blipFill rotWithShape="1">
          <a:blip r:embed="rId15">
            <a:alphaModFix/>
          </a:blip>
          <a:srcRect/>
          <a:stretch/>
        </p:blipFill>
        <p:spPr>
          <a:xfrm>
            <a:off x="4386862" y="1673555"/>
            <a:ext cx="4803097" cy="4452610"/>
          </a:xfrm>
          <a:prstGeom prst="rect">
            <a:avLst/>
          </a:prstGeom>
          <a:noFill/>
          <a:ln>
            <a:noFill/>
          </a:ln>
        </p:spPr>
      </p:pic>
    </p:spTree>
    <p:extLst>
      <p:ext uri="{BB962C8B-B14F-4D97-AF65-F5344CB8AC3E}">
        <p14:creationId xmlns:p14="http://schemas.microsoft.com/office/powerpoint/2010/main" val="318634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23;p14" descr="Text&#10;&#10;Description automatically generated with low confidence">
            <a:extLst>
              <a:ext uri="{FF2B5EF4-FFF2-40B4-BE49-F238E27FC236}">
                <a16:creationId xmlns:a16="http://schemas.microsoft.com/office/drawing/2014/main" id="{1790B59D-2D1A-7D42-B2D1-C0CBB98DB511}"/>
              </a:ext>
            </a:extLst>
          </p:cNvPr>
          <p:cNvPicPr preferRelativeResize="0"/>
          <p:nvPr/>
        </p:nvPicPr>
        <p:blipFill rotWithShape="1">
          <a:blip r:embed="rId3">
            <a:alphaModFix/>
          </a:blip>
          <a:srcRect/>
          <a:stretch/>
        </p:blipFill>
        <p:spPr>
          <a:xfrm rot="20098022">
            <a:off x="5020518" y="2176317"/>
            <a:ext cx="1812373" cy="2534467"/>
          </a:xfrm>
          <a:prstGeom prst="rect">
            <a:avLst/>
          </a:prstGeom>
          <a:noFill/>
          <a:ln>
            <a:solidFill>
              <a:schemeClr val="accent1"/>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dirty="0">
                <a:solidFill>
                  <a:srgbClr val="F98832"/>
                </a:solidFill>
                <a:latin typeface="Caveat Brush" pitchFamily="2" charset="0"/>
                <a:ea typeface="+mn-ea"/>
                <a:cs typeface="+mn-cs"/>
              </a:rPr>
              <a:t>HOJAS DE TRABAJO PARA PADRES</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60673" y="1294182"/>
            <a:ext cx="5793082" cy="4755148"/>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Hojas de trabajo interactivas que ayudan a los padres a establecer metas.</a:t>
            </a: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¡Muchos temas!</a:t>
            </a:r>
          </a:p>
          <a:p>
            <a:pPr marL="457200" indent="-457200">
              <a:spcAft>
                <a:spcPts val="600"/>
              </a:spcAft>
              <a:buSzPts val="3000"/>
              <a:buFont typeface="Arial"/>
              <a:buChar char="•"/>
              <a:defRPr/>
            </a:pPr>
            <a:r>
              <a:rPr lang="es-ES" sz="3600" dirty="0">
                <a:solidFill>
                  <a:schemeClr val="tx1"/>
                </a:solidFill>
                <a:latin typeface="Caveat Brush"/>
              </a:rPr>
              <a:t>Para imprimir</a:t>
            </a:r>
            <a:r>
              <a:rPr kumimoji="0" lang="es-ES" sz="3600" b="0" i="0" u="none" strike="noStrike" kern="0" cap="none" spc="0" normalizeH="0" baseline="0" noProof="0" dirty="0">
                <a:ln>
                  <a:noFill/>
                </a:ln>
                <a:solidFill>
                  <a:schemeClr val="tx1"/>
                </a:solidFill>
                <a:effectLst/>
                <a:uLnTx/>
                <a:uFillTx/>
                <a:latin typeface="Caveat Brush"/>
                <a:sym typeface="Arial"/>
              </a:rPr>
              <a:t> o compartir electrónicamente.</a:t>
            </a:r>
            <a:endParaRPr lang="es-ES" sz="3600" b="0" i="0" u="none" strike="noStrike" kern="0" cap="none" spc="0" normalizeH="0" baseline="0" noProof="0" dirty="0">
              <a:ln>
                <a:noFill/>
              </a:ln>
              <a:solidFill>
                <a:schemeClr val="tx1"/>
              </a:solidFill>
              <a:effectLst/>
              <a:uLnTx/>
              <a:uFillTx/>
              <a:latin typeface="Caveat Brush"/>
            </a:endParaRPr>
          </a:p>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Opciones para quienes consumen tabaco y quienes no.</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224;p14" descr="A picture containing website&#10;&#10;Description automatically generated">
            <a:extLst>
              <a:ext uri="{FF2B5EF4-FFF2-40B4-BE49-F238E27FC236}">
                <a16:creationId xmlns:a16="http://schemas.microsoft.com/office/drawing/2014/main" id="{C6549085-54A4-205F-B95B-67B1D658C52D}"/>
              </a:ext>
            </a:extLst>
          </p:cNvPr>
          <p:cNvPicPr preferRelativeResize="0"/>
          <p:nvPr/>
        </p:nvPicPr>
        <p:blipFill rotWithShape="1">
          <a:blip r:embed="rId14">
            <a:alphaModFix/>
          </a:blip>
          <a:srcRect/>
          <a:stretch/>
        </p:blipFill>
        <p:spPr>
          <a:xfrm>
            <a:off x="6125000" y="2081452"/>
            <a:ext cx="2345412" cy="3348335"/>
          </a:xfrm>
          <a:prstGeom prst="rect">
            <a:avLst/>
          </a:prstGeom>
          <a:noFill/>
          <a:ln w="38100">
            <a:solidFill>
              <a:srgbClr val="92D050"/>
            </a:solidFill>
          </a:ln>
        </p:spPr>
      </p:pic>
    </p:spTree>
    <p:extLst>
      <p:ext uri="{BB962C8B-B14F-4D97-AF65-F5344CB8AC3E}">
        <p14:creationId xmlns:p14="http://schemas.microsoft.com/office/powerpoint/2010/main" val="1823051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24356" y="338727"/>
            <a:ext cx="7895288" cy="654025"/>
          </a:xfrm>
          <a:prstGeom prst="rect">
            <a:avLst/>
          </a:prstGeom>
        </p:spPr>
        <p:txBody>
          <a:bodyPr wrap="square"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FOLLETO DE ACTIVIDADES INFANTILES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4295527" y="1431719"/>
            <a:ext cx="4805341" cy="4757172"/>
          </a:xfrm>
          <a:prstGeom prst="rect">
            <a:avLst/>
          </a:prstGeom>
          <a:noFill/>
        </p:spPr>
        <p:txBody>
          <a:bodyPr wrap="square" lIns="91440" tIns="45720" rIns="91440" bIns="45720" anchor="t">
            <a:spAutoFit/>
          </a:bodyPr>
          <a:lstStyle/>
          <a:p>
            <a:pPr marL="457200" indent="-457200">
              <a:spcAft>
                <a:spcPts val="600"/>
              </a:spcAft>
              <a:buSzPts val="3000"/>
              <a:buFont typeface="Arial"/>
              <a:buChar char="•"/>
              <a:defRPr/>
            </a:pPr>
            <a:r>
              <a:rPr lang="es-ES" sz="2800" dirty="0">
                <a:solidFill>
                  <a:schemeClr val="tx1"/>
                </a:solidFill>
                <a:latin typeface="Caveat Brush"/>
              </a:rPr>
              <a:t>15 actividades para el salón de clases. </a:t>
            </a:r>
            <a:endParaRPr lang="es-ES" sz="2800" dirty="0">
              <a:solidFill>
                <a:schemeClr val="tx1"/>
              </a:solidFill>
              <a:latin typeface="Caveat Brush" pitchFamily="2" charset="0"/>
            </a:endParaRPr>
          </a:p>
          <a:p>
            <a:pPr marL="457200" indent="-457200">
              <a:spcAft>
                <a:spcPts val="600"/>
              </a:spcAft>
              <a:buSzPts val="3000"/>
              <a:buFont typeface="Arial"/>
              <a:buChar char="•"/>
              <a:defRPr/>
            </a:pPr>
            <a:r>
              <a:rPr lang="es-ES" sz="2800" dirty="0">
                <a:solidFill>
                  <a:schemeClr val="tx1"/>
                </a:solidFill>
                <a:latin typeface="Caveat Brush"/>
              </a:rPr>
              <a:t>Actividades para enviar a casa para que los padres las practiquen con sus hijos</a:t>
            </a:r>
          </a:p>
          <a:p>
            <a:pPr marL="457200" indent="-457200">
              <a:spcAft>
                <a:spcPts val="600"/>
              </a:spcAft>
              <a:buSzPts val="3000"/>
              <a:buFont typeface="Arial"/>
              <a:buChar char="•"/>
              <a:defRPr/>
            </a:pPr>
            <a:r>
              <a:rPr lang="en-US" sz="2800" dirty="0">
                <a:solidFill>
                  <a:schemeClr val="tx1"/>
                </a:solidFill>
                <a:latin typeface="Caveat Brush"/>
              </a:rPr>
              <a:t>Con un </a:t>
            </a:r>
            <a:r>
              <a:rPr lang="en-US" sz="2800" dirty="0" err="1">
                <a:solidFill>
                  <a:schemeClr val="tx1"/>
                </a:solidFill>
                <a:latin typeface="Caveat Brush"/>
              </a:rPr>
              <a:t>enfoque</a:t>
            </a:r>
            <a:r>
              <a:rPr lang="en-US" sz="2800" dirty="0">
                <a:solidFill>
                  <a:schemeClr val="tx1"/>
                </a:solidFill>
                <a:latin typeface="Caveat Brush"/>
              </a:rPr>
              <a:t> </a:t>
            </a:r>
            <a:r>
              <a:rPr lang="en-US" sz="2800" dirty="0" err="1">
                <a:solidFill>
                  <a:schemeClr val="tx1"/>
                </a:solidFill>
                <a:latin typeface="Caveat Brush"/>
              </a:rPr>
              <a:t>en</a:t>
            </a:r>
            <a:r>
              <a:rPr lang="en-US" sz="2800" dirty="0">
                <a:solidFill>
                  <a:schemeClr val="tx1"/>
                </a:solidFill>
                <a:latin typeface="Caveat Brush"/>
              </a:rPr>
              <a:t> </a:t>
            </a:r>
            <a:r>
              <a:rPr lang="en-US" sz="2800" dirty="0" err="1">
                <a:solidFill>
                  <a:schemeClr val="tx1"/>
                </a:solidFill>
                <a:latin typeface="Caveat Brush"/>
              </a:rPr>
              <a:t>cuerpos</a:t>
            </a:r>
            <a:r>
              <a:rPr lang="en-US" sz="2800" dirty="0">
                <a:solidFill>
                  <a:schemeClr val="tx1"/>
                </a:solidFill>
                <a:latin typeface="Caveat Brush"/>
              </a:rPr>
              <a:t> </a:t>
            </a:r>
            <a:r>
              <a:rPr lang="en-US" sz="2800" dirty="0" err="1">
                <a:solidFill>
                  <a:schemeClr val="tx1"/>
                </a:solidFill>
                <a:latin typeface="Caveat Brush"/>
              </a:rPr>
              <a:t>saludables</a:t>
            </a:r>
            <a:endParaRPr lang="en-US" sz="2800" dirty="0">
              <a:solidFill>
                <a:schemeClr val="tx1"/>
              </a:solidFill>
              <a:latin typeface="Caveat Brush"/>
            </a:endParaRPr>
          </a:p>
          <a:p>
            <a:pPr marL="457200" lvl="0" indent="-457200">
              <a:spcAft>
                <a:spcPts val="600"/>
              </a:spcAft>
              <a:buSzPts val="3000"/>
              <a:buFont typeface="Arial"/>
              <a:buChar char="•"/>
              <a:defRPr/>
            </a:pPr>
            <a:r>
              <a:rPr lang="es-ES" sz="2800" dirty="0">
                <a:solidFill>
                  <a:schemeClr val="tx1"/>
                </a:solidFill>
                <a:latin typeface="Caveat Brush"/>
              </a:rPr>
              <a:t>Ideal para niños de 3 a 7 años</a:t>
            </a:r>
          </a:p>
          <a:p>
            <a:pPr marL="457200" indent="-457200">
              <a:spcAft>
                <a:spcPts val="600"/>
              </a:spcAft>
              <a:buSzPts val="3000"/>
              <a:buFont typeface="Arial"/>
              <a:buChar char="•"/>
              <a:defRPr/>
            </a:pPr>
            <a:r>
              <a:rPr lang="en-US" sz="2800" dirty="0" err="1">
                <a:solidFill>
                  <a:schemeClr val="tx1"/>
                </a:solidFill>
                <a:latin typeface="Caveat Brush"/>
              </a:rPr>
              <a:t>Requiere</a:t>
            </a:r>
            <a:r>
              <a:rPr lang="en-US" sz="2800" dirty="0">
                <a:solidFill>
                  <a:schemeClr val="tx1"/>
                </a:solidFill>
                <a:latin typeface="Caveat Brush"/>
              </a:rPr>
              <a:t> </a:t>
            </a:r>
            <a:r>
              <a:rPr lang="en-US" sz="2800" dirty="0" err="1">
                <a:solidFill>
                  <a:schemeClr val="tx1"/>
                </a:solidFill>
                <a:latin typeface="Caveat Brush"/>
              </a:rPr>
              <a:t>muy</a:t>
            </a:r>
            <a:r>
              <a:rPr lang="en-US" sz="2800" dirty="0">
                <a:solidFill>
                  <a:schemeClr val="tx1"/>
                </a:solidFill>
                <a:latin typeface="Caveat Brush"/>
              </a:rPr>
              <a:t> </a:t>
            </a:r>
            <a:r>
              <a:rPr lang="en-US" sz="2800" dirty="0" err="1">
                <a:solidFill>
                  <a:schemeClr val="tx1"/>
                </a:solidFill>
                <a:latin typeface="Caveat Brush"/>
              </a:rPr>
              <a:t>poca</a:t>
            </a:r>
            <a:r>
              <a:rPr lang="en-US" sz="2800" dirty="0">
                <a:solidFill>
                  <a:schemeClr val="tx1"/>
                </a:solidFill>
                <a:latin typeface="Caveat Brush"/>
              </a:rPr>
              <a:t> </a:t>
            </a:r>
            <a:r>
              <a:rPr lang="en-US" sz="2800" dirty="0" err="1">
                <a:solidFill>
                  <a:schemeClr val="tx1"/>
                </a:solidFill>
                <a:latin typeface="Caveat Brush"/>
              </a:rPr>
              <a:t>preparación</a:t>
            </a:r>
            <a:endParaRPr lang="en-US" sz="2800" dirty="0">
              <a:solidFill>
                <a:schemeClr val="tx1"/>
              </a:solidFill>
              <a:latin typeface="Caveat Brush"/>
            </a:endParaRPr>
          </a:p>
          <a:p>
            <a:pPr marL="457200" lvl="0" indent="-457200">
              <a:spcAft>
                <a:spcPts val="600"/>
              </a:spcAft>
              <a:buSzPts val="3000"/>
              <a:buFont typeface="Arial"/>
              <a:buChar char="•"/>
              <a:defRPr/>
            </a:pPr>
            <a:r>
              <a:rPr lang="en-US" sz="2800" dirty="0" err="1">
                <a:solidFill>
                  <a:schemeClr val="tx1"/>
                </a:solidFill>
                <a:latin typeface="Caveat Brush"/>
              </a:rPr>
              <a:t>Actividades</a:t>
            </a:r>
            <a:r>
              <a:rPr lang="en-US" sz="2800" dirty="0">
                <a:solidFill>
                  <a:schemeClr val="tx1"/>
                </a:solidFill>
                <a:latin typeface="Caveat Brush"/>
              </a:rPr>
              <a:t> </a:t>
            </a:r>
            <a:r>
              <a:rPr lang="en-US" sz="2800" dirty="0" err="1">
                <a:solidFill>
                  <a:schemeClr val="tx1"/>
                </a:solidFill>
                <a:latin typeface="Caveat Brush"/>
              </a:rPr>
              <a:t>sencillas</a:t>
            </a:r>
            <a:r>
              <a:rPr lang="en-US" sz="2800" dirty="0">
                <a:solidFill>
                  <a:schemeClr val="tx1"/>
                </a:solidFill>
                <a:latin typeface="Caveat Brush"/>
              </a:rPr>
              <a:t> y </a:t>
            </a:r>
            <a:r>
              <a:rPr lang="en-US" sz="2800" dirty="0" err="1">
                <a:solidFill>
                  <a:schemeClr val="tx1"/>
                </a:solidFill>
                <a:latin typeface="Caveat Brush"/>
              </a:rPr>
              <a:t>divertidas</a:t>
            </a:r>
            <a:endParaRPr lang="en-US" sz="3100" b="0" i="0" u="none" strike="noStrike" kern="0" cap="none" spc="0" normalizeH="0" baseline="0" noProof="0" dirty="0">
              <a:ln>
                <a:noFill/>
              </a:ln>
              <a:solidFill>
                <a:schemeClr val="tx1"/>
              </a:solidFill>
              <a:effectLst/>
              <a:uLnTx/>
              <a:uFillTx/>
              <a:latin typeface="Caveat Brush" pitchFamily="2" charset="0"/>
            </a:endParaRPr>
          </a:p>
        </p:txBody>
      </p:sp>
      <p:pic>
        <p:nvPicPr>
          <p:cNvPr id="11" name="Google Shape;171;p9" descr="A picture containing person&#10;&#10;Description generated with very high confidence">
            <a:extLst>
              <a:ext uri="{FF2B5EF4-FFF2-40B4-BE49-F238E27FC236}">
                <a16:creationId xmlns:a16="http://schemas.microsoft.com/office/drawing/2014/main" id="{BDE4C923-1245-2E41-8C47-E5100499F5C4}"/>
              </a:ext>
            </a:extLst>
          </p:cNvPr>
          <p:cNvPicPr preferRelativeResize="0"/>
          <p:nvPr/>
        </p:nvPicPr>
        <p:blipFill rotWithShape="1">
          <a:blip r:embed="rId13">
            <a:alphaModFix/>
          </a:blip>
          <a:srcRect/>
          <a:stretch/>
        </p:blipFill>
        <p:spPr>
          <a:xfrm>
            <a:off x="484888" y="1431719"/>
            <a:ext cx="3654894" cy="4405115"/>
          </a:xfrm>
          <a:prstGeom prst="rect">
            <a:avLst/>
          </a:prstGeom>
          <a:noFill/>
          <a:ln w="38100">
            <a:solidFill>
              <a:srgbClr val="92D050"/>
            </a:solidFill>
          </a:ln>
        </p:spPr>
      </p:pic>
    </p:spTree>
    <p:extLst>
      <p:ext uri="{BB962C8B-B14F-4D97-AF65-F5344CB8AC3E}">
        <p14:creationId xmlns:p14="http://schemas.microsoft.com/office/powerpoint/2010/main" val="218680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HOJAS PARA COLOREAR</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4572608" y="1712808"/>
            <a:ext cx="4442644" cy="4124206"/>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600"/>
              </a:spcAft>
              <a:buClr>
                <a:srgbClr val="000000"/>
              </a:buClr>
              <a:buSzPts val="3000"/>
              <a:buFont typeface="Arial"/>
              <a:buChar char="•"/>
              <a:tabLst/>
              <a:defRPr/>
            </a:pPr>
            <a:r>
              <a:rPr lang="es-ES" sz="3600" dirty="0">
                <a:solidFill>
                  <a:schemeClr val="tx1"/>
                </a:solidFill>
                <a:latin typeface="Caveat Brush" pitchFamily="2" charset="0"/>
              </a:rPr>
              <a:t>Se centra</a:t>
            </a:r>
            <a:r>
              <a:rPr kumimoji="0" lang="es-ES" sz="3600" b="0" i="0" u="none" strike="noStrike" kern="0" cap="none" spc="0" normalizeH="0" baseline="0" noProof="0" dirty="0">
                <a:ln>
                  <a:noFill/>
                </a:ln>
                <a:solidFill>
                  <a:schemeClr val="tx1"/>
                </a:solidFill>
                <a:effectLst/>
                <a:uLnTx/>
                <a:uFillTx/>
                <a:latin typeface="Caveat Brush" pitchFamily="2" charset="0"/>
                <a:sym typeface="Arial"/>
              </a:rPr>
              <a:t> en cuerpos saludables</a:t>
            </a:r>
          </a:p>
          <a:p>
            <a:pPr marL="457200" indent="-457200">
              <a:spcAft>
                <a:spcPts val="600"/>
              </a:spcAft>
              <a:buSzPts val="3000"/>
              <a:buFont typeface="Arial"/>
              <a:buChar char="•"/>
              <a:defRPr/>
            </a:pPr>
            <a:r>
              <a:rPr kumimoji="0" lang="es-ES" sz="3600" b="0" i="0" u="none" strike="noStrike" kern="0" cap="none" spc="0" normalizeH="0" baseline="0" noProof="0" dirty="0">
                <a:ln>
                  <a:noFill/>
                </a:ln>
                <a:solidFill>
                  <a:schemeClr val="tx1"/>
                </a:solidFill>
                <a:effectLst/>
                <a:uLnTx/>
                <a:uFillTx/>
                <a:latin typeface="Caveat Brush"/>
                <a:sym typeface="Arial"/>
              </a:rPr>
              <a:t>Imprima o </a:t>
            </a:r>
            <a:r>
              <a:rPr lang="es-ES" sz="3600" dirty="0">
                <a:solidFill>
                  <a:schemeClr val="tx1"/>
                </a:solidFill>
                <a:latin typeface="Caveat Brush"/>
              </a:rPr>
              <a:t>descargue </a:t>
            </a:r>
            <a:r>
              <a:rPr kumimoji="0" lang="es-ES" sz="3600" b="0" i="0" u="none" strike="noStrike" kern="0" cap="none" spc="0" normalizeH="0" baseline="0" noProof="0" dirty="0">
                <a:ln>
                  <a:noFill/>
                </a:ln>
                <a:solidFill>
                  <a:schemeClr val="tx1"/>
                </a:solidFill>
                <a:effectLst/>
                <a:uLnTx/>
                <a:uFillTx/>
                <a:latin typeface="Caveat Brush"/>
                <a:sym typeface="Arial"/>
              </a:rPr>
              <a:t>el libro completo o </a:t>
            </a:r>
            <a:r>
              <a:rPr lang="es-ES" sz="3600" dirty="0">
                <a:solidFill>
                  <a:schemeClr val="tx1"/>
                </a:solidFill>
                <a:latin typeface="Caveat Brush"/>
              </a:rPr>
              <a:t>las hojas</a:t>
            </a:r>
            <a:r>
              <a:rPr kumimoji="0" lang="es-ES" sz="3600" b="0" i="0" u="none" strike="noStrike" kern="0" cap="none" spc="0" normalizeH="0" baseline="0" noProof="0" dirty="0">
                <a:ln>
                  <a:noFill/>
                </a:ln>
                <a:solidFill>
                  <a:schemeClr val="tx1"/>
                </a:solidFill>
                <a:effectLst/>
                <a:uLnTx/>
                <a:uFillTx/>
                <a:latin typeface="Caveat Brush"/>
                <a:sym typeface="Arial"/>
              </a:rPr>
              <a:t> individuales</a:t>
            </a:r>
            <a:endParaRPr lang="es-ES" sz="3600" b="0" i="0" u="none" strike="noStrike" kern="0" cap="none" spc="0" normalizeH="0" baseline="0" noProof="0" dirty="0">
              <a:ln>
                <a:noFill/>
              </a:ln>
              <a:solidFill>
                <a:schemeClr val="tx1"/>
              </a:solidFill>
              <a:effectLst/>
              <a:uLnTx/>
              <a:uFillTx/>
              <a:latin typeface="Caveat Brush"/>
            </a:endParaRPr>
          </a:p>
          <a:p>
            <a:pPr marL="457200" indent="-457200">
              <a:spcAft>
                <a:spcPts val="600"/>
              </a:spcAft>
              <a:buSzPts val="3000"/>
              <a:buFont typeface="Arial"/>
              <a:buChar char="•"/>
              <a:defRPr/>
            </a:pPr>
            <a:r>
              <a:rPr kumimoji="0" lang="es-ES" sz="3600" b="0" i="0" u="none" strike="noStrike" kern="0" cap="none" spc="0" normalizeH="0" baseline="0" noProof="0" dirty="0">
                <a:ln>
                  <a:noFill/>
                </a:ln>
                <a:solidFill>
                  <a:schemeClr val="tx1"/>
                </a:solidFill>
                <a:effectLst/>
                <a:uLnTx/>
                <a:uFillTx/>
                <a:latin typeface="Caveat Brush"/>
                <a:sym typeface="Arial"/>
              </a:rPr>
              <a:t>Para usar en el</a:t>
            </a:r>
            <a:r>
              <a:rPr lang="es-ES" sz="3600" dirty="0">
                <a:solidFill>
                  <a:schemeClr val="tx1"/>
                </a:solidFill>
                <a:latin typeface="Caveat Brush"/>
              </a:rPr>
              <a:t> salón</a:t>
            </a:r>
            <a:r>
              <a:rPr kumimoji="0" lang="es-ES" sz="3600" b="0" i="0" u="none" strike="noStrike" kern="0" cap="none" spc="0" normalizeH="0" baseline="0" noProof="0" dirty="0">
                <a:ln>
                  <a:noFill/>
                </a:ln>
                <a:solidFill>
                  <a:schemeClr val="tx1"/>
                </a:solidFill>
                <a:effectLst/>
                <a:uLnTx/>
                <a:uFillTx/>
                <a:latin typeface="Caveat Brush"/>
                <a:sym typeface="Arial"/>
              </a:rPr>
              <a:t> </a:t>
            </a:r>
            <a:r>
              <a:rPr lang="es-ES" sz="3600" dirty="0">
                <a:solidFill>
                  <a:schemeClr val="tx1"/>
                </a:solidFill>
                <a:latin typeface="Caveat Brush"/>
              </a:rPr>
              <a:t> </a:t>
            </a:r>
            <a:r>
              <a:rPr kumimoji="0" lang="es-ES" sz="3600" b="0" i="0" u="none" strike="noStrike" kern="0" cap="none" spc="0" normalizeH="0" baseline="0" noProof="0" dirty="0">
                <a:ln>
                  <a:noFill/>
                </a:ln>
                <a:solidFill>
                  <a:schemeClr val="tx1"/>
                </a:solidFill>
                <a:effectLst/>
                <a:uLnTx/>
                <a:uFillTx/>
                <a:latin typeface="Caveat Brush"/>
                <a:sym typeface="Arial"/>
              </a:rPr>
              <a:t>o enviar a casa</a:t>
            </a:r>
            <a:endParaRPr kumimoji="0" lang="en-US" sz="3600" b="0" i="0" u="none" strike="noStrike" kern="0" cap="none" spc="0" normalizeH="0" baseline="0" noProof="0" dirty="0">
              <a:ln>
                <a:noFill/>
              </a:ln>
              <a:solidFill>
                <a:schemeClr val="tx1"/>
              </a:solidFill>
              <a:effectLst/>
              <a:uLnTx/>
              <a:uFillTx/>
              <a:latin typeface="Caveat Brush"/>
              <a:sym typeface="Arial"/>
            </a:endParaRPr>
          </a:p>
        </p:txBody>
      </p:sp>
      <p:pic>
        <p:nvPicPr>
          <p:cNvPr id="12" name="Google Shape;212;p13" descr="Diagram&#10;&#10;Description automatically generated">
            <a:extLst>
              <a:ext uri="{FF2B5EF4-FFF2-40B4-BE49-F238E27FC236}">
                <a16:creationId xmlns:a16="http://schemas.microsoft.com/office/drawing/2014/main" id="{C8C7537C-52DA-2303-7FA0-93B79232D182}"/>
              </a:ext>
            </a:extLst>
          </p:cNvPr>
          <p:cNvPicPr preferRelativeResize="0"/>
          <p:nvPr/>
        </p:nvPicPr>
        <p:blipFill rotWithShape="1">
          <a:blip r:embed="rId13">
            <a:alphaModFix/>
          </a:blip>
          <a:srcRect/>
          <a:stretch/>
        </p:blipFill>
        <p:spPr>
          <a:xfrm rot="1044107">
            <a:off x="2019183" y="1394793"/>
            <a:ext cx="2024271" cy="2478539"/>
          </a:xfrm>
          <a:prstGeom prst="rect">
            <a:avLst/>
          </a:prstGeom>
          <a:noFill/>
          <a:ln w="9525" cap="flat" cmpd="sng">
            <a:solidFill>
              <a:schemeClr val="accent1"/>
            </a:solidFill>
            <a:prstDash val="solid"/>
            <a:round/>
            <a:headEnd type="none" w="sm" len="sm"/>
            <a:tailEnd type="none" w="sm" len="sm"/>
          </a:ln>
        </p:spPr>
      </p:pic>
      <p:pic>
        <p:nvPicPr>
          <p:cNvPr id="14" name="Google Shape;211;p13" descr="Shape&#10;&#10;Description automatically generated">
            <a:extLst>
              <a:ext uri="{FF2B5EF4-FFF2-40B4-BE49-F238E27FC236}">
                <a16:creationId xmlns:a16="http://schemas.microsoft.com/office/drawing/2014/main" id="{69DE708E-EB26-4B82-F176-B2FC34E9DC48}"/>
              </a:ext>
            </a:extLst>
          </p:cNvPr>
          <p:cNvPicPr preferRelativeResize="0"/>
          <p:nvPr/>
        </p:nvPicPr>
        <p:blipFill rotWithShape="1">
          <a:blip r:embed="rId14">
            <a:alphaModFix/>
          </a:blip>
          <a:srcRect/>
          <a:stretch/>
        </p:blipFill>
        <p:spPr>
          <a:xfrm rot="1012510">
            <a:off x="2542352" y="3368176"/>
            <a:ext cx="1965201" cy="2604160"/>
          </a:xfrm>
          <a:prstGeom prst="rect">
            <a:avLst/>
          </a:prstGeom>
          <a:noFill/>
          <a:ln w="9525" cap="flat" cmpd="sng">
            <a:solidFill>
              <a:schemeClr val="accent1"/>
            </a:solidFill>
            <a:prstDash val="solid"/>
            <a:round/>
            <a:headEnd type="none" w="sm" len="sm"/>
            <a:tailEnd type="none" w="sm" len="sm"/>
          </a:ln>
        </p:spPr>
      </p:pic>
      <p:pic>
        <p:nvPicPr>
          <p:cNvPr id="3" name="Google Shape;214;p13" descr="Graphical user interface&#10;&#10;Description automatically generated">
            <a:extLst>
              <a:ext uri="{FF2B5EF4-FFF2-40B4-BE49-F238E27FC236}">
                <a16:creationId xmlns:a16="http://schemas.microsoft.com/office/drawing/2014/main" id="{351F6B11-EBBD-3969-CAFA-5A6FB03EDD28}"/>
              </a:ext>
            </a:extLst>
          </p:cNvPr>
          <p:cNvPicPr preferRelativeResize="0"/>
          <p:nvPr/>
        </p:nvPicPr>
        <p:blipFill rotWithShape="1">
          <a:blip r:embed="rId15">
            <a:alphaModFix/>
          </a:blip>
          <a:srcRect/>
          <a:stretch/>
        </p:blipFill>
        <p:spPr>
          <a:xfrm>
            <a:off x="270352" y="2400852"/>
            <a:ext cx="3054001" cy="3648479"/>
          </a:xfrm>
          <a:prstGeom prst="rect">
            <a:avLst/>
          </a:prstGeom>
          <a:noFill/>
          <a:ln w="38100">
            <a:solidFill>
              <a:srgbClr val="92D050"/>
            </a:solidFill>
          </a:ln>
        </p:spPr>
      </p:pic>
    </p:spTree>
    <p:extLst>
      <p:ext uri="{BB962C8B-B14F-4D97-AF65-F5344CB8AC3E}">
        <p14:creationId xmlns:p14="http://schemas.microsoft.com/office/powerpoint/2010/main" val="209601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VIDEOS DE BREATHE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33186" y="1207997"/>
            <a:ext cx="7620180" cy="4401205"/>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Embarazo y tabaquismo</a:t>
            </a:r>
            <a:endParaRPr lang="es-ES" sz="2800" b="0" i="0" u="none" strike="noStrike" kern="0" cap="none" spc="0" normalizeH="0" baseline="0" noProof="0" dirty="0">
              <a:ln>
                <a:noFill/>
              </a:ln>
              <a:solidFill>
                <a:schemeClr val="tx1"/>
              </a:solidFill>
              <a:effectLst/>
              <a:uLnTx/>
              <a:uFillTx/>
              <a:latin typeface="Caveat Brush"/>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Niños y humo de segunda mano</a:t>
            </a:r>
            <a:endParaRPr lang="es-ES">
              <a:solidFill>
                <a:schemeClr val="tx1"/>
              </a:solidFil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Humo de tercera mano</a:t>
            </a:r>
            <a:endParaRPr lang="es-ES">
              <a:solidFill>
                <a:schemeClr val="tx1"/>
              </a:solidFil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Consejos para dejar de </a:t>
            </a:r>
            <a:r>
              <a:rPr lang="es-ES" sz="2800" dirty="0">
                <a:solidFill>
                  <a:schemeClr val="tx1"/>
                </a:solidFill>
                <a:latin typeface="Caveat Brush"/>
              </a:rPr>
              <a:t>Fumar</a:t>
            </a:r>
            <a:endParaRPr lang="es-ES" sz="2800">
              <a:solidFill>
                <a:schemeClr val="tx1"/>
              </a:solidFill>
              <a:latin typeface="Caveat Brush" pitchFamily="2" charset="0"/>
            </a:endParaRPr>
          </a:p>
          <a:p>
            <a:pPr marL="457200" marR="0" lvl="0" indent="-457200" algn="l" defTabSz="914400">
              <a:lnSpc>
                <a:spcPct val="100000"/>
              </a:lnSpc>
              <a:spcBef>
                <a:spcPts val="0"/>
              </a:spcBef>
              <a:buClr>
                <a:srgbClr val="000000"/>
              </a:buClr>
              <a:buSzPts val="3000"/>
              <a:buFont typeface="Arial"/>
              <a:buChar char="•"/>
              <a:tabLst/>
              <a:defRPr/>
            </a:pPr>
            <a:r>
              <a:rPr lang="es-ES" sz="2800" dirty="0">
                <a:solidFill>
                  <a:schemeClr val="tx1"/>
                </a:solidFill>
                <a:latin typeface="Caveat Brush"/>
              </a:rPr>
              <a:t>Vapeo</a:t>
            </a:r>
            <a:endParaRPr lang="es-ES" sz="2800" b="0" i="0" u="none" strike="noStrike" kern="0" cap="none" spc="0" normalizeH="0" baseline="0" noProof="0" dirty="0">
              <a:ln>
                <a:noFill/>
              </a:ln>
              <a:solidFill>
                <a:schemeClr val="tx1"/>
              </a:solidFill>
              <a:effectLst/>
              <a:uLnTx/>
              <a:uFillTx/>
              <a:latin typeface="Caveat Brush" pitchFamily="2" charset="0"/>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Actividades para niños </a:t>
            </a:r>
            <a:endParaRPr lang="es-ES">
              <a:solidFill>
                <a:schemeClr val="tx1"/>
              </a:solidFil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2800" b="0" i="0" u="none" strike="noStrike" kern="0" cap="none" spc="0" normalizeH="0" baseline="0" noProof="0" dirty="0">
                <a:ln>
                  <a:noFill/>
                </a:ln>
                <a:solidFill>
                  <a:schemeClr val="tx1"/>
                </a:solidFill>
                <a:effectLst/>
                <a:uLnTx/>
                <a:uFillTx/>
                <a:latin typeface="Caveat Brush"/>
                <a:sym typeface="Arial"/>
              </a:rPr>
              <a:t>¡Y más!</a:t>
            </a:r>
            <a:endParaRPr lang="es-ES">
              <a:solidFill>
                <a:schemeClr val="tx1"/>
              </a:solidFill>
            </a:endParaRPr>
          </a:p>
          <a:p>
            <a:pPr>
              <a:buSzPts val="3000"/>
              <a:defRPr/>
            </a:pPr>
            <a:endParaRPr lang="es-ES" sz="2800" dirty="0">
              <a:solidFill>
                <a:schemeClr val="tx1"/>
              </a:solidFill>
              <a:latin typeface="Caveat Brush"/>
            </a:endParaRPr>
          </a:p>
          <a:p>
            <a:pPr marR="0" lvl="0" algn="l" defTabSz="914400">
              <a:lnSpc>
                <a:spcPct val="100000"/>
              </a:lnSpc>
              <a:spcBef>
                <a:spcPts val="0"/>
              </a:spcBef>
              <a:buSzPts val="3000"/>
              <a:tabLst/>
              <a:defRPr/>
            </a:pPr>
            <a:r>
              <a:rPr kumimoji="0" lang="es-ES" sz="2800" b="0" i="0" u="none" strike="noStrike" kern="0" cap="none" spc="0" normalizeH="0" baseline="0" noProof="0" dirty="0">
                <a:ln>
                  <a:noFill/>
                </a:ln>
                <a:solidFill>
                  <a:schemeClr val="tx1"/>
                </a:solidFill>
                <a:effectLst/>
                <a:uLnTx/>
                <a:uFillTx/>
                <a:latin typeface="Caveat Brush"/>
                <a:sym typeface="Arial"/>
              </a:rPr>
              <a:t>Códigos QR en diversos </a:t>
            </a:r>
            <a:endParaRPr lang="es-ES" dirty="0">
              <a:solidFill>
                <a:schemeClr val="tx1"/>
              </a:solidFill>
            </a:endParaRPr>
          </a:p>
          <a:p>
            <a:pPr marR="0" lvl="0" algn="l" defTabSz="914400" rtl="0" eaLnBrk="1" fontAlgn="auto" latinLnBrk="0" hangingPunct="1">
              <a:lnSpc>
                <a:spcPct val="100000"/>
              </a:lnSpc>
              <a:spcBef>
                <a:spcPts val="0"/>
              </a:spcBef>
              <a:buClr>
                <a:srgbClr val="000000"/>
              </a:buClr>
              <a:buSzPts val="3000"/>
              <a:tabLst/>
              <a:defRPr/>
            </a:pPr>
            <a:r>
              <a:rPr kumimoji="0" lang="es-ES" sz="2800" b="0" i="0" u="none" strike="noStrike" kern="0" cap="none" spc="0" normalizeH="0" baseline="0" noProof="0" dirty="0">
                <a:ln>
                  <a:noFill/>
                </a:ln>
                <a:solidFill>
                  <a:schemeClr val="tx1"/>
                </a:solidFill>
                <a:effectLst/>
                <a:uLnTx/>
                <a:uFillTx/>
                <a:latin typeface="Caveat Brush"/>
                <a:sym typeface="Arial"/>
              </a:rPr>
              <a:t>materiales y enlaces en el sitio web</a:t>
            </a:r>
            <a:endParaRPr lang="es-ES" sz="2800" b="0" i="0" u="none" strike="noStrike" kern="0" cap="none" spc="0" normalizeH="0" baseline="0" noProof="0" dirty="0">
              <a:ln>
                <a:noFill/>
              </a:ln>
              <a:solidFill>
                <a:schemeClr val="tx1"/>
              </a:solidFill>
              <a:effectLst/>
              <a:uLnTx/>
              <a:uFillTx/>
              <a:latin typeface="Caveat Brush"/>
            </a:endParaRPr>
          </a:p>
        </p:txBody>
      </p:sp>
      <p:pic>
        <p:nvPicPr>
          <p:cNvPr id="3" name="Google Shape;247;p16" descr="A picture containing text, map&#10;&#10;Description generated with very high confidence">
            <a:extLst>
              <a:ext uri="{FF2B5EF4-FFF2-40B4-BE49-F238E27FC236}">
                <a16:creationId xmlns:a16="http://schemas.microsoft.com/office/drawing/2014/main" id="{83E8CADD-E432-32BB-1D43-B7B31B3BF91C}"/>
              </a:ext>
            </a:extLst>
          </p:cNvPr>
          <p:cNvPicPr preferRelativeResize="0"/>
          <p:nvPr/>
        </p:nvPicPr>
        <p:blipFill rotWithShape="1">
          <a:blip r:embed="rId13">
            <a:alphaModFix/>
          </a:blip>
          <a:srcRect/>
          <a:stretch/>
        </p:blipFill>
        <p:spPr>
          <a:xfrm>
            <a:off x="4846320" y="2284686"/>
            <a:ext cx="4102017" cy="2463771"/>
          </a:xfrm>
          <a:prstGeom prst="rect">
            <a:avLst/>
          </a:prstGeom>
          <a:noFill/>
          <a:ln w="41275">
            <a:solidFill>
              <a:srgbClr val="92D050"/>
            </a:solidFill>
          </a:ln>
        </p:spPr>
      </p:pic>
      <p:sp>
        <p:nvSpPr>
          <p:cNvPr id="12" name="Google Shape;246;p16">
            <a:extLst>
              <a:ext uri="{FF2B5EF4-FFF2-40B4-BE49-F238E27FC236}">
                <a16:creationId xmlns:a16="http://schemas.microsoft.com/office/drawing/2014/main" id="{BFB03A28-BB34-FAB9-9A1F-17AAD5ECDA1C}"/>
              </a:ext>
            </a:extLst>
          </p:cNvPr>
          <p:cNvSpPr txBox="1"/>
          <p:nvPr/>
        </p:nvSpPr>
        <p:spPr>
          <a:xfrm>
            <a:off x="0" y="5584757"/>
            <a:ext cx="9144000" cy="1077178"/>
          </a:xfrm>
          <a:prstGeom prst="rect">
            <a:avLst/>
          </a:prstGeom>
          <a:noFill/>
          <a:ln>
            <a:noFill/>
          </a:ln>
        </p:spPr>
        <p:txBody>
          <a:bodyPr spcFirstLastPara="1" wrap="square" lIns="91425" tIns="45700" rIns="91425" bIns="45700" anchor="t" anchorCtr="0">
            <a:spAutoFit/>
          </a:bodyPr>
          <a:lstStyle/>
          <a:p>
            <a:pPr lvl="0" algn="ctr">
              <a:lnSpc>
                <a:spcPct val="80000"/>
              </a:lnSpc>
              <a:defRPr/>
            </a:pPr>
            <a:r>
              <a:rPr lang="en-US" sz="3600" b="1" dirty="0">
                <a:solidFill>
                  <a:srgbClr val="70AD47"/>
                </a:solidFill>
                <a:latin typeface="Caveat Brush" pitchFamily="2" charset="0"/>
                <a:ea typeface="Verdana"/>
                <a:cs typeface="Verdana"/>
                <a:sym typeface="Verdana"/>
              </a:rPr>
              <a:t>¡</a:t>
            </a:r>
            <a:r>
              <a:rPr lang="en-US" sz="3600" b="1" dirty="0" err="1">
                <a:solidFill>
                  <a:srgbClr val="70AD47"/>
                </a:solidFill>
                <a:latin typeface="Caveat Brush" pitchFamily="2" charset="0"/>
                <a:ea typeface="Verdana"/>
                <a:cs typeface="Verdana"/>
                <a:sym typeface="Verdana"/>
              </a:rPr>
              <a:t>Comparte</a:t>
            </a:r>
            <a:r>
              <a:rPr lang="en-US" sz="3600" b="1" dirty="0">
                <a:solidFill>
                  <a:srgbClr val="70AD47"/>
                </a:solidFill>
                <a:latin typeface="Caveat Brush" pitchFamily="2" charset="0"/>
                <a:ea typeface="Verdana"/>
                <a:cs typeface="Verdana"/>
                <a:sym typeface="Verdana"/>
              </a:rPr>
              <a:t> En Las Redes </a:t>
            </a:r>
            <a:r>
              <a:rPr lang="en-US" sz="3600" b="1" dirty="0" err="1">
                <a:solidFill>
                  <a:srgbClr val="70AD47"/>
                </a:solidFill>
                <a:latin typeface="Caveat Brush" pitchFamily="2" charset="0"/>
                <a:ea typeface="Verdana"/>
                <a:cs typeface="Verdana"/>
                <a:sym typeface="Verdana"/>
              </a:rPr>
              <a:t>Sociales</a:t>
            </a:r>
            <a:r>
              <a:rPr kumimoji="0" lang="en-US" sz="3600" b="1" i="0" u="none" strike="noStrike" kern="0" cap="none" spc="0" normalizeH="0" baseline="0" noProof="0" dirty="0">
                <a:ln>
                  <a:noFill/>
                </a:ln>
                <a:solidFill>
                  <a:srgbClr val="70AD47"/>
                </a:solidFill>
                <a:effectLst/>
                <a:uLnTx/>
                <a:uFillTx/>
                <a:latin typeface="Caveat Brush" pitchFamily="2" charset="0"/>
                <a:ea typeface="Verdana"/>
                <a:cs typeface="Verdana"/>
                <a:sym typeface="Verdana"/>
              </a:rPr>
              <a:t>!</a:t>
            </a:r>
            <a:endParaRPr kumimoji="0" sz="3600" b="0" i="0" u="none" strike="noStrike" kern="0" cap="none" spc="0" normalizeH="0" baseline="0" noProof="0" dirty="0">
              <a:ln>
                <a:noFill/>
              </a:ln>
              <a:solidFill>
                <a:srgbClr val="000000"/>
              </a:solidFill>
              <a:effectLst/>
              <a:uLnTx/>
              <a:uFillTx/>
              <a:latin typeface="Caveat Brush" pitchFamily="2" charset="0"/>
              <a:sym typeface="Arial"/>
            </a:endParaRPr>
          </a:p>
          <a:p>
            <a:pPr marL="0" marR="0" lvl="0" indent="0" algn="ctr" defTabSz="914400" rtl="0" eaLnBrk="1" fontAlgn="auto" latinLnBrk="0" hangingPunct="1">
              <a:lnSpc>
                <a:spcPct val="80000"/>
              </a:lnSpc>
              <a:spcBef>
                <a:spcPts val="0"/>
              </a:spcBef>
              <a:spcAft>
                <a:spcPts val="0"/>
              </a:spcAft>
              <a:buClr>
                <a:srgbClr val="000000"/>
              </a:buClr>
              <a:buSzPts val="1000"/>
              <a:buFont typeface="Arial"/>
              <a:buNone/>
              <a:tabLst/>
              <a:defRPr/>
            </a:pPr>
            <a:endParaRPr kumimoji="0" sz="800" b="1" i="0" u="none" strike="noStrike" kern="0" cap="none" spc="0" normalizeH="0" baseline="0" noProof="0" dirty="0">
              <a:ln>
                <a:noFill/>
              </a:ln>
              <a:solidFill>
                <a:srgbClr val="ED7D31"/>
              </a:solidFill>
              <a:effectLst/>
              <a:uLnTx/>
              <a:uFillTx/>
              <a:latin typeface="Caveat Brush" pitchFamily="2" charset="0"/>
              <a:ea typeface="Verdana"/>
              <a:cs typeface="Verdana"/>
              <a:sym typeface="Verdana"/>
            </a:endParaRPr>
          </a:p>
          <a:p>
            <a:pPr marL="0" marR="0" lvl="0" indent="0" algn="ctr" defTabSz="914400" rtl="0" eaLnBrk="1" fontAlgn="auto" latinLnBrk="0" hangingPunct="1">
              <a:lnSpc>
                <a:spcPct val="80000"/>
              </a:lnSpc>
              <a:spcBef>
                <a:spcPts val="0"/>
              </a:spcBef>
              <a:spcAft>
                <a:spcPts val="0"/>
              </a:spcAft>
              <a:buClr>
                <a:srgbClr val="000000"/>
              </a:buClr>
              <a:buSzPts val="2800"/>
              <a:buFont typeface="Arial"/>
              <a:buNone/>
              <a:tabLst/>
              <a:defRPr/>
            </a:pPr>
            <a:r>
              <a:rPr kumimoji="0" lang="es-ES" sz="3600" b="1" i="0" u="none" strike="noStrike" kern="0" cap="none" spc="0" normalizeH="0" baseline="0" noProof="0" dirty="0">
                <a:ln>
                  <a:noFill/>
                </a:ln>
                <a:solidFill>
                  <a:srgbClr val="ED7D31"/>
                </a:solidFill>
                <a:effectLst/>
                <a:uLnTx/>
                <a:uFillTx/>
                <a:latin typeface="Caveat Brush" pitchFamily="2" charset="0"/>
                <a:ea typeface="Verdana"/>
                <a:cs typeface="Verdana"/>
                <a:sym typeface="Verdana"/>
              </a:rPr>
              <a:t>¡Vídeos disponibles en inglés y español!</a:t>
            </a:r>
            <a:endParaRPr kumimoji="0" sz="3600" b="0" i="0" u="none" strike="noStrike" kern="0" cap="none" spc="0" normalizeH="0" baseline="0" noProof="0" dirty="0">
              <a:ln>
                <a:noFill/>
              </a:ln>
              <a:solidFill>
                <a:srgbClr val="000000"/>
              </a:solidFill>
              <a:effectLst/>
              <a:uLnTx/>
              <a:uFillTx/>
              <a:latin typeface="Caveat Brush" pitchFamily="2" charset="0"/>
              <a:ea typeface="Century Gothic"/>
              <a:cs typeface="Century Gothic"/>
              <a:sym typeface="Century Gothic"/>
            </a:endParaRPr>
          </a:p>
        </p:txBody>
      </p:sp>
      <p:sp>
        <p:nvSpPr>
          <p:cNvPr id="14" name="Freeform 8">
            <a:extLst>
              <a:ext uri="{FF2B5EF4-FFF2-40B4-BE49-F238E27FC236}">
                <a16:creationId xmlns:a16="http://schemas.microsoft.com/office/drawing/2014/main" id="{390A1A4E-ACEC-5F2C-24D3-30D869824C3E}"/>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67171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PUBLICACIONES EN REDES SOCIALES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4567586" y="1853906"/>
            <a:ext cx="4280969" cy="3785652"/>
          </a:xfrm>
          <a:prstGeom prst="rect">
            <a:avLst/>
          </a:prstGeom>
          <a:noFill/>
        </p:spPr>
        <p:txBody>
          <a:bodyPr wrap="square">
            <a:spAutoFit/>
          </a:bodyPr>
          <a:lstStyle/>
          <a:p>
            <a:pPr lvl="0" algn="ctr">
              <a:spcAft>
                <a:spcPts val="600"/>
              </a:spcAft>
              <a:buSzPts val="3000"/>
              <a:defRPr/>
            </a:pPr>
            <a:r>
              <a:rPr lang="es-ES" sz="4000" dirty="0">
                <a:solidFill>
                  <a:schemeClr val="tx1"/>
                </a:solidFill>
                <a:latin typeface="Caveat Brush" pitchFamily="2" charset="0"/>
              </a:rPr>
              <a:t>¡Mantenga la educación sobre el tabaco en el radar con publicaciones en redes sociales listas para usar!</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234;p15" descr="Diagram, engineering drawing&#10;&#10;Description automatically generated">
            <a:extLst>
              <a:ext uri="{FF2B5EF4-FFF2-40B4-BE49-F238E27FC236}">
                <a16:creationId xmlns:a16="http://schemas.microsoft.com/office/drawing/2014/main" id="{CC4DE3E1-8FF2-5DAC-C508-AA7594397121}"/>
              </a:ext>
            </a:extLst>
          </p:cNvPr>
          <p:cNvPicPr preferRelativeResize="0"/>
          <p:nvPr/>
        </p:nvPicPr>
        <p:blipFill rotWithShape="1">
          <a:blip r:embed="rId13">
            <a:alphaModFix/>
          </a:blip>
          <a:srcRect/>
          <a:stretch/>
        </p:blipFill>
        <p:spPr>
          <a:xfrm>
            <a:off x="512700" y="1767012"/>
            <a:ext cx="4059300" cy="4059300"/>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363140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dirty="0">
                <a:solidFill>
                  <a:srgbClr val="F98832"/>
                </a:solidFill>
                <a:latin typeface="Caveat Brush" pitchFamily="2" charset="0"/>
                <a:ea typeface="+mn-ea"/>
                <a:cs typeface="+mn-cs"/>
              </a:rPr>
              <a:t>MATERIALES EN ESPAÑOL</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Google Shape;246;p16">
            <a:extLst>
              <a:ext uri="{FF2B5EF4-FFF2-40B4-BE49-F238E27FC236}">
                <a16:creationId xmlns:a16="http://schemas.microsoft.com/office/drawing/2014/main" id="{BFB03A28-BB34-FAB9-9A1F-17AAD5ECDA1C}"/>
              </a:ext>
            </a:extLst>
          </p:cNvPr>
          <p:cNvSpPr txBox="1"/>
          <p:nvPr/>
        </p:nvSpPr>
        <p:spPr>
          <a:xfrm>
            <a:off x="0" y="5634474"/>
            <a:ext cx="9144000" cy="15203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s-ES" sz="4000" i="0" u="none" strike="noStrike" kern="0" cap="none" spc="0" normalizeH="0" baseline="0" noProof="0" dirty="0">
                <a:ln>
                  <a:noFill/>
                </a:ln>
                <a:solidFill>
                  <a:schemeClr val="tx1"/>
                </a:solidFill>
                <a:effectLst/>
                <a:uLnTx/>
                <a:uFillTx/>
                <a:latin typeface="Caveat Brush" pitchFamily="2" charset="0"/>
                <a:ea typeface="Verdana"/>
                <a:cs typeface="Verdana"/>
                <a:sym typeface="Verdana"/>
              </a:rPr>
              <a:t>Materiales disponibles en español </a:t>
            </a: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s-ES" sz="4000" i="0" u="none" strike="noStrike" kern="0" cap="none" spc="0" normalizeH="0" baseline="0" noProof="0" dirty="0">
                <a:ln>
                  <a:noFill/>
                </a:ln>
                <a:solidFill>
                  <a:schemeClr val="tx1"/>
                </a:solidFill>
                <a:effectLst/>
                <a:uLnTx/>
                <a:uFillTx/>
                <a:latin typeface="Caveat Brush" pitchFamily="2" charset="0"/>
                <a:ea typeface="Verdana"/>
                <a:cs typeface="Verdana"/>
                <a:sym typeface="Verdana"/>
              </a:rPr>
              <a:t>(¡o próximamente!)</a:t>
            </a:r>
            <a:endParaRPr kumimoji="0" sz="800" b="1" i="0" u="none" strike="noStrike" kern="0" cap="none" spc="0" normalizeH="0" baseline="0" noProof="0" dirty="0">
              <a:ln>
                <a:noFill/>
              </a:ln>
              <a:solidFill>
                <a:srgbClr val="ED7D31"/>
              </a:solidFill>
              <a:effectLst/>
              <a:uLnTx/>
              <a:uFillTx/>
              <a:latin typeface="Caveat Brush" pitchFamily="2" charset="0"/>
              <a:ea typeface="Verdana"/>
              <a:cs typeface="Verdana"/>
              <a:sym typeface="Verdana"/>
            </a:endParaRPr>
          </a:p>
          <a:p>
            <a:pPr marL="0" marR="0" lvl="0" indent="0" algn="ctr" defTabSz="914400" rtl="0" eaLnBrk="1" fontAlgn="auto" latinLnBrk="0" hangingPunct="1">
              <a:lnSpc>
                <a:spcPct val="80000"/>
              </a:lnSpc>
              <a:spcBef>
                <a:spcPts val="0"/>
              </a:spcBef>
              <a:spcAft>
                <a:spcPts val="0"/>
              </a:spcAft>
              <a:buClr>
                <a:srgbClr val="000000"/>
              </a:buClr>
              <a:buSzPts val="2800"/>
              <a:buFont typeface="Arial"/>
              <a:buNone/>
              <a:tabLst/>
              <a:defRPr/>
            </a:pPr>
            <a:endParaRPr kumimoji="0" sz="3600" b="0" i="0" u="none" strike="noStrike" kern="0" cap="none" spc="0" normalizeH="0" baseline="0" noProof="0" dirty="0">
              <a:ln>
                <a:noFill/>
              </a:ln>
              <a:solidFill>
                <a:srgbClr val="000000"/>
              </a:solidFill>
              <a:effectLst/>
              <a:uLnTx/>
              <a:uFillTx/>
              <a:latin typeface="Caveat Brush" pitchFamily="2" charset="0"/>
              <a:ea typeface="Century Gothic"/>
              <a:cs typeface="Century Gothic"/>
              <a:sym typeface="Century Gothic"/>
            </a:endParaRPr>
          </a:p>
        </p:txBody>
      </p:sp>
      <p:pic>
        <p:nvPicPr>
          <p:cNvPr id="8" name="Google Shape;200;p12" descr="A group of children posing for a picture&#10;&#10;Description automatically generated with medium confidence">
            <a:extLst>
              <a:ext uri="{FF2B5EF4-FFF2-40B4-BE49-F238E27FC236}">
                <a16:creationId xmlns:a16="http://schemas.microsoft.com/office/drawing/2014/main" id="{5EDDCE32-FF63-84CC-AE53-10A76A542AD0}"/>
              </a:ext>
            </a:extLst>
          </p:cNvPr>
          <p:cNvPicPr preferRelativeResize="0"/>
          <p:nvPr/>
        </p:nvPicPr>
        <p:blipFill rotWithShape="1">
          <a:blip r:embed="rId9">
            <a:alphaModFix/>
          </a:blip>
          <a:srcRect l="2666" r="-59"/>
          <a:stretch/>
        </p:blipFill>
        <p:spPr>
          <a:xfrm>
            <a:off x="727869" y="1310496"/>
            <a:ext cx="3569811" cy="4182256"/>
          </a:xfrm>
          <a:prstGeom prst="rect">
            <a:avLst/>
          </a:prstGeom>
          <a:noFill/>
          <a:ln w="38100">
            <a:solidFill>
              <a:srgbClr val="92D050"/>
            </a:solidFill>
          </a:ln>
        </p:spPr>
      </p:pic>
      <p:pic>
        <p:nvPicPr>
          <p:cNvPr id="11" name="Google Shape;201;p12" descr="Timeline&#10;&#10;Description automatically generated">
            <a:extLst>
              <a:ext uri="{FF2B5EF4-FFF2-40B4-BE49-F238E27FC236}">
                <a16:creationId xmlns:a16="http://schemas.microsoft.com/office/drawing/2014/main" id="{1E66E50C-306F-2007-1D40-248F66CD8BA9}"/>
              </a:ext>
            </a:extLst>
          </p:cNvPr>
          <p:cNvPicPr preferRelativeResize="0"/>
          <p:nvPr/>
        </p:nvPicPr>
        <p:blipFill rotWithShape="1">
          <a:blip r:embed="rId10">
            <a:alphaModFix/>
          </a:blip>
          <a:srcRect/>
          <a:stretch/>
        </p:blipFill>
        <p:spPr>
          <a:xfrm>
            <a:off x="4848475" y="1328840"/>
            <a:ext cx="3567656" cy="4157560"/>
          </a:xfrm>
          <a:prstGeom prst="rect">
            <a:avLst/>
          </a:prstGeom>
          <a:noFill/>
          <a:ln w="38100">
            <a:solidFill>
              <a:srgbClr val="92D050"/>
            </a:solidFill>
          </a:ln>
        </p:spPr>
      </p:pic>
    </p:spTree>
    <p:extLst>
      <p:ext uri="{BB962C8B-B14F-4D97-AF65-F5344CB8AC3E}">
        <p14:creationId xmlns:p14="http://schemas.microsoft.com/office/powerpoint/2010/main" val="252475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BOLETÍN ELECTRÓNICO BREATHE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25747" y="1293651"/>
            <a:ext cx="5263068" cy="5570756"/>
          </a:xfrm>
          <a:prstGeom prst="rect">
            <a:avLst/>
          </a:prstGeom>
          <a:noFill/>
        </p:spPr>
        <p:txBody>
          <a:bodyPr wrap="square" lIns="91440" tIns="45720" rIns="91440" bIns="45720" anchor="t">
            <a:spAutoFit/>
          </a:bodyPr>
          <a:lstStyle/>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lang="en-US" sz="3200" dirty="0">
                <a:solidFill>
                  <a:schemeClr val="tx1"/>
                </a:solidFill>
                <a:latin typeface="Caveat Brush"/>
              </a:rPr>
              <a:t>B</a:t>
            </a:r>
            <a:r>
              <a:rPr kumimoji="0" lang="en-US" sz="3200" b="0" i="0" u="none" strike="noStrike" kern="0" cap="none" spc="0" normalizeH="0" baseline="0" noProof="0" dirty="0">
                <a:ln>
                  <a:noFill/>
                </a:ln>
                <a:solidFill>
                  <a:schemeClr val="tx1"/>
                </a:solidFill>
                <a:effectLst/>
                <a:uLnTx/>
                <a:uFillTx/>
                <a:latin typeface="Caveat Brush"/>
                <a:sym typeface="Arial"/>
              </a:rPr>
              <a:t>oletín </a:t>
            </a:r>
            <a:r>
              <a:rPr kumimoji="0" lang="en-US" sz="3200" b="0" i="0" u="none" strike="noStrike" kern="0" cap="none" spc="0" normalizeH="0" baseline="0" noProof="0" dirty="0" err="1">
                <a:ln>
                  <a:noFill/>
                </a:ln>
                <a:solidFill>
                  <a:schemeClr val="tx1"/>
                </a:solidFill>
                <a:effectLst/>
                <a:uLnTx/>
                <a:uFillTx/>
                <a:latin typeface="Caveat Brush"/>
                <a:sym typeface="Arial"/>
              </a:rPr>
              <a:t>electrónico</a:t>
            </a:r>
            <a:r>
              <a:rPr kumimoji="0" lang="en-US" sz="3200" b="0" i="0" u="none" strike="noStrike" kern="0" cap="none" spc="0" normalizeH="0" baseline="0" noProof="0" dirty="0">
                <a:ln>
                  <a:noFill/>
                </a:ln>
                <a:solidFill>
                  <a:schemeClr val="tx1"/>
                </a:solidFill>
                <a:effectLst/>
                <a:uLnTx/>
                <a:uFillTx/>
                <a:latin typeface="Caveat Brush"/>
                <a:sym typeface="Arial"/>
              </a:rPr>
              <a:t> </a:t>
            </a:r>
            <a:r>
              <a:rPr kumimoji="0" lang="en-US" sz="3200" b="0" i="0" u="none" strike="noStrike" kern="0" cap="none" spc="0" normalizeH="0" baseline="0" noProof="0" dirty="0" err="1">
                <a:ln>
                  <a:noFill/>
                </a:ln>
                <a:solidFill>
                  <a:schemeClr val="tx1"/>
                </a:solidFill>
                <a:effectLst/>
                <a:uLnTx/>
                <a:uFillTx/>
                <a:latin typeface="Caveat Brush"/>
                <a:sym typeface="Arial"/>
              </a:rPr>
              <a:t>mensual</a:t>
            </a:r>
            <a:r>
              <a:rPr kumimoji="0" lang="en-US" sz="3200" b="0" i="0" u="none" strike="noStrike" kern="0" cap="none" spc="0" normalizeH="0" baseline="0" noProof="0" dirty="0">
                <a:ln>
                  <a:noFill/>
                </a:ln>
                <a:solidFill>
                  <a:schemeClr val="tx1"/>
                </a:solidFill>
                <a:effectLst/>
                <a:uLnTx/>
                <a:uFillTx/>
                <a:latin typeface="Caveat Brush"/>
                <a:sym typeface="Arial"/>
              </a:rPr>
              <a:t>.</a:t>
            </a:r>
          </a:p>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Reenvía el correo a las familias.</a:t>
            </a:r>
            <a:r>
              <a:rPr kumimoji="0" lang="en-US" sz="3200" i="0" u="none" strike="noStrike" kern="0" cap="none" spc="0" normalizeH="0" baseline="0" noProof="0" dirty="0">
                <a:ln>
                  <a:noFill/>
                </a:ln>
                <a:solidFill>
                  <a:schemeClr val="tx1"/>
                </a:solidFill>
                <a:effectLst/>
                <a:uLnTx/>
                <a:uFillTx/>
                <a:latin typeface="Caveat Brush" pitchFamily="2" charset="0"/>
                <a:sym typeface="Arial"/>
              </a:rPr>
              <a:t> </a:t>
            </a:r>
          </a:p>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lang="en-US" sz="3200" dirty="0">
                <a:solidFill>
                  <a:schemeClr val="tx1"/>
                </a:solidFill>
                <a:latin typeface="Caveat Brush" pitchFamily="2" charset="0"/>
              </a:rPr>
              <a:t>Con </a:t>
            </a:r>
            <a:r>
              <a:rPr lang="en-US" sz="3200" dirty="0" err="1">
                <a:solidFill>
                  <a:schemeClr val="tx1"/>
                </a:solidFill>
                <a:latin typeface="Caveat Brush" pitchFamily="2" charset="0"/>
              </a:rPr>
              <a:t>en</a:t>
            </a:r>
            <a:r>
              <a:rPr kumimoji="0" lang="en-US" sz="3200" b="0" i="0" u="none" strike="noStrike" kern="0" cap="none" spc="0" normalizeH="0" baseline="0" noProof="0" dirty="0" err="1">
                <a:ln>
                  <a:noFill/>
                </a:ln>
                <a:solidFill>
                  <a:schemeClr val="tx1"/>
                </a:solidFill>
                <a:effectLst/>
                <a:uLnTx/>
                <a:uFillTx/>
                <a:latin typeface="Caveat Brush" pitchFamily="2" charset="0"/>
                <a:sym typeface="Arial"/>
              </a:rPr>
              <a:t>foque</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a:t>
            </a:r>
            <a:r>
              <a:rPr kumimoji="0" lang="en-US" sz="3200" b="0" i="0" u="none" strike="noStrike" kern="0" cap="none" spc="0" normalizeH="0" baseline="0" noProof="0" dirty="0" err="1">
                <a:ln>
                  <a:noFill/>
                </a:ln>
                <a:solidFill>
                  <a:schemeClr val="tx1"/>
                </a:solidFill>
                <a:effectLst/>
                <a:uLnTx/>
                <a:uFillTx/>
                <a:latin typeface="Caveat Brush" pitchFamily="2" charset="0"/>
                <a:sym typeface="Arial"/>
              </a:rPr>
              <a:t>estacional</a:t>
            </a: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a:p>
            <a:pPr marL="73152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200" b="0" i="0" u="none" strike="noStrike" kern="0" cap="none" spc="0" normalizeH="0" baseline="0" noProof="0" dirty="0">
                <a:ln>
                  <a:noFill/>
                </a:ln>
                <a:solidFill>
                  <a:schemeClr val="tx1"/>
                </a:solidFill>
                <a:effectLst/>
                <a:uLnTx/>
                <a:uFillTx/>
                <a:latin typeface="Caveat Brush"/>
                <a:sym typeface="Arial"/>
              </a:rPr>
              <a:t>Descarga el PDF para imprimir y compartir.</a:t>
            </a:r>
            <a:endParaRPr lang="es-ES" sz="3200" b="0" i="0" u="none" strike="noStrike" kern="0" cap="none" spc="0" normalizeH="0" baseline="0" noProof="0" dirty="0">
              <a:ln>
                <a:noFill/>
              </a:ln>
              <a:solidFill>
                <a:schemeClr val="tx1"/>
              </a:solidFill>
              <a:effectLst/>
              <a:uLnTx/>
              <a:uFillTx/>
              <a:latin typeface="Caveat Brush"/>
            </a:endParaRPr>
          </a:p>
          <a:p>
            <a:pPr marL="731520" indent="-457200">
              <a:buSzPts val="3000"/>
              <a:buFont typeface="Arial"/>
              <a:buChar char="•"/>
              <a:defRPr/>
            </a:pPr>
            <a:r>
              <a:rPr kumimoji="0" lang="es-ES" sz="3200" b="0" i="0" u="none" strike="noStrike" kern="0" cap="none" spc="0" normalizeH="0" baseline="0" noProof="0" dirty="0">
                <a:ln>
                  <a:noFill/>
                </a:ln>
                <a:solidFill>
                  <a:schemeClr val="tx1"/>
                </a:solidFill>
                <a:effectLst/>
                <a:uLnTx/>
                <a:uFillTx/>
                <a:latin typeface="Caveat Brush"/>
                <a:sym typeface="Arial"/>
              </a:rPr>
              <a:t>Copia y pega en tu boletín informativo, sitio web o redes sociales.</a:t>
            </a:r>
            <a:endParaRPr lang="es-ES" sz="3200" dirty="0">
              <a:solidFill>
                <a:schemeClr val="tx1"/>
              </a:solidFill>
              <a:latin typeface="Caveat Brush"/>
            </a:endParaRPr>
          </a:p>
          <a:p>
            <a:pPr marL="731520" indent="-457200">
              <a:buSzPts val="3000"/>
              <a:buFont typeface="Arial"/>
              <a:buChar char="•"/>
              <a:defRPr/>
            </a:pPr>
            <a:r>
              <a:rPr lang="en-US" sz="3200" dirty="0">
                <a:solidFill>
                  <a:schemeClr val="tx1"/>
                </a:solidFill>
                <a:latin typeface="Caveat Brush"/>
              </a:rPr>
              <a:t>¡</a:t>
            </a:r>
            <a:r>
              <a:rPr lang="en-US" sz="3200" dirty="0" err="1">
                <a:solidFill>
                  <a:schemeClr val="tx1"/>
                </a:solidFill>
                <a:latin typeface="Caveat Brush"/>
              </a:rPr>
              <a:t>Ahora</a:t>
            </a:r>
            <a:r>
              <a:rPr lang="en-US" sz="3200" dirty="0">
                <a:solidFill>
                  <a:schemeClr val="tx1"/>
                </a:solidFill>
                <a:latin typeface="Caveat Brush"/>
              </a:rPr>
              <a:t> disponible </a:t>
            </a:r>
            <a:r>
              <a:rPr lang="en-US" sz="3200" dirty="0" err="1">
                <a:solidFill>
                  <a:schemeClr val="tx1"/>
                </a:solidFill>
                <a:latin typeface="Caveat Brush"/>
              </a:rPr>
              <a:t>en</a:t>
            </a:r>
            <a:r>
              <a:rPr lang="en-US" sz="3200" dirty="0">
                <a:solidFill>
                  <a:schemeClr val="tx1"/>
                </a:solidFill>
                <a:latin typeface="Caveat Brush"/>
              </a:rPr>
              <a:t> Español!</a:t>
            </a:r>
            <a:endParaRPr lang="en-US">
              <a:solidFill>
                <a:schemeClr val="tx1"/>
              </a:solidFill>
              <a:latin typeface="Caveat Brush"/>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3" name="Google Shape;256;p17">
            <a:extLst>
              <a:ext uri="{FF2B5EF4-FFF2-40B4-BE49-F238E27FC236}">
                <a16:creationId xmlns:a16="http://schemas.microsoft.com/office/drawing/2014/main" id="{799D19F8-43F7-4D02-706D-87252D1583C1}"/>
              </a:ext>
            </a:extLst>
          </p:cNvPr>
          <p:cNvPicPr preferRelativeResize="0"/>
          <p:nvPr/>
        </p:nvPicPr>
        <p:blipFill>
          <a:blip r:embed="rId11">
            <a:alphaModFix/>
          </a:blip>
          <a:stretch>
            <a:fillRect/>
          </a:stretch>
        </p:blipFill>
        <p:spPr>
          <a:xfrm>
            <a:off x="5221012" y="1442762"/>
            <a:ext cx="3310146" cy="4606569"/>
          </a:xfrm>
          <a:prstGeom prst="rect">
            <a:avLst/>
          </a:prstGeom>
          <a:noFill/>
          <a:ln w="38100">
            <a:solidFill>
              <a:srgbClr val="92D050"/>
            </a:solidFill>
          </a:ln>
        </p:spPr>
      </p:pic>
    </p:spTree>
    <p:extLst>
      <p:ext uri="{BB962C8B-B14F-4D97-AF65-F5344CB8AC3E}">
        <p14:creationId xmlns:p14="http://schemas.microsoft.com/office/powerpoint/2010/main" val="865412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1032-7859-515D-152E-699610359B8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926CF984-0BC8-AC27-452C-FE5CBEE8ECD1}"/>
              </a:ext>
            </a:extLst>
          </p:cNvPr>
          <p:cNvSpPr/>
          <p:nvPr/>
        </p:nvSpPr>
        <p:spPr>
          <a:xfrm>
            <a:off x="5037422" y="234597"/>
            <a:ext cx="3887637"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33C5B02-BAE0-9E1E-DFFA-2B2B76AB3D4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79678A-AABD-BCC7-E905-5A8ECD5F680E}"/>
              </a:ext>
            </a:extLst>
          </p:cNvPr>
          <p:cNvSpPr/>
          <p:nvPr/>
        </p:nvSpPr>
        <p:spPr>
          <a:xfrm>
            <a:off x="308221" y="234597"/>
            <a:ext cx="3643222"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E4F1B617-7141-6654-B5F4-7A47B518DC8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D07254E0-EDEB-DCB9-0467-6109027782D1}"/>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980E646-4082-9EB4-4C01-5B43BF20CAAC}"/>
              </a:ext>
            </a:extLst>
          </p:cNvPr>
          <p:cNvSpPr txBox="1"/>
          <p:nvPr/>
        </p:nvSpPr>
        <p:spPr>
          <a:xfrm rot="-10800000" flipV="1">
            <a:off x="441386" y="258712"/>
            <a:ext cx="8265328" cy="622414"/>
          </a:xfrm>
          <a:prstGeom prst="rect">
            <a:avLst/>
          </a:prstGeom>
        </p:spPr>
        <p:txBody>
          <a:bodyPr wrap="square" lIns="0" tIns="0" rIns="0" bIns="0" rtlCol="0" anchor="t">
            <a:spAutoFit/>
          </a:bodyPr>
          <a:lstStyle/>
          <a:p>
            <a:pPr algn="ctr" defTabSz="857250">
              <a:lnSpc>
                <a:spcPts val="5057"/>
              </a:lnSpc>
            </a:pPr>
            <a:r>
              <a:rPr lang="en-US" sz="3600" kern="1200">
                <a:solidFill>
                  <a:srgbClr val="F98832"/>
                </a:solidFill>
                <a:latin typeface="Caveat Brush"/>
                <a:ea typeface="+mn-ea"/>
              </a:rPr>
              <a:t>DESAFÍOS TRIMESTRALES Y GUÍAS DE BOLSILLO</a:t>
            </a:r>
            <a:endParaRPr lang="en-US">
              <a:latin typeface="Caveat Brush"/>
              <a:ea typeface="+mn-ea"/>
              <a:cs typeface="+mn-cs"/>
            </a:endParaRPr>
          </a:p>
        </p:txBody>
      </p:sp>
      <p:sp>
        <p:nvSpPr>
          <p:cNvPr id="13" name="Freeform 13">
            <a:extLst>
              <a:ext uri="{FF2B5EF4-FFF2-40B4-BE49-F238E27FC236}">
                <a16:creationId xmlns:a16="http://schemas.microsoft.com/office/drawing/2014/main" id="{1E7C4E91-8000-E3AD-FF0E-172411A0C47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24412027-2BB5-E51C-5A7C-249ECFCB168D}"/>
              </a:ext>
            </a:extLst>
          </p:cNvPr>
          <p:cNvSpPr txBox="1"/>
          <p:nvPr/>
        </p:nvSpPr>
        <p:spPr>
          <a:xfrm>
            <a:off x="3848597" y="1270433"/>
            <a:ext cx="5466080" cy="3046988"/>
          </a:xfrm>
          <a:prstGeom prst="rect">
            <a:avLst/>
          </a:prstGeom>
          <a:noFill/>
        </p:spPr>
        <p:txBody>
          <a:bodyPr wrap="square" lIns="91440" tIns="45720" rIns="91440" bIns="45720" anchor="t">
            <a:spAutoFit/>
          </a:bodyPr>
          <a:lstStyle/>
          <a:p>
            <a:pPr marL="274320" marR="0" lvl="0" algn="l" defTabSz="914400" rtl="0" eaLnBrk="1" fontAlgn="auto" latinLnBrk="0" hangingPunct="1">
              <a:lnSpc>
                <a:spcPct val="100000"/>
              </a:lnSpc>
              <a:spcBef>
                <a:spcPts val="0"/>
              </a:spcBef>
              <a:buClr>
                <a:srgbClr val="000000"/>
              </a:buClr>
              <a:buSzPts val="3000"/>
              <a:tabLst/>
              <a:defRPr/>
            </a:pPr>
            <a:r>
              <a:rPr lang="es-ES" sz="3200" u="sng" dirty="0">
                <a:solidFill>
                  <a:schemeClr val="tx1"/>
                </a:solidFill>
                <a:latin typeface="Caveat Brush"/>
              </a:rPr>
              <a:t>Desafíos:</a:t>
            </a:r>
            <a:r>
              <a:rPr lang="es-ES" sz="3200" dirty="0">
                <a:solidFill>
                  <a:schemeClr val="tx1"/>
                </a:solidFill>
                <a:latin typeface="Caveat Brush"/>
              </a:rPr>
              <a:t> Educar y motivar a padres y cuidadores</a:t>
            </a:r>
          </a:p>
          <a:p>
            <a:pPr marL="731520" lvl="0" indent="-457200">
              <a:buSzPts val="3000"/>
              <a:buFont typeface="Arial" panose="020B0604020202020204" pitchFamily="34" charset="0"/>
              <a:buChar char="•"/>
              <a:defRPr/>
            </a:pPr>
            <a:r>
              <a:rPr lang="en-US" sz="3200" dirty="0" err="1">
                <a:solidFill>
                  <a:schemeClr val="tx1"/>
                </a:solidFill>
                <a:latin typeface="Caveat Brush"/>
              </a:rPr>
              <a:t>Adaptados</a:t>
            </a:r>
            <a:r>
              <a:rPr lang="en-US" sz="3200" dirty="0">
                <a:solidFill>
                  <a:schemeClr val="tx1"/>
                </a:solidFill>
                <a:latin typeface="Caveat Brush"/>
              </a:rPr>
              <a:t> a la </a:t>
            </a:r>
            <a:r>
              <a:rPr lang="en-US" sz="3200" dirty="0" err="1">
                <a:solidFill>
                  <a:schemeClr val="tx1"/>
                </a:solidFill>
                <a:latin typeface="Caveat Brush"/>
              </a:rPr>
              <a:t>temporada</a:t>
            </a:r>
            <a:endParaRPr lang="en-US" sz="3200" dirty="0">
              <a:solidFill>
                <a:schemeClr val="tx1"/>
              </a:solidFill>
              <a:latin typeface="Caveat Brush"/>
            </a:endParaRPr>
          </a:p>
          <a:p>
            <a:pPr marL="731520" lvl="0" indent="-457200">
              <a:buSzPts val="3000"/>
              <a:buFont typeface="Arial" panose="020B0604020202020204" pitchFamily="34" charset="0"/>
              <a:buChar char="•"/>
              <a:defRPr/>
            </a:pPr>
            <a:r>
              <a:rPr lang="es-ES" sz="3200" dirty="0">
                <a:solidFill>
                  <a:schemeClr val="tx1"/>
                </a:solidFill>
                <a:latin typeface="Caveat Brush" pitchFamily="2" charset="0"/>
              </a:rPr>
              <a:t>PDF para imprimir y compartir</a:t>
            </a:r>
          </a:p>
          <a:p>
            <a:pPr marL="731520" lvl="0" indent="-457200">
              <a:buSzPts val="3000"/>
              <a:buFont typeface="Arial" panose="020B0604020202020204" pitchFamily="34" charset="0"/>
              <a:buChar char="•"/>
              <a:defRPr/>
            </a:pPr>
            <a:r>
              <a:rPr lang="es-ES" sz="3200" u="sng" dirty="0">
                <a:solidFill>
                  <a:schemeClr val="tx1"/>
                </a:solidFill>
                <a:latin typeface="Caveat Brush"/>
              </a:rPr>
              <a:t>Guías de bolsillo</a:t>
            </a:r>
            <a:r>
              <a:rPr lang="es-ES" sz="3200" dirty="0">
                <a:solidFill>
                  <a:schemeClr val="tx1"/>
                </a:solidFill>
                <a:latin typeface="Caveat Brush"/>
              </a:rPr>
              <a:t>: ¡fáciles de tener a mano!</a:t>
            </a:r>
            <a:endParaRPr kumimoji="0" lang="en-US" sz="3600" b="0" i="0" strike="noStrike" kern="0" cap="none" spc="0" normalizeH="0" baseline="0" noProof="0" dirty="0">
              <a:ln>
                <a:noFill/>
              </a:ln>
              <a:solidFill>
                <a:schemeClr val="tx1"/>
              </a:solidFill>
              <a:effectLst/>
              <a:uLnTx/>
              <a:uFillTx/>
              <a:latin typeface="Caveat Brush"/>
              <a:sym typeface="Arial"/>
            </a:endParaRPr>
          </a:p>
        </p:txBody>
      </p:sp>
      <p:pic>
        <p:nvPicPr>
          <p:cNvPr id="7" name="Picture 6" descr="A poster with text on it&#10;&#10;Description automatically generated">
            <a:extLst>
              <a:ext uri="{FF2B5EF4-FFF2-40B4-BE49-F238E27FC236}">
                <a16:creationId xmlns:a16="http://schemas.microsoft.com/office/drawing/2014/main" id="{D6C7C14D-A12E-696C-533D-5D9A700CF9E6}"/>
              </a:ext>
            </a:extLst>
          </p:cNvPr>
          <p:cNvPicPr>
            <a:picLocks noChangeAspect="1"/>
          </p:cNvPicPr>
          <p:nvPr/>
        </p:nvPicPr>
        <p:blipFill>
          <a:blip r:embed="rId11"/>
          <a:stretch>
            <a:fillRect/>
          </a:stretch>
        </p:blipFill>
        <p:spPr>
          <a:xfrm>
            <a:off x="436073" y="1319338"/>
            <a:ext cx="3514359" cy="4549332"/>
          </a:xfrm>
          <a:prstGeom prst="rect">
            <a:avLst/>
          </a:prstGeom>
          <a:ln w="38100">
            <a:solidFill>
              <a:srgbClr val="92D050"/>
            </a:solidFill>
          </a:ln>
        </p:spPr>
      </p:pic>
      <p:pic>
        <p:nvPicPr>
          <p:cNvPr id="19" name="Picture 18" descr="A close-up of a cigarette&#10;&#10;Description automatically generated">
            <a:extLst>
              <a:ext uri="{FF2B5EF4-FFF2-40B4-BE49-F238E27FC236}">
                <a16:creationId xmlns:a16="http://schemas.microsoft.com/office/drawing/2014/main" id="{FC073A85-4476-F43F-F168-6649EADC04E3}"/>
              </a:ext>
            </a:extLst>
          </p:cNvPr>
          <p:cNvPicPr>
            <a:picLocks noChangeAspect="1"/>
          </p:cNvPicPr>
          <p:nvPr/>
        </p:nvPicPr>
        <p:blipFill>
          <a:blip r:embed="rId12"/>
          <a:stretch>
            <a:fillRect/>
          </a:stretch>
        </p:blipFill>
        <p:spPr>
          <a:xfrm>
            <a:off x="6067545" y="4286983"/>
            <a:ext cx="2867421" cy="1648768"/>
          </a:xfrm>
          <a:prstGeom prst="rect">
            <a:avLst/>
          </a:prstGeom>
          <a:ln w="38100">
            <a:solidFill>
              <a:srgbClr val="92D050"/>
            </a:solidFill>
          </a:ln>
        </p:spPr>
      </p:pic>
      <p:pic>
        <p:nvPicPr>
          <p:cNvPr id="17" name="Picture 16" descr="A close-up of a sign&#10;&#10;Description automatically generated">
            <a:extLst>
              <a:ext uri="{FF2B5EF4-FFF2-40B4-BE49-F238E27FC236}">
                <a16:creationId xmlns:a16="http://schemas.microsoft.com/office/drawing/2014/main" id="{60BBF749-B28A-1510-CA52-74EE669897E4}"/>
              </a:ext>
            </a:extLst>
          </p:cNvPr>
          <p:cNvPicPr>
            <a:picLocks noChangeAspect="1"/>
          </p:cNvPicPr>
          <p:nvPr/>
        </p:nvPicPr>
        <p:blipFill>
          <a:blip r:embed="rId13"/>
          <a:stretch>
            <a:fillRect/>
          </a:stretch>
        </p:blipFill>
        <p:spPr>
          <a:xfrm>
            <a:off x="4256308" y="5045067"/>
            <a:ext cx="2867421" cy="1631907"/>
          </a:xfrm>
          <a:prstGeom prst="rect">
            <a:avLst/>
          </a:prstGeom>
          <a:ln w="38100">
            <a:solidFill>
              <a:srgbClr val="92D050"/>
            </a:solidFill>
          </a:ln>
        </p:spPr>
      </p:pic>
    </p:spTree>
    <p:extLst>
      <p:ext uri="{BB962C8B-B14F-4D97-AF65-F5344CB8AC3E}">
        <p14:creationId xmlns:p14="http://schemas.microsoft.com/office/powerpoint/2010/main" val="356049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5167" y="2603134"/>
            <a:ext cx="6221207" cy="285757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r>
              <a:rPr lang="es-ES" sz="4300" kern="1200" dirty="0">
                <a:solidFill>
                  <a:srgbClr val="F98832"/>
                </a:solidFill>
                <a:latin typeface="Caveat Brush"/>
                <a:ea typeface="+mn-ea"/>
                <a:cs typeface="+mn-cs"/>
              </a:rPr>
              <a:t>Tanya </a:t>
            </a:r>
            <a:r>
              <a:rPr lang="es-ES" sz="4300" kern="1200" dirty="0" err="1">
                <a:solidFill>
                  <a:srgbClr val="F98832"/>
                </a:solidFill>
                <a:latin typeface="Caveat Brush"/>
                <a:ea typeface="+mn-ea"/>
                <a:cs typeface="+mn-cs"/>
              </a:rPr>
              <a:t>Shelburne</a:t>
            </a:r>
            <a:r>
              <a:rPr lang="es-ES" sz="4300" kern="1200" dirty="0">
                <a:solidFill>
                  <a:srgbClr val="8FDB34"/>
                </a:solidFill>
                <a:latin typeface="Caveat Brush"/>
                <a:ea typeface="+mn-ea"/>
                <a:cs typeface="+mn-cs"/>
              </a:rPr>
              <a:t> MPH, CHES</a:t>
            </a:r>
          </a:p>
          <a:p>
            <a:pPr algn="ctr" defTabSz="857250"/>
            <a:r>
              <a:rPr lang="es-ES" sz="4300" kern="1200" dirty="0">
                <a:solidFill>
                  <a:srgbClr val="F98832"/>
                </a:solidFill>
                <a:latin typeface="Caveat Brush"/>
              </a:rPr>
              <a:t>Alison Muckerheide</a:t>
            </a:r>
            <a:r>
              <a:rPr lang="es-ES" sz="4300" kern="1200" dirty="0">
                <a:solidFill>
                  <a:srgbClr val="8FDB34"/>
                </a:solidFill>
                <a:latin typeface="Caveat Brush"/>
              </a:rPr>
              <a:t> MPH, CHES</a:t>
            </a:r>
            <a:endParaRPr lang="en-US" sz="4300" dirty="0">
              <a:ea typeface="+mn-ea"/>
            </a:endParaRP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endParaRPr lang="en-US" sz="4333" kern="1200" dirty="0">
              <a:solidFill>
                <a:srgbClr val="8FDB34"/>
              </a:solidFill>
              <a:latin typeface="Caveat Brush"/>
              <a:ea typeface="+mn-ea"/>
              <a:cs typeface="+mn-cs"/>
            </a:endParaRPr>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3"/>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descr="A green and orange sign&#10;&#10;AI-generated content may be incorrect.">
            <a:extLst>
              <a:ext uri="{FF2B5EF4-FFF2-40B4-BE49-F238E27FC236}">
                <a16:creationId xmlns:a16="http://schemas.microsoft.com/office/drawing/2014/main" id="{327A488F-137F-8A13-46B2-03FD3B9DDEF0}"/>
              </a:ext>
            </a:extLst>
          </p:cNvPr>
          <p:cNvPicPr>
            <a:picLocks noChangeAspect="1"/>
          </p:cNvPicPr>
          <p:nvPr/>
        </p:nvPicPr>
        <p:blipFill>
          <a:blip r:embed="rId6"/>
          <a:stretch>
            <a:fillRect/>
          </a:stretch>
        </p:blipFill>
        <p:spPr>
          <a:xfrm>
            <a:off x="0" y="41892"/>
            <a:ext cx="9144000" cy="23758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33155" y="553558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97857" y="2980261"/>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598499" y="520235"/>
            <a:ext cx="7955489" cy="2685287"/>
          </a:xfrm>
          <a:prstGeom prst="rect">
            <a:avLst/>
          </a:prstGeom>
        </p:spPr>
        <p:txBody>
          <a:bodyPr wrap="square" lIns="0" tIns="0" rIns="0" bIns="0" rtlCol="0" anchor="t">
            <a:spAutoFit/>
          </a:bodyPr>
          <a:lstStyle/>
          <a:p>
            <a:pPr algn="ctr" defTabSz="857250">
              <a:lnSpc>
                <a:spcPts val="6694"/>
              </a:lnSpc>
              <a:buClrTx/>
            </a:pPr>
            <a:r>
              <a:rPr lang="es-ES" sz="6600" kern="1200" dirty="0">
                <a:solidFill>
                  <a:srgbClr val="FF914D"/>
                </a:solidFill>
                <a:latin typeface="Caveat Brush" pitchFamily="2" charset="0"/>
                <a:ea typeface="+mn-ea"/>
                <a:cs typeface="+mn-cs"/>
              </a:rPr>
              <a:t>¡Acceda a todos los materiales de </a:t>
            </a:r>
            <a:r>
              <a:rPr lang="es-ES" sz="6600" kern="1200" dirty="0" err="1">
                <a:solidFill>
                  <a:srgbClr val="FF914D"/>
                </a:solidFill>
                <a:latin typeface="Caveat Brush" pitchFamily="2" charset="0"/>
                <a:ea typeface="+mn-ea"/>
                <a:cs typeface="+mn-cs"/>
              </a:rPr>
              <a:t>Breathe</a:t>
            </a:r>
            <a:r>
              <a:rPr lang="es-ES" sz="6600" kern="1200" dirty="0">
                <a:solidFill>
                  <a:srgbClr val="FF914D"/>
                </a:solidFill>
                <a:latin typeface="Caveat Brush" pitchFamily="2" charset="0"/>
                <a:ea typeface="+mn-ea"/>
                <a:cs typeface="+mn-cs"/>
              </a:rPr>
              <a:t> en línea!</a:t>
            </a:r>
            <a:endParaRPr lang="en-US" sz="6600" kern="1200" dirty="0">
              <a:solidFill>
                <a:srgbClr val="FF914D"/>
              </a:solidFill>
              <a:latin typeface="Caveat Brush" pitchFamily="2" charset="0"/>
              <a:ea typeface="+mn-ea"/>
              <a:cs typeface="+mn-cs"/>
            </a:endParaRPr>
          </a:p>
        </p:txBody>
      </p:sp>
      <p:sp>
        <p:nvSpPr>
          <p:cNvPr id="8" name="TextBox 8"/>
          <p:cNvSpPr txBox="1"/>
          <p:nvPr/>
        </p:nvSpPr>
        <p:spPr>
          <a:xfrm>
            <a:off x="100642" y="3211007"/>
            <a:ext cx="8951204" cy="2102242"/>
          </a:xfrm>
          <a:prstGeom prst="rect">
            <a:avLst/>
          </a:prstGeom>
        </p:spPr>
        <p:txBody>
          <a:bodyPr wrap="square" lIns="0" tIns="0" rIns="0" bIns="0" rtlCol="0" anchor="t">
            <a:spAutoFit/>
          </a:bodyPr>
          <a:lstStyle/>
          <a:p>
            <a:pPr algn="ctr" defTabSz="857250">
              <a:lnSpc>
                <a:spcPts val="5405"/>
              </a:lnSpc>
              <a:buClrTx/>
            </a:pPr>
            <a:r>
              <a:rPr lang="es-ES" sz="5400" b="1" dirty="0">
                <a:solidFill>
                  <a:srgbClr val="92D050"/>
                </a:solidFill>
                <a:latin typeface="Caveat Brush"/>
                <a:ea typeface="Century Gothic"/>
                <a:cs typeface="Century Gothic"/>
                <a:sym typeface="Century Gothic"/>
              </a:rPr>
              <a:t>Los socios capacitados pueden descargar materiales en</a:t>
            </a:r>
            <a:r>
              <a:rPr lang="en-US" sz="2800" b="1" u="sng" dirty="0">
                <a:solidFill>
                  <a:srgbClr val="92D050"/>
                </a:solidFill>
                <a:latin typeface="Caveat Brush"/>
                <a:ea typeface="Century Gothic"/>
                <a:cs typeface="Century Gothic"/>
                <a:sym typeface="Century Gothic"/>
              </a:rPr>
              <a:t> </a:t>
            </a:r>
            <a:r>
              <a:rPr lang="en-US" sz="5400" u="sng" kern="1200" dirty="0">
                <a:solidFill>
                  <a:srgbClr val="FF914D"/>
                </a:solidFill>
                <a:latin typeface="Caveat Brush"/>
                <a:ea typeface="+mn-ea"/>
                <a:cs typeface="+mn-cs"/>
              </a:rPr>
              <a:t>justbreathein.org/for-partners/</a:t>
            </a:r>
            <a:r>
              <a:rPr lang="en-US" sz="5400" b="1" u="sng" dirty="0">
                <a:solidFill>
                  <a:srgbClr val="92D050"/>
                </a:solidFill>
                <a:latin typeface="Caveat Brush"/>
                <a:ea typeface="Century Gothic"/>
                <a:cs typeface="Century Gothic"/>
                <a:sym typeface="Century Gothic"/>
              </a:rPr>
              <a:t>  </a:t>
            </a:r>
          </a:p>
        </p:txBody>
      </p:sp>
    </p:spTree>
    <p:extLst>
      <p:ext uri="{BB962C8B-B14F-4D97-AF65-F5344CB8AC3E}">
        <p14:creationId xmlns:p14="http://schemas.microsoft.com/office/powerpoint/2010/main" val="408583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OTRAS ESTRATEGIAS CREATIVAS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3DD2B3E-E3EB-D7CC-8C0B-30AB195DEE7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9EEEC2E0-0378-7B8C-9CB9-4A867171A992}"/>
              </a:ext>
            </a:extLst>
          </p:cNvPr>
          <p:cNvSpPr txBox="1"/>
          <p:nvPr/>
        </p:nvSpPr>
        <p:spPr>
          <a:xfrm>
            <a:off x="402567" y="2163791"/>
            <a:ext cx="8353243"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800" b="1" dirty="0">
                <a:solidFill>
                  <a:schemeClr val="tx1"/>
                </a:solidFill>
                <a:latin typeface="Caveat Brush"/>
              </a:rPr>
              <a:t>Actividades para el Salón</a:t>
            </a:r>
            <a:r>
              <a:rPr lang="es-ES" sz="4000" dirty="0">
                <a:solidFill>
                  <a:srgbClr val="FF914D"/>
                </a:solidFill>
              </a:rPr>
              <a:t>  </a:t>
            </a:r>
            <a:r>
              <a:rPr lang="es-ES" sz="4000" dirty="0">
                <a:solidFill>
                  <a:srgbClr val="FF914D"/>
                </a:solidFill>
                <a:latin typeface="Caveat Brush"/>
              </a:rPr>
              <a:t>En Mochilas </a:t>
            </a:r>
            <a:endParaRPr lang="en-US" sz="4000" dirty="0">
              <a:latin typeface="Caveat Brush"/>
            </a:endParaRPr>
          </a:p>
          <a:p>
            <a:r>
              <a:rPr lang="es-ES" sz="3200" dirty="0">
                <a:solidFill>
                  <a:srgbClr val="FF914D"/>
                </a:solidFill>
                <a:latin typeface="Caveat Brush"/>
              </a:rPr>
              <a:t>Correos Electrónicos</a:t>
            </a:r>
            <a:r>
              <a:rPr lang="es-ES" sz="3200" b="1" dirty="0">
                <a:solidFill>
                  <a:srgbClr val="92D050"/>
                </a:solidFill>
                <a:latin typeface="Caveat Brush"/>
              </a:rPr>
              <a:t> </a:t>
            </a:r>
            <a:r>
              <a:rPr lang="es-ES" sz="4000" b="1" dirty="0">
                <a:solidFill>
                  <a:srgbClr val="92D050"/>
                </a:solidFill>
                <a:latin typeface="Caveat Brush"/>
              </a:rPr>
              <a:t>Mural Informativo</a:t>
            </a:r>
            <a:r>
              <a:rPr lang="es-ES" sz="4000" dirty="0">
                <a:solidFill>
                  <a:srgbClr val="FF914D"/>
                </a:solidFill>
                <a:latin typeface="Caveat Brush"/>
              </a:rPr>
              <a:t> </a:t>
            </a:r>
            <a:r>
              <a:rPr lang="es-ES" sz="3200" dirty="0">
                <a:solidFill>
                  <a:schemeClr val="bg1">
                    <a:lumMod val="76000"/>
                  </a:schemeClr>
                </a:solidFill>
                <a:latin typeface="Caveat Brush"/>
              </a:rPr>
              <a:t>En Eventos</a:t>
            </a:r>
            <a:r>
              <a:rPr lang="es-ES" sz="3200" dirty="0">
                <a:solidFill>
                  <a:srgbClr val="FF914D"/>
                </a:solidFill>
                <a:latin typeface="Caveat Brush"/>
              </a:rPr>
              <a:t> </a:t>
            </a:r>
            <a:r>
              <a:rPr lang="es-ES" sz="4400" dirty="0">
                <a:solidFill>
                  <a:schemeClr val="bg1">
                    <a:lumMod val="76000"/>
                  </a:schemeClr>
                </a:solidFill>
                <a:latin typeface="Caveat Brush"/>
              </a:rPr>
              <a:t>Reuniones de Padres</a:t>
            </a:r>
            <a:r>
              <a:rPr lang="es-ES" sz="3200" dirty="0">
                <a:solidFill>
                  <a:srgbClr val="FF914D"/>
                </a:solidFill>
                <a:latin typeface="Caveat Brush"/>
              </a:rPr>
              <a:t> </a:t>
            </a:r>
            <a:r>
              <a:rPr lang="es-ES" sz="6000" b="1" dirty="0">
                <a:solidFill>
                  <a:schemeClr val="tx1"/>
                </a:solidFill>
                <a:latin typeface="Caveat Brush"/>
              </a:rPr>
              <a:t>Redes sociales</a:t>
            </a:r>
            <a:r>
              <a:rPr lang="es-ES" sz="3200" dirty="0">
                <a:solidFill>
                  <a:srgbClr val="FF914D"/>
                </a:solidFill>
                <a:latin typeface="Caveat Brush"/>
              </a:rPr>
              <a:t> </a:t>
            </a:r>
            <a:r>
              <a:rPr lang="es-ES" sz="4000" dirty="0">
                <a:solidFill>
                  <a:srgbClr val="BCEE80"/>
                </a:solidFill>
                <a:latin typeface="Caveat Brush"/>
              </a:rPr>
              <a:t>Mensajes de texto</a:t>
            </a:r>
            <a:r>
              <a:rPr lang="es-ES" sz="3200" dirty="0">
                <a:solidFill>
                  <a:srgbClr val="FF914D"/>
                </a:solidFill>
                <a:latin typeface="Caveat Brush"/>
              </a:rPr>
              <a:t> </a:t>
            </a:r>
            <a:r>
              <a:rPr lang="es-ES" sz="5400" dirty="0">
                <a:solidFill>
                  <a:srgbClr val="FF914D"/>
                </a:solidFill>
                <a:latin typeface="Caveat Brush"/>
              </a:rPr>
              <a:t>Boletín informativo</a:t>
            </a:r>
            <a:endParaRPr lang="en-US" sz="5400">
              <a:latin typeface="Caveat Brush"/>
            </a:endParaRPr>
          </a:p>
        </p:txBody>
      </p:sp>
    </p:spTree>
    <p:extLst>
      <p:ext uri="{BB962C8B-B14F-4D97-AF65-F5344CB8AC3E}">
        <p14:creationId xmlns:p14="http://schemas.microsoft.com/office/powerpoint/2010/main" val="341471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A6BF-EC4D-220F-1492-BCEEEFFCAF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5A07DE-E92A-2FA7-34F8-849A7506B57A}"/>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45FD4D0-3157-D978-CD28-E8F59CCF974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E6C7D2-932F-74A1-DBAB-8869EC790A76}"/>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A612402-86B7-8E65-8ACB-17A7AFE25BB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0C8AE5C-4B35-EC97-3EB7-9646EE66130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C591B3-75D5-FEA2-21B6-4B8F67638496}"/>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7A62AC2-58C7-54D4-C8A2-DBD16C9AC0B5}"/>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PREPARANDO EL ESCENARIO</a:t>
            </a:r>
          </a:p>
        </p:txBody>
      </p:sp>
      <p:sp>
        <p:nvSpPr>
          <p:cNvPr id="13" name="Freeform 13">
            <a:extLst>
              <a:ext uri="{FF2B5EF4-FFF2-40B4-BE49-F238E27FC236}">
                <a16:creationId xmlns:a16="http://schemas.microsoft.com/office/drawing/2014/main" id="{9C75A1E5-63C6-405B-C0C0-1B8281A57DC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4D818CB9-B61C-5EC7-D9B5-4CCC55B80B1D}"/>
              </a:ext>
            </a:extLst>
          </p:cNvPr>
          <p:cNvSpPr txBox="1"/>
          <p:nvPr/>
        </p:nvSpPr>
        <p:spPr>
          <a:xfrm>
            <a:off x="4307200" y="2347292"/>
            <a:ext cx="4442644" cy="2939266"/>
          </a:xfrm>
          <a:prstGeom prst="rect">
            <a:avLst/>
          </a:prstGeom>
          <a:noFill/>
        </p:spPr>
        <p:txBody>
          <a:bodyPr wrap="square">
            <a:spAutoFit/>
          </a:bodyPr>
          <a:lstStyle/>
          <a:p>
            <a:pPr lvl="0" algn="ctr">
              <a:spcAft>
                <a:spcPts val="600"/>
              </a:spcAft>
              <a:buSzPts val="3000"/>
              <a:defRPr/>
            </a:pPr>
            <a:r>
              <a:rPr lang="es-ES" sz="3600" dirty="0">
                <a:solidFill>
                  <a:schemeClr val="tx1"/>
                </a:solidFill>
                <a:latin typeface="Caveat Brush" pitchFamily="2" charset="0"/>
              </a:rPr>
              <a:t>La industria tabacalera gasta miles de millones de dólares en comercializar agresivamente productos letales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9" name="Google Shape;159;p20"/>
          <p:cNvPicPr preferRelativeResize="0"/>
          <p:nvPr/>
        </p:nvPicPr>
        <p:blipFill>
          <a:blip r:embed="rId13">
            <a:alphaModFix/>
          </a:blip>
          <a:stretch>
            <a:fillRect/>
          </a:stretch>
        </p:blipFill>
        <p:spPr>
          <a:xfrm>
            <a:off x="685801" y="1330449"/>
            <a:ext cx="3481928" cy="4764115"/>
          </a:xfrm>
          <a:prstGeom prst="rect">
            <a:avLst/>
          </a:prstGeom>
          <a:noFill/>
          <a:ln w="38100">
            <a:solidFill>
              <a:srgbClr val="92D050"/>
            </a:solidFill>
          </a:ln>
        </p:spPr>
      </p:pic>
    </p:spTree>
    <p:extLst>
      <p:ext uri="{BB962C8B-B14F-4D97-AF65-F5344CB8AC3E}">
        <p14:creationId xmlns:p14="http://schemas.microsoft.com/office/powerpoint/2010/main" val="3329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19D8-D429-2FFC-9EFF-D30D1253AEE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16DA8D0-570F-9758-062F-596F1430645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EC21492-BC36-B502-20B3-8D9D6CDB349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C7C1B25-16C9-DEB7-55A6-5D2A0524F20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EE0B6AC-698D-6FAD-788B-CC4A94972E60}"/>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40810F-056A-F77A-EF40-317C095DA6C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F725048-F9C9-6BF4-7460-A7317274DB4A}"/>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MARKETING DEL TABACO</a:t>
            </a:r>
          </a:p>
        </p:txBody>
      </p:sp>
      <p:sp>
        <p:nvSpPr>
          <p:cNvPr id="13" name="Freeform 13">
            <a:extLst>
              <a:ext uri="{FF2B5EF4-FFF2-40B4-BE49-F238E27FC236}">
                <a16:creationId xmlns:a16="http://schemas.microsoft.com/office/drawing/2014/main" id="{5E96426E-1A01-B1E0-F7BE-035618A5B21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6340511-AC63-3DC8-D734-93C3F0AD894D}"/>
              </a:ext>
            </a:extLst>
          </p:cNvPr>
          <p:cNvSpPr txBox="1"/>
          <p:nvPr/>
        </p:nvSpPr>
        <p:spPr>
          <a:xfrm>
            <a:off x="380107" y="1083655"/>
            <a:ext cx="4792017"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0000"/>
              </a:buClr>
              <a:buSzPts val="3000"/>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Mercadeo en el punto de venta</a:t>
            </a: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157;p20">
            <a:extLst>
              <a:ext uri="{FF2B5EF4-FFF2-40B4-BE49-F238E27FC236}">
                <a16:creationId xmlns:a16="http://schemas.microsoft.com/office/drawing/2014/main" id="{370A12CA-EA3E-BC07-4196-223A1F1450FE}"/>
              </a:ext>
            </a:extLst>
          </p:cNvPr>
          <p:cNvPicPr preferRelativeResize="0"/>
          <p:nvPr/>
        </p:nvPicPr>
        <p:blipFill>
          <a:blip r:embed="rId11">
            <a:alphaModFix/>
          </a:blip>
          <a:stretch>
            <a:fillRect/>
          </a:stretch>
        </p:blipFill>
        <p:spPr>
          <a:xfrm>
            <a:off x="5037422" y="1317707"/>
            <a:ext cx="3857883" cy="2961687"/>
          </a:xfrm>
          <a:prstGeom prst="rect">
            <a:avLst/>
          </a:prstGeom>
          <a:noFill/>
          <a:ln w="38100">
            <a:solidFill>
              <a:srgbClr val="92D050"/>
            </a:solidFill>
          </a:ln>
        </p:spPr>
      </p:pic>
      <p:sp>
        <p:nvSpPr>
          <p:cNvPr id="11" name="TextBox 10">
            <a:extLst>
              <a:ext uri="{FF2B5EF4-FFF2-40B4-BE49-F238E27FC236}">
                <a16:creationId xmlns:a16="http://schemas.microsoft.com/office/drawing/2014/main" id="{1ADC41D7-4E9D-2967-99CD-777540B38ECF}"/>
              </a:ext>
            </a:extLst>
          </p:cNvPr>
          <p:cNvSpPr txBox="1"/>
          <p:nvPr/>
        </p:nvSpPr>
        <p:spPr>
          <a:xfrm>
            <a:off x="4870952" y="4510283"/>
            <a:ext cx="4024354" cy="1200329"/>
          </a:xfrm>
          <a:prstGeom prst="rect">
            <a:avLst/>
          </a:prstGeom>
          <a:noFill/>
        </p:spPr>
        <p:txBody>
          <a:bodyPr wrap="square">
            <a:spAutoFit/>
          </a:bodyPr>
          <a:lstStyle/>
          <a:p>
            <a:pPr lvl="0" algn="ctr">
              <a:spcAft>
                <a:spcPts val="600"/>
              </a:spcAft>
              <a:buSzPts val="3000"/>
              <a:defRPr/>
            </a:pPr>
            <a:r>
              <a:rPr lang="en-US" sz="3600" dirty="0" err="1">
                <a:solidFill>
                  <a:schemeClr val="tx1"/>
                </a:solidFill>
                <a:latin typeface="Caveat Brush" pitchFamily="2" charset="0"/>
              </a:rPr>
              <a:t>Empaques</a:t>
            </a:r>
            <a:r>
              <a:rPr lang="en-US" sz="3600" dirty="0">
                <a:solidFill>
                  <a:schemeClr val="tx1"/>
                </a:solidFill>
                <a:latin typeface="Caveat Brush" pitchFamily="2" charset="0"/>
              </a:rPr>
              <a:t> que </a:t>
            </a:r>
            <a:r>
              <a:rPr lang="en-US" sz="3600" dirty="0" err="1">
                <a:solidFill>
                  <a:schemeClr val="tx1"/>
                </a:solidFill>
                <a:latin typeface="Caveat Brush" pitchFamily="2" charset="0"/>
              </a:rPr>
              <a:t>imitan</a:t>
            </a:r>
            <a:r>
              <a:rPr lang="en-US" sz="3600" dirty="0">
                <a:solidFill>
                  <a:schemeClr val="tx1"/>
                </a:solidFill>
                <a:latin typeface="Caveat Brush" pitchFamily="2" charset="0"/>
              </a:rPr>
              <a:t> </a:t>
            </a:r>
            <a:r>
              <a:rPr lang="en-US" sz="3600" dirty="0" err="1">
                <a:solidFill>
                  <a:schemeClr val="tx1"/>
                </a:solidFill>
                <a:latin typeface="Caveat Brush" pitchFamily="2" charset="0"/>
              </a:rPr>
              <a:t>dulces</a:t>
            </a:r>
            <a:r>
              <a:rPr lang="en-US" sz="3600" dirty="0">
                <a:solidFill>
                  <a:schemeClr val="tx1"/>
                </a:solidFill>
                <a:latin typeface="Caveat Brush" pitchFamily="2" charset="0"/>
              </a:rPr>
              <a:t> </a:t>
            </a:r>
            <a:r>
              <a:rPr lang="en-US" sz="3600" dirty="0" err="1">
                <a:solidFill>
                  <a:schemeClr val="tx1"/>
                </a:solidFill>
                <a:latin typeface="Caveat Brush" pitchFamily="2" charset="0"/>
              </a:rPr>
              <a:t>populares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 name="Picture 14" descr="A freezer with ice cream in it&#10;&#10;AI-generated content may be incorrect.">
            <a:extLst>
              <a:ext uri="{FF2B5EF4-FFF2-40B4-BE49-F238E27FC236}">
                <a16:creationId xmlns:a16="http://schemas.microsoft.com/office/drawing/2014/main" id="{DC41F382-AA55-3739-618B-4427F6248254}"/>
              </a:ext>
            </a:extLst>
          </p:cNvPr>
          <p:cNvPicPr>
            <a:picLocks noChangeAspect="1"/>
          </p:cNvPicPr>
          <p:nvPr/>
        </p:nvPicPr>
        <p:blipFill>
          <a:blip r:embed="rId12"/>
          <a:stretch>
            <a:fillRect/>
          </a:stretch>
        </p:blipFill>
        <p:spPr>
          <a:xfrm>
            <a:off x="382220" y="1843871"/>
            <a:ext cx="4160441" cy="4745159"/>
          </a:xfrm>
          <a:prstGeom prst="rect">
            <a:avLst/>
          </a:prstGeom>
          <a:ln w="38100">
            <a:solidFill>
              <a:srgbClr val="92D050"/>
            </a:solidFill>
          </a:ln>
        </p:spPr>
      </p:pic>
    </p:spTree>
    <p:extLst>
      <p:ext uri="{BB962C8B-B14F-4D97-AF65-F5344CB8AC3E}">
        <p14:creationId xmlns:p14="http://schemas.microsoft.com/office/powerpoint/2010/main" val="30501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2C92-F4C1-5222-9323-4735D74B236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BFC5151-F254-5E56-BB8D-B1F782A5C29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B4FA9AE0-2F52-4546-6BCF-D2C8A49B261A}"/>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CD63BB4-6E59-E2F3-B342-B59AD8676630}"/>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8462443-6563-1E55-01F1-3AF11D2F69C1}"/>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MARKETING DIRIGIDO</a:t>
            </a:r>
          </a:p>
        </p:txBody>
      </p:sp>
      <p:sp>
        <p:nvSpPr>
          <p:cNvPr id="13" name="Freeform 13">
            <a:extLst>
              <a:ext uri="{FF2B5EF4-FFF2-40B4-BE49-F238E27FC236}">
                <a16:creationId xmlns:a16="http://schemas.microsoft.com/office/drawing/2014/main" id="{494193B8-0B75-5803-4B82-052F058A5DCB}"/>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A3E5E350-C275-F7B1-BC03-72110218FD73}"/>
              </a:ext>
            </a:extLst>
          </p:cNvPr>
          <p:cNvSpPr txBox="1"/>
          <p:nvPr/>
        </p:nvSpPr>
        <p:spPr>
          <a:xfrm>
            <a:off x="101998" y="1532100"/>
            <a:ext cx="493542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s-ES" sz="3600" dirty="0">
                <a:solidFill>
                  <a:schemeClr val="tx1"/>
                </a:solidFill>
                <a:latin typeface="Caveat Brush" pitchFamily="2" charset="0"/>
              </a:rPr>
              <a:t>Publicidad intensiva en barrios de bajos ingresos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1" name="TextBox 10">
            <a:extLst>
              <a:ext uri="{FF2B5EF4-FFF2-40B4-BE49-F238E27FC236}">
                <a16:creationId xmlns:a16="http://schemas.microsoft.com/office/drawing/2014/main" id="{074047F8-FB99-72E5-7C03-8F320FD40B94}"/>
              </a:ext>
            </a:extLst>
          </p:cNvPr>
          <p:cNvSpPr txBox="1"/>
          <p:nvPr/>
        </p:nvSpPr>
        <p:spPr>
          <a:xfrm>
            <a:off x="5410866" y="5360015"/>
            <a:ext cx="3708052" cy="1197293"/>
          </a:xfrm>
          <a:prstGeom prst="rect">
            <a:avLst/>
          </a:prstGeom>
          <a:noFill/>
        </p:spPr>
        <p:txBody>
          <a:bodyPr wrap="square" lIns="91440" tIns="45720" rIns="91440" bIns="45720" anchor="t">
            <a:spAutoFit/>
          </a:bodyPr>
          <a:lstStyle/>
          <a:p>
            <a:pPr algn="ctr">
              <a:spcAft>
                <a:spcPts val="600"/>
              </a:spcAft>
              <a:buSzPts val="3000"/>
              <a:defRPr/>
            </a:pPr>
            <a:r>
              <a:rPr lang="es-ES" sz="3200" dirty="0">
                <a:solidFill>
                  <a:schemeClr val="tx1"/>
                </a:solidFill>
                <a:latin typeface="Caveat Brush"/>
              </a:rPr>
              <a:t>Productos </a:t>
            </a:r>
            <a:r>
              <a:rPr lang="es-ES" sz="3200" dirty="0" err="1">
                <a:solidFill>
                  <a:schemeClr val="tx1"/>
                </a:solidFill>
                <a:latin typeface="Caveat Brush"/>
              </a:rPr>
              <a:t>Amentolados</a:t>
            </a:r>
            <a:r>
              <a:rPr lang="es-ES" sz="3200" dirty="0">
                <a:solidFill>
                  <a:schemeClr val="tx1"/>
                </a:solidFill>
                <a:latin typeface="Caveat Brush"/>
              </a:rPr>
              <a:t> </a:t>
            </a:r>
          </a:p>
          <a:p>
            <a:pPr algn="ctr">
              <a:spcAft>
                <a:spcPts val="600"/>
              </a:spcAft>
              <a:buSzPts val="3000"/>
              <a:defRPr/>
            </a:pPr>
            <a:r>
              <a:rPr lang="es-ES" sz="3200" dirty="0">
                <a:solidFill>
                  <a:schemeClr val="tx1"/>
                </a:solidFill>
                <a:latin typeface="Caveat Brush"/>
              </a:rPr>
              <a:t>&amp; Los Afroamericanos</a:t>
            </a:r>
            <a:endParaRPr lang="en-US" sz="3200" b="0" i="0" u="none" strike="noStrike" kern="0" cap="none" spc="0" normalizeH="0" baseline="0" noProof="0">
              <a:ln>
                <a:noFill/>
              </a:ln>
              <a:solidFill>
                <a:schemeClr val="tx1"/>
              </a:solidFill>
              <a:effectLst/>
              <a:uLnTx/>
              <a:uFillTx/>
              <a:latin typeface="Caveat Brush"/>
            </a:endParaRPr>
          </a:p>
        </p:txBody>
      </p:sp>
      <p:pic>
        <p:nvPicPr>
          <p:cNvPr id="12" name="Google Shape;158;p20">
            <a:extLst>
              <a:ext uri="{FF2B5EF4-FFF2-40B4-BE49-F238E27FC236}">
                <a16:creationId xmlns:a16="http://schemas.microsoft.com/office/drawing/2014/main" id="{AB90096C-88A5-0776-AE6B-D71842F9A402}"/>
              </a:ext>
            </a:extLst>
          </p:cNvPr>
          <p:cNvPicPr preferRelativeResize="0"/>
          <p:nvPr/>
        </p:nvPicPr>
        <p:blipFill rotWithShape="1">
          <a:blip r:embed="rId7">
            <a:alphaModFix/>
          </a:blip>
          <a:srcRect t="8524" b="8391"/>
          <a:stretch/>
        </p:blipFill>
        <p:spPr>
          <a:xfrm>
            <a:off x="5535827" y="1345539"/>
            <a:ext cx="3264931" cy="3879339"/>
          </a:xfrm>
          <a:prstGeom prst="rect">
            <a:avLst/>
          </a:prstGeom>
          <a:noFill/>
          <a:ln w="38100">
            <a:solidFill>
              <a:srgbClr val="92D050"/>
            </a:solidFill>
          </a:ln>
        </p:spPr>
      </p:pic>
      <p:pic>
        <p:nvPicPr>
          <p:cNvPr id="7" name="Picture 6" descr="A gas station with signs and cars&#10;&#10;AI-generated content may be incorrect.">
            <a:extLst>
              <a:ext uri="{FF2B5EF4-FFF2-40B4-BE49-F238E27FC236}">
                <a16:creationId xmlns:a16="http://schemas.microsoft.com/office/drawing/2014/main" id="{3AAC68AD-777F-C00A-8D44-C8A5AC16D34D}"/>
              </a:ext>
            </a:extLst>
          </p:cNvPr>
          <p:cNvPicPr>
            <a:picLocks noChangeAspect="1"/>
          </p:cNvPicPr>
          <p:nvPr/>
        </p:nvPicPr>
        <p:blipFill>
          <a:blip r:embed="rId8"/>
          <a:stretch>
            <a:fillRect/>
          </a:stretch>
        </p:blipFill>
        <p:spPr>
          <a:xfrm>
            <a:off x="101998" y="2916194"/>
            <a:ext cx="5231823" cy="3380248"/>
          </a:xfrm>
          <a:prstGeom prst="rect">
            <a:avLst/>
          </a:prstGeom>
          <a:ln w="38100">
            <a:solidFill>
              <a:srgbClr val="92D050"/>
            </a:solidFill>
          </a:ln>
        </p:spPr>
      </p:pic>
      <p:sp>
        <p:nvSpPr>
          <p:cNvPr id="9" name="Freeform 9">
            <a:extLst>
              <a:ext uri="{FF2B5EF4-FFF2-40B4-BE49-F238E27FC236}">
                <a16:creationId xmlns:a16="http://schemas.microsoft.com/office/drawing/2014/main" id="{051123D2-94A9-E64C-C319-4C80D49AC2A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3988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3C0-45D4-A4C2-5921-DE522D3E6A14}"/>
            </a:ext>
          </a:extLst>
        </p:cNvPr>
        <p:cNvGrpSpPr/>
        <p:nvPr/>
      </p:nvGrpSpPr>
      <p:grpSpPr>
        <a:xfrm>
          <a:off x="0" y="0"/>
          <a:ext cx="0" cy="0"/>
          <a:chOff x="0" y="0"/>
          <a:chExt cx="0" cy="0"/>
        </a:xfrm>
      </p:grpSpPr>
      <p:pic>
        <p:nvPicPr>
          <p:cNvPr id="11" name="Picture 10" descr="A shelf with various snacks and snacks&#10;&#10;AI-generated content may be incorrect.">
            <a:extLst>
              <a:ext uri="{FF2B5EF4-FFF2-40B4-BE49-F238E27FC236}">
                <a16:creationId xmlns:a16="http://schemas.microsoft.com/office/drawing/2014/main" id="{DAB0BCD7-6A7E-EC0E-AE1E-C9D44099FCCA}"/>
              </a:ext>
            </a:extLst>
          </p:cNvPr>
          <p:cNvPicPr>
            <a:picLocks noChangeAspect="1"/>
          </p:cNvPicPr>
          <p:nvPr/>
        </p:nvPicPr>
        <p:blipFill>
          <a:blip r:embed="rId3"/>
          <a:stretch>
            <a:fillRect/>
          </a:stretch>
        </p:blipFill>
        <p:spPr>
          <a:xfrm>
            <a:off x="1040216" y="1253312"/>
            <a:ext cx="3401728" cy="4576077"/>
          </a:xfrm>
          <a:prstGeom prst="rect">
            <a:avLst/>
          </a:prstGeom>
          <a:ln w="38100">
            <a:solidFill>
              <a:srgbClr val="92D050"/>
            </a:solidFill>
          </a:ln>
        </p:spPr>
      </p:pic>
      <p:pic>
        <p:nvPicPr>
          <p:cNvPr id="7" name="Picture 6" descr="A horse ride in front of a sign&#10;&#10;AI-generated content may be incorrect.">
            <a:extLst>
              <a:ext uri="{FF2B5EF4-FFF2-40B4-BE49-F238E27FC236}">
                <a16:creationId xmlns:a16="http://schemas.microsoft.com/office/drawing/2014/main" id="{1C1D92AD-A711-AA96-330C-2C0A3BA05798}"/>
              </a:ext>
            </a:extLst>
          </p:cNvPr>
          <p:cNvPicPr>
            <a:picLocks noChangeAspect="1"/>
          </p:cNvPicPr>
          <p:nvPr/>
        </p:nvPicPr>
        <p:blipFill>
          <a:blip r:embed="rId4"/>
          <a:stretch>
            <a:fillRect/>
          </a:stretch>
        </p:blipFill>
        <p:spPr>
          <a:xfrm>
            <a:off x="4839773" y="1253312"/>
            <a:ext cx="3435622" cy="4580829"/>
          </a:xfrm>
          <a:prstGeom prst="rect">
            <a:avLst/>
          </a:prstGeom>
          <a:ln w="38100">
            <a:solidFill>
              <a:srgbClr val="92D050"/>
            </a:solidFill>
          </a:ln>
        </p:spPr>
      </p:pic>
      <p:sp>
        <p:nvSpPr>
          <p:cNvPr id="4" name="Freeform 4">
            <a:extLst>
              <a:ext uri="{FF2B5EF4-FFF2-40B4-BE49-F238E27FC236}">
                <a16:creationId xmlns:a16="http://schemas.microsoft.com/office/drawing/2014/main" id="{9D6881E7-973C-1CC1-20D7-CAF455AB5B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E4AD33-7333-CD60-577D-57315A21E95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0C29CC-D47F-CEEB-7AAB-5EE927EFA33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F0E0A8-E780-AAE7-6413-F81F96647E1E}"/>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5A8FC35-5D05-6AE4-4E05-CDBF64B4CB60}"/>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MARKETING DIRIGIDO</a:t>
            </a:r>
            <a:endParaRPr lang="en-US" sz="4400" kern="1200" dirty="0">
              <a:solidFill>
                <a:srgbClr val="F98832"/>
              </a:solidFill>
              <a:latin typeface="Caveat Brush" pitchFamily="2" charset="0"/>
              <a:ea typeface="+mn-ea"/>
              <a:cs typeface="+mn-cs"/>
            </a:endParaRPr>
          </a:p>
        </p:txBody>
      </p:sp>
      <p:sp>
        <p:nvSpPr>
          <p:cNvPr id="13" name="Freeform 13">
            <a:extLst>
              <a:ext uri="{FF2B5EF4-FFF2-40B4-BE49-F238E27FC236}">
                <a16:creationId xmlns:a16="http://schemas.microsoft.com/office/drawing/2014/main" id="{9207E49C-D276-9D74-BA15-5D65420B59F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DF0D683-8708-6A79-2F3B-AE1A148353ED}"/>
              </a:ext>
            </a:extLst>
          </p:cNvPr>
          <p:cNvSpPr txBox="1"/>
          <p:nvPr/>
        </p:nvSpPr>
        <p:spPr>
          <a:xfrm>
            <a:off x="389254" y="5912439"/>
            <a:ext cx="8306444" cy="770660"/>
          </a:xfrm>
          <a:prstGeom prst="rect">
            <a:avLst/>
          </a:prstGeom>
          <a:noFill/>
        </p:spPr>
        <p:txBody>
          <a:bodyPr wrap="square">
            <a:spAutoFit/>
          </a:bodyPr>
          <a:lstStyle/>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La industria tabacalera desarrolla nuevos productos para evadir las leyes y captar nuevos clientes.</a:t>
            </a: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3" name="Google Shape;121;p16">
            <a:extLst>
              <a:ext uri="{FF2B5EF4-FFF2-40B4-BE49-F238E27FC236}">
                <a16:creationId xmlns:a16="http://schemas.microsoft.com/office/drawing/2014/main" id="{AFAE751D-F8AF-C6D8-CAD0-F78C392D1B73}"/>
              </a:ext>
            </a:extLst>
          </p:cNvPr>
          <p:cNvSpPr/>
          <p:nvPr/>
        </p:nvSpPr>
        <p:spPr>
          <a:xfrm rot="20994339">
            <a:off x="66421" y="2997052"/>
            <a:ext cx="9011158" cy="692498"/>
          </a:xfrm>
          <a:prstGeom prst="rect">
            <a:avLst/>
          </a:prstGeom>
          <a:noFill/>
          <a:ln>
            <a:noFill/>
          </a:ln>
        </p:spPr>
        <p:txBody>
          <a:bodyPr spcFirstLastPara="1" wrap="square" lIns="68569" tIns="34275" rIns="68569" bIns="34275" anchor="t" anchorCtr="0">
            <a:noAutofit/>
          </a:bodyPr>
          <a:lstStyle/>
          <a:p>
            <a:pPr algn="ctr"/>
            <a:r>
              <a:rPr lang="es-ES" sz="4800" b="1" dirty="0">
                <a:solidFill>
                  <a:srgbClr val="F98832"/>
                </a:solidFill>
                <a:highlight>
                  <a:srgbClr val="BCEE80"/>
                </a:highlight>
                <a:latin typeface="Caveat Brush" pitchFamily="2" charset="0"/>
                <a:ea typeface="Calibri"/>
                <a:cs typeface="Calibri"/>
                <a:sym typeface="Calibri"/>
              </a:rPr>
              <a:t>¡Las grandes tabacaleras están trabajando en nuestra comunidad</a:t>
            </a:r>
            <a:r>
              <a:rPr lang="en-US" sz="4800" b="1" dirty="0">
                <a:solidFill>
                  <a:srgbClr val="F98832"/>
                </a:solidFill>
                <a:highlight>
                  <a:srgbClr val="BCEE80"/>
                </a:highlight>
                <a:latin typeface="Caveat Brush" pitchFamily="2" charset="0"/>
                <a:ea typeface="Calibri"/>
                <a:cs typeface="Calibri"/>
                <a:sym typeface="Calibri"/>
              </a:rPr>
              <a:t>!</a:t>
            </a:r>
            <a:endParaRPr sz="4800" b="1" dirty="0">
              <a:solidFill>
                <a:srgbClr val="F98832"/>
              </a:solidFill>
              <a:highlight>
                <a:srgbClr val="BCEE80"/>
              </a:highlight>
              <a:latin typeface="Caveat Brush" pitchFamily="2" charset="0"/>
              <a:ea typeface="Calibri"/>
              <a:cs typeface="Calibri"/>
              <a:sym typeface="Calibri"/>
            </a:endParaRPr>
          </a:p>
        </p:txBody>
      </p:sp>
    </p:spTree>
    <p:extLst>
      <p:ext uri="{BB962C8B-B14F-4D97-AF65-F5344CB8AC3E}">
        <p14:creationId xmlns:p14="http://schemas.microsoft.com/office/powerpoint/2010/main" val="5186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A141A1F-0BA5-8BA6-1AC0-1AA8B61E18AF}"/>
            </a:ext>
          </a:extLst>
        </p:cNvPr>
        <p:cNvGrpSpPr/>
        <p:nvPr/>
      </p:nvGrpSpPr>
      <p:grpSpPr>
        <a:xfrm>
          <a:off x="0" y="0"/>
          <a:ext cx="0" cy="0"/>
          <a:chOff x="0" y="0"/>
          <a:chExt cx="0" cy="0"/>
        </a:xfrm>
      </p:grpSpPr>
      <p:sp>
        <p:nvSpPr>
          <p:cNvPr id="2" name="Freeform 9">
            <a:extLst>
              <a:ext uri="{FF2B5EF4-FFF2-40B4-BE49-F238E27FC236}">
                <a16:creationId xmlns:a16="http://schemas.microsoft.com/office/drawing/2014/main" id="{C48AC4DB-BDBA-F1BF-5167-AD999C33815A}"/>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8">
            <a:extLst>
              <a:ext uri="{FF2B5EF4-FFF2-40B4-BE49-F238E27FC236}">
                <a16:creationId xmlns:a16="http://schemas.microsoft.com/office/drawing/2014/main" id="{CD234B36-1D1C-33FA-373C-13B8469FED8E}"/>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13">
            <a:extLst>
              <a:ext uri="{FF2B5EF4-FFF2-40B4-BE49-F238E27FC236}">
                <a16:creationId xmlns:a16="http://schemas.microsoft.com/office/drawing/2014/main" id="{4238BB03-2DAC-231B-B585-409DCEFD58C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6927B4B7-6BB2-9BFD-089F-1002EC87101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580D72D-BFBF-D6CA-3153-848C483B96F5}"/>
              </a:ext>
            </a:extLst>
          </p:cNvPr>
          <p:cNvSpPr txBox="1"/>
          <p:nvPr/>
        </p:nvSpPr>
        <p:spPr>
          <a:xfrm>
            <a:off x="402705" y="1274507"/>
            <a:ext cx="8338589" cy="4708981"/>
          </a:xfrm>
          <a:prstGeom prst="rect">
            <a:avLst/>
          </a:prstGeom>
          <a:noFill/>
        </p:spPr>
        <p:txBody>
          <a:bodyPr wrap="square">
            <a:spAutoFit/>
          </a:bodyPr>
          <a:lstStyle/>
          <a:p>
            <a:pPr lvl="0" algn="ctr">
              <a:buSzPts val="3600"/>
              <a:defRPr/>
            </a:pPr>
            <a:r>
              <a:rPr lang="es-ES" sz="6000" b="1" dirty="0">
                <a:solidFill>
                  <a:srgbClr val="F98832"/>
                </a:solidFill>
                <a:highlight>
                  <a:srgbClr val="BCEE80"/>
                </a:highlight>
                <a:latin typeface="Caveat Brush" pitchFamily="2" charset="0"/>
                <a:ea typeface="Century Gothic"/>
                <a:cs typeface="Century Gothic"/>
                <a:sym typeface="Century Gothic"/>
              </a:rPr>
              <a:t>¡Vamos a desmentir algunos mitos sobre el tabaco e identificar cómo puedes utilizar los recursos de </a:t>
            </a:r>
            <a:r>
              <a:rPr lang="es-ES" sz="6000" b="1" dirty="0" err="1">
                <a:solidFill>
                  <a:srgbClr val="F98832"/>
                </a:solidFill>
                <a:highlight>
                  <a:srgbClr val="BCEE80"/>
                </a:highlight>
                <a:latin typeface="Caveat Brush" pitchFamily="2" charset="0"/>
                <a:ea typeface="Century Gothic"/>
                <a:cs typeface="Century Gothic"/>
                <a:sym typeface="Century Gothic"/>
              </a:rPr>
              <a:t>Breathe</a:t>
            </a:r>
            <a:r>
              <a:rPr lang="es-ES" sz="6000" b="1" dirty="0">
                <a:solidFill>
                  <a:srgbClr val="F98832"/>
                </a:solidFill>
                <a:highlight>
                  <a:srgbClr val="BCEE80"/>
                </a:highlight>
                <a:latin typeface="Caveat Brush" pitchFamily="2" charset="0"/>
                <a:ea typeface="Century Gothic"/>
                <a:cs typeface="Century Gothic"/>
                <a:sym typeface="Century Gothic"/>
              </a:rPr>
              <a:t>!</a:t>
            </a:r>
            <a:r>
              <a:rPr lang="en-US" sz="6000" b="1" dirty="0">
                <a:solidFill>
                  <a:srgbClr val="F98832"/>
                </a:solidFill>
                <a:highlight>
                  <a:srgbClr val="BCEE80"/>
                </a:highlight>
                <a:latin typeface="Caveat Brush" pitchFamily="2" charset="0"/>
                <a:ea typeface="Century Gothic"/>
                <a:cs typeface="Century Gothic"/>
                <a:sym typeface="Century Gothic"/>
              </a:rPr>
              <a:t> </a:t>
            </a:r>
            <a:endParaRPr kumimoji="0" lang="en-US" sz="6000" b="1" i="0" strike="noStrike" kern="0" cap="none" spc="0" normalizeH="0" baseline="0" noProof="0" dirty="0">
              <a:ln>
                <a:noFill/>
              </a:ln>
              <a:solidFill>
                <a:srgbClr val="F98832"/>
              </a:solidFill>
              <a:effectLst/>
              <a:highlight>
                <a:srgbClr val="BCEE80"/>
              </a:highlight>
              <a:uLnTx/>
              <a:uFillTx/>
              <a:latin typeface="Caveat Brush" pitchFamily="2" charset="0"/>
              <a:ea typeface="Verdana"/>
              <a:cs typeface="Verdana"/>
              <a:sym typeface="Verdana"/>
            </a:endParaRPr>
          </a:p>
        </p:txBody>
      </p:sp>
      <p:sp>
        <p:nvSpPr>
          <p:cNvPr id="9" name="Freeform 2">
            <a:extLst>
              <a:ext uri="{FF2B5EF4-FFF2-40B4-BE49-F238E27FC236}">
                <a16:creationId xmlns:a16="http://schemas.microsoft.com/office/drawing/2014/main" id="{86DAF3B2-ACB9-5211-5431-F56CEF11D314}"/>
              </a:ext>
            </a:extLst>
          </p:cNvPr>
          <p:cNvSpPr/>
          <p:nvPr/>
        </p:nvSpPr>
        <p:spPr>
          <a:xfrm rot="18435076">
            <a:off x="128095" y="280468"/>
            <a:ext cx="1115409" cy="828288"/>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0" name="Freeform 2">
            <a:extLst>
              <a:ext uri="{FF2B5EF4-FFF2-40B4-BE49-F238E27FC236}">
                <a16:creationId xmlns:a16="http://schemas.microsoft.com/office/drawing/2014/main" id="{01D6DF44-5EBD-5D06-F78D-7CE2A9CCB432}"/>
              </a:ext>
            </a:extLst>
          </p:cNvPr>
          <p:cNvSpPr/>
          <p:nvPr/>
        </p:nvSpPr>
        <p:spPr>
          <a:xfrm rot="2609121">
            <a:off x="7962524" y="339537"/>
            <a:ext cx="1115409" cy="828288"/>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Tree>
    <p:extLst>
      <p:ext uri="{BB962C8B-B14F-4D97-AF65-F5344CB8AC3E}">
        <p14:creationId xmlns:p14="http://schemas.microsoft.com/office/powerpoint/2010/main" val="10285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MITO </a:t>
            </a:r>
          </a:p>
        </p:txBody>
      </p:sp>
      <p:sp>
        <p:nvSpPr>
          <p:cNvPr id="8" name="TextBox 8"/>
          <p:cNvSpPr txBox="1"/>
          <p:nvPr/>
        </p:nvSpPr>
        <p:spPr>
          <a:xfrm>
            <a:off x="187835" y="220340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s-ES" sz="6000" b="1" dirty="0">
                <a:solidFill>
                  <a:srgbClr val="92D050"/>
                </a:solidFill>
                <a:latin typeface="Caveat Brush" pitchFamily="2" charset="0"/>
                <a:ea typeface="Century Gothic"/>
                <a:cs typeface="Century Gothic"/>
                <a:sym typeface="Century Gothic"/>
              </a:rPr>
              <a:t>El consumo de tabaco ya no es un problema</a:t>
            </a: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938123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25726" y="455808"/>
            <a:ext cx="8725405" cy="1269578"/>
          </a:xfrm>
          <a:prstGeom prst="rect">
            <a:avLst/>
          </a:prstGeom>
        </p:spPr>
        <p:txBody>
          <a:bodyPr wrap="square" lIns="0" tIns="0" rIns="0" bIns="0" rtlCol="0" anchor="t">
            <a:spAutoFit/>
          </a:bodyPr>
          <a:lstStyle/>
          <a:p>
            <a:pPr algn="ctr" defTabSz="857250"/>
            <a:r>
              <a:rPr lang="en-US" sz="4000" kern="1200" dirty="0">
                <a:solidFill>
                  <a:srgbClr val="F98832"/>
                </a:solidFill>
                <a:latin typeface="Caveat Brush"/>
                <a:ea typeface="+mn-ea"/>
                <a:cs typeface="+mn-cs"/>
              </a:rPr>
              <a:t>ESTADÍSTICAS</a:t>
            </a:r>
            <a:r>
              <a:rPr lang="en-US" sz="4000" kern="1200" dirty="0">
                <a:solidFill>
                  <a:srgbClr val="F98832"/>
                </a:solidFill>
                <a:ea typeface="+mn-ea"/>
              </a:rPr>
              <a:t> </a:t>
            </a:r>
            <a:r>
              <a:rPr lang="en-US" sz="4000" kern="1200" dirty="0">
                <a:solidFill>
                  <a:srgbClr val="F98832"/>
                </a:solidFill>
                <a:latin typeface="Caveat Brush"/>
                <a:ea typeface="+mn-ea"/>
                <a:cs typeface="+mn-cs"/>
              </a:rPr>
              <a:t>DEL TABACO EN INDIANA</a:t>
            </a:r>
            <a:endParaRPr lang="en-US" sz="4000" kern="1200" dirty="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25" name="TextBox 24">
            <a:extLst>
              <a:ext uri="{FF2B5EF4-FFF2-40B4-BE49-F238E27FC236}">
                <a16:creationId xmlns:a16="http://schemas.microsoft.com/office/drawing/2014/main" id="{3F1546E7-FE86-2B53-7B55-DC3FEE544B60}"/>
              </a:ext>
            </a:extLst>
          </p:cNvPr>
          <p:cNvSpPr txBox="1"/>
          <p:nvPr/>
        </p:nvSpPr>
        <p:spPr>
          <a:xfrm>
            <a:off x="691794" y="1437423"/>
            <a:ext cx="7919729" cy="3893374"/>
          </a:xfrm>
          <a:prstGeom prst="rect">
            <a:avLst/>
          </a:prstGeom>
          <a:noFill/>
        </p:spPr>
        <p:txBody>
          <a:bodyPr wrap="square" lIns="91440" tIns="45720" rIns="91440" bIns="45720" anchor="t">
            <a:spAutoFit/>
          </a:bodyPr>
          <a:lstStyle/>
          <a:p>
            <a:pPr algn="ctr">
              <a:defRPr/>
            </a:pPr>
            <a:r>
              <a:rPr lang="en-US" sz="2500" dirty="0">
                <a:solidFill>
                  <a:schemeClr val="tx1"/>
                </a:solidFill>
                <a:latin typeface="Caveat Brush"/>
              </a:rPr>
              <a:t>El 14.5</a:t>
            </a:r>
            <a:r>
              <a:rPr kumimoji="0" lang="en-US" sz="2500" i="0" u="none" strike="noStrike" kern="0" cap="none" spc="0" normalizeH="0" baseline="0" noProof="0" dirty="0">
                <a:ln>
                  <a:noFill/>
                </a:ln>
                <a:solidFill>
                  <a:schemeClr val="tx1"/>
                </a:solidFill>
                <a:effectLst/>
                <a:uLnTx/>
                <a:uFillTx/>
                <a:latin typeface="Caveat Brush"/>
                <a:sym typeface="Arial"/>
              </a:rPr>
              <a:t>% </a:t>
            </a:r>
            <a:r>
              <a:rPr lang="en-US" sz="2500" dirty="0">
                <a:solidFill>
                  <a:schemeClr val="tx1"/>
                </a:solidFill>
                <a:latin typeface="Caveat Brush"/>
              </a:rPr>
              <a:t>de </a:t>
            </a:r>
            <a:r>
              <a:rPr lang="en-US" sz="2500" err="1">
                <a:solidFill>
                  <a:schemeClr val="tx1"/>
                </a:solidFill>
                <a:latin typeface="Caveat Brush"/>
              </a:rPr>
              <a:t>los</a:t>
            </a:r>
            <a:r>
              <a:rPr lang="en-US" sz="2500" dirty="0">
                <a:solidFill>
                  <a:schemeClr val="tx1"/>
                </a:solidFill>
                <a:latin typeface="Caveat Brush"/>
              </a:rPr>
              <a:t> </a:t>
            </a:r>
            <a:r>
              <a:rPr lang="en-US" sz="2500" err="1">
                <a:solidFill>
                  <a:schemeClr val="tx1"/>
                </a:solidFill>
                <a:latin typeface="Caveat Brush"/>
              </a:rPr>
              <a:t>adultos</a:t>
            </a:r>
            <a:r>
              <a:rPr lang="en-US" sz="2500" dirty="0">
                <a:solidFill>
                  <a:schemeClr val="tx1"/>
                </a:solidFill>
                <a:latin typeface="Caveat Brush"/>
              </a:rPr>
              <a:t> </a:t>
            </a:r>
            <a:r>
              <a:rPr lang="en-US" sz="2500" err="1">
                <a:solidFill>
                  <a:schemeClr val="tx1"/>
                </a:solidFill>
                <a:latin typeface="Caveat Brush"/>
              </a:rPr>
              <a:t>en</a:t>
            </a:r>
            <a:r>
              <a:rPr lang="en-US" sz="2500" dirty="0">
                <a:solidFill>
                  <a:schemeClr val="tx1"/>
                </a:solidFill>
                <a:latin typeface="Caveat Brush"/>
              </a:rPr>
              <a:t> Indiana </a:t>
            </a:r>
            <a:r>
              <a:rPr lang="en-US" sz="2500" err="1">
                <a:solidFill>
                  <a:schemeClr val="tx1"/>
                </a:solidFill>
                <a:latin typeface="Caveat Brush"/>
              </a:rPr>
              <a:t>fuma</a:t>
            </a:r>
            <a:r>
              <a:rPr lang="en-US" sz="2500" dirty="0">
                <a:solidFill>
                  <a:schemeClr val="tx1"/>
                </a:solidFill>
                <a:latin typeface="Caveat Brush"/>
              </a:rPr>
              <a:t> </a:t>
            </a:r>
            <a:r>
              <a:rPr lang="en-US" sz="2500" err="1">
                <a:solidFill>
                  <a:schemeClr val="tx1"/>
                </a:solidFill>
                <a:latin typeface="Caveat Brush"/>
              </a:rPr>
              <a:t>actualmente</a:t>
            </a:r>
            <a:r>
              <a:rPr lang="en-US" sz="2500" dirty="0">
                <a:solidFill>
                  <a:schemeClr val="tx1"/>
                </a:solidFill>
                <a:latin typeface="Caveat Brush"/>
              </a:rPr>
              <a:t>.</a:t>
            </a:r>
          </a:p>
          <a:p>
            <a:pPr algn="ctr">
              <a:buSzPts val="3000"/>
              <a:defRPr/>
            </a:pPr>
            <a:r>
              <a:rPr lang="en-US" sz="2500" dirty="0">
                <a:solidFill>
                  <a:schemeClr val="tx1"/>
                </a:solidFill>
                <a:latin typeface="Caveat Brush"/>
              </a:rPr>
              <a:t>Y </a:t>
            </a:r>
            <a:r>
              <a:rPr lang="en-US" sz="2500" err="1">
                <a:solidFill>
                  <a:schemeClr val="tx1"/>
                </a:solidFill>
                <a:latin typeface="Caveat Brush"/>
              </a:rPr>
              <a:t>el</a:t>
            </a:r>
            <a:r>
              <a:rPr lang="en-US" sz="2500" dirty="0">
                <a:solidFill>
                  <a:schemeClr val="tx1"/>
                </a:solidFill>
                <a:latin typeface="Caveat Brush"/>
              </a:rPr>
              <a:t> 8.5%  de </a:t>
            </a:r>
            <a:r>
              <a:rPr lang="en-US" sz="2500" err="1">
                <a:solidFill>
                  <a:schemeClr val="tx1"/>
                </a:solidFill>
                <a:latin typeface="Caveat Brush"/>
              </a:rPr>
              <a:t>los</a:t>
            </a:r>
            <a:r>
              <a:rPr lang="en-US" sz="2500" dirty="0">
                <a:solidFill>
                  <a:schemeClr val="tx1"/>
                </a:solidFill>
                <a:latin typeface="Caveat Brush"/>
              </a:rPr>
              <a:t> </a:t>
            </a:r>
            <a:r>
              <a:rPr lang="en-US" sz="2500" err="1">
                <a:solidFill>
                  <a:schemeClr val="tx1"/>
                </a:solidFill>
                <a:latin typeface="Caveat Brush"/>
              </a:rPr>
              <a:t>adultos</a:t>
            </a:r>
            <a:r>
              <a:rPr lang="en-US" sz="2500" dirty="0">
                <a:solidFill>
                  <a:schemeClr val="tx1"/>
                </a:solidFill>
                <a:latin typeface="Caveat Brush"/>
              </a:rPr>
              <a:t> </a:t>
            </a:r>
            <a:r>
              <a:rPr lang="en-US" sz="2500" err="1">
                <a:solidFill>
                  <a:schemeClr val="tx1"/>
                </a:solidFill>
                <a:latin typeface="Caveat Brush"/>
              </a:rPr>
              <a:t>en</a:t>
            </a:r>
            <a:r>
              <a:rPr lang="en-US" sz="2500" dirty="0">
                <a:solidFill>
                  <a:schemeClr val="tx1"/>
                </a:solidFill>
                <a:latin typeface="Caveat Brush"/>
              </a:rPr>
              <a:t> Indiana </a:t>
            </a:r>
            <a:r>
              <a:rPr lang="en-US" sz="2500" err="1">
                <a:solidFill>
                  <a:schemeClr val="tx1"/>
                </a:solidFill>
                <a:latin typeface="Caveat Brush"/>
              </a:rPr>
              <a:t>usan</a:t>
            </a:r>
            <a:r>
              <a:rPr lang="en-US" sz="2500" dirty="0">
                <a:solidFill>
                  <a:schemeClr val="tx1"/>
                </a:solidFill>
                <a:latin typeface="Caveat Brush"/>
              </a:rPr>
              <a:t> cigarros </a:t>
            </a:r>
            <a:r>
              <a:rPr lang="en-US" sz="2500" err="1">
                <a:solidFill>
                  <a:schemeClr val="tx1"/>
                </a:solidFill>
                <a:latin typeface="Caveat Brush"/>
              </a:rPr>
              <a:t>electronicos</a:t>
            </a:r>
            <a:r>
              <a:rPr lang="en-US" sz="2500" dirty="0">
                <a:solidFill>
                  <a:schemeClr val="tx1"/>
                </a:solidFill>
                <a:latin typeface="Caveat Brush"/>
              </a:rPr>
              <a:t> </a:t>
            </a:r>
            <a:r>
              <a:rPr lang="en-US" sz="2500" err="1">
                <a:solidFill>
                  <a:schemeClr val="tx1"/>
                </a:solidFill>
                <a:latin typeface="Caveat Brush"/>
              </a:rPr>
              <a:t>actualmente</a:t>
            </a:r>
            <a:r>
              <a:rPr lang="en-US" sz="2500" dirty="0">
                <a:solidFill>
                  <a:schemeClr val="tx1"/>
                </a:solidFill>
                <a:latin typeface="Caveat Brush"/>
              </a:rPr>
              <a:t>.</a:t>
            </a:r>
            <a:endParaRPr lang="en-US" sz="2500">
              <a:solidFill>
                <a:schemeClr val="tx1"/>
              </a:solidFill>
              <a:latin typeface="Caveat Brush"/>
            </a:endParaRPr>
          </a:p>
          <a:p>
            <a:pPr lvl="2" algn="ctr">
              <a:defRPr/>
            </a:pPr>
            <a:r>
              <a:rPr lang="en-US" sz="1800" dirty="0">
                <a:solidFill>
                  <a:schemeClr val="tx1"/>
                </a:solidFill>
                <a:latin typeface="Caveat Brush"/>
              </a:rPr>
              <a:t>*</a:t>
            </a:r>
            <a:r>
              <a:rPr lang="en-US" sz="1800" dirty="0" err="1">
                <a:solidFill>
                  <a:schemeClr val="tx1"/>
                </a:solidFill>
                <a:latin typeface="Caveat Brush"/>
              </a:rPr>
              <a:t>Estos</a:t>
            </a:r>
            <a:r>
              <a:rPr lang="en-US" sz="1800" dirty="0">
                <a:solidFill>
                  <a:schemeClr val="tx1"/>
                </a:solidFill>
                <a:latin typeface="Caveat Brush"/>
              </a:rPr>
              <a:t> </a:t>
            </a:r>
            <a:r>
              <a:rPr lang="en-US" sz="1800" dirty="0" err="1">
                <a:solidFill>
                  <a:schemeClr val="tx1"/>
                </a:solidFill>
                <a:latin typeface="Caveat Brush"/>
              </a:rPr>
              <a:t>datos</a:t>
            </a:r>
            <a:r>
              <a:rPr lang="en-US" sz="1800" dirty="0">
                <a:solidFill>
                  <a:schemeClr val="tx1"/>
                </a:solidFill>
                <a:latin typeface="Caveat Brush"/>
              </a:rPr>
              <a:t> </a:t>
            </a:r>
            <a:r>
              <a:rPr lang="en-US" sz="1800" dirty="0" err="1">
                <a:solidFill>
                  <a:schemeClr val="tx1"/>
                </a:solidFill>
                <a:latin typeface="Caveat Brush"/>
              </a:rPr>
              <a:t>provienen</a:t>
            </a:r>
            <a:r>
              <a:rPr lang="en-US" sz="1800" dirty="0">
                <a:solidFill>
                  <a:schemeClr val="tx1"/>
                </a:solidFill>
                <a:latin typeface="Caveat Brush"/>
              </a:rPr>
              <a:t> del Sistema de </a:t>
            </a:r>
            <a:r>
              <a:rPr lang="en-US" sz="1800" dirty="0" err="1">
                <a:solidFill>
                  <a:schemeClr val="tx1"/>
                </a:solidFill>
                <a:latin typeface="Caveat Brush"/>
              </a:rPr>
              <a:t>Vigilancia</a:t>
            </a:r>
            <a:r>
              <a:rPr lang="en-US" sz="1800" dirty="0">
                <a:solidFill>
                  <a:schemeClr val="tx1"/>
                </a:solidFill>
                <a:latin typeface="Caveat Brush"/>
              </a:rPr>
              <a:t> de </a:t>
            </a:r>
            <a:r>
              <a:rPr lang="en-US" sz="1800" dirty="0" err="1">
                <a:solidFill>
                  <a:schemeClr val="tx1"/>
                </a:solidFill>
                <a:latin typeface="Caveat Brush"/>
              </a:rPr>
              <a:t>Factores</a:t>
            </a:r>
            <a:r>
              <a:rPr lang="en-US" sz="1800" dirty="0">
                <a:solidFill>
                  <a:schemeClr val="tx1"/>
                </a:solidFill>
                <a:latin typeface="Caveat Brush"/>
              </a:rPr>
              <a:t> de Riesgo del </a:t>
            </a:r>
            <a:r>
              <a:rPr lang="en-US" sz="1800" dirty="0" err="1">
                <a:solidFill>
                  <a:schemeClr val="tx1"/>
                </a:solidFill>
                <a:latin typeface="Caveat Brush"/>
              </a:rPr>
              <a:t>Comportamiento</a:t>
            </a:r>
            <a:r>
              <a:rPr lang="en-US" sz="1800" dirty="0">
                <a:solidFill>
                  <a:schemeClr val="tx1"/>
                </a:solidFill>
                <a:latin typeface="Caveat Brush"/>
              </a:rPr>
              <a:t> (BRFSS) de Indiana, 2023.</a:t>
            </a:r>
            <a:endParaRPr lang="en-US" sz="2500" dirty="0">
              <a:solidFill>
                <a:schemeClr val="tx1"/>
              </a:solidFill>
              <a:latin typeface="Caveat Brush" pitchFamily="2" charset="0"/>
            </a:endParaRPr>
          </a:p>
          <a:p>
            <a:pPr lvl="2" algn="ctr">
              <a:defRPr/>
            </a:pPr>
            <a:endParaRPr lang="en-US" sz="2500" dirty="0">
              <a:solidFill>
                <a:schemeClr val="tx1"/>
              </a:solidFill>
              <a:latin typeface="Caveat Brush"/>
            </a:endParaRPr>
          </a:p>
          <a:p>
            <a:pPr lvl="2" algn="ctr">
              <a:defRPr/>
            </a:pPr>
            <a:r>
              <a:rPr lang="en-US" sz="2500" err="1">
                <a:solidFill>
                  <a:schemeClr val="tx1"/>
                </a:solidFill>
                <a:latin typeface="Caveat Brush"/>
              </a:rPr>
              <a:t>Parte</a:t>
            </a:r>
            <a:r>
              <a:rPr lang="en-US" sz="2500" dirty="0">
                <a:solidFill>
                  <a:schemeClr val="tx1"/>
                </a:solidFill>
                <a:latin typeface="Caveat Brush"/>
              </a:rPr>
              <a:t> de la </a:t>
            </a:r>
            <a:r>
              <a:rPr lang="en-US" sz="2500" dirty="0">
                <a:solidFill>
                  <a:srgbClr val="F98832"/>
                </a:solidFill>
                <a:latin typeface="Caveat Brush"/>
              </a:rPr>
              <a:t>"</a:t>
            </a:r>
            <a:r>
              <a:rPr lang="en-US" sz="2500" err="1">
                <a:solidFill>
                  <a:srgbClr val="F98832"/>
                </a:solidFill>
                <a:latin typeface="Caveat Brush"/>
              </a:rPr>
              <a:t>Nación</a:t>
            </a:r>
            <a:r>
              <a:rPr lang="en-US" sz="2500" dirty="0">
                <a:solidFill>
                  <a:srgbClr val="F98832"/>
                </a:solidFill>
                <a:latin typeface="Caveat Brush"/>
              </a:rPr>
              <a:t> </a:t>
            </a:r>
            <a:r>
              <a:rPr lang="en-US" sz="2500" err="1">
                <a:solidFill>
                  <a:srgbClr val="F98832"/>
                </a:solidFill>
                <a:latin typeface="Caveat Brush"/>
              </a:rPr>
              <a:t>Tabacalera</a:t>
            </a:r>
            <a:r>
              <a:rPr lang="en-US" sz="2500" dirty="0">
                <a:solidFill>
                  <a:srgbClr val="F98832"/>
                </a:solidFill>
                <a:latin typeface="Caveat Brush"/>
              </a:rPr>
              <a:t>" </a:t>
            </a:r>
            <a:r>
              <a:rPr lang="en-US" sz="2500">
                <a:solidFill>
                  <a:schemeClr val="tx1"/>
                </a:solidFill>
                <a:latin typeface="Caveat Brush"/>
              </a:rPr>
              <a:t>– Un </a:t>
            </a:r>
            <a:r>
              <a:rPr lang="en-US" sz="2500" err="1">
                <a:solidFill>
                  <a:schemeClr val="tx1"/>
                </a:solidFill>
                <a:latin typeface="Caveat Brush"/>
              </a:rPr>
              <a:t>grupo</a:t>
            </a:r>
            <a:r>
              <a:rPr lang="en-US" sz="2500" dirty="0">
                <a:solidFill>
                  <a:schemeClr val="tx1"/>
                </a:solidFill>
                <a:latin typeface="Caveat Brush"/>
              </a:rPr>
              <a:t> de 12 </a:t>
            </a:r>
            <a:r>
              <a:rPr lang="en-US" sz="2500" err="1">
                <a:solidFill>
                  <a:schemeClr val="tx1"/>
                </a:solidFill>
                <a:latin typeface="Caveat Brush"/>
              </a:rPr>
              <a:t>estados</a:t>
            </a:r>
            <a:r>
              <a:rPr lang="en-US" sz="2500" dirty="0">
                <a:solidFill>
                  <a:schemeClr val="tx1"/>
                </a:solidFill>
                <a:latin typeface="Caveat Brush"/>
              </a:rPr>
              <a:t> del Medio Oeste y del Sur de EE. UU. </a:t>
            </a:r>
            <a:r>
              <a:rPr lang="en-US" sz="2500" err="1">
                <a:solidFill>
                  <a:schemeClr val="tx1"/>
                </a:solidFill>
                <a:latin typeface="Caveat Brush"/>
              </a:rPr>
              <a:t>que</a:t>
            </a:r>
            <a:r>
              <a:rPr lang="en-US" sz="2500" dirty="0">
                <a:solidFill>
                  <a:schemeClr val="tx1"/>
                </a:solidFill>
                <a:latin typeface="Caveat Brush"/>
              </a:rPr>
              <a:t> </a:t>
            </a:r>
            <a:r>
              <a:rPr lang="en-US" sz="2500" err="1">
                <a:solidFill>
                  <a:schemeClr val="tx1"/>
                </a:solidFill>
                <a:latin typeface="Caveat Brush"/>
              </a:rPr>
              <a:t>tienen</a:t>
            </a:r>
            <a:r>
              <a:rPr lang="en-US" sz="2500" dirty="0">
                <a:solidFill>
                  <a:schemeClr val="tx1"/>
                </a:solidFill>
                <a:latin typeface="Caveat Brush"/>
              </a:rPr>
              <a:t> </a:t>
            </a:r>
            <a:r>
              <a:rPr lang="en-US" sz="2500" err="1">
                <a:solidFill>
                  <a:schemeClr val="tx1"/>
                </a:solidFill>
                <a:latin typeface="Caveat Brush"/>
              </a:rPr>
              <a:t>tasas</a:t>
            </a:r>
            <a:r>
              <a:rPr lang="en-US" sz="2500" dirty="0">
                <a:solidFill>
                  <a:schemeClr val="tx1"/>
                </a:solidFill>
                <a:latin typeface="Caveat Brush"/>
              </a:rPr>
              <a:t> de </a:t>
            </a:r>
            <a:r>
              <a:rPr lang="en-US" sz="2500" err="1">
                <a:solidFill>
                  <a:schemeClr val="tx1"/>
                </a:solidFill>
                <a:latin typeface="Caveat Brush"/>
              </a:rPr>
              <a:t>tabaquismo</a:t>
            </a:r>
            <a:r>
              <a:rPr lang="en-US" sz="2500" dirty="0">
                <a:solidFill>
                  <a:schemeClr val="tx1"/>
                </a:solidFill>
                <a:latin typeface="Caveat Brush"/>
              </a:rPr>
              <a:t> </a:t>
            </a:r>
            <a:r>
              <a:rPr lang="en-US" sz="2500" err="1">
                <a:solidFill>
                  <a:schemeClr val="tx1"/>
                </a:solidFill>
                <a:latin typeface="Caveat Brush"/>
              </a:rPr>
              <a:t>casi</a:t>
            </a:r>
            <a:r>
              <a:rPr lang="en-US" sz="2500" dirty="0">
                <a:solidFill>
                  <a:schemeClr val="tx1"/>
                </a:solidFill>
                <a:latin typeface="Caveat Brush"/>
              </a:rPr>
              <a:t> un 50% </a:t>
            </a:r>
            <a:r>
              <a:rPr lang="en-US" sz="2500" err="1">
                <a:solidFill>
                  <a:schemeClr val="tx1"/>
                </a:solidFill>
                <a:latin typeface="Caveat Brush"/>
              </a:rPr>
              <a:t>más</a:t>
            </a:r>
            <a:r>
              <a:rPr lang="en-US" sz="2500" dirty="0">
                <a:solidFill>
                  <a:schemeClr val="tx1"/>
                </a:solidFill>
                <a:latin typeface="Caveat Brush"/>
              </a:rPr>
              <a:t> </a:t>
            </a:r>
            <a:r>
              <a:rPr lang="en-US" sz="2500" err="1">
                <a:solidFill>
                  <a:schemeClr val="tx1"/>
                </a:solidFill>
                <a:latin typeface="Caveat Brush"/>
              </a:rPr>
              <a:t>altas</a:t>
            </a:r>
            <a:r>
              <a:rPr lang="en-US" sz="2500" dirty="0">
                <a:solidFill>
                  <a:schemeClr val="tx1"/>
                </a:solidFill>
                <a:latin typeface="Caveat Brush"/>
              </a:rPr>
              <a:t> </a:t>
            </a:r>
            <a:r>
              <a:rPr lang="en-US" sz="2500" err="1">
                <a:solidFill>
                  <a:schemeClr val="tx1"/>
                </a:solidFill>
                <a:latin typeface="Caveat Brush"/>
              </a:rPr>
              <a:t>que</a:t>
            </a:r>
            <a:r>
              <a:rPr lang="en-US" sz="2500" dirty="0">
                <a:solidFill>
                  <a:schemeClr val="tx1"/>
                </a:solidFill>
                <a:latin typeface="Caveat Brush"/>
              </a:rPr>
              <a:t> </a:t>
            </a:r>
            <a:r>
              <a:rPr lang="en-US" sz="2500" err="1">
                <a:solidFill>
                  <a:schemeClr val="tx1"/>
                </a:solidFill>
                <a:latin typeface="Caveat Brush"/>
              </a:rPr>
              <a:t>el</a:t>
            </a:r>
            <a:r>
              <a:rPr lang="en-US" sz="2500" dirty="0">
                <a:solidFill>
                  <a:schemeClr val="tx1"/>
                </a:solidFill>
                <a:latin typeface="Caveat Brush"/>
              </a:rPr>
              <a:t> </a:t>
            </a:r>
            <a:r>
              <a:rPr lang="en-US" sz="2500" err="1">
                <a:solidFill>
                  <a:schemeClr val="tx1"/>
                </a:solidFill>
                <a:latin typeface="Caveat Brush"/>
              </a:rPr>
              <a:t>promedio</a:t>
            </a:r>
            <a:r>
              <a:rPr lang="en-US" sz="2500" dirty="0">
                <a:solidFill>
                  <a:schemeClr val="tx1"/>
                </a:solidFill>
                <a:latin typeface="Caveat Brush"/>
              </a:rPr>
              <a:t>.</a:t>
            </a:r>
            <a:endParaRPr lang="en-US" sz="2500" dirty="0">
              <a:solidFill>
                <a:schemeClr val="tx1"/>
              </a:solidFill>
              <a:latin typeface="Caveat Brush" pitchFamily="2" charset="0"/>
            </a:endParaRPr>
          </a:p>
          <a:p>
            <a:pPr lvl="2" algn="ctr">
              <a:buSzPts val="3000"/>
              <a:defRPr/>
            </a:pPr>
            <a:endParaRPr lang="en-US" sz="3600" dirty="0">
              <a:solidFill>
                <a:schemeClr val="tx1"/>
              </a:solidFill>
              <a:latin typeface="Caveat Brush" pitchFamily="2" charset="0"/>
            </a:endParaRPr>
          </a:p>
        </p:txBody>
      </p:sp>
      <p:sp>
        <p:nvSpPr>
          <p:cNvPr id="15" name="Freeform 2">
            <a:extLst>
              <a:ext uri="{FF2B5EF4-FFF2-40B4-BE49-F238E27FC236}">
                <a16:creationId xmlns:a16="http://schemas.microsoft.com/office/drawing/2014/main" id="{2DBB5677-DF57-1C39-27A1-5C45494423B9}"/>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7" name="Picture 6" descr="A graph of a bar chart&#10;&#10;AI-generated content may be incorrect.">
            <a:extLst>
              <a:ext uri="{FF2B5EF4-FFF2-40B4-BE49-F238E27FC236}">
                <a16:creationId xmlns:a16="http://schemas.microsoft.com/office/drawing/2014/main" id="{4A795FD1-9B67-2332-C203-A37748F9970B}"/>
              </a:ext>
            </a:extLst>
          </p:cNvPr>
          <p:cNvPicPr>
            <a:picLocks noChangeAspect="1"/>
          </p:cNvPicPr>
          <p:nvPr/>
        </p:nvPicPr>
        <p:blipFill>
          <a:blip r:embed="rId11"/>
          <a:stretch>
            <a:fillRect/>
          </a:stretch>
        </p:blipFill>
        <p:spPr>
          <a:xfrm>
            <a:off x="5022449" y="4867086"/>
            <a:ext cx="3585842" cy="1988071"/>
          </a:xfrm>
          <a:prstGeom prst="rect">
            <a:avLst/>
          </a:prstGeom>
        </p:spPr>
      </p:pic>
      <p:sp>
        <p:nvSpPr>
          <p:cNvPr id="3" name="TextBox 2">
            <a:extLst>
              <a:ext uri="{FF2B5EF4-FFF2-40B4-BE49-F238E27FC236}">
                <a16:creationId xmlns:a16="http://schemas.microsoft.com/office/drawing/2014/main" id="{FF87FF3C-DE7B-27EF-3731-997E79FD1D34}"/>
              </a:ext>
            </a:extLst>
          </p:cNvPr>
          <p:cNvSpPr txBox="1"/>
          <p:nvPr/>
        </p:nvSpPr>
        <p:spPr>
          <a:xfrm>
            <a:off x="1452113" y="4866736"/>
            <a:ext cx="542026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veat Brush"/>
                <a:cs typeface="Segoe UI"/>
              </a:rPr>
              <a:t>Las </a:t>
            </a:r>
            <a:r>
              <a:rPr lang="en-US" sz="2400" err="1">
                <a:latin typeface="Caveat Brush"/>
                <a:cs typeface="Segoe UI"/>
              </a:rPr>
              <a:t>tasas</a:t>
            </a:r>
            <a:r>
              <a:rPr lang="en-US" sz="2400" dirty="0">
                <a:latin typeface="Caveat Brush"/>
                <a:cs typeface="Segoe UI"/>
              </a:rPr>
              <a:t> de </a:t>
            </a:r>
            <a:r>
              <a:rPr lang="en-US" sz="2400" err="1">
                <a:latin typeface="Caveat Brush"/>
                <a:cs typeface="Segoe UI"/>
              </a:rPr>
              <a:t>tabaquismo</a:t>
            </a:r>
            <a:r>
              <a:rPr lang="en-US" sz="2400" dirty="0">
                <a:latin typeface="Caveat Brush"/>
                <a:cs typeface="Segoe UI"/>
              </a:rPr>
              <a:t> ​son </a:t>
            </a:r>
            <a:endParaRPr lang="en-US" sz="2400"/>
          </a:p>
          <a:p>
            <a:r>
              <a:rPr lang="en-US" sz="2400" err="1">
                <a:latin typeface="Caveat Brush"/>
                <a:cs typeface="Segoe UI"/>
              </a:rPr>
              <a:t>mucho</a:t>
            </a:r>
            <a:r>
              <a:rPr lang="en-US" sz="2400" dirty="0">
                <a:latin typeface="Caveat Brush"/>
                <a:cs typeface="Segoe UI"/>
              </a:rPr>
              <a:t> </a:t>
            </a:r>
            <a:r>
              <a:rPr lang="en-US" sz="2400" err="1">
                <a:latin typeface="Caveat Brush"/>
                <a:cs typeface="Segoe UI"/>
              </a:rPr>
              <a:t>más</a:t>
            </a:r>
            <a:r>
              <a:rPr lang="en-US" sz="2400" dirty="0">
                <a:latin typeface="Caveat Brush"/>
                <a:cs typeface="Segoe UI"/>
              </a:rPr>
              <a:t> </a:t>
            </a:r>
            <a:r>
              <a:rPr lang="en-US" sz="2400" err="1">
                <a:latin typeface="Caveat Brush"/>
                <a:cs typeface="Segoe UI"/>
              </a:rPr>
              <a:t>altas</a:t>
            </a:r>
            <a:r>
              <a:rPr lang="en-US" sz="2400" dirty="0">
                <a:latin typeface="Caveat Brush"/>
                <a:cs typeface="Segoe UI"/>
              </a:rPr>
              <a:t> entre ​las </a:t>
            </a:r>
            <a:endParaRPr lang="en-US" sz="2400"/>
          </a:p>
          <a:p>
            <a:r>
              <a:rPr lang="en-US" sz="2400" dirty="0">
                <a:latin typeface="Caveat Brush"/>
                <a:cs typeface="Segoe UI"/>
              </a:rPr>
              <a:t>personas con Medicaid y ​</a:t>
            </a:r>
            <a:endParaRPr lang="en-US" sz="2400"/>
          </a:p>
          <a:p>
            <a:r>
              <a:rPr lang="en-US" sz="2400" err="1">
                <a:latin typeface="Caveat Brush"/>
                <a:cs typeface="Segoe UI"/>
              </a:rPr>
              <a:t>aquellas</a:t>
            </a:r>
            <a:r>
              <a:rPr lang="en-US" sz="2400" dirty="0">
                <a:latin typeface="Caveat Brush"/>
                <a:cs typeface="Segoe UI"/>
              </a:rPr>
              <a:t> con </a:t>
            </a:r>
            <a:r>
              <a:rPr lang="en-US" sz="2400" err="1">
                <a:latin typeface="Caveat Brush"/>
                <a:cs typeface="Segoe UI"/>
              </a:rPr>
              <a:t>bajos</a:t>
            </a:r>
            <a:r>
              <a:rPr lang="en-US" sz="2400" dirty="0">
                <a:latin typeface="Caveat Brush"/>
                <a:cs typeface="Segoe UI"/>
              </a:rPr>
              <a:t> </a:t>
            </a:r>
            <a:r>
              <a:rPr lang="en-US" sz="2400" err="1">
                <a:latin typeface="Caveat Brush"/>
                <a:cs typeface="Segoe UI"/>
              </a:rPr>
              <a:t>ingresos</a:t>
            </a:r>
            <a:r>
              <a:rPr lang="en-US" sz="2400" dirty="0">
                <a:latin typeface="Caveat Brush"/>
                <a:cs typeface="Segoe UI"/>
              </a:rPr>
              <a:t>.​</a:t>
            </a:r>
          </a:p>
          <a:p>
            <a:r>
              <a:rPr lang="en-US" sz="1800" dirty="0">
                <a:solidFill>
                  <a:schemeClr val="tx1"/>
                </a:solidFill>
                <a:latin typeface="Caveat Brush"/>
                <a:cs typeface="Segoe UI"/>
              </a:rPr>
              <a:t>*</a:t>
            </a:r>
            <a:r>
              <a:rPr lang="en-US" sz="1800" dirty="0" err="1">
                <a:solidFill>
                  <a:schemeClr val="tx1"/>
                </a:solidFill>
                <a:latin typeface="Caveat Brush"/>
                <a:cs typeface="Segoe UI"/>
              </a:rPr>
              <a:t>Estos</a:t>
            </a:r>
            <a:r>
              <a:rPr lang="en-US" sz="1800" dirty="0">
                <a:solidFill>
                  <a:schemeClr val="tx1"/>
                </a:solidFill>
                <a:latin typeface="Caveat Brush"/>
                <a:cs typeface="Segoe UI"/>
              </a:rPr>
              <a:t> </a:t>
            </a:r>
            <a:r>
              <a:rPr lang="en-US" sz="1800" dirty="0" err="1">
                <a:solidFill>
                  <a:schemeClr val="tx1"/>
                </a:solidFill>
                <a:latin typeface="Caveat Brush"/>
                <a:cs typeface="Segoe UI"/>
              </a:rPr>
              <a:t>datos</a:t>
            </a:r>
            <a:r>
              <a:rPr lang="en-US" sz="1800" dirty="0">
                <a:solidFill>
                  <a:schemeClr val="tx1"/>
                </a:solidFill>
                <a:latin typeface="Caveat Brush"/>
                <a:cs typeface="Segoe UI"/>
              </a:rPr>
              <a:t> </a:t>
            </a:r>
            <a:r>
              <a:rPr lang="en-US" sz="1800" dirty="0" err="1">
                <a:solidFill>
                  <a:schemeClr val="tx1"/>
                </a:solidFill>
                <a:latin typeface="Caveat Brush"/>
                <a:cs typeface="Segoe UI"/>
              </a:rPr>
              <a:t>provienen</a:t>
            </a:r>
            <a:r>
              <a:rPr lang="en-US" sz="1800" dirty="0">
                <a:solidFill>
                  <a:schemeClr val="tx1"/>
                </a:solidFill>
                <a:latin typeface="Caveat Brush"/>
                <a:cs typeface="Segoe UI"/>
              </a:rPr>
              <a:t> del (BRFSS)  2023.</a:t>
            </a:r>
          </a:p>
          <a:p>
            <a:endParaRPr lang="en-US" sz="1800" dirty="0">
              <a:solidFill>
                <a:schemeClr val="tx1"/>
              </a:solidFill>
              <a:latin typeface="Caveat Brush"/>
              <a:cs typeface="Segoe UI"/>
            </a:endParaRPr>
          </a:p>
        </p:txBody>
      </p:sp>
    </p:spTree>
    <p:extLst>
      <p:ext uri="{BB962C8B-B14F-4D97-AF65-F5344CB8AC3E}">
        <p14:creationId xmlns:p14="http://schemas.microsoft.com/office/powerpoint/2010/main" val="2190404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4002656"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36334" y="306483"/>
            <a:ext cx="3801373" cy="780335"/>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872030" y="591993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484518" y="312033"/>
            <a:ext cx="8164688" cy="654025"/>
          </a:xfrm>
          <a:prstGeom prst="rect">
            <a:avLst/>
          </a:prstGeom>
        </p:spPr>
        <p:txBody>
          <a:bodyPr wrap="square" lIns="0" tIns="0" rIns="0" bIns="0" rtlCol="0" anchor="t">
            <a:spAutoFit/>
          </a:bodyPr>
          <a:lstStyle/>
          <a:p>
            <a:pPr algn="ctr" defTabSz="857250">
              <a:lnSpc>
                <a:spcPts val="5057"/>
              </a:lnSpc>
            </a:pPr>
            <a:r>
              <a:rPr lang="en-US" sz="4400" kern="1200" dirty="0">
                <a:solidFill>
                  <a:srgbClr val="F98832"/>
                </a:solidFill>
                <a:latin typeface="Caveat Brush"/>
                <a:ea typeface="+mn-ea"/>
              </a:rPr>
              <a:t>ESTADÍSTICAS</a:t>
            </a:r>
            <a:r>
              <a:rPr lang="en-US" sz="4400" kern="1200" dirty="0">
                <a:solidFill>
                  <a:srgbClr val="F98832"/>
                </a:solidFill>
                <a:ea typeface="+mn-ea"/>
              </a:rPr>
              <a:t> </a:t>
            </a:r>
            <a:r>
              <a:rPr lang="en-US" sz="4400" kern="1200" dirty="0">
                <a:solidFill>
                  <a:srgbClr val="F98832"/>
                </a:solidFill>
                <a:latin typeface="Caveat Brush"/>
                <a:ea typeface="+mn-ea"/>
              </a:rPr>
              <a:t>DEL TABACO EN INDIANA</a:t>
            </a:r>
            <a:endParaRPr lang="en-US" dirty="0">
              <a:latin typeface="Caveat Brush"/>
              <a:ea typeface="+mn-ea"/>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503375" y="1104549"/>
            <a:ext cx="8209305" cy="5509200"/>
          </a:xfrm>
          <a:prstGeom prst="rect">
            <a:avLst/>
          </a:prstGeom>
          <a:noFill/>
        </p:spPr>
        <p:txBody>
          <a:bodyPr wrap="square" lIns="91440" tIns="45720" rIns="91440" bIns="45720" anchor="t">
            <a:spAutoFit/>
          </a:bodyPr>
          <a:lstStyle/>
          <a:p>
            <a:pPr algn="ctr">
              <a:defRPr/>
            </a:pPr>
            <a:r>
              <a:rPr kumimoji="0" lang="es-ES" sz="3200" b="0" i="0" u="none" strike="noStrike" kern="0" cap="none" spc="0" normalizeH="0" baseline="0" noProof="0" dirty="0">
                <a:ln>
                  <a:noFill/>
                </a:ln>
                <a:solidFill>
                  <a:schemeClr val="tx1"/>
                </a:solidFill>
                <a:effectLst/>
                <a:uLnTx/>
                <a:uFillTx/>
                <a:latin typeface="Caveat Brush"/>
                <a:sym typeface="Arial"/>
              </a:rPr>
              <a:t>El </a:t>
            </a:r>
            <a:r>
              <a:rPr lang="es-ES" sz="3200" dirty="0">
                <a:solidFill>
                  <a:schemeClr val="tx1"/>
                </a:solidFill>
                <a:latin typeface="Caveat Brush"/>
              </a:rPr>
              <a:t>5.3</a:t>
            </a:r>
            <a:r>
              <a:rPr kumimoji="0" lang="es-ES" sz="3200" i="0" u="none" strike="noStrike" kern="0" cap="none" spc="0" normalizeH="0" baseline="0" noProof="0" dirty="0">
                <a:ln>
                  <a:noFill/>
                </a:ln>
                <a:solidFill>
                  <a:schemeClr val="tx1"/>
                </a:solidFill>
                <a:effectLst/>
                <a:uLnTx/>
                <a:uFillTx/>
                <a:latin typeface="Caveat Brush"/>
                <a:sym typeface="Arial"/>
              </a:rPr>
              <a:t>% de </a:t>
            </a:r>
            <a:r>
              <a:rPr lang="es-ES" sz="3200" dirty="0">
                <a:solidFill>
                  <a:schemeClr val="tx1"/>
                </a:solidFill>
                <a:latin typeface="Caveat Brush"/>
              </a:rPr>
              <a:t>las </a:t>
            </a:r>
            <a:r>
              <a:rPr kumimoji="0" lang="es-ES" sz="3200" i="0" u="none" strike="noStrike" kern="0" cap="none" spc="0" normalizeH="0" baseline="0" noProof="0" dirty="0">
                <a:ln>
                  <a:noFill/>
                </a:ln>
                <a:solidFill>
                  <a:schemeClr val="tx1"/>
                </a:solidFill>
                <a:effectLst/>
                <a:uLnTx/>
                <a:uFillTx/>
                <a:latin typeface="Caveat Brush"/>
                <a:sym typeface="Arial"/>
              </a:rPr>
              <a:t>residentes de Indiana </a:t>
            </a:r>
            <a:r>
              <a:rPr lang="es-ES" sz="3200" dirty="0">
                <a:solidFill>
                  <a:schemeClr val="tx1"/>
                </a:solidFill>
                <a:latin typeface="Caveat Brush"/>
              </a:rPr>
              <a:t>reportó haber fumado </a:t>
            </a:r>
            <a:r>
              <a:rPr kumimoji="0" lang="es-ES" sz="3600" i="0" u="none" strike="noStrike" kern="0" cap="none" spc="0" normalizeH="0" baseline="0" noProof="0" dirty="0">
                <a:ln>
                  <a:noFill/>
                </a:ln>
                <a:solidFill>
                  <a:srgbClr val="F98832"/>
                </a:solidFill>
                <a:effectLst/>
                <a:uLnTx/>
                <a:uFillTx/>
                <a:latin typeface="Caveat Brush"/>
                <a:sym typeface="Arial"/>
              </a:rPr>
              <a:t>durante </a:t>
            </a:r>
            <a:r>
              <a:rPr lang="es-ES" sz="3600" dirty="0">
                <a:solidFill>
                  <a:srgbClr val="F98832"/>
                </a:solidFill>
                <a:latin typeface="Caveat Brush"/>
              </a:rPr>
              <a:t>su</a:t>
            </a:r>
            <a:r>
              <a:rPr kumimoji="0" lang="es-ES" sz="3600" i="0" u="none" strike="noStrike" kern="0" cap="none" spc="0" normalizeH="0" baseline="0" noProof="0" dirty="0">
                <a:ln>
                  <a:noFill/>
                </a:ln>
                <a:solidFill>
                  <a:srgbClr val="F98832"/>
                </a:solidFill>
                <a:effectLst/>
                <a:uLnTx/>
                <a:uFillTx/>
                <a:latin typeface="Caveat Brush"/>
                <a:sym typeface="Arial"/>
              </a:rPr>
              <a:t> embarazo.</a:t>
            </a:r>
            <a:endParaRPr lang="es-ES" sz="3600" dirty="0">
              <a:solidFill>
                <a:srgbClr val="F98832"/>
              </a:solidFill>
              <a:latin typeface="Caveat Brush"/>
            </a:endParaRPr>
          </a:p>
          <a:p>
            <a:pPr algn="ctr">
              <a:defRPr/>
            </a:pPr>
            <a:r>
              <a:rPr lang="es-ES" sz="2000" dirty="0">
                <a:solidFill>
                  <a:schemeClr val="tx1"/>
                </a:solidFill>
                <a:latin typeface="Caveat Brush"/>
              </a:rPr>
              <a:t>*Datos del BRFSS de 2023.</a:t>
            </a:r>
            <a:endParaRPr lang="es-ES" sz="2000">
              <a:solidFill>
                <a:schemeClr val="tx1"/>
              </a:solidFill>
              <a:latin typeface="Caveat Brush"/>
            </a:endParaRPr>
          </a:p>
          <a:p>
            <a:pPr algn="ctr">
              <a:defRPr/>
            </a:pPr>
            <a:endParaRPr lang="es-ES" sz="2000" dirty="0">
              <a:solidFill>
                <a:schemeClr val="tx1"/>
              </a:solidFill>
              <a:latin typeface="Caveat Brush"/>
            </a:endParaRPr>
          </a:p>
          <a:p>
            <a:pPr algn="ctr">
              <a:defRPr/>
            </a:pPr>
            <a:r>
              <a:rPr kumimoji="0" lang="en-US" sz="3200" b="0" i="0" u="none" strike="noStrike" kern="0" cap="none" spc="0" normalizeH="0" baseline="0" noProof="0" dirty="0">
                <a:ln>
                  <a:noFill/>
                </a:ln>
                <a:solidFill>
                  <a:schemeClr val="tx1"/>
                </a:solidFill>
                <a:effectLst/>
                <a:uLnTx/>
                <a:uFillTx/>
                <a:latin typeface="Caveat Brush"/>
                <a:sym typeface="Arial"/>
              </a:rPr>
              <a:t>1 </a:t>
            </a:r>
            <a:r>
              <a:rPr lang="en-US" sz="3200" dirty="0">
                <a:solidFill>
                  <a:schemeClr val="tx1"/>
                </a:solidFill>
                <a:latin typeface="Caveat Brush"/>
              </a:rPr>
              <a:t>de </a:t>
            </a:r>
            <a:r>
              <a:rPr lang="en-US" sz="3200" err="1">
                <a:solidFill>
                  <a:schemeClr val="tx1"/>
                </a:solidFill>
                <a:latin typeface="Caveat Brush"/>
              </a:rPr>
              <a:t>cada</a:t>
            </a:r>
            <a:r>
              <a:rPr lang="en-US" sz="3200" dirty="0">
                <a:solidFill>
                  <a:schemeClr val="tx1"/>
                </a:solidFill>
                <a:latin typeface="Caveat Brush"/>
              </a:rPr>
              <a:t> </a:t>
            </a:r>
            <a:r>
              <a:rPr kumimoji="0" lang="en-US" sz="3200" b="0" i="0" u="none" strike="noStrike" kern="0" cap="none" spc="0" normalizeH="0" baseline="0" noProof="0" dirty="0">
                <a:ln>
                  <a:noFill/>
                </a:ln>
                <a:solidFill>
                  <a:schemeClr val="tx1"/>
                </a:solidFill>
                <a:effectLst/>
                <a:uLnTx/>
                <a:uFillTx/>
                <a:latin typeface="Caveat Brush"/>
                <a:sym typeface="Arial"/>
              </a:rPr>
              <a:t>4 </a:t>
            </a:r>
            <a:r>
              <a:rPr lang="en-US" sz="3200" dirty="0">
                <a:solidFill>
                  <a:schemeClr val="tx1"/>
                </a:solidFill>
                <a:latin typeface="Caveat Brush"/>
              </a:rPr>
              <a:t>personas </a:t>
            </a:r>
            <a:r>
              <a:rPr lang="en-US" sz="3200" err="1">
                <a:solidFill>
                  <a:schemeClr val="tx1"/>
                </a:solidFill>
                <a:latin typeface="Caveat Brush"/>
              </a:rPr>
              <a:t>que</a:t>
            </a:r>
            <a:r>
              <a:rPr lang="en-US" sz="3200" dirty="0">
                <a:solidFill>
                  <a:schemeClr val="tx1"/>
                </a:solidFill>
                <a:latin typeface="Caveat Brush"/>
              </a:rPr>
              <a:t> no </a:t>
            </a:r>
            <a:r>
              <a:rPr lang="en-US" sz="3200" err="1">
                <a:solidFill>
                  <a:schemeClr val="tx1"/>
                </a:solidFill>
                <a:latin typeface="Caveat Brush"/>
              </a:rPr>
              <a:t>consumen</a:t>
            </a:r>
            <a:r>
              <a:rPr lang="en-US" sz="3200" dirty="0">
                <a:solidFill>
                  <a:schemeClr val="tx1"/>
                </a:solidFill>
                <a:latin typeface="Caveat Brush"/>
              </a:rPr>
              <a:t> tabaco </a:t>
            </a:r>
            <a:r>
              <a:rPr lang="en-US" sz="3200" err="1">
                <a:solidFill>
                  <a:schemeClr val="tx1"/>
                </a:solidFill>
                <a:latin typeface="Caveat Brush"/>
              </a:rPr>
              <a:t>está</a:t>
            </a:r>
            <a:r>
              <a:rPr lang="en-US" sz="3200" dirty="0">
                <a:solidFill>
                  <a:schemeClr val="tx1"/>
                </a:solidFill>
                <a:latin typeface="Caveat Brush"/>
              </a:rPr>
              <a:t> </a:t>
            </a:r>
            <a:r>
              <a:rPr lang="en-US" sz="3200" err="1">
                <a:solidFill>
                  <a:schemeClr val="tx1"/>
                </a:solidFill>
                <a:latin typeface="Caveat Brush"/>
              </a:rPr>
              <a:t>expuesta</a:t>
            </a:r>
            <a:r>
              <a:rPr lang="en-US" sz="3200" dirty="0">
                <a:solidFill>
                  <a:schemeClr val="tx1"/>
                </a:solidFill>
                <a:latin typeface="Caveat Brush"/>
              </a:rPr>
              <a:t> al </a:t>
            </a:r>
            <a:r>
              <a:rPr lang="en-US" sz="3200" err="1">
                <a:solidFill>
                  <a:schemeClr val="tx1"/>
                </a:solidFill>
                <a:latin typeface="Caveat Brush"/>
              </a:rPr>
              <a:t>humo</a:t>
            </a:r>
            <a:r>
              <a:rPr lang="en-US" sz="3200" dirty="0">
                <a:solidFill>
                  <a:schemeClr val="tx1"/>
                </a:solidFill>
                <a:latin typeface="Caveat Brush"/>
              </a:rPr>
              <a:t> de </a:t>
            </a:r>
            <a:r>
              <a:rPr lang="en-US" sz="3200" err="1">
                <a:solidFill>
                  <a:schemeClr val="tx1"/>
                </a:solidFill>
                <a:latin typeface="Caveat Brush"/>
              </a:rPr>
              <a:t>segunda</a:t>
            </a:r>
            <a:r>
              <a:rPr lang="en-US" sz="3200" dirty="0">
                <a:solidFill>
                  <a:schemeClr val="tx1"/>
                </a:solidFill>
                <a:latin typeface="Caveat Brush"/>
              </a:rPr>
              <a:t> mano. </a:t>
            </a:r>
            <a:endParaRPr lang="en-US" sz="2800" dirty="0">
              <a:solidFill>
                <a:schemeClr val="tx1"/>
              </a:solidFill>
              <a:latin typeface="Caveat Brush"/>
            </a:endParaRPr>
          </a:p>
          <a:p>
            <a:pPr algn="ctr">
              <a:defRPr/>
            </a:pPr>
            <a:r>
              <a:rPr kumimoji="0" lang="en-US" sz="2400" b="0" i="0" u="none" strike="noStrike" kern="0" cap="none" spc="0" normalizeH="0" baseline="0" noProof="0" dirty="0">
                <a:ln>
                  <a:noFill/>
                </a:ln>
                <a:solidFill>
                  <a:schemeClr val="tx1"/>
                </a:solidFill>
                <a:effectLst/>
                <a:uLnTx/>
                <a:uFillTx/>
                <a:latin typeface="Caveat Brush"/>
                <a:sym typeface="Arial"/>
              </a:rPr>
              <a:t>(</a:t>
            </a:r>
            <a:r>
              <a:rPr lang="en-US" sz="2400" err="1">
                <a:solidFill>
                  <a:schemeClr val="tx1"/>
                </a:solidFill>
                <a:latin typeface="Caveat Brush"/>
              </a:rPr>
              <a:t>principalmente</a:t>
            </a:r>
            <a:r>
              <a:rPr lang="en-US" sz="2400" dirty="0">
                <a:solidFill>
                  <a:schemeClr val="tx1"/>
                </a:solidFill>
                <a:latin typeface="Caveat Brush"/>
              </a:rPr>
              <a:t> </a:t>
            </a:r>
            <a:r>
              <a:rPr lang="en-US" sz="2400" err="1">
                <a:solidFill>
                  <a:schemeClr val="tx1"/>
                </a:solidFill>
                <a:latin typeface="Caveat Brush"/>
              </a:rPr>
              <a:t>afroamericanos</a:t>
            </a:r>
            <a:r>
              <a:rPr kumimoji="0" lang="en-US" sz="2400" b="0" i="0" u="none" strike="noStrike" kern="0" cap="none" spc="0" normalizeH="0" baseline="0" noProof="0" dirty="0">
                <a:ln>
                  <a:noFill/>
                </a:ln>
                <a:solidFill>
                  <a:schemeClr val="tx1"/>
                </a:solidFill>
                <a:effectLst/>
                <a:uLnTx/>
                <a:uFillTx/>
                <a:latin typeface="Caveat Brush"/>
                <a:sym typeface="Arial"/>
              </a:rPr>
              <a:t>, </a:t>
            </a:r>
            <a:r>
              <a:rPr lang="en-US" sz="2400" dirty="0">
                <a:solidFill>
                  <a:schemeClr val="tx1"/>
                </a:solidFill>
                <a:latin typeface="Caveat Brush"/>
              </a:rPr>
              <a:t>personas de </a:t>
            </a:r>
            <a:r>
              <a:rPr lang="en-US" sz="2400" err="1">
                <a:solidFill>
                  <a:schemeClr val="tx1"/>
                </a:solidFill>
                <a:latin typeface="Caveat Brush"/>
              </a:rPr>
              <a:t>bajos</a:t>
            </a:r>
            <a:r>
              <a:rPr lang="en-US" sz="2400" dirty="0">
                <a:solidFill>
                  <a:schemeClr val="tx1"/>
                </a:solidFill>
                <a:latin typeface="Caveat Brush"/>
              </a:rPr>
              <a:t> </a:t>
            </a:r>
            <a:r>
              <a:rPr lang="en-US" sz="2400" err="1">
                <a:solidFill>
                  <a:schemeClr val="tx1"/>
                </a:solidFill>
                <a:latin typeface="Caveat Brush"/>
              </a:rPr>
              <a:t>ingresos</a:t>
            </a:r>
            <a:r>
              <a:rPr lang="en-US" sz="2400" dirty="0">
                <a:solidFill>
                  <a:schemeClr val="tx1"/>
                </a:solidFill>
                <a:latin typeface="Caveat Brush"/>
              </a:rPr>
              <a:t> y </a:t>
            </a:r>
            <a:r>
              <a:rPr lang="en-US" sz="2400" err="1">
                <a:solidFill>
                  <a:schemeClr val="tx1"/>
                </a:solidFill>
                <a:latin typeface="Caveat Brush"/>
              </a:rPr>
              <a:t>quienes</a:t>
            </a:r>
            <a:r>
              <a:rPr lang="en-US" sz="2400" dirty="0">
                <a:solidFill>
                  <a:schemeClr val="tx1"/>
                </a:solidFill>
                <a:latin typeface="Caveat Brush"/>
              </a:rPr>
              <a:t> </a:t>
            </a:r>
            <a:r>
              <a:rPr lang="en-US" sz="2400" err="1">
                <a:solidFill>
                  <a:schemeClr val="tx1"/>
                </a:solidFill>
                <a:latin typeface="Caveat Brush"/>
              </a:rPr>
              <a:t>viven</a:t>
            </a:r>
            <a:r>
              <a:rPr lang="en-US" sz="2400" dirty="0">
                <a:solidFill>
                  <a:schemeClr val="tx1"/>
                </a:solidFill>
                <a:latin typeface="Caveat Brush"/>
              </a:rPr>
              <a:t> </a:t>
            </a:r>
            <a:r>
              <a:rPr lang="en-US" sz="2400" err="1">
                <a:solidFill>
                  <a:schemeClr val="tx1"/>
                </a:solidFill>
                <a:latin typeface="Caveat Brush"/>
              </a:rPr>
              <a:t>en</a:t>
            </a:r>
            <a:r>
              <a:rPr lang="en-US" sz="2400" dirty="0">
                <a:solidFill>
                  <a:schemeClr val="tx1"/>
                </a:solidFill>
                <a:latin typeface="Caveat Brush"/>
              </a:rPr>
              <a:t> </a:t>
            </a:r>
            <a:r>
              <a:rPr lang="en-US" sz="2400" err="1">
                <a:solidFill>
                  <a:schemeClr val="tx1"/>
                </a:solidFill>
                <a:latin typeface="Caveat Brush"/>
              </a:rPr>
              <a:t>viviendas</a:t>
            </a:r>
            <a:r>
              <a:rPr lang="en-US" sz="2400" dirty="0">
                <a:solidFill>
                  <a:schemeClr val="tx1"/>
                </a:solidFill>
                <a:latin typeface="Caveat Brush"/>
              </a:rPr>
              <a:t> </a:t>
            </a:r>
            <a:r>
              <a:rPr lang="en-US" sz="2400" err="1">
                <a:solidFill>
                  <a:schemeClr val="tx1"/>
                </a:solidFill>
                <a:latin typeface="Caveat Brush"/>
              </a:rPr>
              <a:t>multifamiliares</a:t>
            </a:r>
            <a:r>
              <a:rPr lang="en-US" sz="2400" dirty="0">
                <a:solidFill>
                  <a:schemeClr val="tx1"/>
                </a:solidFill>
                <a:latin typeface="Caveat Brush"/>
              </a:rPr>
              <a:t>).</a:t>
            </a:r>
          </a:p>
          <a:p>
            <a:pPr algn="ctr">
              <a:defRPr/>
            </a:pPr>
            <a:endParaRPr lang="en-US" sz="3200" dirty="0">
              <a:solidFill>
                <a:schemeClr val="tx1"/>
              </a:solidFill>
              <a:latin typeface="Caveat Brush"/>
            </a:endParaRPr>
          </a:p>
          <a:p>
            <a:pPr algn="ctr">
              <a:defRPr/>
            </a:pPr>
            <a:r>
              <a:rPr lang="en-US" sz="3200" err="1">
                <a:solidFill>
                  <a:schemeClr val="tx1"/>
                </a:solidFill>
                <a:latin typeface="Caveat Brush"/>
              </a:rPr>
              <a:t>Aproximadamente</a:t>
            </a:r>
            <a:r>
              <a:rPr lang="en-US" sz="3200" dirty="0">
                <a:solidFill>
                  <a:schemeClr val="tx1"/>
                </a:solidFill>
                <a:latin typeface="Caveat Brush"/>
              </a:rPr>
              <a:t> 1,300 </a:t>
            </a:r>
            <a:r>
              <a:rPr lang="en-US" sz="3200" err="1">
                <a:solidFill>
                  <a:schemeClr val="tx1"/>
                </a:solidFill>
                <a:latin typeface="Caveat Brush"/>
              </a:rPr>
              <a:t>residentes</a:t>
            </a:r>
            <a:r>
              <a:rPr lang="en-US" sz="3200" dirty="0">
                <a:solidFill>
                  <a:schemeClr val="tx1"/>
                </a:solidFill>
                <a:latin typeface="Caveat Brush"/>
              </a:rPr>
              <a:t> de Indiana </a:t>
            </a:r>
            <a:r>
              <a:rPr lang="en-US" sz="3200" err="1">
                <a:solidFill>
                  <a:schemeClr val="tx1"/>
                </a:solidFill>
                <a:latin typeface="Caveat Brush"/>
              </a:rPr>
              <a:t>mueren</a:t>
            </a:r>
            <a:r>
              <a:rPr lang="en-US" sz="3200" dirty="0">
                <a:solidFill>
                  <a:schemeClr val="tx1"/>
                </a:solidFill>
                <a:latin typeface="Caveat Brush"/>
              </a:rPr>
              <a:t> </a:t>
            </a:r>
            <a:r>
              <a:rPr lang="en-US" sz="3200" err="1">
                <a:solidFill>
                  <a:schemeClr val="tx1"/>
                </a:solidFill>
                <a:latin typeface="Caveat Brush"/>
              </a:rPr>
              <a:t>cada</a:t>
            </a:r>
            <a:r>
              <a:rPr lang="en-US" sz="3200" dirty="0">
                <a:solidFill>
                  <a:schemeClr val="tx1"/>
                </a:solidFill>
                <a:latin typeface="Caveat Brush"/>
              </a:rPr>
              <a:t> </a:t>
            </a:r>
            <a:r>
              <a:rPr lang="en-US" sz="3200" err="1">
                <a:solidFill>
                  <a:schemeClr val="tx1"/>
                </a:solidFill>
                <a:latin typeface="Caveat Brush"/>
              </a:rPr>
              <a:t>año</a:t>
            </a:r>
            <a:r>
              <a:rPr lang="en-US" sz="3200" dirty="0">
                <a:solidFill>
                  <a:schemeClr val="tx1"/>
                </a:solidFill>
                <a:latin typeface="Caveat Brush"/>
              </a:rPr>
              <a:t> a causa del </a:t>
            </a:r>
            <a:r>
              <a:rPr lang="en-US" sz="3200" err="1">
                <a:solidFill>
                  <a:schemeClr val="tx1"/>
                </a:solidFill>
                <a:latin typeface="Caveat Brush"/>
              </a:rPr>
              <a:t>humo</a:t>
            </a:r>
            <a:r>
              <a:rPr lang="en-US" sz="3200" dirty="0">
                <a:solidFill>
                  <a:schemeClr val="tx1"/>
                </a:solidFill>
                <a:latin typeface="Caveat Brush"/>
              </a:rPr>
              <a:t> de </a:t>
            </a:r>
            <a:r>
              <a:rPr lang="en-US" sz="3200" dirty="0">
                <a:solidFill>
                  <a:srgbClr val="F98832"/>
                </a:solidFill>
                <a:latin typeface="Caveat Brush"/>
              </a:rPr>
              <a:t>OTRA PERSONA!</a:t>
            </a:r>
            <a:endParaRPr lang="en-US" sz="3200">
              <a:solidFill>
                <a:srgbClr val="F98832"/>
              </a:solidFill>
              <a:latin typeface="Caveat Brush"/>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2" name="Freeform 7">
            <a:extLst>
              <a:ext uri="{FF2B5EF4-FFF2-40B4-BE49-F238E27FC236}">
                <a16:creationId xmlns:a16="http://schemas.microsoft.com/office/drawing/2014/main" id="{09BBF4DA-8F46-1080-3E64-B1B7F84B8C31}"/>
              </a:ext>
            </a:extLst>
          </p:cNvPr>
          <p:cNvSpPr/>
          <p:nvPr/>
        </p:nvSpPr>
        <p:spPr>
          <a:xfrm>
            <a:off x="8357559" y="4566912"/>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C3D02B5-322D-175B-515F-467A8112D66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11865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dirty="0">
                <a:solidFill>
                  <a:srgbClr val="F98832"/>
                </a:solidFill>
                <a:latin typeface="Caveat Brush" pitchFamily="2" charset="0"/>
                <a:ea typeface="+mn-ea"/>
                <a:cs typeface="+mn-cs"/>
              </a:rPr>
              <a:t>Pautas para la capacitación virtual</a:t>
            </a:r>
            <a:endParaRPr lang="en-US" sz="4400" kern="1200" dirty="0">
              <a:solidFill>
                <a:srgbClr val="F98832"/>
              </a:solidFill>
              <a:latin typeface="Caveat Brush" pitchFamily="2" charset="0"/>
              <a:ea typeface="+mn-ea"/>
              <a:cs typeface="+mn-cs"/>
            </a:endParaRPr>
          </a:p>
        </p:txBody>
      </p:sp>
      <p:sp>
        <p:nvSpPr>
          <p:cNvPr id="12" name="TextBox 12"/>
          <p:cNvSpPr txBox="1"/>
          <p:nvPr/>
        </p:nvSpPr>
        <p:spPr>
          <a:xfrm>
            <a:off x="897595" y="1541374"/>
            <a:ext cx="8009222" cy="4431983"/>
          </a:xfrm>
          <a:prstGeom prst="rect">
            <a:avLst/>
          </a:prstGeom>
        </p:spPr>
        <p:txBody>
          <a:bodyPr lIns="0" tIns="0" rIns="0" bIns="0" rtlCol="0" anchor="t">
            <a:spAutoFit/>
          </a:bodyPr>
          <a:lstStyle/>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La capacitación se está grabando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Mantenga el video activado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Silencie su voz cuando no esté hablando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Cambie su nombre si es necesario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Minimice las distracciones</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Permanezca durante toda la capacitación </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¡Interactúe! (evaluaciones previas y posteriores, chat, active el sonido)</a:t>
            </a:r>
          </a:p>
          <a:p>
            <a:pPr marL="342900" indent="-342900">
              <a:buClr>
                <a:schemeClr val="dk1"/>
              </a:buClr>
              <a:buSzPts val="2800"/>
              <a:buFont typeface="Arial"/>
              <a:buChar char="•"/>
            </a:pPr>
            <a:r>
              <a:rPr lang="es-ES" sz="3200" dirty="0">
                <a:solidFill>
                  <a:schemeClr val="dk1"/>
                </a:solidFill>
                <a:latin typeface="Caveat Brush" pitchFamily="2" charset="0"/>
                <a:ea typeface="Calibri"/>
                <a:cs typeface="Calibri"/>
                <a:sym typeface="Calibri"/>
              </a:rPr>
              <a:t>Notifique si tiene algún problema</a:t>
            </a: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956495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NUESTRA COMUNIDAD </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685800" y="1672571"/>
            <a:ext cx="7630249" cy="3724096"/>
          </a:xfrm>
          <a:prstGeom prst="rect">
            <a:avLst/>
          </a:prstGeom>
          <a:noFill/>
        </p:spPr>
        <p:txBody>
          <a:bodyPr wrap="square" lIns="91440" tIns="45720" rIns="91440" bIns="45720" anchor="t">
            <a:spAutoFit/>
          </a:bodyPr>
          <a:lstStyle/>
          <a:p>
            <a:pPr marL="457200" indent="-457200">
              <a:buSzPts val="3000"/>
              <a:buFont typeface="Arial"/>
              <a:buChar char="•"/>
              <a:defRPr/>
            </a:pPr>
            <a:r>
              <a:rPr lang="en-US" sz="4000" err="1">
                <a:solidFill>
                  <a:schemeClr val="tx1"/>
                </a:solidFill>
                <a:latin typeface="Caveat Brush"/>
              </a:rPr>
              <a:t>Consumo</a:t>
            </a:r>
            <a:r>
              <a:rPr lang="en-US" sz="4000" dirty="0">
                <a:solidFill>
                  <a:schemeClr val="tx1"/>
                </a:solidFill>
                <a:latin typeface="Caveat Brush"/>
              </a:rPr>
              <a:t> de tabaco </a:t>
            </a:r>
            <a:r>
              <a:rPr lang="en-US" sz="4000" err="1">
                <a:solidFill>
                  <a:schemeClr val="tx1"/>
                </a:solidFill>
                <a:latin typeface="Caveat Brush"/>
              </a:rPr>
              <a:t>en</a:t>
            </a:r>
            <a:r>
              <a:rPr lang="en-US" sz="4000" dirty="0">
                <a:solidFill>
                  <a:schemeClr val="tx1"/>
                </a:solidFill>
                <a:latin typeface="Caveat Brush"/>
              </a:rPr>
              <a:t> </a:t>
            </a:r>
            <a:r>
              <a:rPr lang="en-US" sz="4000" err="1">
                <a:solidFill>
                  <a:schemeClr val="tx1"/>
                </a:solidFill>
                <a:latin typeface="Caveat Brush"/>
              </a:rPr>
              <a:t>esta</a:t>
            </a:r>
            <a:r>
              <a:rPr lang="en-US" sz="4000" dirty="0">
                <a:solidFill>
                  <a:schemeClr val="tx1"/>
                </a:solidFill>
                <a:latin typeface="Caveat Brush"/>
              </a:rPr>
              <a:t> comunidad</a:t>
            </a:r>
          </a:p>
          <a:p>
            <a:pPr marL="457200" indent="-457200">
              <a:buSzPts val="3000"/>
              <a:buFont typeface="Arial"/>
              <a:buChar char="•"/>
              <a:defRPr/>
            </a:pPr>
            <a:endParaRPr lang="en-US" sz="4000" dirty="0">
              <a:solidFill>
                <a:schemeClr val="tx1"/>
              </a:solidFill>
              <a:latin typeface="Caveat Brush"/>
            </a:endParaRPr>
          </a:p>
          <a:p>
            <a:pPr marL="457200" indent="-457200">
              <a:buSzPts val="3000"/>
              <a:buFont typeface="Arial"/>
              <a:buChar char="•"/>
              <a:defRPr/>
            </a:pPr>
            <a:r>
              <a:rPr lang="en-US" sz="4000" dirty="0">
                <a:solidFill>
                  <a:schemeClr val="tx1"/>
                </a:solidFill>
                <a:latin typeface="Caveat Brush"/>
              </a:rPr>
              <a:t>Avances a </a:t>
            </a:r>
            <a:r>
              <a:rPr lang="en-US" sz="4000" err="1">
                <a:solidFill>
                  <a:schemeClr val="tx1"/>
                </a:solidFill>
                <a:latin typeface="Caveat Brush"/>
              </a:rPr>
              <a:t>nivel</a:t>
            </a:r>
            <a:r>
              <a:rPr lang="en-US" sz="4000" dirty="0">
                <a:solidFill>
                  <a:schemeClr val="tx1"/>
                </a:solidFill>
                <a:latin typeface="Caveat Brush"/>
              </a:rPr>
              <a:t> local</a:t>
            </a:r>
            <a:endParaRPr lang="en-US" sz="4000">
              <a:solidFill>
                <a:schemeClr val="tx1"/>
              </a:solidFill>
              <a:latin typeface="Caveat Brush"/>
            </a:endParaRPr>
          </a:p>
          <a:p>
            <a:pPr marL="457200" indent="-457200">
              <a:buSzPts val="3000"/>
              <a:buFont typeface="Arial"/>
              <a:buChar char="•"/>
              <a:defRPr/>
            </a:pPr>
            <a:endParaRPr lang="en-US" sz="4000" dirty="0">
              <a:solidFill>
                <a:schemeClr val="tx1"/>
              </a:solidFill>
              <a:latin typeface="Caveat Brush"/>
            </a:endParaRPr>
          </a:p>
          <a:p>
            <a:pPr marL="457200" indent="-457200">
              <a:buSzPts val="3000"/>
              <a:buFont typeface="Arial"/>
              <a:buChar char="•"/>
              <a:defRPr/>
            </a:pPr>
            <a:r>
              <a:rPr lang="en-US" sz="4000" err="1">
                <a:solidFill>
                  <a:schemeClr val="tx1"/>
                </a:solidFill>
                <a:latin typeface="Caveat Brush"/>
              </a:rPr>
              <a:t>Contactos</a:t>
            </a:r>
            <a:r>
              <a:rPr lang="en-US" sz="4000">
                <a:solidFill>
                  <a:schemeClr val="tx1"/>
                </a:solidFill>
                <a:latin typeface="Caveat Brush"/>
              </a:rPr>
              <a:t> Locales</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lang="en-US" sz="3600" b="0" i="0" u="none" strike="noStrike" kern="0" cap="none" spc="0" normalizeH="0" baseline="0" noProof="0" dirty="0">
              <a:ln>
                <a:noFill/>
              </a:ln>
              <a:solidFill>
                <a:schemeClr val="tx1"/>
              </a:solidFill>
              <a:effectLst/>
              <a:uLnTx/>
              <a:uFillTx/>
              <a:latin typeface="Caveat Brush" pitchFamily="2" charset="0"/>
            </a:endParaRPr>
          </a:p>
        </p:txBody>
      </p:sp>
    </p:spTree>
    <p:extLst>
      <p:ext uri="{BB962C8B-B14F-4D97-AF65-F5344CB8AC3E}">
        <p14:creationId xmlns:p14="http://schemas.microsoft.com/office/powerpoint/2010/main" val="868721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MITO </a:t>
            </a:r>
            <a:endParaRPr lang="en-US" dirty="0">
              <a:ea typeface="+mn-ea"/>
              <a:cs typeface="+mn-cs"/>
            </a:endParaRP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000" dirty="0">
                <a:solidFill>
                  <a:srgbClr val="92D050"/>
                </a:solidFill>
                <a:latin typeface="Caveat Brush"/>
                <a:sym typeface="Century Gothic"/>
              </a:rPr>
              <a:t>Las personas </a:t>
            </a:r>
            <a:r>
              <a:rPr lang="en-US" sz="6000" err="1">
                <a:solidFill>
                  <a:srgbClr val="92D050"/>
                </a:solidFill>
                <a:latin typeface="Caveat Brush"/>
                <a:sym typeface="Century Gothic"/>
              </a:rPr>
              <a:t>que</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fuman</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sólo</a:t>
            </a:r>
            <a:r>
              <a:rPr lang="en-US" sz="6000" dirty="0">
                <a:solidFill>
                  <a:srgbClr val="92D050"/>
                </a:solidFill>
                <a:latin typeface="Caveat Brush"/>
                <a:sym typeface="Century Gothic"/>
              </a:rPr>
              <a:t> se </a:t>
            </a:r>
            <a:r>
              <a:rPr lang="en-US" sz="6000" err="1">
                <a:solidFill>
                  <a:srgbClr val="92D050"/>
                </a:solidFill>
                <a:latin typeface="Caveat Brush"/>
                <a:sym typeface="Century Gothic"/>
              </a:rPr>
              <a:t>hacen</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daño</a:t>
            </a:r>
            <a:r>
              <a:rPr lang="en-US" sz="6000" dirty="0">
                <a:solidFill>
                  <a:srgbClr val="92D050"/>
                </a:solidFill>
                <a:latin typeface="Caveat Brush"/>
                <a:sym typeface="Century Gothic"/>
              </a:rPr>
              <a:t> a </a:t>
            </a:r>
            <a:r>
              <a:rPr lang="en-US" sz="6000" err="1">
                <a:solidFill>
                  <a:srgbClr val="92D050"/>
                </a:solidFill>
                <a:latin typeface="Caveat Brush"/>
                <a:sym typeface="Century Gothic"/>
              </a:rPr>
              <a:t>sí</a:t>
            </a:r>
            <a:r>
              <a:rPr lang="en-US" sz="6000" dirty="0">
                <a:solidFill>
                  <a:srgbClr val="92D050"/>
                </a:solidFill>
                <a:latin typeface="Caveat Brush"/>
                <a:sym typeface="Century Gothic"/>
              </a:rPr>
              <a:t> </a:t>
            </a:r>
            <a:r>
              <a:rPr lang="en-US" sz="6000" err="1">
                <a:solidFill>
                  <a:srgbClr val="92D050"/>
                </a:solidFill>
                <a:latin typeface="Caveat Brush"/>
                <a:sym typeface="Century Gothic"/>
              </a:rPr>
              <a:t>mismas</a:t>
            </a:r>
            <a:r>
              <a:rPr lang="en-US" sz="6000" dirty="0">
                <a:solidFill>
                  <a:srgbClr val="92D050"/>
                </a:solidFill>
                <a:latin typeface="Caveat Brush"/>
                <a:sym typeface="Century Gothic"/>
              </a:rPr>
              <a:t>.</a:t>
            </a:r>
            <a:endParaRPr lang="en-US" dirty="0">
              <a:latin typeface="Caveat Brush"/>
            </a:endParaRPr>
          </a:p>
        </p:txBody>
      </p:sp>
    </p:spTree>
    <p:extLst>
      <p:ext uri="{BB962C8B-B14F-4D97-AF65-F5344CB8AC3E}">
        <p14:creationId xmlns:p14="http://schemas.microsoft.com/office/powerpoint/2010/main" val="192733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293584" y="1908340"/>
            <a:ext cx="3408462" cy="2819668"/>
          </a:xfrm>
          <a:custGeom>
            <a:avLst/>
            <a:gdLst/>
            <a:ahLst/>
            <a:cxnLst/>
            <a:rect l="l" t="t" r="r" b="b"/>
            <a:pathLst>
              <a:path w="4233790" h="3406377">
                <a:moveTo>
                  <a:pt x="0" y="0"/>
                </a:moveTo>
                <a:lnTo>
                  <a:pt x="4233791" y="0"/>
                </a:lnTo>
                <a:lnTo>
                  <a:pt x="4233791" y="3406376"/>
                </a:lnTo>
                <a:lnTo>
                  <a:pt x="0" y="3406376"/>
                </a:lnTo>
                <a:lnTo>
                  <a:pt x="0" y="0"/>
                </a:lnTo>
                <a:close/>
              </a:path>
            </a:pathLst>
          </a:custGeom>
          <a:blipFill>
            <a:blip r:embed="rId7"/>
            <a:stretch>
              <a:fillRect l="-7020" r="-13664"/>
            </a:stretch>
          </a:blipFill>
          <a:ln w="38100">
            <a:solidFill>
              <a:srgbClr val="92D050"/>
            </a:solidFill>
          </a:ln>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685801" y="340788"/>
            <a:ext cx="7589594" cy="622414"/>
          </a:xfrm>
          <a:prstGeom prst="rect">
            <a:avLst/>
          </a:prstGeom>
        </p:spPr>
        <p:txBody>
          <a:bodyPr lIns="0" tIns="0" rIns="0" bIns="0" rtlCol="0" anchor="t">
            <a:spAutoFit/>
          </a:bodyPr>
          <a:lstStyle/>
          <a:p>
            <a:pPr algn="ctr" defTabSz="857250">
              <a:lnSpc>
                <a:spcPts val="5057"/>
              </a:lnSpc>
            </a:pPr>
            <a:r>
              <a:rPr lang="en-US" sz="3600" kern="1200" dirty="0">
                <a:solidFill>
                  <a:srgbClr val="F98832"/>
                </a:solidFill>
                <a:latin typeface="Caveat Brush"/>
                <a:ea typeface="+mn-ea"/>
              </a:rPr>
              <a:t>CONSUMO DE TABACO DURANTE EL EMBARAZO</a:t>
            </a:r>
            <a:endParaRPr lang="en-US" sz="3600" dirty="0">
              <a:latin typeface="Caveat Brush"/>
              <a:ea typeface="+mn-ea"/>
              <a:cs typeface="+mn-cs"/>
            </a:endParaRPr>
          </a:p>
        </p:txBody>
      </p:sp>
      <p:sp>
        <p:nvSpPr>
          <p:cNvPr id="11" name="TextBox 11"/>
          <p:cNvSpPr txBox="1"/>
          <p:nvPr/>
        </p:nvSpPr>
        <p:spPr>
          <a:xfrm>
            <a:off x="380106" y="1247952"/>
            <a:ext cx="8889985" cy="5018682"/>
          </a:xfrm>
          <a:prstGeom prst="rect">
            <a:avLst/>
          </a:prstGeom>
        </p:spPr>
        <p:txBody>
          <a:bodyPr wrap="square" lIns="0" tIns="0" rIns="0" bIns="0" rtlCol="0" anchor="t">
            <a:spAutoFit/>
          </a:bodyPr>
          <a:lstStyle/>
          <a:p>
            <a:pPr lvl="1" defTabSz="857250">
              <a:lnSpc>
                <a:spcPts val="4560"/>
              </a:lnSpc>
            </a:pPr>
            <a:r>
              <a:rPr lang="en-US" sz="3200" kern="1200" err="1">
                <a:latin typeface="Caveat Brush"/>
                <a:ea typeface="+mn-ea"/>
              </a:rPr>
              <a:t>Efectos</a:t>
            </a:r>
            <a:r>
              <a:rPr lang="en-US" sz="3200" kern="1200" dirty="0">
                <a:latin typeface="Caveat Brush"/>
                <a:ea typeface="+mn-ea"/>
              </a:rPr>
              <a:t> </a:t>
            </a:r>
            <a:r>
              <a:rPr lang="en-US" sz="3200" kern="1200" err="1">
                <a:latin typeface="Caveat Brush"/>
                <a:ea typeface="+mn-ea"/>
              </a:rPr>
              <a:t>en</a:t>
            </a:r>
            <a:r>
              <a:rPr lang="en-US" sz="3200" kern="1200" dirty="0">
                <a:latin typeface="Caveat Brush"/>
                <a:ea typeface="+mn-ea"/>
              </a:rPr>
              <a:t> la </a:t>
            </a:r>
            <a:r>
              <a:rPr lang="en-US" sz="3200" kern="1200" err="1">
                <a:latin typeface="Caveat Brush"/>
                <a:ea typeface="+mn-ea"/>
              </a:rPr>
              <a:t>salud</a:t>
            </a:r>
            <a:r>
              <a:rPr lang="en-US" sz="3200" kern="1200" dirty="0">
                <a:latin typeface="Caveat Brush"/>
                <a:ea typeface="+mn-ea"/>
              </a:rPr>
              <a:t> </a:t>
            </a:r>
            <a:endParaRPr lang="en-US" sz="3200">
              <a:latin typeface="Caveat Brush"/>
              <a:ea typeface="+mn-ea"/>
            </a:endParaRPr>
          </a:p>
          <a:p>
            <a:pPr marL="914400" lvl="2" indent="-457200" defTabSz="857250">
              <a:lnSpc>
                <a:spcPts val="4560"/>
              </a:lnSpc>
              <a:buFont typeface="Arial"/>
              <a:buChar char="•"/>
            </a:pPr>
            <a:r>
              <a:rPr lang="en-US" sz="2000" kern="1200" dirty="0">
                <a:latin typeface="Caveat Brush"/>
                <a:ea typeface="+mn-ea"/>
              </a:rPr>
              <a:t>Parto </a:t>
            </a:r>
            <a:r>
              <a:rPr lang="en-US" sz="2000" kern="1200" err="1">
                <a:latin typeface="Caveat Brush"/>
                <a:ea typeface="+mn-ea"/>
              </a:rPr>
              <a:t>prematuro</a:t>
            </a:r>
            <a:r>
              <a:rPr lang="en-US" sz="2000" kern="1200" dirty="0">
                <a:latin typeface="Caveat Brush"/>
                <a:ea typeface="+mn-ea"/>
              </a:rPr>
              <a:t> </a:t>
            </a:r>
            <a:endParaRPr lang="en-US" sz="2000">
              <a:latin typeface="Caveat Brush"/>
              <a:ea typeface="+mn-ea"/>
            </a:endParaRPr>
          </a:p>
          <a:p>
            <a:pPr marL="914400" lvl="2" indent="-457200" defTabSz="857250">
              <a:lnSpc>
                <a:spcPts val="4560"/>
              </a:lnSpc>
              <a:buFont typeface="Arial"/>
              <a:buChar char="•"/>
            </a:pPr>
            <a:r>
              <a:rPr lang="en-US" sz="2000" kern="1200" err="1">
                <a:latin typeface="Caveat Brush"/>
                <a:ea typeface="+mn-ea"/>
              </a:rPr>
              <a:t>Aborto</a:t>
            </a:r>
            <a:r>
              <a:rPr lang="en-US" sz="2000" kern="1200" dirty="0">
                <a:latin typeface="Caveat Brush"/>
                <a:ea typeface="+mn-ea"/>
              </a:rPr>
              <a:t> </a:t>
            </a:r>
            <a:r>
              <a:rPr lang="en-US" sz="2000" kern="1200" err="1">
                <a:latin typeface="Caveat Brush"/>
                <a:ea typeface="+mn-ea"/>
              </a:rPr>
              <a:t>espontáneo</a:t>
            </a:r>
            <a:r>
              <a:rPr lang="en-US" sz="2000" kern="1200" dirty="0">
                <a:latin typeface="Caveat Brush"/>
                <a:ea typeface="+mn-ea"/>
              </a:rPr>
              <a:t> </a:t>
            </a:r>
            <a:endParaRPr lang="en-US" sz="2000">
              <a:latin typeface="Caveat Brush"/>
              <a:ea typeface="+mn-ea"/>
            </a:endParaRPr>
          </a:p>
          <a:p>
            <a:pPr marL="914400" lvl="2" indent="-457200" defTabSz="857250">
              <a:lnSpc>
                <a:spcPts val="4560"/>
              </a:lnSpc>
              <a:buFont typeface="Arial"/>
              <a:buChar char="•"/>
            </a:pPr>
            <a:r>
              <a:rPr lang="en-US" sz="2000" kern="1200" dirty="0">
                <a:latin typeface="Caveat Brush"/>
                <a:ea typeface="+mn-ea"/>
              </a:rPr>
              <a:t>Bajo peso al </a:t>
            </a:r>
            <a:r>
              <a:rPr lang="en-US" sz="2000" kern="1200" err="1">
                <a:latin typeface="Caveat Brush"/>
                <a:ea typeface="+mn-ea"/>
              </a:rPr>
              <a:t>nacer</a:t>
            </a:r>
            <a:r>
              <a:rPr lang="en-US" sz="2000" kern="1200" dirty="0">
                <a:latin typeface="Caveat Brush"/>
                <a:ea typeface="+mn-ea"/>
              </a:rPr>
              <a:t> </a:t>
            </a:r>
            <a:endParaRPr lang="en-US" sz="2000">
              <a:latin typeface="Caveat Brush"/>
              <a:ea typeface="+mn-ea"/>
            </a:endParaRPr>
          </a:p>
          <a:p>
            <a:pPr marL="914400" lvl="2" indent="-457200" defTabSz="857250">
              <a:lnSpc>
                <a:spcPts val="4560"/>
              </a:lnSpc>
              <a:buFont typeface="Arial"/>
              <a:buChar char="•"/>
            </a:pPr>
            <a:r>
              <a:rPr lang="en-US" sz="2000" kern="1200" err="1">
                <a:latin typeface="Caveat Brush"/>
                <a:ea typeface="+mn-ea"/>
              </a:rPr>
              <a:t>Complicaciones</a:t>
            </a:r>
            <a:r>
              <a:rPr lang="en-US" sz="2000" kern="1200" dirty="0">
                <a:latin typeface="Caveat Brush"/>
                <a:ea typeface="+mn-ea"/>
              </a:rPr>
              <a:t> de la placenta </a:t>
            </a:r>
            <a:endParaRPr lang="en-US" sz="2000">
              <a:latin typeface="Caveat Brush"/>
              <a:ea typeface="+mn-ea"/>
            </a:endParaRPr>
          </a:p>
          <a:p>
            <a:pPr marL="914400" lvl="2" indent="-457200" defTabSz="857250">
              <a:lnSpc>
                <a:spcPts val="4560"/>
              </a:lnSpc>
              <a:buFont typeface="Arial"/>
              <a:buChar char="•"/>
            </a:pPr>
            <a:r>
              <a:rPr lang="en-US" sz="2000" kern="1200" dirty="0" err="1">
                <a:latin typeface="Caveat Brush"/>
                <a:ea typeface="+mn-ea"/>
              </a:rPr>
              <a:t>Retraso</a:t>
            </a:r>
            <a:r>
              <a:rPr lang="en-US" sz="2000" kern="1200" dirty="0">
                <a:latin typeface="Caveat Brush"/>
                <a:ea typeface="+mn-ea"/>
              </a:rPr>
              <a:t> </a:t>
            </a:r>
            <a:r>
              <a:rPr lang="en-US" sz="2000" kern="1200" dirty="0" err="1">
                <a:latin typeface="Caveat Brush"/>
                <a:ea typeface="+mn-ea"/>
              </a:rPr>
              <a:t>en</a:t>
            </a:r>
            <a:r>
              <a:rPr lang="en-US" sz="2000" kern="1200" dirty="0">
                <a:latin typeface="Caveat Brush"/>
                <a:ea typeface="+mn-ea"/>
              </a:rPr>
              <a:t> </a:t>
            </a:r>
            <a:r>
              <a:rPr lang="en-US" sz="2000" kern="1200" dirty="0" err="1">
                <a:latin typeface="Caveat Brush"/>
                <a:ea typeface="+mn-ea"/>
              </a:rPr>
              <a:t>el</a:t>
            </a:r>
            <a:r>
              <a:rPr lang="en-US" sz="2000" kern="1200" dirty="0">
                <a:latin typeface="Caveat Brush"/>
                <a:ea typeface="+mn-ea"/>
              </a:rPr>
              <a:t> </a:t>
            </a:r>
            <a:r>
              <a:rPr lang="en-US" sz="2000" kern="1200" dirty="0" err="1">
                <a:latin typeface="Caveat Brush"/>
                <a:ea typeface="+mn-ea"/>
              </a:rPr>
              <a:t>desarrollo</a:t>
            </a:r>
            <a:r>
              <a:rPr lang="en-US" sz="2000" kern="1200" dirty="0">
                <a:latin typeface="Caveat Brush"/>
                <a:ea typeface="+mn-ea"/>
              </a:rPr>
              <a:t> cerebral del </a:t>
            </a:r>
            <a:r>
              <a:rPr lang="en-US" sz="2000" kern="1200" dirty="0" err="1">
                <a:latin typeface="Caveat Brush"/>
                <a:ea typeface="+mn-ea"/>
              </a:rPr>
              <a:t>bebé</a:t>
            </a:r>
            <a:endParaRPr lang="en-US" sz="2000" kern="1200" dirty="0">
              <a:latin typeface="Caveat Brush"/>
              <a:ea typeface="+mn-ea"/>
            </a:endParaRPr>
          </a:p>
          <a:p>
            <a:pPr marL="914400" lvl="2" indent="-457200" defTabSz="857250">
              <a:buFont typeface="Arial"/>
              <a:buChar char="•"/>
            </a:pPr>
            <a:r>
              <a:rPr lang="en-US" sz="2000" kern="1200" err="1">
                <a:latin typeface="Caveat Brush"/>
                <a:ea typeface="+mn-ea"/>
              </a:rPr>
              <a:t>Síntomas</a:t>
            </a:r>
            <a:r>
              <a:rPr lang="en-US" sz="2000" kern="1200" dirty="0">
                <a:latin typeface="Caveat Brush"/>
                <a:ea typeface="+mn-ea"/>
              </a:rPr>
              <a:t> de </a:t>
            </a:r>
            <a:r>
              <a:rPr lang="en-US" sz="2000" kern="1200" err="1">
                <a:latin typeface="Caveat Brush"/>
                <a:ea typeface="+mn-ea"/>
              </a:rPr>
              <a:t>abstinencia</a:t>
            </a:r>
            <a:r>
              <a:rPr lang="en-US" sz="2000" kern="1200" dirty="0">
                <a:latin typeface="Caveat Brush"/>
                <a:ea typeface="+mn-ea"/>
              </a:rPr>
              <a:t> del </a:t>
            </a:r>
            <a:r>
              <a:rPr lang="en-US" sz="2000" kern="1200" err="1">
                <a:latin typeface="Caveat Brush"/>
                <a:ea typeface="+mn-ea"/>
              </a:rPr>
              <a:t>bebé</a:t>
            </a:r>
            <a:endParaRPr lang="en-US" sz="2000">
              <a:latin typeface="Caveat Brush"/>
              <a:ea typeface="+mn-ea"/>
            </a:endParaRPr>
          </a:p>
          <a:p>
            <a:pPr marL="628650" lvl="2" indent="-171450" defTabSz="857250">
              <a:buChar char="•"/>
            </a:pPr>
            <a:endParaRPr lang="en-US" sz="1000" dirty="0">
              <a:ea typeface="+mn-ea"/>
            </a:endParaRPr>
          </a:p>
          <a:p>
            <a:pPr marL="914400" lvl="2" indent="-457200" defTabSz="857250">
              <a:lnSpc>
                <a:spcPts val="4560"/>
              </a:lnSpc>
              <a:buFont typeface="Arial"/>
              <a:buChar char="•"/>
            </a:pPr>
            <a:r>
              <a:rPr lang="en-US" sz="2000" kern="1200" err="1">
                <a:latin typeface="Caveat Brush"/>
                <a:ea typeface="+mn-ea"/>
              </a:rPr>
              <a:t>Aumento</a:t>
            </a:r>
            <a:r>
              <a:rPr lang="en-US" sz="2000" kern="1200" dirty="0">
                <a:latin typeface="Caveat Brush"/>
                <a:ea typeface="+mn-ea"/>
              </a:rPr>
              <a:t> de la frecuencia cardíaca y la </a:t>
            </a:r>
            <a:r>
              <a:rPr lang="en-US" sz="2000" kern="1200" err="1">
                <a:latin typeface="Caveat Brush"/>
                <a:ea typeface="+mn-ea"/>
              </a:rPr>
              <a:t>presión</a:t>
            </a:r>
            <a:r>
              <a:rPr lang="en-US" sz="2000" kern="1200" dirty="0">
                <a:latin typeface="Caveat Brush"/>
                <a:ea typeface="+mn-ea"/>
              </a:rPr>
              <a:t> arterial </a:t>
            </a:r>
            <a:r>
              <a:rPr lang="en-US" sz="2000" kern="1200" err="1">
                <a:latin typeface="Caveat Brush"/>
                <a:ea typeface="+mn-ea"/>
              </a:rPr>
              <a:t>durante</a:t>
            </a:r>
            <a:r>
              <a:rPr lang="en-US" sz="2000" kern="1200" dirty="0">
                <a:latin typeface="Caveat Brush"/>
                <a:ea typeface="+mn-ea"/>
              </a:rPr>
              <a:t> </a:t>
            </a:r>
            <a:r>
              <a:rPr lang="en-US" sz="2000" kern="1200" err="1">
                <a:latin typeface="Caveat Brush"/>
                <a:ea typeface="+mn-ea"/>
              </a:rPr>
              <a:t>elembarazo</a:t>
            </a:r>
            <a:endParaRPr lang="en-US" sz="2000" kern="1200">
              <a:latin typeface="Caveat Brush"/>
              <a:ea typeface="+mn-ea"/>
            </a:endParaRPr>
          </a:p>
          <a:p>
            <a:pPr defTabSz="857250">
              <a:lnSpc>
                <a:spcPts val="3904"/>
              </a:lnSpc>
              <a:buClrTx/>
            </a:pPr>
            <a:endParaRPr lang="en-US" sz="1800" kern="1200" dirty="0">
              <a:latin typeface="Atma"/>
              <a:ea typeface="+mn-ea"/>
              <a:cs typeface="Atma"/>
            </a:endParaRPr>
          </a:p>
        </p:txBody>
      </p:sp>
    </p:spTree>
    <p:extLst>
      <p:ext uri="{BB962C8B-B14F-4D97-AF65-F5344CB8AC3E}">
        <p14:creationId xmlns:p14="http://schemas.microsoft.com/office/powerpoint/2010/main" val="225941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104953" y="340788"/>
            <a:ext cx="9242990" cy="616323"/>
          </a:xfrm>
          <a:prstGeom prst="rect">
            <a:avLst/>
          </a:prstGeom>
        </p:spPr>
        <p:txBody>
          <a:bodyPr wrap="square" lIns="0" tIns="0" rIns="0" bIns="0" rtlCol="0" anchor="t">
            <a:spAutoFit/>
          </a:bodyPr>
          <a:lstStyle/>
          <a:p>
            <a:pPr algn="ctr" defTabSz="857250">
              <a:lnSpc>
                <a:spcPts val="5057"/>
              </a:lnSpc>
            </a:pPr>
            <a:r>
              <a:rPr lang="en-US" sz="3600" kern="1200" dirty="0">
                <a:solidFill>
                  <a:srgbClr val="F98832"/>
                </a:solidFill>
                <a:latin typeface="Caveat Brush"/>
                <a:ea typeface="+mn-ea"/>
                <a:cs typeface="+mn-cs"/>
              </a:rPr>
              <a:t>CONSUMO DE TABACO DURANTE EL EMBARAZO</a:t>
            </a:r>
            <a:endParaRPr lang="en-US" sz="3600" dirty="0">
              <a:ea typeface="+mn-ea"/>
              <a:cs typeface="+mn-cs"/>
            </a:endParaRPr>
          </a:p>
        </p:txBody>
      </p:sp>
      <p:sp>
        <p:nvSpPr>
          <p:cNvPr id="11" name="TextBox 11"/>
          <p:cNvSpPr txBox="1"/>
          <p:nvPr/>
        </p:nvSpPr>
        <p:spPr>
          <a:xfrm>
            <a:off x="380107" y="1603741"/>
            <a:ext cx="3915420" cy="3405356"/>
          </a:xfrm>
          <a:prstGeom prst="rect">
            <a:avLst/>
          </a:prstGeom>
        </p:spPr>
        <p:txBody>
          <a:bodyPr lIns="0" tIns="0" rIns="0" bIns="0" rtlCol="0" anchor="t">
            <a:spAutoFit/>
          </a:bodyPr>
          <a:lstStyle/>
          <a:p>
            <a:pPr algn="ctr" defTabSz="857250">
              <a:lnSpc>
                <a:spcPts val="4560"/>
              </a:lnSpc>
            </a:pPr>
            <a:r>
              <a:rPr lang="en-US" sz="3250" kern="1200" err="1">
                <a:latin typeface="Caveat Brush"/>
                <a:ea typeface="+mn-ea"/>
                <a:cs typeface="+mn-cs"/>
              </a:rPr>
              <a:t>Dejar</a:t>
            </a:r>
            <a:r>
              <a:rPr lang="en-US" sz="3250" kern="1200" dirty="0">
                <a:latin typeface="Caveat Brush"/>
                <a:ea typeface="+mn-ea"/>
                <a:cs typeface="+mn-cs"/>
              </a:rPr>
              <a:t> de </a:t>
            </a:r>
            <a:r>
              <a:rPr lang="en-US" sz="3250" kern="1200" err="1">
                <a:latin typeface="Caveat Brush"/>
                <a:ea typeface="+mn-ea"/>
                <a:cs typeface="+mn-cs"/>
              </a:rPr>
              <a:t>fumar</a:t>
            </a:r>
            <a:r>
              <a:rPr lang="en-US" sz="3250" kern="1200" dirty="0">
                <a:latin typeface="Caveat Brush"/>
                <a:ea typeface="+mn-ea"/>
                <a:cs typeface="+mn-cs"/>
              </a:rPr>
              <a:t> durante el embarazo ayudará al bebé </a:t>
            </a:r>
            <a:r>
              <a:rPr lang="en-US" sz="3250" kern="1200" dirty="0">
                <a:solidFill>
                  <a:srgbClr val="F98832"/>
                </a:solidFill>
                <a:latin typeface="Caveat Brush"/>
                <a:ea typeface="+mn-ea"/>
                <a:cs typeface="+mn-cs"/>
              </a:rPr>
              <a:t>AHORA</a:t>
            </a:r>
            <a:r>
              <a:rPr lang="en-US" sz="3250" kern="1200" dirty="0">
                <a:latin typeface="Caveat Brush"/>
                <a:ea typeface="+mn-ea"/>
                <a:cs typeface="+mn-cs"/>
              </a:rPr>
              <a:t> y </a:t>
            </a:r>
            <a:r>
              <a:rPr lang="en-US" sz="3250" kern="1200" dirty="0">
                <a:solidFill>
                  <a:srgbClr val="F98832"/>
                </a:solidFill>
                <a:latin typeface="Caveat Brush"/>
                <a:ea typeface="+mn-ea"/>
                <a:cs typeface="+mn-cs"/>
              </a:rPr>
              <a:t>DESPUÉS</a:t>
            </a:r>
            <a:r>
              <a:rPr lang="en-US" sz="3250" kern="1200" dirty="0">
                <a:latin typeface="Caveat Brush"/>
                <a:ea typeface="+mn-ea"/>
                <a:cs typeface="+mn-cs"/>
              </a:rPr>
              <a:t> de </a:t>
            </a:r>
            <a:r>
              <a:rPr lang="en-US" sz="3250" kern="1200" err="1">
                <a:latin typeface="Caveat Brush"/>
                <a:ea typeface="+mn-ea"/>
                <a:cs typeface="+mn-cs"/>
              </a:rPr>
              <a:t>que</a:t>
            </a:r>
            <a:r>
              <a:rPr lang="en-US" sz="3250" kern="1200" dirty="0">
                <a:latin typeface="Caveat Brush"/>
                <a:ea typeface="+mn-ea"/>
                <a:cs typeface="+mn-cs"/>
              </a:rPr>
              <a:t> </a:t>
            </a:r>
            <a:r>
              <a:rPr lang="en-US" sz="3250" kern="1200" err="1">
                <a:latin typeface="Caveat Brush"/>
                <a:ea typeface="+mn-ea"/>
                <a:cs typeface="+mn-cs"/>
              </a:rPr>
              <a:t>nazca</a:t>
            </a:r>
            <a:r>
              <a:rPr lang="en-US" sz="3250" kern="1200" dirty="0">
                <a:latin typeface="Caveat Brush"/>
                <a:ea typeface="+mn-ea"/>
                <a:cs typeface="+mn-cs"/>
              </a:rPr>
              <a:t>.</a:t>
            </a:r>
            <a:endParaRPr lang="en-US" dirty="0">
              <a:ea typeface="+mn-ea"/>
              <a:cs typeface="+mn-cs"/>
            </a:endParaRPr>
          </a:p>
          <a:p>
            <a:pPr defTabSz="857250">
              <a:lnSpc>
                <a:spcPts val="4560"/>
              </a:lnSpc>
              <a:buClrTx/>
            </a:pPr>
            <a:r>
              <a:rPr lang="en-US" sz="3257" kern="1200" dirty="0">
                <a:latin typeface="Caveat Brush" pitchFamily="2" charset="0"/>
                <a:ea typeface="+mn-ea"/>
                <a:cs typeface="+mn-cs"/>
              </a:rPr>
              <a:t>  </a:t>
            </a:r>
          </a:p>
          <a:p>
            <a:pPr defTabSz="857250">
              <a:lnSpc>
                <a:spcPts val="3904"/>
              </a:lnSpc>
              <a:buClrTx/>
            </a:pPr>
            <a:endParaRPr lang="en-US" sz="2765" kern="1200" dirty="0">
              <a:latin typeface="Atma"/>
              <a:ea typeface="+mn-ea"/>
              <a:cs typeface="+mn-cs"/>
            </a:endParaRPr>
          </a:p>
        </p:txBody>
      </p:sp>
      <p:sp>
        <p:nvSpPr>
          <p:cNvPr id="12" name="TextBox 12"/>
          <p:cNvSpPr txBox="1"/>
          <p:nvPr/>
        </p:nvSpPr>
        <p:spPr>
          <a:xfrm>
            <a:off x="20871" y="4029977"/>
            <a:ext cx="4651770" cy="2007409"/>
          </a:xfrm>
          <a:prstGeom prst="rect">
            <a:avLst/>
          </a:prstGeom>
        </p:spPr>
        <p:txBody>
          <a:bodyPr wrap="square" lIns="0" tIns="0" rIns="0" bIns="0" rtlCol="0" anchor="t">
            <a:spAutoFit/>
          </a:bodyPr>
          <a:lstStyle/>
          <a:p>
            <a:pPr marL="298450" lvl="1" algn="ctr" defTabSz="857250">
              <a:lnSpc>
                <a:spcPts val="3871"/>
              </a:lnSpc>
            </a:pPr>
            <a:r>
              <a:rPr lang="en-US" sz="3600" kern="1200" dirty="0">
                <a:solidFill>
                  <a:schemeClr val="accent6">
                    <a:lumMod val="75000"/>
                  </a:schemeClr>
                </a:solidFill>
                <a:latin typeface="Caveat Brush"/>
                <a:ea typeface="+mn-ea"/>
                <a:cs typeface="+mn-cs"/>
              </a:rPr>
              <a:t>¡NO EXISTE UNA CANTIDAD SEGURA DE CONSUMO DE TABACO DURANTE EL EMBARAZO!</a:t>
            </a:r>
            <a:endParaRPr lang="en-US" dirty="0">
              <a:solidFill>
                <a:schemeClr val="accent6">
                  <a:lumMod val="75000"/>
                </a:schemeClr>
              </a:solidFill>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4" name="Google Shape;188;p23" descr="Woman Pregnant in Black and White Striped Shirt Standing Near Bare Tree">
            <a:extLst>
              <a:ext uri="{FF2B5EF4-FFF2-40B4-BE49-F238E27FC236}">
                <a16:creationId xmlns:a16="http://schemas.microsoft.com/office/drawing/2014/main" id="{78CEF9A1-8D50-AE3E-F1C9-C753FD320F39}"/>
              </a:ext>
            </a:extLst>
          </p:cNvPr>
          <p:cNvPicPr preferRelativeResize="0"/>
          <p:nvPr/>
        </p:nvPicPr>
        <p:blipFill rotWithShape="1">
          <a:blip r:embed="rId15">
            <a:alphaModFix/>
          </a:blip>
          <a:srcRect l="26121" r="21905"/>
          <a:stretch/>
        </p:blipFill>
        <p:spPr>
          <a:xfrm>
            <a:off x="4923143" y="1603741"/>
            <a:ext cx="3339106" cy="4206678"/>
          </a:xfrm>
          <a:prstGeom prst="rect">
            <a:avLst/>
          </a:prstGeom>
          <a:noFill/>
          <a:ln w="38100">
            <a:solidFill>
              <a:srgbClr val="92D050"/>
            </a:solidFill>
          </a:ln>
        </p:spPr>
      </p:pic>
    </p:spTree>
    <p:extLst>
      <p:ext uri="{BB962C8B-B14F-4D97-AF65-F5344CB8AC3E}">
        <p14:creationId xmlns:p14="http://schemas.microsoft.com/office/powerpoint/2010/main" val="375895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tractive Smiling Pregnant Woman In Casual Clothes Free Stock Photo and  Image">
            <a:extLst>
              <a:ext uri="{FF2B5EF4-FFF2-40B4-BE49-F238E27FC236}">
                <a16:creationId xmlns:a16="http://schemas.microsoft.com/office/drawing/2014/main" id="{D3C24E7E-2A5E-F9F6-1D87-66E140CE5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5523" y="-365739"/>
            <a:ext cx="4958437" cy="743507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8078779" y="-1090134"/>
            <a:ext cx="2626831" cy="2180270"/>
          </a:xfrm>
          <a:custGeom>
            <a:avLst/>
            <a:gdLst/>
            <a:ahLst/>
            <a:cxnLst/>
            <a:rect l="l" t="t" r="r" b="b"/>
            <a:pathLst>
              <a:path w="2801953" h="2325621">
                <a:moveTo>
                  <a:pt x="0" y="0"/>
                </a:moveTo>
                <a:lnTo>
                  <a:pt x="2801953" y="0"/>
                </a:lnTo>
                <a:lnTo>
                  <a:pt x="2801953" y="2325620"/>
                </a:lnTo>
                <a:lnTo>
                  <a:pt x="0" y="2325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2191667">
            <a:off x="8202063" y="203206"/>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4461" y="5738151"/>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5332341">
            <a:off x="2190779" y="271555"/>
            <a:ext cx="6748641" cy="6301543"/>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a:off x="4567312" y="482348"/>
            <a:ext cx="3796884" cy="5752344"/>
          </a:xfrm>
          <a:prstGeom prst="rect">
            <a:avLst/>
          </a:prstGeom>
        </p:spPr>
        <p:txBody>
          <a:bodyPr wrap="square" lIns="0" tIns="0" rIns="0" bIns="0" rtlCol="0" anchor="t">
            <a:spAutoFit/>
          </a:bodyPr>
          <a:lstStyle/>
          <a:p>
            <a:pPr algn="ctr" defTabSz="857250">
              <a:lnSpc>
                <a:spcPts val="4462"/>
              </a:lnSpc>
            </a:pPr>
            <a:r>
              <a:rPr lang="en-US" sz="3600" kern="1200" dirty="0">
                <a:latin typeface="Caveat Brush"/>
                <a:ea typeface="+mn-ea"/>
              </a:rPr>
              <a:t>Erica ha </a:t>
            </a:r>
            <a:r>
              <a:rPr lang="en-US" sz="3600" kern="1200" dirty="0" err="1">
                <a:latin typeface="Caveat Brush"/>
                <a:ea typeface="+mn-ea"/>
              </a:rPr>
              <a:t>estado</a:t>
            </a:r>
            <a:r>
              <a:rPr lang="en-US" sz="3600" kern="1200" dirty="0">
                <a:latin typeface="Caveat Brush"/>
                <a:ea typeface="+mn-ea"/>
              </a:rPr>
              <a:t> </a:t>
            </a:r>
            <a:r>
              <a:rPr lang="en-US" sz="3600" kern="1200" dirty="0" err="1">
                <a:latin typeface="Caveat Brush"/>
                <a:ea typeface="+mn-ea"/>
              </a:rPr>
              <a:t>fumando</a:t>
            </a:r>
            <a:r>
              <a:rPr lang="en-US" sz="3600" kern="1200" dirty="0">
                <a:latin typeface="Caveat Brush"/>
                <a:ea typeface="+mn-ea"/>
              </a:rPr>
              <a:t> </a:t>
            </a:r>
            <a:r>
              <a:rPr lang="en-US" sz="3600" kern="1200" dirty="0" err="1">
                <a:latin typeface="Caveat Brush"/>
                <a:ea typeface="+mn-ea"/>
              </a:rPr>
              <a:t>desde</a:t>
            </a:r>
            <a:r>
              <a:rPr lang="en-US" sz="3600" kern="1200" dirty="0">
                <a:latin typeface="Caveat Brush"/>
                <a:ea typeface="+mn-ea"/>
              </a:rPr>
              <a:t> </a:t>
            </a:r>
            <a:r>
              <a:rPr lang="en-US" sz="3600" kern="1200" dirty="0" err="1">
                <a:latin typeface="Caveat Brush"/>
                <a:ea typeface="+mn-ea"/>
              </a:rPr>
              <a:t>que</a:t>
            </a:r>
            <a:r>
              <a:rPr lang="en-US" sz="3600" kern="1200" dirty="0">
                <a:latin typeface="Caveat Brush"/>
                <a:ea typeface="+mn-ea"/>
              </a:rPr>
              <a:t> </a:t>
            </a:r>
            <a:r>
              <a:rPr lang="en-US" sz="3600" kern="1200" dirty="0" err="1">
                <a:latin typeface="Caveat Brush"/>
                <a:ea typeface="+mn-ea"/>
              </a:rPr>
              <a:t>tenía</a:t>
            </a:r>
            <a:r>
              <a:rPr lang="en-US" sz="3600" kern="1200" dirty="0">
                <a:latin typeface="Caveat Brush"/>
                <a:ea typeface="+mn-ea"/>
              </a:rPr>
              <a:t> 15 </a:t>
            </a:r>
            <a:r>
              <a:rPr lang="en-US" sz="3600" kern="1200" dirty="0" err="1">
                <a:latin typeface="Caveat Brush"/>
                <a:ea typeface="+mn-ea"/>
              </a:rPr>
              <a:t>años</a:t>
            </a:r>
            <a:r>
              <a:rPr lang="en-US" sz="3600" kern="1200" dirty="0">
                <a:latin typeface="Caveat Brush"/>
                <a:ea typeface="+mn-ea"/>
              </a:rPr>
              <a:t>. </a:t>
            </a:r>
            <a:r>
              <a:rPr lang="en-US" sz="3600" kern="1200" dirty="0" err="1">
                <a:latin typeface="Caveat Brush"/>
                <a:ea typeface="+mn-ea"/>
              </a:rPr>
              <a:t>Ahora</a:t>
            </a:r>
            <a:r>
              <a:rPr lang="en-US" sz="3600" kern="1200" dirty="0">
                <a:latin typeface="Caveat Brush"/>
                <a:ea typeface="+mn-ea"/>
              </a:rPr>
              <a:t> </a:t>
            </a:r>
            <a:r>
              <a:rPr lang="en-US" sz="3600" kern="1200" dirty="0" err="1">
                <a:latin typeface="Caveat Brush"/>
                <a:ea typeface="+mn-ea"/>
              </a:rPr>
              <a:t>tiene</a:t>
            </a:r>
            <a:r>
              <a:rPr lang="en-US" sz="3600" kern="1200" dirty="0">
                <a:latin typeface="Caveat Brush"/>
                <a:ea typeface="+mn-ea"/>
              </a:rPr>
              <a:t> 5 meses de </a:t>
            </a:r>
            <a:r>
              <a:rPr lang="en-US" sz="3600" kern="1200" dirty="0" err="1">
                <a:latin typeface="Caveat Brush"/>
                <a:ea typeface="+mn-ea"/>
              </a:rPr>
              <a:t>embarazo</a:t>
            </a:r>
            <a:r>
              <a:rPr lang="en-US" sz="3600" kern="1200" dirty="0">
                <a:latin typeface="Caveat Brush"/>
                <a:ea typeface="+mn-ea"/>
              </a:rPr>
              <a:t>. Durante </a:t>
            </a:r>
            <a:r>
              <a:rPr lang="en-US" sz="3600" kern="1200" dirty="0" err="1">
                <a:latin typeface="Caveat Brush"/>
                <a:ea typeface="+mn-ea"/>
              </a:rPr>
              <a:t>una</a:t>
            </a:r>
            <a:r>
              <a:rPr lang="en-US" sz="3600" kern="1200" dirty="0">
                <a:latin typeface="Caveat Brush"/>
                <a:ea typeface="+mn-ea"/>
              </a:rPr>
              <a:t> </a:t>
            </a:r>
            <a:r>
              <a:rPr lang="en-US" sz="3600" kern="1200" dirty="0" err="1">
                <a:latin typeface="Caveat Brush"/>
                <a:ea typeface="+mn-ea"/>
              </a:rPr>
              <a:t>visita</a:t>
            </a:r>
            <a:r>
              <a:rPr lang="en-US" sz="3600" kern="1200" dirty="0">
                <a:latin typeface="Caveat Brush"/>
                <a:ea typeface="+mn-ea"/>
              </a:rPr>
              <a:t> </a:t>
            </a:r>
            <a:r>
              <a:rPr lang="en-US" sz="3600" kern="1200" dirty="0" err="1">
                <a:latin typeface="Caveat Brush"/>
                <a:ea typeface="+mn-ea"/>
              </a:rPr>
              <a:t>domiciliaria</a:t>
            </a:r>
            <a:r>
              <a:rPr lang="en-US" sz="3600" kern="1200" dirty="0">
                <a:latin typeface="Caveat Brush"/>
                <a:ea typeface="+mn-ea"/>
              </a:rPr>
              <a:t>, </a:t>
            </a:r>
            <a:r>
              <a:rPr lang="en-US" sz="3600" kern="1200" dirty="0" err="1">
                <a:latin typeface="Caveat Brush"/>
                <a:ea typeface="+mn-ea"/>
              </a:rPr>
              <a:t>ella</a:t>
            </a:r>
            <a:r>
              <a:rPr lang="en-US" sz="3600" kern="1200" dirty="0">
                <a:latin typeface="Caveat Brush"/>
                <a:ea typeface="+mn-ea"/>
              </a:rPr>
              <a:t> </a:t>
            </a:r>
            <a:r>
              <a:rPr lang="en-US" sz="3600" kern="1200" dirty="0" err="1">
                <a:latin typeface="Caveat Brush"/>
                <a:ea typeface="+mn-ea"/>
              </a:rPr>
              <a:t>menciona</a:t>
            </a:r>
            <a:r>
              <a:rPr lang="en-US" sz="3600" kern="1200" dirty="0">
                <a:latin typeface="Caveat Brush"/>
                <a:ea typeface="+mn-ea"/>
              </a:rPr>
              <a:t> de forma casual </a:t>
            </a:r>
            <a:r>
              <a:rPr lang="en-US" sz="3600" kern="1200" dirty="0" err="1">
                <a:latin typeface="Caveat Brush"/>
                <a:ea typeface="+mn-ea"/>
              </a:rPr>
              <a:t>que</a:t>
            </a:r>
            <a:r>
              <a:rPr lang="en-US" sz="3600" kern="1200" dirty="0">
                <a:latin typeface="Caveat Brush"/>
                <a:ea typeface="+mn-ea"/>
              </a:rPr>
              <a:t> sabe </a:t>
            </a:r>
            <a:r>
              <a:rPr lang="en-US" sz="3600" kern="1200" dirty="0" err="1">
                <a:latin typeface="Caveat Brush"/>
                <a:ea typeface="+mn-ea"/>
              </a:rPr>
              <a:t>que</a:t>
            </a:r>
            <a:r>
              <a:rPr lang="en-US" sz="3600" kern="1200" dirty="0">
                <a:latin typeface="Caveat Brush"/>
                <a:ea typeface="+mn-ea"/>
              </a:rPr>
              <a:t> </a:t>
            </a:r>
            <a:r>
              <a:rPr lang="en-US" sz="3600" kern="1200" dirty="0" err="1">
                <a:latin typeface="Caveat Brush"/>
                <a:ea typeface="+mn-ea"/>
              </a:rPr>
              <a:t>fumar</a:t>
            </a:r>
            <a:r>
              <a:rPr lang="en-US" sz="3600" kern="1200" dirty="0">
                <a:latin typeface="Caveat Brush"/>
                <a:ea typeface="+mn-ea"/>
              </a:rPr>
              <a:t> no es bueno para </a:t>
            </a:r>
            <a:r>
              <a:rPr lang="en-US" sz="3600" kern="1200" dirty="0" err="1">
                <a:latin typeface="Caveat Brush"/>
                <a:ea typeface="+mn-ea"/>
              </a:rPr>
              <a:t>su</a:t>
            </a:r>
            <a:r>
              <a:rPr lang="en-US" sz="3600" kern="1200" dirty="0">
                <a:latin typeface="Caveat Brush"/>
                <a:ea typeface="+mn-ea"/>
              </a:rPr>
              <a:t> </a:t>
            </a:r>
            <a:r>
              <a:rPr lang="en-US" sz="3600" kern="1200" dirty="0" err="1">
                <a:latin typeface="Caveat Brush"/>
                <a:ea typeface="+mn-ea"/>
              </a:rPr>
              <a:t>bebé</a:t>
            </a:r>
            <a:r>
              <a:rPr lang="en-US" sz="3600" kern="1200" dirty="0">
                <a:latin typeface="Caveat Brush"/>
                <a:ea typeface="+mn-ea"/>
              </a:rPr>
              <a:t>.</a:t>
            </a:r>
            <a:endParaRPr lang="en-US" dirty="0">
              <a:ea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14">
            <a:extLst>
              <a:ext uri="{FF2B5EF4-FFF2-40B4-BE49-F238E27FC236}">
                <a16:creationId xmlns:a16="http://schemas.microsoft.com/office/drawing/2014/main" id="{09B5D1B8-CDED-3E89-1668-B21A9E2183BA}"/>
              </a:ext>
            </a:extLst>
          </p:cNvPr>
          <p:cNvGrpSpPr/>
          <p:nvPr/>
        </p:nvGrpSpPr>
        <p:grpSpPr>
          <a:xfrm>
            <a:off x="190235" y="397155"/>
            <a:ext cx="8770761" cy="1344039"/>
            <a:chOff x="0" y="0"/>
            <a:chExt cx="11427479" cy="2561738"/>
          </a:xfrm>
        </p:grpSpPr>
        <p:sp>
          <p:nvSpPr>
            <p:cNvPr id="81" name="Freeform 15">
              <a:extLst>
                <a:ext uri="{FF2B5EF4-FFF2-40B4-BE49-F238E27FC236}">
                  <a16:creationId xmlns:a16="http://schemas.microsoft.com/office/drawing/2014/main" id="{D340C1D3-1392-8D2A-01D2-FB2B2301EF62}"/>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2" name="Freeform 16">
              <a:extLst>
                <a:ext uri="{FF2B5EF4-FFF2-40B4-BE49-F238E27FC236}">
                  <a16:creationId xmlns:a16="http://schemas.microsoft.com/office/drawing/2014/main" id="{D48B4646-AD8B-47A4-1CC0-451BA7DC349E}"/>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3" name="Freeform 17">
              <a:extLst>
                <a:ext uri="{FF2B5EF4-FFF2-40B4-BE49-F238E27FC236}">
                  <a16:creationId xmlns:a16="http://schemas.microsoft.com/office/drawing/2014/main" id="{AABBD125-3169-CF11-5C87-95E0251AA45A}"/>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4" name="Freeform 18">
              <a:extLst>
                <a:ext uri="{FF2B5EF4-FFF2-40B4-BE49-F238E27FC236}">
                  <a16:creationId xmlns:a16="http://schemas.microsoft.com/office/drawing/2014/main" id="{2348CED9-0A44-585B-EA62-4CEEB33A2581}"/>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5" name="Freeform 19">
              <a:extLst>
                <a:ext uri="{FF2B5EF4-FFF2-40B4-BE49-F238E27FC236}">
                  <a16:creationId xmlns:a16="http://schemas.microsoft.com/office/drawing/2014/main" id="{D30E35EB-8373-CBC8-CC31-050CD0144364}"/>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6" name="Freeform 20">
              <a:extLst>
                <a:ext uri="{FF2B5EF4-FFF2-40B4-BE49-F238E27FC236}">
                  <a16:creationId xmlns:a16="http://schemas.microsoft.com/office/drawing/2014/main" id="{8672A295-1ADA-0280-1817-F49F8EAFF126}"/>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7" name="Freeform 21">
              <a:extLst>
                <a:ext uri="{FF2B5EF4-FFF2-40B4-BE49-F238E27FC236}">
                  <a16:creationId xmlns:a16="http://schemas.microsoft.com/office/drawing/2014/main" id="{9D12DCB9-8489-3673-AC29-8A4FC033594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8" name="Freeform 22">
              <a:extLst>
                <a:ext uri="{FF2B5EF4-FFF2-40B4-BE49-F238E27FC236}">
                  <a16:creationId xmlns:a16="http://schemas.microsoft.com/office/drawing/2014/main" id="{29B5F307-CD19-032B-0E71-8CE0DEAD4918}"/>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1" name="Group 14">
            <a:extLst>
              <a:ext uri="{FF2B5EF4-FFF2-40B4-BE49-F238E27FC236}">
                <a16:creationId xmlns:a16="http://schemas.microsoft.com/office/drawing/2014/main" id="{4A1BDBC9-A529-306A-F254-CF85AB586D3F}"/>
              </a:ext>
            </a:extLst>
          </p:cNvPr>
          <p:cNvGrpSpPr/>
          <p:nvPr/>
        </p:nvGrpSpPr>
        <p:grpSpPr>
          <a:xfrm>
            <a:off x="-14664" y="1983908"/>
            <a:ext cx="9202081" cy="1444680"/>
            <a:chOff x="0" y="0"/>
            <a:chExt cx="11427479" cy="2561738"/>
          </a:xfrm>
        </p:grpSpPr>
        <p:sp>
          <p:nvSpPr>
            <p:cNvPr id="72" name="Freeform 15">
              <a:extLst>
                <a:ext uri="{FF2B5EF4-FFF2-40B4-BE49-F238E27FC236}">
                  <a16:creationId xmlns:a16="http://schemas.microsoft.com/office/drawing/2014/main" id="{608919DF-5606-7661-81D7-933F5E087EA9}"/>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3" name="Freeform 16">
              <a:extLst>
                <a:ext uri="{FF2B5EF4-FFF2-40B4-BE49-F238E27FC236}">
                  <a16:creationId xmlns:a16="http://schemas.microsoft.com/office/drawing/2014/main" id="{DCF33E55-9FB1-F701-B245-6DCD40E98619}"/>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3DF7E0BC-E38F-2B53-69FC-034EF760D472}"/>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5" name="Freeform 18">
              <a:extLst>
                <a:ext uri="{FF2B5EF4-FFF2-40B4-BE49-F238E27FC236}">
                  <a16:creationId xmlns:a16="http://schemas.microsoft.com/office/drawing/2014/main" id="{A7DFCE9A-4E1C-F435-449A-F61219918F9B}"/>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6" name="Freeform 19">
              <a:extLst>
                <a:ext uri="{FF2B5EF4-FFF2-40B4-BE49-F238E27FC236}">
                  <a16:creationId xmlns:a16="http://schemas.microsoft.com/office/drawing/2014/main" id="{392E3222-BBCA-2EAB-0A4F-E1F1E803733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7" name="Freeform 20">
              <a:extLst>
                <a:ext uri="{FF2B5EF4-FFF2-40B4-BE49-F238E27FC236}">
                  <a16:creationId xmlns:a16="http://schemas.microsoft.com/office/drawing/2014/main" id="{24548E92-464E-7488-CBC1-38A40119A8D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8" name="Freeform 21">
              <a:extLst>
                <a:ext uri="{FF2B5EF4-FFF2-40B4-BE49-F238E27FC236}">
                  <a16:creationId xmlns:a16="http://schemas.microsoft.com/office/drawing/2014/main" id="{D05BFE11-4C62-BE89-CA9F-78B4148920C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9" name="Freeform 22">
              <a:extLst>
                <a:ext uri="{FF2B5EF4-FFF2-40B4-BE49-F238E27FC236}">
                  <a16:creationId xmlns:a16="http://schemas.microsoft.com/office/drawing/2014/main" id="{60FB7AB2-CF69-2DD1-487B-2A5C2A4A0FD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62" name="Group 14">
            <a:extLst>
              <a:ext uri="{FF2B5EF4-FFF2-40B4-BE49-F238E27FC236}">
                <a16:creationId xmlns:a16="http://schemas.microsoft.com/office/drawing/2014/main" id="{1952BF4E-9A2F-DDA1-E9A3-964BFEF9D1A6}"/>
              </a:ext>
            </a:extLst>
          </p:cNvPr>
          <p:cNvGrpSpPr/>
          <p:nvPr/>
        </p:nvGrpSpPr>
        <p:grpSpPr>
          <a:xfrm>
            <a:off x="229751" y="3585840"/>
            <a:ext cx="8684497" cy="1387171"/>
            <a:chOff x="0" y="0"/>
            <a:chExt cx="11427479" cy="2561738"/>
          </a:xfrm>
        </p:grpSpPr>
        <p:sp>
          <p:nvSpPr>
            <p:cNvPr id="63" name="Freeform 15">
              <a:extLst>
                <a:ext uri="{FF2B5EF4-FFF2-40B4-BE49-F238E27FC236}">
                  <a16:creationId xmlns:a16="http://schemas.microsoft.com/office/drawing/2014/main" id="{E3107365-17E2-15E7-2DAA-E1B8EB54926A}"/>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4" name="Freeform 16">
              <a:extLst>
                <a:ext uri="{FF2B5EF4-FFF2-40B4-BE49-F238E27FC236}">
                  <a16:creationId xmlns:a16="http://schemas.microsoft.com/office/drawing/2014/main" id="{662C2684-C89E-27B9-22EE-EE4DE95A8D8F}"/>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5" name="Freeform 17">
              <a:extLst>
                <a:ext uri="{FF2B5EF4-FFF2-40B4-BE49-F238E27FC236}">
                  <a16:creationId xmlns:a16="http://schemas.microsoft.com/office/drawing/2014/main" id="{A06107E3-1E3C-D095-D1D8-919CE199B75E}"/>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6" name="Freeform 18">
              <a:extLst>
                <a:ext uri="{FF2B5EF4-FFF2-40B4-BE49-F238E27FC236}">
                  <a16:creationId xmlns:a16="http://schemas.microsoft.com/office/drawing/2014/main" id="{07910673-79D7-C944-F241-A55852CAD4E2}"/>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7" name="Freeform 19">
              <a:extLst>
                <a:ext uri="{FF2B5EF4-FFF2-40B4-BE49-F238E27FC236}">
                  <a16:creationId xmlns:a16="http://schemas.microsoft.com/office/drawing/2014/main" id="{47A399E0-08B3-1E04-A07D-A63924738AA3}"/>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8" name="Freeform 20">
              <a:extLst>
                <a:ext uri="{FF2B5EF4-FFF2-40B4-BE49-F238E27FC236}">
                  <a16:creationId xmlns:a16="http://schemas.microsoft.com/office/drawing/2014/main" id="{CAF865CF-3EA4-7FFD-4593-35360208F2B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9" name="Freeform 21">
              <a:extLst>
                <a:ext uri="{FF2B5EF4-FFF2-40B4-BE49-F238E27FC236}">
                  <a16:creationId xmlns:a16="http://schemas.microsoft.com/office/drawing/2014/main" id="{930893D4-49B5-49EB-F5A5-0774BB80C5BA}"/>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0" name="Freeform 22">
              <a:extLst>
                <a:ext uri="{FF2B5EF4-FFF2-40B4-BE49-F238E27FC236}">
                  <a16:creationId xmlns:a16="http://schemas.microsoft.com/office/drawing/2014/main" id="{C18669BB-DF76-732E-D7EB-888613AC0DAE}"/>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3" name="Group 14">
            <a:extLst>
              <a:ext uri="{FF2B5EF4-FFF2-40B4-BE49-F238E27FC236}">
                <a16:creationId xmlns:a16="http://schemas.microsoft.com/office/drawing/2014/main" id="{A7427AD7-BD73-4DEE-5D58-7A59A0445F23}"/>
              </a:ext>
            </a:extLst>
          </p:cNvPr>
          <p:cNvGrpSpPr/>
          <p:nvPr/>
        </p:nvGrpSpPr>
        <p:grpSpPr>
          <a:xfrm>
            <a:off x="217807" y="5217111"/>
            <a:ext cx="8655743" cy="1559698"/>
            <a:chOff x="0" y="0"/>
            <a:chExt cx="11427479" cy="2561738"/>
          </a:xfrm>
        </p:grpSpPr>
        <p:sp>
          <p:nvSpPr>
            <p:cNvPr id="54" name="Freeform 15">
              <a:extLst>
                <a:ext uri="{FF2B5EF4-FFF2-40B4-BE49-F238E27FC236}">
                  <a16:creationId xmlns:a16="http://schemas.microsoft.com/office/drawing/2014/main" id="{5833DB2B-41A6-51F0-F585-FEAF0124E288}"/>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5" name="Freeform 16">
              <a:extLst>
                <a:ext uri="{FF2B5EF4-FFF2-40B4-BE49-F238E27FC236}">
                  <a16:creationId xmlns:a16="http://schemas.microsoft.com/office/drawing/2014/main" id="{A3ABA5A1-D1F0-9B9E-0772-41CD9636A837}"/>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6" name="Freeform 17">
              <a:extLst>
                <a:ext uri="{FF2B5EF4-FFF2-40B4-BE49-F238E27FC236}">
                  <a16:creationId xmlns:a16="http://schemas.microsoft.com/office/drawing/2014/main" id="{AA6196A2-E137-2CBE-3F0B-9B6F9D5C6A60}"/>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id="{A0116A38-2056-2CEC-0ED0-710552483886}"/>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8" name="Freeform 19">
              <a:extLst>
                <a:ext uri="{FF2B5EF4-FFF2-40B4-BE49-F238E27FC236}">
                  <a16:creationId xmlns:a16="http://schemas.microsoft.com/office/drawing/2014/main" id="{C7975DE4-7AC5-B97C-0A61-7099D6A530F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9" name="Freeform 20">
              <a:extLst>
                <a:ext uri="{FF2B5EF4-FFF2-40B4-BE49-F238E27FC236}">
                  <a16:creationId xmlns:a16="http://schemas.microsoft.com/office/drawing/2014/main" id="{AC265BE2-13B9-7876-3B08-37DC3438286E}"/>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0" name="Freeform 21">
              <a:extLst>
                <a:ext uri="{FF2B5EF4-FFF2-40B4-BE49-F238E27FC236}">
                  <a16:creationId xmlns:a16="http://schemas.microsoft.com/office/drawing/2014/main" id="{FC9D0846-F255-D28B-EB23-E0EAD809A1EE}"/>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1" name="Freeform 22">
              <a:extLst>
                <a:ext uri="{FF2B5EF4-FFF2-40B4-BE49-F238E27FC236}">
                  <a16:creationId xmlns:a16="http://schemas.microsoft.com/office/drawing/2014/main" id="{03C0D34F-30DA-D839-666F-7659E44D8D7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32" name="TextBox 10">
            <a:extLst>
              <a:ext uri="{FF2B5EF4-FFF2-40B4-BE49-F238E27FC236}">
                <a16:creationId xmlns:a16="http://schemas.microsoft.com/office/drawing/2014/main" id="{3A5BDD6C-65B3-8BB2-7E12-397A740FC9F0}"/>
              </a:ext>
            </a:extLst>
          </p:cNvPr>
          <p:cNvSpPr txBox="1"/>
          <p:nvPr/>
        </p:nvSpPr>
        <p:spPr>
          <a:xfrm>
            <a:off x="901860" y="550115"/>
            <a:ext cx="7647104" cy="1025922"/>
          </a:xfrm>
          <a:prstGeom prst="rect">
            <a:avLst/>
          </a:prstGeom>
        </p:spPr>
        <p:txBody>
          <a:bodyPr wrap="square" lIns="0" tIns="0" rIns="0" bIns="0" rtlCol="0" anchor="t">
            <a:spAutoFit/>
          </a:bodyPr>
          <a:lstStyle/>
          <a:p>
            <a:pPr defTabSz="857250">
              <a:lnSpc>
                <a:spcPts val="4000"/>
              </a:lnSpc>
            </a:pPr>
            <a:r>
              <a:rPr lang="en-US" sz="3000" kern="1200" dirty="0">
                <a:solidFill>
                  <a:srgbClr val="F98832"/>
                </a:solidFill>
                <a:latin typeface="Caveat Brush"/>
                <a:ea typeface="+mn-ea"/>
              </a:rPr>
              <a:t>A. </a:t>
            </a:r>
            <a:r>
              <a:rPr lang="en-US" sz="3000" kern="1200" dirty="0" err="1">
                <a:solidFill>
                  <a:srgbClr val="F98832"/>
                </a:solidFill>
                <a:latin typeface="Caveat Brush"/>
                <a:ea typeface="+mn-ea"/>
              </a:rPr>
              <a:t>Continúa</a:t>
            </a:r>
            <a:r>
              <a:rPr lang="en-US" sz="3000" kern="1200" dirty="0">
                <a:solidFill>
                  <a:srgbClr val="F98832"/>
                </a:solidFill>
                <a:latin typeface="Caveat Brush"/>
                <a:ea typeface="+mn-ea"/>
              </a:rPr>
              <a:t> con </a:t>
            </a:r>
            <a:r>
              <a:rPr lang="en-US" sz="3000" kern="1200" dirty="0" err="1">
                <a:solidFill>
                  <a:srgbClr val="F98832"/>
                </a:solidFill>
                <a:latin typeface="Caveat Brush"/>
                <a:ea typeface="+mn-ea"/>
              </a:rPr>
              <a:t>tu</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lista</a:t>
            </a:r>
            <a:r>
              <a:rPr lang="en-US" sz="3000" kern="1200" dirty="0">
                <a:solidFill>
                  <a:srgbClr val="F98832"/>
                </a:solidFill>
                <a:latin typeface="Caveat Brush"/>
                <a:ea typeface="+mn-ea"/>
              </a:rPr>
              <a:t> de </a:t>
            </a:r>
            <a:r>
              <a:rPr lang="en-US" sz="3000" kern="1200" dirty="0" err="1">
                <a:solidFill>
                  <a:srgbClr val="F98832"/>
                </a:solidFill>
                <a:latin typeface="Caveat Brush"/>
                <a:ea typeface="+mn-ea"/>
              </a:rPr>
              <a:t>verificación</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porque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tienes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mucho</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cubrir</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durante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esta</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visita</a:t>
            </a:r>
            <a:r>
              <a:rPr lang="en-US" sz="3000" kern="1200" dirty="0">
                <a:solidFill>
                  <a:srgbClr val="F98832"/>
                </a:solidFill>
                <a:latin typeface="Caveat Brush"/>
                <a:ea typeface="+mn-ea"/>
              </a:rPr>
              <a:t>.</a:t>
            </a:r>
            <a:r>
              <a:rPr lang="en-US" sz="3600" kern="1200" dirty="0">
                <a:solidFill>
                  <a:srgbClr val="F98832"/>
                </a:solidFill>
                <a:latin typeface="Caveat Brush"/>
                <a:ea typeface="+mn-ea"/>
              </a:rPr>
              <a:t> </a:t>
            </a:r>
            <a:endParaRPr lang="en-US" b="1">
              <a:ea typeface="+mn-ea"/>
            </a:endParaRPr>
          </a:p>
        </p:txBody>
      </p:sp>
      <p:sp>
        <p:nvSpPr>
          <p:cNvPr id="33" name="TextBox 10">
            <a:extLst>
              <a:ext uri="{FF2B5EF4-FFF2-40B4-BE49-F238E27FC236}">
                <a16:creationId xmlns:a16="http://schemas.microsoft.com/office/drawing/2014/main" id="{C2296D82-552D-59C3-5447-E81450A740D7}"/>
              </a:ext>
            </a:extLst>
          </p:cNvPr>
          <p:cNvSpPr txBox="1"/>
          <p:nvPr/>
        </p:nvSpPr>
        <p:spPr>
          <a:xfrm>
            <a:off x="898244" y="2192109"/>
            <a:ext cx="8653518" cy="1009572"/>
          </a:xfrm>
          <a:prstGeom prst="rect">
            <a:avLst/>
          </a:prstGeom>
        </p:spPr>
        <p:txBody>
          <a:bodyPr wrap="square" lIns="0" tIns="0" rIns="0" bIns="0" rtlCol="0" anchor="t">
            <a:spAutoFit/>
          </a:bodyPr>
          <a:lstStyle/>
          <a:p>
            <a:pPr defTabSz="857250">
              <a:lnSpc>
                <a:spcPts val="4000"/>
              </a:lnSpc>
            </a:pPr>
            <a:r>
              <a:rPr lang="en-US" sz="3000" kern="1200" dirty="0">
                <a:solidFill>
                  <a:srgbClr val="F98832"/>
                </a:solidFill>
                <a:latin typeface="Caveat Brush"/>
                <a:ea typeface="+mn-ea"/>
              </a:rPr>
              <a:t>B. </a:t>
            </a:r>
            <a:r>
              <a:rPr lang="en-US" sz="3000" kern="1200" dirty="0" err="1">
                <a:solidFill>
                  <a:srgbClr val="F98832"/>
                </a:solidFill>
                <a:latin typeface="Caveat Brush"/>
                <a:ea typeface="+mn-ea"/>
              </a:rPr>
              <a:t>Elogia</a:t>
            </a:r>
            <a:r>
              <a:rPr lang="en-US" sz="3000" kern="1200" dirty="0">
                <a:solidFill>
                  <a:srgbClr val="F98832"/>
                </a:solidFill>
                <a:latin typeface="Caveat Brush"/>
                <a:ea typeface="+mn-ea"/>
              </a:rPr>
              <a:t> a Erica </a:t>
            </a:r>
            <a:r>
              <a:rPr lang="en-US" sz="3000" kern="1200" dirty="0" err="1">
                <a:solidFill>
                  <a:srgbClr val="F98832"/>
                </a:solidFill>
                <a:latin typeface="Caveat Brush"/>
                <a:ea typeface="+mn-ea"/>
              </a:rPr>
              <a:t>por</a:t>
            </a:r>
            <a:r>
              <a:rPr lang="en-US" sz="3000" kern="1200" dirty="0">
                <a:solidFill>
                  <a:srgbClr val="F98832"/>
                </a:solidFill>
                <a:latin typeface="Caveat Brush"/>
                <a:ea typeface="+mn-ea"/>
              </a:rPr>
              <a:t> las </a:t>
            </a:r>
            <a:r>
              <a:rPr lang="en-US" sz="3000" kern="1200" dirty="0" err="1">
                <a:solidFill>
                  <a:srgbClr val="F98832"/>
                </a:solidFill>
                <a:latin typeface="Caveat Brush"/>
                <a:ea typeface="+mn-ea"/>
              </a:rPr>
              <a:t>cosas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saludables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ya</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está</a:t>
            </a:r>
            <a:r>
              <a:rPr lang="en-US" sz="3000" kern="1200" dirty="0">
                <a:solidFill>
                  <a:srgbClr val="F98832"/>
                </a:solidFill>
                <a:latin typeface="Caveat Brush"/>
                <a:ea typeface="+mn-ea"/>
              </a:rPr>
              <a:t> </a:t>
            </a:r>
            <a:endParaRPr lang="en-US" sz="3000" dirty="0">
              <a:ea typeface="+mn-ea"/>
            </a:endParaRPr>
          </a:p>
          <a:p>
            <a:pPr defTabSz="857250">
              <a:lnSpc>
                <a:spcPts val="4000"/>
              </a:lnSpc>
            </a:pPr>
            <a:r>
              <a:rPr lang="en-US" sz="3000" kern="1200" dirty="0" err="1">
                <a:solidFill>
                  <a:srgbClr val="F98832"/>
                </a:solidFill>
                <a:latin typeface="Caveat Brush"/>
                <a:ea typeface="+mn-ea"/>
              </a:rPr>
              <a:t>haciendo</a:t>
            </a:r>
            <a:r>
              <a:rPr lang="en-US" sz="3000" kern="1200" dirty="0">
                <a:solidFill>
                  <a:srgbClr val="F98832"/>
                </a:solidFill>
                <a:latin typeface="Caveat Brush"/>
                <a:ea typeface="+mn-ea"/>
              </a:rPr>
              <a:t> y </a:t>
            </a:r>
            <a:r>
              <a:rPr lang="en-US" sz="3000" kern="1200" dirty="0" err="1">
                <a:solidFill>
                  <a:srgbClr val="F98832"/>
                </a:solidFill>
                <a:latin typeface="Caveat Brush"/>
                <a:ea typeface="+mn-ea"/>
              </a:rPr>
              <a:t>por</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compartir</a:t>
            </a:r>
            <a:r>
              <a:rPr lang="en-US" sz="3000" kern="1200" dirty="0">
                <a:solidFill>
                  <a:srgbClr val="F98832"/>
                </a:solidFill>
                <a:latin typeface="Caveat Brush"/>
                <a:ea typeface="+mn-ea"/>
              </a:rPr>
              <a:t> sus </a:t>
            </a:r>
            <a:r>
              <a:rPr lang="en-US" sz="3000" kern="1200" dirty="0" err="1">
                <a:solidFill>
                  <a:srgbClr val="F98832"/>
                </a:solidFill>
                <a:latin typeface="Caveat Brush"/>
                <a:ea typeface="+mn-ea"/>
              </a:rPr>
              <a:t>preocupaciones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sobre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fumar</a:t>
            </a:r>
            <a:r>
              <a:rPr lang="en-US" sz="3000" kern="1200" dirty="0">
                <a:solidFill>
                  <a:srgbClr val="F98832"/>
                </a:solidFill>
                <a:latin typeface="Caveat Brush"/>
                <a:ea typeface="+mn-ea"/>
              </a:rPr>
              <a:t>.</a:t>
            </a:r>
            <a:endParaRPr lang="en-US" sz="3000">
              <a:ea typeface="+mn-ea"/>
            </a:endParaRPr>
          </a:p>
        </p:txBody>
      </p:sp>
      <p:sp>
        <p:nvSpPr>
          <p:cNvPr id="34" name="TextBox 10">
            <a:extLst>
              <a:ext uri="{FF2B5EF4-FFF2-40B4-BE49-F238E27FC236}">
                <a16:creationId xmlns:a16="http://schemas.microsoft.com/office/drawing/2014/main" id="{6400285D-7DD1-1D62-FB52-72AC026E7386}"/>
              </a:ext>
            </a:extLst>
          </p:cNvPr>
          <p:cNvSpPr txBox="1"/>
          <p:nvPr/>
        </p:nvSpPr>
        <p:spPr>
          <a:xfrm>
            <a:off x="901559" y="3776198"/>
            <a:ext cx="7589594" cy="1014958"/>
          </a:xfrm>
          <a:prstGeom prst="rect">
            <a:avLst/>
          </a:prstGeom>
        </p:spPr>
        <p:txBody>
          <a:bodyPr lIns="0" tIns="0" rIns="0" bIns="0" rtlCol="0" anchor="t">
            <a:spAutoFit/>
          </a:bodyPr>
          <a:lstStyle/>
          <a:p>
            <a:pPr defTabSz="857250">
              <a:lnSpc>
                <a:spcPts val="4000"/>
              </a:lnSpc>
            </a:pPr>
            <a:r>
              <a:rPr lang="en-US" sz="3000" kern="1200" dirty="0">
                <a:solidFill>
                  <a:srgbClr val="F98832"/>
                </a:solidFill>
                <a:latin typeface="Caveat Brush"/>
                <a:ea typeface="+mn-ea"/>
              </a:rPr>
              <a:t>C. Dile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tienes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recursos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educativos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gratuitos</a:t>
            </a:r>
            <a:r>
              <a:rPr lang="en-US" sz="3000" kern="1200" dirty="0">
                <a:solidFill>
                  <a:srgbClr val="F98832"/>
                </a:solidFill>
                <a:latin typeface="Caveat Brush"/>
                <a:ea typeface="+mn-ea"/>
              </a:rPr>
              <a:t> y </a:t>
            </a:r>
            <a:r>
              <a:rPr lang="en-US" sz="3000" kern="1200" dirty="0" err="1">
                <a:solidFill>
                  <a:srgbClr val="F98832"/>
                </a:solidFill>
                <a:latin typeface="Caveat Brush"/>
                <a:ea typeface="+mn-ea"/>
              </a:rPr>
              <a:t>ofrécele</a:t>
            </a:r>
            <a:r>
              <a:rPr lang="en-US" sz="3000" kern="1200" dirty="0">
                <a:solidFill>
                  <a:srgbClr val="F98832"/>
                </a:solidFill>
                <a:latin typeface="Caveat Brush"/>
                <a:ea typeface="+mn-ea"/>
              </a:rPr>
              <a:t> 1 o 2 </a:t>
            </a:r>
            <a:r>
              <a:rPr lang="en-US" sz="3000" kern="1200" dirty="0" err="1">
                <a:solidFill>
                  <a:srgbClr val="F98832"/>
                </a:solidFill>
                <a:latin typeface="Caveat Brush"/>
                <a:ea typeface="+mn-ea"/>
              </a:rPr>
              <a:t>artículos</a:t>
            </a:r>
            <a:r>
              <a:rPr lang="en-US" sz="3000" kern="1200" dirty="0">
                <a:solidFill>
                  <a:srgbClr val="F98832"/>
                </a:solidFill>
                <a:latin typeface="Caveat Brush"/>
                <a:ea typeface="+mn-ea"/>
              </a:rPr>
              <a:t> del kit Breathe.</a:t>
            </a:r>
          </a:p>
        </p:txBody>
      </p:sp>
      <p:sp>
        <p:nvSpPr>
          <p:cNvPr id="98" name="TextBox 10">
            <a:extLst>
              <a:ext uri="{FF2B5EF4-FFF2-40B4-BE49-F238E27FC236}">
                <a16:creationId xmlns:a16="http://schemas.microsoft.com/office/drawing/2014/main" id="{C5ECACFD-5C5B-4862-571C-7A4736E15315}"/>
              </a:ext>
            </a:extLst>
          </p:cNvPr>
          <p:cNvSpPr txBox="1"/>
          <p:nvPr/>
        </p:nvSpPr>
        <p:spPr>
          <a:xfrm>
            <a:off x="901561" y="5209157"/>
            <a:ext cx="7977782" cy="1520544"/>
          </a:xfrm>
          <a:prstGeom prst="rect">
            <a:avLst/>
          </a:prstGeom>
        </p:spPr>
        <p:txBody>
          <a:bodyPr wrap="square" lIns="0" tIns="0" rIns="0" bIns="0" rtlCol="0" anchor="t">
            <a:spAutoFit/>
          </a:bodyPr>
          <a:lstStyle/>
          <a:p>
            <a:pPr defTabSz="857250">
              <a:lnSpc>
                <a:spcPts val="4000"/>
              </a:lnSpc>
            </a:pPr>
            <a:r>
              <a:rPr lang="en-US" sz="3000" kern="1200" dirty="0">
                <a:solidFill>
                  <a:srgbClr val="F98832"/>
                </a:solidFill>
                <a:latin typeface="Caveat Brush"/>
                <a:ea typeface="+mn-ea"/>
              </a:rPr>
              <a:t>D. </a:t>
            </a:r>
            <a:r>
              <a:rPr lang="en-US" sz="3000" kern="1200" dirty="0" err="1">
                <a:solidFill>
                  <a:srgbClr val="F98832"/>
                </a:solidFill>
                <a:latin typeface="Caveat Brush"/>
                <a:ea typeface="+mn-ea"/>
              </a:rPr>
              <a:t>Enumera</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rápidamente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todos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los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posibles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efectos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secundarios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que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podrían</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resultar</a:t>
            </a:r>
            <a:r>
              <a:rPr lang="en-US" sz="3000" kern="1200" dirty="0">
                <a:solidFill>
                  <a:srgbClr val="F98832"/>
                </a:solidFill>
                <a:latin typeface="Caveat Brush"/>
                <a:ea typeface="+mn-ea"/>
              </a:rPr>
              <a:t> al </a:t>
            </a:r>
            <a:r>
              <a:rPr lang="en-US" sz="3000" kern="1200" dirty="0" err="1">
                <a:solidFill>
                  <a:srgbClr val="F98832"/>
                </a:solidFill>
                <a:latin typeface="Caveat Brush"/>
                <a:ea typeface="+mn-ea"/>
              </a:rPr>
              <a:t>fumar</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durante</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el</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embarazo</a:t>
            </a:r>
            <a:r>
              <a:rPr lang="en-US" sz="3000" kern="1200" dirty="0">
                <a:solidFill>
                  <a:srgbClr val="F98832"/>
                </a:solidFill>
                <a:latin typeface="Caveat Brush"/>
                <a:ea typeface="+mn-ea"/>
              </a:rPr>
              <a:t>.</a:t>
            </a:r>
            <a:endParaRPr lang="en-US" sz="3000" dirty="0">
              <a:latin typeface="Caveat Brush"/>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877141" cy="654025"/>
          </a:xfrm>
          <a:prstGeom prst="rect">
            <a:avLst/>
          </a:prstGeom>
        </p:spPr>
        <p:txBody>
          <a:bodyPr wrap="square"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SEGUNDA MANO: EMBARAZO</a:t>
            </a:r>
            <a:endParaRPr lang="en-US">
              <a:ea typeface="+mn-ea"/>
              <a:cs typeface="+mn-cs"/>
            </a:endParaRPr>
          </a:p>
        </p:txBody>
      </p:sp>
      <p:sp>
        <p:nvSpPr>
          <p:cNvPr id="11" name="TextBox 11"/>
          <p:cNvSpPr txBox="1"/>
          <p:nvPr/>
        </p:nvSpPr>
        <p:spPr>
          <a:xfrm>
            <a:off x="443178" y="1394292"/>
            <a:ext cx="8122448" cy="5529655"/>
          </a:xfrm>
          <a:prstGeom prst="rect">
            <a:avLst/>
          </a:prstGeom>
        </p:spPr>
        <p:txBody>
          <a:bodyPr wrap="square" lIns="0" tIns="0" rIns="0" bIns="0" rtlCol="0" anchor="t">
            <a:spAutoFit/>
          </a:bodyPr>
          <a:lstStyle/>
          <a:p>
            <a:pPr defTabSz="857250">
              <a:lnSpc>
                <a:spcPts val="4000"/>
              </a:lnSpc>
            </a:pPr>
            <a:r>
              <a:rPr lang="es-ES" sz="3200" kern="1200" dirty="0">
                <a:latin typeface="Caveat Brush"/>
                <a:ea typeface="+mn-ea"/>
                <a:cs typeface="+mn-cs"/>
              </a:rPr>
              <a:t>Incluso si alguien </a:t>
            </a:r>
            <a:r>
              <a:rPr lang="es-ES" sz="3200" kern="1200" dirty="0">
                <a:solidFill>
                  <a:srgbClr val="F98832"/>
                </a:solidFill>
                <a:latin typeface="Caveat Brush"/>
                <a:ea typeface="+mn-ea"/>
                <a:cs typeface="+mn-cs"/>
              </a:rPr>
              <a:t>NO</a:t>
            </a:r>
            <a:r>
              <a:rPr lang="es-ES" sz="3200" kern="1200" dirty="0">
                <a:latin typeface="Caveat Brush"/>
                <a:ea typeface="+mn-ea"/>
                <a:cs typeface="+mn-cs"/>
              </a:rPr>
              <a:t> consume tabaco, </a:t>
            </a:r>
          </a:p>
          <a:p>
            <a:pPr defTabSz="857250">
              <a:lnSpc>
                <a:spcPts val="4000"/>
              </a:lnSpc>
            </a:pPr>
            <a:r>
              <a:rPr lang="es-ES" sz="3200" kern="1200" dirty="0">
                <a:latin typeface="Caveat Brush"/>
                <a:ea typeface="+mn-ea"/>
                <a:cs typeface="+mn-cs"/>
              </a:rPr>
              <a:t>el humo de segunda mano puede causar problemas </a:t>
            </a:r>
            <a:r>
              <a:rPr lang="es-ES" sz="3200" kern="1200" dirty="0">
                <a:solidFill>
                  <a:srgbClr val="F98832"/>
                </a:solidFill>
                <a:latin typeface="Caveat Brush"/>
                <a:ea typeface="+mn-ea"/>
                <a:cs typeface="+mn-cs"/>
              </a:rPr>
              <a:t>GRAVES</a:t>
            </a:r>
            <a:r>
              <a:rPr lang="es-ES" sz="3200" kern="1200" dirty="0">
                <a:latin typeface="Caveat Brush"/>
                <a:ea typeface="+mn-ea"/>
                <a:cs typeface="+mn-cs"/>
              </a:rPr>
              <a:t> en su</a:t>
            </a:r>
            <a:r>
              <a:rPr lang="es-ES" sz="3200" kern="1200" dirty="0">
                <a:solidFill>
                  <a:srgbClr val="F98832"/>
                </a:solidFill>
                <a:latin typeface="Caveat Brush"/>
                <a:ea typeface="+mn-ea"/>
                <a:cs typeface="+mn-cs"/>
              </a:rPr>
              <a:t> </a:t>
            </a:r>
            <a:r>
              <a:rPr lang="es-ES" sz="3200" kern="1200" dirty="0">
                <a:latin typeface="Caveat Brush"/>
                <a:ea typeface="+mn-ea"/>
                <a:cs typeface="+mn-cs"/>
              </a:rPr>
              <a:t>embarazo, como</a:t>
            </a:r>
            <a:r>
              <a:rPr lang="en-US" sz="3200" kern="1200" dirty="0">
                <a:latin typeface="Caveat Brush"/>
                <a:ea typeface="+mn-ea"/>
                <a:cs typeface="+mn-cs"/>
              </a:rPr>
              <a:t>: </a:t>
            </a:r>
          </a:p>
          <a:p>
            <a:pPr defTabSz="857250">
              <a:lnSpc>
                <a:spcPts val="4000"/>
              </a:lnSpc>
            </a:pPr>
            <a:endParaRPr lang="en-US" sz="2800" kern="1200" dirty="0">
              <a:latin typeface="Caveat Brush"/>
              <a:ea typeface="+mn-ea"/>
              <a:cs typeface="+mn-cs"/>
            </a:endParaRPr>
          </a:p>
          <a:p>
            <a:pPr marL="635635" lvl="3" indent="-342900" defTabSz="857250">
              <a:buFont typeface="Arial"/>
              <a:buChar char="•"/>
            </a:pPr>
            <a:r>
              <a:rPr lang="es-ES" sz="2400" kern="1200" dirty="0">
                <a:latin typeface="Caveat Brush"/>
                <a:ea typeface="+mn-ea"/>
                <a:cs typeface="+mn-cs"/>
              </a:rPr>
              <a:t>Parto prematuro</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Muerte fetal y abortos espontáneos</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Síndrome de muerte súbita infantil</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Embarazo ectópico</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Feto con bajo desarrollo</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Defectos cardíacos</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Hendiduras orofaciales</a:t>
            </a:r>
            <a:endParaRPr lang="es-ES" sz="2400" kern="1200">
              <a:latin typeface="Caveat Brush" pitchFamily="2" charset="0"/>
              <a:ea typeface="+mn-ea"/>
              <a:cs typeface="+mn-cs"/>
            </a:endParaRPr>
          </a:p>
          <a:p>
            <a:pPr marL="635635" lvl="3" indent="-342900" defTabSz="857250">
              <a:buFont typeface="Arial"/>
              <a:buChar char="•"/>
            </a:pPr>
            <a:r>
              <a:rPr lang="es-ES" sz="2400" kern="1200" dirty="0">
                <a:latin typeface="Caveat Brush"/>
                <a:ea typeface="+mn-ea"/>
                <a:cs typeface="+mn-cs"/>
              </a:rPr>
              <a:t>Bajo peso al nacer</a:t>
            </a:r>
            <a:endParaRPr lang="es-ES" sz="2400" dirty="0">
              <a:ea typeface="+mn-ea"/>
            </a:endParaRPr>
          </a:p>
          <a:p>
            <a:pPr defTabSz="857250">
              <a:lnSpc>
                <a:spcPts val="4560"/>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3" descr="A person and person embracing&#10;&#10;Description automatically generated with low confidence">
            <a:extLst>
              <a:ext uri="{FF2B5EF4-FFF2-40B4-BE49-F238E27FC236}">
                <a16:creationId xmlns:a16="http://schemas.microsoft.com/office/drawing/2014/main" id="{08318F01-234C-D590-F4DE-35FE205F4DF5}"/>
              </a:ext>
            </a:extLst>
          </p:cNvPr>
          <p:cNvPicPr>
            <a:picLocks noChangeAspect="1"/>
          </p:cNvPicPr>
          <p:nvPr/>
        </p:nvPicPr>
        <p:blipFill rotWithShape="1">
          <a:blip r:embed="rId13"/>
          <a:srcRect t="11130" b="2130"/>
          <a:stretch/>
        </p:blipFill>
        <p:spPr>
          <a:xfrm>
            <a:off x="5214858" y="2626118"/>
            <a:ext cx="3304621" cy="3301263"/>
          </a:xfrm>
          <a:prstGeom prst="rect">
            <a:avLst/>
          </a:prstGeom>
          <a:ln w="38100">
            <a:solidFill>
              <a:srgbClr val="92D050"/>
            </a:solidFill>
          </a:ln>
        </p:spPr>
      </p:pic>
    </p:spTree>
    <p:extLst>
      <p:ext uri="{BB962C8B-B14F-4D97-AF65-F5344CB8AC3E}">
        <p14:creationId xmlns:p14="http://schemas.microsoft.com/office/powerpoint/2010/main" val="3908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SEGUNDA MANO: NIÑOS</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Google Shape;212;p25" descr="boy, child, cute">
            <a:extLst>
              <a:ext uri="{FF2B5EF4-FFF2-40B4-BE49-F238E27FC236}">
                <a16:creationId xmlns:a16="http://schemas.microsoft.com/office/drawing/2014/main" id="{FE6EF33E-5055-361D-2CE2-3454A60E9EE6}"/>
              </a:ext>
            </a:extLst>
          </p:cNvPr>
          <p:cNvPicPr preferRelativeResize="0"/>
          <p:nvPr/>
        </p:nvPicPr>
        <p:blipFill rotWithShape="1">
          <a:blip r:embed="rId13">
            <a:alphaModFix/>
          </a:blip>
          <a:srcRect l="43941" r="12022"/>
          <a:stretch/>
        </p:blipFill>
        <p:spPr>
          <a:xfrm>
            <a:off x="6114602" y="2532408"/>
            <a:ext cx="2416391" cy="3021566"/>
          </a:xfrm>
          <a:prstGeom prst="rect">
            <a:avLst/>
          </a:prstGeom>
          <a:noFill/>
          <a:ln w="38100">
            <a:solidFill>
              <a:srgbClr val="92D050"/>
            </a:solidFill>
          </a:ln>
        </p:spPr>
      </p:pic>
      <p:sp>
        <p:nvSpPr>
          <p:cNvPr id="15" name="TextBox 11">
            <a:extLst>
              <a:ext uri="{FF2B5EF4-FFF2-40B4-BE49-F238E27FC236}">
                <a16:creationId xmlns:a16="http://schemas.microsoft.com/office/drawing/2014/main" id="{C7D9B738-E3F0-54BD-1031-1B421778E959}"/>
              </a:ext>
            </a:extLst>
          </p:cNvPr>
          <p:cNvSpPr txBox="1"/>
          <p:nvPr/>
        </p:nvSpPr>
        <p:spPr>
          <a:xfrm>
            <a:off x="534966" y="1436598"/>
            <a:ext cx="8122448" cy="4569136"/>
          </a:xfrm>
          <a:prstGeom prst="rect">
            <a:avLst/>
          </a:prstGeom>
        </p:spPr>
        <p:txBody>
          <a:bodyPr wrap="square" lIns="0" tIns="0" rIns="0" bIns="0" rtlCol="0" anchor="t">
            <a:spAutoFit/>
          </a:bodyPr>
          <a:lstStyle/>
          <a:p>
            <a:pPr defTabSz="857250">
              <a:lnSpc>
                <a:spcPts val="4000"/>
              </a:lnSpc>
            </a:pPr>
            <a:r>
              <a:rPr lang="es-ES" sz="3000" kern="1200">
                <a:latin typeface="Caveat Brush"/>
                <a:ea typeface="+mn-ea"/>
                <a:cs typeface="+mn-cs"/>
              </a:rPr>
              <a:t>El humo de segunda mano es especialmente dañino para los niños porque sus pulmones y cerebros aún se están desarrollando y puede causar:</a:t>
            </a:r>
          </a:p>
          <a:p>
            <a:pPr marL="457200" indent="-457200" defTabSz="857250">
              <a:lnSpc>
                <a:spcPts val="4000"/>
              </a:lnSpc>
              <a:buFont typeface="Arial,Sans-Serif"/>
              <a:buChar char="•"/>
            </a:pPr>
            <a:r>
              <a:rPr lang="es-ES" sz="2800" kern="1200">
                <a:latin typeface="Caveat Brush"/>
                <a:ea typeface="+mn-ea"/>
                <a:cs typeface="+mn-cs"/>
              </a:rPr>
              <a:t>Infecciones de oído</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Bronquitis</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Neumonía</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Ataques de asma</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Dificultades de aprendizaje</a:t>
            </a:r>
            <a:endParaRPr lang="en-US" sz="2800" kern="1200">
              <a:latin typeface="Caveat Brush" pitchFamily="2" charset="0"/>
              <a:ea typeface="+mn-ea"/>
              <a:cs typeface="+mn-cs"/>
            </a:endParaRPr>
          </a:p>
          <a:p>
            <a:pPr marL="457200" indent="-457200" defTabSz="857250">
              <a:lnSpc>
                <a:spcPts val="4000"/>
              </a:lnSpc>
              <a:buFont typeface="Arial,Sans-Serif"/>
              <a:buChar char="•"/>
            </a:pPr>
            <a:r>
              <a:rPr lang="es-ES" sz="2800" kern="1200">
                <a:latin typeface="Caveat Brush"/>
                <a:ea typeface="+mn-ea"/>
                <a:cs typeface="+mn-cs"/>
              </a:rPr>
              <a:t>Cáncer y enfermedades cardíacas en la edad adulta</a:t>
            </a:r>
            <a:endParaRPr lang="en-US">
              <a:ea typeface="+mn-ea"/>
              <a:cs typeface="+mn-cs"/>
            </a:endParaRPr>
          </a:p>
        </p:txBody>
      </p:sp>
    </p:spTree>
    <p:extLst>
      <p:ext uri="{BB962C8B-B14F-4D97-AF65-F5344CB8AC3E}">
        <p14:creationId xmlns:p14="http://schemas.microsoft.com/office/powerpoint/2010/main" val="615579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rican american woman suffering from headache isolated on white  - Photo, Image">
            <a:extLst>
              <a:ext uri="{FF2B5EF4-FFF2-40B4-BE49-F238E27FC236}">
                <a16:creationId xmlns:a16="http://schemas.microsoft.com/office/drawing/2014/main" id="{6F71D70A-B1EA-00A4-A781-5A7B18DF9C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82" t="5534" r="26242"/>
          <a:stretch/>
        </p:blipFill>
        <p:spPr bwMode="auto">
          <a:xfrm>
            <a:off x="-70258" y="290945"/>
            <a:ext cx="4228970" cy="656705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8078779" y="-1090134"/>
            <a:ext cx="2626831" cy="2180270"/>
          </a:xfrm>
          <a:custGeom>
            <a:avLst/>
            <a:gdLst/>
            <a:ahLst/>
            <a:cxnLst/>
            <a:rect l="l" t="t" r="r" b="b"/>
            <a:pathLst>
              <a:path w="2801953" h="2325621">
                <a:moveTo>
                  <a:pt x="0" y="0"/>
                </a:moveTo>
                <a:lnTo>
                  <a:pt x="2801953" y="0"/>
                </a:lnTo>
                <a:lnTo>
                  <a:pt x="2801953" y="2325620"/>
                </a:lnTo>
                <a:lnTo>
                  <a:pt x="0" y="2325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2191667">
            <a:off x="8202063" y="203206"/>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4461" y="5738151"/>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5332341">
            <a:off x="3318353" y="862997"/>
            <a:ext cx="5984786" cy="5189516"/>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a:off x="5314765" y="874476"/>
            <a:ext cx="3107230" cy="5166735"/>
          </a:xfrm>
          <a:prstGeom prst="rect">
            <a:avLst/>
          </a:prstGeom>
        </p:spPr>
        <p:txBody>
          <a:bodyPr wrap="square" lIns="0" tIns="0" rIns="0" bIns="0" rtlCol="0" anchor="t">
            <a:spAutoFit/>
          </a:bodyPr>
          <a:lstStyle/>
          <a:p>
            <a:pPr algn="ctr" defTabSz="857250">
              <a:lnSpc>
                <a:spcPts val="4462"/>
              </a:lnSpc>
            </a:pPr>
            <a:r>
              <a:rPr lang="en-US" sz="3200" kern="1200" dirty="0">
                <a:latin typeface="Caveat Brush"/>
                <a:ea typeface="+mn-ea"/>
                <a:cs typeface="+mn-cs"/>
              </a:rPr>
              <a:t>Durante </a:t>
            </a:r>
            <a:r>
              <a:rPr lang="en-US" sz="3200" kern="1200" dirty="0" err="1">
                <a:latin typeface="Caveat Brush"/>
                <a:ea typeface="+mn-ea"/>
                <a:cs typeface="+mn-cs"/>
              </a:rPr>
              <a:t>una</a:t>
            </a:r>
            <a:r>
              <a:rPr lang="en-US" sz="3200" kern="1200" dirty="0">
                <a:latin typeface="Caveat Brush"/>
                <a:ea typeface="+mn-ea"/>
                <a:cs typeface="+mn-cs"/>
              </a:rPr>
              <a:t> </a:t>
            </a:r>
            <a:r>
              <a:rPr lang="en-US" sz="3200" kern="1200" dirty="0" err="1">
                <a:latin typeface="Caveat Brush"/>
                <a:ea typeface="+mn-ea"/>
                <a:cs typeface="+mn-cs"/>
              </a:rPr>
              <a:t>reunión</a:t>
            </a:r>
            <a:r>
              <a:rPr lang="en-US" sz="3200" kern="1200" dirty="0">
                <a:latin typeface="Caveat Brush"/>
                <a:ea typeface="+mn-ea"/>
                <a:cs typeface="+mn-cs"/>
              </a:rPr>
              <a:t> de padres y maestros, Jessie </a:t>
            </a:r>
            <a:r>
              <a:rPr lang="en-US" sz="3200" kern="1200" dirty="0" err="1">
                <a:latin typeface="Caveat Brush"/>
                <a:ea typeface="+mn-ea"/>
                <a:cs typeface="+mn-cs"/>
              </a:rPr>
              <a:t>comparte</a:t>
            </a:r>
            <a:r>
              <a:rPr lang="en-US" sz="3200" kern="1200" dirty="0">
                <a:latin typeface="Caveat Brush"/>
                <a:ea typeface="+mn-ea"/>
                <a:cs typeface="+mn-cs"/>
              </a:rPr>
              <a:t> sus </a:t>
            </a:r>
            <a:r>
              <a:rPr lang="en-US" sz="3200" kern="1200" dirty="0" err="1">
                <a:latin typeface="Caveat Brush"/>
                <a:ea typeface="+mn-ea"/>
                <a:cs typeface="+mn-cs"/>
              </a:rPr>
              <a:t>preocupaciones</a:t>
            </a:r>
            <a:r>
              <a:rPr lang="en-US" sz="3200" kern="1200" dirty="0">
                <a:latin typeface="Caveat Brush"/>
                <a:ea typeface="+mn-ea"/>
                <a:cs typeface="+mn-cs"/>
              </a:rPr>
              <a:t> </a:t>
            </a:r>
            <a:r>
              <a:rPr lang="en-US" sz="3200" kern="1200" dirty="0" err="1">
                <a:latin typeface="Caveat Brush"/>
                <a:ea typeface="+mn-ea"/>
                <a:cs typeface="+mn-cs"/>
              </a:rPr>
              <a:t>sobre</a:t>
            </a:r>
            <a:r>
              <a:rPr lang="en-US" sz="3200" kern="1200" dirty="0">
                <a:latin typeface="Caveat Brush"/>
                <a:ea typeface="+mn-ea"/>
                <a:cs typeface="+mn-cs"/>
              </a:rPr>
              <a:t> </a:t>
            </a:r>
            <a:r>
              <a:rPr lang="en-US" sz="3200" kern="1200" dirty="0" err="1">
                <a:latin typeface="Caveat Brush"/>
                <a:ea typeface="+mn-ea"/>
                <a:cs typeface="+mn-cs"/>
              </a:rPr>
              <a:t>el</a:t>
            </a:r>
            <a:r>
              <a:rPr lang="en-US" sz="3200" kern="1200" dirty="0">
                <a:latin typeface="Caveat Brush"/>
                <a:ea typeface="+mn-ea"/>
                <a:cs typeface="+mn-cs"/>
              </a:rPr>
              <a:t> </a:t>
            </a:r>
            <a:r>
              <a:rPr lang="en-US" sz="3200" kern="1200" dirty="0" err="1">
                <a:latin typeface="Caveat Brush"/>
                <a:ea typeface="+mn-ea"/>
                <a:cs typeface="+mn-cs"/>
              </a:rPr>
              <a:t>asma</a:t>
            </a:r>
            <a:r>
              <a:rPr lang="en-US" sz="3200" kern="1200" dirty="0">
                <a:latin typeface="Caveat Brush"/>
                <a:ea typeface="+mn-ea"/>
                <a:cs typeface="+mn-cs"/>
              </a:rPr>
              <a:t> de </a:t>
            </a:r>
            <a:r>
              <a:rPr lang="en-US" sz="3200" kern="1200" dirty="0" err="1">
                <a:latin typeface="Caveat Brush"/>
                <a:ea typeface="+mn-ea"/>
                <a:cs typeface="+mn-cs"/>
              </a:rPr>
              <a:t>su</a:t>
            </a:r>
            <a:r>
              <a:rPr lang="en-US" sz="3200" kern="1200" dirty="0">
                <a:latin typeface="Caveat Brush"/>
                <a:ea typeface="+mn-ea"/>
                <a:cs typeface="+mn-cs"/>
              </a:rPr>
              <a:t> </a:t>
            </a:r>
            <a:r>
              <a:rPr lang="en-US" sz="3200" kern="1200" dirty="0" err="1">
                <a:latin typeface="Caveat Brush"/>
                <a:ea typeface="+mn-ea"/>
                <a:cs typeface="+mn-cs"/>
              </a:rPr>
              <a:t>hijo</a:t>
            </a:r>
            <a:r>
              <a:rPr lang="en-US" sz="3200" kern="1200" dirty="0">
                <a:latin typeface="Caveat Brush"/>
                <a:ea typeface="+mn-ea"/>
                <a:cs typeface="+mn-cs"/>
              </a:rPr>
              <a:t>. </a:t>
            </a:r>
            <a:r>
              <a:rPr lang="es-419" sz="3200" kern="1200" dirty="0">
                <a:latin typeface="Caveat Brush"/>
                <a:ea typeface="+mn-ea"/>
                <a:cs typeface="+mn-cs"/>
              </a:rPr>
              <a:t>Además,</a:t>
            </a:r>
            <a:r>
              <a:rPr lang="en-US" sz="3200" kern="1200" dirty="0">
                <a:latin typeface="Caveat Brush"/>
                <a:ea typeface="+mn-ea"/>
                <a:cs typeface="+mn-cs"/>
              </a:rPr>
              <a:t> </a:t>
            </a:r>
            <a:r>
              <a:rPr lang="en-US" sz="3200" kern="1200" dirty="0" err="1">
                <a:latin typeface="Caveat Brush"/>
                <a:ea typeface="+mn-ea"/>
                <a:cs typeface="+mn-cs"/>
              </a:rPr>
              <a:t>te</a:t>
            </a:r>
            <a:r>
              <a:rPr lang="en-US" sz="3200" kern="1200" dirty="0">
                <a:latin typeface="Caveat Brush"/>
                <a:ea typeface="+mn-ea"/>
                <a:cs typeface="+mn-cs"/>
              </a:rPr>
              <a:t> </a:t>
            </a:r>
            <a:r>
              <a:rPr lang="en-US" sz="3200" kern="1200" dirty="0" err="1">
                <a:latin typeface="Caveat Brush"/>
                <a:ea typeface="+mn-ea"/>
                <a:cs typeface="+mn-cs"/>
              </a:rPr>
              <a:t>enteras</a:t>
            </a:r>
            <a:r>
              <a:rPr lang="en-US" sz="3200" kern="1200" dirty="0">
                <a:latin typeface="Caveat Brush"/>
                <a:ea typeface="+mn-ea"/>
                <a:cs typeface="+mn-cs"/>
              </a:rPr>
              <a:t> de </a:t>
            </a:r>
            <a:r>
              <a:rPr lang="en-US" sz="3200" kern="1200" dirty="0" err="1">
                <a:latin typeface="Caveat Brush"/>
                <a:ea typeface="+mn-ea"/>
                <a:cs typeface="+mn-cs"/>
              </a:rPr>
              <a:t>que</a:t>
            </a:r>
            <a:r>
              <a:rPr lang="en-US" sz="3200" kern="1200" dirty="0">
                <a:latin typeface="Caveat Brush"/>
                <a:ea typeface="+mn-ea"/>
                <a:cs typeface="+mn-cs"/>
              </a:rPr>
              <a:t> la pareja de Jessie </a:t>
            </a:r>
            <a:r>
              <a:rPr lang="en-US" sz="3200" kern="1200" dirty="0" err="1">
                <a:latin typeface="Caveat Brush"/>
                <a:ea typeface="+mn-ea"/>
                <a:cs typeface="+mn-cs"/>
              </a:rPr>
              <a:t>fuma</a:t>
            </a:r>
            <a:r>
              <a:rPr lang="en-US" sz="3200" kern="1200" dirty="0">
                <a:latin typeface="Caveat Brush"/>
                <a:ea typeface="+mn-ea"/>
                <a:cs typeface="+mn-cs"/>
              </a:rPr>
              <a:t> </a:t>
            </a:r>
            <a:r>
              <a:rPr lang="en-US" sz="3200" kern="1200" dirty="0" err="1">
                <a:latin typeface="Caveat Brush"/>
                <a:ea typeface="+mn-ea"/>
                <a:cs typeface="+mn-cs"/>
              </a:rPr>
              <a:t>cerca</a:t>
            </a:r>
            <a:r>
              <a:rPr lang="en-US" sz="3200" kern="1200" dirty="0">
                <a:latin typeface="Caveat Brush"/>
                <a:ea typeface="+mn-ea"/>
                <a:cs typeface="+mn-cs"/>
              </a:rPr>
              <a:t> de </a:t>
            </a:r>
            <a:r>
              <a:rPr lang="en-US" sz="3200" kern="1200" dirty="0" err="1">
                <a:latin typeface="Caveat Brush"/>
                <a:ea typeface="+mn-ea"/>
                <a:cs typeface="+mn-cs"/>
              </a:rPr>
              <a:t>su</a:t>
            </a:r>
            <a:r>
              <a:rPr lang="en-US" sz="3200" kern="1200" dirty="0">
                <a:latin typeface="Caveat Brush"/>
                <a:ea typeface="+mn-ea"/>
                <a:cs typeface="+mn-cs"/>
              </a:rPr>
              <a:t> </a:t>
            </a:r>
            <a:r>
              <a:rPr lang="en-US" sz="3200" kern="1200" dirty="0" err="1">
                <a:latin typeface="Caveat Brush"/>
                <a:ea typeface="+mn-ea"/>
                <a:cs typeface="+mn-cs"/>
              </a:rPr>
              <a:t>hijo</a:t>
            </a:r>
            <a:r>
              <a:rPr lang="en-US" sz="3200" kern="1200" dirty="0">
                <a:latin typeface="Caveat Brush"/>
                <a:ea typeface="+mn-ea"/>
                <a:cs typeface="+mn-cs"/>
              </a:rPr>
              <a:t>.</a:t>
            </a:r>
            <a:endParaRPr lang="en-US" dirty="0">
              <a:latin typeface="Caveat Brush"/>
              <a:ea typeface="+mn-ea"/>
              <a:cs typeface="+mn-cs"/>
            </a:endParaRPr>
          </a:p>
        </p:txBody>
      </p:sp>
    </p:spTree>
    <p:extLst>
      <p:ext uri="{BB962C8B-B14F-4D97-AF65-F5344CB8AC3E}">
        <p14:creationId xmlns:p14="http://schemas.microsoft.com/office/powerpoint/2010/main" val="421829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14">
            <a:extLst>
              <a:ext uri="{FF2B5EF4-FFF2-40B4-BE49-F238E27FC236}">
                <a16:creationId xmlns:a16="http://schemas.microsoft.com/office/drawing/2014/main" id="{09B5D1B8-CDED-3E89-1668-B21A9E2183BA}"/>
              </a:ext>
            </a:extLst>
          </p:cNvPr>
          <p:cNvGrpSpPr/>
          <p:nvPr/>
        </p:nvGrpSpPr>
        <p:grpSpPr>
          <a:xfrm>
            <a:off x="118349" y="397155"/>
            <a:ext cx="8684497" cy="1387171"/>
            <a:chOff x="0" y="0"/>
            <a:chExt cx="11427479" cy="2561738"/>
          </a:xfrm>
        </p:grpSpPr>
        <p:sp>
          <p:nvSpPr>
            <p:cNvPr id="81" name="Freeform 15">
              <a:extLst>
                <a:ext uri="{FF2B5EF4-FFF2-40B4-BE49-F238E27FC236}">
                  <a16:creationId xmlns:a16="http://schemas.microsoft.com/office/drawing/2014/main" id="{D340C1D3-1392-8D2A-01D2-FB2B2301EF62}"/>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2" name="Freeform 16">
              <a:extLst>
                <a:ext uri="{FF2B5EF4-FFF2-40B4-BE49-F238E27FC236}">
                  <a16:creationId xmlns:a16="http://schemas.microsoft.com/office/drawing/2014/main" id="{D48B4646-AD8B-47A4-1CC0-451BA7DC349E}"/>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3" name="Freeform 17">
              <a:extLst>
                <a:ext uri="{FF2B5EF4-FFF2-40B4-BE49-F238E27FC236}">
                  <a16:creationId xmlns:a16="http://schemas.microsoft.com/office/drawing/2014/main" id="{AABBD125-3169-CF11-5C87-95E0251AA45A}"/>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4" name="Freeform 18">
              <a:extLst>
                <a:ext uri="{FF2B5EF4-FFF2-40B4-BE49-F238E27FC236}">
                  <a16:creationId xmlns:a16="http://schemas.microsoft.com/office/drawing/2014/main" id="{2348CED9-0A44-585B-EA62-4CEEB33A2581}"/>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5" name="Freeform 19">
              <a:extLst>
                <a:ext uri="{FF2B5EF4-FFF2-40B4-BE49-F238E27FC236}">
                  <a16:creationId xmlns:a16="http://schemas.microsoft.com/office/drawing/2014/main" id="{D30E35EB-8373-CBC8-CC31-050CD0144364}"/>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6" name="Freeform 20">
              <a:extLst>
                <a:ext uri="{FF2B5EF4-FFF2-40B4-BE49-F238E27FC236}">
                  <a16:creationId xmlns:a16="http://schemas.microsoft.com/office/drawing/2014/main" id="{8672A295-1ADA-0280-1817-F49F8EAFF126}"/>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7" name="Freeform 21">
              <a:extLst>
                <a:ext uri="{FF2B5EF4-FFF2-40B4-BE49-F238E27FC236}">
                  <a16:creationId xmlns:a16="http://schemas.microsoft.com/office/drawing/2014/main" id="{9D12DCB9-8489-3673-AC29-8A4FC033594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8" name="Freeform 22">
              <a:extLst>
                <a:ext uri="{FF2B5EF4-FFF2-40B4-BE49-F238E27FC236}">
                  <a16:creationId xmlns:a16="http://schemas.microsoft.com/office/drawing/2014/main" id="{29B5F307-CD19-032B-0E71-8CE0DEAD4918}"/>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1" name="Group 14">
            <a:extLst>
              <a:ext uri="{FF2B5EF4-FFF2-40B4-BE49-F238E27FC236}">
                <a16:creationId xmlns:a16="http://schemas.microsoft.com/office/drawing/2014/main" id="{4A1BDBC9-A529-306A-F254-CF85AB586D3F}"/>
              </a:ext>
            </a:extLst>
          </p:cNvPr>
          <p:cNvGrpSpPr/>
          <p:nvPr/>
        </p:nvGrpSpPr>
        <p:grpSpPr>
          <a:xfrm>
            <a:off x="229751" y="1983908"/>
            <a:ext cx="8684497" cy="1387171"/>
            <a:chOff x="0" y="0"/>
            <a:chExt cx="11427479" cy="2561738"/>
          </a:xfrm>
        </p:grpSpPr>
        <p:sp>
          <p:nvSpPr>
            <p:cNvPr id="72" name="Freeform 15">
              <a:extLst>
                <a:ext uri="{FF2B5EF4-FFF2-40B4-BE49-F238E27FC236}">
                  <a16:creationId xmlns:a16="http://schemas.microsoft.com/office/drawing/2014/main" id="{608919DF-5606-7661-81D7-933F5E087EA9}"/>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3" name="Freeform 16">
              <a:extLst>
                <a:ext uri="{FF2B5EF4-FFF2-40B4-BE49-F238E27FC236}">
                  <a16:creationId xmlns:a16="http://schemas.microsoft.com/office/drawing/2014/main" id="{DCF33E55-9FB1-F701-B245-6DCD40E98619}"/>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3DF7E0BC-E38F-2B53-69FC-034EF760D472}"/>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5" name="Freeform 18">
              <a:extLst>
                <a:ext uri="{FF2B5EF4-FFF2-40B4-BE49-F238E27FC236}">
                  <a16:creationId xmlns:a16="http://schemas.microsoft.com/office/drawing/2014/main" id="{A7DFCE9A-4E1C-F435-449A-F61219918F9B}"/>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6" name="Freeform 19">
              <a:extLst>
                <a:ext uri="{FF2B5EF4-FFF2-40B4-BE49-F238E27FC236}">
                  <a16:creationId xmlns:a16="http://schemas.microsoft.com/office/drawing/2014/main" id="{392E3222-BBCA-2EAB-0A4F-E1F1E803733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7" name="Freeform 20">
              <a:extLst>
                <a:ext uri="{FF2B5EF4-FFF2-40B4-BE49-F238E27FC236}">
                  <a16:creationId xmlns:a16="http://schemas.microsoft.com/office/drawing/2014/main" id="{24548E92-464E-7488-CBC1-38A40119A8D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8" name="Freeform 21">
              <a:extLst>
                <a:ext uri="{FF2B5EF4-FFF2-40B4-BE49-F238E27FC236}">
                  <a16:creationId xmlns:a16="http://schemas.microsoft.com/office/drawing/2014/main" id="{D05BFE11-4C62-BE89-CA9F-78B4148920C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9" name="Freeform 22">
              <a:extLst>
                <a:ext uri="{FF2B5EF4-FFF2-40B4-BE49-F238E27FC236}">
                  <a16:creationId xmlns:a16="http://schemas.microsoft.com/office/drawing/2014/main" id="{60FB7AB2-CF69-2DD1-487B-2A5C2A4A0FD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62" name="Group 14">
            <a:extLst>
              <a:ext uri="{FF2B5EF4-FFF2-40B4-BE49-F238E27FC236}">
                <a16:creationId xmlns:a16="http://schemas.microsoft.com/office/drawing/2014/main" id="{1952BF4E-9A2F-DDA1-E9A3-964BFEF9D1A6}"/>
              </a:ext>
            </a:extLst>
          </p:cNvPr>
          <p:cNvGrpSpPr/>
          <p:nvPr/>
        </p:nvGrpSpPr>
        <p:grpSpPr>
          <a:xfrm>
            <a:off x="229751" y="3585840"/>
            <a:ext cx="8684497" cy="1387171"/>
            <a:chOff x="0" y="0"/>
            <a:chExt cx="11427479" cy="2561738"/>
          </a:xfrm>
        </p:grpSpPr>
        <p:sp>
          <p:nvSpPr>
            <p:cNvPr id="63" name="Freeform 15">
              <a:extLst>
                <a:ext uri="{FF2B5EF4-FFF2-40B4-BE49-F238E27FC236}">
                  <a16:creationId xmlns:a16="http://schemas.microsoft.com/office/drawing/2014/main" id="{E3107365-17E2-15E7-2DAA-E1B8EB54926A}"/>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4" name="Freeform 16">
              <a:extLst>
                <a:ext uri="{FF2B5EF4-FFF2-40B4-BE49-F238E27FC236}">
                  <a16:creationId xmlns:a16="http://schemas.microsoft.com/office/drawing/2014/main" id="{662C2684-C89E-27B9-22EE-EE4DE95A8D8F}"/>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5" name="Freeform 17">
              <a:extLst>
                <a:ext uri="{FF2B5EF4-FFF2-40B4-BE49-F238E27FC236}">
                  <a16:creationId xmlns:a16="http://schemas.microsoft.com/office/drawing/2014/main" id="{A06107E3-1E3C-D095-D1D8-919CE199B75E}"/>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6" name="Freeform 18">
              <a:extLst>
                <a:ext uri="{FF2B5EF4-FFF2-40B4-BE49-F238E27FC236}">
                  <a16:creationId xmlns:a16="http://schemas.microsoft.com/office/drawing/2014/main" id="{07910673-79D7-C944-F241-A55852CAD4E2}"/>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7" name="Freeform 19">
              <a:extLst>
                <a:ext uri="{FF2B5EF4-FFF2-40B4-BE49-F238E27FC236}">
                  <a16:creationId xmlns:a16="http://schemas.microsoft.com/office/drawing/2014/main" id="{47A399E0-08B3-1E04-A07D-A63924738AA3}"/>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8" name="Freeform 20">
              <a:extLst>
                <a:ext uri="{FF2B5EF4-FFF2-40B4-BE49-F238E27FC236}">
                  <a16:creationId xmlns:a16="http://schemas.microsoft.com/office/drawing/2014/main" id="{CAF865CF-3EA4-7FFD-4593-35360208F2B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9" name="Freeform 21">
              <a:extLst>
                <a:ext uri="{FF2B5EF4-FFF2-40B4-BE49-F238E27FC236}">
                  <a16:creationId xmlns:a16="http://schemas.microsoft.com/office/drawing/2014/main" id="{930893D4-49B5-49EB-F5A5-0774BB80C5BA}"/>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0" name="Freeform 22">
              <a:extLst>
                <a:ext uri="{FF2B5EF4-FFF2-40B4-BE49-F238E27FC236}">
                  <a16:creationId xmlns:a16="http://schemas.microsoft.com/office/drawing/2014/main" id="{C18669BB-DF76-732E-D7EB-888613AC0DAE}"/>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3" name="Group 14">
            <a:extLst>
              <a:ext uri="{FF2B5EF4-FFF2-40B4-BE49-F238E27FC236}">
                <a16:creationId xmlns:a16="http://schemas.microsoft.com/office/drawing/2014/main" id="{A7427AD7-BD73-4DEE-5D58-7A59A0445F23}"/>
              </a:ext>
            </a:extLst>
          </p:cNvPr>
          <p:cNvGrpSpPr/>
          <p:nvPr/>
        </p:nvGrpSpPr>
        <p:grpSpPr>
          <a:xfrm>
            <a:off x="246562" y="5231488"/>
            <a:ext cx="8684497" cy="1387171"/>
            <a:chOff x="0" y="0"/>
            <a:chExt cx="11427479" cy="2561738"/>
          </a:xfrm>
        </p:grpSpPr>
        <p:sp>
          <p:nvSpPr>
            <p:cNvPr id="54" name="Freeform 15">
              <a:extLst>
                <a:ext uri="{FF2B5EF4-FFF2-40B4-BE49-F238E27FC236}">
                  <a16:creationId xmlns:a16="http://schemas.microsoft.com/office/drawing/2014/main" id="{5833DB2B-41A6-51F0-F585-FEAF0124E288}"/>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5" name="Freeform 16">
              <a:extLst>
                <a:ext uri="{FF2B5EF4-FFF2-40B4-BE49-F238E27FC236}">
                  <a16:creationId xmlns:a16="http://schemas.microsoft.com/office/drawing/2014/main" id="{A3ABA5A1-D1F0-9B9E-0772-41CD9636A837}"/>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6" name="Freeform 17">
              <a:extLst>
                <a:ext uri="{FF2B5EF4-FFF2-40B4-BE49-F238E27FC236}">
                  <a16:creationId xmlns:a16="http://schemas.microsoft.com/office/drawing/2014/main" id="{AA6196A2-E137-2CBE-3F0B-9B6F9D5C6A60}"/>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id="{A0116A38-2056-2CEC-0ED0-710552483886}"/>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8" name="Freeform 19">
              <a:extLst>
                <a:ext uri="{FF2B5EF4-FFF2-40B4-BE49-F238E27FC236}">
                  <a16:creationId xmlns:a16="http://schemas.microsoft.com/office/drawing/2014/main" id="{C7975DE4-7AC5-B97C-0A61-7099D6A530F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9" name="Freeform 20">
              <a:extLst>
                <a:ext uri="{FF2B5EF4-FFF2-40B4-BE49-F238E27FC236}">
                  <a16:creationId xmlns:a16="http://schemas.microsoft.com/office/drawing/2014/main" id="{AC265BE2-13B9-7876-3B08-37DC3438286E}"/>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0" name="Freeform 21">
              <a:extLst>
                <a:ext uri="{FF2B5EF4-FFF2-40B4-BE49-F238E27FC236}">
                  <a16:creationId xmlns:a16="http://schemas.microsoft.com/office/drawing/2014/main" id="{FC9D0846-F255-D28B-EB23-E0EAD809A1EE}"/>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1" name="Freeform 22">
              <a:extLst>
                <a:ext uri="{FF2B5EF4-FFF2-40B4-BE49-F238E27FC236}">
                  <a16:creationId xmlns:a16="http://schemas.microsoft.com/office/drawing/2014/main" id="{03C0D34F-30DA-D839-666F-7659E44D8D7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32" name="TextBox 10">
            <a:extLst>
              <a:ext uri="{FF2B5EF4-FFF2-40B4-BE49-F238E27FC236}">
                <a16:creationId xmlns:a16="http://schemas.microsoft.com/office/drawing/2014/main" id="{3A5BDD6C-65B3-8BB2-7E12-397A740FC9F0}"/>
              </a:ext>
            </a:extLst>
          </p:cNvPr>
          <p:cNvSpPr txBox="1"/>
          <p:nvPr/>
        </p:nvSpPr>
        <p:spPr>
          <a:xfrm>
            <a:off x="1002201" y="576942"/>
            <a:ext cx="7589594" cy="1014958"/>
          </a:xfrm>
          <a:prstGeom prst="rect">
            <a:avLst/>
          </a:prstGeom>
        </p:spPr>
        <p:txBody>
          <a:bodyPr lIns="0" tIns="0" rIns="0" bIns="0" rtlCol="0" anchor="t">
            <a:spAutoFit/>
          </a:bodyPr>
          <a:lstStyle/>
          <a:p>
            <a:pPr defTabSz="857250">
              <a:lnSpc>
                <a:spcPts val="4000"/>
              </a:lnSpc>
            </a:pPr>
            <a:r>
              <a:rPr lang="en-US" sz="3200" kern="1200" dirty="0">
                <a:solidFill>
                  <a:srgbClr val="F98832"/>
                </a:solidFill>
                <a:latin typeface="Caveat Brush"/>
                <a:ea typeface="+mn-ea"/>
                <a:cs typeface="+mn-cs"/>
              </a:rPr>
              <a:t>A. </a:t>
            </a:r>
            <a:r>
              <a:rPr lang="en-US" sz="3200" kern="1200">
                <a:solidFill>
                  <a:srgbClr val="F98832"/>
                </a:solidFill>
                <a:latin typeface="Caveat Brush"/>
                <a:ea typeface="+mn-ea"/>
                <a:cs typeface="+mn-cs"/>
              </a:rPr>
              <a:t>Ofrécerle</a:t>
            </a:r>
            <a:r>
              <a:rPr lang="en-US" sz="3200" kern="1200" dirty="0">
                <a:solidFill>
                  <a:srgbClr val="F98832"/>
                </a:solidFill>
                <a:latin typeface="Caveat Brush"/>
                <a:ea typeface="+mn-ea"/>
                <a:cs typeface="+mn-cs"/>
              </a:rPr>
              <a:t> a Jessie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folleto</a:t>
            </a:r>
            <a:r>
              <a:rPr lang="en-US" sz="3200" kern="1200" dirty="0">
                <a:solidFill>
                  <a:srgbClr val="F98832"/>
                </a:solidFill>
                <a:latin typeface="Caveat Brush"/>
                <a:ea typeface="+mn-ea"/>
                <a:cs typeface="+mn-cs"/>
              </a:rPr>
              <a:t> para padres </a:t>
            </a:r>
            <a:r>
              <a:rPr lang="en-US" sz="3200" kern="1200" dirty="0" err="1">
                <a:solidFill>
                  <a:srgbClr val="F98832"/>
                </a:solidFill>
                <a:latin typeface="Caveat Brush"/>
                <a:ea typeface="+mn-ea"/>
                <a:cs typeface="+mn-cs"/>
              </a:rPr>
              <a:t>sobre</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asma</a:t>
            </a:r>
            <a:r>
              <a:rPr lang="en-US" sz="3200" kern="1200" dirty="0">
                <a:solidFill>
                  <a:srgbClr val="F98832"/>
                </a:solidFill>
                <a:latin typeface="Caveat Brush"/>
                <a:ea typeface="+mn-ea"/>
                <a:cs typeface="+mn-cs"/>
              </a:rPr>
              <a:t>.</a:t>
            </a:r>
            <a:endParaRPr lang="en-US" dirty="0">
              <a:ea typeface="+mn-ea"/>
              <a:cs typeface="+mn-cs"/>
            </a:endParaRPr>
          </a:p>
        </p:txBody>
      </p:sp>
      <p:sp>
        <p:nvSpPr>
          <p:cNvPr id="33" name="TextBox 10">
            <a:extLst>
              <a:ext uri="{FF2B5EF4-FFF2-40B4-BE49-F238E27FC236}">
                <a16:creationId xmlns:a16="http://schemas.microsoft.com/office/drawing/2014/main" id="{C2296D82-552D-59C3-5447-E81450A740D7}"/>
              </a:ext>
            </a:extLst>
          </p:cNvPr>
          <p:cNvSpPr txBox="1"/>
          <p:nvPr/>
        </p:nvSpPr>
        <p:spPr>
          <a:xfrm>
            <a:off x="1013263" y="2039588"/>
            <a:ext cx="7838917" cy="1009572"/>
          </a:xfrm>
          <a:prstGeom prst="rect">
            <a:avLst/>
          </a:prstGeom>
        </p:spPr>
        <p:txBody>
          <a:bodyPr wrap="square" lIns="0" tIns="0" rIns="0" bIns="0" rtlCol="0" anchor="t">
            <a:spAutoFit/>
          </a:bodyPr>
          <a:lstStyle/>
          <a:p>
            <a:pPr defTabSz="857250">
              <a:lnSpc>
                <a:spcPts val="4000"/>
              </a:lnSpc>
            </a:pPr>
            <a:r>
              <a:rPr lang="en-US" sz="3200" kern="1200" dirty="0">
                <a:solidFill>
                  <a:srgbClr val="F98832"/>
                </a:solidFill>
                <a:latin typeface="Caveat Brush"/>
                <a:ea typeface="+mn-ea"/>
              </a:rPr>
              <a:t>B. Llama la </a:t>
            </a:r>
            <a:r>
              <a:rPr lang="en-US" sz="3200" kern="1200" dirty="0" err="1">
                <a:solidFill>
                  <a:srgbClr val="F98832"/>
                </a:solidFill>
                <a:latin typeface="Caveat Brush"/>
                <a:ea typeface="+mn-ea"/>
              </a:rPr>
              <a:t>atención</a:t>
            </a:r>
            <a:r>
              <a:rPr lang="en-US" sz="3200" kern="1200" dirty="0">
                <a:solidFill>
                  <a:srgbClr val="F98832"/>
                </a:solidFill>
                <a:latin typeface="Caveat Brush"/>
                <a:ea typeface="+mn-ea"/>
              </a:rPr>
              <a:t> a Jessie </a:t>
            </a:r>
            <a:r>
              <a:rPr lang="en-US" sz="3200" kern="1200" dirty="0" err="1">
                <a:solidFill>
                  <a:srgbClr val="F98832"/>
                </a:solidFill>
                <a:latin typeface="Caveat Brush"/>
                <a:ea typeface="+mn-ea"/>
              </a:rPr>
              <a:t>por</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exponer</a:t>
            </a:r>
            <a:r>
              <a:rPr lang="en-US" sz="3200" kern="1200" dirty="0">
                <a:solidFill>
                  <a:srgbClr val="F98832"/>
                </a:solidFill>
                <a:latin typeface="Caveat Brush"/>
                <a:ea typeface="+mn-ea"/>
              </a:rPr>
              <a:t> a </a:t>
            </a:r>
            <a:r>
              <a:rPr lang="en-US" sz="3200" kern="1200" dirty="0" err="1">
                <a:solidFill>
                  <a:srgbClr val="F98832"/>
                </a:solidFill>
                <a:latin typeface="Caveat Brush"/>
                <a:ea typeface="+mn-ea"/>
              </a:rPr>
              <a:t>su</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hijo</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en</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riesgo</a:t>
            </a:r>
            <a:r>
              <a:rPr lang="en-US" sz="3200" kern="1200" dirty="0">
                <a:solidFill>
                  <a:srgbClr val="F98832"/>
                </a:solidFill>
                <a:latin typeface="Caveat Brush"/>
                <a:ea typeface="+mn-ea"/>
              </a:rPr>
              <a:t> y </a:t>
            </a:r>
            <a:r>
              <a:rPr lang="en-US" sz="3200" kern="1200" dirty="0" err="1">
                <a:solidFill>
                  <a:srgbClr val="F98832"/>
                </a:solidFill>
                <a:latin typeface="Caveat Brush"/>
                <a:ea typeface="+mn-ea"/>
              </a:rPr>
              <a:t>aconséjale</a:t>
            </a:r>
            <a:r>
              <a:rPr lang="en-US" sz="3200" kern="1200" dirty="0">
                <a:solidFill>
                  <a:srgbClr val="F98832"/>
                </a:solidFill>
                <a:latin typeface="Caveat Brush"/>
                <a:ea typeface="+mn-ea"/>
              </a:rPr>
              <a:t> </a:t>
            </a:r>
            <a:r>
              <a:rPr lang="en-US" sz="3200" kern="1200" dirty="0" err="1">
                <a:solidFill>
                  <a:srgbClr val="F98832"/>
                </a:solidFill>
                <a:latin typeface="Caveat Brush"/>
                <a:ea typeface="+mn-ea"/>
              </a:rPr>
              <a:t>que</a:t>
            </a:r>
            <a:r>
              <a:rPr lang="en-US" sz="3200" kern="1200" dirty="0">
                <a:solidFill>
                  <a:srgbClr val="F98832"/>
                </a:solidFill>
                <a:latin typeface="Caveat Brush"/>
                <a:ea typeface="+mn-ea"/>
              </a:rPr>
              <a:t> se </a:t>
            </a:r>
            <a:r>
              <a:rPr lang="en-US" sz="3200" kern="1200" dirty="0" err="1">
                <a:solidFill>
                  <a:srgbClr val="F98832"/>
                </a:solidFill>
                <a:latin typeface="Caveat Brush"/>
                <a:ea typeface="+mn-ea"/>
              </a:rPr>
              <a:t>separe</a:t>
            </a:r>
            <a:r>
              <a:rPr lang="en-US" sz="3200" kern="1200" dirty="0">
                <a:solidFill>
                  <a:srgbClr val="F98832"/>
                </a:solidFill>
                <a:latin typeface="Caveat Brush"/>
                <a:ea typeface="+mn-ea"/>
              </a:rPr>
              <a:t> de </a:t>
            </a:r>
            <a:r>
              <a:rPr lang="en-US" sz="3200" kern="1200" dirty="0" err="1">
                <a:solidFill>
                  <a:srgbClr val="F98832"/>
                </a:solidFill>
                <a:latin typeface="Caveat Brush"/>
                <a:ea typeface="+mn-ea"/>
              </a:rPr>
              <a:t>su</a:t>
            </a:r>
            <a:r>
              <a:rPr lang="en-US" sz="3200" kern="1200" dirty="0">
                <a:solidFill>
                  <a:srgbClr val="F98832"/>
                </a:solidFill>
                <a:latin typeface="Caveat Brush"/>
                <a:ea typeface="+mn-ea"/>
              </a:rPr>
              <a:t> pareja.</a:t>
            </a:r>
            <a:endParaRPr lang="en-US" dirty="0">
              <a:ea typeface="+mn-ea"/>
            </a:endParaRPr>
          </a:p>
        </p:txBody>
      </p:sp>
      <p:sp>
        <p:nvSpPr>
          <p:cNvPr id="34" name="TextBox 10">
            <a:extLst>
              <a:ext uri="{FF2B5EF4-FFF2-40B4-BE49-F238E27FC236}">
                <a16:creationId xmlns:a16="http://schemas.microsoft.com/office/drawing/2014/main" id="{6400285D-7DD1-1D62-FB52-72AC026E7386}"/>
              </a:ext>
            </a:extLst>
          </p:cNvPr>
          <p:cNvSpPr txBox="1"/>
          <p:nvPr/>
        </p:nvSpPr>
        <p:spPr>
          <a:xfrm>
            <a:off x="1002201" y="3766926"/>
            <a:ext cx="7589594" cy="1009572"/>
          </a:xfrm>
          <a:prstGeom prst="rect">
            <a:avLst/>
          </a:prstGeom>
        </p:spPr>
        <p:txBody>
          <a:bodyPr lIns="0" tIns="0" rIns="0" bIns="0" rtlCol="0" anchor="t">
            <a:spAutoFit/>
          </a:bodyPr>
          <a:lstStyle/>
          <a:p>
            <a:pPr defTabSz="857250">
              <a:lnSpc>
                <a:spcPts val="4000"/>
              </a:lnSpc>
            </a:pPr>
            <a:r>
              <a:rPr lang="en-US" sz="3200" dirty="0">
                <a:solidFill>
                  <a:srgbClr val="F79646"/>
                </a:solidFill>
                <a:latin typeface="Caveat Brush"/>
                <a:ea typeface="+mn-ea"/>
                <a:cs typeface="+mn-cs"/>
              </a:rPr>
              <a:t>C. </a:t>
            </a:r>
            <a:r>
              <a:rPr lang="en-US" sz="3200" dirty="0" err="1">
                <a:solidFill>
                  <a:srgbClr val="F79646"/>
                </a:solidFill>
                <a:latin typeface="Caveat Brush"/>
                <a:ea typeface="+mn-ea"/>
                <a:cs typeface="+mn-cs"/>
              </a:rPr>
              <a:t>Trabaja</a:t>
            </a:r>
            <a:r>
              <a:rPr lang="en-US" sz="3200" dirty="0">
                <a:solidFill>
                  <a:srgbClr val="F79646"/>
                </a:solidFill>
                <a:latin typeface="Caveat Brush"/>
                <a:ea typeface="+mn-ea"/>
                <a:cs typeface="+mn-cs"/>
              </a:rPr>
              <a:t> con</a:t>
            </a:r>
            <a:r>
              <a:rPr lang="en-US" sz="3200" dirty="0">
                <a:solidFill>
                  <a:schemeClr val="accent6"/>
                </a:solidFill>
                <a:latin typeface="Caveat Brush"/>
              </a:rPr>
              <a:t> Jessie </a:t>
            </a:r>
            <a:r>
              <a:rPr lang="en-US" sz="3200" dirty="0" err="1">
                <a:solidFill>
                  <a:schemeClr val="accent6"/>
                </a:solidFill>
                <a:latin typeface="Caveat Brush"/>
              </a:rPr>
              <a:t>en</a:t>
            </a:r>
            <a:r>
              <a:rPr lang="en-US" sz="3200" dirty="0">
                <a:solidFill>
                  <a:schemeClr val="accent6"/>
                </a:solidFill>
                <a:latin typeface="Caveat Brush"/>
              </a:rPr>
              <a:t> la hoja de </a:t>
            </a:r>
            <a:r>
              <a:rPr lang="en-US" sz="3200" dirty="0" err="1">
                <a:solidFill>
                  <a:schemeClr val="accent6"/>
                </a:solidFill>
                <a:latin typeface="Caveat Brush"/>
              </a:rPr>
              <a:t>trabajo</a:t>
            </a:r>
            <a:r>
              <a:rPr lang="en-US" sz="3200" dirty="0">
                <a:solidFill>
                  <a:schemeClr val="accent6"/>
                </a:solidFill>
                <a:latin typeface="Caveat Brush"/>
              </a:rPr>
              <a:t> de  "</a:t>
            </a:r>
            <a:r>
              <a:rPr lang="en-US" sz="3200" dirty="0" err="1">
                <a:solidFill>
                  <a:schemeClr val="accent6"/>
                </a:solidFill>
                <a:latin typeface="Caveat Brush"/>
              </a:rPr>
              <a:t>Cómo</a:t>
            </a:r>
            <a:r>
              <a:rPr lang="en-US" sz="3200" dirty="0">
                <a:solidFill>
                  <a:schemeClr val="accent6"/>
                </a:solidFill>
                <a:latin typeface="Caveat Brush"/>
              </a:rPr>
              <a:t> </a:t>
            </a:r>
            <a:r>
              <a:rPr lang="en-US" sz="3200" dirty="0" err="1">
                <a:solidFill>
                  <a:schemeClr val="accent6"/>
                </a:solidFill>
                <a:latin typeface="Caveat Brush"/>
              </a:rPr>
              <a:t>hablar</a:t>
            </a:r>
            <a:r>
              <a:rPr lang="en-US" sz="3200" dirty="0">
                <a:solidFill>
                  <a:schemeClr val="accent6"/>
                </a:solidFill>
                <a:latin typeface="Caveat Brush"/>
              </a:rPr>
              <a:t> con </a:t>
            </a:r>
            <a:r>
              <a:rPr lang="en-US" sz="3200" dirty="0" err="1">
                <a:solidFill>
                  <a:schemeClr val="accent6"/>
                </a:solidFill>
                <a:latin typeface="Caveat Brush"/>
              </a:rPr>
              <a:t>otras</a:t>
            </a:r>
            <a:r>
              <a:rPr lang="en-US" sz="3200" dirty="0">
                <a:solidFill>
                  <a:schemeClr val="accent6"/>
                </a:solidFill>
                <a:latin typeface="Caveat Brush"/>
              </a:rPr>
              <a:t> personas </a:t>
            </a:r>
            <a:r>
              <a:rPr lang="en-US" sz="3200" dirty="0" err="1">
                <a:solidFill>
                  <a:schemeClr val="accent6"/>
                </a:solidFill>
                <a:latin typeface="Caveat Brush"/>
              </a:rPr>
              <a:t>que</a:t>
            </a:r>
            <a:r>
              <a:rPr lang="en-US" sz="3200" dirty="0">
                <a:solidFill>
                  <a:schemeClr val="accent6"/>
                </a:solidFill>
                <a:latin typeface="Caveat Brush"/>
              </a:rPr>
              <a:t> </a:t>
            </a:r>
            <a:r>
              <a:rPr lang="en-US" sz="3200" dirty="0" err="1">
                <a:solidFill>
                  <a:schemeClr val="accent6"/>
                </a:solidFill>
                <a:latin typeface="Caveat Brush"/>
              </a:rPr>
              <a:t>fuman</a:t>
            </a:r>
            <a:r>
              <a:rPr lang="en-US" sz="3200" dirty="0">
                <a:solidFill>
                  <a:schemeClr val="accent6"/>
                </a:solidFill>
                <a:latin typeface="Caveat Brush"/>
              </a:rPr>
              <a:t> a </a:t>
            </a:r>
            <a:r>
              <a:rPr lang="en-US" sz="3200" dirty="0" err="1">
                <a:solidFill>
                  <a:schemeClr val="accent6"/>
                </a:solidFill>
                <a:latin typeface="Caveat Brush"/>
              </a:rPr>
              <a:t>tu</a:t>
            </a:r>
            <a:r>
              <a:rPr lang="en-US" sz="3200" dirty="0">
                <a:solidFill>
                  <a:schemeClr val="accent6"/>
                </a:solidFill>
                <a:latin typeface="Caveat Brush"/>
              </a:rPr>
              <a:t> </a:t>
            </a:r>
            <a:r>
              <a:rPr lang="en-US" sz="3200" dirty="0" err="1">
                <a:solidFill>
                  <a:schemeClr val="accent6"/>
                </a:solidFill>
                <a:latin typeface="Caveat Brush"/>
              </a:rPr>
              <a:t>alrededor</a:t>
            </a:r>
            <a:r>
              <a:rPr lang="en-US" sz="3200" dirty="0">
                <a:solidFill>
                  <a:schemeClr val="accent6"/>
                </a:solidFill>
                <a:latin typeface="Caveat Brush"/>
              </a:rPr>
              <a:t>"</a:t>
            </a:r>
            <a:endParaRPr lang="en-US" dirty="0" err="1">
              <a:solidFill>
                <a:schemeClr val="accent6"/>
              </a:solidFill>
              <a:ea typeface="+mn-ea"/>
              <a:cs typeface="+mn-cs"/>
            </a:endParaRPr>
          </a:p>
        </p:txBody>
      </p:sp>
      <p:sp>
        <p:nvSpPr>
          <p:cNvPr id="98" name="TextBox 10">
            <a:extLst>
              <a:ext uri="{FF2B5EF4-FFF2-40B4-BE49-F238E27FC236}">
                <a16:creationId xmlns:a16="http://schemas.microsoft.com/office/drawing/2014/main" id="{C5ECACFD-5C5B-4862-571C-7A4736E15315}"/>
              </a:ext>
            </a:extLst>
          </p:cNvPr>
          <p:cNvSpPr txBox="1"/>
          <p:nvPr/>
        </p:nvSpPr>
        <p:spPr>
          <a:xfrm>
            <a:off x="743408" y="5410441"/>
            <a:ext cx="8110021" cy="1009572"/>
          </a:xfrm>
          <a:prstGeom prst="rect">
            <a:avLst/>
          </a:prstGeom>
        </p:spPr>
        <p:txBody>
          <a:bodyPr wrap="square" lIns="0" tIns="0" rIns="0" bIns="0" rtlCol="0" anchor="t">
            <a:spAutoFit/>
          </a:bodyPr>
          <a:lstStyle/>
          <a:p>
            <a:pPr defTabSz="857250">
              <a:lnSpc>
                <a:spcPts val="4000"/>
              </a:lnSpc>
            </a:pPr>
            <a:r>
              <a:rPr lang="en-US" sz="3200" kern="1200" dirty="0">
                <a:solidFill>
                  <a:srgbClr val="F98832"/>
                </a:solidFill>
                <a:latin typeface="Caveat Brush"/>
                <a:ea typeface="+mn-ea"/>
              </a:rPr>
              <a:t>D. Anima </a:t>
            </a:r>
            <a:r>
              <a:rPr lang="en-US" sz="3200" kern="1200" dirty="0">
                <a:solidFill>
                  <a:srgbClr val="F98832"/>
                </a:solidFill>
                <a:latin typeface="Caveat Brush"/>
                <a:ea typeface="+mn-ea"/>
                <a:cs typeface="+mn-cs"/>
              </a:rPr>
              <a:t>a Jessie a </a:t>
            </a:r>
            <a:r>
              <a:rPr lang="en-US" sz="3200" kern="1200" dirty="0" err="1">
                <a:solidFill>
                  <a:srgbClr val="F98832"/>
                </a:solidFill>
                <a:latin typeface="Caveat Brush"/>
                <a:ea typeface="+mn-ea"/>
                <a:cs typeface="+mn-cs"/>
              </a:rPr>
              <a:t>hablar</a:t>
            </a:r>
            <a:r>
              <a:rPr lang="en-US" sz="3200" kern="1200" dirty="0">
                <a:solidFill>
                  <a:srgbClr val="F98832"/>
                </a:solidFill>
                <a:latin typeface="Caveat Brush"/>
                <a:ea typeface="+mn-ea"/>
                <a:cs typeface="+mn-cs"/>
              </a:rPr>
              <a:t> con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médico</a:t>
            </a:r>
            <a:r>
              <a:rPr lang="en-US" sz="3200" kern="1200" dirty="0">
                <a:solidFill>
                  <a:srgbClr val="F98832"/>
                </a:solidFill>
                <a:latin typeface="Caveat Brush"/>
                <a:ea typeface="+mn-ea"/>
                <a:cs typeface="+mn-cs"/>
              </a:rPr>
              <a:t> de </a:t>
            </a:r>
            <a:r>
              <a:rPr lang="en-US" sz="3200" kern="1200" dirty="0" err="1">
                <a:solidFill>
                  <a:srgbClr val="F98832"/>
                </a:solidFill>
                <a:latin typeface="Caveat Brush"/>
                <a:ea typeface="+mn-ea"/>
                <a:cs typeface="+mn-cs"/>
              </a:rPr>
              <a:t>su</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hijo</a:t>
            </a:r>
            <a:r>
              <a:rPr lang="en-US" sz="3200" kern="1200" dirty="0">
                <a:solidFill>
                  <a:srgbClr val="F98832"/>
                </a:solidFill>
                <a:latin typeface="Caveat Brush"/>
                <a:ea typeface="+mn-ea"/>
                <a:cs typeface="+mn-cs"/>
              </a:rPr>
              <a:t> </a:t>
            </a:r>
            <a:r>
              <a:rPr lang="en-US" sz="3200" kern="1200" dirty="0" err="1">
                <a:solidFill>
                  <a:srgbClr val="F98832"/>
                </a:solidFill>
                <a:latin typeface="Caveat Brush"/>
                <a:ea typeface="+mn-ea"/>
                <a:cs typeface="+mn-cs"/>
              </a:rPr>
              <a:t>sobre</a:t>
            </a:r>
            <a:r>
              <a:rPr lang="en-US" sz="3200" kern="1200" dirty="0">
                <a:solidFill>
                  <a:srgbClr val="F98832"/>
                </a:solidFill>
                <a:latin typeface="Caveat Brush"/>
                <a:ea typeface="+mn-ea"/>
                <a:cs typeface="+mn-cs"/>
              </a:rPr>
              <a:t> la </a:t>
            </a:r>
            <a:r>
              <a:rPr lang="en-US" sz="3200" kern="1200" dirty="0" err="1">
                <a:solidFill>
                  <a:srgbClr val="F98832"/>
                </a:solidFill>
                <a:latin typeface="Caveat Brush"/>
                <a:ea typeface="+mn-ea"/>
                <a:cs typeface="+mn-cs"/>
              </a:rPr>
              <a:t>creación</a:t>
            </a:r>
            <a:r>
              <a:rPr lang="en-US" sz="3200" kern="1200" dirty="0">
                <a:solidFill>
                  <a:srgbClr val="F98832"/>
                </a:solidFill>
                <a:latin typeface="Caveat Brush"/>
                <a:ea typeface="+mn-ea"/>
                <a:cs typeface="+mn-cs"/>
              </a:rPr>
              <a:t> de un Plan de </a:t>
            </a:r>
            <a:r>
              <a:rPr lang="en-US" sz="3200" kern="1200" dirty="0" err="1">
                <a:solidFill>
                  <a:srgbClr val="F98832"/>
                </a:solidFill>
                <a:latin typeface="Caveat Brush"/>
                <a:ea typeface="+mn-ea"/>
                <a:cs typeface="+mn-cs"/>
              </a:rPr>
              <a:t>Acción</a:t>
            </a:r>
            <a:r>
              <a:rPr lang="en-US" sz="3200" kern="1200" dirty="0">
                <a:solidFill>
                  <a:srgbClr val="F98832"/>
                </a:solidFill>
                <a:latin typeface="Caveat Brush"/>
                <a:ea typeface="+mn-ea"/>
                <a:cs typeface="+mn-cs"/>
              </a:rPr>
              <a:t> contra </a:t>
            </a:r>
            <a:r>
              <a:rPr lang="en-US" sz="3200" kern="1200" dirty="0" err="1">
                <a:solidFill>
                  <a:srgbClr val="F98832"/>
                </a:solidFill>
                <a:latin typeface="Caveat Brush"/>
                <a:ea typeface="+mn-ea"/>
                <a:cs typeface="+mn-cs"/>
              </a:rPr>
              <a:t>el</a:t>
            </a:r>
            <a:r>
              <a:rPr lang="en-US" sz="3200" kern="1200" dirty="0">
                <a:solidFill>
                  <a:srgbClr val="F98832"/>
                </a:solidFill>
                <a:latin typeface="Caveat Brush"/>
                <a:ea typeface="+mn-ea"/>
                <a:cs typeface="+mn-cs"/>
              </a:rPr>
              <a:t> Asma.</a:t>
            </a:r>
            <a:endParaRPr lang="en-US" dirty="0">
              <a:ea typeface="+mn-ea"/>
              <a:cs typeface="+mn-cs"/>
            </a:endParaRPr>
          </a:p>
        </p:txBody>
      </p:sp>
    </p:spTree>
    <p:extLst>
      <p:ext uri="{BB962C8B-B14F-4D97-AF65-F5344CB8AC3E}">
        <p14:creationId xmlns:p14="http://schemas.microsoft.com/office/powerpoint/2010/main" val="456199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3" y="4104080"/>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30" y="2126629"/>
            <a:ext cx="10011453" cy="1826077"/>
          </a:xfrm>
          <a:prstGeom prst="rect">
            <a:avLst/>
          </a:prstGeom>
        </p:spPr>
        <p:txBody>
          <a:bodyPr lIns="0" tIns="0" rIns="0" bIns="0" rtlCol="0" anchor="t">
            <a:spAutoFit/>
          </a:bodyPr>
          <a:lstStyle/>
          <a:p>
            <a:pPr algn="ctr" defTabSz="857250">
              <a:lnSpc>
                <a:spcPts val="6694"/>
              </a:lnSpc>
              <a:buClrTx/>
            </a:pPr>
            <a:r>
              <a:rPr lang="en-US" sz="8800" kern="1200" dirty="0" err="1">
                <a:solidFill>
                  <a:srgbClr val="FF914D"/>
                </a:solidFill>
                <a:latin typeface="Caveat Brush" pitchFamily="2" charset="0"/>
                <a:ea typeface="+mn-ea"/>
                <a:cs typeface="+mn-cs"/>
              </a:rPr>
              <a:t>Conexión</a:t>
            </a:r>
            <a:r>
              <a:rPr lang="en-US" sz="8800" kern="1200" dirty="0">
                <a:solidFill>
                  <a:srgbClr val="FF914D"/>
                </a:solidFill>
                <a:latin typeface="Caveat Brush" pitchFamily="2" charset="0"/>
                <a:ea typeface="+mn-ea"/>
                <a:cs typeface="+mn-cs"/>
              </a:rPr>
              <a:t> Antes Que  </a:t>
            </a:r>
            <a:r>
              <a:rPr lang="en-US" sz="8800" kern="1200" dirty="0" err="1">
                <a:solidFill>
                  <a:srgbClr val="FF914D"/>
                </a:solidFill>
                <a:latin typeface="Caveat Brush" pitchFamily="2" charset="0"/>
                <a:ea typeface="+mn-ea"/>
                <a:cs typeface="+mn-cs"/>
              </a:rPr>
              <a:t>Contenido</a:t>
            </a:r>
            <a:r>
              <a:rPr lang="en-US" sz="8800" kern="1200" dirty="0">
                <a:solidFill>
                  <a:srgbClr val="FF914D"/>
                </a:solidFill>
                <a:latin typeface="Caveat Brush" pitchFamily="2" charset="0"/>
                <a:ea typeface="+mn-ea"/>
                <a:cs typeface="+mn-cs"/>
              </a:rPr>
              <a: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TERCERA MANO</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506211" y="1460989"/>
            <a:ext cx="8122448" cy="5616922"/>
          </a:xfrm>
          <a:prstGeom prst="rect">
            <a:avLst/>
          </a:prstGeom>
        </p:spPr>
        <p:txBody>
          <a:bodyPr wrap="square" lIns="0" tIns="0" rIns="0" bIns="0" rtlCol="0" anchor="t">
            <a:spAutoFit/>
          </a:bodyPr>
          <a:lstStyle/>
          <a:p>
            <a:pPr lvl="3" algn="ctr" defTabSz="857250">
              <a:lnSpc>
                <a:spcPts val="4000"/>
              </a:lnSpc>
            </a:pPr>
            <a:r>
              <a:rPr lang="es-ES" sz="2500" kern="1200" dirty="0">
                <a:latin typeface="Caveat Brush"/>
                <a:ea typeface="+mn-ea"/>
                <a:cs typeface="+mn-cs"/>
              </a:rPr>
              <a:t>El humo de tercera mano es lo que se huele </a:t>
            </a:r>
            <a:r>
              <a:rPr lang="es-ES" sz="2500" kern="1200" dirty="0">
                <a:solidFill>
                  <a:srgbClr val="F98832"/>
                </a:solidFill>
                <a:latin typeface="Caveat Brush"/>
                <a:ea typeface="+mn-ea"/>
                <a:cs typeface="+mn-cs"/>
              </a:rPr>
              <a:t>en la ropa, en las casas, o automóviles</a:t>
            </a:r>
            <a:r>
              <a:rPr lang="es-ES" sz="2500" kern="1200" dirty="0">
                <a:latin typeface="Caveat Brush"/>
                <a:ea typeface="+mn-ea"/>
                <a:cs typeface="+mn-cs"/>
              </a:rPr>
              <a:t> después de que alguien haya fumado.</a:t>
            </a:r>
          </a:p>
          <a:p>
            <a:pPr lvl="3" algn="ctr" defTabSz="857250">
              <a:lnSpc>
                <a:spcPts val="4000"/>
              </a:lnSpc>
            </a:pPr>
            <a:endParaRPr lang="en-US" sz="2500" kern="1200" dirty="0">
              <a:latin typeface="Caveat Brush" pitchFamily="2" charset="0"/>
              <a:ea typeface="+mn-ea"/>
              <a:cs typeface="+mn-cs"/>
            </a:endParaRPr>
          </a:p>
          <a:p>
            <a:pPr lvl="3" algn="ctr" defTabSz="857250">
              <a:lnSpc>
                <a:spcPts val="4000"/>
              </a:lnSpc>
            </a:pPr>
            <a:r>
              <a:rPr lang="es-ES" sz="2500" kern="1200" dirty="0">
                <a:latin typeface="Caveat Brush"/>
                <a:ea typeface="+mn-ea"/>
                <a:cs typeface="+mn-cs"/>
              </a:rPr>
              <a:t>Los productos químicos se adhieren y quedan en la ropa, los muebles, las alfombras, las cortinas, el cabello, los asientos del automóvil, los juguetes y a las mascotas </a:t>
            </a:r>
            <a:r>
              <a:rPr lang="es-ES" sz="2500" kern="1200" dirty="0">
                <a:solidFill>
                  <a:srgbClr val="FF924C"/>
                </a:solidFill>
                <a:latin typeface="Caveat Brush"/>
                <a:ea typeface="+mn-ea"/>
                <a:cs typeface="+mn-cs"/>
              </a:rPr>
              <a:t>incluso mucho después de que se deje de fumar.</a:t>
            </a:r>
            <a:r>
              <a:rPr lang="en-US" sz="2500" kern="1200" dirty="0">
                <a:solidFill>
                  <a:srgbClr val="FF924C"/>
                </a:solidFill>
                <a:latin typeface="Caveat Brush"/>
                <a:ea typeface="+mn-ea"/>
                <a:cs typeface="+mn-cs"/>
              </a:rPr>
              <a:t> </a:t>
            </a:r>
          </a:p>
          <a:p>
            <a:pPr lvl="3" algn="ctr" defTabSz="857250">
              <a:lnSpc>
                <a:spcPts val="4000"/>
              </a:lnSpc>
            </a:pPr>
            <a:endParaRPr lang="en-US" sz="2500" kern="1200" dirty="0">
              <a:latin typeface="Caveat Brush" pitchFamily="2" charset="0"/>
              <a:ea typeface="+mn-ea"/>
              <a:cs typeface="+mn-cs"/>
            </a:endParaRPr>
          </a:p>
          <a:p>
            <a:pPr lvl="3" algn="ctr" defTabSz="857250">
              <a:lnSpc>
                <a:spcPts val="4000"/>
              </a:lnSpc>
            </a:pPr>
            <a:r>
              <a:rPr lang="es-ES" sz="2500" kern="1200" dirty="0">
                <a:solidFill>
                  <a:schemeClr val="tx1"/>
                </a:solidFill>
                <a:latin typeface="Caveat Brush"/>
                <a:ea typeface="+mn-ea"/>
                <a:cs typeface="+mn-cs"/>
              </a:rPr>
              <a:t>El humo de tercera mano </a:t>
            </a:r>
            <a:r>
              <a:rPr lang="es-ES" sz="2500" kern="1200" dirty="0">
                <a:solidFill>
                  <a:srgbClr val="FF924C"/>
                </a:solidFill>
                <a:latin typeface="Caveat Brush"/>
                <a:ea typeface="+mn-ea"/>
                <a:cs typeface="+mn-cs"/>
              </a:rPr>
              <a:t>NO SE PUEDE </a:t>
            </a:r>
            <a:r>
              <a:rPr lang="es-ES" sz="2500" kern="1200" dirty="0">
                <a:solidFill>
                  <a:schemeClr val="tx1"/>
                </a:solidFill>
                <a:latin typeface="Caveat Brush"/>
                <a:ea typeface="+mn-ea"/>
                <a:cs typeface="+mn-cs"/>
              </a:rPr>
              <a:t>eliminar.</a:t>
            </a:r>
            <a:endParaRPr lang="en-US" sz="2500" kern="1200" dirty="0">
              <a:solidFill>
                <a:schemeClr val="tx1"/>
              </a:solidFill>
              <a:latin typeface="Caveat Brush"/>
              <a:ea typeface="+mn-ea"/>
              <a:cs typeface="+mn-cs"/>
            </a:endParaRPr>
          </a:p>
          <a:p>
            <a:pPr lvl="3" algn="ctr" defTabSz="857250">
              <a:lnSpc>
                <a:spcPts val="4000"/>
              </a:lnSpc>
            </a:pPr>
            <a:r>
              <a:rPr lang="es-ES" sz="2500" kern="1200" dirty="0">
                <a:solidFill>
                  <a:schemeClr val="tx1"/>
                </a:solidFill>
                <a:latin typeface="Caveat Brush"/>
                <a:ea typeface="+mn-ea"/>
                <a:cs typeface="+mn-cs"/>
              </a:rPr>
              <a:t>Ni abriendo ventanas, usando ventiladores/aires acondicionados o fumando en una sola habitación.</a:t>
            </a:r>
            <a:endParaRPr lang="es-ES" sz="2500" dirty="0">
              <a:solidFill>
                <a:schemeClr val="tx1"/>
              </a:solidFill>
              <a:latin typeface="Caveat Brush"/>
              <a:ea typeface="+mn-ea"/>
              <a:cs typeface="+mn-cs"/>
            </a:endParaRPr>
          </a:p>
          <a:p>
            <a:pPr marL="457200" lvl="3" indent="-457200" defTabSz="857250">
              <a:lnSpc>
                <a:spcPts val="4000"/>
              </a:lnSpc>
              <a:buClrTx/>
              <a:buFont typeface="Arial" panose="020B0604020202020204" pitchFamily="34" charset="0"/>
              <a:buChar char="•"/>
            </a:pPr>
            <a:endParaRPr lang="en-US" sz="28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6D469698-BAAD-6D84-F235-BBA5D3AE69F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494758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HUMO DE TERCERA MANO</a:t>
            </a:r>
            <a:endParaRPr lang="en-US">
              <a:ea typeface="+mn-ea"/>
              <a:cs typeface="+mn-cs"/>
            </a:endParaRPr>
          </a:p>
        </p:txBody>
      </p:sp>
      <p:sp>
        <p:nvSpPr>
          <p:cNvPr id="11" name="TextBox 11"/>
          <p:cNvSpPr txBox="1"/>
          <p:nvPr/>
        </p:nvSpPr>
        <p:spPr>
          <a:xfrm>
            <a:off x="287679" y="1200907"/>
            <a:ext cx="7895288" cy="6254084"/>
          </a:xfrm>
          <a:prstGeom prst="rect">
            <a:avLst/>
          </a:prstGeom>
        </p:spPr>
        <p:txBody>
          <a:bodyPr wrap="square" lIns="0" tIns="0" rIns="0" bIns="0" rtlCol="0" anchor="t">
            <a:spAutoFit/>
          </a:bodyPr>
          <a:lstStyle/>
          <a:p>
            <a:pPr defTabSz="857250">
              <a:lnSpc>
                <a:spcPts val="4560"/>
              </a:lnSpc>
            </a:pPr>
            <a:r>
              <a:rPr lang="es-ES" sz="3000" kern="1200" dirty="0">
                <a:latin typeface="Caveat Brush"/>
                <a:ea typeface="+mn-ea"/>
                <a:cs typeface="+mn-cs"/>
              </a:rPr>
              <a:t>¿Quién está en riesgo de sufrir el humo de tercera mano? </a:t>
            </a:r>
            <a:endParaRPr lang="en-US" sz="3000" kern="1200" dirty="0">
              <a:latin typeface="Caveat Brush" pitchFamily="2" charset="0"/>
              <a:ea typeface="+mn-ea"/>
              <a:cs typeface="+mn-cs"/>
            </a:endParaRPr>
          </a:p>
          <a:p>
            <a:pPr defTabSz="857250">
              <a:lnSpc>
                <a:spcPts val="4560"/>
              </a:lnSpc>
            </a:pPr>
            <a:r>
              <a:rPr lang="en-US" sz="3600" kern="1200" dirty="0">
                <a:solidFill>
                  <a:schemeClr val="accent6">
                    <a:lumMod val="75000"/>
                  </a:schemeClr>
                </a:solidFill>
                <a:latin typeface="Caveat Brush"/>
                <a:ea typeface="+mn-ea"/>
                <a:cs typeface="+mn-cs"/>
              </a:rPr>
              <a:t> </a:t>
            </a:r>
            <a:r>
              <a:rPr lang="en-US" sz="3200" kern="1200" dirty="0">
                <a:solidFill>
                  <a:schemeClr val="accent6">
                    <a:lumMod val="75000"/>
                  </a:schemeClr>
                </a:solidFill>
                <a:latin typeface="Caveat Brush"/>
                <a:ea typeface="+mn-ea"/>
                <a:cs typeface="+mn-cs"/>
              </a:rPr>
              <a:t> ¡</a:t>
            </a:r>
            <a:r>
              <a:rPr lang="en-US" sz="3200" u="sng" kern="1200" dirty="0">
                <a:solidFill>
                  <a:schemeClr val="accent6">
                    <a:lumMod val="75000"/>
                  </a:schemeClr>
                </a:solidFill>
                <a:latin typeface="Caveat Brush"/>
                <a:ea typeface="+mn-ea"/>
                <a:cs typeface="+mn-cs"/>
              </a:rPr>
              <a:t>TODOS ESTAMOS EN RIESGO!</a:t>
            </a:r>
            <a:r>
              <a:rPr lang="en-US" sz="3200" kern="1200" dirty="0">
                <a:solidFill>
                  <a:schemeClr val="accent6">
                    <a:lumMod val="75000"/>
                  </a:schemeClr>
                </a:solidFill>
                <a:latin typeface="Caveat Brush"/>
                <a:ea typeface="+mn-ea"/>
                <a:cs typeface="+mn-cs"/>
              </a:rPr>
              <a:t> </a:t>
            </a:r>
            <a:endParaRPr lang="en-US" sz="3200" kern="1200" dirty="0">
              <a:solidFill>
                <a:schemeClr val="accent6">
                  <a:lumMod val="75000"/>
                </a:schemeClr>
              </a:solidFill>
              <a:latin typeface="Caveat Brush" pitchFamily="2" charset="0"/>
              <a:ea typeface="+mn-ea"/>
              <a:cs typeface="+mn-cs"/>
            </a:endParaRPr>
          </a:p>
          <a:p>
            <a:pPr defTabSz="857250">
              <a:lnSpc>
                <a:spcPts val="4560"/>
              </a:lnSpc>
            </a:pPr>
            <a:r>
              <a:rPr lang="es-ES" sz="3300" kern="1200" dirty="0">
                <a:solidFill>
                  <a:schemeClr val="tx1"/>
                </a:solidFill>
                <a:latin typeface="Caveat Brush"/>
                <a:ea typeface="+mn-ea"/>
                <a:cs typeface="+mn-cs"/>
              </a:rPr>
              <a:t>Especialmente</a:t>
            </a:r>
            <a:r>
              <a:rPr lang="es-ES" sz="3300" kern="1200" dirty="0">
                <a:latin typeface="Caveat Brush"/>
                <a:ea typeface="+mn-ea"/>
                <a:cs typeface="+mn-cs"/>
              </a:rPr>
              <a:t> bebés y niños pequeños</a:t>
            </a:r>
            <a:endParaRPr lang="en-US" sz="3300" kern="1200" dirty="0">
              <a:latin typeface="Caveat Brush" pitchFamily="2" charset="0"/>
              <a:ea typeface="+mn-ea"/>
              <a:cs typeface="+mn-cs"/>
            </a:endParaRPr>
          </a:p>
          <a:p>
            <a:pPr marL="596900" lvl="1" indent="-298450" defTabSz="857250">
              <a:lnSpc>
                <a:spcPts val="3800"/>
              </a:lnSpc>
              <a:buFont typeface="Arial,Sans-Serif"/>
              <a:buChar char="•"/>
            </a:pPr>
            <a:r>
              <a:rPr lang="es-ES" sz="2600" kern="1200" dirty="0">
                <a:latin typeface="Caveat Brush"/>
                <a:ea typeface="+mn-ea"/>
                <a:cs typeface="+mn-cs"/>
              </a:rPr>
              <a:t>Los bebés se llevan todo a la boca</a:t>
            </a:r>
            <a:endParaRPr lang="en-US" sz="2600" kern="1200" dirty="0">
              <a:latin typeface="Caveat Brush" pitchFamily="2" charset="0"/>
              <a:ea typeface="+mn-ea"/>
              <a:cs typeface="+mn-cs"/>
            </a:endParaRPr>
          </a:p>
          <a:p>
            <a:pPr marL="596900" lvl="1" indent="-298450" defTabSz="857250">
              <a:lnSpc>
                <a:spcPts val="3800"/>
              </a:lnSpc>
              <a:buFont typeface="Arial,Sans-Serif"/>
              <a:buChar char="•"/>
            </a:pPr>
            <a:r>
              <a:rPr lang="es-ES" sz="2600" kern="1200" dirty="0">
                <a:latin typeface="Caveat Brush"/>
                <a:ea typeface="+mn-ea"/>
                <a:cs typeface="+mn-cs"/>
              </a:rPr>
              <a:t>Los niños que están en contacto con </a:t>
            </a:r>
            <a:endParaRPr lang="en-US" sz="2600" kern="1200" dirty="0">
              <a:latin typeface="Caveat Brush" pitchFamily="2" charset="0"/>
              <a:ea typeface="+mn-ea"/>
              <a:cs typeface="+mn-cs"/>
            </a:endParaRPr>
          </a:p>
          <a:p>
            <a:pPr marL="298450" lvl="1" defTabSz="857250">
              <a:lnSpc>
                <a:spcPts val="3800"/>
              </a:lnSpc>
            </a:pPr>
            <a:r>
              <a:rPr lang="es-ES" sz="2600" kern="1200" dirty="0">
                <a:latin typeface="Caveat Brush"/>
                <a:ea typeface="+mn-ea"/>
                <a:cs typeface="+mn-cs"/>
              </a:rPr>
              <a:t> personas que fuman están expuestos a las </a:t>
            </a:r>
            <a:endParaRPr lang="en-US" sz="2600" kern="1200">
              <a:latin typeface="Caveat Brush" pitchFamily="2" charset="0"/>
              <a:ea typeface="+mn-ea"/>
              <a:cs typeface="+mn-cs"/>
            </a:endParaRPr>
          </a:p>
          <a:p>
            <a:pPr marL="298450" lvl="1" defTabSz="857250">
              <a:lnSpc>
                <a:spcPts val="3800"/>
              </a:lnSpc>
            </a:pPr>
            <a:r>
              <a:rPr lang="es-ES" sz="2600" kern="1200">
                <a:latin typeface="Caveat Brush"/>
                <a:ea typeface="+mn-ea"/>
                <a:cs typeface="+mn-cs"/>
              </a:rPr>
              <a:t> sustancias químicas del humo de tercera mano en la piel,</a:t>
            </a:r>
            <a:endParaRPr lang="en-US" sz="2600" kern="1200" dirty="0">
              <a:latin typeface="Caveat Brush" pitchFamily="2" charset="0"/>
              <a:ea typeface="+mn-ea"/>
              <a:cs typeface="+mn-cs"/>
            </a:endParaRPr>
          </a:p>
          <a:p>
            <a:pPr marL="298450" lvl="1" defTabSz="857250">
              <a:lnSpc>
                <a:spcPts val="3800"/>
              </a:lnSpc>
            </a:pPr>
            <a:r>
              <a:rPr lang="es-ES" sz="2600" kern="1200">
                <a:latin typeface="Caveat Brush"/>
                <a:ea typeface="+mn-ea"/>
                <a:cs typeface="+mn-cs"/>
              </a:rPr>
              <a:t> la </a:t>
            </a:r>
            <a:r>
              <a:rPr lang="es-ES" sz="2600" kern="1200" dirty="0">
                <a:latin typeface="Caveat Brush"/>
                <a:ea typeface="+mn-ea"/>
                <a:cs typeface="+mn-cs"/>
              </a:rPr>
              <a:t>ropa y el cabello.</a:t>
            </a:r>
            <a:endParaRPr lang="en-US" sz="2600" kern="1200" dirty="0">
              <a:latin typeface="Caveat Brush" pitchFamily="2" charset="0"/>
              <a:ea typeface="+mn-ea"/>
              <a:cs typeface="+mn-cs"/>
            </a:endParaRPr>
          </a:p>
          <a:p>
            <a:pPr marL="596900" lvl="1" indent="-298450" defTabSz="857250">
              <a:lnSpc>
                <a:spcPts val="3800"/>
              </a:lnSpc>
              <a:buFont typeface="Arial,Sans-Serif"/>
              <a:buChar char="•"/>
            </a:pPr>
            <a:r>
              <a:rPr lang="es-ES" sz="2600" kern="1200" dirty="0">
                <a:latin typeface="Caveat Brush"/>
                <a:ea typeface="+mn-ea"/>
                <a:cs typeface="+mn-cs"/>
              </a:rPr>
              <a:t>Los bebés respiran </a:t>
            </a:r>
            <a:r>
              <a:rPr lang="es-ES" sz="2600" kern="1200" dirty="0">
                <a:solidFill>
                  <a:srgbClr val="FF924C"/>
                </a:solidFill>
                <a:latin typeface="Caveat Brush"/>
                <a:ea typeface="+mn-ea"/>
                <a:cs typeface="+mn-cs"/>
              </a:rPr>
              <a:t>CUATRO</a:t>
            </a:r>
            <a:r>
              <a:rPr lang="es-ES" sz="2600" kern="1200" dirty="0">
                <a:latin typeface="Caveat Brush"/>
                <a:ea typeface="+mn-ea"/>
                <a:cs typeface="+mn-cs"/>
              </a:rPr>
              <a:t> veces más sustancias químicas que un adulto al caminar por la misma zona</a:t>
            </a:r>
            <a:endParaRPr lang="en-US" sz="2600" kern="1200" dirty="0">
              <a:latin typeface="Caveat Brush" pitchFamily="2" charset="0"/>
              <a:ea typeface="+mn-ea"/>
              <a:cs typeface="+mn-cs"/>
            </a:endParaRPr>
          </a:p>
          <a:p>
            <a:pPr defTabSz="857250">
              <a:lnSpc>
                <a:spcPts val="4560"/>
              </a:lnSpc>
            </a:pPr>
            <a:br>
              <a:rPr lang="en-US" dirty="0">
                <a:ea typeface="+mn-ea"/>
                <a:cs typeface="+mn-cs"/>
              </a:rPr>
            </a:b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Google Shape;244;p29" descr="Toddler in Black Shorts Crawling on Grey Floor Tiles">
            <a:extLst>
              <a:ext uri="{FF2B5EF4-FFF2-40B4-BE49-F238E27FC236}">
                <a16:creationId xmlns:a16="http://schemas.microsoft.com/office/drawing/2014/main" id="{8D662723-179E-CD82-FFC8-C163BCEFE1AC}"/>
              </a:ext>
            </a:extLst>
          </p:cNvPr>
          <p:cNvPicPr preferRelativeResize="0"/>
          <p:nvPr/>
        </p:nvPicPr>
        <p:blipFill rotWithShape="1">
          <a:blip r:embed="rId13">
            <a:alphaModFix/>
            <a:extLst>
              <a:ext uri="{BEBA8EAE-BF5A-486C-A8C5-ECC9F3942E4B}">
                <a14:imgProps xmlns:a14="http://schemas.microsoft.com/office/drawing/2010/main">
                  <a14:imgLayer r:embed="rId14">
                    <a14:imgEffect>
                      <a14:sharpenSoften amount="17000"/>
                    </a14:imgEffect>
                    <a14:imgEffect>
                      <a14:saturation sat="107000"/>
                    </a14:imgEffect>
                    <a14:imgEffect>
                      <a14:brightnessContrast bright="35000" contrast="10000"/>
                    </a14:imgEffect>
                  </a14:imgLayer>
                </a14:imgProps>
              </a:ext>
            </a:extLst>
          </a:blip>
          <a:srcRect l="7965" t="361" r="-201" b="16907"/>
          <a:stretch/>
        </p:blipFill>
        <p:spPr>
          <a:xfrm>
            <a:off x="6110648" y="1710443"/>
            <a:ext cx="2036489" cy="2585798"/>
          </a:xfrm>
          <a:prstGeom prst="rect">
            <a:avLst/>
          </a:prstGeom>
          <a:noFill/>
          <a:ln w="38100">
            <a:solidFill>
              <a:srgbClr val="92D050"/>
            </a:solidFill>
          </a:ln>
        </p:spPr>
      </p:pic>
    </p:spTree>
    <p:extLst>
      <p:ext uri="{BB962C8B-B14F-4D97-AF65-F5344CB8AC3E}">
        <p14:creationId xmlns:p14="http://schemas.microsoft.com/office/powerpoint/2010/main" val="203116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 VIDE0 DE HUMO DE TERCERA MANO</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385287D-F4B0-C942-A555-891E1D09959B}"/>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thirdhand_smoke_spanish_subtitled (720p).mp4">
            <a:hlinkClick r:id="" action="ppaction://media"/>
            <a:extLst>
              <a:ext uri="{FF2B5EF4-FFF2-40B4-BE49-F238E27FC236}">
                <a16:creationId xmlns:a16="http://schemas.microsoft.com/office/drawing/2014/main" id="{56DC8610-50C5-0C45-C72F-5E109D30E49C}"/>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685801" y="1473381"/>
            <a:ext cx="7737097" cy="4352117"/>
          </a:xfrm>
          <a:prstGeom prst="rect">
            <a:avLst/>
          </a:prstGeom>
        </p:spPr>
      </p:pic>
    </p:spTree>
    <p:extLst>
      <p:ext uri="{BB962C8B-B14F-4D97-AF65-F5344CB8AC3E}">
        <p14:creationId xmlns:p14="http://schemas.microsoft.com/office/powerpoint/2010/main" val="29921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ACTIVIDAD</a:t>
            </a:r>
            <a:endParaRPr lang="en-US">
              <a:ea typeface="+mn-ea"/>
              <a:cs typeface="+mn-cs"/>
            </a:endParaRPr>
          </a:p>
        </p:txBody>
      </p:sp>
      <p:sp>
        <p:nvSpPr>
          <p:cNvPr id="8" name="TextBox 8"/>
          <p:cNvSpPr txBox="1"/>
          <p:nvPr/>
        </p:nvSpPr>
        <p:spPr>
          <a:xfrm>
            <a:off x="182881" y="2051974"/>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s-ES" sz="6000" b="1" dirty="0">
                <a:solidFill>
                  <a:srgbClr val="92D050"/>
                </a:solidFill>
                <a:latin typeface="Caveat Brush"/>
                <a:ea typeface="Century Gothic"/>
                <a:cs typeface="Century Gothic"/>
                <a:sym typeface="Century Gothic"/>
              </a:rPr>
              <a:t>¿Cómo están expuestos los niños al humo de segunda y tercera mano?</a:t>
            </a:r>
            <a:r>
              <a:rPr lang="en-US" sz="6000" b="1" dirty="0">
                <a:solidFill>
                  <a:srgbClr val="92D050"/>
                </a:solidFill>
                <a:latin typeface="Caveat Brush"/>
                <a:ea typeface="Century Gothic"/>
                <a:cs typeface="Century Gothic"/>
                <a:sym typeface="Century Gothic"/>
              </a:rPr>
              <a:t>   </a:t>
            </a:r>
            <a:endParaRPr lang="en-US">
              <a:latin typeface="Caveat Brush"/>
            </a:endParaRPr>
          </a:p>
        </p:txBody>
      </p:sp>
    </p:spTree>
    <p:extLst>
      <p:ext uri="{BB962C8B-B14F-4D97-AF65-F5344CB8AC3E}">
        <p14:creationId xmlns:p14="http://schemas.microsoft.com/office/powerpoint/2010/main" val="228542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02409"/>
          </a:xfrm>
          <a:prstGeom prst="rect">
            <a:avLst/>
          </a:prstGeom>
        </p:spPr>
        <p:txBody>
          <a:bodyPr lIns="0" tIns="0" rIns="0" bIns="0" rtlCol="0" anchor="t">
            <a:spAutoFit/>
          </a:bodyPr>
          <a:lstStyle/>
          <a:p>
            <a:pPr algn="ctr" defTabSz="857250">
              <a:lnSpc>
                <a:spcPts val="5057"/>
              </a:lnSpc>
            </a:pPr>
            <a:r>
              <a:rPr lang="en-US" sz="3200" kern="1200" dirty="0">
                <a:solidFill>
                  <a:srgbClr val="F98832"/>
                </a:solidFill>
                <a:latin typeface="Caveat Brush"/>
                <a:ea typeface="+mn-ea"/>
                <a:cs typeface="+mn-cs"/>
              </a:rPr>
              <a:t>LUGARES EN DONDE LOS NIÑOS ESTÁN EXPUESTOS</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3829640" y="1287928"/>
            <a:ext cx="5109912" cy="6928756"/>
          </a:xfrm>
          <a:prstGeom prst="rect">
            <a:avLst/>
          </a:prstGeom>
        </p:spPr>
        <p:txBody>
          <a:bodyPr wrap="square" lIns="0" tIns="0" rIns="0" bIns="0" rtlCol="0" anchor="t">
            <a:spAutoFit/>
          </a:bodyPr>
          <a:lstStyle/>
          <a:p>
            <a:pPr defTabSz="857250">
              <a:lnSpc>
                <a:spcPts val="4200"/>
              </a:lnSpc>
            </a:pPr>
            <a:r>
              <a:rPr lang="es-ES" sz="3200" kern="1200" dirty="0">
                <a:latin typeface="Caveat Brush"/>
                <a:ea typeface="+mn-ea"/>
                <a:cs typeface="+mn-cs"/>
              </a:rPr>
              <a:t>Lugares comunes en los que los niños están expuestos al humo de segunda y tercera mano:</a:t>
            </a:r>
          </a:p>
          <a:p>
            <a:pPr marL="594360" lvl="3" indent="-301625" defTabSz="857250">
              <a:lnSpc>
                <a:spcPts val="4200"/>
              </a:lnSpc>
              <a:buFont typeface="Arial,Sans-Serif"/>
              <a:buChar char="•"/>
            </a:pPr>
            <a:r>
              <a:rPr lang="es-ES" sz="2800" kern="1200" dirty="0">
                <a:latin typeface="Caveat Brush"/>
                <a:ea typeface="+mn-ea"/>
                <a:cs typeface="+mn-cs"/>
              </a:rPr>
              <a:t>En la casa</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el auto</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lugares públicos</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casa de un cuidador/familiar</a:t>
            </a:r>
            <a:endParaRPr lang="en-US" sz="2800" kern="1200" dirty="0">
              <a:latin typeface="Caveat Brush"/>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En parques o áreas de juego</a:t>
            </a:r>
            <a:endParaRPr lang="en-US" sz="2800" kern="1200" dirty="0">
              <a:latin typeface="Caveat Brush" pitchFamily="2" charset="0"/>
              <a:ea typeface="+mn-ea"/>
              <a:cs typeface="+mn-cs"/>
            </a:endParaRPr>
          </a:p>
          <a:p>
            <a:pPr marL="594360" lvl="3" indent="-301625" defTabSz="857250">
              <a:lnSpc>
                <a:spcPts val="4200"/>
              </a:lnSpc>
              <a:buFont typeface="Arial,Sans-Serif"/>
              <a:buChar char="•"/>
            </a:pPr>
            <a:r>
              <a:rPr lang="es-ES" sz="2800" kern="1200" dirty="0">
                <a:latin typeface="Caveat Brush"/>
                <a:ea typeface="+mn-ea"/>
                <a:cs typeface="+mn-cs"/>
              </a:rPr>
              <a:t>Cerca de entradas a tiendas y restaurantes.</a:t>
            </a:r>
            <a:endParaRPr lang="en-US" sz="2800" kern="1200" dirty="0">
              <a:latin typeface="Caveat Brush" pitchFamily="2" charset="0"/>
              <a:ea typeface="+mn-ea"/>
              <a:cs typeface="+mn-cs"/>
            </a:endParaRPr>
          </a:p>
          <a:p>
            <a:pPr defTabSz="857250">
              <a:lnSpc>
                <a:spcPts val="4200"/>
              </a:lnSpc>
            </a:pPr>
            <a:br>
              <a:rPr lang="en-US" dirty="0"/>
            </a:br>
            <a:endParaRPr lang="en-US" dirty="0">
              <a:ea typeface="+mn-ea"/>
              <a:cs typeface="+mn-cs"/>
            </a:endParaRPr>
          </a:p>
          <a:p>
            <a:pPr marL="457200" lvl="3" indent="-457200" defTabSz="857250">
              <a:lnSpc>
                <a:spcPts val="4000"/>
              </a:lnSpc>
              <a:buClrTx/>
              <a:buFont typeface="Arial" panose="020B0604020202020204" pitchFamily="34" charset="0"/>
              <a:buChar char="•"/>
            </a:pPr>
            <a:endParaRPr lang="en-US" sz="2765" kern="1200" dirty="0">
              <a:latin typeface="Atma"/>
              <a:ea typeface="+mn-ea"/>
              <a:cs typeface="+mn-cs"/>
            </a:endParaRPr>
          </a:p>
        </p:txBody>
      </p:sp>
      <p:pic>
        <p:nvPicPr>
          <p:cNvPr id="11" name="Picture 10" descr="Children playing on a slide at a park&#10;&#10;Description automatically generated">
            <a:extLst>
              <a:ext uri="{FF2B5EF4-FFF2-40B4-BE49-F238E27FC236}">
                <a16:creationId xmlns:a16="http://schemas.microsoft.com/office/drawing/2014/main" id="{C5C9743E-24B9-6188-81D1-96E436449DDB}"/>
              </a:ext>
            </a:extLst>
          </p:cNvPr>
          <p:cNvPicPr>
            <a:picLocks noChangeAspect="1"/>
          </p:cNvPicPr>
          <p:nvPr/>
        </p:nvPicPr>
        <p:blipFill rotWithShape="1">
          <a:blip r:embed="rId11"/>
          <a:srcRect b="7998"/>
          <a:stretch/>
        </p:blipFill>
        <p:spPr>
          <a:xfrm>
            <a:off x="314506" y="1436598"/>
            <a:ext cx="3288335" cy="4537902"/>
          </a:xfrm>
          <a:prstGeom prst="rect">
            <a:avLst/>
          </a:prstGeom>
          <a:ln w="38100">
            <a:solidFill>
              <a:srgbClr val="92D050"/>
            </a:solidFill>
          </a:ln>
        </p:spPr>
      </p:pic>
      <p:sp>
        <p:nvSpPr>
          <p:cNvPr id="12" name="Freeform 7">
            <a:extLst>
              <a:ext uri="{FF2B5EF4-FFF2-40B4-BE49-F238E27FC236}">
                <a16:creationId xmlns:a16="http://schemas.microsoft.com/office/drawing/2014/main" id="{997BBA12-37F8-C803-86D9-E8699EAF034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82659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ACTIVIDAD</a:t>
            </a:r>
            <a:endParaRPr lang="en-US" dirty="0">
              <a:ea typeface="+mn-ea"/>
              <a:cs typeface="+mn-cs"/>
            </a:endParaRP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s-ES" sz="6000" b="1" dirty="0">
                <a:solidFill>
                  <a:srgbClr val="92D050"/>
                </a:solidFill>
                <a:latin typeface="Caveat Brush"/>
                <a:ea typeface="Century Gothic"/>
                <a:cs typeface="Century Gothic"/>
                <a:sym typeface="Century Gothic"/>
              </a:rPr>
              <a:t>¿Cómo pueden los adultos proteger a los niños de la exposición al humo de segunda y tercera mano?</a:t>
            </a:r>
            <a:endParaRPr lang="es-ES" dirty="0">
              <a:latin typeface="Caveat Brush"/>
            </a:endParaRPr>
          </a:p>
        </p:txBody>
      </p:sp>
    </p:spTree>
    <p:extLst>
      <p:ext uri="{BB962C8B-B14F-4D97-AF65-F5344CB8AC3E}">
        <p14:creationId xmlns:p14="http://schemas.microsoft.com/office/powerpoint/2010/main" val="2329919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000" kern="1200" dirty="0">
                <a:solidFill>
                  <a:srgbClr val="F98832"/>
                </a:solidFill>
                <a:latin typeface="Caveat Brush"/>
                <a:ea typeface="+mn-ea"/>
                <a:cs typeface="+mn-cs"/>
              </a:rPr>
              <a:t>COMO PODEMOS PROTEGER A LOS NIÑOS</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4729146" y="1295731"/>
            <a:ext cx="4472333" cy="2885918"/>
          </a:xfrm>
          <a:prstGeom prst="rect">
            <a:avLst/>
          </a:prstGeom>
        </p:spPr>
        <p:txBody>
          <a:bodyPr wrap="square" lIns="0" tIns="0" rIns="0" bIns="0" rtlCol="0" anchor="t">
            <a:spAutoFit/>
          </a:bodyPr>
          <a:lstStyle/>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Educar a los padres/cuidadores</a:t>
            </a:r>
            <a:endParaRPr lang="en-US" sz="2400" kern="1200">
              <a:latin typeface="Caveat Brush"/>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Dejar de fumar</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Fumar afuera</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No fumar en el carro</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Use una chaqueta de fumar</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Apoye a las empresas libres de humo</a:t>
            </a:r>
            <a:endParaRPr lang="en-US">
              <a:ea typeface="+mn-ea"/>
              <a:cs typeface="+mn-cs"/>
            </a:endParaRPr>
          </a:p>
        </p:txBody>
      </p:sp>
      <p:pic>
        <p:nvPicPr>
          <p:cNvPr id="3" name="Google Shape;350;p40" descr="Portrait Photo of Three Smiling Girls">
            <a:extLst>
              <a:ext uri="{FF2B5EF4-FFF2-40B4-BE49-F238E27FC236}">
                <a16:creationId xmlns:a16="http://schemas.microsoft.com/office/drawing/2014/main" id="{F7117D22-CC28-FF78-006E-0EF86EF2CF9A}"/>
              </a:ext>
            </a:extLst>
          </p:cNvPr>
          <p:cNvPicPr preferRelativeResize="0"/>
          <p:nvPr/>
        </p:nvPicPr>
        <p:blipFill rotWithShape="1">
          <a:blip r:embed="rId9">
            <a:alphaModFix/>
          </a:blip>
          <a:srcRect/>
          <a:stretch/>
        </p:blipFill>
        <p:spPr>
          <a:xfrm>
            <a:off x="261629" y="1431991"/>
            <a:ext cx="4309555" cy="2939948"/>
          </a:xfrm>
          <a:prstGeom prst="rect">
            <a:avLst/>
          </a:prstGeom>
          <a:noFill/>
          <a:ln w="38100">
            <a:solidFill>
              <a:srgbClr val="92D050"/>
            </a:solidFill>
          </a:ln>
        </p:spPr>
      </p:pic>
      <p:sp>
        <p:nvSpPr>
          <p:cNvPr id="8" name="TextBox 7">
            <a:extLst>
              <a:ext uri="{FF2B5EF4-FFF2-40B4-BE49-F238E27FC236}">
                <a16:creationId xmlns:a16="http://schemas.microsoft.com/office/drawing/2014/main" id="{B487EFEC-01B5-F60C-4A0B-A2FE37602173}"/>
              </a:ext>
            </a:extLst>
          </p:cNvPr>
          <p:cNvSpPr txBox="1"/>
          <p:nvPr/>
        </p:nvSpPr>
        <p:spPr>
          <a:xfrm>
            <a:off x="101293" y="4363302"/>
            <a:ext cx="9248623" cy="2007665"/>
          </a:xfrm>
          <a:prstGeom prst="rect">
            <a:avLst/>
          </a:prstGeom>
          <a:noFill/>
        </p:spPr>
        <p:txBody>
          <a:bodyPr wrap="square" lIns="91440" tIns="45720" rIns="91440" bIns="45720" rtlCol="0" anchor="t">
            <a:spAutoFit/>
          </a:bodyPr>
          <a:lstStyle/>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Permitir que los niños solo estén en casas y carros libres de humo</a:t>
            </a:r>
            <a:endParaRPr lang="en-US" sz="2400" kern="120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Aumentar la conciencia sobre las estrategias de venta engañosas de la</a:t>
            </a:r>
            <a:endParaRPr lang="en-US" sz="2400" kern="1200" dirty="0">
              <a:latin typeface="Caveat Brush" pitchFamily="2" charset="0"/>
              <a:ea typeface="+mn-ea"/>
              <a:cs typeface="+mn-cs"/>
            </a:endParaRPr>
          </a:p>
          <a:p>
            <a:pPr lvl="3" defTabSz="857250">
              <a:lnSpc>
                <a:spcPts val="3800"/>
              </a:lnSpc>
            </a:pPr>
            <a:r>
              <a:rPr lang="es-ES" sz="2400" kern="1200" dirty="0">
                <a:latin typeface="Caveat Brush"/>
                <a:ea typeface="+mn-ea"/>
                <a:cs typeface="+mn-cs"/>
              </a:rPr>
              <a:t>    industria tabacalera.</a:t>
            </a:r>
            <a:endParaRPr lang="en-US" sz="2400" kern="1200" dirty="0">
              <a:latin typeface="Caveat Brush" pitchFamily="2" charset="0"/>
              <a:ea typeface="+mn-ea"/>
              <a:cs typeface="+mn-cs"/>
            </a:endParaRPr>
          </a:p>
          <a:p>
            <a:pPr marL="457200" lvl="3" indent="-457200" defTabSz="857250">
              <a:lnSpc>
                <a:spcPts val="3800"/>
              </a:lnSpc>
              <a:buFont typeface="Arial,Sans-Serif" panose="020B0604020202020204" pitchFamily="34" charset="0"/>
              <a:buChar char="•"/>
            </a:pPr>
            <a:r>
              <a:rPr lang="es-ES" sz="2400" kern="1200" dirty="0">
                <a:latin typeface="Caveat Brush"/>
                <a:ea typeface="+mn-ea"/>
                <a:cs typeface="+mn-cs"/>
              </a:rPr>
              <a:t>Pasar pólizas (para hogares, empresas, niveles locales, estatales y federales)</a:t>
            </a:r>
            <a:endParaRPr lang="es-ES" sz="2400">
              <a:latin typeface="Caveat Brush"/>
              <a:ea typeface="+mn-ea"/>
              <a:cs typeface="+mn-cs"/>
            </a:endParaRPr>
          </a:p>
        </p:txBody>
      </p:sp>
    </p:spTree>
    <p:extLst>
      <p:ext uri="{BB962C8B-B14F-4D97-AF65-F5344CB8AC3E}">
        <p14:creationId xmlns:p14="http://schemas.microsoft.com/office/powerpoint/2010/main" val="4187361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HOJAS DE COMPROMISO</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B487EFEC-01B5-F60C-4A0B-A2FE37602173}"/>
              </a:ext>
            </a:extLst>
          </p:cNvPr>
          <p:cNvSpPr txBox="1"/>
          <p:nvPr/>
        </p:nvSpPr>
        <p:spPr>
          <a:xfrm>
            <a:off x="-28755" y="5921261"/>
            <a:ext cx="8990483" cy="545727"/>
          </a:xfrm>
          <a:prstGeom prst="rect">
            <a:avLst/>
          </a:prstGeom>
          <a:noFill/>
        </p:spPr>
        <p:txBody>
          <a:bodyPr wrap="square" lIns="91440" tIns="45720" rIns="91440" bIns="45720" rtlCol="0" anchor="t">
            <a:spAutoFit/>
          </a:bodyPr>
          <a:lstStyle/>
          <a:p>
            <a:pPr lvl="3" algn="ctr" defTabSz="857250">
              <a:lnSpc>
                <a:spcPts val="3800"/>
              </a:lnSpc>
            </a:pPr>
            <a:r>
              <a:rPr lang="en-US" sz="2400" kern="1200" dirty="0">
                <a:latin typeface="Caveat Brush"/>
                <a:ea typeface="+mn-ea"/>
              </a:rPr>
              <a:t>¡Las hojas de promesas se pueden encontrar en las hojas de </a:t>
            </a:r>
            <a:r>
              <a:rPr lang="en-US" sz="2400" kern="1200" dirty="0" err="1">
                <a:latin typeface="Caveat Brush"/>
                <a:ea typeface="+mn-ea"/>
              </a:rPr>
              <a:t>trabajo</a:t>
            </a:r>
            <a:r>
              <a:rPr lang="en-US" sz="2400" kern="1200" dirty="0">
                <a:latin typeface="Caveat Brush"/>
                <a:ea typeface="+mn-ea"/>
              </a:rPr>
              <a:t> para padres!</a:t>
            </a:r>
            <a:endParaRPr lang="en-US" sz="2400">
              <a:latin typeface="Caveat Brush"/>
              <a:ea typeface="+mn-ea"/>
            </a:endParaRPr>
          </a:p>
        </p:txBody>
      </p:sp>
      <p:pic>
        <p:nvPicPr>
          <p:cNvPr id="2" name="Picture 1" descr="A paper with text on it">
            <a:extLst>
              <a:ext uri="{FF2B5EF4-FFF2-40B4-BE49-F238E27FC236}">
                <a16:creationId xmlns:a16="http://schemas.microsoft.com/office/drawing/2014/main" id="{BDCF2E9C-F486-7D53-CF02-224A6E59F439}"/>
              </a:ext>
            </a:extLst>
          </p:cNvPr>
          <p:cNvPicPr>
            <a:picLocks noChangeAspect="1"/>
          </p:cNvPicPr>
          <p:nvPr/>
        </p:nvPicPr>
        <p:blipFill>
          <a:blip r:embed="rId9"/>
          <a:stretch>
            <a:fillRect/>
          </a:stretch>
        </p:blipFill>
        <p:spPr>
          <a:xfrm>
            <a:off x="1521664" y="1183706"/>
            <a:ext cx="6172560" cy="4720627"/>
          </a:xfrm>
          <a:prstGeom prst="rect">
            <a:avLst/>
          </a:prstGeom>
        </p:spPr>
      </p:pic>
    </p:spTree>
    <p:extLst>
      <p:ext uri="{BB962C8B-B14F-4D97-AF65-F5344CB8AC3E}">
        <p14:creationId xmlns:p14="http://schemas.microsoft.com/office/powerpoint/2010/main" val="4065565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79289"/>
          </a:xfrm>
          <a:prstGeom prst="rect">
            <a:avLst/>
          </a:prstGeom>
        </p:spPr>
        <p:txBody>
          <a:bodyPr lIns="0" tIns="0" rIns="0" bIns="0" rtlCol="0" anchor="t">
            <a:spAutoFit/>
          </a:bodyPr>
          <a:lstStyle/>
          <a:p>
            <a:pPr algn="ctr" defTabSz="857250">
              <a:lnSpc>
                <a:spcPts val="5057"/>
              </a:lnSpc>
            </a:pPr>
            <a:r>
              <a:rPr lang="en-US" sz="5400" kern="1200" dirty="0">
                <a:solidFill>
                  <a:srgbClr val="F98832"/>
                </a:solidFill>
                <a:latin typeface="Caveat Brush"/>
                <a:ea typeface="+mn-ea"/>
                <a:cs typeface="+mn-cs"/>
              </a:rPr>
              <a:t>TABACO SIN HUMO</a:t>
            </a:r>
            <a:endParaRPr lang="en-US" dirty="0">
              <a:ea typeface="+mn-ea"/>
              <a:cs typeface="+mn-cs"/>
            </a:endParaRPr>
          </a:p>
        </p:txBody>
      </p:sp>
      <p:sp>
        <p:nvSpPr>
          <p:cNvPr id="11" name="TextBox 11"/>
          <p:cNvSpPr txBox="1"/>
          <p:nvPr/>
        </p:nvSpPr>
        <p:spPr>
          <a:xfrm>
            <a:off x="2041" y="1042642"/>
            <a:ext cx="7927961" cy="2051844"/>
          </a:xfrm>
          <a:prstGeom prst="rect">
            <a:avLst/>
          </a:prstGeom>
        </p:spPr>
        <p:txBody>
          <a:bodyPr wrap="square" lIns="0" tIns="0" rIns="0" bIns="0" rtlCol="0" anchor="t">
            <a:spAutoFit/>
          </a:bodyPr>
          <a:lstStyle/>
          <a:p>
            <a:pPr defTabSz="857250">
              <a:lnSpc>
                <a:spcPts val="4560"/>
              </a:lnSpc>
            </a:pPr>
            <a:r>
              <a:rPr lang="es-ES" sz="4000" kern="1200" dirty="0">
                <a:solidFill>
                  <a:schemeClr val="tx1"/>
                </a:solidFill>
                <a:latin typeface="Caveat Brush"/>
                <a:ea typeface="+mn-ea"/>
                <a:cs typeface="+mn-cs"/>
              </a:rPr>
              <a:t>   El tabaco sin</a:t>
            </a:r>
            <a:r>
              <a:rPr lang="es-ES" sz="4000" kern="1200" dirty="0">
                <a:latin typeface="Caveat Brush"/>
                <a:ea typeface="+mn-ea"/>
                <a:cs typeface="+mn-cs"/>
              </a:rPr>
              <a:t> humo aumenta el riesgo de:</a:t>
            </a:r>
            <a:endParaRPr lang="es-ES" sz="4000" dirty="0">
              <a:latin typeface="Caveat Brush"/>
              <a:ea typeface="+mn-ea"/>
              <a:cs typeface="+mn-cs"/>
            </a:endParaRPr>
          </a:p>
          <a:p>
            <a:pPr marL="1054100" indent="-457200" defTabSz="857250">
              <a:lnSpc>
                <a:spcPts val="3800"/>
              </a:lnSpc>
              <a:buClrTx/>
              <a:buFont typeface="Arial"/>
              <a:buChar char="•"/>
            </a:pPr>
            <a:r>
              <a:rPr lang="en-US" sz="3200" kern="1200" err="1">
                <a:latin typeface="Caveat Brush"/>
                <a:ea typeface="+mn-ea"/>
                <a:cs typeface="+mn-cs"/>
              </a:rPr>
              <a:t>Ciertos</a:t>
            </a:r>
            <a:r>
              <a:rPr lang="en-US" sz="3200" kern="1200" dirty="0">
                <a:latin typeface="Caveat Brush"/>
                <a:ea typeface="+mn-ea"/>
                <a:cs typeface="+mn-cs"/>
              </a:rPr>
              <a:t> </a:t>
            </a:r>
            <a:r>
              <a:rPr lang="en-US" sz="3200" kern="1200" err="1">
                <a:latin typeface="Caveat Brush"/>
                <a:ea typeface="+mn-ea"/>
                <a:cs typeface="+mn-cs"/>
              </a:rPr>
              <a:t>tipos</a:t>
            </a:r>
            <a:r>
              <a:rPr lang="en-US" sz="3200" kern="1200" dirty="0">
                <a:latin typeface="Caveat Brush"/>
                <a:ea typeface="+mn-ea"/>
                <a:cs typeface="+mn-cs"/>
              </a:rPr>
              <a:t> de </a:t>
            </a:r>
            <a:r>
              <a:rPr lang="en-US" sz="3200" kern="1200" err="1">
                <a:latin typeface="Caveat Brush"/>
                <a:ea typeface="+mn-ea"/>
                <a:cs typeface="+mn-cs"/>
              </a:rPr>
              <a:t>cáncer</a:t>
            </a:r>
            <a:r>
              <a:rPr lang="en-US" sz="3200" kern="1200" dirty="0">
                <a:latin typeface="Caveat Brush"/>
                <a:ea typeface="+mn-ea"/>
                <a:cs typeface="+mn-cs"/>
              </a:rPr>
              <a:t> </a:t>
            </a:r>
            <a:endParaRPr lang="en-US" sz="3200" kern="1200" dirty="0" err="1">
              <a:latin typeface="Caveat Brush" pitchFamily="2" charset="0"/>
              <a:ea typeface="+mn-ea"/>
              <a:cs typeface="+mn-cs"/>
            </a:endParaRPr>
          </a:p>
          <a:p>
            <a:pPr marL="1054100" indent="-457200" defTabSz="857250">
              <a:lnSpc>
                <a:spcPts val="3800"/>
              </a:lnSpc>
              <a:buClrTx/>
              <a:buFont typeface="Arial"/>
              <a:buChar char="•"/>
            </a:pPr>
            <a:r>
              <a:rPr lang="en-US" sz="3200" kern="1200" dirty="0" err="1">
                <a:latin typeface="Caveat Brush"/>
                <a:ea typeface="+mn-ea"/>
                <a:cs typeface="+mn-cs"/>
              </a:rPr>
              <a:t>Mortalidad</a:t>
            </a:r>
            <a:r>
              <a:rPr lang="en-US" sz="3200" kern="1200" dirty="0">
                <a:latin typeface="Caveat Brush"/>
                <a:ea typeface="+mn-ea"/>
                <a:cs typeface="+mn-cs"/>
              </a:rPr>
              <a:t> fetal, </a:t>
            </a:r>
            <a:r>
              <a:rPr lang="en-US" sz="3200" kern="1200" dirty="0" err="1">
                <a:latin typeface="Caveat Brush"/>
                <a:ea typeface="+mn-ea"/>
                <a:cs typeface="+mn-cs"/>
              </a:rPr>
              <a:t>si</a:t>
            </a:r>
            <a:r>
              <a:rPr lang="en-US" sz="3200" kern="1200" dirty="0">
                <a:latin typeface="Caveat Brush"/>
                <a:ea typeface="+mn-ea"/>
                <a:cs typeface="+mn-cs"/>
              </a:rPr>
              <a:t> </a:t>
            </a:r>
            <a:r>
              <a:rPr lang="en-US" sz="3200" kern="1200" dirty="0" err="1">
                <a:latin typeface="Caveat Brush"/>
                <a:ea typeface="+mn-ea"/>
                <a:cs typeface="+mn-cs"/>
              </a:rPr>
              <a:t>está</a:t>
            </a:r>
            <a:r>
              <a:rPr lang="en-US" sz="3200" kern="1200" dirty="0">
                <a:latin typeface="Caveat Brush"/>
                <a:ea typeface="+mn-ea"/>
                <a:cs typeface="+mn-cs"/>
              </a:rPr>
              <a:t> </a:t>
            </a:r>
            <a:r>
              <a:rPr lang="en-US" sz="3200" kern="1200" dirty="0" err="1">
                <a:latin typeface="Caveat Brush"/>
                <a:ea typeface="+mn-ea"/>
                <a:cs typeface="+mn-cs"/>
              </a:rPr>
              <a:t>embarazada</a:t>
            </a:r>
            <a:endParaRPr lang="en-US" sz="3200" kern="1200" dirty="0">
              <a:latin typeface="Caveat Brush"/>
              <a:ea typeface="+mn-ea"/>
              <a:cs typeface="+mn-cs"/>
            </a:endParaRPr>
          </a:p>
          <a:p>
            <a:pPr marL="1054100" indent="-457200" defTabSz="857250">
              <a:lnSpc>
                <a:spcPts val="3800"/>
              </a:lnSpc>
              <a:buClrTx/>
              <a:buFont typeface="Arial"/>
              <a:buChar char="•"/>
            </a:pPr>
            <a:r>
              <a:rPr lang="en-US" sz="3200" kern="1200" err="1">
                <a:latin typeface="Caveat Brush"/>
                <a:ea typeface="+mn-ea"/>
                <a:cs typeface="+mn-cs"/>
              </a:rPr>
              <a:t>Accidente</a:t>
            </a:r>
            <a:r>
              <a:rPr lang="en-US" sz="3200" kern="1200" dirty="0">
                <a:latin typeface="Caveat Brush"/>
                <a:ea typeface="+mn-ea"/>
                <a:cs typeface="+mn-cs"/>
              </a:rPr>
              <a:t> cerebrovascular y </a:t>
            </a:r>
            <a:r>
              <a:rPr lang="en-US" sz="3200" kern="1200" err="1">
                <a:latin typeface="Caveat Brush"/>
                <a:ea typeface="+mn-ea"/>
                <a:cs typeface="+mn-cs"/>
              </a:rPr>
              <a:t>cardiopatía</a:t>
            </a:r>
            <a:endParaRPr lang="en-US" sz="3200"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2" name="Picture 11" descr="A close-up of a cigarette&#10;&#10;AI-generated content may be incorrect.">
            <a:extLst>
              <a:ext uri="{FF2B5EF4-FFF2-40B4-BE49-F238E27FC236}">
                <a16:creationId xmlns:a16="http://schemas.microsoft.com/office/drawing/2014/main" id="{D2AC88BE-D562-C9E7-C3B0-A1ED4DBB19DB}"/>
              </a:ext>
            </a:extLst>
          </p:cNvPr>
          <p:cNvPicPr>
            <a:picLocks noChangeAspect="1"/>
          </p:cNvPicPr>
          <p:nvPr/>
        </p:nvPicPr>
        <p:blipFill>
          <a:blip r:embed="rId13"/>
          <a:stretch>
            <a:fillRect/>
          </a:stretch>
        </p:blipFill>
        <p:spPr>
          <a:xfrm>
            <a:off x="6792171" y="1684569"/>
            <a:ext cx="2216471" cy="1447996"/>
          </a:xfrm>
          <a:prstGeom prst="rect">
            <a:avLst/>
          </a:prstGeom>
        </p:spPr>
      </p:pic>
      <p:pic>
        <p:nvPicPr>
          <p:cNvPr id="15" name="Picture 14" descr="A group of round containers with white and blue labels&#10;&#10;AI-generated content may be incorrect.">
            <a:extLst>
              <a:ext uri="{FF2B5EF4-FFF2-40B4-BE49-F238E27FC236}">
                <a16:creationId xmlns:a16="http://schemas.microsoft.com/office/drawing/2014/main" id="{1AA582B8-11FC-8151-AFCC-E2980F370FDF}"/>
              </a:ext>
            </a:extLst>
          </p:cNvPr>
          <p:cNvPicPr>
            <a:picLocks noChangeAspect="1"/>
          </p:cNvPicPr>
          <p:nvPr/>
        </p:nvPicPr>
        <p:blipFill>
          <a:blip r:embed="rId14"/>
          <a:stretch>
            <a:fillRect/>
          </a:stretch>
        </p:blipFill>
        <p:spPr>
          <a:xfrm>
            <a:off x="13567" y="3426257"/>
            <a:ext cx="3154391" cy="1845828"/>
          </a:xfrm>
          <a:prstGeom prst="rect">
            <a:avLst/>
          </a:prstGeom>
        </p:spPr>
      </p:pic>
      <p:sp>
        <p:nvSpPr>
          <p:cNvPr id="16" name="TextBox 15">
            <a:extLst>
              <a:ext uri="{FF2B5EF4-FFF2-40B4-BE49-F238E27FC236}">
                <a16:creationId xmlns:a16="http://schemas.microsoft.com/office/drawing/2014/main" id="{BAE447AD-BC43-67B9-0D46-524E92CCC102}"/>
              </a:ext>
            </a:extLst>
          </p:cNvPr>
          <p:cNvSpPr txBox="1"/>
          <p:nvPr/>
        </p:nvSpPr>
        <p:spPr>
          <a:xfrm>
            <a:off x="-244415" y="5756410"/>
            <a:ext cx="9449543" cy="1066959"/>
          </a:xfrm>
          <a:prstGeom prst="rect">
            <a:avLst/>
          </a:prstGeom>
          <a:noFill/>
        </p:spPr>
        <p:txBody>
          <a:bodyPr wrap="square" lIns="91440" tIns="45720" rIns="91440" bIns="45720" rtlCol="0" anchor="t">
            <a:spAutoFit/>
          </a:bodyPr>
          <a:lstStyle/>
          <a:p>
            <a:pPr lvl="1" algn="ctr" defTabSz="857250">
              <a:lnSpc>
                <a:spcPts val="3800"/>
              </a:lnSpc>
            </a:pPr>
            <a:r>
              <a:rPr lang="en-US" sz="3400" kern="1200" dirty="0">
                <a:solidFill>
                  <a:srgbClr val="8FDB33"/>
                </a:solidFill>
                <a:latin typeface="Caveat Brush"/>
              </a:rPr>
              <a:t>Los </a:t>
            </a:r>
            <a:r>
              <a:rPr lang="en-US" sz="3400" kern="1200" dirty="0" err="1">
                <a:solidFill>
                  <a:srgbClr val="8FDB33"/>
                </a:solidFill>
                <a:latin typeface="Caveat Brush"/>
              </a:rPr>
              <a:t>niños</a:t>
            </a:r>
            <a:r>
              <a:rPr lang="en-US" sz="3400" kern="1200" dirty="0">
                <a:solidFill>
                  <a:srgbClr val="8FDB33"/>
                </a:solidFill>
                <a:latin typeface="Caveat Brush"/>
              </a:rPr>
              <a:t> </a:t>
            </a:r>
            <a:r>
              <a:rPr lang="en-US" sz="3400" kern="1200" dirty="0" err="1">
                <a:solidFill>
                  <a:srgbClr val="8FDB33"/>
                </a:solidFill>
                <a:latin typeface="Caveat Brush"/>
              </a:rPr>
              <a:t>pueden</a:t>
            </a:r>
            <a:r>
              <a:rPr lang="en-US" sz="3400" kern="1200" dirty="0">
                <a:solidFill>
                  <a:srgbClr val="8FDB33"/>
                </a:solidFill>
                <a:latin typeface="Caveat Brush"/>
              </a:rPr>
              <a:t> </a:t>
            </a:r>
            <a:r>
              <a:rPr lang="en-US" sz="3400" kern="1200" dirty="0" err="1">
                <a:solidFill>
                  <a:srgbClr val="8FDB33"/>
                </a:solidFill>
                <a:latin typeface="Caveat Brush"/>
              </a:rPr>
              <a:t>ingerir</a:t>
            </a:r>
            <a:r>
              <a:rPr lang="en-US" sz="3400" kern="1200" dirty="0">
                <a:solidFill>
                  <a:srgbClr val="8FDB33"/>
                </a:solidFill>
                <a:latin typeface="Caveat Brush"/>
              </a:rPr>
              <a:t> tabaco sin </a:t>
            </a:r>
            <a:r>
              <a:rPr lang="en-US" sz="3400" kern="1200" dirty="0" err="1">
                <a:solidFill>
                  <a:srgbClr val="8FDB33"/>
                </a:solidFill>
                <a:latin typeface="Caveat Brush"/>
              </a:rPr>
              <a:t>humo</a:t>
            </a:r>
            <a:r>
              <a:rPr lang="en-US" sz="3400" kern="1200" dirty="0">
                <a:solidFill>
                  <a:srgbClr val="8FDB33"/>
                </a:solidFill>
                <a:latin typeface="Caveat Brush"/>
              </a:rPr>
              <a:t> </a:t>
            </a:r>
            <a:endParaRPr lang="en-US" dirty="0"/>
          </a:p>
          <a:p>
            <a:pPr lvl="1" algn="ctr" defTabSz="857250">
              <a:lnSpc>
                <a:spcPts val="3800"/>
              </a:lnSpc>
            </a:pPr>
            <a:r>
              <a:rPr lang="en-US" sz="3400" kern="1200" dirty="0">
                <a:solidFill>
                  <a:srgbClr val="8FDB33"/>
                </a:solidFill>
                <a:latin typeface="Caveat Brush"/>
              </a:rPr>
              <a:t>y </a:t>
            </a:r>
            <a:r>
              <a:rPr lang="en-US" sz="3400" kern="1200" dirty="0" err="1">
                <a:solidFill>
                  <a:srgbClr val="8FDB33"/>
                </a:solidFill>
                <a:latin typeface="Caveat Brush"/>
              </a:rPr>
              <a:t>envenenarse</a:t>
            </a:r>
            <a:r>
              <a:rPr lang="en-US" sz="3400" kern="1200" dirty="0">
                <a:solidFill>
                  <a:srgbClr val="8FDB33"/>
                </a:solidFill>
                <a:latin typeface="Caveat Brush"/>
              </a:rPr>
              <a:t> </a:t>
            </a:r>
            <a:endParaRPr lang="en-US"/>
          </a:p>
        </p:txBody>
      </p:sp>
      <p:sp>
        <p:nvSpPr>
          <p:cNvPr id="17" name="TextBox 16">
            <a:extLst>
              <a:ext uri="{FF2B5EF4-FFF2-40B4-BE49-F238E27FC236}">
                <a16:creationId xmlns:a16="http://schemas.microsoft.com/office/drawing/2014/main" id="{88F5DA61-781E-EB49-4326-374EF8DD8AA0}"/>
              </a:ext>
            </a:extLst>
          </p:cNvPr>
          <p:cNvSpPr txBox="1"/>
          <p:nvPr/>
        </p:nvSpPr>
        <p:spPr>
          <a:xfrm>
            <a:off x="3355753" y="3176695"/>
            <a:ext cx="5845758" cy="3231654"/>
          </a:xfrm>
          <a:prstGeom prst="rect">
            <a:avLst/>
          </a:prstGeom>
          <a:noFill/>
        </p:spPr>
        <p:txBody>
          <a:bodyPr wrap="square" lIns="91440" tIns="45720" rIns="91440" bIns="45720" rtlCol="0" anchor="t">
            <a:spAutoFit/>
          </a:bodyPr>
          <a:lstStyle/>
          <a:p>
            <a:r>
              <a:rPr lang="en-US" sz="3200" kern="1200" dirty="0">
                <a:latin typeface="Caveat Brush"/>
              </a:rPr>
              <a:t> </a:t>
            </a:r>
            <a:r>
              <a:rPr lang="en-US" sz="3200" kern="1200">
                <a:latin typeface="Caveat Brush"/>
              </a:rPr>
              <a:t> </a:t>
            </a:r>
            <a:r>
              <a:rPr lang="en-US" sz="3200" kern="1200" dirty="0">
                <a:latin typeface="Caveat Brush"/>
              </a:rPr>
              <a:t>Bolsitas de </a:t>
            </a:r>
            <a:r>
              <a:rPr lang="en-US" sz="3200" kern="1200" err="1">
                <a:latin typeface="Caveat Brush"/>
              </a:rPr>
              <a:t>nicotina</a:t>
            </a:r>
            <a:r>
              <a:rPr lang="en-US" sz="3200" kern="1200" dirty="0">
                <a:latin typeface="Caveat Brush"/>
              </a:rPr>
              <a:t>:</a:t>
            </a:r>
          </a:p>
          <a:p>
            <a:pPr marL="285750" indent="-285750">
              <a:buFont typeface="Arial" panose="020B0604020202020204" pitchFamily="34" charset="0"/>
              <a:buChar char="•"/>
            </a:pPr>
            <a:r>
              <a:rPr lang="en-US" sz="2800" kern="1200" dirty="0">
                <a:latin typeface="Caveat Brush"/>
              </a:rPr>
              <a:t>Populares entre </a:t>
            </a:r>
            <a:r>
              <a:rPr lang="en-US" sz="2800" kern="1200" dirty="0" err="1">
                <a:latin typeface="Caveat Brush"/>
              </a:rPr>
              <a:t>los</a:t>
            </a:r>
            <a:r>
              <a:rPr lang="en-US" sz="2800" kern="1200" dirty="0">
                <a:latin typeface="Caveat Brush"/>
              </a:rPr>
              <a:t> </a:t>
            </a:r>
            <a:r>
              <a:rPr lang="en-US" sz="2800" kern="1200" dirty="0" err="1">
                <a:latin typeface="Caveat Brush"/>
              </a:rPr>
              <a:t>jóvenes</a:t>
            </a:r>
            <a:r>
              <a:rPr lang="en-US" sz="2800" kern="1200" dirty="0">
                <a:latin typeface="Caveat Brush"/>
              </a:rPr>
              <a:t>, </a:t>
            </a:r>
            <a:r>
              <a:rPr lang="en-US" sz="2800" kern="1200" dirty="0" err="1">
                <a:latin typeface="Caveat Brush"/>
              </a:rPr>
              <a:t>vienen</a:t>
            </a:r>
            <a:r>
              <a:rPr lang="en-US" sz="2800" kern="1200" dirty="0">
                <a:latin typeface="Caveat Brush"/>
              </a:rPr>
              <a:t> con </a:t>
            </a:r>
            <a:r>
              <a:rPr lang="en-US" sz="2800" kern="1200" dirty="0" err="1">
                <a:latin typeface="Caveat Brush"/>
              </a:rPr>
              <a:t>sabores</a:t>
            </a:r>
            <a:r>
              <a:rPr lang="en-US" sz="2800" kern="1200" dirty="0">
                <a:latin typeface="Caveat Brush"/>
              </a:rPr>
              <a:t>.</a:t>
            </a:r>
            <a:endParaRPr lang="en-US" sz="2800" kern="1200" dirty="0">
              <a:latin typeface="Caveat Brush" pitchFamily="2" charset="0"/>
            </a:endParaRPr>
          </a:p>
          <a:p>
            <a:pPr marL="285750" lvl="3" indent="-285750">
              <a:buFont typeface="Arial" panose="020B0604020202020204" pitchFamily="34" charset="0"/>
              <a:buChar char="•"/>
            </a:pPr>
            <a:r>
              <a:rPr lang="en-US" sz="2800" kern="1200" dirty="0">
                <a:latin typeface="Caveat Brush"/>
              </a:rPr>
              <a:t>El </a:t>
            </a:r>
            <a:r>
              <a:rPr lang="en-US" sz="2800" kern="1200" dirty="0" err="1">
                <a:latin typeface="Caveat Brush"/>
              </a:rPr>
              <a:t>polvo</a:t>
            </a:r>
            <a:r>
              <a:rPr lang="en-US" sz="2800" kern="1200" dirty="0">
                <a:latin typeface="Caveat Brush"/>
              </a:rPr>
              <a:t> se </a:t>
            </a:r>
            <a:r>
              <a:rPr lang="en-US" sz="2800" kern="1200" dirty="0" err="1">
                <a:latin typeface="Caveat Brush"/>
              </a:rPr>
              <a:t>disuelve</a:t>
            </a:r>
            <a:r>
              <a:rPr lang="en-US" sz="2800" kern="1200" dirty="0">
                <a:latin typeface="Caveat Brush"/>
              </a:rPr>
              <a:t> (no </a:t>
            </a:r>
            <a:r>
              <a:rPr lang="en-US" sz="2800" kern="1200" dirty="0" err="1">
                <a:latin typeface="Caveat Brush"/>
              </a:rPr>
              <a:t>necesitas</a:t>
            </a:r>
            <a:r>
              <a:rPr lang="en-US" sz="2800" kern="1200" dirty="0">
                <a:latin typeface="Caveat Brush"/>
              </a:rPr>
              <a:t> </a:t>
            </a:r>
            <a:r>
              <a:rPr lang="en-US" sz="2800" kern="1200" dirty="0" err="1">
                <a:latin typeface="Caveat Brush"/>
              </a:rPr>
              <a:t>escupir</a:t>
            </a:r>
            <a:r>
              <a:rPr lang="en-US" sz="2800" kern="1200" dirty="0">
                <a:latin typeface="Caveat Brush"/>
              </a:rPr>
              <a:t>).</a:t>
            </a:r>
            <a:endParaRPr lang="en-US" sz="2800"/>
          </a:p>
          <a:p>
            <a:pPr marL="285750" lvl="3" indent="-285750">
              <a:buFont typeface="Arial" panose="020B0604020202020204" pitchFamily="34" charset="0"/>
              <a:buChar char="•"/>
            </a:pPr>
            <a:r>
              <a:rPr lang="en-US" sz="2800" kern="1200" dirty="0">
                <a:latin typeface="Caveat Brush"/>
              </a:rPr>
              <a:t>La </a:t>
            </a:r>
            <a:r>
              <a:rPr lang="en-US" sz="2800" kern="1200" dirty="0" err="1">
                <a:latin typeface="Caveat Brush"/>
              </a:rPr>
              <a:t>nicotina</a:t>
            </a:r>
            <a:r>
              <a:rPr lang="en-US" sz="2800" kern="1200" dirty="0">
                <a:latin typeface="Caveat Brush"/>
              </a:rPr>
              <a:t> se </a:t>
            </a:r>
            <a:r>
              <a:rPr lang="en-US" sz="2800" kern="1200" dirty="0" err="1">
                <a:latin typeface="Caveat Brush"/>
              </a:rPr>
              <a:t>absorbe</a:t>
            </a:r>
            <a:r>
              <a:rPr lang="en-US" sz="2800" kern="1200" dirty="0">
                <a:latin typeface="Caveat Brush"/>
              </a:rPr>
              <a:t> a </a:t>
            </a:r>
            <a:r>
              <a:rPr lang="en-US" sz="2800" kern="1200" dirty="0" err="1">
                <a:latin typeface="Caveat Brush"/>
              </a:rPr>
              <a:t>través</a:t>
            </a:r>
            <a:r>
              <a:rPr lang="en-US" sz="2800" kern="1200" dirty="0">
                <a:latin typeface="Caveat Brush"/>
              </a:rPr>
              <a:t> de las </a:t>
            </a:r>
            <a:r>
              <a:rPr lang="en-US" sz="2800" kern="1200" dirty="0" err="1">
                <a:latin typeface="Caveat Brush"/>
              </a:rPr>
              <a:t>encías</a:t>
            </a:r>
            <a:r>
              <a:rPr lang="en-US" sz="2800" kern="1200" dirty="0">
                <a:latin typeface="Caveat Brush"/>
              </a:rPr>
              <a:t> y </a:t>
            </a:r>
            <a:r>
              <a:rPr lang="en-US" sz="2800" kern="1200" dirty="0" err="1">
                <a:latin typeface="Caveat Brush"/>
              </a:rPr>
              <a:t>el</a:t>
            </a:r>
            <a:r>
              <a:rPr lang="en-US" sz="2800" kern="1200" dirty="0">
                <a:latin typeface="Caveat Brush"/>
              </a:rPr>
              <a:t> </a:t>
            </a:r>
            <a:r>
              <a:rPr lang="en-US" sz="2800" kern="1200" dirty="0" err="1">
                <a:latin typeface="Caveat Brush"/>
              </a:rPr>
              <a:t>revestimiento</a:t>
            </a:r>
            <a:r>
              <a:rPr lang="en-US" sz="2800" kern="1200" dirty="0">
                <a:latin typeface="Caveat Brush"/>
              </a:rPr>
              <a:t> de la boca.</a:t>
            </a:r>
            <a:endParaRPr lang="en-US" sz="2800" dirty="0"/>
          </a:p>
          <a:p>
            <a:pPr marL="285750" lvl="3" indent="-285750">
              <a:buFont typeface="Arial" panose="020B0604020202020204" pitchFamily="34" charset="0"/>
              <a:buChar char="•"/>
            </a:pPr>
            <a:endParaRPr lang="en-US" sz="3200" kern="1200" dirty="0">
              <a:latin typeface="Caveat Brush"/>
            </a:endParaRPr>
          </a:p>
        </p:txBody>
      </p:sp>
    </p:spTree>
    <p:extLst>
      <p:ext uri="{BB962C8B-B14F-4D97-AF65-F5344CB8AC3E}">
        <p14:creationId xmlns:p14="http://schemas.microsoft.com/office/powerpoint/2010/main" val="3389856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a:ea typeface="+mn-ea"/>
                <a:cs typeface="+mn-cs"/>
              </a:rPr>
              <a:t>MITO </a:t>
            </a: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000" b="1" err="1">
                <a:solidFill>
                  <a:srgbClr val="92D050"/>
                </a:solidFill>
                <a:latin typeface="Caveat Brush"/>
                <a:ea typeface="Century Gothic"/>
                <a:cs typeface="Century Gothic"/>
                <a:sym typeface="Century Gothic"/>
              </a:rPr>
              <a:t>Vapear</a:t>
            </a:r>
            <a:r>
              <a:rPr lang="en-US" sz="6000" b="1" dirty="0">
                <a:solidFill>
                  <a:srgbClr val="92D050"/>
                </a:solidFill>
                <a:latin typeface="Caveat Brush"/>
                <a:ea typeface="Century Gothic"/>
                <a:cs typeface="Century Gothic"/>
                <a:sym typeface="Century Gothic"/>
              </a:rPr>
              <a:t> es </a:t>
            </a:r>
            <a:r>
              <a:rPr lang="en-US" sz="6000" b="1" err="1">
                <a:solidFill>
                  <a:srgbClr val="92D050"/>
                </a:solidFill>
                <a:latin typeface="Caveat Brush"/>
                <a:ea typeface="Century Gothic"/>
                <a:cs typeface="Century Gothic"/>
                <a:sym typeface="Century Gothic"/>
              </a:rPr>
              <a:t>seguro</a:t>
            </a:r>
            <a:r>
              <a:rPr lang="en-US" sz="6000" b="1" dirty="0">
                <a:solidFill>
                  <a:srgbClr val="92D050"/>
                </a:solidFill>
                <a:latin typeface="Caveat Brush"/>
                <a:ea typeface="Century Gothic"/>
                <a:cs typeface="Century Gothic"/>
                <a:sym typeface="Century Gothic"/>
              </a:rPr>
              <a:t>… </a:t>
            </a:r>
            <a:endParaRPr lang="en-US" dirty="0">
              <a:ea typeface="Century Gothic"/>
              <a:sym typeface="Century Gothic"/>
            </a:endParaRPr>
          </a:p>
          <a:p>
            <a:pPr algn="ctr" defTabSz="857250">
              <a:lnSpc>
                <a:spcPts val="5405"/>
              </a:lnSpc>
            </a:pPr>
            <a:r>
              <a:rPr lang="en-US" sz="6000" b="1" dirty="0">
                <a:solidFill>
                  <a:srgbClr val="92D050"/>
                </a:solidFill>
                <a:latin typeface="Caveat Brush"/>
                <a:ea typeface="Century Gothic"/>
                <a:cs typeface="Century Gothic"/>
                <a:sym typeface="Century Gothic"/>
              </a:rPr>
              <a:t>es solo vapor de </a:t>
            </a:r>
            <a:r>
              <a:rPr lang="en-US" sz="6000" b="1" dirty="0" err="1">
                <a:solidFill>
                  <a:srgbClr val="92D050"/>
                </a:solidFill>
                <a:latin typeface="Caveat Brush"/>
                <a:ea typeface="Century Gothic"/>
                <a:cs typeface="Century Gothic"/>
                <a:sym typeface="Century Gothic"/>
              </a:rPr>
              <a:t>agua</a:t>
            </a:r>
            <a:r>
              <a:rPr lang="en-US" sz="6000" b="1" dirty="0">
                <a:solidFill>
                  <a:srgbClr val="92D050"/>
                </a:solidFill>
                <a:latin typeface="Caveat Brush"/>
                <a:ea typeface="Century Gothic"/>
                <a:cs typeface="Century Gothic"/>
                <a:sym typeface="Century Gothic"/>
              </a:rPr>
              <a:t>.</a:t>
            </a:r>
            <a:endParaRPr lang="en-US" dirty="0"/>
          </a:p>
        </p:txBody>
      </p:sp>
    </p:spTree>
    <p:extLst>
      <p:ext uri="{BB962C8B-B14F-4D97-AF65-F5344CB8AC3E}">
        <p14:creationId xmlns:p14="http://schemas.microsoft.com/office/powerpoint/2010/main" val="337257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F368-738E-5412-0813-7724F036BA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0DAFDD-5FA1-A320-ECBA-BDAC20776FDF}"/>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F939B51-C7AC-2EBB-DA72-AC7028100166}"/>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0787A313-5A9E-56AC-F7B5-0AA805AB4D6F}"/>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A956FACD-A4F3-CC76-A30D-EF0856AA8AA0}"/>
              </a:ext>
            </a:extLst>
          </p:cNvPr>
          <p:cNvSpPr/>
          <p:nvPr/>
        </p:nvSpPr>
        <p:spPr>
          <a:xfrm>
            <a:off x="402705" y="4538872"/>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B74303E6-0EC7-DAD1-7108-C767BB74A3AD}"/>
              </a:ext>
            </a:extLst>
          </p:cNvPr>
          <p:cNvSpPr txBox="1"/>
          <p:nvPr/>
        </p:nvSpPr>
        <p:spPr>
          <a:xfrm>
            <a:off x="325214" y="1145952"/>
            <a:ext cx="8538519" cy="3463833"/>
          </a:xfrm>
          <a:prstGeom prst="rect">
            <a:avLst/>
          </a:prstGeom>
        </p:spPr>
        <p:txBody>
          <a:bodyPr wrap="square" lIns="0" tIns="0" rIns="0" bIns="0" rtlCol="0" anchor="t">
            <a:spAutoFit/>
          </a:bodyPr>
          <a:lstStyle/>
          <a:p>
            <a:pPr algn="ctr" defTabSz="857250">
              <a:lnSpc>
                <a:spcPts val="6694"/>
              </a:lnSpc>
              <a:buClrTx/>
            </a:pPr>
            <a:r>
              <a:rPr lang="es-ES" sz="6600" kern="1200" dirty="0">
                <a:solidFill>
                  <a:srgbClr val="FF914D"/>
                </a:solidFill>
                <a:latin typeface="Caveat Brush" pitchFamily="2" charset="0"/>
                <a:ea typeface="+mn-ea"/>
                <a:cs typeface="+mn-cs"/>
              </a:rPr>
              <a:t>¿Qué te impide estar completamente presente durante este entrenamiento?</a:t>
            </a:r>
            <a:endParaRPr lang="en-US" sz="6600" kern="1200" dirty="0">
              <a:solidFill>
                <a:srgbClr val="FF914D"/>
              </a:solidFill>
              <a:latin typeface="Caveat Brush" pitchFamily="2" charset="0"/>
              <a:ea typeface="+mn-ea"/>
              <a:cs typeface="+mn-cs"/>
            </a:endParaRPr>
          </a:p>
        </p:txBody>
      </p:sp>
      <p:sp>
        <p:nvSpPr>
          <p:cNvPr id="9" name="Freeform 13">
            <a:extLst>
              <a:ext uri="{FF2B5EF4-FFF2-40B4-BE49-F238E27FC236}">
                <a16:creationId xmlns:a16="http://schemas.microsoft.com/office/drawing/2014/main" id="{A5EB9F6C-C0E7-4F93-6B41-458C6A393398}"/>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DBEB812B-2293-4A11-989D-D4C301BBC2B3}"/>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A48727CF-00D6-0D3B-0DA6-0B16595C1F72}"/>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5F9C8EA3-0A22-2772-17B8-03F259F6FFE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69429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11;p36">
            <a:extLst>
              <a:ext uri="{FF2B5EF4-FFF2-40B4-BE49-F238E27FC236}">
                <a16:creationId xmlns:a16="http://schemas.microsoft.com/office/drawing/2014/main" id="{E2EDF118-81F3-5C56-A364-9DBCA22777B8}"/>
              </a:ext>
            </a:extLst>
          </p:cNvPr>
          <p:cNvPicPr preferRelativeResize="0"/>
          <p:nvPr/>
        </p:nvPicPr>
        <p:blipFill rotWithShape="1">
          <a:blip r:embed="rId3">
            <a:alphaModFix/>
          </a:blip>
          <a:srcRect b="11909"/>
          <a:stretch/>
        </p:blipFill>
        <p:spPr>
          <a:xfrm>
            <a:off x="4228729" y="3919972"/>
            <a:ext cx="3223764" cy="1597369"/>
          </a:xfrm>
          <a:prstGeom prst="rect">
            <a:avLst/>
          </a:prstGeom>
          <a:noFill/>
          <a:ln>
            <a:noFill/>
          </a:ln>
        </p:spPr>
      </p:pic>
      <p:pic>
        <p:nvPicPr>
          <p:cNvPr id="7" name="Google Shape;309;p36">
            <a:extLst>
              <a:ext uri="{FF2B5EF4-FFF2-40B4-BE49-F238E27FC236}">
                <a16:creationId xmlns:a16="http://schemas.microsoft.com/office/drawing/2014/main" id="{6811D712-39B7-D3DB-9FE0-04342F1DFF09}"/>
              </a:ext>
            </a:extLst>
          </p:cNvPr>
          <p:cNvPicPr preferRelativeResize="0"/>
          <p:nvPr/>
        </p:nvPicPr>
        <p:blipFill rotWithShape="1">
          <a:blip r:embed="rId4">
            <a:alphaModFix/>
          </a:blip>
          <a:srcRect l="11579" t="11497" r="19043" b="46873"/>
          <a:stretch/>
        </p:blipFill>
        <p:spPr>
          <a:xfrm>
            <a:off x="4259528" y="1349365"/>
            <a:ext cx="3503363" cy="2570607"/>
          </a:xfrm>
          <a:prstGeom prst="rect">
            <a:avLst/>
          </a:prstGeom>
          <a:noFill/>
          <a:ln>
            <a:no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CIGARRO ELECTRONICO Y EL VAPEO</a:t>
            </a:r>
            <a:endParaRPr lang="en-US" dirty="0">
              <a:ea typeface="+mn-ea"/>
              <a:cs typeface="+mn-cs"/>
            </a:endParaRPr>
          </a:p>
        </p:txBody>
      </p:sp>
      <p:sp>
        <p:nvSpPr>
          <p:cNvPr id="11" name="TextBox 11"/>
          <p:cNvSpPr txBox="1"/>
          <p:nvPr/>
        </p:nvSpPr>
        <p:spPr>
          <a:xfrm>
            <a:off x="132098" y="1438754"/>
            <a:ext cx="4312836" cy="1187505"/>
          </a:xfrm>
          <a:prstGeom prst="rect">
            <a:avLst/>
          </a:prstGeom>
        </p:spPr>
        <p:txBody>
          <a:bodyPr wrap="square" lIns="0" tIns="0" rIns="0" bIns="0" rtlCol="0" anchor="t">
            <a:spAutoFit/>
          </a:bodyPr>
          <a:lstStyle/>
          <a:p>
            <a:pPr algn="ctr" defTabSz="857250"/>
            <a:r>
              <a:rPr lang="en-US" sz="2400" kern="1200" dirty="0">
                <a:latin typeface="Caveat Brush"/>
                <a:ea typeface="+mn-ea"/>
                <a:cs typeface="+mn-cs"/>
              </a:rPr>
              <a:t>Los </a:t>
            </a:r>
            <a:r>
              <a:rPr lang="en-US" sz="2400" kern="1200" dirty="0" err="1">
                <a:latin typeface="Caveat Brush"/>
                <a:ea typeface="+mn-ea"/>
                <a:cs typeface="+mn-cs"/>
              </a:rPr>
              <a:t>cigarrillos</a:t>
            </a:r>
            <a:r>
              <a:rPr lang="en-US" sz="2400" kern="1200" dirty="0">
                <a:latin typeface="Caveat Brush"/>
                <a:ea typeface="+mn-ea"/>
                <a:cs typeface="+mn-cs"/>
              </a:rPr>
              <a:t> </a:t>
            </a:r>
            <a:r>
              <a:rPr lang="en-US" sz="2400" kern="1200" dirty="0" err="1">
                <a:latin typeface="Caveat Brush"/>
                <a:ea typeface="+mn-ea"/>
                <a:cs typeface="+mn-cs"/>
              </a:rPr>
              <a:t>electrónicos</a:t>
            </a:r>
            <a:r>
              <a:rPr lang="en-US" sz="2400" kern="1200" dirty="0">
                <a:latin typeface="Caveat Brush"/>
                <a:ea typeface="+mn-ea"/>
                <a:cs typeface="+mn-cs"/>
              </a:rPr>
              <a:t> </a:t>
            </a:r>
            <a:r>
              <a:rPr lang="en-US" sz="2400" kern="1200" dirty="0">
                <a:solidFill>
                  <a:srgbClr val="F98832"/>
                </a:solidFill>
                <a:latin typeface="Caveat Brush"/>
                <a:ea typeface="+mn-ea"/>
                <a:cs typeface="+mn-cs"/>
              </a:rPr>
              <a:t>NO solo </a:t>
            </a:r>
            <a:r>
              <a:rPr lang="en-US" sz="2400" kern="1200" dirty="0" err="1">
                <a:solidFill>
                  <a:schemeClr val="tx1"/>
                </a:solidFill>
                <a:latin typeface="Caveat Brush"/>
                <a:ea typeface="+mn-ea"/>
                <a:cs typeface="+mn-cs"/>
              </a:rPr>
              <a:t>emiten</a:t>
            </a:r>
            <a:r>
              <a:rPr lang="en-US" sz="2400" kern="1200" dirty="0">
                <a:solidFill>
                  <a:schemeClr val="tx1"/>
                </a:solidFill>
                <a:latin typeface="Caveat Brush"/>
                <a:ea typeface="+mn-ea"/>
                <a:cs typeface="+mn-cs"/>
              </a:rPr>
              <a:t> vapor de </a:t>
            </a:r>
            <a:r>
              <a:rPr lang="en-US" sz="2400" kern="1200" dirty="0" err="1">
                <a:solidFill>
                  <a:schemeClr val="tx1"/>
                </a:solidFill>
                <a:latin typeface="Caveat Brush"/>
                <a:ea typeface="+mn-ea"/>
                <a:cs typeface="+mn-cs"/>
              </a:rPr>
              <a:t>agua</a:t>
            </a:r>
            <a:r>
              <a:rPr lang="en-US" sz="2400" kern="1200" dirty="0">
                <a:latin typeface="Caveat Brush"/>
                <a:ea typeface="+mn-ea"/>
                <a:cs typeface="+mn-cs"/>
              </a:rPr>
              <a:t>, </a:t>
            </a:r>
            <a:r>
              <a:rPr lang="en-US" sz="2400" kern="1200" dirty="0" err="1">
                <a:latin typeface="Caveat Brush"/>
                <a:ea typeface="+mn-ea"/>
                <a:cs typeface="+mn-cs"/>
              </a:rPr>
              <a:t>sino</a:t>
            </a:r>
            <a:r>
              <a:rPr lang="en-US" sz="2400" kern="1200" dirty="0">
                <a:latin typeface="Caveat Brush"/>
                <a:ea typeface="+mn-ea"/>
                <a:cs typeface="+mn-cs"/>
              </a:rPr>
              <a:t> </a:t>
            </a:r>
            <a:r>
              <a:rPr lang="en-US" sz="2400" kern="1200" dirty="0" err="1">
                <a:latin typeface="Caveat Brush"/>
                <a:ea typeface="+mn-ea"/>
                <a:cs typeface="+mn-cs"/>
              </a:rPr>
              <a:t>aerosoles</a:t>
            </a:r>
            <a:endParaRPr lang="en-US" sz="2400" kern="1200" dirty="0">
              <a:latin typeface="Caveat Brush"/>
              <a:ea typeface="+mn-ea"/>
              <a:cs typeface="+mn-cs"/>
            </a:endParaRPr>
          </a:p>
          <a:p>
            <a:pPr algn="ctr" defTabSz="857250">
              <a:lnSpc>
                <a:spcPts val="3500"/>
              </a:lnSpc>
              <a:buClrTx/>
            </a:pPr>
            <a:endParaRPr lang="en-US" sz="3000"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2" name="Google Shape;310;p36">
            <a:extLst>
              <a:ext uri="{FF2B5EF4-FFF2-40B4-BE49-F238E27FC236}">
                <a16:creationId xmlns:a16="http://schemas.microsoft.com/office/drawing/2014/main" id="{5BDDA392-F160-3BA2-7919-082F33D66C0C}"/>
              </a:ext>
            </a:extLst>
          </p:cNvPr>
          <p:cNvPicPr preferRelativeResize="0"/>
          <p:nvPr/>
        </p:nvPicPr>
        <p:blipFill rotWithShape="1">
          <a:blip r:embed="rId13">
            <a:alphaModFix/>
          </a:blip>
          <a:srcRect l="29079" r="30649"/>
          <a:stretch/>
        </p:blipFill>
        <p:spPr>
          <a:xfrm>
            <a:off x="7830585" y="1487059"/>
            <a:ext cx="996450" cy="2474307"/>
          </a:xfrm>
          <a:prstGeom prst="rect">
            <a:avLst/>
          </a:prstGeom>
          <a:noFill/>
          <a:ln>
            <a:noFill/>
          </a:ln>
        </p:spPr>
      </p:pic>
      <p:pic>
        <p:nvPicPr>
          <p:cNvPr id="15" name="Picture 14">
            <a:extLst>
              <a:ext uri="{FF2B5EF4-FFF2-40B4-BE49-F238E27FC236}">
                <a16:creationId xmlns:a16="http://schemas.microsoft.com/office/drawing/2014/main" id="{D04083B3-3FF0-16E8-E09E-BB1C7C6A49DE}"/>
              </a:ext>
            </a:extLst>
          </p:cNvPr>
          <p:cNvPicPr>
            <a:picLocks noChangeAspect="1"/>
          </p:cNvPicPr>
          <p:nvPr/>
        </p:nvPicPr>
        <p:blipFill>
          <a:blip r:embed="rId14"/>
          <a:stretch>
            <a:fillRect/>
          </a:stretch>
        </p:blipFill>
        <p:spPr>
          <a:xfrm>
            <a:off x="7269468" y="3989433"/>
            <a:ext cx="2011854" cy="1597290"/>
          </a:xfrm>
          <a:prstGeom prst="rect">
            <a:avLst/>
          </a:prstGeom>
        </p:spPr>
      </p:pic>
      <p:sp>
        <p:nvSpPr>
          <p:cNvPr id="3" name="TextBox 2">
            <a:extLst>
              <a:ext uri="{FF2B5EF4-FFF2-40B4-BE49-F238E27FC236}">
                <a16:creationId xmlns:a16="http://schemas.microsoft.com/office/drawing/2014/main" id="{7F3749E8-8B6F-A4D7-2728-1CB8117BA8BB}"/>
              </a:ext>
            </a:extLst>
          </p:cNvPr>
          <p:cNvSpPr txBox="1"/>
          <p:nvPr/>
        </p:nvSpPr>
        <p:spPr>
          <a:xfrm>
            <a:off x="43132" y="5551571"/>
            <a:ext cx="9057736" cy="1754326"/>
          </a:xfrm>
          <a:prstGeom prst="rect">
            <a:avLst/>
          </a:prstGeom>
          <a:noFill/>
        </p:spPr>
        <p:txBody>
          <a:bodyPr wrap="square" lIns="91440" tIns="45720" rIns="91440" bIns="45720" rtlCol="0" anchor="t">
            <a:spAutoFit/>
          </a:bodyPr>
          <a:lstStyle/>
          <a:p>
            <a:pPr algn="ctr"/>
            <a:r>
              <a:rPr lang="en-US" sz="2800" dirty="0">
                <a:solidFill>
                  <a:schemeClr val="accent6">
                    <a:lumMod val="75000"/>
                  </a:schemeClr>
                </a:solidFill>
                <a:latin typeface="Caveat Brush"/>
              </a:rPr>
              <a:t>MITO EXTRA DESMENTIDO: </a:t>
            </a:r>
            <a:endParaRPr lang="en-US" dirty="0">
              <a:solidFill>
                <a:schemeClr val="accent6">
                  <a:lumMod val="75000"/>
                </a:schemeClr>
              </a:solidFill>
            </a:endParaRPr>
          </a:p>
          <a:p>
            <a:pPr algn="ctr"/>
            <a:r>
              <a:rPr lang="es-ES" sz="2400" dirty="0">
                <a:latin typeface="Caveat Brush"/>
              </a:rPr>
              <a:t>Los cigarrillos electrónicos </a:t>
            </a:r>
            <a:r>
              <a:rPr lang="es-ES" sz="2400" dirty="0">
                <a:solidFill>
                  <a:srgbClr val="FF924C"/>
                </a:solidFill>
                <a:latin typeface="Caveat Brush"/>
              </a:rPr>
              <a:t>NO</a:t>
            </a:r>
            <a:r>
              <a:rPr lang="es-ES" sz="2400" dirty="0">
                <a:latin typeface="Caveat Brush"/>
              </a:rPr>
              <a:t> son una herramienta comprobada </a:t>
            </a:r>
            <a:endParaRPr lang="en-US" sz="2400">
              <a:latin typeface="Caveat Brush"/>
            </a:endParaRPr>
          </a:p>
          <a:p>
            <a:pPr algn="ctr"/>
            <a:r>
              <a:rPr lang="es-ES" sz="2400" dirty="0">
                <a:latin typeface="Caveat Brush"/>
              </a:rPr>
              <a:t>para dejar de fumar</a:t>
            </a:r>
            <a:endParaRPr lang="en-US" sz="2400" dirty="0">
              <a:latin typeface="Caveat Brush"/>
            </a:endParaRPr>
          </a:p>
          <a:p>
            <a:pPr algn="ctr"/>
            <a:endParaRPr lang="en-US" sz="3200" dirty="0">
              <a:solidFill>
                <a:schemeClr val="accent6">
                  <a:lumMod val="75000"/>
                </a:schemeClr>
              </a:solidFill>
              <a:latin typeface="Caveat Brush" pitchFamily="2" charset="0"/>
            </a:endParaRPr>
          </a:p>
        </p:txBody>
      </p:sp>
      <p:sp>
        <p:nvSpPr>
          <p:cNvPr id="16" name="TextBox 11">
            <a:extLst>
              <a:ext uri="{FF2B5EF4-FFF2-40B4-BE49-F238E27FC236}">
                <a16:creationId xmlns:a16="http://schemas.microsoft.com/office/drawing/2014/main" id="{D7140F09-469C-389E-1D41-6FA5B0BD36BD}"/>
              </a:ext>
            </a:extLst>
          </p:cNvPr>
          <p:cNvSpPr txBox="1"/>
          <p:nvPr/>
        </p:nvSpPr>
        <p:spPr>
          <a:xfrm>
            <a:off x="124376" y="2377954"/>
            <a:ext cx="4312836" cy="1528495"/>
          </a:xfrm>
          <a:prstGeom prst="rect">
            <a:avLst/>
          </a:prstGeom>
        </p:spPr>
        <p:txBody>
          <a:bodyPr wrap="square" lIns="0" tIns="0" rIns="0" bIns="0" rtlCol="0" anchor="t">
            <a:spAutoFit/>
          </a:bodyPr>
          <a:lstStyle/>
          <a:p>
            <a:pPr algn="ctr" defTabSz="857250"/>
            <a:r>
              <a:rPr lang="en-US" sz="2400" kern="1200" dirty="0">
                <a:latin typeface="Caveat Brush"/>
                <a:ea typeface="+mn-ea"/>
                <a:cs typeface="+mn-cs"/>
              </a:rPr>
              <a:t>Los </a:t>
            </a:r>
            <a:r>
              <a:rPr lang="en-US" sz="2400" kern="1200" err="1">
                <a:latin typeface="Caveat Brush"/>
                <a:ea typeface="+mn-ea"/>
                <a:cs typeface="+mn-cs"/>
              </a:rPr>
              <a:t>líquidos</a:t>
            </a:r>
            <a:r>
              <a:rPr lang="en-US" sz="2400" kern="1200" dirty="0">
                <a:latin typeface="Caveat Brush"/>
                <a:ea typeface="+mn-ea"/>
                <a:cs typeface="+mn-cs"/>
              </a:rPr>
              <a:t> </a:t>
            </a:r>
            <a:r>
              <a:rPr lang="en-US" sz="2400" kern="1200" err="1">
                <a:latin typeface="Caveat Brush"/>
                <a:ea typeface="+mn-ea"/>
                <a:cs typeface="+mn-cs"/>
              </a:rPr>
              <a:t>electrónicos</a:t>
            </a:r>
            <a:r>
              <a:rPr lang="en-US" sz="2400" kern="1200" dirty="0">
                <a:latin typeface="Caveat Brush"/>
                <a:ea typeface="+mn-ea"/>
                <a:cs typeface="+mn-cs"/>
              </a:rPr>
              <a:t> </a:t>
            </a:r>
            <a:r>
              <a:rPr lang="en-US" sz="2400" kern="1200" err="1">
                <a:latin typeface="Caveat Brush"/>
                <a:ea typeface="+mn-ea"/>
                <a:cs typeface="+mn-cs"/>
              </a:rPr>
              <a:t>contienen</a:t>
            </a:r>
            <a:r>
              <a:rPr lang="en-US" sz="2400" kern="1200" dirty="0">
                <a:latin typeface="Caveat Brush"/>
                <a:ea typeface="+mn-ea"/>
                <a:cs typeface="+mn-cs"/>
              </a:rPr>
              <a:t> </a:t>
            </a:r>
            <a:r>
              <a:rPr lang="en-US" sz="2400" kern="1200" err="1">
                <a:latin typeface="Caveat Brush"/>
                <a:ea typeface="+mn-ea"/>
                <a:cs typeface="+mn-cs"/>
              </a:rPr>
              <a:t>ingredientes</a:t>
            </a:r>
            <a:r>
              <a:rPr lang="en-US" sz="2400" kern="1200" dirty="0">
                <a:latin typeface="Caveat Brush"/>
                <a:ea typeface="+mn-ea"/>
                <a:cs typeface="+mn-cs"/>
              </a:rPr>
              <a:t> </a:t>
            </a:r>
            <a:r>
              <a:rPr lang="en-US" sz="2400" kern="1200" err="1">
                <a:latin typeface="Caveat Brush"/>
                <a:ea typeface="+mn-ea"/>
                <a:cs typeface="+mn-cs"/>
              </a:rPr>
              <a:t>similares</a:t>
            </a:r>
            <a:r>
              <a:rPr lang="en-US" sz="2400" kern="1200" dirty="0">
                <a:latin typeface="Caveat Brush"/>
                <a:ea typeface="+mn-ea"/>
                <a:cs typeface="+mn-cs"/>
              </a:rPr>
              <a:t> a </a:t>
            </a:r>
            <a:r>
              <a:rPr lang="en-US" sz="2400" kern="1200" err="1">
                <a:latin typeface="Caveat Brush"/>
                <a:ea typeface="+mn-ea"/>
                <a:cs typeface="+mn-cs"/>
              </a:rPr>
              <a:t>los</a:t>
            </a:r>
            <a:r>
              <a:rPr lang="en-US" sz="2400" kern="1200" dirty="0">
                <a:latin typeface="Caveat Brush"/>
                <a:ea typeface="+mn-ea"/>
                <a:cs typeface="+mn-cs"/>
              </a:rPr>
              <a:t> </a:t>
            </a:r>
            <a:r>
              <a:rPr lang="en-US" sz="2400" kern="1200" err="1">
                <a:latin typeface="Caveat Brush"/>
                <a:ea typeface="+mn-ea"/>
                <a:cs typeface="+mn-cs"/>
              </a:rPr>
              <a:t>cigarrillos</a:t>
            </a:r>
            <a:r>
              <a:rPr lang="en-US" sz="2400" kern="1200" dirty="0">
                <a:latin typeface="Caveat Brush"/>
                <a:ea typeface="+mn-ea"/>
                <a:cs typeface="+mn-cs"/>
              </a:rPr>
              <a:t> </a:t>
            </a:r>
            <a:r>
              <a:rPr lang="en-US" sz="2400" kern="1200" err="1">
                <a:latin typeface="Caveat Brush"/>
                <a:ea typeface="+mn-ea"/>
                <a:cs typeface="+mn-cs"/>
              </a:rPr>
              <a:t>normales</a:t>
            </a:r>
            <a:r>
              <a:rPr lang="en-US" sz="2400" kern="1200" dirty="0">
                <a:latin typeface="Caveat Brush"/>
                <a:ea typeface="+mn-ea"/>
                <a:cs typeface="+mn-cs"/>
              </a:rPr>
              <a:t>, </a:t>
            </a:r>
            <a:r>
              <a:rPr lang="en-US" sz="2400" kern="1200" err="1">
                <a:latin typeface="Caveat Brush"/>
                <a:ea typeface="+mn-ea"/>
                <a:cs typeface="+mn-cs"/>
              </a:rPr>
              <a:t>como</a:t>
            </a:r>
            <a:r>
              <a:rPr lang="en-US" sz="2400" kern="1200" dirty="0">
                <a:latin typeface="Caveat Brush"/>
                <a:ea typeface="+mn-ea"/>
                <a:cs typeface="+mn-cs"/>
              </a:rPr>
              <a:t> </a:t>
            </a:r>
            <a:r>
              <a:rPr lang="en-US" sz="2400" kern="1200" err="1">
                <a:latin typeface="Caveat Brush"/>
                <a:ea typeface="+mn-ea"/>
                <a:cs typeface="+mn-cs"/>
              </a:rPr>
              <a:t>plomo</a:t>
            </a:r>
            <a:r>
              <a:rPr lang="en-US" sz="2400" kern="1200" dirty="0">
                <a:latin typeface="Caveat Brush"/>
                <a:ea typeface="+mn-ea"/>
                <a:cs typeface="+mn-cs"/>
              </a:rPr>
              <a:t> y </a:t>
            </a:r>
            <a:r>
              <a:rPr lang="en-US" sz="2400" kern="1200" err="1">
                <a:latin typeface="Caveat Brush"/>
                <a:ea typeface="+mn-ea"/>
                <a:cs typeface="+mn-cs"/>
              </a:rPr>
              <a:t>otros</a:t>
            </a:r>
            <a:endParaRPr lang="en-US" sz="2400" kern="1200">
              <a:latin typeface="Caveat Brush" pitchFamily="2" charset="0"/>
              <a:ea typeface="+mn-ea"/>
              <a:cs typeface="+mn-cs"/>
            </a:endParaRPr>
          </a:p>
          <a:p>
            <a:pPr algn="ctr" defTabSz="857250">
              <a:lnSpc>
                <a:spcPts val="3500"/>
              </a:lnSpc>
            </a:pPr>
            <a:r>
              <a:rPr lang="en-US" sz="2400" kern="1200" err="1">
                <a:latin typeface="Caveat Brush"/>
                <a:ea typeface="+mn-ea"/>
                <a:cs typeface="+mn-cs"/>
              </a:rPr>
              <a:t>productos</a:t>
            </a:r>
            <a:r>
              <a:rPr lang="en-US" sz="2400" kern="1200" dirty="0">
                <a:latin typeface="Caveat Brush"/>
                <a:ea typeface="+mn-ea"/>
                <a:cs typeface="+mn-cs"/>
              </a:rPr>
              <a:t> </a:t>
            </a:r>
            <a:r>
              <a:rPr lang="en-US" sz="2400" kern="1200" err="1">
                <a:latin typeface="Caveat Brush"/>
                <a:ea typeface="+mn-ea"/>
                <a:cs typeface="+mn-cs"/>
              </a:rPr>
              <a:t>químicos</a:t>
            </a:r>
            <a:r>
              <a:rPr lang="en-US" sz="2400" kern="1200" dirty="0">
                <a:latin typeface="Caveat Brush"/>
                <a:ea typeface="+mn-ea"/>
                <a:cs typeface="+mn-cs"/>
              </a:rPr>
              <a:t> </a:t>
            </a:r>
            <a:r>
              <a:rPr lang="en-US" sz="2400" kern="1200" err="1">
                <a:latin typeface="Caveat Brush"/>
                <a:ea typeface="+mn-ea"/>
                <a:cs typeface="+mn-cs"/>
              </a:rPr>
              <a:t>peligrosos</a:t>
            </a:r>
            <a:endParaRPr lang="en-US" sz="2400">
              <a:ea typeface="+mn-ea"/>
            </a:endParaRPr>
          </a:p>
        </p:txBody>
      </p:sp>
      <p:sp>
        <p:nvSpPr>
          <p:cNvPr id="17" name="TextBox 11">
            <a:extLst>
              <a:ext uri="{FF2B5EF4-FFF2-40B4-BE49-F238E27FC236}">
                <a16:creationId xmlns:a16="http://schemas.microsoft.com/office/drawing/2014/main" id="{ACE502B0-DEA2-71A6-33DB-3634AB85545F}"/>
              </a:ext>
            </a:extLst>
          </p:cNvPr>
          <p:cNvSpPr txBox="1"/>
          <p:nvPr/>
        </p:nvSpPr>
        <p:spPr>
          <a:xfrm>
            <a:off x="117720" y="4117737"/>
            <a:ext cx="4312836" cy="1346522"/>
          </a:xfrm>
          <a:prstGeom prst="rect">
            <a:avLst/>
          </a:prstGeom>
        </p:spPr>
        <p:txBody>
          <a:bodyPr wrap="square" lIns="0" tIns="0" rIns="0" bIns="0" rtlCol="0" anchor="t">
            <a:spAutoFit/>
          </a:bodyPr>
          <a:lstStyle/>
          <a:p>
            <a:pPr algn="ctr" defTabSz="857250">
              <a:lnSpc>
                <a:spcPts val="3500"/>
              </a:lnSpc>
            </a:pPr>
            <a:r>
              <a:rPr lang="en-US" sz="2400" kern="1200" dirty="0">
                <a:latin typeface="Caveat Brush"/>
                <a:ea typeface="+mn-ea"/>
                <a:cs typeface="+mn-cs"/>
              </a:rPr>
              <a:t>Los </a:t>
            </a:r>
            <a:r>
              <a:rPr lang="en-US" sz="2400" kern="1200" err="1">
                <a:latin typeface="Caveat Brush"/>
                <a:ea typeface="+mn-ea"/>
                <a:cs typeface="+mn-cs"/>
              </a:rPr>
              <a:t>cigarrillos</a:t>
            </a:r>
            <a:r>
              <a:rPr lang="en-US" sz="2400" kern="1200" dirty="0">
                <a:latin typeface="Caveat Brush"/>
                <a:ea typeface="+mn-ea"/>
                <a:cs typeface="+mn-cs"/>
              </a:rPr>
              <a:t> </a:t>
            </a:r>
            <a:r>
              <a:rPr lang="en-US" sz="2400" kern="1200" err="1">
                <a:latin typeface="Caveat Brush"/>
                <a:ea typeface="+mn-ea"/>
                <a:cs typeface="+mn-cs"/>
              </a:rPr>
              <a:t>electrónicos</a:t>
            </a:r>
            <a:r>
              <a:rPr lang="en-US" sz="2400" kern="1200" dirty="0">
                <a:latin typeface="Caveat Brush"/>
                <a:ea typeface="+mn-ea"/>
                <a:cs typeface="+mn-cs"/>
              </a:rPr>
              <a:t> y </a:t>
            </a:r>
            <a:r>
              <a:rPr lang="en-US" sz="2400" kern="1200" err="1">
                <a:latin typeface="Caveat Brush"/>
                <a:ea typeface="+mn-ea"/>
                <a:cs typeface="+mn-cs"/>
              </a:rPr>
              <a:t>los</a:t>
            </a:r>
            <a:r>
              <a:rPr lang="en-US" sz="2400" kern="1200" dirty="0">
                <a:latin typeface="Caveat Brush"/>
                <a:ea typeface="+mn-ea"/>
                <a:cs typeface="+mn-cs"/>
              </a:rPr>
              <a:t> </a:t>
            </a:r>
            <a:r>
              <a:rPr lang="en-US" sz="2400" kern="1200" err="1">
                <a:latin typeface="Caveat Brush"/>
                <a:ea typeface="+mn-ea"/>
                <a:cs typeface="+mn-cs"/>
              </a:rPr>
              <a:t>vaporizadores</a:t>
            </a:r>
            <a:r>
              <a:rPr lang="en-US" sz="2400" kern="1200" dirty="0">
                <a:latin typeface="Caveat Brush"/>
                <a:ea typeface="+mn-ea"/>
                <a:cs typeface="+mn-cs"/>
              </a:rPr>
              <a:t> </a:t>
            </a:r>
            <a:r>
              <a:rPr lang="en-US" sz="2400" kern="1200" err="1">
                <a:latin typeface="Caveat Brush"/>
                <a:ea typeface="+mn-ea"/>
                <a:cs typeface="+mn-cs"/>
              </a:rPr>
              <a:t>vienen</a:t>
            </a:r>
            <a:r>
              <a:rPr lang="en-US" sz="2400" kern="1200" dirty="0">
                <a:latin typeface="Caveat Brush"/>
                <a:ea typeface="+mn-ea"/>
                <a:cs typeface="+mn-cs"/>
              </a:rPr>
              <a:t> </a:t>
            </a:r>
            <a:r>
              <a:rPr lang="en-US" sz="2400" kern="1200" err="1">
                <a:latin typeface="Caveat Brush"/>
                <a:ea typeface="+mn-ea"/>
                <a:cs typeface="+mn-cs"/>
              </a:rPr>
              <a:t>en</a:t>
            </a:r>
            <a:r>
              <a:rPr lang="en-US" sz="2400" kern="1200" dirty="0">
                <a:latin typeface="Caveat Brush"/>
                <a:ea typeface="+mn-ea"/>
                <a:cs typeface="+mn-cs"/>
              </a:rPr>
              <a:t> </a:t>
            </a:r>
            <a:r>
              <a:rPr lang="en-US" sz="2400" kern="1200" err="1">
                <a:latin typeface="Caveat Brush"/>
                <a:ea typeface="+mn-ea"/>
                <a:cs typeface="+mn-cs"/>
              </a:rPr>
              <a:t>muchas</a:t>
            </a:r>
            <a:r>
              <a:rPr lang="en-US" sz="2400" kern="1200" dirty="0">
                <a:latin typeface="Caveat Brush"/>
                <a:ea typeface="+mn-ea"/>
                <a:cs typeface="+mn-cs"/>
              </a:rPr>
              <a:t> </a:t>
            </a:r>
            <a:r>
              <a:rPr lang="en-US" sz="2400" kern="1200" err="1">
                <a:latin typeface="Caveat Brush"/>
                <a:ea typeface="+mn-ea"/>
                <a:cs typeface="+mn-cs"/>
              </a:rPr>
              <a:t>formas</a:t>
            </a:r>
            <a:r>
              <a:rPr lang="en-US" sz="2400" kern="1200" dirty="0">
                <a:latin typeface="Caveat Brush"/>
                <a:ea typeface="+mn-ea"/>
                <a:cs typeface="+mn-cs"/>
              </a:rPr>
              <a:t> </a:t>
            </a:r>
            <a:r>
              <a:rPr lang="en-US" sz="2400" kern="1200" err="1">
                <a:latin typeface="Caveat Brush"/>
                <a:ea typeface="+mn-ea"/>
                <a:cs typeface="+mn-cs"/>
              </a:rPr>
              <a:t>diferentes</a:t>
            </a:r>
            <a:r>
              <a:rPr lang="en-US" sz="2400" kern="1200" dirty="0">
                <a:latin typeface="Caveat Brush"/>
                <a:ea typeface="+mn-ea"/>
                <a:cs typeface="+mn-cs"/>
              </a:rPr>
              <a:t>. </a:t>
            </a:r>
            <a:endParaRPr lang="en-US" sz="2400" dirty="0">
              <a:ea typeface="+mn-ea"/>
            </a:endParaRPr>
          </a:p>
        </p:txBody>
      </p:sp>
    </p:spTree>
    <p:extLst>
      <p:ext uri="{BB962C8B-B14F-4D97-AF65-F5344CB8AC3E}">
        <p14:creationId xmlns:p14="http://schemas.microsoft.com/office/powerpoint/2010/main" val="694016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77108"/>
          </a:xfrm>
          <a:prstGeom prst="rect">
            <a:avLst/>
          </a:prstGeom>
        </p:spPr>
        <p:txBody>
          <a:bodyPr lIns="0" tIns="0" rIns="0" bIns="0" rtlCol="0" anchor="t">
            <a:spAutoFit/>
          </a:bodyPr>
          <a:lstStyle/>
          <a:p>
            <a:pPr algn="ctr" defTabSz="857250"/>
            <a:r>
              <a:rPr lang="en-US" sz="4400" kern="1200" dirty="0">
                <a:solidFill>
                  <a:srgbClr val="F98832"/>
                </a:solidFill>
                <a:latin typeface="Caveat Brush"/>
                <a:ea typeface="+mn-ea"/>
                <a:cs typeface="+mn-cs"/>
              </a:rPr>
              <a:t>CIGARROS ELECTRONICOS Y EL VAPEO</a:t>
            </a:r>
            <a:endParaRPr lang="en-US" sz="4400" kern="1200" dirty="0">
              <a:latin typeface="Caveat Brush"/>
              <a:ea typeface="+mn-ea"/>
              <a:cs typeface="+mn-cs"/>
            </a:endParaRPr>
          </a:p>
        </p:txBody>
      </p:sp>
      <p:sp>
        <p:nvSpPr>
          <p:cNvPr id="11" name="TextBox 11"/>
          <p:cNvSpPr txBox="1"/>
          <p:nvPr/>
        </p:nvSpPr>
        <p:spPr>
          <a:xfrm>
            <a:off x="365730" y="2155785"/>
            <a:ext cx="5069870" cy="2546466"/>
          </a:xfrm>
          <a:prstGeom prst="rect">
            <a:avLst/>
          </a:prstGeom>
        </p:spPr>
        <p:txBody>
          <a:bodyPr wrap="square" lIns="0" tIns="0" rIns="0" bIns="0" rtlCol="0" anchor="t">
            <a:spAutoFit/>
          </a:bodyPr>
          <a:lstStyle/>
          <a:p>
            <a:pPr marL="594360" indent="-301625" defTabSz="857250">
              <a:lnSpc>
                <a:spcPts val="4000"/>
              </a:lnSpc>
              <a:buFont typeface="Arial,Sans-Serif" panose="020B0604020202020204" pitchFamily="34" charset="0"/>
              <a:buChar char="•"/>
            </a:pPr>
            <a:r>
              <a:rPr lang="es-ES" sz="2600" kern="1200" dirty="0">
                <a:latin typeface="Caveat Brush"/>
                <a:ea typeface="+mn-ea"/>
                <a:cs typeface="+mn-cs"/>
              </a:rPr>
              <a:t>El envenenamiento por nicotina puede ser mortal</a:t>
            </a:r>
            <a:endParaRPr lang="en-US" sz="2600" kern="1200">
              <a:latin typeface="Caveat Brush" pitchFamily="2" charset="0"/>
              <a:ea typeface="+mn-ea"/>
              <a:cs typeface="+mn-cs"/>
            </a:endParaRPr>
          </a:p>
          <a:p>
            <a:pPr marL="594360" indent="-301625" defTabSz="857250">
              <a:lnSpc>
                <a:spcPts val="4000"/>
              </a:lnSpc>
              <a:buFont typeface="Arial,Sans-Serif" panose="020B0604020202020204" pitchFamily="34" charset="0"/>
              <a:buChar char="•"/>
            </a:pPr>
            <a:r>
              <a:rPr lang="es-ES" sz="2600" kern="1200" dirty="0">
                <a:latin typeface="Caveat Brush"/>
                <a:ea typeface="+mn-ea"/>
                <a:cs typeface="+mn-cs"/>
              </a:rPr>
              <a:t>Ocurre si una persona bebe, </a:t>
            </a:r>
            <a:endParaRPr lang="es-ES" sz="2600" kern="1200">
              <a:latin typeface="Caveat Brush"/>
              <a:ea typeface="+mn-ea"/>
              <a:cs typeface="+mn-cs"/>
            </a:endParaRPr>
          </a:p>
          <a:p>
            <a:pPr defTabSz="857250">
              <a:lnSpc>
                <a:spcPts val="4000"/>
              </a:lnSpc>
            </a:pPr>
            <a:r>
              <a:rPr lang="es-ES" sz="2600" kern="1200" dirty="0">
                <a:latin typeface="Caveat Brush"/>
                <a:ea typeface="+mn-ea"/>
                <a:cs typeface="+mn-cs"/>
              </a:rPr>
              <a:t>      huele o toca el líquido</a:t>
            </a:r>
            <a:endParaRPr lang="en-US" sz="2600" kern="1200">
              <a:latin typeface="Caveat Brush"/>
              <a:ea typeface="+mn-ea"/>
              <a:cs typeface="+mn-cs"/>
            </a:endParaRPr>
          </a:p>
          <a:p>
            <a:pPr marL="594360" indent="-301625" defTabSz="857250">
              <a:lnSpc>
                <a:spcPts val="4000"/>
              </a:lnSpc>
              <a:buClrTx/>
              <a:buFont typeface="Arial" panose="020B0604020202020204" pitchFamily="34" charset="0"/>
              <a:buChar char="•"/>
            </a:pPr>
            <a:endParaRPr lang="en-US" sz="3000" kern="1200" dirty="0">
              <a:latin typeface="Caveat Brush" pitchFamily="2" charset="0"/>
              <a:ea typeface="+mn-ea"/>
              <a:cs typeface="+mn-cs"/>
            </a:endParaRPr>
          </a:p>
        </p:txBody>
      </p:sp>
      <p:sp>
        <p:nvSpPr>
          <p:cNvPr id="13" name="Freeform 13"/>
          <p:cNvSpPr/>
          <p:nvPr/>
        </p:nvSpPr>
        <p:spPr>
          <a:xfrm>
            <a:off x="7830584"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3" name="Google Shape;322;p37">
            <a:extLst>
              <a:ext uri="{FF2B5EF4-FFF2-40B4-BE49-F238E27FC236}">
                <a16:creationId xmlns:a16="http://schemas.microsoft.com/office/drawing/2014/main" id="{10B1EA6F-E003-A559-2A72-63B0C9E28CD5}"/>
              </a:ext>
            </a:extLst>
          </p:cNvPr>
          <p:cNvPicPr preferRelativeResize="0"/>
          <p:nvPr/>
        </p:nvPicPr>
        <p:blipFill rotWithShape="1">
          <a:blip r:embed="rId13">
            <a:alphaModFix/>
          </a:blip>
          <a:srcRect r="7655"/>
          <a:stretch/>
        </p:blipFill>
        <p:spPr>
          <a:xfrm>
            <a:off x="5593071" y="2055427"/>
            <a:ext cx="3186479" cy="2353953"/>
          </a:xfrm>
          <a:prstGeom prst="rect">
            <a:avLst/>
          </a:prstGeom>
          <a:noFill/>
          <a:ln w="38100">
            <a:solidFill>
              <a:srgbClr val="92D050"/>
            </a:solidFill>
          </a:ln>
        </p:spPr>
      </p:pic>
      <p:sp>
        <p:nvSpPr>
          <p:cNvPr id="21" name="TextBox 20">
            <a:extLst>
              <a:ext uri="{FF2B5EF4-FFF2-40B4-BE49-F238E27FC236}">
                <a16:creationId xmlns:a16="http://schemas.microsoft.com/office/drawing/2014/main" id="{96563E67-1A5C-87A9-9623-F1D949C3446C}"/>
              </a:ext>
            </a:extLst>
          </p:cNvPr>
          <p:cNvSpPr txBox="1"/>
          <p:nvPr/>
        </p:nvSpPr>
        <p:spPr>
          <a:xfrm>
            <a:off x="361685" y="1018952"/>
            <a:ext cx="10051836" cy="1241943"/>
          </a:xfrm>
          <a:prstGeom prst="rect">
            <a:avLst/>
          </a:prstGeom>
          <a:noFill/>
        </p:spPr>
        <p:txBody>
          <a:bodyPr wrap="square" lIns="91440" tIns="45720" rIns="91440" bIns="45720" rtlCol="0" anchor="t">
            <a:spAutoFit/>
          </a:bodyPr>
          <a:lstStyle/>
          <a:p>
            <a:pPr defTabSz="857250">
              <a:lnSpc>
                <a:spcPts val="4560"/>
              </a:lnSpc>
            </a:pPr>
            <a:r>
              <a:rPr lang="en-US" sz="3200" kern="1200" dirty="0">
                <a:latin typeface="Caveat Brush"/>
                <a:ea typeface="+mn-ea"/>
                <a:cs typeface="+mn-cs"/>
              </a:rPr>
              <a:t>Los </a:t>
            </a:r>
            <a:r>
              <a:rPr lang="en-US" sz="3200" kern="1200" err="1">
                <a:latin typeface="Caveat Brush"/>
                <a:ea typeface="+mn-ea"/>
                <a:cs typeface="+mn-cs"/>
              </a:rPr>
              <a:t>líquidos</a:t>
            </a:r>
            <a:r>
              <a:rPr lang="en-US" sz="3200" kern="1200" dirty="0">
                <a:latin typeface="Caveat Brush"/>
                <a:ea typeface="+mn-ea"/>
                <a:cs typeface="+mn-cs"/>
              </a:rPr>
              <a:t> </a:t>
            </a:r>
            <a:r>
              <a:rPr lang="en-US" sz="3200" kern="1200" err="1">
                <a:latin typeface="Caveat Brush"/>
                <a:ea typeface="+mn-ea"/>
                <a:cs typeface="+mn-cs"/>
              </a:rPr>
              <a:t>electrónicos</a:t>
            </a:r>
            <a:r>
              <a:rPr lang="en-US" sz="3200" kern="1200" dirty="0">
                <a:latin typeface="Caveat Brush"/>
                <a:ea typeface="+mn-ea"/>
                <a:cs typeface="+mn-cs"/>
              </a:rPr>
              <a:t> </a:t>
            </a:r>
            <a:r>
              <a:rPr lang="en-US" sz="3200" kern="1200" err="1">
                <a:latin typeface="Caveat Brush"/>
                <a:ea typeface="+mn-ea"/>
                <a:cs typeface="+mn-cs"/>
              </a:rPr>
              <a:t>contienen</a:t>
            </a:r>
            <a:r>
              <a:rPr lang="en-US" sz="3200" kern="1200" dirty="0">
                <a:latin typeface="Caveat Brush"/>
                <a:ea typeface="+mn-ea"/>
                <a:cs typeface="+mn-cs"/>
              </a:rPr>
              <a:t> </a:t>
            </a:r>
            <a:r>
              <a:rPr lang="en-US" sz="3200" kern="1200" err="1">
                <a:latin typeface="Caveat Brush"/>
                <a:ea typeface="+mn-ea"/>
                <a:cs typeface="+mn-cs"/>
              </a:rPr>
              <a:t>nicotina</a:t>
            </a:r>
            <a:r>
              <a:rPr lang="en-US" sz="3200" kern="1200" dirty="0">
                <a:latin typeface="Caveat Brush"/>
                <a:ea typeface="+mn-ea"/>
                <a:cs typeface="+mn-cs"/>
              </a:rPr>
              <a:t>, </a:t>
            </a:r>
            <a:r>
              <a:rPr lang="en-US" sz="3200" kern="1200" err="1">
                <a:latin typeface="Caveat Brush"/>
                <a:ea typeface="+mn-ea"/>
                <a:cs typeface="+mn-cs"/>
              </a:rPr>
              <a:t>que</a:t>
            </a:r>
            <a:r>
              <a:rPr lang="en-US" sz="3200" kern="1200" dirty="0">
                <a:latin typeface="Caveat Brush"/>
                <a:ea typeface="+mn-ea"/>
                <a:cs typeface="+mn-cs"/>
              </a:rPr>
              <a:t> es </a:t>
            </a:r>
          </a:p>
          <a:p>
            <a:pPr defTabSz="857250">
              <a:lnSpc>
                <a:spcPts val="4560"/>
              </a:lnSpc>
            </a:pPr>
            <a:r>
              <a:rPr lang="en-US" sz="3200" kern="1200" dirty="0" err="1">
                <a:latin typeface="Caveat Brush"/>
                <a:ea typeface="+mn-ea"/>
                <a:cs typeface="+mn-cs"/>
              </a:rPr>
              <a:t>extremadamente</a:t>
            </a:r>
            <a:r>
              <a:rPr lang="en-US" sz="3200" kern="1200" dirty="0">
                <a:latin typeface="Caveat Brush"/>
                <a:ea typeface="+mn-ea"/>
                <a:cs typeface="+mn-cs"/>
              </a:rPr>
              <a:t> </a:t>
            </a:r>
            <a:r>
              <a:rPr lang="en-US" sz="3200" kern="1200" dirty="0" err="1">
                <a:latin typeface="Caveat Brush"/>
                <a:ea typeface="+mn-ea"/>
                <a:cs typeface="+mn-cs"/>
              </a:rPr>
              <a:t>adictiva</a:t>
            </a:r>
            <a:r>
              <a:rPr lang="en-US" sz="3200" kern="1200" dirty="0">
                <a:latin typeface="Caveat Brush"/>
                <a:ea typeface="+mn-ea"/>
                <a:cs typeface="+mn-cs"/>
              </a:rPr>
              <a:t>.</a:t>
            </a:r>
          </a:p>
        </p:txBody>
      </p:sp>
      <p:sp>
        <p:nvSpPr>
          <p:cNvPr id="22" name="TextBox 21">
            <a:extLst>
              <a:ext uri="{FF2B5EF4-FFF2-40B4-BE49-F238E27FC236}">
                <a16:creationId xmlns:a16="http://schemas.microsoft.com/office/drawing/2014/main" id="{004BBEDC-F341-F02C-4F8F-E6E95E1DCF7B}"/>
              </a:ext>
            </a:extLst>
          </p:cNvPr>
          <p:cNvSpPr txBox="1"/>
          <p:nvPr/>
        </p:nvSpPr>
        <p:spPr>
          <a:xfrm>
            <a:off x="951157" y="5191056"/>
            <a:ext cx="7226006" cy="2061013"/>
          </a:xfrm>
          <a:prstGeom prst="rect">
            <a:avLst/>
          </a:prstGeom>
          <a:noFill/>
        </p:spPr>
        <p:txBody>
          <a:bodyPr wrap="square" lIns="91440" tIns="45720" rIns="91440" bIns="45720" rtlCol="0" anchor="t">
            <a:spAutoFit/>
          </a:bodyPr>
          <a:lstStyle/>
          <a:p>
            <a:pPr algn="ctr" defTabSz="857250"/>
            <a:r>
              <a:rPr lang="en-US" sz="3200" kern="1200" dirty="0">
                <a:latin typeface="Caveat Brush"/>
                <a:ea typeface="+mn-ea"/>
                <a:cs typeface="+mn-cs"/>
              </a:rPr>
              <a:t>¡</a:t>
            </a:r>
            <a:r>
              <a:rPr lang="en-US" sz="3200" kern="1200" dirty="0">
                <a:solidFill>
                  <a:srgbClr val="F98832"/>
                </a:solidFill>
                <a:latin typeface="Caveat Brush"/>
                <a:ea typeface="+mn-ea"/>
                <a:cs typeface="+mn-cs"/>
              </a:rPr>
              <a:t>NO</a:t>
            </a:r>
            <a:r>
              <a:rPr lang="en-US" sz="3200" kern="1200" dirty="0">
                <a:latin typeface="Caveat Brush"/>
                <a:ea typeface="+mn-ea"/>
                <a:cs typeface="+mn-cs"/>
              </a:rPr>
              <a:t> </a:t>
            </a:r>
            <a:r>
              <a:rPr lang="en-US" sz="3200" kern="1200" dirty="0">
                <a:solidFill>
                  <a:srgbClr val="F98832"/>
                </a:solidFill>
                <a:latin typeface="Caveat Brush"/>
                <a:ea typeface="+mn-ea"/>
                <a:cs typeface="+mn-cs"/>
              </a:rPr>
              <a:t>ES SEGURO  </a:t>
            </a:r>
            <a:r>
              <a:rPr lang="en-US" sz="3200" kern="1200" err="1">
                <a:solidFill>
                  <a:schemeClr val="tx1"/>
                </a:solidFill>
                <a:latin typeface="Caveat Brush"/>
                <a:ea typeface="+mn-ea"/>
                <a:cs typeface="+mn-cs"/>
              </a:rPr>
              <a:t>vapear</a:t>
            </a:r>
            <a:r>
              <a:rPr lang="en-US" sz="3200" kern="1200" dirty="0">
                <a:solidFill>
                  <a:schemeClr val="tx1"/>
                </a:solidFill>
                <a:latin typeface="Caveat Brush"/>
                <a:ea typeface="+mn-ea"/>
                <a:cs typeface="+mn-cs"/>
              </a:rPr>
              <a:t> </a:t>
            </a:r>
            <a:r>
              <a:rPr lang="en-US" sz="3200" kern="1200" err="1">
                <a:latin typeface="Caveat Brush"/>
                <a:ea typeface="+mn-ea"/>
                <a:cs typeface="+mn-cs"/>
              </a:rPr>
              <a:t>cerca</a:t>
            </a:r>
            <a:r>
              <a:rPr lang="en-US" sz="3200" kern="1200" dirty="0">
                <a:latin typeface="Caveat Brush"/>
                <a:ea typeface="+mn-ea"/>
                <a:cs typeface="+mn-cs"/>
              </a:rPr>
              <a:t> de </a:t>
            </a:r>
            <a:r>
              <a:rPr lang="en-US" sz="3200" kern="1200" err="1">
                <a:latin typeface="Caveat Brush"/>
                <a:ea typeface="+mn-ea"/>
                <a:cs typeface="+mn-cs"/>
              </a:rPr>
              <a:t>los</a:t>
            </a:r>
            <a:r>
              <a:rPr lang="en-US" sz="3200" kern="1200" dirty="0">
                <a:latin typeface="Caveat Brush"/>
                <a:ea typeface="+mn-ea"/>
                <a:cs typeface="+mn-cs"/>
              </a:rPr>
              <a:t> </a:t>
            </a:r>
            <a:r>
              <a:rPr lang="en-US" sz="3200" kern="1200" err="1">
                <a:latin typeface="Caveat Brush"/>
                <a:ea typeface="+mn-ea"/>
                <a:cs typeface="+mn-cs"/>
              </a:rPr>
              <a:t>niños</a:t>
            </a:r>
            <a:r>
              <a:rPr lang="en-US" sz="3200" kern="1200" dirty="0">
                <a:latin typeface="Caveat Brush"/>
                <a:ea typeface="+mn-ea"/>
                <a:cs typeface="+mn-cs"/>
              </a:rPr>
              <a:t>!</a:t>
            </a:r>
            <a:endParaRPr lang="en-US" sz="3200">
              <a:latin typeface="Caveat Brush"/>
              <a:ea typeface="+mn-ea"/>
              <a:cs typeface="+mn-cs"/>
            </a:endParaRPr>
          </a:p>
          <a:p>
            <a:pPr algn="ctr" defTabSz="857250"/>
            <a:r>
              <a:rPr lang="en-US" sz="3200" kern="1200" dirty="0">
                <a:latin typeface="Caveat Brush"/>
                <a:ea typeface="+mn-ea"/>
                <a:cs typeface="+mn-cs"/>
              </a:rPr>
              <a:t>¡</a:t>
            </a:r>
            <a:r>
              <a:rPr lang="en-US" sz="3200" kern="1200" dirty="0">
                <a:solidFill>
                  <a:schemeClr val="tx1"/>
                </a:solidFill>
                <a:latin typeface="Caveat Brush"/>
                <a:ea typeface="+mn-ea"/>
                <a:cs typeface="+mn-cs"/>
              </a:rPr>
              <a:t>NO </a:t>
            </a:r>
            <a:r>
              <a:rPr lang="en-US" sz="3200" kern="1200" dirty="0" err="1">
                <a:solidFill>
                  <a:schemeClr val="tx1"/>
                </a:solidFill>
                <a:latin typeface="Caveat Brush"/>
                <a:ea typeface="+mn-ea"/>
                <a:cs typeface="+mn-cs"/>
              </a:rPr>
              <a:t>dejes</a:t>
            </a:r>
            <a:r>
              <a:rPr lang="en-US" sz="3200" kern="1200" dirty="0">
                <a:latin typeface="Caveat Brush"/>
                <a:ea typeface="+mn-ea"/>
                <a:cs typeface="+mn-cs"/>
              </a:rPr>
              <a:t> </a:t>
            </a:r>
            <a:r>
              <a:rPr lang="en-US" sz="3200" kern="1200" dirty="0" err="1">
                <a:latin typeface="Caveat Brush"/>
                <a:ea typeface="+mn-ea"/>
                <a:cs typeface="+mn-cs"/>
              </a:rPr>
              <a:t>los</a:t>
            </a:r>
            <a:r>
              <a:rPr lang="en-US" sz="3200" kern="1200" dirty="0">
                <a:latin typeface="Caveat Brush"/>
                <a:ea typeface="+mn-ea"/>
                <a:cs typeface="+mn-cs"/>
              </a:rPr>
              <a:t> </a:t>
            </a:r>
            <a:r>
              <a:rPr lang="en-US" sz="3200" kern="1200" dirty="0">
                <a:solidFill>
                  <a:srgbClr val="F98832"/>
                </a:solidFill>
                <a:latin typeface="Caveat Brush"/>
                <a:ea typeface="+mn-ea"/>
                <a:cs typeface="+mn-cs"/>
              </a:rPr>
              <a:t>PRODUCTOS PARA VAPEAR</a:t>
            </a:r>
            <a:r>
              <a:rPr lang="en-US" sz="3200" kern="1200" dirty="0">
                <a:latin typeface="Caveat Brush"/>
                <a:ea typeface="+mn-ea"/>
                <a:cs typeface="+mn-cs"/>
              </a:rPr>
              <a:t> al </a:t>
            </a:r>
            <a:r>
              <a:rPr lang="en-US" sz="3200" kern="1200" dirty="0" err="1">
                <a:latin typeface="Caveat Brush"/>
                <a:ea typeface="+mn-ea"/>
                <a:cs typeface="+mn-cs"/>
              </a:rPr>
              <a:t>alcance</a:t>
            </a:r>
            <a:r>
              <a:rPr lang="en-US" sz="3200" kern="1200" dirty="0">
                <a:latin typeface="Caveat Brush"/>
                <a:ea typeface="+mn-ea"/>
                <a:cs typeface="+mn-cs"/>
              </a:rPr>
              <a:t> de </a:t>
            </a:r>
            <a:r>
              <a:rPr lang="en-US" sz="3200" kern="1200" dirty="0" err="1">
                <a:latin typeface="Caveat Brush"/>
                <a:ea typeface="+mn-ea"/>
                <a:cs typeface="+mn-cs"/>
              </a:rPr>
              <a:t>los</a:t>
            </a:r>
            <a:r>
              <a:rPr lang="en-US" sz="3200" kern="1200" dirty="0">
                <a:latin typeface="Caveat Brush"/>
                <a:ea typeface="+mn-ea"/>
                <a:cs typeface="+mn-cs"/>
              </a:rPr>
              <a:t> </a:t>
            </a:r>
            <a:r>
              <a:rPr lang="en-US" sz="3200" kern="1200" dirty="0" err="1">
                <a:latin typeface="Caveat Brush"/>
                <a:ea typeface="+mn-ea"/>
                <a:cs typeface="+mn-cs"/>
              </a:rPr>
              <a:t>niños</a:t>
            </a:r>
            <a:r>
              <a:rPr lang="en-US" sz="3200" kern="1200" dirty="0">
                <a:latin typeface="Caveat Brush"/>
                <a:ea typeface="+mn-ea"/>
                <a:cs typeface="+mn-cs"/>
              </a:rPr>
              <a:t>!</a:t>
            </a:r>
            <a:endParaRPr lang="en-US" sz="3200" dirty="0">
              <a:latin typeface="Caveat Brush"/>
            </a:endParaRPr>
          </a:p>
          <a:p>
            <a:pPr defTabSz="857250">
              <a:lnSpc>
                <a:spcPts val="4560"/>
              </a:lnSpc>
              <a:buClrTx/>
            </a:pPr>
            <a:r>
              <a:rPr lang="en-US" sz="1400" kern="1200" dirty="0">
                <a:latin typeface="Caveat Brush" pitchFamily="2" charset="0"/>
                <a:ea typeface="+mn-ea"/>
                <a:cs typeface="+mn-cs"/>
              </a:rPr>
              <a:t> </a:t>
            </a:r>
            <a:endParaRPr lang="en-US" sz="1200" kern="1200" dirty="0">
              <a:latin typeface="Atma"/>
              <a:ea typeface="+mn-ea"/>
              <a:cs typeface="+mn-cs"/>
            </a:endParaRPr>
          </a:p>
        </p:txBody>
      </p:sp>
      <p:sp>
        <p:nvSpPr>
          <p:cNvPr id="7" name="TextBox 6">
            <a:extLst>
              <a:ext uri="{FF2B5EF4-FFF2-40B4-BE49-F238E27FC236}">
                <a16:creationId xmlns:a16="http://schemas.microsoft.com/office/drawing/2014/main" id="{531CCC5B-77AE-4EA4-4E63-ACC1C27F9F31}"/>
              </a:ext>
            </a:extLst>
          </p:cNvPr>
          <p:cNvSpPr txBox="1"/>
          <p:nvPr/>
        </p:nvSpPr>
        <p:spPr>
          <a:xfrm>
            <a:off x="491082" y="4229491"/>
            <a:ext cx="7979149" cy="954107"/>
          </a:xfrm>
          <a:prstGeom prst="rect">
            <a:avLst/>
          </a:prstGeom>
          <a:noFill/>
        </p:spPr>
        <p:txBody>
          <a:bodyPr wrap="square" lIns="91440" tIns="45720" rIns="91440" bIns="45720" rtlCol="0" anchor="t">
            <a:spAutoFit/>
          </a:bodyPr>
          <a:lstStyle/>
          <a:p>
            <a:pPr defTabSz="857250"/>
            <a:r>
              <a:rPr lang="es-ES" sz="2800" kern="1200" dirty="0">
                <a:latin typeface="Caveat Brush"/>
                <a:ea typeface="+mn-ea"/>
                <a:cs typeface="+mn-cs"/>
              </a:rPr>
              <a:t>Las baterías de los cigarrillos </a:t>
            </a:r>
            <a:endParaRPr lang="en-US" sz="2800">
              <a:ea typeface="+mn-ea"/>
            </a:endParaRPr>
          </a:p>
          <a:p>
            <a:pPr defTabSz="857250"/>
            <a:r>
              <a:rPr lang="es-ES" sz="2800" kern="1200">
                <a:latin typeface="Caveat Brush"/>
                <a:ea typeface="+mn-ea"/>
                <a:cs typeface="+mn-cs"/>
              </a:rPr>
              <a:t> electrónicos pueden explotar y provocar quemaduras </a:t>
            </a:r>
            <a:r>
              <a:rPr lang="es-ES" sz="2800" kern="1200" dirty="0">
                <a:latin typeface="Caveat Brush"/>
                <a:ea typeface="+mn-ea"/>
                <a:cs typeface="+mn-cs"/>
              </a:rPr>
              <a:t>graves</a:t>
            </a:r>
            <a:r>
              <a:rPr lang="en-US" sz="2800" kern="1200" dirty="0">
                <a:latin typeface="Caveat Brush"/>
                <a:ea typeface="+mn-ea"/>
                <a:cs typeface="+mn-cs"/>
              </a:rPr>
              <a:t>.</a:t>
            </a:r>
            <a:endParaRPr lang="en-US" sz="2800" dirty="0">
              <a:ea typeface="+mn-ea"/>
            </a:endParaRPr>
          </a:p>
        </p:txBody>
      </p:sp>
    </p:spTree>
    <p:extLst>
      <p:ext uri="{BB962C8B-B14F-4D97-AF65-F5344CB8AC3E}">
        <p14:creationId xmlns:p14="http://schemas.microsoft.com/office/powerpoint/2010/main" val="2226747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ppy multiethnic family - Photo, Image">
            <a:extLst>
              <a:ext uri="{FF2B5EF4-FFF2-40B4-BE49-F238E27FC236}">
                <a16:creationId xmlns:a16="http://schemas.microsoft.com/office/drawing/2014/main" id="{F4AFE97E-0BAD-BA44-FFF0-C6345E1C9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45" t="1998" r="21645"/>
          <a:stretch/>
        </p:blipFill>
        <p:spPr bwMode="auto">
          <a:xfrm>
            <a:off x="3270168" y="543747"/>
            <a:ext cx="5873832" cy="631425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7621579" y="5767865"/>
            <a:ext cx="2626831" cy="2180270"/>
          </a:xfrm>
          <a:custGeom>
            <a:avLst/>
            <a:gdLst/>
            <a:ahLst/>
            <a:cxnLst/>
            <a:rect l="l" t="t" r="r" b="b"/>
            <a:pathLst>
              <a:path w="2801953" h="2325621">
                <a:moveTo>
                  <a:pt x="0" y="0"/>
                </a:moveTo>
                <a:lnTo>
                  <a:pt x="2801953" y="0"/>
                </a:lnTo>
                <a:lnTo>
                  <a:pt x="2801953" y="2325620"/>
                </a:lnTo>
                <a:lnTo>
                  <a:pt x="0" y="2325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6200000">
            <a:off x="-697734" y="923758"/>
            <a:ext cx="6127190" cy="4673543"/>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387579" y="724506"/>
            <a:ext cx="2806883" cy="4498796"/>
          </a:xfrm>
          <a:prstGeom prst="rect">
            <a:avLst/>
          </a:prstGeom>
        </p:spPr>
        <p:txBody>
          <a:bodyPr wrap="square" lIns="0" tIns="0" rIns="0" bIns="0" rtlCol="0" anchor="t">
            <a:spAutoFit/>
          </a:bodyPr>
          <a:lstStyle/>
          <a:p>
            <a:pPr algn="ctr" defTabSz="857250">
              <a:lnSpc>
                <a:spcPts val="4400"/>
              </a:lnSpc>
            </a:pPr>
            <a:r>
              <a:rPr lang="en-US" sz="3600" kern="1200" dirty="0">
                <a:latin typeface="Caveat Brush"/>
                <a:ea typeface="+mn-ea"/>
                <a:cs typeface="+mn-cs"/>
              </a:rPr>
              <a:t>En un </a:t>
            </a:r>
            <a:r>
              <a:rPr lang="en-US" sz="3600" kern="1200" dirty="0" err="1">
                <a:latin typeface="Caveat Brush"/>
                <a:ea typeface="+mn-ea"/>
                <a:cs typeface="+mn-cs"/>
              </a:rPr>
              <a:t>evento</a:t>
            </a:r>
            <a:r>
              <a:rPr lang="en-US" sz="3600" kern="1200" dirty="0">
                <a:latin typeface="Caveat Brush"/>
                <a:ea typeface="+mn-ea"/>
                <a:cs typeface="+mn-cs"/>
              </a:rPr>
              <a:t> </a:t>
            </a:r>
            <a:r>
              <a:rPr lang="en-US" sz="3600" kern="1200" dirty="0" err="1">
                <a:latin typeface="Caveat Brush"/>
                <a:ea typeface="+mn-ea"/>
                <a:cs typeface="+mn-cs"/>
              </a:rPr>
              <a:t>donde</a:t>
            </a:r>
            <a:r>
              <a:rPr lang="en-US" sz="3600" kern="1200" dirty="0">
                <a:latin typeface="Caveat Brush"/>
                <a:ea typeface="+mn-ea"/>
                <a:cs typeface="+mn-cs"/>
              </a:rPr>
              <a:t> </a:t>
            </a:r>
            <a:r>
              <a:rPr lang="en-US" sz="3600" kern="1200" dirty="0" err="1">
                <a:latin typeface="Caveat Brush"/>
                <a:ea typeface="+mn-ea"/>
                <a:cs typeface="+mn-cs"/>
              </a:rPr>
              <a:t>estás</a:t>
            </a:r>
            <a:r>
              <a:rPr lang="en-US" sz="3600" kern="1200" dirty="0">
                <a:latin typeface="Caveat Brush"/>
                <a:ea typeface="+mn-ea"/>
                <a:cs typeface="+mn-cs"/>
              </a:rPr>
              <a:t> </a:t>
            </a:r>
            <a:r>
              <a:rPr lang="en-US" sz="3600" kern="1200" dirty="0" err="1">
                <a:latin typeface="Caveat Brush"/>
                <a:ea typeface="+mn-ea"/>
                <a:cs typeface="+mn-cs"/>
              </a:rPr>
              <a:t>dando</a:t>
            </a:r>
            <a:r>
              <a:rPr lang="en-US" sz="3600" kern="1200" dirty="0">
                <a:latin typeface="Caveat Brush"/>
                <a:ea typeface="+mn-ea"/>
                <a:cs typeface="+mn-cs"/>
              </a:rPr>
              <a:t> </a:t>
            </a:r>
            <a:r>
              <a:rPr lang="en-US" sz="3600" kern="1200" dirty="0" err="1">
                <a:latin typeface="Caveat Brush"/>
                <a:ea typeface="+mn-ea"/>
                <a:cs typeface="+mn-cs"/>
              </a:rPr>
              <a:t>educación</a:t>
            </a:r>
            <a:r>
              <a:rPr lang="en-US" sz="3600" kern="1200" dirty="0">
                <a:latin typeface="Caveat Brush"/>
                <a:ea typeface="+mn-ea"/>
                <a:cs typeface="+mn-cs"/>
              </a:rPr>
              <a:t> </a:t>
            </a:r>
            <a:r>
              <a:rPr lang="en-US" sz="3600" kern="1200" dirty="0" err="1">
                <a:latin typeface="Caveat Brush"/>
                <a:ea typeface="+mn-ea"/>
                <a:cs typeface="+mn-cs"/>
              </a:rPr>
              <a:t>sobre</a:t>
            </a:r>
            <a:r>
              <a:rPr lang="en-US" sz="3600" kern="1200" dirty="0">
                <a:latin typeface="Caveat Brush"/>
                <a:ea typeface="+mn-ea"/>
                <a:cs typeface="+mn-cs"/>
              </a:rPr>
              <a:t> </a:t>
            </a:r>
            <a:r>
              <a:rPr lang="en-US" sz="3600" kern="1200" dirty="0" err="1">
                <a:latin typeface="Caveat Brush"/>
                <a:ea typeface="+mn-ea"/>
                <a:cs typeface="+mn-cs"/>
              </a:rPr>
              <a:t>el</a:t>
            </a:r>
            <a:r>
              <a:rPr lang="en-US" sz="3600" kern="1200" dirty="0">
                <a:latin typeface="Caveat Brush"/>
                <a:ea typeface="+mn-ea"/>
                <a:cs typeface="+mn-cs"/>
              </a:rPr>
              <a:t> tabaco, un padre </a:t>
            </a:r>
            <a:r>
              <a:rPr lang="en-US" sz="3600" kern="1200" dirty="0" err="1">
                <a:latin typeface="Caveat Brush"/>
                <a:ea typeface="+mn-ea"/>
                <a:cs typeface="+mn-cs"/>
              </a:rPr>
              <a:t>comparte</a:t>
            </a:r>
            <a:r>
              <a:rPr lang="en-US" sz="3600" kern="1200" dirty="0">
                <a:latin typeface="Caveat Brush"/>
                <a:ea typeface="+mn-ea"/>
                <a:cs typeface="+mn-cs"/>
              </a:rPr>
              <a:t> </a:t>
            </a:r>
            <a:r>
              <a:rPr lang="en-US" sz="3600" kern="1200" dirty="0" err="1">
                <a:latin typeface="Caveat Brush"/>
                <a:ea typeface="+mn-ea"/>
                <a:cs typeface="+mn-cs"/>
              </a:rPr>
              <a:t>que</a:t>
            </a:r>
            <a:r>
              <a:rPr lang="en-US" sz="3600" kern="1200" dirty="0">
                <a:latin typeface="Caveat Brush"/>
                <a:ea typeface="+mn-ea"/>
                <a:cs typeface="+mn-cs"/>
              </a:rPr>
              <a:t> </a:t>
            </a:r>
            <a:r>
              <a:rPr lang="en-US" sz="3600" kern="1200" dirty="0" err="1">
                <a:latin typeface="Caveat Brush"/>
                <a:ea typeface="+mn-ea"/>
                <a:cs typeface="+mn-cs"/>
              </a:rPr>
              <a:t>dejó</a:t>
            </a:r>
            <a:r>
              <a:rPr lang="en-US" sz="3600" kern="1200" dirty="0">
                <a:latin typeface="Caveat Brush"/>
                <a:ea typeface="+mn-ea"/>
                <a:cs typeface="+mn-cs"/>
              </a:rPr>
              <a:t> de </a:t>
            </a:r>
            <a:r>
              <a:rPr lang="en-US" sz="3600" kern="1200" dirty="0" err="1">
                <a:latin typeface="Caveat Brush"/>
                <a:ea typeface="+mn-ea"/>
                <a:cs typeface="+mn-cs"/>
              </a:rPr>
              <a:t>fumar</a:t>
            </a:r>
            <a:r>
              <a:rPr lang="en-US" sz="3600" kern="1200" dirty="0">
                <a:latin typeface="Caveat Brush"/>
                <a:ea typeface="+mn-ea"/>
                <a:cs typeface="+mn-cs"/>
              </a:rPr>
              <a:t>. Pero hora, </a:t>
            </a:r>
            <a:r>
              <a:rPr lang="en-US" sz="3600" kern="1200" dirty="0" err="1">
                <a:latin typeface="Caveat Brush"/>
                <a:ea typeface="+mn-ea"/>
                <a:cs typeface="+mn-cs"/>
              </a:rPr>
              <a:t>vapea</a:t>
            </a:r>
            <a:r>
              <a:rPr lang="en-US" sz="3600" kern="1200" dirty="0">
                <a:latin typeface="Caveat Brush"/>
                <a:ea typeface="+mn-ea"/>
                <a:cs typeface="+mn-cs"/>
              </a:rPr>
              <a:t>.</a:t>
            </a:r>
            <a:endParaRPr lang="en-US" dirty="0">
              <a:ea typeface="+mn-ea"/>
            </a:endParaRPr>
          </a:p>
        </p:txBody>
      </p:sp>
    </p:spTree>
    <p:extLst>
      <p:ext uri="{BB962C8B-B14F-4D97-AF65-F5344CB8AC3E}">
        <p14:creationId xmlns:p14="http://schemas.microsoft.com/office/powerpoint/2010/main" val="2533321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14">
            <a:extLst>
              <a:ext uri="{FF2B5EF4-FFF2-40B4-BE49-F238E27FC236}">
                <a16:creationId xmlns:a16="http://schemas.microsoft.com/office/drawing/2014/main" id="{09B5D1B8-CDED-3E89-1668-B21A9E2183BA}"/>
              </a:ext>
            </a:extLst>
          </p:cNvPr>
          <p:cNvGrpSpPr/>
          <p:nvPr/>
        </p:nvGrpSpPr>
        <p:grpSpPr>
          <a:xfrm>
            <a:off x="118349" y="397155"/>
            <a:ext cx="8684497" cy="1387171"/>
            <a:chOff x="0" y="0"/>
            <a:chExt cx="11427479" cy="2561738"/>
          </a:xfrm>
        </p:grpSpPr>
        <p:sp>
          <p:nvSpPr>
            <p:cNvPr id="81" name="Freeform 15">
              <a:extLst>
                <a:ext uri="{FF2B5EF4-FFF2-40B4-BE49-F238E27FC236}">
                  <a16:creationId xmlns:a16="http://schemas.microsoft.com/office/drawing/2014/main" id="{D340C1D3-1392-8D2A-01D2-FB2B2301EF62}"/>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2" name="Freeform 16">
              <a:extLst>
                <a:ext uri="{FF2B5EF4-FFF2-40B4-BE49-F238E27FC236}">
                  <a16:creationId xmlns:a16="http://schemas.microsoft.com/office/drawing/2014/main" id="{D48B4646-AD8B-47A4-1CC0-451BA7DC349E}"/>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3" name="Freeform 17">
              <a:extLst>
                <a:ext uri="{FF2B5EF4-FFF2-40B4-BE49-F238E27FC236}">
                  <a16:creationId xmlns:a16="http://schemas.microsoft.com/office/drawing/2014/main" id="{AABBD125-3169-CF11-5C87-95E0251AA45A}"/>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4" name="Freeform 18">
              <a:extLst>
                <a:ext uri="{FF2B5EF4-FFF2-40B4-BE49-F238E27FC236}">
                  <a16:creationId xmlns:a16="http://schemas.microsoft.com/office/drawing/2014/main" id="{2348CED9-0A44-585B-EA62-4CEEB33A2581}"/>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5" name="Freeform 19">
              <a:extLst>
                <a:ext uri="{FF2B5EF4-FFF2-40B4-BE49-F238E27FC236}">
                  <a16:creationId xmlns:a16="http://schemas.microsoft.com/office/drawing/2014/main" id="{D30E35EB-8373-CBC8-CC31-050CD0144364}"/>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6" name="Freeform 20">
              <a:extLst>
                <a:ext uri="{FF2B5EF4-FFF2-40B4-BE49-F238E27FC236}">
                  <a16:creationId xmlns:a16="http://schemas.microsoft.com/office/drawing/2014/main" id="{8672A295-1ADA-0280-1817-F49F8EAFF126}"/>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7" name="Freeform 21">
              <a:extLst>
                <a:ext uri="{FF2B5EF4-FFF2-40B4-BE49-F238E27FC236}">
                  <a16:creationId xmlns:a16="http://schemas.microsoft.com/office/drawing/2014/main" id="{9D12DCB9-8489-3673-AC29-8A4FC033594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8" name="Freeform 22">
              <a:extLst>
                <a:ext uri="{FF2B5EF4-FFF2-40B4-BE49-F238E27FC236}">
                  <a16:creationId xmlns:a16="http://schemas.microsoft.com/office/drawing/2014/main" id="{29B5F307-CD19-032B-0E71-8CE0DEAD4918}"/>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1" name="Group 14">
            <a:extLst>
              <a:ext uri="{FF2B5EF4-FFF2-40B4-BE49-F238E27FC236}">
                <a16:creationId xmlns:a16="http://schemas.microsoft.com/office/drawing/2014/main" id="{4A1BDBC9-A529-306A-F254-CF85AB586D3F}"/>
              </a:ext>
            </a:extLst>
          </p:cNvPr>
          <p:cNvGrpSpPr/>
          <p:nvPr/>
        </p:nvGrpSpPr>
        <p:grpSpPr>
          <a:xfrm>
            <a:off x="229751" y="1983908"/>
            <a:ext cx="8684497" cy="1387171"/>
            <a:chOff x="0" y="0"/>
            <a:chExt cx="11427479" cy="2561738"/>
          </a:xfrm>
        </p:grpSpPr>
        <p:sp>
          <p:nvSpPr>
            <p:cNvPr id="72" name="Freeform 15">
              <a:extLst>
                <a:ext uri="{FF2B5EF4-FFF2-40B4-BE49-F238E27FC236}">
                  <a16:creationId xmlns:a16="http://schemas.microsoft.com/office/drawing/2014/main" id="{608919DF-5606-7661-81D7-933F5E087EA9}"/>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3" name="Freeform 16">
              <a:extLst>
                <a:ext uri="{FF2B5EF4-FFF2-40B4-BE49-F238E27FC236}">
                  <a16:creationId xmlns:a16="http://schemas.microsoft.com/office/drawing/2014/main" id="{DCF33E55-9FB1-F701-B245-6DCD40E98619}"/>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3DF7E0BC-E38F-2B53-69FC-034EF760D472}"/>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5" name="Freeform 18">
              <a:extLst>
                <a:ext uri="{FF2B5EF4-FFF2-40B4-BE49-F238E27FC236}">
                  <a16:creationId xmlns:a16="http://schemas.microsoft.com/office/drawing/2014/main" id="{A7DFCE9A-4E1C-F435-449A-F61219918F9B}"/>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6" name="Freeform 19">
              <a:extLst>
                <a:ext uri="{FF2B5EF4-FFF2-40B4-BE49-F238E27FC236}">
                  <a16:creationId xmlns:a16="http://schemas.microsoft.com/office/drawing/2014/main" id="{392E3222-BBCA-2EAB-0A4F-E1F1E803733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7" name="Freeform 20">
              <a:extLst>
                <a:ext uri="{FF2B5EF4-FFF2-40B4-BE49-F238E27FC236}">
                  <a16:creationId xmlns:a16="http://schemas.microsoft.com/office/drawing/2014/main" id="{24548E92-464E-7488-CBC1-38A40119A8D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8" name="Freeform 21">
              <a:extLst>
                <a:ext uri="{FF2B5EF4-FFF2-40B4-BE49-F238E27FC236}">
                  <a16:creationId xmlns:a16="http://schemas.microsoft.com/office/drawing/2014/main" id="{D05BFE11-4C62-BE89-CA9F-78B4148920C2}"/>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9" name="Freeform 22">
              <a:extLst>
                <a:ext uri="{FF2B5EF4-FFF2-40B4-BE49-F238E27FC236}">
                  <a16:creationId xmlns:a16="http://schemas.microsoft.com/office/drawing/2014/main" id="{60FB7AB2-CF69-2DD1-487B-2A5C2A4A0FD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62" name="Group 14">
            <a:extLst>
              <a:ext uri="{FF2B5EF4-FFF2-40B4-BE49-F238E27FC236}">
                <a16:creationId xmlns:a16="http://schemas.microsoft.com/office/drawing/2014/main" id="{1952BF4E-9A2F-DDA1-E9A3-964BFEF9D1A6}"/>
              </a:ext>
            </a:extLst>
          </p:cNvPr>
          <p:cNvGrpSpPr/>
          <p:nvPr/>
        </p:nvGrpSpPr>
        <p:grpSpPr>
          <a:xfrm>
            <a:off x="229751" y="3585840"/>
            <a:ext cx="8684497" cy="1387171"/>
            <a:chOff x="0" y="0"/>
            <a:chExt cx="11427479" cy="2561738"/>
          </a:xfrm>
        </p:grpSpPr>
        <p:sp>
          <p:nvSpPr>
            <p:cNvPr id="63" name="Freeform 15">
              <a:extLst>
                <a:ext uri="{FF2B5EF4-FFF2-40B4-BE49-F238E27FC236}">
                  <a16:creationId xmlns:a16="http://schemas.microsoft.com/office/drawing/2014/main" id="{E3107365-17E2-15E7-2DAA-E1B8EB54926A}"/>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4" name="Freeform 16">
              <a:extLst>
                <a:ext uri="{FF2B5EF4-FFF2-40B4-BE49-F238E27FC236}">
                  <a16:creationId xmlns:a16="http://schemas.microsoft.com/office/drawing/2014/main" id="{662C2684-C89E-27B9-22EE-EE4DE95A8D8F}"/>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5" name="Freeform 17">
              <a:extLst>
                <a:ext uri="{FF2B5EF4-FFF2-40B4-BE49-F238E27FC236}">
                  <a16:creationId xmlns:a16="http://schemas.microsoft.com/office/drawing/2014/main" id="{A06107E3-1E3C-D095-D1D8-919CE199B75E}"/>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6" name="Freeform 18">
              <a:extLst>
                <a:ext uri="{FF2B5EF4-FFF2-40B4-BE49-F238E27FC236}">
                  <a16:creationId xmlns:a16="http://schemas.microsoft.com/office/drawing/2014/main" id="{07910673-79D7-C944-F241-A55852CAD4E2}"/>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7" name="Freeform 19">
              <a:extLst>
                <a:ext uri="{FF2B5EF4-FFF2-40B4-BE49-F238E27FC236}">
                  <a16:creationId xmlns:a16="http://schemas.microsoft.com/office/drawing/2014/main" id="{47A399E0-08B3-1E04-A07D-A63924738AA3}"/>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8" name="Freeform 20">
              <a:extLst>
                <a:ext uri="{FF2B5EF4-FFF2-40B4-BE49-F238E27FC236}">
                  <a16:creationId xmlns:a16="http://schemas.microsoft.com/office/drawing/2014/main" id="{CAF865CF-3EA4-7FFD-4593-35360208F2B4}"/>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9" name="Freeform 21">
              <a:extLst>
                <a:ext uri="{FF2B5EF4-FFF2-40B4-BE49-F238E27FC236}">
                  <a16:creationId xmlns:a16="http://schemas.microsoft.com/office/drawing/2014/main" id="{930893D4-49B5-49EB-F5A5-0774BB80C5BA}"/>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0" name="Freeform 22">
              <a:extLst>
                <a:ext uri="{FF2B5EF4-FFF2-40B4-BE49-F238E27FC236}">
                  <a16:creationId xmlns:a16="http://schemas.microsoft.com/office/drawing/2014/main" id="{C18669BB-DF76-732E-D7EB-888613AC0DAE}"/>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3" name="Group 14">
            <a:extLst>
              <a:ext uri="{FF2B5EF4-FFF2-40B4-BE49-F238E27FC236}">
                <a16:creationId xmlns:a16="http://schemas.microsoft.com/office/drawing/2014/main" id="{A7427AD7-BD73-4DEE-5D58-7A59A0445F23}"/>
              </a:ext>
            </a:extLst>
          </p:cNvPr>
          <p:cNvGrpSpPr/>
          <p:nvPr/>
        </p:nvGrpSpPr>
        <p:grpSpPr>
          <a:xfrm>
            <a:off x="246562" y="5231488"/>
            <a:ext cx="8684497" cy="1387171"/>
            <a:chOff x="0" y="0"/>
            <a:chExt cx="11427479" cy="2561738"/>
          </a:xfrm>
        </p:grpSpPr>
        <p:sp>
          <p:nvSpPr>
            <p:cNvPr id="54" name="Freeform 15">
              <a:extLst>
                <a:ext uri="{FF2B5EF4-FFF2-40B4-BE49-F238E27FC236}">
                  <a16:creationId xmlns:a16="http://schemas.microsoft.com/office/drawing/2014/main" id="{5833DB2B-41A6-51F0-F585-FEAF0124E288}"/>
                </a:ext>
              </a:extLst>
            </p:cNvPr>
            <p:cNvSpPr/>
            <p:nvPr/>
          </p:nvSpPr>
          <p:spPr>
            <a:xfrm>
              <a:off x="0"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5" name="Freeform 16">
              <a:extLst>
                <a:ext uri="{FF2B5EF4-FFF2-40B4-BE49-F238E27FC236}">
                  <a16:creationId xmlns:a16="http://schemas.microsoft.com/office/drawing/2014/main" id="{A3ABA5A1-D1F0-9B9E-0772-41CD9636A837}"/>
                </a:ext>
              </a:extLst>
            </p:cNvPr>
            <p:cNvSpPr/>
            <p:nvPr/>
          </p:nvSpPr>
          <p:spPr>
            <a:xfrm>
              <a:off x="168708"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6" name="Freeform 17">
              <a:extLst>
                <a:ext uri="{FF2B5EF4-FFF2-40B4-BE49-F238E27FC236}">
                  <a16:creationId xmlns:a16="http://schemas.microsoft.com/office/drawing/2014/main" id="{AA6196A2-E137-2CBE-3F0B-9B6F9D5C6A60}"/>
                </a:ext>
              </a:extLst>
            </p:cNvPr>
            <p:cNvSpPr/>
            <p:nvPr/>
          </p:nvSpPr>
          <p:spPr>
            <a:xfrm>
              <a:off x="4307251" y="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id="{A0116A38-2056-2CEC-0ED0-710552483886}"/>
                </a:ext>
              </a:extLst>
            </p:cNvPr>
            <p:cNvSpPr/>
            <p:nvPr/>
          </p:nvSpPr>
          <p:spPr>
            <a:xfrm>
              <a:off x="4475959" y="7861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8" name="Freeform 19">
              <a:extLst>
                <a:ext uri="{FF2B5EF4-FFF2-40B4-BE49-F238E27FC236}">
                  <a16:creationId xmlns:a16="http://schemas.microsoft.com/office/drawing/2014/main" id="{C7975DE4-7AC5-B97C-0A61-7099D6A530FD}"/>
                </a:ext>
              </a:extLst>
            </p:cNvPr>
            <p:cNvSpPr/>
            <p:nvPr/>
          </p:nvSpPr>
          <p:spPr>
            <a:xfrm>
              <a:off x="203200"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9" name="Freeform 20">
              <a:extLst>
                <a:ext uri="{FF2B5EF4-FFF2-40B4-BE49-F238E27FC236}">
                  <a16:creationId xmlns:a16="http://schemas.microsoft.com/office/drawing/2014/main" id="{AC265BE2-13B9-7876-3B08-37DC3438286E}"/>
                </a:ext>
              </a:extLst>
            </p:cNvPr>
            <p:cNvSpPr/>
            <p:nvPr/>
          </p:nvSpPr>
          <p:spPr>
            <a:xfrm>
              <a:off x="371908"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0" name="Freeform 21">
              <a:extLst>
                <a:ext uri="{FF2B5EF4-FFF2-40B4-BE49-F238E27FC236}">
                  <a16:creationId xmlns:a16="http://schemas.microsoft.com/office/drawing/2014/main" id="{FC9D0846-F255-D28B-EB23-E0EAD809A1EE}"/>
                </a:ext>
              </a:extLst>
            </p:cNvPr>
            <p:cNvSpPr/>
            <p:nvPr/>
          </p:nvSpPr>
          <p:spPr>
            <a:xfrm>
              <a:off x="4510451" y="203200"/>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1" name="Freeform 22">
              <a:extLst>
                <a:ext uri="{FF2B5EF4-FFF2-40B4-BE49-F238E27FC236}">
                  <a16:creationId xmlns:a16="http://schemas.microsoft.com/office/drawing/2014/main" id="{03C0D34F-30DA-D839-666F-7659E44D8D72}"/>
                </a:ext>
              </a:extLst>
            </p:cNvPr>
            <p:cNvSpPr/>
            <p:nvPr/>
          </p:nvSpPr>
          <p:spPr>
            <a:xfrm>
              <a:off x="4679159" y="989379"/>
              <a:ext cx="6748320" cy="1572359"/>
            </a:xfrm>
            <a:custGeom>
              <a:avLst/>
              <a:gdLst/>
              <a:ahLst/>
              <a:cxnLst/>
              <a:rect l="l" t="t" r="r" b="b"/>
              <a:pathLst>
                <a:path w="6748320" h="1572359">
                  <a:moveTo>
                    <a:pt x="0" y="0"/>
                  </a:moveTo>
                  <a:lnTo>
                    <a:pt x="6748320" y="0"/>
                  </a:lnTo>
                  <a:lnTo>
                    <a:pt x="6748320" y="1572359"/>
                  </a:lnTo>
                  <a:lnTo>
                    <a:pt x="0" y="1572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32" name="TextBox 10">
            <a:extLst>
              <a:ext uri="{FF2B5EF4-FFF2-40B4-BE49-F238E27FC236}">
                <a16:creationId xmlns:a16="http://schemas.microsoft.com/office/drawing/2014/main" id="{3A5BDD6C-65B3-8BB2-7E12-397A740FC9F0}"/>
              </a:ext>
            </a:extLst>
          </p:cNvPr>
          <p:cNvSpPr txBox="1"/>
          <p:nvPr/>
        </p:nvSpPr>
        <p:spPr>
          <a:xfrm>
            <a:off x="930615" y="607624"/>
            <a:ext cx="7461381" cy="1029577"/>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cs typeface="+mn-cs"/>
              </a:rPr>
              <a:t>A. </a:t>
            </a:r>
            <a:r>
              <a:rPr lang="en-US" sz="3000" kern="1200" dirty="0" err="1">
                <a:solidFill>
                  <a:srgbClr val="F98832"/>
                </a:solidFill>
                <a:latin typeface="Caveat Brush"/>
                <a:ea typeface="+mn-ea"/>
                <a:cs typeface="+mn-cs"/>
              </a:rPr>
              <a:t>Celebralo</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mientras</a:t>
            </a:r>
            <a:r>
              <a:rPr lang="en-US" sz="3000" kern="1200" dirty="0">
                <a:solidFill>
                  <a:srgbClr val="F98832"/>
                </a:solidFill>
                <a:latin typeface="Caveat Brush"/>
                <a:ea typeface="+mn-ea"/>
                <a:cs typeface="+mn-cs"/>
              </a:rPr>
              <a:t> lo </a:t>
            </a:r>
            <a:r>
              <a:rPr lang="en-US" sz="3000" kern="1200" dirty="0" err="1">
                <a:solidFill>
                  <a:srgbClr val="F98832"/>
                </a:solidFill>
                <a:latin typeface="Caveat Brush"/>
                <a:ea typeface="+mn-ea"/>
                <a:cs typeface="+mn-cs"/>
              </a:rPr>
              <a:t>felicitas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por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ya</a:t>
            </a:r>
            <a:r>
              <a:rPr lang="en-US" sz="3000" kern="1200" dirty="0">
                <a:solidFill>
                  <a:srgbClr val="F98832"/>
                </a:solidFill>
                <a:latin typeface="Caveat Brush"/>
                <a:ea typeface="+mn-ea"/>
                <a:cs typeface="+mn-cs"/>
              </a:rPr>
              <a:t> no </a:t>
            </a:r>
            <a:r>
              <a:rPr lang="en-US" sz="3000" kern="1200" dirty="0" err="1">
                <a:solidFill>
                  <a:srgbClr val="F98832"/>
                </a:solidFill>
                <a:latin typeface="Caveat Brush"/>
                <a:ea typeface="+mn-ea"/>
                <a:cs typeface="+mn-cs"/>
              </a:rPr>
              <a:t>fumar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cigarrillos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tradicionales</a:t>
            </a:r>
            <a:r>
              <a:rPr lang="en-US" sz="3000" kern="1200" dirty="0">
                <a:solidFill>
                  <a:srgbClr val="F98832"/>
                </a:solidFill>
                <a:latin typeface="Caveat Brush"/>
                <a:ea typeface="+mn-ea"/>
                <a:cs typeface="+mn-cs"/>
              </a:rPr>
              <a:t>.</a:t>
            </a:r>
            <a:endParaRPr lang="en-US" dirty="0">
              <a:ea typeface="+mn-ea"/>
              <a:cs typeface="+mn-cs"/>
            </a:endParaRPr>
          </a:p>
        </p:txBody>
      </p:sp>
      <p:sp>
        <p:nvSpPr>
          <p:cNvPr id="33" name="TextBox 10">
            <a:extLst>
              <a:ext uri="{FF2B5EF4-FFF2-40B4-BE49-F238E27FC236}">
                <a16:creationId xmlns:a16="http://schemas.microsoft.com/office/drawing/2014/main" id="{C2296D82-552D-59C3-5447-E81450A740D7}"/>
              </a:ext>
            </a:extLst>
          </p:cNvPr>
          <p:cNvSpPr txBox="1"/>
          <p:nvPr/>
        </p:nvSpPr>
        <p:spPr>
          <a:xfrm>
            <a:off x="265640" y="1838304"/>
            <a:ext cx="8394726" cy="1520544"/>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cs typeface="+mn-cs"/>
              </a:rPr>
              <a:t>B.  </a:t>
            </a:r>
            <a:r>
              <a:rPr lang="en-US" sz="3000" kern="1200" dirty="0" err="1">
                <a:solidFill>
                  <a:srgbClr val="F98832"/>
                </a:solidFill>
                <a:latin typeface="Caveat Brush"/>
                <a:ea typeface="+mn-ea"/>
                <a:cs typeface="+mn-cs"/>
              </a:rPr>
              <a:t>Agradécele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por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mencionar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el</a:t>
            </a:r>
            <a:r>
              <a:rPr lang="en-US" sz="3000" kern="1200" dirty="0">
                <a:solidFill>
                  <a:srgbClr val="F98832"/>
                </a:solidFill>
                <a:latin typeface="Caveat Brush"/>
                <a:ea typeface="+mn-ea"/>
                <a:cs typeface="+mn-cs"/>
              </a:rPr>
              <a:t> popular </a:t>
            </a:r>
            <a:r>
              <a:rPr lang="en-US" sz="3000" kern="1200" dirty="0" err="1">
                <a:solidFill>
                  <a:srgbClr val="F98832"/>
                </a:solidFill>
                <a:latin typeface="Caveat Brush"/>
                <a:ea typeface="+mn-ea"/>
                <a:cs typeface="+mn-cs"/>
              </a:rPr>
              <a:t>tema</a:t>
            </a:r>
            <a:r>
              <a:rPr lang="en-US" sz="3000" kern="1200" dirty="0">
                <a:solidFill>
                  <a:srgbClr val="F98832"/>
                </a:solidFill>
                <a:latin typeface="Caveat Brush"/>
                <a:ea typeface="+mn-ea"/>
                <a:cs typeface="+mn-cs"/>
              </a:rPr>
              <a:t> de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cigarrillos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electrónicos</a:t>
            </a:r>
            <a:r>
              <a:rPr lang="en-US" sz="3000" kern="1200" dirty="0">
                <a:solidFill>
                  <a:srgbClr val="F98832"/>
                </a:solidFill>
                <a:latin typeface="Caveat Brush"/>
                <a:ea typeface="+mn-ea"/>
                <a:cs typeface="+mn-cs"/>
              </a:rPr>
              <a:t> y </a:t>
            </a:r>
            <a:r>
              <a:rPr lang="en-US" sz="3000" kern="1200" dirty="0" err="1">
                <a:solidFill>
                  <a:srgbClr val="F98832"/>
                </a:solidFill>
                <a:latin typeface="Caveat Brush"/>
                <a:ea typeface="+mn-ea"/>
                <a:cs typeface="+mn-cs"/>
              </a:rPr>
              <a:t>comienza</a:t>
            </a:r>
            <a:r>
              <a:rPr lang="en-US" sz="3000" kern="1200" dirty="0">
                <a:solidFill>
                  <a:srgbClr val="F98832"/>
                </a:solidFill>
                <a:latin typeface="Caveat Brush"/>
                <a:ea typeface="+mn-ea"/>
                <a:cs typeface="+mn-cs"/>
              </a:rPr>
              <a:t> a </a:t>
            </a:r>
            <a:r>
              <a:rPr lang="en-US" sz="3000" kern="1200" dirty="0" err="1">
                <a:solidFill>
                  <a:srgbClr val="F98832"/>
                </a:solidFill>
                <a:latin typeface="Caveat Brush"/>
                <a:ea typeface="+mn-ea"/>
                <a:cs typeface="+mn-cs"/>
              </a:rPr>
              <a:t>desmentir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suavemente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mitos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comunes</a:t>
            </a:r>
            <a:r>
              <a:rPr lang="en-US" sz="3000" kern="1200" dirty="0">
                <a:solidFill>
                  <a:srgbClr val="F98832"/>
                </a:solidFill>
                <a:latin typeface="Caveat Brush"/>
                <a:ea typeface="+mn-ea"/>
                <a:cs typeface="+mn-cs"/>
              </a:rPr>
              <a:t>.</a:t>
            </a:r>
            <a:endParaRPr lang="en-US" sz="3000" dirty="0">
              <a:latin typeface="Caveat Brush"/>
              <a:ea typeface="+mn-ea"/>
              <a:cs typeface="+mn-cs"/>
            </a:endParaRPr>
          </a:p>
        </p:txBody>
      </p:sp>
      <p:sp>
        <p:nvSpPr>
          <p:cNvPr id="34" name="TextBox 10">
            <a:extLst>
              <a:ext uri="{FF2B5EF4-FFF2-40B4-BE49-F238E27FC236}">
                <a16:creationId xmlns:a16="http://schemas.microsoft.com/office/drawing/2014/main" id="{6400285D-7DD1-1D62-FB52-72AC026E7386}"/>
              </a:ext>
            </a:extLst>
          </p:cNvPr>
          <p:cNvSpPr txBox="1"/>
          <p:nvPr/>
        </p:nvSpPr>
        <p:spPr>
          <a:xfrm>
            <a:off x="240201" y="3781304"/>
            <a:ext cx="8667895" cy="1007584"/>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cs typeface="+mn-cs"/>
              </a:rPr>
              <a:t>C. Informa a </a:t>
            </a:r>
            <a:r>
              <a:rPr lang="en-US" sz="3000" kern="1200" dirty="0" err="1">
                <a:solidFill>
                  <a:srgbClr val="F98832"/>
                </a:solidFill>
                <a:latin typeface="Caveat Brush"/>
                <a:ea typeface="+mn-ea"/>
                <a:cs typeface="+mn-cs"/>
              </a:rPr>
              <a:t>todos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que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puedan</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oír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que</a:t>
            </a:r>
            <a:r>
              <a:rPr lang="en-US" sz="3000" kern="1200" dirty="0">
                <a:solidFill>
                  <a:srgbClr val="F98832"/>
                </a:solidFill>
                <a:latin typeface="Caveat Brush"/>
                <a:ea typeface="+mn-ea"/>
                <a:cs typeface="+mn-cs"/>
              </a:rPr>
              <a:t> ha </a:t>
            </a:r>
            <a:r>
              <a:rPr lang="en-US" sz="3000" kern="1200" dirty="0" err="1">
                <a:solidFill>
                  <a:srgbClr val="F98832"/>
                </a:solidFill>
                <a:latin typeface="Caveat Brush"/>
                <a:ea typeface="+mn-ea"/>
                <a:cs typeface="+mn-cs"/>
              </a:rPr>
              <a:t>sido</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engañado</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haciéndole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creer</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que</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cigarrillos</a:t>
            </a:r>
            <a:r>
              <a:rPr lang="en-US" sz="3000" kern="1200" dirty="0">
                <a:solidFill>
                  <a:srgbClr val="F98832"/>
                </a:solidFill>
                <a:latin typeface="Caveat Brush"/>
                <a:ea typeface="+mn-ea"/>
                <a:cs typeface="+mn-cs"/>
              </a:rPr>
              <a:t> </a:t>
            </a:r>
            <a:r>
              <a:rPr lang="en-US" sz="3000" kern="1200" dirty="0" err="1">
                <a:solidFill>
                  <a:srgbClr val="F98832"/>
                </a:solidFill>
                <a:latin typeface="Caveat Brush"/>
                <a:ea typeface="+mn-ea"/>
                <a:cs typeface="+mn-cs"/>
              </a:rPr>
              <a:t>electrónicos</a:t>
            </a:r>
            <a:r>
              <a:rPr lang="en-US" sz="3000" kern="1200" dirty="0">
                <a:solidFill>
                  <a:srgbClr val="F98832"/>
                </a:solidFill>
                <a:latin typeface="Caveat Brush"/>
                <a:ea typeface="+mn-ea"/>
                <a:cs typeface="+mn-cs"/>
              </a:rPr>
              <a:t> son </a:t>
            </a:r>
            <a:r>
              <a:rPr lang="en-US" sz="3000" kern="1200" dirty="0" err="1">
                <a:solidFill>
                  <a:srgbClr val="F98832"/>
                </a:solidFill>
                <a:latin typeface="Caveat Brush"/>
                <a:ea typeface="+mn-ea"/>
                <a:cs typeface="+mn-cs"/>
              </a:rPr>
              <a:t>seguros</a:t>
            </a:r>
            <a:r>
              <a:rPr lang="en-US" sz="3000" kern="1200" dirty="0">
                <a:solidFill>
                  <a:srgbClr val="F98832"/>
                </a:solidFill>
                <a:latin typeface="Caveat Brush"/>
                <a:ea typeface="+mn-ea"/>
                <a:cs typeface="+mn-cs"/>
              </a:rPr>
              <a:t>.</a:t>
            </a:r>
            <a:endParaRPr lang="en-US" sz="3000" dirty="0">
              <a:latin typeface="Caveat Brush"/>
              <a:ea typeface="+mn-ea"/>
              <a:cs typeface="+mn-cs"/>
            </a:endParaRPr>
          </a:p>
        </p:txBody>
      </p:sp>
      <p:sp>
        <p:nvSpPr>
          <p:cNvPr id="98" name="TextBox 10">
            <a:extLst>
              <a:ext uri="{FF2B5EF4-FFF2-40B4-BE49-F238E27FC236}">
                <a16:creationId xmlns:a16="http://schemas.microsoft.com/office/drawing/2014/main" id="{C5ECACFD-5C5B-4862-571C-7A4736E15315}"/>
              </a:ext>
            </a:extLst>
          </p:cNvPr>
          <p:cNvSpPr txBox="1"/>
          <p:nvPr/>
        </p:nvSpPr>
        <p:spPr>
          <a:xfrm>
            <a:off x="211447" y="5511083"/>
            <a:ext cx="8712597" cy="1520544"/>
          </a:xfrm>
          <a:prstGeom prst="rect">
            <a:avLst/>
          </a:prstGeom>
        </p:spPr>
        <p:txBody>
          <a:bodyPr wrap="square" lIns="0" tIns="0" rIns="0" bIns="0" rtlCol="0" anchor="t">
            <a:spAutoFit/>
          </a:bodyPr>
          <a:lstStyle/>
          <a:p>
            <a:pPr algn="ctr" defTabSz="857250">
              <a:lnSpc>
                <a:spcPts val="4000"/>
              </a:lnSpc>
            </a:pPr>
            <a:r>
              <a:rPr lang="en-US" sz="3000" kern="1200" dirty="0">
                <a:solidFill>
                  <a:srgbClr val="F98832"/>
                </a:solidFill>
                <a:latin typeface="Caveat Brush"/>
                <a:ea typeface="+mn-ea"/>
              </a:rPr>
              <a:t>D. Abre la </a:t>
            </a:r>
            <a:r>
              <a:rPr lang="en-US" sz="3000" kern="1200" err="1">
                <a:solidFill>
                  <a:srgbClr val="F98832"/>
                </a:solidFill>
                <a:latin typeface="Caveat Brush"/>
                <a:ea typeface="+mn-ea"/>
              </a:rPr>
              <a:t>página</a:t>
            </a:r>
            <a:r>
              <a:rPr lang="en-US" sz="3000" kern="1200" dirty="0">
                <a:solidFill>
                  <a:srgbClr val="F98832"/>
                </a:solidFill>
                <a:latin typeface="Caveat Brush"/>
                <a:ea typeface="+mn-ea"/>
              </a:rPr>
              <a:t> "</a:t>
            </a:r>
            <a:r>
              <a:rPr lang="en-US" sz="3000" kern="1200" err="1">
                <a:solidFill>
                  <a:srgbClr val="F98832"/>
                </a:solidFill>
                <a:latin typeface="Caveat Brush"/>
                <a:ea typeface="+mn-ea"/>
              </a:rPr>
              <a:t>Cigarrillos</a:t>
            </a:r>
            <a:r>
              <a:rPr lang="en-US" sz="3000" kern="1200" dirty="0">
                <a:solidFill>
                  <a:srgbClr val="F98832"/>
                </a:solidFill>
                <a:latin typeface="Caveat Brush"/>
                <a:ea typeface="+mn-ea"/>
              </a:rPr>
              <a:t> </a:t>
            </a:r>
            <a:r>
              <a:rPr lang="en-US" sz="3000" kern="1200" err="1">
                <a:solidFill>
                  <a:srgbClr val="F98832"/>
                </a:solidFill>
                <a:latin typeface="Caveat Brush"/>
                <a:ea typeface="+mn-ea"/>
              </a:rPr>
              <a:t>electrónicos</a:t>
            </a:r>
            <a:r>
              <a:rPr lang="en-US" sz="3000" kern="1200" dirty="0">
                <a:solidFill>
                  <a:srgbClr val="F98832"/>
                </a:solidFill>
                <a:latin typeface="Caveat Brush"/>
                <a:ea typeface="+mn-ea"/>
              </a:rPr>
              <a:t>" del </a:t>
            </a:r>
            <a:r>
              <a:rPr lang="en-US" sz="3000" kern="1200" err="1">
                <a:solidFill>
                  <a:srgbClr val="F98832"/>
                </a:solidFill>
                <a:latin typeface="Caveat Brush"/>
                <a:ea typeface="+mn-ea"/>
              </a:rPr>
              <a:t>rotafolio</a:t>
            </a:r>
            <a:r>
              <a:rPr lang="en-US" sz="3000" kern="1200" dirty="0">
                <a:solidFill>
                  <a:srgbClr val="F98832"/>
                </a:solidFill>
                <a:latin typeface="Caveat Brush"/>
                <a:ea typeface="+mn-ea"/>
              </a:rPr>
              <a:t> y </a:t>
            </a:r>
            <a:endParaRPr lang="en-US" dirty="0">
              <a:ea typeface="+mn-ea"/>
            </a:endParaRPr>
          </a:p>
          <a:p>
            <a:pPr algn="ctr" defTabSz="857250">
              <a:lnSpc>
                <a:spcPts val="4000"/>
              </a:lnSpc>
            </a:pPr>
            <a:r>
              <a:rPr lang="en-US" sz="3000" kern="1200" dirty="0">
                <a:solidFill>
                  <a:srgbClr val="F98832"/>
                </a:solidFill>
                <a:latin typeface="Caveat Brush"/>
                <a:ea typeface="+mn-ea"/>
              </a:rPr>
              <a:t>centra la </a:t>
            </a:r>
            <a:r>
              <a:rPr lang="en-US" sz="3000" kern="1200" dirty="0" err="1">
                <a:solidFill>
                  <a:srgbClr val="F98832"/>
                </a:solidFill>
                <a:latin typeface="Caveat Brush"/>
                <a:ea typeface="+mn-ea"/>
              </a:rPr>
              <a:t>discusión</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en</a:t>
            </a:r>
            <a:r>
              <a:rPr lang="en-US" sz="3000" kern="1200" dirty="0">
                <a:solidFill>
                  <a:srgbClr val="F98832"/>
                </a:solidFill>
                <a:latin typeface="Caveat Brush"/>
                <a:ea typeface="+mn-ea"/>
              </a:rPr>
              <a:t> la </a:t>
            </a:r>
            <a:r>
              <a:rPr lang="en-US" sz="3000" kern="1200" dirty="0" err="1">
                <a:solidFill>
                  <a:srgbClr val="F98832"/>
                </a:solidFill>
                <a:latin typeface="Caveat Brush"/>
                <a:ea typeface="+mn-ea"/>
              </a:rPr>
              <a:t>protección</a:t>
            </a:r>
            <a:r>
              <a:rPr lang="en-US" sz="3000" kern="1200" dirty="0">
                <a:solidFill>
                  <a:srgbClr val="F98832"/>
                </a:solidFill>
                <a:latin typeface="Caveat Brush"/>
                <a:ea typeface="+mn-ea"/>
              </a:rPr>
              <a:t> de </a:t>
            </a:r>
            <a:r>
              <a:rPr lang="en-US" sz="3000" kern="1200" dirty="0" err="1">
                <a:solidFill>
                  <a:srgbClr val="F98832"/>
                </a:solidFill>
                <a:latin typeface="Caveat Brush"/>
                <a:ea typeface="+mn-ea"/>
              </a:rPr>
              <a:t>los</a:t>
            </a:r>
            <a:r>
              <a:rPr lang="en-US" sz="3000" kern="1200" dirty="0">
                <a:solidFill>
                  <a:srgbClr val="F98832"/>
                </a:solidFill>
                <a:latin typeface="Caveat Brush"/>
                <a:ea typeface="+mn-ea"/>
              </a:rPr>
              <a:t> </a:t>
            </a:r>
            <a:r>
              <a:rPr lang="en-US" sz="3000" kern="1200" dirty="0" err="1">
                <a:solidFill>
                  <a:srgbClr val="F98832"/>
                </a:solidFill>
                <a:latin typeface="Caveat Brush"/>
                <a:ea typeface="+mn-ea"/>
              </a:rPr>
              <a:t>niños</a:t>
            </a:r>
            <a:r>
              <a:rPr lang="en-US" sz="3000" kern="1200" dirty="0">
                <a:solidFill>
                  <a:srgbClr val="F98832"/>
                </a:solidFill>
                <a:latin typeface="Caveat Brush"/>
                <a:ea typeface="+mn-ea"/>
              </a:rPr>
              <a:t>.</a:t>
            </a:r>
            <a:endParaRPr lang="en-US">
              <a:ea typeface="+mn-ea"/>
            </a:endParaRPr>
          </a:p>
          <a:p>
            <a:pPr defTabSz="857250">
              <a:lnSpc>
                <a:spcPts val="4000"/>
              </a:lnSpc>
            </a:pPr>
            <a:endParaRPr lang="en-US" sz="3000" kern="1200" dirty="0">
              <a:solidFill>
                <a:srgbClr val="F98832"/>
              </a:solidFill>
              <a:latin typeface="Caveat Brush"/>
              <a:ea typeface="+mn-ea"/>
              <a:cs typeface="+mn-cs"/>
            </a:endParaRPr>
          </a:p>
        </p:txBody>
      </p:sp>
    </p:spTree>
    <p:extLst>
      <p:ext uri="{BB962C8B-B14F-4D97-AF65-F5344CB8AC3E}">
        <p14:creationId xmlns:p14="http://schemas.microsoft.com/office/powerpoint/2010/main" val="1140809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2;p38" descr="Woman Taking Selfie While Smoking">
            <a:extLst>
              <a:ext uri="{FF2B5EF4-FFF2-40B4-BE49-F238E27FC236}">
                <a16:creationId xmlns:a16="http://schemas.microsoft.com/office/drawing/2014/main" id="{4088B711-D87B-A20D-6F0E-8C55B6B1126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7153114" y="2119988"/>
            <a:ext cx="1965475" cy="2849894"/>
          </a:xfrm>
          <a:prstGeom prst="rect">
            <a:avLst/>
          </a:prstGeom>
          <a:noFill/>
          <a:ln w="38100">
            <a:solidFill>
              <a:srgbClr val="92D05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087690" y="577616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69544"/>
            <a:ext cx="7747746" cy="1177245"/>
          </a:xfrm>
          <a:prstGeom prst="rect">
            <a:avLst/>
          </a:prstGeom>
        </p:spPr>
        <p:txBody>
          <a:bodyPr wrap="square" lIns="0" tIns="0" rIns="0" bIns="0" rtlCol="0" anchor="t">
            <a:spAutoFit/>
          </a:bodyPr>
          <a:lstStyle/>
          <a:p>
            <a:pPr algn="ctr" defTabSz="857250"/>
            <a:r>
              <a:rPr lang="en-US" sz="3400" kern="1200">
                <a:solidFill>
                  <a:srgbClr val="F98832"/>
                </a:solidFill>
                <a:latin typeface="Caveat Brush"/>
                <a:ea typeface="+mn-ea"/>
                <a:cs typeface="+mn-cs"/>
              </a:rPr>
              <a:t>EL CIGARRO ELECTRONICO, VAPEOY LA JUVENTUD</a:t>
            </a:r>
            <a:endParaRPr lang="en-US" sz="3400" kern="120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11" name="TextBox 11"/>
          <p:cNvSpPr txBox="1"/>
          <p:nvPr/>
        </p:nvSpPr>
        <p:spPr>
          <a:xfrm>
            <a:off x="451602" y="2504150"/>
            <a:ext cx="8398039" cy="4447371"/>
          </a:xfrm>
          <a:prstGeom prst="rect">
            <a:avLst/>
          </a:prstGeom>
        </p:spPr>
        <p:txBody>
          <a:bodyPr wrap="square" lIns="0" tIns="0" rIns="0" bIns="0" rtlCol="0" anchor="t">
            <a:spAutoFit/>
          </a:bodyPr>
          <a:lstStyle/>
          <a:p>
            <a:pPr defTabSz="857250"/>
            <a:r>
              <a:rPr lang="en-US" sz="2800" kern="1200" dirty="0">
                <a:solidFill>
                  <a:schemeClr val="tx1"/>
                </a:solidFill>
                <a:latin typeface="Caveat Brush"/>
                <a:ea typeface="+mn-ea"/>
                <a:cs typeface="+mn-cs"/>
              </a:rPr>
              <a:t>El </a:t>
            </a:r>
            <a:r>
              <a:rPr lang="en-US" sz="2800" kern="1200" dirty="0" err="1">
                <a:solidFill>
                  <a:schemeClr val="tx1"/>
                </a:solidFill>
                <a:latin typeface="Caveat Brush"/>
                <a:ea typeface="+mn-ea"/>
                <a:cs typeface="+mn-cs"/>
              </a:rPr>
              <a:t>Cirujano</a:t>
            </a:r>
            <a:r>
              <a:rPr lang="en-US" sz="2800" kern="1200" dirty="0">
                <a:solidFill>
                  <a:schemeClr val="tx1"/>
                </a:solidFill>
                <a:latin typeface="Caveat Brush"/>
                <a:ea typeface="+mn-ea"/>
                <a:cs typeface="+mn-cs"/>
              </a:rPr>
              <a:t> General de </a:t>
            </a:r>
            <a:r>
              <a:rPr lang="en-US" sz="2800" kern="1200" dirty="0" err="1">
                <a:solidFill>
                  <a:schemeClr val="tx1"/>
                </a:solidFill>
                <a:latin typeface="Caveat Brush"/>
                <a:ea typeface="+mn-ea"/>
                <a:cs typeface="+mn-cs"/>
              </a:rPr>
              <a:t>Estados</a:t>
            </a:r>
            <a:r>
              <a:rPr lang="en-US" sz="2800" kern="1200" dirty="0">
                <a:solidFill>
                  <a:schemeClr val="tx1"/>
                </a:solidFill>
                <a:latin typeface="Caveat Brush"/>
                <a:ea typeface="+mn-ea"/>
                <a:cs typeface="+mn-cs"/>
              </a:rPr>
              <a:t> Unidos </a:t>
            </a:r>
            <a:r>
              <a:rPr lang="en-US" sz="2800" kern="1200" dirty="0" err="1">
                <a:solidFill>
                  <a:schemeClr val="tx1"/>
                </a:solidFill>
                <a:latin typeface="Caveat Brush"/>
                <a:ea typeface="+mn-ea"/>
                <a:cs typeface="+mn-cs"/>
              </a:rPr>
              <a:t>declaró</a:t>
            </a:r>
            <a:r>
              <a:rPr lang="en-US" sz="2800" kern="1200" dirty="0">
                <a:solidFill>
                  <a:schemeClr val="tx1"/>
                </a:solidFill>
                <a:latin typeface="Caveat Brush"/>
                <a:ea typeface="+mn-ea"/>
                <a:cs typeface="+mn-cs"/>
              </a:rPr>
              <a:t> </a:t>
            </a:r>
            <a:endParaRPr lang="en-US">
              <a:solidFill>
                <a:schemeClr val="tx1"/>
              </a:solidFill>
            </a:endParaRPr>
          </a:p>
          <a:p>
            <a:pPr defTabSz="857250"/>
            <a:r>
              <a:rPr lang="en-US" sz="2800" kern="1200" dirty="0" err="1">
                <a:solidFill>
                  <a:schemeClr val="tx1"/>
                </a:solidFill>
                <a:latin typeface="Caveat Brush"/>
                <a:ea typeface="+mn-ea"/>
                <a:cs typeface="+mn-cs"/>
              </a:rPr>
              <a:t>que</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el</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uso</a:t>
            </a:r>
            <a:r>
              <a:rPr lang="en-US" sz="2800" kern="1200" dirty="0">
                <a:solidFill>
                  <a:schemeClr val="tx1"/>
                </a:solidFill>
                <a:latin typeface="Caveat Brush"/>
                <a:ea typeface="+mn-ea"/>
                <a:cs typeface="+mn-cs"/>
              </a:rPr>
              <a:t> de </a:t>
            </a:r>
            <a:r>
              <a:rPr lang="en-US" sz="2800" kern="1200" dirty="0" err="1">
                <a:solidFill>
                  <a:schemeClr val="tx1"/>
                </a:solidFill>
                <a:latin typeface="Caveat Brush"/>
                <a:ea typeface="+mn-ea"/>
                <a:cs typeface="+mn-cs"/>
              </a:rPr>
              <a:t>cigarrillos</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electrónicos</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por</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parte</a:t>
            </a:r>
            <a:r>
              <a:rPr lang="en-US" sz="2800" kern="1200" dirty="0">
                <a:solidFill>
                  <a:schemeClr val="tx1"/>
                </a:solidFill>
                <a:latin typeface="Caveat Brush"/>
                <a:ea typeface="+mn-ea"/>
                <a:cs typeface="+mn-cs"/>
              </a:rPr>
              <a:t> </a:t>
            </a:r>
            <a:endParaRPr lang="en-US">
              <a:solidFill>
                <a:schemeClr val="tx1"/>
              </a:solidFill>
            </a:endParaRPr>
          </a:p>
          <a:p>
            <a:pPr defTabSz="857250"/>
            <a:r>
              <a:rPr lang="en-US" sz="2800" kern="1200" dirty="0">
                <a:solidFill>
                  <a:schemeClr val="tx1"/>
                </a:solidFill>
                <a:latin typeface="Caveat Brush"/>
                <a:ea typeface="+mn-ea"/>
                <a:cs typeface="+mn-cs"/>
              </a:rPr>
              <a:t>de </a:t>
            </a:r>
            <a:r>
              <a:rPr lang="en-US" sz="2800" kern="1200" dirty="0" err="1">
                <a:solidFill>
                  <a:schemeClr val="tx1"/>
                </a:solidFill>
                <a:latin typeface="Caveat Brush"/>
                <a:ea typeface="+mn-ea"/>
                <a:cs typeface="+mn-cs"/>
              </a:rPr>
              <a:t>menores</a:t>
            </a:r>
            <a:r>
              <a:rPr lang="en-US" sz="2800" kern="1200" dirty="0">
                <a:solidFill>
                  <a:schemeClr val="tx1"/>
                </a:solidFill>
                <a:latin typeface="Caveat Brush"/>
                <a:ea typeface="+mn-ea"/>
                <a:cs typeface="+mn-cs"/>
              </a:rPr>
              <a:t> es </a:t>
            </a:r>
            <a:r>
              <a:rPr lang="en-US" sz="2800" kern="1200" dirty="0" err="1">
                <a:solidFill>
                  <a:schemeClr val="tx1"/>
                </a:solidFill>
                <a:latin typeface="Caveat Brush"/>
                <a:ea typeface="+mn-ea"/>
                <a:cs typeface="+mn-cs"/>
              </a:rPr>
              <a:t>una</a:t>
            </a:r>
            <a:r>
              <a:rPr lang="en-US" sz="2800" kern="1200" dirty="0">
                <a:solidFill>
                  <a:srgbClr val="F98832"/>
                </a:solidFill>
                <a:latin typeface="Caveat Brush"/>
                <a:ea typeface="+mn-ea"/>
                <a:cs typeface="+mn-cs"/>
              </a:rPr>
              <a:t> </a:t>
            </a:r>
            <a:r>
              <a:rPr lang="en-US" sz="2800" kern="1200" dirty="0" err="1">
                <a:solidFill>
                  <a:srgbClr val="F98832"/>
                </a:solidFill>
                <a:latin typeface="Caveat Brush"/>
                <a:ea typeface="+mn-ea"/>
                <a:cs typeface="+mn-cs"/>
              </a:rPr>
              <a:t>epidemia</a:t>
            </a:r>
            <a:r>
              <a:rPr lang="en-US" sz="2800" kern="1200" dirty="0">
                <a:solidFill>
                  <a:srgbClr val="F98832"/>
                </a:solidFill>
                <a:latin typeface="Caveat Brush"/>
                <a:ea typeface="+mn-ea"/>
                <a:cs typeface="+mn-cs"/>
              </a:rPr>
              <a:t>:</a:t>
            </a:r>
            <a:endParaRPr lang="en-US" dirty="0">
              <a:solidFill>
                <a:srgbClr val="F98832"/>
              </a:solidFill>
              <a:ea typeface="+mn-ea"/>
            </a:endParaRPr>
          </a:p>
          <a:p>
            <a:pPr marL="914400" lvl="1" indent="-457200" defTabSz="857250">
              <a:buFont typeface="Courier New"/>
              <a:buChar char="o"/>
            </a:pPr>
            <a:r>
              <a:rPr lang="en-US" sz="2800" kern="1200" dirty="0" err="1">
                <a:solidFill>
                  <a:schemeClr val="tx1"/>
                </a:solidFill>
                <a:latin typeface="Caveat Brush"/>
                <a:ea typeface="+mn-ea"/>
                <a:cs typeface="+mn-cs"/>
              </a:rPr>
              <a:t>Vapear</a:t>
            </a:r>
            <a:r>
              <a:rPr lang="en-US" sz="2800" kern="1200" dirty="0">
                <a:solidFill>
                  <a:schemeClr val="tx1"/>
                </a:solidFill>
                <a:latin typeface="Caveat Brush"/>
                <a:ea typeface="+mn-ea"/>
                <a:cs typeface="+mn-cs"/>
              </a:rPr>
              <a:t> se </a:t>
            </a:r>
            <a:r>
              <a:rPr lang="en-US" sz="2800" kern="1200" dirty="0" err="1">
                <a:solidFill>
                  <a:schemeClr val="tx1"/>
                </a:solidFill>
                <a:latin typeface="Caveat Brush"/>
                <a:ea typeface="+mn-ea"/>
                <a:cs typeface="+mn-cs"/>
              </a:rPr>
              <a:t>convirtió</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en</a:t>
            </a:r>
            <a:r>
              <a:rPr lang="en-US" sz="2800" kern="1200" dirty="0">
                <a:solidFill>
                  <a:schemeClr val="tx1"/>
                </a:solidFill>
                <a:latin typeface="Caveat Brush"/>
                <a:ea typeface="+mn-ea"/>
                <a:cs typeface="+mn-cs"/>
              </a:rPr>
              <a:t> </a:t>
            </a:r>
            <a:r>
              <a:rPr lang="en-US" sz="2800" kern="1200" dirty="0" err="1">
                <a:solidFill>
                  <a:schemeClr val="tx1"/>
                </a:solidFill>
                <a:latin typeface="Caveat Brush"/>
                <a:ea typeface="+mn-ea"/>
                <a:cs typeface="+mn-cs"/>
              </a:rPr>
              <a:t>el</a:t>
            </a:r>
            <a:r>
              <a:rPr lang="en-US" sz="2800" kern="1200" dirty="0">
                <a:solidFill>
                  <a:schemeClr val="tx1"/>
                </a:solidFill>
                <a:latin typeface="Caveat Brush"/>
                <a:ea typeface="+mn-ea"/>
                <a:cs typeface="+mn-cs"/>
              </a:rPr>
              <a:t> mayor </a:t>
            </a:r>
            <a:r>
              <a:rPr lang="en-US" sz="2800" kern="1200" dirty="0" err="1">
                <a:solidFill>
                  <a:schemeClr val="tx1"/>
                </a:solidFill>
                <a:latin typeface="Caveat Brush"/>
                <a:ea typeface="+mn-ea"/>
                <a:cs typeface="+mn-cs"/>
              </a:rPr>
              <a:t>aumento</a:t>
            </a:r>
            <a:r>
              <a:rPr lang="en-US" sz="2800" kern="1200" dirty="0">
                <a:solidFill>
                  <a:srgbClr val="F98832"/>
                </a:solidFill>
                <a:latin typeface="Caveat Brush"/>
                <a:ea typeface="+mn-ea"/>
                <a:cs typeface="+mn-cs"/>
              </a:rPr>
              <a:t> </a:t>
            </a:r>
            <a:endParaRPr lang="en-US" sz="2800" dirty="0">
              <a:solidFill>
                <a:srgbClr val="F98832"/>
              </a:solidFill>
              <a:ea typeface="+mn-ea"/>
            </a:endParaRPr>
          </a:p>
          <a:p>
            <a:pPr marL="457200" lvl="1" defTabSz="857250"/>
            <a:r>
              <a:rPr lang="en-US" sz="2800" kern="1200">
                <a:solidFill>
                  <a:schemeClr val="tx1"/>
                </a:solidFill>
                <a:latin typeface="Caveat Brush"/>
                <a:ea typeface="+mn-ea"/>
                <a:cs typeface="+mn-cs"/>
              </a:rPr>
              <a:t>      en</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el</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abuso</a:t>
            </a:r>
            <a:r>
              <a:rPr lang="en-US" sz="2800" kern="1200" dirty="0">
                <a:solidFill>
                  <a:schemeClr val="tx1"/>
                </a:solidFill>
                <a:latin typeface="Caveat Brush"/>
                <a:ea typeface="+mn-ea"/>
                <a:cs typeface="+mn-cs"/>
              </a:rPr>
              <a:t> de </a:t>
            </a:r>
            <a:r>
              <a:rPr lang="en-US" sz="2800" kern="1200" err="1">
                <a:solidFill>
                  <a:schemeClr val="tx1"/>
                </a:solidFill>
                <a:latin typeface="Caveat Brush"/>
                <a:ea typeface="+mn-ea"/>
                <a:cs typeface="+mn-cs"/>
              </a:rPr>
              <a:t>sustancias</a:t>
            </a:r>
            <a:r>
              <a:rPr lang="en-US" sz="2800" kern="1200" dirty="0">
                <a:solidFill>
                  <a:schemeClr val="tx1"/>
                </a:solidFill>
                <a:latin typeface="Caveat Brush"/>
                <a:ea typeface="+mn-ea"/>
                <a:cs typeface="+mn-cs"/>
              </a:rPr>
              <a:t> entre </a:t>
            </a:r>
            <a:r>
              <a:rPr lang="en-US" sz="2800" kern="1200" err="1">
                <a:solidFill>
                  <a:schemeClr val="tx1"/>
                </a:solidFill>
                <a:latin typeface="Caveat Brush"/>
                <a:ea typeface="+mn-ea"/>
                <a:cs typeface="+mn-cs"/>
              </a:rPr>
              <a:t>jóvenes</a:t>
            </a:r>
            <a:r>
              <a:rPr lang="en-US" sz="2800" kern="1200" dirty="0">
                <a:solidFill>
                  <a:schemeClr val="tx1"/>
                </a:solidFill>
                <a:latin typeface="Caveat Brush"/>
                <a:ea typeface="+mn-ea"/>
                <a:cs typeface="+mn-cs"/>
              </a:rPr>
              <a:t> </a:t>
            </a:r>
            <a:endParaRPr lang="en-US" sz="2800">
              <a:solidFill>
                <a:schemeClr val="tx1"/>
              </a:solidFill>
              <a:ea typeface="+mn-ea"/>
            </a:endParaRPr>
          </a:p>
          <a:p>
            <a:pPr marL="457200" lvl="1" defTabSz="857250"/>
            <a:r>
              <a:rPr lang="en-US" sz="2800" kern="1200" dirty="0">
                <a:solidFill>
                  <a:srgbClr val="F98832"/>
                </a:solidFill>
                <a:latin typeface="Caveat Brush"/>
                <a:ea typeface="+mn-ea"/>
                <a:cs typeface="+mn-cs"/>
              </a:rPr>
              <a:t>       </a:t>
            </a:r>
            <a:r>
              <a:rPr lang="en-US" sz="2800" kern="1200" err="1">
                <a:solidFill>
                  <a:srgbClr val="F98832"/>
                </a:solidFill>
                <a:latin typeface="Caveat Brush"/>
                <a:ea typeface="+mn-ea"/>
                <a:cs typeface="+mn-cs"/>
              </a:rPr>
              <a:t>JAMÁS</a:t>
            </a:r>
            <a:r>
              <a:rPr lang="en-US" sz="2800" kern="1200" dirty="0">
                <a:solidFill>
                  <a:srgbClr val="F98832"/>
                </a:solidFill>
                <a:latin typeface="Caveat Brush"/>
                <a:ea typeface="+mn-ea"/>
                <a:cs typeface="+mn-cs"/>
              </a:rPr>
              <a:t> </a:t>
            </a:r>
            <a:r>
              <a:rPr lang="en-US" sz="2800" kern="1200" err="1">
                <a:solidFill>
                  <a:schemeClr val="tx1"/>
                </a:solidFill>
                <a:latin typeface="Caveat Brush"/>
                <a:ea typeface="+mn-ea"/>
                <a:cs typeface="+mn-cs"/>
              </a:rPr>
              <a:t>registrado</a:t>
            </a:r>
            <a:r>
              <a:rPr lang="en-US" sz="2800" kern="1200" dirty="0">
                <a:solidFill>
                  <a:schemeClr val="tx1"/>
                </a:solidFill>
                <a:latin typeface="Caveat Brush"/>
                <a:ea typeface="+mn-ea"/>
                <a:cs typeface="+mn-cs"/>
              </a:rPr>
              <a:t>.</a:t>
            </a:r>
            <a:endParaRPr lang="en-US" sz="2800">
              <a:solidFill>
                <a:schemeClr val="tx1"/>
              </a:solidFill>
              <a:ea typeface="+mn-ea"/>
            </a:endParaRPr>
          </a:p>
          <a:p>
            <a:pPr marL="914400" lvl="1" indent="-457200" defTabSz="857250">
              <a:buFont typeface="Courier New"/>
              <a:buChar char="o"/>
            </a:pPr>
            <a:r>
              <a:rPr lang="en-US" sz="2800" kern="1200" err="1">
                <a:solidFill>
                  <a:schemeClr val="tx1"/>
                </a:solidFill>
                <a:latin typeface="Caveat Brush"/>
                <a:ea typeface="+mn-ea"/>
                <a:cs typeface="+mn-cs"/>
              </a:rPr>
              <a:t>Sabores</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como</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algodón</a:t>
            </a:r>
            <a:r>
              <a:rPr lang="en-US" sz="2800" kern="1200" dirty="0">
                <a:solidFill>
                  <a:schemeClr val="tx1"/>
                </a:solidFill>
                <a:latin typeface="Caveat Brush"/>
                <a:ea typeface="+mn-ea"/>
                <a:cs typeface="+mn-cs"/>
              </a:rPr>
              <a:t> de </a:t>
            </a:r>
            <a:r>
              <a:rPr lang="en-US" sz="2800" kern="1200" err="1">
                <a:solidFill>
                  <a:schemeClr val="tx1"/>
                </a:solidFill>
                <a:latin typeface="Caveat Brush"/>
                <a:ea typeface="+mn-ea"/>
                <a:cs typeface="+mn-cs"/>
              </a:rPr>
              <a:t>azúcar</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mezcla</a:t>
            </a:r>
            <a:r>
              <a:rPr lang="en-US" sz="2800" kern="1200" dirty="0">
                <a:solidFill>
                  <a:schemeClr val="tx1"/>
                </a:solidFill>
                <a:latin typeface="Caveat Brush"/>
                <a:ea typeface="+mn-ea"/>
                <a:cs typeface="+mn-cs"/>
              </a:rPr>
              <a:t> de </a:t>
            </a:r>
            <a:r>
              <a:rPr lang="en-US" sz="2800" kern="1200" err="1">
                <a:solidFill>
                  <a:schemeClr val="tx1"/>
                </a:solidFill>
                <a:latin typeface="Caveat Brush"/>
                <a:ea typeface="+mn-ea"/>
                <a:cs typeface="+mn-cs"/>
              </a:rPr>
              <a:t>frutas</a:t>
            </a:r>
            <a:r>
              <a:rPr lang="en-US" sz="2800" kern="1200" dirty="0">
                <a:solidFill>
                  <a:schemeClr val="tx1"/>
                </a:solidFill>
                <a:latin typeface="Caveat Brush"/>
                <a:ea typeface="+mn-ea"/>
                <a:cs typeface="+mn-cs"/>
              </a:rPr>
              <a:t> y </a:t>
            </a:r>
          </a:p>
          <a:p>
            <a:pPr marL="457200" lvl="1" defTabSz="857250"/>
            <a:r>
              <a:rPr lang="en-US" sz="2800" kern="1200" dirty="0">
                <a:solidFill>
                  <a:schemeClr val="tx1"/>
                </a:solidFill>
                <a:latin typeface="Caveat Brush"/>
                <a:ea typeface="+mn-ea"/>
                <a:cs typeface="+mn-cs"/>
              </a:rPr>
              <a:t>      crème-</a:t>
            </a:r>
            <a:r>
              <a:rPr lang="en-US" sz="2800" kern="1200" err="1">
                <a:solidFill>
                  <a:schemeClr val="tx1"/>
                </a:solidFill>
                <a:latin typeface="Caveat Brush"/>
                <a:ea typeface="+mn-ea"/>
                <a:cs typeface="+mn-cs"/>
              </a:rPr>
              <a:t>brulée</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atraen</a:t>
            </a:r>
            <a:r>
              <a:rPr lang="en-US" sz="2800" kern="1200" dirty="0">
                <a:solidFill>
                  <a:schemeClr val="tx1"/>
                </a:solidFill>
                <a:latin typeface="Caveat Brush"/>
                <a:ea typeface="+mn-ea"/>
                <a:cs typeface="+mn-cs"/>
              </a:rPr>
              <a:t> a </a:t>
            </a:r>
            <a:r>
              <a:rPr lang="en-US" sz="2800" kern="1200" err="1">
                <a:solidFill>
                  <a:schemeClr val="tx1"/>
                </a:solidFill>
                <a:latin typeface="Caveat Brush"/>
                <a:ea typeface="+mn-ea"/>
                <a:cs typeface="+mn-cs"/>
              </a:rPr>
              <a:t>los</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usuarios</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jóvenes</a:t>
            </a:r>
            <a:r>
              <a:rPr lang="en-US" sz="2800" kern="1200" dirty="0">
                <a:solidFill>
                  <a:schemeClr val="tx1"/>
                </a:solidFill>
                <a:latin typeface="Caveat Brush"/>
                <a:ea typeface="+mn-ea"/>
                <a:cs typeface="+mn-cs"/>
              </a:rPr>
              <a:t>.</a:t>
            </a:r>
            <a:endParaRPr lang="en-US" sz="2800" dirty="0">
              <a:solidFill>
                <a:schemeClr val="tx1"/>
              </a:solidFill>
              <a:ea typeface="+mn-ea"/>
            </a:endParaRPr>
          </a:p>
          <a:p>
            <a:pPr marL="914400" lvl="1" indent="-457200" defTabSz="857250">
              <a:lnSpc>
                <a:spcPts val="4000"/>
              </a:lnSpc>
              <a:buFont typeface="Courier New"/>
              <a:buChar char="o"/>
            </a:pPr>
            <a:r>
              <a:rPr lang="en-US" sz="2800" kern="1200" dirty="0">
                <a:solidFill>
                  <a:schemeClr val="tx1"/>
                </a:solidFill>
                <a:latin typeface="Caveat Brush"/>
                <a:ea typeface="+mn-ea"/>
                <a:cs typeface="+mn-cs"/>
              </a:rPr>
              <a:t>La </a:t>
            </a:r>
            <a:r>
              <a:rPr lang="en-US" sz="2800" kern="1200" err="1">
                <a:solidFill>
                  <a:schemeClr val="tx1"/>
                </a:solidFill>
                <a:latin typeface="Caveat Brush"/>
                <a:ea typeface="+mn-ea"/>
                <a:cs typeface="+mn-cs"/>
              </a:rPr>
              <a:t>nicotina</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puede</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dañar</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el</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cerebro</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adolescente</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en</a:t>
            </a:r>
            <a:r>
              <a:rPr lang="en-US" sz="2800" kern="1200" dirty="0">
                <a:solidFill>
                  <a:schemeClr val="tx1"/>
                </a:solidFill>
                <a:latin typeface="Caveat Brush"/>
                <a:ea typeface="+mn-ea"/>
                <a:cs typeface="+mn-cs"/>
              </a:rPr>
              <a:t> </a:t>
            </a:r>
            <a:r>
              <a:rPr lang="en-US" sz="2800" kern="1200" err="1">
                <a:solidFill>
                  <a:schemeClr val="tx1"/>
                </a:solidFill>
                <a:latin typeface="Caveat Brush"/>
                <a:ea typeface="+mn-ea"/>
                <a:cs typeface="+mn-cs"/>
              </a:rPr>
              <a:t>desarrollo</a:t>
            </a:r>
            <a:r>
              <a:rPr lang="en-US" sz="2800" kern="1200" dirty="0">
                <a:solidFill>
                  <a:schemeClr val="tx1"/>
                </a:solidFill>
                <a:latin typeface="Caveat Brush"/>
                <a:ea typeface="+mn-ea"/>
                <a:cs typeface="+mn-cs"/>
              </a:rPr>
              <a:t>.</a:t>
            </a:r>
            <a:endParaRPr lang="en-US" sz="2800" dirty="0">
              <a:solidFill>
                <a:schemeClr val="tx1"/>
              </a:solidFill>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078302" y="1096732"/>
            <a:ext cx="6987314" cy="1406347"/>
          </a:xfrm>
          <a:prstGeom prst="rect">
            <a:avLst/>
          </a:prstGeom>
          <a:noFill/>
        </p:spPr>
        <p:txBody>
          <a:bodyPr wrap="square" lIns="91440" tIns="45720" rIns="91440" bIns="45720" rtlCol="0" anchor="t">
            <a:spAutoFit/>
          </a:bodyPr>
          <a:lstStyle/>
          <a:p>
            <a:pPr algn="ctr" defTabSz="857250">
              <a:lnSpc>
                <a:spcPts val="3600"/>
              </a:lnSpc>
            </a:pPr>
            <a:r>
              <a:rPr lang="es-ES" sz="3200" kern="1200" dirty="0">
                <a:solidFill>
                  <a:schemeClr val="tx1"/>
                </a:solidFill>
                <a:latin typeface="Caveat Brush"/>
                <a:ea typeface="+mn-ea"/>
                <a:cs typeface="+mn-cs"/>
              </a:rPr>
              <a:t>Casi </a:t>
            </a:r>
            <a:r>
              <a:rPr lang="es-ES" sz="3200" kern="1200" dirty="0">
                <a:solidFill>
                  <a:srgbClr val="FF924C"/>
                </a:solidFill>
                <a:latin typeface="Caveat Brush"/>
                <a:ea typeface="+mn-ea"/>
                <a:cs typeface="+mn-cs"/>
              </a:rPr>
              <a:t>1 de cada 20 </a:t>
            </a:r>
            <a:r>
              <a:rPr lang="es-ES" sz="3200" kern="1200" dirty="0">
                <a:solidFill>
                  <a:schemeClr val="tx1"/>
                </a:solidFill>
                <a:latin typeface="Caveat Brush"/>
                <a:ea typeface="+mn-ea"/>
                <a:cs typeface="+mn-cs"/>
              </a:rPr>
              <a:t>estudiantes de secundaria</a:t>
            </a:r>
            <a:endParaRPr lang="en-US" sz="3200" kern="1200">
              <a:solidFill>
                <a:schemeClr val="tx1"/>
              </a:solidFill>
              <a:latin typeface="Caveat Brush"/>
              <a:ea typeface="+mn-ea"/>
              <a:cs typeface="+mn-cs"/>
            </a:endParaRPr>
          </a:p>
          <a:p>
            <a:pPr algn="ctr" defTabSz="857250">
              <a:lnSpc>
                <a:spcPts val="3600"/>
              </a:lnSpc>
            </a:pPr>
            <a:r>
              <a:rPr lang="es-ES" sz="3200" kern="1200" dirty="0">
                <a:solidFill>
                  <a:schemeClr val="tx1"/>
                </a:solidFill>
                <a:latin typeface="Caveat Brush"/>
                <a:ea typeface="+mn-ea"/>
                <a:cs typeface="+mn-cs"/>
              </a:rPr>
              <a:t>Admiten el uso de cigarrillos electrónicos</a:t>
            </a:r>
            <a:endParaRPr lang="en-US" sz="3200" kern="1200">
              <a:solidFill>
                <a:schemeClr val="tx1"/>
              </a:solidFill>
              <a:latin typeface="Caveat Brush"/>
              <a:ea typeface="+mn-ea"/>
              <a:cs typeface="+mn-cs"/>
            </a:endParaRPr>
          </a:p>
          <a:p>
            <a:pPr algn="ctr" defTabSz="857250">
              <a:lnSpc>
                <a:spcPts val="3300"/>
              </a:lnSpc>
              <a:buClrTx/>
            </a:pPr>
            <a:r>
              <a:rPr lang="en-US" sz="1800" kern="1200" dirty="0">
                <a:latin typeface="Caveat Brush"/>
                <a:ea typeface="+mn-ea"/>
                <a:cs typeface="+mn-cs"/>
              </a:rPr>
              <a:t>(Indiana Youth Tobacco Survey, 2012-2024)</a:t>
            </a:r>
          </a:p>
        </p:txBody>
      </p:sp>
    </p:spTree>
    <p:extLst>
      <p:ext uri="{BB962C8B-B14F-4D97-AF65-F5344CB8AC3E}">
        <p14:creationId xmlns:p14="http://schemas.microsoft.com/office/powerpoint/2010/main" val="4196032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¿PUEDES VER LOS DISPOSITIVOS?</a:t>
            </a:r>
            <a:endParaRPr lang="en-US">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6104796"/>
            <a:ext cx="9144000" cy="307777"/>
          </a:xfrm>
          <a:prstGeom prst="rect">
            <a:avLst/>
          </a:prstGeom>
          <a:noFill/>
        </p:spPr>
        <p:txBody>
          <a:bodyPr wrap="square" rtlCol="0">
            <a:spAutoFit/>
          </a:bodyPr>
          <a:lstStyle/>
          <a:p>
            <a:pPr algn="ctr"/>
            <a:r>
              <a:rPr lang="en-US" dirty="0">
                <a:latin typeface="Caveat Brush" pitchFamily="2" charset="0"/>
              </a:rPr>
              <a:t>https://view.genial.ly/5f874bce0ba9f90d4e3c2503/interactive-image-can-you-spot-the-vaping-devices</a:t>
            </a:r>
          </a:p>
        </p:txBody>
      </p:sp>
      <p:pic>
        <p:nvPicPr>
          <p:cNvPr id="3" name="Picture 2" descr="A group of objects on a table&#10;&#10;Description automatically generated">
            <a:extLst>
              <a:ext uri="{FF2B5EF4-FFF2-40B4-BE49-F238E27FC236}">
                <a16:creationId xmlns:a16="http://schemas.microsoft.com/office/drawing/2014/main" id="{B2455ABE-C51D-B457-3B0C-19880122ACAF}"/>
              </a:ext>
            </a:extLst>
          </p:cNvPr>
          <p:cNvPicPr>
            <a:picLocks noChangeAspect="1"/>
          </p:cNvPicPr>
          <p:nvPr/>
        </p:nvPicPr>
        <p:blipFill>
          <a:blip r:embed="rId9"/>
          <a:stretch>
            <a:fillRect/>
          </a:stretch>
        </p:blipFill>
        <p:spPr>
          <a:xfrm>
            <a:off x="48858" y="1339850"/>
            <a:ext cx="9046284" cy="4485648"/>
          </a:xfrm>
          <a:prstGeom prst="rect">
            <a:avLst/>
          </a:prstGeom>
          <a:ln w="38100">
            <a:solidFill>
              <a:srgbClr val="92D050"/>
            </a:solidFill>
          </a:ln>
        </p:spPr>
      </p:pic>
    </p:spTree>
    <p:extLst>
      <p:ext uri="{BB962C8B-B14F-4D97-AF65-F5344CB8AC3E}">
        <p14:creationId xmlns:p14="http://schemas.microsoft.com/office/powerpoint/2010/main" val="3057520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objects on a table&#10;&#10;Description automatically generated">
            <a:extLst>
              <a:ext uri="{FF2B5EF4-FFF2-40B4-BE49-F238E27FC236}">
                <a16:creationId xmlns:a16="http://schemas.microsoft.com/office/drawing/2014/main" id="{7CB7810D-F134-4FB7-EC29-878512206581}"/>
              </a:ext>
            </a:extLst>
          </p:cNvPr>
          <p:cNvPicPr>
            <a:picLocks noChangeAspect="1"/>
          </p:cNvPicPr>
          <p:nvPr/>
        </p:nvPicPr>
        <p:blipFill>
          <a:blip r:embed="rId3"/>
          <a:stretch>
            <a:fillRect/>
          </a:stretch>
        </p:blipFill>
        <p:spPr>
          <a:xfrm>
            <a:off x="288471" y="2417987"/>
            <a:ext cx="8567057" cy="4283529"/>
          </a:xfrm>
          <a:prstGeom prst="rect">
            <a:avLst/>
          </a:prstGeom>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a:solidFill>
                  <a:srgbClr val="F98832"/>
                </a:solidFill>
                <a:latin typeface="Caveat Brush"/>
                <a:ea typeface="+mn-ea"/>
                <a:cs typeface="+mn-cs"/>
              </a:rPr>
              <a:t>¿PUEDES VER LOS DISPOSITIVOS?</a:t>
            </a:r>
            <a:endParaRPr lang="en-US">
              <a:latin typeface="Caveat Brush"/>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1152235"/>
            <a:ext cx="9144000" cy="1200329"/>
          </a:xfrm>
          <a:prstGeom prst="rect">
            <a:avLst/>
          </a:prstGeom>
          <a:noFill/>
        </p:spPr>
        <p:txBody>
          <a:bodyPr wrap="square" rtlCol="0">
            <a:spAutoFit/>
          </a:bodyPr>
          <a:lstStyle/>
          <a:p>
            <a:pPr algn="ctr"/>
            <a:r>
              <a:rPr lang="fr-FR" sz="2400" dirty="0">
                <a:solidFill>
                  <a:srgbClr val="666666"/>
                </a:solidFill>
                <a:highlight>
                  <a:srgbClr val="FFFF00"/>
                </a:highlight>
                <a:latin typeface="Caveat Brush" pitchFamily="2" charset="0"/>
              </a:rPr>
              <a:t>1. Pen Pal Stealth Vaporizer</a:t>
            </a:r>
            <a:r>
              <a:rPr lang="fr-FR" sz="2400" dirty="0">
                <a:solidFill>
                  <a:srgbClr val="666666"/>
                </a:solidFill>
                <a:latin typeface="Caveat Brush" pitchFamily="2" charset="0"/>
              </a:rPr>
              <a:t>  </a:t>
            </a:r>
            <a:r>
              <a:rPr lang="fr-FR" sz="2400" dirty="0">
                <a:solidFill>
                  <a:srgbClr val="666666"/>
                </a:solidFill>
                <a:highlight>
                  <a:srgbClr val="FFFF00"/>
                </a:highlight>
                <a:latin typeface="Caveat Brush" pitchFamily="2" charset="0"/>
              </a:rPr>
              <a:t>2. JUUL</a:t>
            </a:r>
            <a:r>
              <a:rPr lang="fr-FR" sz="2400" dirty="0">
                <a:solidFill>
                  <a:srgbClr val="666666"/>
                </a:solidFill>
                <a:latin typeface="Caveat Brush" pitchFamily="2" charset="0"/>
              </a:rPr>
              <a:t>  3. USB flash drive  </a:t>
            </a:r>
            <a:r>
              <a:rPr lang="fr-FR" sz="2400" dirty="0">
                <a:solidFill>
                  <a:srgbClr val="666666"/>
                </a:solidFill>
                <a:highlight>
                  <a:srgbClr val="FFFF00"/>
                </a:highlight>
                <a:latin typeface="Caveat Brush" pitchFamily="2" charset="0"/>
              </a:rPr>
              <a:t>4. Sourin Drop</a:t>
            </a:r>
            <a:r>
              <a:rPr lang="fr-FR" sz="2400" dirty="0">
                <a:solidFill>
                  <a:srgbClr val="666666"/>
                </a:solidFill>
                <a:latin typeface="Caveat Brush" pitchFamily="2" charset="0"/>
              </a:rPr>
              <a:t>  </a:t>
            </a:r>
          </a:p>
          <a:p>
            <a:pPr algn="ctr"/>
            <a:r>
              <a:rPr lang="fr-FR" sz="2400" dirty="0">
                <a:solidFill>
                  <a:srgbClr val="666666"/>
                </a:solidFill>
                <a:latin typeface="Caveat Brush" pitchFamily="2" charset="0"/>
              </a:rPr>
              <a:t>5. MiO Liquid flavoring enhancer for water  </a:t>
            </a:r>
            <a:r>
              <a:rPr lang="fr-FR" sz="2400" dirty="0">
                <a:solidFill>
                  <a:srgbClr val="666666"/>
                </a:solidFill>
                <a:highlight>
                  <a:srgbClr val="FFFF00"/>
                </a:highlight>
                <a:latin typeface="Caveat Brush" pitchFamily="2" charset="0"/>
              </a:rPr>
              <a:t>6. Sourin Vagon Black</a:t>
            </a:r>
            <a:r>
              <a:rPr lang="fr-FR" sz="2400" dirty="0">
                <a:solidFill>
                  <a:srgbClr val="666666"/>
                </a:solidFill>
                <a:latin typeface="Caveat Brush" pitchFamily="2" charset="0"/>
              </a:rPr>
              <a:t>  7. Black Sharpie  </a:t>
            </a:r>
            <a:r>
              <a:rPr lang="fr-FR" sz="2400" dirty="0">
                <a:solidFill>
                  <a:srgbClr val="666666"/>
                </a:solidFill>
                <a:highlight>
                  <a:srgbClr val="FFFF00"/>
                </a:highlight>
                <a:latin typeface="Caveat Brush" pitchFamily="2" charset="0"/>
              </a:rPr>
              <a:t>8. Khree UFO</a:t>
            </a:r>
            <a:r>
              <a:rPr lang="fr-FR" sz="2400" dirty="0">
                <a:solidFill>
                  <a:srgbClr val="666666"/>
                </a:solidFill>
                <a:latin typeface="Caveat Brush" pitchFamily="2" charset="0"/>
              </a:rPr>
              <a:t>  9. Compact mirror  </a:t>
            </a:r>
            <a:r>
              <a:rPr lang="fr-FR" sz="2400" dirty="0">
                <a:solidFill>
                  <a:srgbClr val="666666"/>
                </a:solidFill>
                <a:highlight>
                  <a:srgbClr val="FFFF00"/>
                </a:highlight>
                <a:latin typeface="Caveat Brush" pitchFamily="2" charset="0"/>
              </a:rPr>
              <a:t>10. UwellAmulet Pod System</a:t>
            </a:r>
            <a:r>
              <a:rPr lang="fr-FR" sz="2400" dirty="0">
                <a:solidFill>
                  <a:srgbClr val="666666"/>
                </a:solidFill>
                <a:latin typeface="Caveat Brush" pitchFamily="2" charset="0"/>
              </a:rPr>
              <a:t>  </a:t>
            </a:r>
            <a:r>
              <a:rPr lang="fr-FR" sz="2400" dirty="0">
                <a:solidFill>
                  <a:srgbClr val="666666"/>
                </a:solidFill>
                <a:highlight>
                  <a:srgbClr val="FFFF00"/>
                </a:highlight>
                <a:latin typeface="Caveat Brush" pitchFamily="2" charset="0"/>
              </a:rPr>
              <a:t>11. Puff Bar  </a:t>
            </a:r>
            <a:endParaRPr lang="en-US" sz="2400" dirty="0">
              <a:highlight>
                <a:srgbClr val="FFFF00"/>
              </a:highlight>
              <a:latin typeface="Caveat Brush" pitchFamily="2" charset="0"/>
            </a:endParaRPr>
          </a:p>
        </p:txBody>
      </p:sp>
    </p:spTree>
    <p:extLst>
      <p:ext uri="{BB962C8B-B14F-4D97-AF65-F5344CB8AC3E}">
        <p14:creationId xmlns:p14="http://schemas.microsoft.com/office/powerpoint/2010/main" val="1715856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a:solidFill>
                  <a:srgbClr val="FF914D"/>
                </a:solidFill>
                <a:latin typeface="Caveat Brush"/>
                <a:ea typeface="+mn-ea"/>
                <a:cs typeface="+mn-cs"/>
              </a:rPr>
              <a:t>MITO </a:t>
            </a:r>
            <a:endParaRPr lang="en-US">
              <a:ea typeface="+mn-ea"/>
              <a:cs typeface="+mn-cs"/>
            </a:endParaRPr>
          </a:p>
        </p:txBody>
      </p:sp>
      <p:sp>
        <p:nvSpPr>
          <p:cNvPr id="8" name="TextBox 8"/>
          <p:cNvSpPr txBox="1"/>
          <p:nvPr/>
        </p:nvSpPr>
        <p:spPr>
          <a:xfrm>
            <a:off x="182881" y="1721295"/>
            <a:ext cx="8768324" cy="351654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s-ES" sz="6500" b="1" dirty="0">
                <a:solidFill>
                  <a:srgbClr val="92D050"/>
                </a:solidFill>
                <a:latin typeface="Caveat Brush"/>
                <a:ea typeface="Century Gothic"/>
                <a:cs typeface="Century Gothic"/>
                <a:sym typeface="Century Gothic"/>
              </a:rPr>
              <a:t>La marihuana es natural... </a:t>
            </a:r>
            <a:endParaRPr lang="en-US" sz="6500" b="1">
              <a:solidFill>
                <a:srgbClr val="92D050"/>
              </a:solidFill>
              <a:latin typeface="Caveat Brush"/>
              <a:ea typeface="Century Gothic"/>
              <a:cs typeface="Century Gothic"/>
            </a:endParaRPr>
          </a:p>
          <a:p>
            <a:pPr algn="ctr" defTabSz="857250">
              <a:lnSpc>
                <a:spcPts val="5405"/>
              </a:lnSpc>
            </a:pPr>
            <a:r>
              <a:rPr lang="es-ES" sz="6500" b="1" dirty="0">
                <a:solidFill>
                  <a:srgbClr val="92D050"/>
                </a:solidFill>
                <a:latin typeface="Caveat Brush"/>
                <a:ea typeface="Century Gothic"/>
                <a:cs typeface="Century Gothic"/>
                <a:sym typeface="Century Gothic"/>
              </a:rPr>
              <a:t>y por lo tanto segura de consumir durante el embarazo y alrededor de los niños.</a:t>
            </a:r>
            <a:endParaRPr lang="en-US" b="1" dirty="0">
              <a:solidFill>
                <a:srgbClr val="92D050"/>
              </a:solidFill>
            </a:endParaRPr>
          </a:p>
        </p:txBody>
      </p:sp>
    </p:spTree>
    <p:extLst>
      <p:ext uri="{BB962C8B-B14F-4D97-AF65-F5344CB8AC3E}">
        <p14:creationId xmlns:p14="http://schemas.microsoft.com/office/powerpoint/2010/main" val="1763902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MARIHUANA</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34427"/>
            <a:ext cx="8870868" cy="1846468"/>
          </a:xfrm>
          <a:prstGeom prst="rect">
            <a:avLst/>
          </a:prstGeom>
          <a:noFill/>
        </p:spPr>
        <p:txBody>
          <a:bodyPr wrap="square" lIns="91440" tIns="45720" rIns="91440" bIns="45720" rtlCol="0" anchor="t">
            <a:spAutoFit/>
          </a:bodyPr>
          <a:lstStyle/>
          <a:p>
            <a:pPr algn="ctr" defTabSz="857250">
              <a:lnSpc>
                <a:spcPts val="4560"/>
              </a:lnSpc>
            </a:pPr>
            <a:r>
              <a:rPr lang="en-US" sz="3600" kern="1200">
                <a:latin typeface="Caveat Brush"/>
                <a:ea typeface="+mn-ea"/>
                <a:cs typeface="+mn-cs"/>
              </a:rPr>
              <a:t>Muchos </a:t>
            </a:r>
            <a:r>
              <a:rPr lang="en-US" sz="3600" kern="1200" err="1">
                <a:latin typeface="Caveat Brush"/>
                <a:ea typeface="+mn-ea"/>
                <a:cs typeface="+mn-cs"/>
              </a:rPr>
              <a:t>estados</a:t>
            </a:r>
            <a:r>
              <a:rPr lang="en-US" sz="3600" kern="1200">
                <a:latin typeface="Caveat Brush"/>
                <a:ea typeface="+mn-ea"/>
                <a:cs typeface="+mn-cs"/>
              </a:rPr>
              <a:t> </a:t>
            </a:r>
            <a:r>
              <a:rPr lang="en-US" sz="3600" kern="1200" err="1">
                <a:latin typeface="Caveat Brush"/>
                <a:ea typeface="+mn-ea"/>
                <a:cs typeface="+mn-cs"/>
              </a:rPr>
              <a:t>han</a:t>
            </a:r>
            <a:r>
              <a:rPr lang="en-US" sz="3600" kern="1200">
                <a:latin typeface="Caveat Brush"/>
                <a:ea typeface="+mn-ea"/>
                <a:cs typeface="+mn-cs"/>
              </a:rPr>
              <a:t> </a:t>
            </a:r>
            <a:r>
              <a:rPr lang="en-US" sz="3600" kern="1200" err="1">
                <a:latin typeface="Caveat Brush"/>
                <a:ea typeface="+mn-ea"/>
                <a:cs typeface="+mn-cs"/>
              </a:rPr>
              <a:t>legalizado</a:t>
            </a:r>
            <a:r>
              <a:rPr lang="en-US" sz="3600" kern="1200">
                <a:latin typeface="Caveat Brush"/>
                <a:ea typeface="+mn-ea"/>
                <a:cs typeface="+mn-cs"/>
              </a:rPr>
              <a:t> </a:t>
            </a:r>
            <a:r>
              <a:rPr lang="en-US" sz="3600" kern="1200" err="1">
                <a:latin typeface="Caveat Brush"/>
                <a:ea typeface="+mn-ea"/>
                <a:cs typeface="+mn-cs"/>
              </a:rPr>
              <a:t>alguna</a:t>
            </a:r>
            <a:r>
              <a:rPr lang="en-US" sz="3600" kern="1200">
                <a:latin typeface="Caveat Brush"/>
                <a:ea typeface="+mn-ea"/>
                <a:cs typeface="+mn-cs"/>
              </a:rPr>
              <a:t> forma de</a:t>
            </a:r>
            <a:endParaRPr lang="en-US" sz="3600" kern="1200">
              <a:latin typeface="Caveat Brush" pitchFamily="2" charset="0"/>
              <a:ea typeface="+mn-ea"/>
              <a:cs typeface="+mn-cs"/>
            </a:endParaRPr>
          </a:p>
          <a:p>
            <a:pPr algn="ctr" defTabSz="857250">
              <a:lnSpc>
                <a:spcPts val="4560"/>
              </a:lnSpc>
            </a:pPr>
            <a:r>
              <a:rPr lang="en-US" sz="3600" kern="1200">
                <a:latin typeface="Caveat Brush"/>
                <a:ea typeface="+mn-ea"/>
                <a:cs typeface="+mn-cs"/>
              </a:rPr>
              <a:t>marihuana para </a:t>
            </a:r>
            <a:r>
              <a:rPr lang="en-US" sz="3600" kern="1200" err="1">
                <a:latin typeface="Caveat Brush"/>
                <a:ea typeface="+mn-ea"/>
                <a:cs typeface="+mn-cs"/>
              </a:rPr>
              <a:t>uso</a:t>
            </a:r>
            <a:r>
              <a:rPr lang="en-US" sz="3600" kern="1200">
                <a:latin typeface="Caveat Brush"/>
                <a:ea typeface="+mn-ea"/>
                <a:cs typeface="+mn-cs"/>
              </a:rPr>
              <a:t> </a:t>
            </a:r>
            <a:r>
              <a:rPr lang="en-US" sz="3600" kern="1200" err="1">
                <a:latin typeface="Caveat Brush"/>
                <a:ea typeface="+mn-ea"/>
                <a:cs typeface="+mn-cs"/>
              </a:rPr>
              <a:t>médico</a:t>
            </a:r>
            <a:r>
              <a:rPr lang="en-US" sz="3600" kern="1200">
                <a:latin typeface="Caveat Brush"/>
                <a:ea typeface="+mn-ea"/>
                <a:cs typeface="+mn-cs"/>
              </a:rPr>
              <a:t> o </a:t>
            </a:r>
            <a:r>
              <a:rPr lang="en-US" sz="3600" kern="1200" err="1">
                <a:latin typeface="Caveat Brush"/>
                <a:ea typeface="+mn-ea"/>
                <a:cs typeface="+mn-cs"/>
              </a:rPr>
              <a:t>recreativo</a:t>
            </a:r>
            <a:r>
              <a:rPr lang="en-US" sz="3600" kern="1200">
                <a:latin typeface="Caveat Brush"/>
                <a:ea typeface="+mn-ea"/>
                <a:cs typeface="+mn-cs"/>
              </a:rPr>
              <a:t>.</a:t>
            </a:r>
          </a:p>
          <a:p>
            <a:pPr algn="ctr" defTabSz="857250">
              <a:lnSpc>
                <a:spcPts val="4560"/>
              </a:lnSpc>
              <a:buClrTx/>
            </a:pPr>
            <a:endParaRPr lang="en-US" sz="3600" kern="1200" dirty="0">
              <a:latin typeface="Caveat Brush" pitchFamily="2" charset="0"/>
              <a:ea typeface="+mn-ea"/>
              <a:cs typeface="+mn-cs"/>
            </a:endParaRPr>
          </a:p>
        </p:txBody>
      </p:sp>
      <p:pic>
        <p:nvPicPr>
          <p:cNvPr id="3" name="Google Shape;259;p31" descr="Shallow Focus Photography of Cannabis Plant">
            <a:extLst>
              <a:ext uri="{FF2B5EF4-FFF2-40B4-BE49-F238E27FC236}">
                <a16:creationId xmlns:a16="http://schemas.microsoft.com/office/drawing/2014/main" id="{1CABA2F7-6F5A-9715-087B-47A611932285}"/>
              </a:ext>
            </a:extLst>
          </p:cNvPr>
          <p:cNvPicPr preferRelativeResize="0">
            <a:picLocks/>
          </p:cNvPicPr>
          <p:nvPr/>
        </p:nvPicPr>
        <p:blipFill rotWithShape="1">
          <a:blip r:embed="rId13">
            <a:alphaModFix/>
          </a:blip>
          <a:stretch/>
        </p:blipFill>
        <p:spPr>
          <a:xfrm>
            <a:off x="4885464" y="2638599"/>
            <a:ext cx="3961515" cy="3182389"/>
          </a:xfrm>
          <a:prstGeom prst="rect">
            <a:avLst/>
          </a:prstGeom>
          <a:noFill/>
          <a:ln w="38100">
            <a:solidFill>
              <a:srgbClr val="92D050"/>
            </a:solidFill>
          </a:ln>
        </p:spPr>
      </p:pic>
      <p:sp>
        <p:nvSpPr>
          <p:cNvPr id="12" name="TextBox 11">
            <a:extLst>
              <a:ext uri="{FF2B5EF4-FFF2-40B4-BE49-F238E27FC236}">
                <a16:creationId xmlns:a16="http://schemas.microsoft.com/office/drawing/2014/main" id="{5C3F6CA8-FE1B-1E68-FE84-9061F956D3E6}"/>
              </a:ext>
            </a:extLst>
          </p:cNvPr>
          <p:cNvSpPr txBox="1"/>
          <p:nvPr/>
        </p:nvSpPr>
        <p:spPr>
          <a:xfrm>
            <a:off x="206365" y="2683414"/>
            <a:ext cx="4520723" cy="3606693"/>
          </a:xfrm>
          <a:prstGeom prst="rect">
            <a:avLst/>
          </a:prstGeom>
          <a:noFill/>
        </p:spPr>
        <p:txBody>
          <a:bodyPr wrap="square" lIns="91440" tIns="45720" rIns="91440" bIns="45720" rtlCol="0" anchor="t">
            <a:spAutoFit/>
          </a:bodyPr>
          <a:lstStyle/>
          <a:p>
            <a:pPr algn="ctr" defTabSz="857250"/>
            <a:r>
              <a:rPr lang="es-ES" sz="3200" kern="1200" dirty="0">
                <a:latin typeface="Caveat Brush"/>
                <a:ea typeface="+mn-ea"/>
                <a:cs typeface="+mn-cs"/>
              </a:rPr>
              <a:t>Dado que la marihuana proviene de una planta, a menudo existe un malentendido sobre sus efectos durante el embarazo y en los niños.</a:t>
            </a:r>
            <a:endParaRPr lang="en-US" sz="3200" dirty="0">
              <a:ea typeface="+mn-ea"/>
            </a:endParaRPr>
          </a:p>
          <a:p>
            <a:pPr algn="ctr" defTabSz="857250">
              <a:lnSpc>
                <a:spcPts val="4560"/>
              </a:lnSpc>
              <a:buClrTx/>
            </a:pPr>
            <a:endParaRPr lang="en-US" sz="3200" kern="1200" dirty="0">
              <a:latin typeface="Caveat Brush" pitchFamily="2" charset="0"/>
              <a:ea typeface="+mn-ea"/>
              <a:cs typeface="+mn-cs"/>
            </a:endParaRPr>
          </a:p>
        </p:txBody>
      </p:sp>
    </p:spTree>
    <p:extLst>
      <p:ext uri="{BB962C8B-B14F-4D97-AF65-F5344CB8AC3E}">
        <p14:creationId xmlns:p14="http://schemas.microsoft.com/office/powerpoint/2010/main" val="1434781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algn="ctr" defTabSz="857250"/>
            <a:r>
              <a:rPr lang="es-ES" sz="4400" kern="1200">
                <a:solidFill>
                  <a:srgbClr val="F98832"/>
                </a:solidFill>
                <a:latin typeface="Caveat Brush"/>
                <a:ea typeface="+mn-ea"/>
                <a:cs typeface="+mn-cs"/>
              </a:rPr>
              <a:t>MARIHUANA: EMBARAZO Y MÁS ALLÁ</a:t>
            </a:r>
            <a:endParaRPr lang="en-US" sz="4400" kern="120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4732718" y="1358609"/>
            <a:ext cx="4147210" cy="5975803"/>
          </a:xfrm>
          <a:prstGeom prst="rect">
            <a:avLst/>
          </a:prstGeom>
          <a:noFill/>
        </p:spPr>
        <p:txBody>
          <a:bodyPr wrap="square" lIns="91440" tIns="45720" rIns="91440" bIns="45720" rtlCol="0" anchor="t">
            <a:spAutoFit/>
          </a:bodyPr>
          <a:lstStyle/>
          <a:p>
            <a:pPr algn="ctr" defTabSz="857250">
              <a:lnSpc>
                <a:spcPts val="4560"/>
              </a:lnSpc>
            </a:pPr>
            <a:r>
              <a:rPr lang="es-ES" sz="2800" kern="1200" dirty="0">
                <a:latin typeface="Caveat Brush"/>
                <a:ea typeface="+mn-ea"/>
                <a:cs typeface="+mn-cs"/>
              </a:rPr>
              <a:t>El THC y otras sustancias químicas de la marihuana pueden transmitirse a los bebés a través de la leche materna.</a:t>
            </a:r>
            <a:r>
              <a:rPr lang="en-US" sz="2800" kern="1200" dirty="0">
                <a:latin typeface="Caveat Brush"/>
                <a:ea typeface="+mn-ea"/>
                <a:cs typeface="+mn-cs"/>
              </a:rPr>
              <a:t> </a:t>
            </a:r>
            <a:endParaRPr lang="en-US" sz="2800" b="1" kern="1200">
              <a:latin typeface="Caveat Brush" pitchFamily="2" charset="0"/>
              <a:ea typeface="+mn-ea"/>
              <a:cs typeface="+mn-cs"/>
            </a:endParaRPr>
          </a:p>
          <a:p>
            <a:pPr algn="ctr" defTabSz="857250">
              <a:lnSpc>
                <a:spcPts val="4560"/>
              </a:lnSpc>
            </a:pPr>
            <a:endParaRPr lang="en-US" sz="1600" kern="1200" dirty="0">
              <a:latin typeface="Caveat Brush" pitchFamily="2" charset="0"/>
              <a:ea typeface="+mn-ea"/>
              <a:cs typeface="+mn-cs"/>
            </a:endParaRPr>
          </a:p>
          <a:p>
            <a:pPr algn="ctr" defTabSz="857250">
              <a:lnSpc>
                <a:spcPts val="4560"/>
              </a:lnSpc>
            </a:pPr>
            <a:r>
              <a:rPr lang="es-ES" sz="3600" kern="1200" dirty="0">
                <a:latin typeface="Caveat Brush"/>
                <a:ea typeface="+mn-ea"/>
                <a:cs typeface="+mn-cs"/>
              </a:rPr>
              <a:t>Una persona que está amamantando </a:t>
            </a:r>
            <a:r>
              <a:rPr lang="es-ES" sz="3600" kern="1200" dirty="0">
                <a:solidFill>
                  <a:srgbClr val="FF924C"/>
                </a:solidFill>
                <a:latin typeface="Caveat Brush"/>
                <a:ea typeface="+mn-ea"/>
                <a:cs typeface="+mn-cs"/>
              </a:rPr>
              <a:t>NO </a:t>
            </a:r>
            <a:r>
              <a:rPr lang="es-ES" sz="3600" kern="1200" dirty="0">
                <a:latin typeface="Caveat Brush"/>
                <a:ea typeface="+mn-ea"/>
                <a:cs typeface="+mn-cs"/>
              </a:rPr>
              <a:t>debe consumir marihuana.</a:t>
            </a:r>
          </a:p>
          <a:p>
            <a:pPr algn="ctr" defTabSz="857250">
              <a:lnSpc>
                <a:spcPts val="4560"/>
              </a:lnSpc>
              <a:buClrTx/>
            </a:pPr>
            <a:endParaRPr lang="en-US" sz="3600" kern="1200" dirty="0">
              <a:latin typeface="Caveat Brush" pitchFamily="2" charset="0"/>
              <a:ea typeface="+mn-ea"/>
              <a:cs typeface="+mn-cs"/>
            </a:endParaRPr>
          </a:p>
          <a:p>
            <a:pPr algn="ctr" defTabSz="857250">
              <a:lnSpc>
                <a:spcPts val="4560"/>
              </a:lnSpc>
              <a:buClrTx/>
            </a:pPr>
            <a:endParaRPr lang="en-US" sz="36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330488" y="1260892"/>
            <a:ext cx="4520723" cy="6679329"/>
          </a:xfrm>
          <a:prstGeom prst="rect">
            <a:avLst/>
          </a:prstGeom>
          <a:noFill/>
        </p:spPr>
        <p:txBody>
          <a:bodyPr wrap="square" lIns="91440" tIns="45720" rIns="91440" bIns="45720" rtlCol="0" anchor="t">
            <a:spAutoFit/>
          </a:bodyPr>
          <a:lstStyle/>
          <a:p>
            <a:pPr algn="ctr" defTabSz="857250">
              <a:lnSpc>
                <a:spcPts val="4560"/>
              </a:lnSpc>
            </a:pPr>
            <a:r>
              <a:rPr lang="en-US" sz="3200" u="sng" kern="1200" err="1">
                <a:latin typeface="Caveat Brush"/>
                <a:ea typeface="+mn-ea"/>
                <a:cs typeface="+mn-cs"/>
              </a:rPr>
              <a:t>Efectos</a:t>
            </a:r>
            <a:r>
              <a:rPr lang="en-US" sz="3200" u="sng" kern="1200">
                <a:latin typeface="Caveat Brush"/>
                <a:ea typeface="+mn-ea"/>
                <a:cs typeface="+mn-cs"/>
              </a:rPr>
              <a:t> </a:t>
            </a:r>
            <a:r>
              <a:rPr lang="en-US" sz="3200" u="sng" kern="1200" err="1">
                <a:latin typeface="Caveat Brush"/>
                <a:ea typeface="+mn-ea"/>
                <a:cs typeface="+mn-cs"/>
              </a:rPr>
              <a:t>en</a:t>
            </a:r>
            <a:r>
              <a:rPr lang="en-US" sz="3200" u="sng" kern="1200">
                <a:latin typeface="Caveat Brush"/>
                <a:ea typeface="+mn-ea"/>
                <a:cs typeface="+mn-cs"/>
              </a:rPr>
              <a:t> la Salud</a:t>
            </a:r>
            <a:endParaRPr lang="en-US" sz="3200" kern="1200">
              <a:latin typeface="Caveat Brush" pitchFamily="2" charset="0"/>
              <a:ea typeface="+mn-ea"/>
              <a:cs typeface="+mn-cs"/>
            </a:endParaRPr>
          </a:p>
          <a:p>
            <a:pPr marL="457200" indent="-457200" defTabSz="857250">
              <a:lnSpc>
                <a:spcPts val="4200"/>
              </a:lnSpc>
              <a:buFont typeface="Arial,Sans-Serif"/>
              <a:buChar char="•"/>
            </a:pPr>
            <a:r>
              <a:rPr lang="en-US" sz="2800" kern="1200">
                <a:latin typeface="Caveat Brush"/>
                <a:ea typeface="+mn-ea"/>
                <a:cs typeface="+mn-cs"/>
              </a:rPr>
              <a:t>Nacimiento </a:t>
            </a:r>
            <a:r>
              <a:rPr lang="en-US" sz="2800" kern="1200" err="1">
                <a:latin typeface="Caveat Brush"/>
                <a:ea typeface="+mn-ea"/>
                <a:cs typeface="+mn-cs"/>
              </a:rPr>
              <a:t>prematuro</a:t>
            </a:r>
            <a:r>
              <a:rPr lang="en-US" sz="2800" kern="1200">
                <a:latin typeface="Caveat Brush"/>
                <a:ea typeface="+mn-ea"/>
                <a:cs typeface="+mn-cs"/>
              </a:rPr>
              <a:t> o </a:t>
            </a:r>
            <a:r>
              <a:rPr lang="en-US" sz="2800" kern="1200" err="1">
                <a:latin typeface="Caveat Brush"/>
                <a:ea typeface="+mn-ea"/>
                <a:cs typeface="+mn-cs"/>
              </a:rPr>
              <a:t>muerte</a:t>
            </a:r>
            <a:endParaRPr lang="en-US" sz="2800" kern="1200" err="1">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Problemas</a:t>
            </a:r>
            <a:r>
              <a:rPr lang="en-US" sz="2800" kern="1200">
                <a:latin typeface="Caveat Brush"/>
                <a:ea typeface="+mn-ea"/>
                <a:cs typeface="+mn-cs"/>
              </a:rPr>
              <a:t> de </a:t>
            </a:r>
            <a:r>
              <a:rPr lang="en-US" sz="2800" kern="1200" err="1">
                <a:latin typeface="Caveat Brush"/>
                <a:ea typeface="+mn-ea"/>
                <a:cs typeface="+mn-cs"/>
              </a:rPr>
              <a:t>desarrollo</a:t>
            </a:r>
            <a:r>
              <a:rPr lang="en-US" sz="2800" kern="1200">
                <a:latin typeface="Caveat Brush"/>
                <a:ea typeface="+mn-ea"/>
                <a:cs typeface="+mn-cs"/>
              </a:rPr>
              <a:t> cerebral</a:t>
            </a:r>
            <a:endParaRPr lang="en-US" sz="2800" kern="1200">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Síntomas</a:t>
            </a:r>
            <a:r>
              <a:rPr lang="en-US" sz="2800" kern="1200">
                <a:latin typeface="Caveat Brush"/>
                <a:ea typeface="+mn-ea"/>
                <a:cs typeface="+mn-cs"/>
              </a:rPr>
              <a:t> de </a:t>
            </a:r>
            <a:r>
              <a:rPr lang="en-US" sz="2800" kern="1200" err="1">
                <a:latin typeface="Caveat Brush"/>
                <a:ea typeface="+mn-ea"/>
                <a:cs typeface="+mn-cs"/>
              </a:rPr>
              <a:t>abstinencia</a:t>
            </a:r>
            <a:endParaRPr lang="en-US" sz="2800" kern="1200" err="1">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Problemas</a:t>
            </a:r>
            <a:r>
              <a:rPr lang="en-US" sz="2800" kern="1200">
                <a:latin typeface="Caveat Brush"/>
                <a:ea typeface="+mn-ea"/>
                <a:cs typeface="+mn-cs"/>
              </a:rPr>
              <a:t> para </a:t>
            </a:r>
            <a:r>
              <a:rPr lang="en-US" sz="2800" kern="1200" err="1">
                <a:latin typeface="Caveat Brush"/>
                <a:ea typeface="+mn-ea"/>
                <a:cs typeface="+mn-cs"/>
              </a:rPr>
              <a:t>dormir</a:t>
            </a:r>
            <a:endParaRPr lang="en-US" sz="2800" kern="1200" err="1">
              <a:latin typeface="Caveat Brush" pitchFamily="2" charset="0"/>
              <a:ea typeface="+mn-ea"/>
              <a:cs typeface="+mn-cs"/>
            </a:endParaRPr>
          </a:p>
          <a:p>
            <a:pPr marL="457200" indent="-457200" defTabSz="857250">
              <a:lnSpc>
                <a:spcPts val="4200"/>
              </a:lnSpc>
              <a:buFont typeface="Arial,Sans-Serif"/>
              <a:buChar char="•"/>
            </a:pPr>
            <a:r>
              <a:rPr lang="en-US" sz="2800" kern="1200" err="1">
                <a:latin typeface="Caveat Brush"/>
                <a:ea typeface="+mn-ea"/>
                <a:cs typeface="+mn-cs"/>
              </a:rPr>
              <a:t>Dificultades</a:t>
            </a:r>
            <a:r>
              <a:rPr lang="en-US" sz="2800" kern="1200">
                <a:latin typeface="Caveat Brush"/>
                <a:ea typeface="+mn-ea"/>
                <a:cs typeface="+mn-cs"/>
              </a:rPr>
              <a:t> de </a:t>
            </a:r>
            <a:r>
              <a:rPr lang="en-US" sz="2800" kern="1200" err="1">
                <a:latin typeface="Caveat Brush"/>
                <a:ea typeface="+mn-ea"/>
                <a:cs typeface="+mn-cs"/>
              </a:rPr>
              <a:t>atención</a:t>
            </a:r>
            <a:r>
              <a:rPr lang="en-US" sz="2800" kern="1200">
                <a:latin typeface="Caveat Brush"/>
                <a:ea typeface="+mn-ea"/>
                <a:cs typeface="+mn-cs"/>
              </a:rPr>
              <a:t>, </a:t>
            </a:r>
            <a:r>
              <a:rPr lang="en-US" sz="2800" kern="1200" err="1">
                <a:latin typeface="Caveat Brush"/>
                <a:ea typeface="+mn-ea"/>
                <a:cs typeface="+mn-cs"/>
              </a:rPr>
              <a:t>memoria</a:t>
            </a:r>
            <a:r>
              <a:rPr lang="en-US" sz="2800" kern="1200">
                <a:latin typeface="Caveat Brush"/>
                <a:ea typeface="+mn-ea"/>
                <a:cs typeface="+mn-cs"/>
              </a:rPr>
              <a:t> y </a:t>
            </a:r>
            <a:r>
              <a:rPr lang="en-US" sz="2800" kern="1200" err="1">
                <a:latin typeface="Caveat Brush"/>
                <a:ea typeface="+mn-ea"/>
                <a:cs typeface="+mn-cs"/>
              </a:rPr>
              <a:t>aprendizaje</a:t>
            </a:r>
          </a:p>
          <a:p>
            <a:pPr marL="457200" indent="-457200" defTabSz="857250">
              <a:lnSpc>
                <a:spcPts val="4200"/>
              </a:lnSpc>
              <a:buFont typeface="Arial,Sans-Serif"/>
              <a:buChar char="•"/>
            </a:pPr>
            <a:r>
              <a:rPr lang="en-US" sz="2800" kern="1200" err="1">
                <a:latin typeface="Caveat Brush"/>
                <a:ea typeface="+mn-ea"/>
                <a:cs typeface="+mn-cs"/>
              </a:rPr>
              <a:t>Problemas</a:t>
            </a:r>
            <a:r>
              <a:rPr lang="en-US" sz="2800" kern="1200">
                <a:latin typeface="Caveat Brush"/>
                <a:ea typeface="+mn-ea"/>
                <a:cs typeface="+mn-cs"/>
              </a:rPr>
              <a:t> de </a:t>
            </a:r>
            <a:r>
              <a:rPr lang="en-US" sz="2800" kern="1200" err="1">
                <a:latin typeface="Caveat Brush"/>
                <a:ea typeface="+mn-ea"/>
                <a:cs typeface="+mn-cs"/>
              </a:rPr>
              <a:t>comportamiento</a:t>
            </a:r>
            <a:endParaRPr lang="en-US" sz="2800" kern="1200" err="1">
              <a:latin typeface="Caveat Brush" pitchFamily="2" charset="0"/>
              <a:ea typeface="+mn-ea"/>
              <a:cs typeface="+mn-cs"/>
            </a:endParaRPr>
          </a:p>
          <a:p>
            <a:pPr algn="ctr" defTabSz="857250">
              <a:lnSpc>
                <a:spcPts val="4560"/>
              </a:lnSpc>
              <a:buClrTx/>
            </a:pPr>
            <a:endParaRPr lang="en-US" sz="3200" u="sng"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 </a:t>
            </a:r>
          </a:p>
        </p:txBody>
      </p:sp>
      <p:sp>
        <p:nvSpPr>
          <p:cNvPr id="7" name="Freeform 7">
            <a:extLst>
              <a:ext uri="{FF2B5EF4-FFF2-40B4-BE49-F238E27FC236}">
                <a16:creationId xmlns:a16="http://schemas.microsoft.com/office/drawing/2014/main" id="{19A8E264-8044-A64F-3752-8D225BEF862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AutoShape 5">
            <a:extLst>
              <a:ext uri="{FF2B5EF4-FFF2-40B4-BE49-F238E27FC236}">
                <a16:creationId xmlns:a16="http://schemas.microsoft.com/office/drawing/2014/main" id="{1493F4CC-515A-2B35-D8BF-79E0ABF2EF8A}"/>
              </a:ext>
            </a:extLst>
          </p:cNvPr>
          <p:cNvSpPr/>
          <p:nvPr/>
        </p:nvSpPr>
        <p:spPr>
          <a:xfrm flipV="1">
            <a:off x="4732718" y="1603168"/>
            <a:ext cx="0" cy="4797631"/>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943128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NUESTRA ASOCIACIÓN</a:t>
            </a:r>
          </a:p>
        </p:txBody>
      </p:sp>
      <p:sp>
        <p:nvSpPr>
          <p:cNvPr id="12" name="TextBox 12"/>
          <p:cNvSpPr txBox="1"/>
          <p:nvPr/>
        </p:nvSpPr>
        <p:spPr>
          <a:xfrm>
            <a:off x="685800" y="1485706"/>
            <a:ext cx="8009222" cy="3939540"/>
          </a:xfrm>
          <a:prstGeom prst="rect">
            <a:avLst/>
          </a:prstGeom>
        </p:spPr>
        <p:txBody>
          <a:bodyPr lIns="0" tIns="0" rIns="0" bIns="0" rtlCol="0" anchor="t">
            <a:spAutoFit/>
          </a:bodyPr>
          <a:lstStyle/>
          <a:p>
            <a:pPr marL="457200" indent="-457200">
              <a:buFont typeface="Arial" panose="020B0604020202020204" pitchFamily="34" charset="0"/>
              <a:buChar char="•"/>
            </a:pPr>
            <a:r>
              <a:rPr lang="es-ES" sz="3200" dirty="0">
                <a:latin typeface="Caveat Brush" pitchFamily="2" charset="0"/>
              </a:rPr>
              <a:t>Fondos estatales a través de la Comisión para la Prevención y Cesación del Tabaquismo de Indiana.</a:t>
            </a:r>
          </a:p>
          <a:p>
            <a:pPr marL="457200" indent="-457200">
              <a:buFont typeface="Arial" panose="020B0604020202020204" pitchFamily="34" charset="0"/>
              <a:buChar char="•"/>
            </a:pPr>
            <a:r>
              <a:rPr lang="es-ES" sz="3200" dirty="0">
                <a:latin typeface="Caveat Brush" pitchFamily="2" charset="0"/>
              </a:rPr>
              <a:t>Colaboración con Indiana Head </a:t>
            </a:r>
            <a:r>
              <a:rPr lang="es-ES" sz="3200" dirty="0" err="1">
                <a:latin typeface="Caveat Brush" pitchFamily="2" charset="0"/>
              </a:rPr>
              <a:t>Start</a:t>
            </a:r>
            <a:r>
              <a:rPr lang="es-ES" sz="3200" dirty="0">
                <a:latin typeface="Caveat Brush" pitchFamily="2" charset="0"/>
              </a:rPr>
              <a:t> y socios similares por mas de una década.</a:t>
            </a:r>
          </a:p>
          <a:p>
            <a:pPr marL="457200" indent="-457200">
              <a:buFont typeface="Arial" panose="020B0604020202020204" pitchFamily="34" charset="0"/>
              <a:buChar char="•"/>
            </a:pPr>
            <a:r>
              <a:rPr lang="es-ES" sz="3200" dirty="0">
                <a:latin typeface="Caveat Brush" pitchFamily="2" charset="0"/>
              </a:rPr>
              <a:t>Recursos de alta calidad diseñados por </a:t>
            </a:r>
            <a:r>
              <a:rPr lang="es-ES" sz="3200" dirty="0" err="1">
                <a:latin typeface="Caveat Brush" pitchFamily="2" charset="0"/>
              </a:rPr>
              <a:t>McMillen</a:t>
            </a:r>
            <a:r>
              <a:rPr lang="es-ES" sz="3200" dirty="0">
                <a:latin typeface="Caveat Brush" pitchFamily="2" charset="0"/>
              </a:rPr>
              <a:t> </a:t>
            </a:r>
            <a:r>
              <a:rPr lang="es-ES" sz="3200" dirty="0" err="1">
                <a:latin typeface="Caveat Brush" pitchFamily="2" charset="0"/>
              </a:rPr>
              <a:t>Health</a:t>
            </a:r>
            <a:r>
              <a:rPr lang="es-ES" sz="3200" dirty="0">
                <a:latin typeface="Caveat Brush" pitchFamily="2" charset="0"/>
              </a:rPr>
              <a:t>.</a:t>
            </a:r>
          </a:p>
          <a:p>
            <a:pPr marL="457200" indent="-457200">
              <a:buFont typeface="Arial" panose="020B0604020202020204" pitchFamily="34" charset="0"/>
              <a:buChar char="•"/>
            </a:pPr>
            <a:r>
              <a:rPr lang="es-ES" sz="3200" dirty="0">
                <a:latin typeface="Caveat Brush" pitchFamily="2" charset="0"/>
              </a:rPr>
              <a:t>Educación y empoderamiento del personal que tiene relaciones de confianza con los padres.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85880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76691-6580-3CE0-34A5-8D90DD7D3293}"/>
              </a:ext>
            </a:extLst>
          </p:cNvPr>
          <p:cNvPicPr>
            <a:picLocks noChangeAspect="1"/>
          </p:cNvPicPr>
          <p:nvPr/>
        </p:nvPicPr>
        <p:blipFill>
          <a:blip r:embed="rId3"/>
          <a:stretch>
            <a:fillRect/>
          </a:stretch>
        </p:blipFill>
        <p:spPr>
          <a:xfrm>
            <a:off x="804727" y="3994855"/>
            <a:ext cx="7351741" cy="2767465"/>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570782" y="398297"/>
            <a:ext cx="8308461" cy="630301"/>
          </a:xfrm>
          <a:prstGeom prst="rect">
            <a:avLst/>
          </a:prstGeom>
        </p:spPr>
        <p:txBody>
          <a:bodyPr wrap="square" lIns="0" tIns="0" rIns="0" bIns="0" rtlCol="0" anchor="t">
            <a:spAutoFit/>
          </a:bodyPr>
          <a:lstStyle/>
          <a:p>
            <a:pPr algn="ctr" defTabSz="857250">
              <a:lnSpc>
                <a:spcPts val="5057"/>
              </a:lnSpc>
            </a:pPr>
            <a:r>
              <a:rPr lang="en-US" sz="4000" kern="1200" dirty="0">
                <a:solidFill>
                  <a:srgbClr val="F98832"/>
                </a:solidFill>
                <a:latin typeface="Caveat Brush"/>
                <a:ea typeface="+mn-ea"/>
                <a:cs typeface="+mn-cs"/>
              </a:rPr>
              <a:t>HUMO DE MARIHUANA DE SEGUNDA MANO</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FDCD4B65-5DEE-B147-055E-90E277212DD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17059" y="1434310"/>
            <a:ext cx="8909881" cy="4960910"/>
          </a:xfrm>
          <a:prstGeom prst="rect">
            <a:avLst/>
          </a:prstGeom>
          <a:noFill/>
        </p:spPr>
        <p:txBody>
          <a:bodyPr wrap="square" lIns="91440" tIns="45720" rIns="91440" bIns="45720" rtlCol="0" anchor="t">
            <a:spAutoFit/>
          </a:bodyPr>
          <a:lstStyle/>
          <a:p>
            <a:pPr algn="ctr" defTabSz="857250">
              <a:lnSpc>
                <a:spcPts val="4800"/>
              </a:lnSpc>
            </a:pPr>
            <a:r>
              <a:rPr lang="es-ES" sz="3400" kern="1200" dirty="0">
                <a:latin typeface="Caveat Brush"/>
                <a:ea typeface="+mn-ea"/>
                <a:cs typeface="+mn-cs"/>
              </a:rPr>
              <a:t>Niños expuestos al humo de marihuana de segunda mano:</a:t>
            </a:r>
          </a:p>
          <a:p>
            <a:pPr algn="ctr" defTabSz="857250">
              <a:lnSpc>
                <a:spcPts val="4800"/>
              </a:lnSpc>
            </a:pPr>
            <a:r>
              <a:rPr lang="es-ES" sz="2800" kern="1200" dirty="0">
                <a:latin typeface="Caveat Brush"/>
                <a:ea typeface="+mn-ea"/>
                <a:cs typeface="+mn-cs"/>
              </a:rPr>
              <a:t>Han mostrado rastros de THC en la orina.</a:t>
            </a:r>
            <a:endParaRPr lang="en-US" sz="2800" kern="1200" dirty="0">
              <a:latin typeface="Caveat Brush"/>
              <a:ea typeface="+mn-ea"/>
              <a:cs typeface="+mn-cs"/>
            </a:endParaRPr>
          </a:p>
          <a:p>
            <a:pPr algn="ctr" defTabSz="857250">
              <a:lnSpc>
                <a:spcPts val="4800"/>
              </a:lnSpc>
            </a:pPr>
            <a:r>
              <a:rPr lang="es-ES" sz="2800" kern="1200" dirty="0">
                <a:latin typeface="Caveat Brush"/>
                <a:ea typeface="+mn-ea"/>
                <a:cs typeface="+mn-cs"/>
              </a:rPr>
              <a:t>Puede desencadenarse tener ataques de asma.</a:t>
            </a:r>
            <a:endParaRPr lang="en-US" sz="2800" kern="1200" dirty="0">
              <a:latin typeface="Caveat Brush" pitchFamily="2" charset="0"/>
              <a:ea typeface="+mn-ea"/>
              <a:cs typeface="+mn-cs"/>
            </a:endParaRPr>
          </a:p>
          <a:p>
            <a:pPr algn="ctr" defTabSz="857250">
              <a:lnSpc>
                <a:spcPts val="4800"/>
              </a:lnSpc>
            </a:pPr>
            <a:r>
              <a:rPr lang="es-ES" sz="2800" kern="1200">
                <a:latin typeface="Caveat Brush"/>
                <a:ea typeface="+mn-ea"/>
                <a:cs typeface="+mn-cs"/>
              </a:rPr>
              <a:t>Puede experimentar reducción de memoria y coordinación</a:t>
            </a:r>
            <a:endParaRPr lang="en-US">
              <a:ea typeface="+mn-ea"/>
              <a:cs typeface="+mn-cs"/>
            </a:endParaRPr>
          </a:p>
          <a:p>
            <a:pPr algn="ctr" defTabSz="857250">
              <a:lnSpc>
                <a:spcPts val="4800"/>
              </a:lnSpc>
              <a:buClrTx/>
            </a:pPr>
            <a:endParaRPr lang="en-US" sz="3600" kern="1200" dirty="0">
              <a:latin typeface="Caveat Brush" pitchFamily="2" charset="0"/>
              <a:ea typeface="+mn-ea"/>
              <a:cs typeface="+mn-cs"/>
            </a:endParaRPr>
          </a:p>
          <a:p>
            <a:pPr algn="ctr" defTabSz="857250">
              <a:lnSpc>
                <a:spcPts val="4800"/>
              </a:lnSpc>
              <a:buClrTx/>
            </a:pPr>
            <a:endParaRPr lang="en-US" sz="3200" kern="1200" dirty="0">
              <a:latin typeface="Caveat Brush" pitchFamily="2" charset="0"/>
              <a:ea typeface="+mn-ea"/>
              <a:cs typeface="+mn-cs"/>
            </a:endParaRPr>
          </a:p>
          <a:p>
            <a:pPr algn="ctr" defTabSz="857250">
              <a:lnSpc>
                <a:spcPts val="4800"/>
              </a:lnSpc>
              <a:buClrTx/>
            </a:pPr>
            <a:endParaRPr lang="en-US" sz="3200" kern="1200" dirty="0">
              <a:latin typeface="Caveat Brush" pitchFamily="2" charset="0"/>
              <a:ea typeface="+mn-ea"/>
              <a:cs typeface="+mn-cs"/>
            </a:endParaRPr>
          </a:p>
          <a:p>
            <a:pPr defTabSz="857250">
              <a:lnSpc>
                <a:spcPts val="4560"/>
              </a:lnSpc>
              <a:buClrTx/>
            </a:pPr>
            <a:endParaRPr lang="en-US" sz="3200" kern="1200" dirty="0">
              <a:latin typeface="Caveat Brush" pitchFamily="2" charset="0"/>
              <a:ea typeface="+mn-ea"/>
              <a:cs typeface="+mn-cs"/>
            </a:endParaRPr>
          </a:p>
        </p:txBody>
      </p:sp>
    </p:spTree>
    <p:extLst>
      <p:ext uri="{BB962C8B-B14F-4D97-AF65-F5344CB8AC3E}">
        <p14:creationId xmlns:p14="http://schemas.microsoft.com/office/powerpoint/2010/main" val="1672866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algn="ctr" defTabSz="857250"/>
            <a:r>
              <a:rPr lang="en-US" sz="4400" kern="1200" dirty="0">
                <a:solidFill>
                  <a:srgbClr val="F98832"/>
                </a:solidFill>
                <a:latin typeface="Caveat Brush"/>
                <a:ea typeface="+mn-ea"/>
                <a:cs typeface="+mn-cs"/>
              </a:rPr>
              <a:t>MARIHUANA</a:t>
            </a:r>
            <a:endParaRPr lang="en-US" sz="4400" kern="1200" dirty="0">
              <a:latin typeface="Caveat Brush"/>
              <a:ea typeface="+mn-ea"/>
              <a:cs typeface="+mn-cs"/>
            </a:endParaRPr>
          </a:p>
          <a:p>
            <a:pPr algn="ctr" defTabSz="857250">
              <a:lnSpc>
                <a:spcPts val="5057"/>
              </a:lnSpc>
              <a:buClrTx/>
            </a:pP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16203"/>
            <a:ext cx="8870868" cy="1872116"/>
          </a:xfrm>
          <a:prstGeom prst="rect">
            <a:avLst/>
          </a:prstGeom>
          <a:noFill/>
        </p:spPr>
        <p:txBody>
          <a:bodyPr wrap="square" lIns="91440" tIns="45720" rIns="91440" bIns="45720" rtlCol="0" anchor="t">
            <a:spAutoFit/>
          </a:bodyPr>
          <a:lstStyle/>
          <a:p>
            <a:pPr algn="ctr" defTabSz="857250"/>
            <a:r>
              <a:rPr lang="es-ES" sz="4000" kern="1200" dirty="0">
                <a:latin typeface="Caveat Brush"/>
                <a:ea typeface="+mn-ea"/>
                <a:cs typeface="+mn-cs"/>
              </a:rPr>
              <a:t>No existe un </a:t>
            </a:r>
            <a:r>
              <a:rPr lang="es-ES" sz="4000" kern="1200" dirty="0">
                <a:solidFill>
                  <a:srgbClr val="FF924C"/>
                </a:solidFill>
                <a:latin typeface="Caveat Brush"/>
                <a:ea typeface="+mn-ea"/>
                <a:cs typeface="+mn-cs"/>
              </a:rPr>
              <a:t>nivel seguro </a:t>
            </a:r>
            <a:r>
              <a:rPr lang="es-ES" sz="4000" kern="1200" dirty="0">
                <a:latin typeface="Caveat Brush"/>
                <a:ea typeface="+mn-ea"/>
                <a:cs typeface="+mn-cs"/>
              </a:rPr>
              <a:t>de exposición a...</a:t>
            </a:r>
            <a:endParaRPr lang="en-US" sz="4000" kern="1200" dirty="0">
              <a:latin typeface="Caveat Brush"/>
              <a:ea typeface="+mn-ea"/>
              <a:cs typeface="+mn-cs"/>
            </a:endParaRPr>
          </a:p>
          <a:p>
            <a:pPr algn="ctr" defTabSz="857250">
              <a:lnSpc>
                <a:spcPts val="4560"/>
              </a:lnSpc>
              <a:buClrTx/>
            </a:pPr>
            <a:endParaRPr lang="en-US" sz="4000" kern="1200" dirty="0">
              <a:latin typeface="Caveat Brush" pitchFamily="2" charset="0"/>
              <a:ea typeface="+mn-ea"/>
              <a:cs typeface="+mn-cs"/>
            </a:endParaRPr>
          </a:p>
          <a:p>
            <a:pPr algn="ctr" defTabSz="857250">
              <a:lnSpc>
                <a:spcPts val="4560"/>
              </a:lnSpc>
              <a:buClrTx/>
            </a:pPr>
            <a:endParaRPr lang="en-US" sz="36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7134" y="1826202"/>
            <a:ext cx="3504229" cy="2571794"/>
          </a:xfrm>
          <a:prstGeom prst="rect">
            <a:avLst/>
          </a:prstGeom>
          <a:noFill/>
        </p:spPr>
        <p:txBody>
          <a:bodyPr wrap="square" lIns="91440" tIns="45720" rIns="91440" bIns="45720" rtlCol="0" anchor="t">
            <a:spAutoFit/>
          </a:bodyPr>
          <a:lstStyle/>
          <a:p>
            <a:pPr algn="ctr" defTabSz="857250">
              <a:lnSpc>
                <a:spcPct val="150000"/>
              </a:lnSpc>
            </a:pPr>
            <a:r>
              <a:rPr lang="es-ES" sz="2800" kern="1200">
                <a:latin typeface="Caveat Brush"/>
                <a:ea typeface="+mn-ea"/>
                <a:cs typeface="+mn-cs"/>
              </a:rPr>
              <a:t>El humo de la  </a:t>
            </a:r>
            <a:r>
              <a:rPr lang="es-ES" sz="2800" kern="1200" dirty="0">
                <a:latin typeface="Caveat Brush"/>
                <a:ea typeface="+mn-ea"/>
                <a:cs typeface="+mn-cs"/>
              </a:rPr>
              <a:t>marihuana durante el embarazo o la lactancia</a:t>
            </a:r>
            <a:endParaRPr lang="en-US" sz="2800" kern="1200" dirty="0">
              <a:latin typeface="Caveat Brush"/>
              <a:ea typeface="+mn-ea"/>
              <a:cs typeface="+mn-cs"/>
            </a:endParaRPr>
          </a:p>
          <a:p>
            <a:pPr algn="ctr" defTabSz="857250">
              <a:lnSpc>
                <a:spcPts val="4400"/>
              </a:lnSpc>
              <a:buClrTx/>
            </a:pPr>
            <a:endParaRPr lang="en-US" sz="3200" kern="1200" dirty="0">
              <a:latin typeface="Caveat Brush" pitchFamily="2" charset="0"/>
              <a:ea typeface="+mn-ea"/>
              <a:cs typeface="+mn-cs"/>
            </a:endParaRPr>
          </a:p>
        </p:txBody>
      </p:sp>
      <p:pic>
        <p:nvPicPr>
          <p:cNvPr id="7" name="Google Shape;288;p34" descr="Announcement">
            <a:extLst>
              <a:ext uri="{FF2B5EF4-FFF2-40B4-BE49-F238E27FC236}">
                <a16:creationId xmlns:a16="http://schemas.microsoft.com/office/drawing/2014/main" id="{2438CAA1-8961-51F2-9FA5-182EF366B0BD}"/>
              </a:ext>
            </a:extLst>
          </p:cNvPr>
          <p:cNvPicPr preferRelativeResize="0"/>
          <p:nvPr/>
        </p:nvPicPr>
        <p:blipFill rotWithShape="1">
          <a:blip r:embed="rId13">
            <a:alphaModFix/>
            <a:extLst>
              <a:ext uri="{BEBA8EAE-BF5A-486C-A8C5-ECC9F3942E4B}">
                <a14:imgProps xmlns:a14="http://schemas.microsoft.com/office/drawing/2010/main">
                  <a14:imgLayer r:embed="rId14">
                    <a14:imgEffect>
                      <a14:sharpenSoften amount="24000"/>
                    </a14:imgEffect>
                  </a14:imgLayer>
                </a14:imgProps>
              </a:ext>
            </a:extLst>
          </a:blip>
          <a:srcRect/>
          <a:stretch/>
        </p:blipFill>
        <p:spPr>
          <a:xfrm>
            <a:off x="2259520" y="3771421"/>
            <a:ext cx="4442155" cy="2820421"/>
          </a:xfrm>
          <a:prstGeom prst="rect">
            <a:avLst/>
          </a:prstGeom>
          <a:noFill/>
          <a:ln w="38100">
            <a:solidFill>
              <a:srgbClr val="92D050"/>
            </a:solidFill>
          </a:ln>
        </p:spPr>
      </p:pic>
      <p:sp>
        <p:nvSpPr>
          <p:cNvPr id="11" name="TextBox 10">
            <a:extLst>
              <a:ext uri="{FF2B5EF4-FFF2-40B4-BE49-F238E27FC236}">
                <a16:creationId xmlns:a16="http://schemas.microsoft.com/office/drawing/2014/main" id="{218CDD27-A794-4A27-72A9-5D7A1BE33D24}"/>
              </a:ext>
            </a:extLst>
          </p:cNvPr>
          <p:cNvSpPr txBox="1"/>
          <p:nvPr/>
        </p:nvSpPr>
        <p:spPr>
          <a:xfrm>
            <a:off x="5444332" y="1823089"/>
            <a:ext cx="3259777" cy="3155287"/>
          </a:xfrm>
          <a:prstGeom prst="rect">
            <a:avLst/>
          </a:prstGeom>
          <a:noFill/>
        </p:spPr>
        <p:txBody>
          <a:bodyPr wrap="square" lIns="91440" tIns="45720" rIns="91440" bIns="45720" rtlCol="0" anchor="t">
            <a:spAutoFit/>
          </a:bodyPr>
          <a:lstStyle/>
          <a:p>
            <a:pPr algn="ctr" defTabSz="857250">
              <a:lnSpc>
                <a:spcPct val="150000"/>
              </a:lnSpc>
            </a:pPr>
            <a:r>
              <a:rPr lang="es-ES" sz="2800" kern="1200" dirty="0">
                <a:latin typeface="Caveat Brush"/>
                <a:ea typeface="+mn-ea"/>
                <a:cs typeface="+mn-cs"/>
              </a:rPr>
              <a:t>El humo de la marihuana de segunda mano para </a:t>
            </a:r>
            <a:endParaRPr lang="en-US" sz="2800" kern="1200" dirty="0">
              <a:latin typeface="Caveat Brush"/>
              <a:ea typeface="+mn-ea"/>
              <a:cs typeface="+mn-cs"/>
            </a:endParaRPr>
          </a:p>
          <a:p>
            <a:pPr algn="ctr" defTabSz="857250">
              <a:lnSpc>
                <a:spcPct val="150000"/>
              </a:lnSpc>
            </a:pPr>
            <a:r>
              <a:rPr lang="es-ES" sz="2800" kern="1200" dirty="0">
                <a:latin typeface="Caveat Brush"/>
                <a:ea typeface="+mn-ea"/>
                <a:cs typeface="+mn-cs"/>
              </a:rPr>
              <a:t>bebés y niños</a:t>
            </a:r>
            <a:r>
              <a:rPr lang="en-US" sz="2800" kern="1200" dirty="0">
                <a:latin typeface="Caveat Brush"/>
                <a:ea typeface="+mn-ea"/>
                <a:cs typeface="+mn-cs"/>
              </a:rPr>
              <a:t> </a:t>
            </a:r>
          </a:p>
          <a:p>
            <a:pPr algn="ctr" defTabSz="857250">
              <a:lnSpc>
                <a:spcPts val="4400"/>
              </a:lnSpc>
              <a:buClrTx/>
            </a:pPr>
            <a:endParaRPr lang="en-US">
              <a:ea typeface="+mn-ea"/>
              <a:cs typeface="+mn-cs"/>
            </a:endParaRPr>
          </a:p>
          <a:p>
            <a:pPr algn="ctr" defTabSz="857250">
              <a:lnSpc>
                <a:spcPts val="4560"/>
              </a:lnSpc>
              <a:buClrTx/>
            </a:pPr>
            <a:r>
              <a:rPr lang="en-US" sz="3200" kern="1200" dirty="0">
                <a:latin typeface="Caveat Brush" pitchFamily="2" charset="0"/>
                <a:ea typeface="+mn-ea"/>
                <a:cs typeface="+mn-cs"/>
              </a:rPr>
              <a:t>  </a:t>
            </a:r>
          </a:p>
        </p:txBody>
      </p:sp>
      <p:sp>
        <p:nvSpPr>
          <p:cNvPr id="14" name="Freeform 7">
            <a:extLst>
              <a:ext uri="{FF2B5EF4-FFF2-40B4-BE49-F238E27FC236}">
                <a16:creationId xmlns:a16="http://schemas.microsoft.com/office/drawing/2014/main" id="{450583E0-5507-1C42-C306-B90FC90EEAC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AutoShape 5">
            <a:extLst>
              <a:ext uri="{FF2B5EF4-FFF2-40B4-BE49-F238E27FC236}">
                <a16:creationId xmlns:a16="http://schemas.microsoft.com/office/drawing/2014/main" id="{E94D11D3-F14F-384A-D904-164116839EB1}"/>
              </a:ext>
            </a:extLst>
          </p:cNvPr>
          <p:cNvSpPr/>
          <p:nvPr/>
        </p:nvSpPr>
        <p:spPr>
          <a:xfrm flipV="1">
            <a:off x="3396344" y="2883830"/>
            <a:ext cx="2106145" cy="0"/>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3308702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VIDE0 SOBRE LA MARIHUANA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 name="Freeform 7">
            <a:extLst>
              <a:ext uri="{FF2B5EF4-FFF2-40B4-BE49-F238E27FC236}">
                <a16:creationId xmlns:a16="http://schemas.microsoft.com/office/drawing/2014/main" id="{308CA8EB-2001-8715-9261-BCB823EFCB6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7" name="Online Media 6" title="Marijuana Use During Pregnancy_Spanish Subtitled">
            <a:hlinkClick r:id="" action="ppaction://media"/>
            <a:extLst>
              <a:ext uri="{FF2B5EF4-FFF2-40B4-BE49-F238E27FC236}">
                <a16:creationId xmlns:a16="http://schemas.microsoft.com/office/drawing/2014/main" id="{F510A8AE-2B8B-9915-B06E-C1CC39C4AA72}"/>
              </a:ext>
            </a:extLst>
          </p:cNvPr>
          <p:cNvPicPr>
            <a:picLocks noRot="1" noChangeAspect="1"/>
          </p:cNvPicPr>
          <p:nvPr>
            <a:videoFile r:link="rId1"/>
          </p:nvPr>
        </p:nvPicPr>
        <p:blipFill>
          <a:blip r:embed="rId16"/>
          <a:stretch>
            <a:fillRect/>
          </a:stretch>
        </p:blipFill>
        <p:spPr>
          <a:xfrm>
            <a:off x="846676" y="1586307"/>
            <a:ext cx="7450647" cy="4197456"/>
          </a:xfrm>
          <a:prstGeom prst="rect">
            <a:avLst/>
          </a:prstGeom>
        </p:spPr>
      </p:pic>
    </p:spTree>
    <p:extLst>
      <p:ext uri="{BB962C8B-B14F-4D97-AF65-F5344CB8AC3E}">
        <p14:creationId xmlns:p14="http://schemas.microsoft.com/office/powerpoint/2010/main" val="314499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F867-16E8-D479-869C-26DC611028B1}"/>
            </a:ext>
          </a:extLst>
        </p:cNvPr>
        <p:cNvGrpSpPr/>
        <p:nvPr/>
      </p:nvGrpSpPr>
      <p:grpSpPr>
        <a:xfrm>
          <a:off x="0" y="0"/>
          <a:ext cx="0" cy="0"/>
          <a:chOff x="0" y="0"/>
          <a:chExt cx="0" cy="0"/>
        </a:xfrm>
      </p:grpSpPr>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3"/>
          <a:stretch>
            <a:fillRect/>
          </a:stretch>
        </p:blipFill>
        <p:spPr>
          <a:xfrm>
            <a:off x="632244" y="2634862"/>
            <a:ext cx="7879511" cy="4130122"/>
          </a:xfrm>
          <a:prstGeom prst="rect">
            <a:avLst/>
          </a:prstGeom>
        </p:spPr>
      </p:pic>
      <p:sp>
        <p:nvSpPr>
          <p:cNvPr id="4" name="Freeform 4">
            <a:extLst>
              <a:ext uri="{FF2B5EF4-FFF2-40B4-BE49-F238E27FC236}">
                <a16:creationId xmlns:a16="http://schemas.microsoft.com/office/drawing/2014/main" id="{433C79D4-A36B-D983-51F6-07B98F94BC2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AC3E43DE-B90C-7D6C-D562-9B8DDEF36803}"/>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037C9AE-555F-A74A-B5AC-A41CB8CCD01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4F6B16C-E844-F54D-0B21-1FAF564AAA22}"/>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55C0B32-9532-2070-3D3B-9D4235AF9753}"/>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MARIHUANA</a:t>
            </a:r>
            <a:endParaRPr lang="en-US" dirty="0">
              <a:ea typeface="+mn-ea"/>
              <a:cs typeface="+mn-cs"/>
            </a:endParaRPr>
          </a:p>
        </p:txBody>
      </p:sp>
      <p:sp>
        <p:nvSpPr>
          <p:cNvPr id="13" name="Freeform 13">
            <a:extLst>
              <a:ext uri="{FF2B5EF4-FFF2-40B4-BE49-F238E27FC236}">
                <a16:creationId xmlns:a16="http://schemas.microsoft.com/office/drawing/2014/main" id="{6D09030D-6F2F-1484-AE47-8C8C9361AE5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1CD9D22C-81CB-0874-AB9F-28088D821FEA}"/>
              </a:ext>
            </a:extLst>
          </p:cNvPr>
          <p:cNvSpPr txBox="1"/>
          <p:nvPr/>
        </p:nvSpPr>
        <p:spPr>
          <a:xfrm>
            <a:off x="0" y="1193009"/>
            <a:ext cx="9144000" cy="1477328"/>
          </a:xfrm>
          <a:prstGeom prst="rect">
            <a:avLst/>
          </a:prstGeom>
          <a:noFill/>
        </p:spPr>
        <p:txBody>
          <a:bodyPr wrap="square" lIns="91440" tIns="45720" rIns="91440" bIns="45720" rtlCol="0" anchor="t">
            <a:spAutoFit/>
          </a:bodyPr>
          <a:lstStyle/>
          <a:p>
            <a:pPr algn="ctr" defTabSz="857250"/>
            <a:r>
              <a:rPr lang="en-US" sz="3000" kern="1200" dirty="0" err="1">
                <a:solidFill>
                  <a:srgbClr val="F98832"/>
                </a:solidFill>
                <a:latin typeface="Caveat Brush"/>
                <a:ea typeface="+mn-ea"/>
                <a:cs typeface="+mn-cs"/>
              </a:rPr>
              <a:t>Gomitas</a:t>
            </a:r>
            <a:r>
              <a:rPr lang="en-US" sz="3000" kern="1200" dirty="0">
                <a:solidFill>
                  <a:srgbClr val="F98832"/>
                </a:solidFill>
                <a:latin typeface="Caveat Brush"/>
                <a:ea typeface="+mn-ea"/>
                <a:cs typeface="+mn-cs"/>
              </a:rPr>
              <a:t> </a:t>
            </a:r>
            <a:r>
              <a:rPr lang="en-US" sz="3000" kern="1200" dirty="0">
                <a:solidFill>
                  <a:schemeClr val="tx1"/>
                </a:solidFill>
                <a:latin typeface="Caveat Brush"/>
                <a:ea typeface="+mn-ea"/>
                <a:cs typeface="+mn-cs"/>
              </a:rPr>
              <a:t>–</a:t>
            </a:r>
            <a:r>
              <a:rPr lang="en-US" sz="3000" kern="1200" dirty="0">
                <a:solidFill>
                  <a:srgbClr val="F98832"/>
                </a:solidFill>
                <a:latin typeface="Caveat Brush"/>
                <a:ea typeface="+mn-ea"/>
                <a:cs typeface="+mn-cs"/>
              </a:rPr>
              <a:t> </a:t>
            </a:r>
            <a:r>
              <a:rPr lang="en-US" sz="3000" kern="1200" dirty="0">
                <a:solidFill>
                  <a:srgbClr val="8FDB33"/>
                </a:solidFill>
                <a:latin typeface="Caveat Brush"/>
                <a:ea typeface="+mn-ea"/>
                <a:cs typeface="+mn-cs"/>
              </a:rPr>
              <a:t>comestibles </a:t>
            </a:r>
            <a:r>
              <a:rPr lang="en-US" sz="3000" kern="1200" dirty="0">
                <a:solidFill>
                  <a:schemeClr val="tx1"/>
                </a:solidFill>
                <a:latin typeface="Caveat Brush"/>
                <a:ea typeface="+mn-ea"/>
                <a:cs typeface="+mn-cs"/>
              </a:rPr>
              <a:t>- </a:t>
            </a:r>
            <a:r>
              <a:rPr lang="en-US" sz="3000" kern="1200" dirty="0" err="1">
                <a:solidFill>
                  <a:srgbClr val="F98832"/>
                </a:solidFill>
                <a:latin typeface="Caveat Brush"/>
                <a:ea typeface="+mn-ea"/>
                <a:cs typeface="+mn-cs"/>
              </a:rPr>
              <a:t>productos</a:t>
            </a:r>
            <a:r>
              <a:rPr lang="en-US" sz="3000" kern="1200" dirty="0">
                <a:solidFill>
                  <a:srgbClr val="F98832"/>
                </a:solidFill>
                <a:latin typeface="Caveat Brush"/>
                <a:ea typeface="+mn-ea"/>
                <a:cs typeface="+mn-cs"/>
              </a:rPr>
              <a:t> con delta</a:t>
            </a:r>
            <a:r>
              <a:rPr lang="en-US" sz="3000" kern="1200" dirty="0">
                <a:solidFill>
                  <a:srgbClr val="8FDB33"/>
                </a:solidFill>
                <a:latin typeface="Caveat Brush"/>
                <a:ea typeface="+mn-ea"/>
                <a:cs typeface="+mn-cs"/>
              </a:rPr>
              <a:t> </a:t>
            </a:r>
            <a:r>
              <a:rPr lang="en-US" sz="3000" kern="1200" dirty="0">
                <a:solidFill>
                  <a:schemeClr val="tx1"/>
                </a:solidFill>
                <a:latin typeface="Caveat Brush"/>
                <a:ea typeface="+mn-ea"/>
                <a:cs typeface="+mn-cs"/>
              </a:rPr>
              <a:t>- </a:t>
            </a:r>
            <a:r>
              <a:rPr lang="en-US" sz="3000" kern="1200" dirty="0" err="1">
                <a:solidFill>
                  <a:srgbClr val="8FDB33"/>
                </a:solidFill>
                <a:latin typeface="Caveat Brush"/>
                <a:ea typeface="+mn-ea"/>
                <a:cs typeface="+mn-cs"/>
              </a:rPr>
              <a:t>bebidas</a:t>
            </a:r>
            <a:r>
              <a:rPr lang="en-US" sz="3000" kern="1200" dirty="0">
                <a:solidFill>
                  <a:srgbClr val="8FDB33"/>
                </a:solidFill>
                <a:latin typeface="Caveat Brush"/>
                <a:ea typeface="+mn-ea"/>
                <a:cs typeface="+mn-cs"/>
              </a:rPr>
              <a:t> con THC...</a:t>
            </a:r>
            <a:endParaRPr lang="en-US" sz="3000"/>
          </a:p>
          <a:p>
            <a:pPr algn="ctr" defTabSz="857250"/>
            <a:r>
              <a:rPr lang="en-US" sz="3000" kern="1200" dirty="0">
                <a:solidFill>
                  <a:schemeClr val="tx1"/>
                </a:solidFill>
                <a:latin typeface="Caveat Brush"/>
                <a:ea typeface="+mn-ea"/>
                <a:cs typeface="+mn-cs"/>
              </a:rPr>
              <a:t>A menudo no </a:t>
            </a:r>
            <a:r>
              <a:rPr lang="en-US" sz="3000" kern="1200" dirty="0" err="1">
                <a:solidFill>
                  <a:schemeClr val="tx1"/>
                </a:solidFill>
                <a:latin typeface="Caveat Brush"/>
                <a:ea typeface="+mn-ea"/>
                <a:cs typeface="+mn-cs"/>
              </a:rPr>
              <a:t>están</a:t>
            </a:r>
            <a:r>
              <a:rPr lang="en-US" sz="3000" kern="1200" dirty="0">
                <a:solidFill>
                  <a:schemeClr val="tx1"/>
                </a:solidFill>
                <a:latin typeface="Caveat Brush"/>
                <a:ea typeface="+mn-ea"/>
                <a:cs typeface="+mn-cs"/>
              </a:rPr>
              <a:t> </a:t>
            </a:r>
            <a:r>
              <a:rPr lang="en-US" sz="3000" kern="1200" dirty="0" err="1">
                <a:solidFill>
                  <a:schemeClr val="tx1"/>
                </a:solidFill>
                <a:latin typeface="Caveat Brush"/>
                <a:ea typeface="+mn-ea"/>
                <a:cs typeface="+mn-cs"/>
              </a:rPr>
              <a:t>regulados</a:t>
            </a:r>
            <a:r>
              <a:rPr lang="en-US" sz="3000" kern="1200" dirty="0">
                <a:solidFill>
                  <a:schemeClr val="tx1"/>
                </a:solidFill>
                <a:latin typeface="Caveat Brush"/>
                <a:ea typeface="+mn-ea"/>
                <a:cs typeface="+mn-cs"/>
              </a:rPr>
              <a:t> o son </a:t>
            </a:r>
            <a:r>
              <a:rPr lang="en-US" sz="3000" kern="1200" dirty="0" err="1">
                <a:solidFill>
                  <a:schemeClr val="tx1"/>
                </a:solidFill>
                <a:latin typeface="Caveat Brush"/>
                <a:ea typeface="+mn-ea"/>
                <a:cs typeface="+mn-cs"/>
              </a:rPr>
              <a:t>ilegales</a:t>
            </a:r>
            <a:r>
              <a:rPr lang="en-US" sz="3000" kern="1200" dirty="0">
                <a:solidFill>
                  <a:schemeClr val="tx1"/>
                </a:solidFill>
                <a:latin typeface="Caveat Brush"/>
                <a:ea typeface="+mn-ea"/>
                <a:cs typeface="+mn-cs"/>
              </a:rPr>
              <a:t>, y son </a:t>
            </a:r>
            <a:r>
              <a:rPr lang="en-US" sz="3000" kern="1200" dirty="0" err="1">
                <a:solidFill>
                  <a:schemeClr val="tx1"/>
                </a:solidFill>
                <a:latin typeface="Caveat Brush"/>
                <a:ea typeface="+mn-ea"/>
                <a:cs typeface="+mn-cs"/>
              </a:rPr>
              <a:t>atractivos</a:t>
            </a:r>
            <a:r>
              <a:rPr lang="en-US" sz="3000" kern="1200" dirty="0">
                <a:solidFill>
                  <a:schemeClr val="tx1"/>
                </a:solidFill>
                <a:latin typeface="Caveat Brush"/>
                <a:ea typeface="+mn-ea"/>
                <a:cs typeface="+mn-cs"/>
              </a:rPr>
              <a:t> para </a:t>
            </a:r>
            <a:r>
              <a:rPr lang="en-US" sz="3000" kern="1200" dirty="0" err="1">
                <a:solidFill>
                  <a:schemeClr val="tx1"/>
                </a:solidFill>
                <a:latin typeface="Caveat Brush"/>
                <a:ea typeface="+mn-ea"/>
                <a:cs typeface="+mn-cs"/>
              </a:rPr>
              <a:t>los</a:t>
            </a:r>
            <a:r>
              <a:rPr lang="en-US" sz="3000" kern="1200" dirty="0">
                <a:solidFill>
                  <a:schemeClr val="tx1"/>
                </a:solidFill>
                <a:latin typeface="Caveat Brush"/>
                <a:ea typeface="+mn-ea"/>
                <a:cs typeface="+mn-cs"/>
              </a:rPr>
              <a:t> </a:t>
            </a:r>
            <a:r>
              <a:rPr lang="en-US" sz="3000" kern="1200" dirty="0" err="1">
                <a:solidFill>
                  <a:schemeClr val="tx1"/>
                </a:solidFill>
                <a:latin typeface="Caveat Brush"/>
                <a:ea typeface="+mn-ea"/>
                <a:cs typeface="+mn-cs"/>
              </a:rPr>
              <a:t>niños</a:t>
            </a:r>
            <a:r>
              <a:rPr lang="en-US" sz="3000" kern="1200" dirty="0">
                <a:solidFill>
                  <a:schemeClr val="tx1"/>
                </a:solidFill>
                <a:latin typeface="Caveat Brush"/>
                <a:ea typeface="+mn-ea"/>
                <a:cs typeface="+mn-cs"/>
              </a:rPr>
              <a:t>.</a:t>
            </a:r>
            <a:endParaRPr lang="en-US" sz="3000" dirty="0">
              <a:solidFill>
                <a:schemeClr val="tx1"/>
              </a:solidFill>
              <a:ea typeface="+mn-ea"/>
            </a:endParaRPr>
          </a:p>
        </p:txBody>
      </p:sp>
    </p:spTree>
    <p:extLst>
      <p:ext uri="{BB962C8B-B14F-4D97-AF65-F5344CB8AC3E}">
        <p14:creationId xmlns:p14="http://schemas.microsoft.com/office/powerpoint/2010/main" val="2016278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MITO </a:t>
            </a:r>
            <a:endParaRPr lang="en-US" dirty="0">
              <a:ea typeface="+mn-ea"/>
              <a:cs typeface="+mn-cs"/>
            </a:endParaRPr>
          </a:p>
        </p:txBody>
      </p:sp>
      <p:sp>
        <p:nvSpPr>
          <p:cNvPr id="8" name="TextBox 8"/>
          <p:cNvSpPr txBox="1"/>
          <p:nvPr/>
        </p:nvSpPr>
        <p:spPr>
          <a:xfrm>
            <a:off x="182881" y="2051974"/>
            <a:ext cx="8768324" cy="2138534"/>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700" dirty="0">
                <a:solidFill>
                  <a:srgbClr val="8FDB34"/>
                </a:solidFill>
                <a:latin typeface="Caveat Brush"/>
                <a:sym typeface="Century Gothic"/>
              </a:rPr>
              <a:t>Es </a:t>
            </a:r>
            <a:r>
              <a:rPr lang="en-US" sz="6700" dirty="0" err="1">
                <a:solidFill>
                  <a:srgbClr val="8FDB34"/>
                </a:solidFill>
                <a:latin typeface="Caveat Brush"/>
                <a:sym typeface="Century Gothic"/>
              </a:rPr>
              <a:t>demasiado</a:t>
            </a:r>
            <a:r>
              <a:rPr lang="en-US" sz="6700" dirty="0">
                <a:solidFill>
                  <a:srgbClr val="8FDB34"/>
                </a:solidFill>
                <a:latin typeface="Caveat Brush"/>
                <a:sym typeface="Century Gothic"/>
              </a:rPr>
              <a:t> </a:t>
            </a:r>
            <a:r>
              <a:rPr lang="en-US" sz="6700" dirty="0" err="1">
                <a:solidFill>
                  <a:srgbClr val="8FDB34"/>
                </a:solidFill>
                <a:latin typeface="Caveat Brush"/>
                <a:sym typeface="Century Gothic"/>
              </a:rPr>
              <a:t>caro</a:t>
            </a:r>
            <a:r>
              <a:rPr lang="en-US" sz="6700" dirty="0">
                <a:solidFill>
                  <a:srgbClr val="8FDB34"/>
                </a:solidFill>
                <a:latin typeface="Caveat Brush"/>
                <a:sym typeface="Century Gothic"/>
              </a:rPr>
              <a:t> </a:t>
            </a:r>
            <a:r>
              <a:rPr lang="en-US" sz="6700" dirty="0" err="1">
                <a:solidFill>
                  <a:srgbClr val="8FDB34"/>
                </a:solidFill>
                <a:latin typeface="Caveat Brush"/>
                <a:sym typeface="Century Gothic"/>
              </a:rPr>
              <a:t>dejar</a:t>
            </a:r>
            <a:r>
              <a:rPr lang="en-US" sz="6700" dirty="0">
                <a:solidFill>
                  <a:srgbClr val="8FDB34"/>
                </a:solidFill>
                <a:latin typeface="Caveat Brush"/>
                <a:sym typeface="Century Gothic"/>
              </a:rPr>
              <a:t> de </a:t>
            </a:r>
            <a:r>
              <a:rPr lang="en-US" sz="6700" dirty="0" err="1">
                <a:solidFill>
                  <a:srgbClr val="8FDB34"/>
                </a:solidFill>
                <a:latin typeface="Caveat Brush"/>
                <a:sym typeface="Century Gothic"/>
              </a:rPr>
              <a:t>fumar</a:t>
            </a:r>
            <a:endParaRPr lang="en-US" dirty="0" err="1"/>
          </a:p>
        </p:txBody>
      </p:sp>
    </p:spTree>
    <p:extLst>
      <p:ext uri="{BB962C8B-B14F-4D97-AF65-F5344CB8AC3E}">
        <p14:creationId xmlns:p14="http://schemas.microsoft.com/office/powerpoint/2010/main" val="2025999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HABLEMOS DE DINERO</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685800" y="1151293"/>
            <a:ext cx="7709052" cy="1854739"/>
          </a:xfrm>
          <a:prstGeom prst="rect">
            <a:avLst/>
          </a:prstGeom>
          <a:noFill/>
        </p:spPr>
        <p:txBody>
          <a:bodyPr wrap="square" lIns="91440" tIns="45720" rIns="91440" bIns="45720" rtlCol="0" anchor="t">
            <a:spAutoFit/>
          </a:bodyPr>
          <a:lstStyle/>
          <a:p>
            <a:pPr algn="ctr" defTabSz="857250"/>
            <a:r>
              <a:rPr lang="es-ES" sz="4000" kern="1200">
                <a:latin typeface="Caveat Brush"/>
                <a:ea typeface="+mn-ea"/>
                <a:cs typeface="+mn-cs"/>
              </a:rPr>
              <a:t>El consumo de tabaco no sólo nos cuesta la salud, ¡sino también mucho dinero!</a:t>
            </a:r>
          </a:p>
          <a:p>
            <a:pPr algn="ctr" defTabSz="857250">
              <a:lnSpc>
                <a:spcPts val="4000"/>
              </a:lnSpc>
              <a:buClrTx/>
            </a:pPr>
            <a:endParaRPr lang="en-US" sz="40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9607" y="2417317"/>
            <a:ext cx="6145820" cy="4483279"/>
          </a:xfrm>
          <a:prstGeom prst="rect">
            <a:avLst/>
          </a:prstGeom>
          <a:noFill/>
        </p:spPr>
        <p:txBody>
          <a:bodyPr wrap="square" lIns="91440" tIns="45720" rIns="91440" bIns="45720" rtlCol="0" anchor="t">
            <a:spAutoFit/>
          </a:bodyPr>
          <a:lstStyle/>
          <a:p>
            <a:pPr algn="ctr" defTabSz="857250">
              <a:lnSpc>
                <a:spcPts val="4000"/>
              </a:lnSpc>
            </a:pPr>
            <a:r>
              <a:rPr lang="es-ES" sz="2800" kern="1200" dirty="0">
                <a:latin typeface="Caveat Brush"/>
                <a:ea typeface="+mn-ea"/>
                <a:cs typeface="+mn-cs"/>
              </a:rPr>
              <a:t>En Indiana el costo promedio de un paquete de cigarros es de </a:t>
            </a:r>
            <a:r>
              <a:rPr lang="es-ES" sz="2800" kern="1200" dirty="0">
                <a:solidFill>
                  <a:srgbClr val="FF924C"/>
                </a:solidFill>
                <a:latin typeface="Caveat Brush"/>
                <a:ea typeface="+mn-ea"/>
                <a:cs typeface="+mn-cs"/>
              </a:rPr>
              <a:t>$11</a:t>
            </a:r>
            <a:r>
              <a:rPr lang="es-ES" sz="2800" kern="1200" dirty="0">
                <a:latin typeface="Caveat Brush"/>
                <a:ea typeface="+mn-ea"/>
                <a:cs typeface="+mn-cs"/>
              </a:rPr>
              <a:t> </a:t>
            </a:r>
            <a:endParaRPr lang="es-ES" sz="2800" kern="1200">
              <a:latin typeface="Caveat Brush" pitchFamily="2" charset="0"/>
              <a:ea typeface="+mn-ea"/>
              <a:cs typeface="+mn-cs"/>
            </a:endParaRPr>
          </a:p>
          <a:p>
            <a:pPr algn="ctr" defTabSz="857250">
              <a:lnSpc>
                <a:spcPts val="4000"/>
              </a:lnSpc>
            </a:pPr>
            <a:r>
              <a:rPr lang="es-ES" sz="2800" kern="1200" dirty="0">
                <a:latin typeface="Caveat Brush"/>
                <a:ea typeface="+mn-ea"/>
                <a:cs typeface="+mn-cs"/>
              </a:rPr>
              <a:t>Fumar un paquete al día podría costar hasta </a:t>
            </a:r>
            <a:r>
              <a:rPr lang="es-ES" sz="2800" kern="1200" dirty="0">
                <a:solidFill>
                  <a:srgbClr val="F98832"/>
                </a:solidFill>
                <a:latin typeface="Caveat Brush"/>
                <a:ea typeface="+mn-ea"/>
                <a:cs typeface="+mn-cs"/>
              </a:rPr>
              <a:t>$4,015</a:t>
            </a:r>
            <a:r>
              <a:rPr lang="es-ES" sz="2800" kern="1200" dirty="0">
                <a:latin typeface="Caveat Brush"/>
                <a:ea typeface="+mn-ea"/>
                <a:cs typeface="+mn-cs"/>
              </a:rPr>
              <a:t> al año.</a:t>
            </a:r>
            <a:br>
              <a:rPr lang="en-US" sz="1200" kern="1200" dirty="0">
                <a:latin typeface="Caveat Brush" pitchFamily="2" charset="0"/>
                <a:ea typeface="+mn-ea"/>
                <a:cs typeface="+mn-cs"/>
              </a:rPr>
            </a:br>
            <a:r>
              <a:rPr lang="es-ES" sz="3200" kern="1200" dirty="0">
                <a:latin typeface="Caveat Brush"/>
                <a:ea typeface="+mn-ea"/>
                <a:cs typeface="+mn-cs"/>
              </a:rPr>
              <a:t>Los gastos adicionales incluyen visitas</a:t>
            </a:r>
            <a:endParaRPr lang="en-US" sz="2800" kern="1200">
              <a:latin typeface="Caveat Brush"/>
              <a:ea typeface="+mn-ea"/>
              <a:cs typeface="+mn-cs"/>
            </a:endParaRPr>
          </a:p>
          <a:p>
            <a:pPr algn="ctr" defTabSz="857250">
              <a:buClrTx/>
            </a:pPr>
            <a:r>
              <a:rPr lang="es-ES" sz="3200" kern="1200">
                <a:latin typeface="Caveat Brush"/>
                <a:ea typeface="+mn-ea"/>
                <a:cs typeface="+mn-cs"/>
              </a:rPr>
              <a:t>al médico y medicamentos, </a:t>
            </a:r>
            <a:r>
              <a:rPr lang="es-ES" sz="3200" kern="1200" dirty="0">
                <a:latin typeface="Caveat Brush"/>
                <a:ea typeface="+mn-ea"/>
                <a:cs typeface="+mn-cs"/>
              </a:rPr>
              <a:t>además de tiempo libre en el trabajo y faltas a la escuela.</a:t>
            </a:r>
            <a:endParaRPr lang="es-ES">
              <a:ea typeface="+mn-ea"/>
              <a:cs typeface="+mn-cs"/>
            </a:endParaRPr>
          </a:p>
          <a:p>
            <a:pPr algn="ctr" defTabSz="857250">
              <a:buClrTx/>
            </a:pPr>
            <a:endParaRPr lang="en-US" sz="1200" kern="1200" dirty="0">
              <a:latin typeface="Caveat Brush"/>
              <a:ea typeface="+mn-ea"/>
              <a:cs typeface="+mn-cs"/>
            </a:endParaRPr>
          </a:p>
        </p:txBody>
      </p:sp>
      <p:pic>
        <p:nvPicPr>
          <p:cNvPr id="7" name="Picture 2">
            <a:extLst>
              <a:ext uri="{FF2B5EF4-FFF2-40B4-BE49-F238E27FC236}">
                <a16:creationId xmlns:a16="http://schemas.microsoft.com/office/drawing/2014/main" id="{F8307375-ECA4-FE5C-4778-ED215F35953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5906" b="3659"/>
          <a:stretch/>
        </p:blipFill>
        <p:spPr bwMode="auto">
          <a:xfrm>
            <a:off x="6123778" y="2704545"/>
            <a:ext cx="2794956" cy="346492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32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MEDICAID LO CUBRE</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968440" y="1099743"/>
            <a:ext cx="5208077" cy="5755806"/>
          </a:xfrm>
          <a:prstGeom prst="rect">
            <a:avLst/>
          </a:prstGeom>
          <a:noFill/>
        </p:spPr>
        <p:txBody>
          <a:bodyPr wrap="square" lIns="91440" tIns="45720" rIns="91440" bIns="45720" rtlCol="0" anchor="t">
            <a:spAutoFit/>
          </a:bodyPr>
          <a:lstStyle/>
          <a:p>
            <a:pPr algn="ctr" defTabSz="857250"/>
            <a:r>
              <a:rPr lang="es-ES" sz="3600" kern="1200" dirty="0">
                <a:latin typeface="Caveat Brush"/>
                <a:ea typeface="+mn-ea"/>
                <a:cs typeface="+mn-cs"/>
              </a:rPr>
              <a:t>El Medicaid en Indiana cubre:</a:t>
            </a: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Asesoramiento</a:t>
            </a:r>
            <a:endParaRPr lang="en-US" sz="3600" kern="1200" dirty="0">
              <a:latin typeface="Caveat Brush"/>
              <a:ea typeface="+mn-ea"/>
              <a:cs typeface="+mn-cs"/>
            </a:endParaRPr>
          </a:p>
          <a:p>
            <a:pPr algn="ctr" defTabSz="857250">
              <a:lnSpc>
                <a:spcPts val="3600"/>
              </a:lnSpc>
            </a:pPr>
            <a:endParaRPr lang="es-ES" sz="3600" kern="1200" dirty="0">
              <a:latin typeface="Caveat Brush"/>
              <a:ea typeface="+mn-ea"/>
              <a:cs typeface="+mn-cs"/>
            </a:endParaRPr>
          </a:p>
          <a:p>
            <a:pPr algn="ctr" defTabSz="857250">
              <a:lnSpc>
                <a:spcPts val="3600"/>
              </a:lnSpc>
              <a:buClrTx/>
            </a:pPr>
            <a:r>
              <a:rPr lang="es-ES" sz="3600" kern="1200" dirty="0">
                <a:latin typeface="Caveat Brush"/>
                <a:ea typeface="+mn-ea"/>
                <a:cs typeface="+mn-cs"/>
              </a:rPr>
              <a:t>Terapias</a:t>
            </a:r>
            <a:endParaRPr lang="en-U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de reemplazo</a:t>
            </a:r>
            <a:endParaRPr lang="en-U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con Nicotina</a:t>
            </a:r>
            <a:endParaRPr lang="en-US" sz="3600" kern="1200" dirty="0">
              <a:latin typeface="Caveat Brush" pitchFamily="2" charset="0"/>
              <a:ea typeface="+mn-ea"/>
              <a:cs typeface="+mn-cs"/>
            </a:endParaRPr>
          </a:p>
          <a:p>
            <a:pPr algn="ctr" defTabSz="857250">
              <a:lnSpc>
                <a:spcPts val="3600"/>
              </a:lnSpc>
            </a:pPr>
            <a:endParaRPr lang="es-ES" sz="3600" kern="1200" dirty="0">
              <a:latin typeface="Caveat Brush" pitchFamily="2" charset="0"/>
              <a:ea typeface="+mn-ea"/>
              <a:cs typeface="+mn-cs"/>
            </a:endParaRPr>
          </a:p>
          <a:p>
            <a:pPr algn="ctr" defTabSz="857250">
              <a:lnSpc>
                <a:spcPts val="3600"/>
              </a:lnSpc>
            </a:pPr>
            <a:r>
              <a:rPr lang="es-ES" sz="3600" kern="1200" dirty="0">
                <a:latin typeface="Caveat Brush"/>
                <a:ea typeface="+mn-ea"/>
                <a:cs typeface="+mn-cs"/>
              </a:rPr>
              <a:t>Medicamentos</a:t>
            </a:r>
            <a:endParaRPr lang="en-US" sz="3600" kern="1200" dirty="0">
              <a:latin typeface="Caveat Brush"/>
              <a:ea typeface="+mn-ea"/>
              <a:cs typeface="+mn-cs"/>
            </a:endParaRPr>
          </a:p>
          <a:p>
            <a:pPr algn="ctr" defTabSz="857250">
              <a:lnSpc>
                <a:spcPts val="3600"/>
              </a:lnSpc>
            </a:pPr>
            <a:r>
              <a:rPr lang="es-ES" sz="3600" kern="1200" dirty="0">
                <a:latin typeface="Caveat Brush"/>
                <a:ea typeface="+mn-ea"/>
                <a:cs typeface="+mn-cs"/>
              </a:rPr>
              <a:t>Recetados</a:t>
            </a:r>
            <a:endParaRPr lang="en-US" sz="3600" kern="1200" dirty="0">
              <a:latin typeface="Caveat Brush" pitchFamily="2" charset="0"/>
              <a:ea typeface="+mn-ea"/>
              <a:cs typeface="+mn-cs"/>
            </a:endParaRPr>
          </a:p>
          <a:p>
            <a:pPr algn="ctr" defTabSz="857250">
              <a:lnSpc>
                <a:spcPts val="3600"/>
              </a:lnSpc>
              <a:buClrTx/>
            </a:pPr>
            <a:endParaRPr lang="en-US" sz="3600" kern="1200" dirty="0">
              <a:latin typeface="Caveat Brush" pitchFamily="2" charset="0"/>
              <a:ea typeface="+mn-ea"/>
              <a:cs typeface="+mn-cs"/>
            </a:endParaRPr>
          </a:p>
          <a:p>
            <a:pPr defTabSz="857250">
              <a:lnSpc>
                <a:spcPts val="3600"/>
              </a:lnSpc>
              <a:buClrTx/>
            </a:pPr>
            <a:endParaRPr lang="en-US" sz="4000" kern="1200" dirty="0">
              <a:latin typeface="Caveat Brush" pitchFamily="2" charset="0"/>
              <a:ea typeface="+mn-ea"/>
              <a:cs typeface="+mn-cs"/>
            </a:endParaRPr>
          </a:p>
        </p:txBody>
      </p:sp>
      <p:pic>
        <p:nvPicPr>
          <p:cNvPr id="3" name="Google Shape;409;p46">
            <a:extLst>
              <a:ext uri="{FF2B5EF4-FFF2-40B4-BE49-F238E27FC236}">
                <a16:creationId xmlns:a16="http://schemas.microsoft.com/office/drawing/2014/main" id="{07AC18F4-0FBF-1D67-E652-22DC88DA4C1F}"/>
              </a:ext>
            </a:extLst>
          </p:cNvPr>
          <p:cNvPicPr preferRelativeResize="0"/>
          <p:nvPr/>
        </p:nvPicPr>
        <p:blipFill>
          <a:blip r:embed="rId11">
            <a:alphaModFix/>
            <a:extLst>
              <a:ext uri="{BEBA8EAE-BF5A-486C-A8C5-ECC9F3942E4B}">
                <a14:imgProps xmlns:a14="http://schemas.microsoft.com/office/drawing/2010/main">
                  <a14:imgLayer r:embed="rId12">
                    <a14:imgEffect>
                      <a14:sharpenSoften amount="32000"/>
                    </a14:imgEffect>
                    <a14:imgEffect>
                      <a14:brightnessContrast contrast="20000"/>
                    </a14:imgEffect>
                  </a14:imgLayer>
                </a14:imgProps>
              </a:ext>
            </a:extLst>
          </a:blip>
          <a:stretch>
            <a:fillRect/>
          </a:stretch>
        </p:blipFill>
        <p:spPr>
          <a:xfrm>
            <a:off x="6137462" y="4135223"/>
            <a:ext cx="2702194" cy="1798175"/>
          </a:xfrm>
          <a:prstGeom prst="rect">
            <a:avLst/>
          </a:prstGeom>
          <a:noFill/>
          <a:ln w="38100">
            <a:solidFill>
              <a:srgbClr val="92D050"/>
            </a:solidFill>
          </a:ln>
        </p:spPr>
      </p:pic>
      <p:pic>
        <p:nvPicPr>
          <p:cNvPr id="12" name="Google Shape;412;p46">
            <a:extLst>
              <a:ext uri="{FF2B5EF4-FFF2-40B4-BE49-F238E27FC236}">
                <a16:creationId xmlns:a16="http://schemas.microsoft.com/office/drawing/2014/main" id="{5B9D174E-9590-B3B2-BA34-FF488C968EF6}"/>
              </a:ext>
            </a:extLst>
          </p:cNvPr>
          <p:cNvPicPr preferRelativeResize="0"/>
          <p:nvPr/>
        </p:nvPicPr>
        <p:blipFill>
          <a:blip r:embed="rId13">
            <a:alphaModFix/>
            <a:extLst>
              <a:ext uri="{BEBA8EAE-BF5A-486C-A8C5-ECC9F3942E4B}">
                <a14:imgProps xmlns:a14="http://schemas.microsoft.com/office/drawing/2010/main">
                  <a14:imgLayer r:embed="rId14">
                    <a14:imgEffect>
                      <a14:sharpenSoften amount="29000"/>
                    </a14:imgEffect>
                    <a14:imgEffect>
                      <a14:brightnessContrast bright="4000" contrast="15000"/>
                    </a14:imgEffect>
                  </a14:imgLayer>
                </a14:imgProps>
              </a:ext>
            </a:extLst>
          </a:blip>
          <a:stretch>
            <a:fillRect/>
          </a:stretch>
        </p:blipFill>
        <p:spPr>
          <a:xfrm>
            <a:off x="304346" y="2103307"/>
            <a:ext cx="2702194" cy="1803331"/>
          </a:xfrm>
          <a:prstGeom prst="rect">
            <a:avLst/>
          </a:prstGeom>
          <a:noFill/>
          <a:ln w="38100">
            <a:solidFill>
              <a:srgbClr val="92D050"/>
            </a:solidFill>
          </a:ln>
        </p:spPr>
      </p:pic>
      <p:pic>
        <p:nvPicPr>
          <p:cNvPr id="14" name="Google Shape;410;p46">
            <a:extLst>
              <a:ext uri="{FF2B5EF4-FFF2-40B4-BE49-F238E27FC236}">
                <a16:creationId xmlns:a16="http://schemas.microsoft.com/office/drawing/2014/main" id="{F91779A2-96BD-0618-780E-156FABE14FD4}"/>
              </a:ext>
            </a:extLst>
          </p:cNvPr>
          <p:cNvPicPr preferRelativeResize="0"/>
          <p:nvPr/>
        </p:nvPicPr>
        <p:blipFill>
          <a:blip r:embed="rId15">
            <a:alphaModFix/>
            <a:extLst>
              <a:ext uri="{BEBA8EAE-BF5A-486C-A8C5-ECC9F3942E4B}">
                <a14:imgProps xmlns:a14="http://schemas.microsoft.com/office/drawing/2010/main">
                  <a14:imgLayer r:embed="rId16">
                    <a14:imgEffect>
                      <a14:sharpenSoften amount="9000"/>
                    </a14:imgEffect>
                    <a14:imgEffect>
                      <a14:brightnessContrast bright="7000" contrast="18000"/>
                    </a14:imgEffect>
                  </a14:imgLayer>
                </a14:imgProps>
              </a:ext>
            </a:extLst>
          </a:blip>
          <a:stretch>
            <a:fillRect/>
          </a:stretch>
        </p:blipFill>
        <p:spPr>
          <a:xfrm>
            <a:off x="6137462" y="2096922"/>
            <a:ext cx="2702194" cy="1798175"/>
          </a:xfrm>
          <a:prstGeom prst="rect">
            <a:avLst/>
          </a:prstGeom>
          <a:noFill/>
          <a:ln w="38100">
            <a:solidFill>
              <a:srgbClr val="92D050"/>
            </a:solidFill>
          </a:ln>
        </p:spPr>
      </p:pic>
      <p:pic>
        <p:nvPicPr>
          <p:cNvPr id="15" name="Google Shape;411;p46">
            <a:extLst>
              <a:ext uri="{FF2B5EF4-FFF2-40B4-BE49-F238E27FC236}">
                <a16:creationId xmlns:a16="http://schemas.microsoft.com/office/drawing/2014/main" id="{B6420AC3-4A0D-0158-BA5B-0F13B4E46883}"/>
              </a:ext>
            </a:extLst>
          </p:cNvPr>
          <p:cNvPicPr preferRelativeResize="0"/>
          <p:nvPr/>
        </p:nvPicPr>
        <p:blipFill>
          <a:blip r:embed="rId17">
            <a:alphaModFix/>
            <a:extLst>
              <a:ext uri="{BEBA8EAE-BF5A-486C-A8C5-ECC9F3942E4B}">
                <a14:imgProps xmlns:a14="http://schemas.microsoft.com/office/drawing/2010/main">
                  <a14:imgLayer r:embed="rId18">
                    <a14:imgEffect>
                      <a14:sharpenSoften amount="19000"/>
                    </a14:imgEffect>
                  </a14:imgLayer>
                </a14:imgProps>
              </a:ext>
            </a:extLst>
          </a:blip>
          <a:stretch>
            <a:fillRect/>
          </a:stretch>
        </p:blipFill>
        <p:spPr>
          <a:xfrm>
            <a:off x="304346" y="4135223"/>
            <a:ext cx="2702194" cy="1798175"/>
          </a:xfrm>
          <a:prstGeom prst="rect">
            <a:avLst/>
          </a:prstGeom>
          <a:noFill/>
          <a:ln w="38100">
            <a:solidFill>
              <a:srgbClr val="92D050"/>
            </a:solidFill>
          </a:ln>
        </p:spPr>
      </p:pic>
    </p:spTree>
    <p:extLst>
      <p:ext uri="{BB962C8B-B14F-4D97-AF65-F5344CB8AC3E}">
        <p14:creationId xmlns:p14="http://schemas.microsoft.com/office/powerpoint/2010/main" val="2746272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calculator&#10;&#10;Description automatically generated">
            <a:extLst>
              <a:ext uri="{FF2B5EF4-FFF2-40B4-BE49-F238E27FC236}">
                <a16:creationId xmlns:a16="http://schemas.microsoft.com/office/drawing/2014/main" id="{242647E7-21E5-8E8F-EC8F-5D37E5031530}"/>
              </a:ext>
            </a:extLst>
          </p:cNvPr>
          <p:cNvPicPr>
            <a:picLocks noChangeAspect="1"/>
          </p:cNvPicPr>
          <p:nvPr/>
        </p:nvPicPr>
        <p:blipFill>
          <a:blip r:embed="rId3"/>
          <a:stretch>
            <a:fillRect/>
          </a:stretch>
        </p:blipFill>
        <p:spPr>
          <a:xfrm>
            <a:off x="588154" y="1301300"/>
            <a:ext cx="3842832" cy="5037096"/>
          </a:xfrm>
          <a:prstGeom prst="rect">
            <a:avLst/>
          </a:prstGeom>
        </p:spPr>
      </p:pic>
      <p:sp>
        <p:nvSpPr>
          <p:cNvPr id="2" name="Freeform 2"/>
          <p:cNvSpPr/>
          <p:nvPr/>
        </p:nvSpPr>
        <p:spPr>
          <a:xfrm rot="2191667">
            <a:off x="8349454" y="103318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1208472"/>
          </a:xfrm>
          <a:prstGeom prst="rect">
            <a:avLst/>
          </a:prstGeom>
        </p:spPr>
        <p:txBody>
          <a:bodyPr lIns="0" tIns="0" rIns="0" bIns="0" rtlCol="0" anchor="t">
            <a:spAutoFit/>
          </a:bodyPr>
          <a:lstStyle/>
          <a:p>
            <a:pPr algn="ctr" defTabSz="857250"/>
            <a:r>
              <a:rPr lang="en-US" sz="4400" kern="1200" dirty="0">
                <a:solidFill>
                  <a:srgbClr val="F98832"/>
                </a:solidFill>
                <a:latin typeface="Caveat Brush"/>
                <a:ea typeface="+mn-ea"/>
                <a:cs typeface="+mn-cs"/>
              </a:rPr>
              <a:t>¿QUÉ HARÍAS CON $4,015?</a:t>
            </a:r>
            <a:endParaRPr lang="en-US" sz="4400" kern="1200" dirty="0">
              <a:latin typeface="Caveat Brush"/>
              <a:ea typeface="+mn-ea"/>
              <a:cs typeface="+mn-cs"/>
            </a:endParaRPr>
          </a:p>
          <a:p>
            <a:pPr algn="ctr" defTabSz="857250">
              <a:lnSpc>
                <a:spcPts val="5057"/>
              </a:lnSpc>
              <a:buClrTx/>
            </a:pPr>
            <a:endParaRPr lang="en-US">
              <a:ea typeface="+mn-ea"/>
            </a:endParaRPr>
          </a:p>
        </p:txBody>
      </p:sp>
      <p:sp>
        <p:nvSpPr>
          <p:cNvPr id="12" name="TextBox 12"/>
          <p:cNvSpPr txBox="1"/>
          <p:nvPr/>
        </p:nvSpPr>
        <p:spPr>
          <a:xfrm>
            <a:off x="4567436" y="1250865"/>
            <a:ext cx="4098832" cy="5750036"/>
          </a:xfrm>
          <a:prstGeom prst="rect">
            <a:avLst/>
          </a:prstGeom>
        </p:spPr>
        <p:txBody>
          <a:bodyPr wrap="square" lIns="0" tIns="0" rIns="0" bIns="0" rtlCol="0" anchor="t">
            <a:spAutoFit/>
          </a:bodyPr>
          <a:lstStyle/>
          <a:p>
            <a:pPr algn="ctr"/>
            <a:r>
              <a:rPr lang="en-US" sz="3600" dirty="0" err="1">
                <a:solidFill>
                  <a:srgbClr val="F98832"/>
                </a:solidFill>
                <a:latin typeface="Caveat Brush"/>
                <a:ea typeface="Calibri"/>
                <a:sym typeface="Calibri"/>
              </a:rPr>
              <a:t>Utiliza</a:t>
            </a:r>
            <a:r>
              <a:rPr lang="en-US" sz="3600" dirty="0">
                <a:solidFill>
                  <a:srgbClr val="F98832"/>
                </a:solidFill>
                <a:latin typeface="Caveat Brush"/>
                <a:ea typeface="Calibri"/>
                <a:sym typeface="Calibri"/>
              </a:rPr>
              <a:t> la hoja de </a:t>
            </a:r>
            <a:r>
              <a:rPr lang="en-US" sz="3600" dirty="0" err="1">
                <a:solidFill>
                  <a:srgbClr val="F98832"/>
                </a:solidFill>
                <a:latin typeface="Caveat Brush"/>
                <a:ea typeface="Calibri"/>
                <a:sym typeface="Calibri"/>
              </a:rPr>
              <a:t>trabajo</a:t>
            </a:r>
            <a:r>
              <a:rPr lang="en-US" sz="3600" dirty="0">
                <a:solidFill>
                  <a:srgbClr val="F98832"/>
                </a:solidFill>
                <a:latin typeface="Caveat Brush"/>
                <a:ea typeface="Calibri"/>
                <a:sym typeface="Calibri"/>
              </a:rPr>
              <a:t> "El </a:t>
            </a:r>
            <a:r>
              <a:rPr lang="en-US" sz="3600" dirty="0" err="1">
                <a:solidFill>
                  <a:srgbClr val="F98832"/>
                </a:solidFill>
                <a:latin typeface="Caveat Brush"/>
                <a:ea typeface="Calibri"/>
                <a:sym typeface="Calibri"/>
              </a:rPr>
              <a:t>costo</a:t>
            </a:r>
            <a:r>
              <a:rPr lang="en-US" sz="3600" dirty="0">
                <a:solidFill>
                  <a:srgbClr val="F98832"/>
                </a:solidFill>
                <a:latin typeface="Caveat Brush"/>
                <a:ea typeface="Calibri"/>
                <a:sym typeface="Calibri"/>
              </a:rPr>
              <a:t> de </a:t>
            </a:r>
            <a:r>
              <a:rPr lang="en-US" sz="3600" dirty="0" err="1">
                <a:solidFill>
                  <a:srgbClr val="F98832"/>
                </a:solidFill>
                <a:latin typeface="Caveat Brush"/>
                <a:ea typeface="Calibri"/>
                <a:sym typeface="Calibri"/>
              </a:rPr>
              <a:t>fumar</a:t>
            </a:r>
            <a:r>
              <a:rPr lang="en-US" sz="3600" dirty="0">
                <a:solidFill>
                  <a:srgbClr val="F98832"/>
                </a:solidFill>
                <a:latin typeface="Caveat Brush"/>
                <a:ea typeface="Calibri"/>
                <a:sym typeface="Calibri"/>
              </a:rPr>
              <a:t>"</a:t>
            </a:r>
            <a:endParaRPr lang="en-US" dirty="0">
              <a:latin typeface="Caveat Brush"/>
            </a:endParaRPr>
          </a:p>
          <a:p>
            <a:pPr algn="ctr">
              <a:buClr>
                <a:schemeClr val="dk1"/>
              </a:buClr>
              <a:buSzPts val="2800"/>
            </a:pPr>
            <a:br>
              <a:rPr lang="en-US" sz="1800" dirty="0">
                <a:latin typeface="Caveat Brush" pitchFamily="2" charset="0"/>
                <a:ea typeface="Calibri"/>
                <a:cs typeface="Calibri"/>
              </a:rPr>
            </a:br>
            <a:r>
              <a:rPr lang="en-US" sz="3200" dirty="0">
                <a:latin typeface="Caveat Brush"/>
                <a:ea typeface="Calibri"/>
                <a:cs typeface="Calibri"/>
                <a:sym typeface="Calibri"/>
              </a:rPr>
              <a:t>Ayuda a </a:t>
            </a:r>
            <a:r>
              <a:rPr lang="en-US" sz="3200" err="1">
                <a:latin typeface="Caveat Brush"/>
                <a:ea typeface="Calibri"/>
                <a:cs typeface="Calibri"/>
                <a:sym typeface="Calibri"/>
              </a:rPr>
              <a:t>los</a:t>
            </a:r>
            <a:r>
              <a:rPr lang="en-US" sz="3200" dirty="0">
                <a:latin typeface="Caveat Brush"/>
                <a:ea typeface="Calibri"/>
                <a:cs typeface="Calibri"/>
                <a:sym typeface="Calibri"/>
              </a:rPr>
              <a:t> padres a </a:t>
            </a:r>
            <a:r>
              <a:rPr lang="en-US" sz="3200" err="1">
                <a:latin typeface="Caveat Brush"/>
                <a:ea typeface="Calibri"/>
                <a:cs typeface="Calibri"/>
                <a:sym typeface="Calibri"/>
              </a:rPr>
              <a:t>identificar</a:t>
            </a:r>
            <a:r>
              <a:rPr lang="en-US" sz="3200" dirty="0">
                <a:latin typeface="Caveat Brush"/>
                <a:ea typeface="Calibri"/>
                <a:cs typeface="Calibri"/>
                <a:sym typeface="Calibri"/>
              </a:rPr>
              <a:t> </a:t>
            </a:r>
            <a:r>
              <a:rPr lang="en-US" sz="3200" err="1">
                <a:latin typeface="Caveat Brush"/>
                <a:ea typeface="Calibri"/>
                <a:cs typeface="Calibri"/>
                <a:sym typeface="Calibri"/>
              </a:rPr>
              <a:t>cuánto</a:t>
            </a:r>
            <a:r>
              <a:rPr lang="en-US" sz="3200" dirty="0">
                <a:latin typeface="Caveat Brush"/>
                <a:ea typeface="Calibri"/>
                <a:cs typeface="Calibri"/>
                <a:sym typeface="Calibri"/>
              </a:rPr>
              <a:t> dinero les cuesta </a:t>
            </a:r>
            <a:r>
              <a:rPr lang="en-US" sz="3200" err="1">
                <a:latin typeface="Caveat Brush"/>
                <a:ea typeface="Calibri"/>
                <a:cs typeface="Calibri"/>
                <a:sym typeface="Calibri"/>
              </a:rPr>
              <a:t>el</a:t>
            </a:r>
            <a:r>
              <a:rPr lang="en-US" sz="3200" dirty="0">
                <a:latin typeface="Caveat Brush"/>
                <a:ea typeface="Calibri"/>
                <a:cs typeface="Calibri"/>
                <a:sym typeface="Calibri"/>
              </a:rPr>
              <a:t> use de tabaco y </a:t>
            </a:r>
            <a:r>
              <a:rPr lang="en-US" sz="3200" err="1">
                <a:latin typeface="Caveat Brush"/>
                <a:ea typeface="Calibri"/>
                <a:cs typeface="Calibri"/>
                <a:sym typeface="Calibri"/>
              </a:rPr>
              <a:t>cncuentren</a:t>
            </a:r>
            <a:r>
              <a:rPr lang="en-US" sz="3200">
                <a:latin typeface="Caveat Brush"/>
                <a:ea typeface="Calibri"/>
                <a:cs typeface="Calibri"/>
                <a:sym typeface="Calibri"/>
              </a:rPr>
              <a:t> </a:t>
            </a:r>
            <a:r>
              <a:rPr lang="en-US" sz="3200" err="1">
                <a:latin typeface="Caveat Brush"/>
                <a:ea typeface="Calibri"/>
                <a:cs typeface="Calibri"/>
                <a:sym typeface="Calibri"/>
              </a:rPr>
              <a:t>otras</a:t>
            </a:r>
            <a:r>
              <a:rPr lang="en-US" sz="3200" dirty="0">
                <a:latin typeface="Caveat Brush"/>
                <a:ea typeface="Calibri"/>
                <a:cs typeface="Calibri"/>
                <a:sym typeface="Calibri"/>
              </a:rPr>
              <a:t> formas </a:t>
            </a:r>
            <a:r>
              <a:rPr lang="en-US" sz="3200" err="1">
                <a:latin typeface="Caveat Brush"/>
                <a:ea typeface="Calibri"/>
                <a:cs typeface="Calibri"/>
                <a:sym typeface="Calibri"/>
              </a:rPr>
              <a:t>en</a:t>
            </a:r>
            <a:r>
              <a:rPr lang="en-US" sz="3200" dirty="0">
                <a:latin typeface="Caveat Brush"/>
                <a:ea typeface="Calibri"/>
                <a:cs typeface="Calibri"/>
                <a:sym typeface="Calibri"/>
              </a:rPr>
              <a:t> las </a:t>
            </a:r>
            <a:r>
              <a:rPr lang="en-US" sz="3200" err="1">
                <a:latin typeface="Caveat Brush"/>
                <a:ea typeface="Calibri"/>
                <a:cs typeface="Calibri"/>
                <a:sym typeface="Calibri"/>
              </a:rPr>
              <a:t>que</a:t>
            </a:r>
            <a:r>
              <a:rPr lang="en-US" sz="3200" dirty="0">
                <a:latin typeface="Caveat Brush"/>
                <a:ea typeface="Calibri"/>
                <a:cs typeface="Calibri"/>
                <a:sym typeface="Calibri"/>
              </a:rPr>
              <a:t> </a:t>
            </a:r>
            <a:r>
              <a:rPr lang="en-US" sz="3200" err="1">
                <a:latin typeface="Caveat Brush"/>
                <a:ea typeface="Calibri"/>
                <a:cs typeface="Calibri"/>
                <a:sym typeface="Calibri"/>
              </a:rPr>
              <a:t>podrían</a:t>
            </a:r>
            <a:r>
              <a:rPr lang="en-US" sz="3200" dirty="0">
                <a:latin typeface="Caveat Brush"/>
                <a:ea typeface="Calibri"/>
                <a:cs typeface="Calibri"/>
                <a:sym typeface="Calibri"/>
              </a:rPr>
              <a:t> </a:t>
            </a:r>
            <a:r>
              <a:rPr lang="en-US" sz="3200" err="1">
                <a:latin typeface="Caveat Brush"/>
                <a:ea typeface="Calibri"/>
                <a:cs typeface="Calibri"/>
                <a:sym typeface="Calibri"/>
              </a:rPr>
              <a:t>gastar</a:t>
            </a:r>
            <a:r>
              <a:rPr lang="en-US" sz="3200" dirty="0">
                <a:latin typeface="Caveat Brush"/>
                <a:ea typeface="Calibri"/>
                <a:cs typeface="Calibri"/>
                <a:sym typeface="Calibri"/>
              </a:rPr>
              <a:t> ese dinero </a:t>
            </a:r>
            <a:r>
              <a:rPr lang="en-US" sz="3200" err="1">
                <a:latin typeface="Caveat Brush"/>
                <a:ea typeface="Calibri"/>
                <a:cs typeface="Calibri"/>
                <a:sym typeface="Calibri"/>
              </a:rPr>
              <a:t>si</a:t>
            </a:r>
            <a:r>
              <a:rPr lang="en-US" sz="3200" dirty="0">
                <a:latin typeface="Caveat Brush"/>
                <a:ea typeface="Calibri"/>
                <a:cs typeface="Calibri"/>
                <a:sym typeface="Calibri"/>
              </a:rPr>
              <a:t> </a:t>
            </a:r>
            <a:r>
              <a:rPr lang="en-US" sz="3200" err="1">
                <a:latin typeface="Caveat Brush"/>
                <a:ea typeface="Calibri"/>
                <a:cs typeface="Calibri"/>
                <a:sym typeface="Calibri"/>
              </a:rPr>
              <a:t>adoptaran</a:t>
            </a:r>
            <a:r>
              <a:rPr lang="en-US" sz="3200" dirty="0">
                <a:latin typeface="Caveat Brush"/>
                <a:ea typeface="Calibri"/>
                <a:cs typeface="Calibri"/>
                <a:sym typeface="Calibri"/>
              </a:rPr>
              <a:t> un </a:t>
            </a:r>
            <a:r>
              <a:rPr lang="en-US" sz="3200" err="1">
                <a:latin typeface="Caveat Brush"/>
                <a:ea typeface="Calibri"/>
                <a:cs typeface="Calibri"/>
                <a:sym typeface="Calibri"/>
              </a:rPr>
              <a:t>estilo</a:t>
            </a:r>
            <a:r>
              <a:rPr lang="en-US" sz="3200" dirty="0">
                <a:latin typeface="Caveat Brush"/>
                <a:ea typeface="Calibri"/>
                <a:cs typeface="Calibri"/>
                <a:sym typeface="Calibri"/>
              </a:rPr>
              <a:t> de </a:t>
            </a:r>
            <a:r>
              <a:rPr lang="en-US" sz="3200" err="1">
                <a:latin typeface="Caveat Brush"/>
                <a:ea typeface="Calibri"/>
                <a:cs typeface="Calibri"/>
                <a:sym typeface="Calibri"/>
              </a:rPr>
              <a:t>vida</a:t>
            </a:r>
            <a:r>
              <a:rPr lang="en-US" sz="3200" dirty="0">
                <a:latin typeface="Caveat Brush"/>
                <a:ea typeface="Calibri"/>
                <a:cs typeface="Calibri"/>
                <a:sym typeface="Calibri"/>
              </a:rPr>
              <a:t> libre de </a:t>
            </a:r>
            <a:r>
              <a:rPr lang="en-US" sz="3200" err="1">
                <a:latin typeface="Caveat Brush"/>
                <a:ea typeface="Calibri"/>
                <a:cs typeface="Calibri"/>
                <a:sym typeface="Calibri"/>
              </a:rPr>
              <a:t>humo</a:t>
            </a:r>
            <a:r>
              <a:rPr lang="en-US" sz="3200" dirty="0">
                <a:latin typeface="Caveat Brush"/>
                <a:ea typeface="Calibri"/>
                <a:cs typeface="Calibri"/>
                <a:sym typeface="Calibri"/>
              </a:rPr>
              <a:t> y vapor.</a:t>
            </a:r>
            <a:endParaRPr lang="en-US" sz="3200" dirty="0">
              <a:latin typeface="Caveat Brush"/>
              <a:ea typeface="Calibri"/>
              <a:cs typeface="Calibri"/>
            </a:endParaRP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947686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pPr>
            <a:r>
              <a:rPr lang="en-US" sz="8800" kern="1200" dirty="0">
                <a:solidFill>
                  <a:srgbClr val="FF914D"/>
                </a:solidFill>
                <a:latin typeface="Caveat Brush"/>
                <a:ea typeface="+mn-ea"/>
                <a:cs typeface="+mn-cs"/>
              </a:rPr>
              <a:t>MITO </a:t>
            </a:r>
            <a:endParaRPr lang="en-US" dirty="0">
              <a:ea typeface="+mn-ea"/>
              <a:cs typeface="+mn-cs"/>
            </a:endParaRPr>
          </a:p>
        </p:txBody>
      </p:sp>
      <p:sp>
        <p:nvSpPr>
          <p:cNvPr id="8" name="TextBox 8"/>
          <p:cNvSpPr txBox="1"/>
          <p:nvPr/>
        </p:nvSpPr>
        <p:spPr>
          <a:xfrm>
            <a:off x="182881" y="2051974"/>
            <a:ext cx="8768324" cy="1431739"/>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6000" b="1" dirty="0" err="1">
                <a:solidFill>
                  <a:srgbClr val="92D050"/>
                </a:solidFill>
                <a:latin typeface="Caveat Brush"/>
                <a:sym typeface="Century Gothic"/>
              </a:rPr>
              <a:t>Dejar</a:t>
            </a:r>
            <a:r>
              <a:rPr lang="en-US" sz="6000" b="1" dirty="0">
                <a:solidFill>
                  <a:srgbClr val="92D050"/>
                </a:solidFill>
                <a:latin typeface="Caveat Brush"/>
                <a:sym typeface="Century Gothic"/>
              </a:rPr>
              <a:t> de </a:t>
            </a:r>
            <a:r>
              <a:rPr lang="en-US" sz="6000" b="1" dirty="0" err="1">
                <a:solidFill>
                  <a:srgbClr val="92D050"/>
                </a:solidFill>
                <a:latin typeface="Caveat Brush"/>
                <a:sym typeface="Century Gothic"/>
              </a:rPr>
              <a:t>fumar</a:t>
            </a:r>
            <a:r>
              <a:rPr lang="en-US" sz="6000" b="1" dirty="0">
                <a:solidFill>
                  <a:srgbClr val="92D050"/>
                </a:solidFill>
                <a:latin typeface="Caveat Brush"/>
                <a:sym typeface="Century Gothic"/>
              </a:rPr>
              <a:t> es </a:t>
            </a:r>
            <a:r>
              <a:rPr lang="en-US" sz="6000" b="1" dirty="0" err="1">
                <a:solidFill>
                  <a:srgbClr val="92D050"/>
                </a:solidFill>
                <a:latin typeface="Caveat Brush"/>
                <a:sym typeface="Century Gothic"/>
              </a:rPr>
              <a:t>imposible</a:t>
            </a:r>
            <a:endParaRPr lang="en-US" dirty="0" err="1"/>
          </a:p>
        </p:txBody>
      </p:sp>
    </p:spTree>
    <p:extLst>
      <p:ext uri="{BB962C8B-B14F-4D97-AF65-F5344CB8AC3E}">
        <p14:creationId xmlns:p14="http://schemas.microsoft.com/office/powerpoint/2010/main" val="3827578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s-ES" sz="4400" kern="1200" dirty="0">
                <a:solidFill>
                  <a:srgbClr val="FF924C"/>
                </a:solidFill>
                <a:latin typeface="Caveat Brush"/>
                <a:ea typeface="+mn-ea"/>
                <a:cs typeface="+mn-cs"/>
              </a:rPr>
              <a:t>¡</a:t>
            </a:r>
            <a:r>
              <a:rPr lang="en-US" sz="4400" kern="1200" dirty="0">
                <a:solidFill>
                  <a:srgbClr val="F98832"/>
                </a:solidFill>
                <a:latin typeface="Caveat Brush"/>
                <a:ea typeface="+mn-ea"/>
                <a:cs typeface="+mn-cs"/>
              </a:rPr>
              <a:t>DEJALO YA!</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69" y="1438306"/>
            <a:ext cx="9129454" cy="6840719"/>
          </a:xfrm>
          <a:prstGeom prst="rect">
            <a:avLst/>
          </a:prstGeom>
          <a:noFill/>
        </p:spPr>
        <p:txBody>
          <a:bodyPr wrap="square" lIns="91440" tIns="45720" rIns="91440" bIns="45720" rtlCol="0" anchor="t">
            <a:spAutoFit/>
          </a:bodyPr>
          <a:lstStyle/>
          <a:p>
            <a:pPr algn="ctr" defTabSz="857250"/>
            <a:r>
              <a:rPr lang="en-US" sz="3600" kern="1200" dirty="0">
                <a:latin typeface="Caveat Brush"/>
                <a:ea typeface="+mn-ea"/>
              </a:rPr>
              <a:t>Una de las </a:t>
            </a:r>
            <a:r>
              <a:rPr lang="en-US" sz="3600" kern="1200" dirty="0" err="1">
                <a:latin typeface="Caveat Brush"/>
                <a:ea typeface="+mn-ea"/>
              </a:rPr>
              <a:t>mejores</a:t>
            </a:r>
            <a:r>
              <a:rPr lang="en-US" sz="3600" kern="1200" dirty="0">
                <a:latin typeface="Caveat Brush"/>
                <a:ea typeface="+mn-ea"/>
              </a:rPr>
              <a:t> </a:t>
            </a:r>
            <a:r>
              <a:rPr lang="en-US" sz="3600" kern="1200" dirty="0" err="1">
                <a:latin typeface="Caveat Brush"/>
                <a:ea typeface="+mn-ea"/>
              </a:rPr>
              <a:t>cosas</a:t>
            </a:r>
            <a:r>
              <a:rPr lang="en-US" sz="3600" kern="1200" dirty="0">
                <a:latin typeface="Caveat Brush"/>
                <a:ea typeface="+mn-ea"/>
              </a:rPr>
              <a:t> </a:t>
            </a:r>
            <a:r>
              <a:rPr lang="en-US" sz="3600" kern="1200" dirty="0" err="1">
                <a:latin typeface="Caveat Brush"/>
                <a:ea typeface="+mn-ea"/>
              </a:rPr>
              <a:t>que</a:t>
            </a:r>
            <a:r>
              <a:rPr lang="en-US" sz="3600" kern="1200" dirty="0">
                <a:latin typeface="Caveat Brush"/>
                <a:ea typeface="+mn-ea"/>
              </a:rPr>
              <a:t> </a:t>
            </a:r>
            <a:r>
              <a:rPr lang="en-US" sz="3600" kern="1200" dirty="0" err="1">
                <a:latin typeface="Caveat Brush"/>
                <a:ea typeface="+mn-ea"/>
              </a:rPr>
              <a:t>los</a:t>
            </a:r>
            <a:r>
              <a:rPr lang="en-US" sz="3600" kern="1200" dirty="0">
                <a:latin typeface="Caveat Brush"/>
                <a:ea typeface="+mn-ea"/>
              </a:rPr>
              <a:t> padres </a:t>
            </a:r>
            <a:r>
              <a:rPr lang="en-US" sz="3600" kern="1200" dirty="0" err="1">
                <a:latin typeface="Caveat Brush"/>
                <a:ea typeface="+mn-ea"/>
              </a:rPr>
              <a:t>pueden</a:t>
            </a:r>
            <a:r>
              <a:rPr lang="en-US" sz="3600" kern="1200" dirty="0">
                <a:latin typeface="Caveat Brush"/>
                <a:ea typeface="+mn-ea"/>
              </a:rPr>
              <a:t> </a:t>
            </a:r>
            <a:r>
              <a:rPr lang="en-US" sz="3600" kern="1200" dirty="0" err="1">
                <a:latin typeface="Caveat Brush"/>
                <a:ea typeface="+mn-ea"/>
              </a:rPr>
              <a:t>hacer</a:t>
            </a:r>
            <a:r>
              <a:rPr lang="en-US" sz="3600" kern="1200" dirty="0">
                <a:latin typeface="Caveat Brush"/>
                <a:ea typeface="+mn-ea"/>
              </a:rPr>
              <a:t> </a:t>
            </a:r>
            <a:r>
              <a:rPr lang="en-US" sz="3600" kern="1200" dirty="0" err="1">
                <a:latin typeface="Caveat Brush"/>
                <a:ea typeface="+mn-ea"/>
              </a:rPr>
              <a:t>por</a:t>
            </a:r>
            <a:r>
              <a:rPr lang="en-US" sz="3600" kern="1200" dirty="0">
                <a:latin typeface="Caveat Brush"/>
                <a:ea typeface="+mn-ea"/>
              </a:rPr>
              <a:t> </a:t>
            </a:r>
            <a:r>
              <a:rPr lang="en-US" sz="3600" kern="1200" dirty="0" err="1">
                <a:latin typeface="Caveat Brush"/>
                <a:ea typeface="+mn-ea"/>
              </a:rPr>
              <a:t>su</a:t>
            </a:r>
            <a:r>
              <a:rPr lang="en-US" sz="3600" kern="1200" dirty="0">
                <a:latin typeface="Caveat Brush"/>
                <a:ea typeface="+mn-ea"/>
              </a:rPr>
              <a:t> </a:t>
            </a:r>
            <a:r>
              <a:rPr lang="en-US" sz="3600" kern="1200" dirty="0" err="1">
                <a:latin typeface="Caveat Brush"/>
                <a:ea typeface="+mn-ea"/>
              </a:rPr>
              <a:t>propia</a:t>
            </a:r>
            <a:r>
              <a:rPr lang="en-US" sz="3600" kern="1200" dirty="0">
                <a:latin typeface="Caveat Brush"/>
                <a:ea typeface="+mn-ea"/>
              </a:rPr>
              <a:t> </a:t>
            </a:r>
            <a:r>
              <a:rPr lang="en-US" sz="3600" kern="1200" dirty="0" err="1">
                <a:latin typeface="Caveat Brush"/>
                <a:ea typeface="+mn-ea"/>
              </a:rPr>
              <a:t>salud</a:t>
            </a:r>
            <a:r>
              <a:rPr lang="en-US" sz="3600" kern="1200" dirty="0">
                <a:latin typeface="Caveat Brush"/>
                <a:ea typeface="+mn-ea"/>
              </a:rPr>
              <a:t> y la de sus </a:t>
            </a:r>
            <a:r>
              <a:rPr lang="en-US" sz="3600" kern="1200" dirty="0" err="1">
                <a:latin typeface="Caveat Brush"/>
                <a:ea typeface="+mn-ea"/>
              </a:rPr>
              <a:t>hijos</a:t>
            </a:r>
            <a:r>
              <a:rPr lang="en-US" sz="3600" kern="1200" dirty="0">
                <a:latin typeface="Caveat Brush"/>
                <a:ea typeface="+mn-ea"/>
              </a:rPr>
              <a:t> es </a:t>
            </a:r>
            <a:r>
              <a:rPr lang="en-US" sz="3600" kern="1200" dirty="0" err="1">
                <a:latin typeface="Caveat Brush"/>
                <a:ea typeface="+mn-ea"/>
              </a:rPr>
              <a:t>dejar</a:t>
            </a:r>
            <a:r>
              <a:rPr lang="en-US" sz="3600" kern="1200" dirty="0">
                <a:latin typeface="Caveat Brush"/>
                <a:ea typeface="+mn-ea"/>
              </a:rPr>
              <a:t> </a:t>
            </a:r>
            <a:r>
              <a:rPr lang="en-US" sz="3600" kern="1200" dirty="0" err="1">
                <a:latin typeface="Caveat Brush"/>
                <a:ea typeface="+mn-ea"/>
              </a:rPr>
              <a:t>el</a:t>
            </a:r>
            <a:r>
              <a:rPr lang="en-US" sz="3600" kern="1200" dirty="0">
                <a:latin typeface="Caveat Brush"/>
                <a:ea typeface="+mn-ea"/>
              </a:rPr>
              <a:t> tabaco.</a:t>
            </a:r>
            <a:endParaRPr lang="en-US" dirty="0">
              <a:latin typeface="Caveat Brush"/>
              <a:ea typeface="+mn-ea"/>
            </a:endParaRPr>
          </a:p>
          <a:p>
            <a:pPr algn="ctr" defTabSz="857250"/>
            <a:endParaRPr lang="en-US" sz="3600" kern="1200" dirty="0">
              <a:latin typeface="Caveat Brush"/>
              <a:ea typeface="+mn-ea"/>
            </a:endParaRPr>
          </a:p>
          <a:p>
            <a:pPr algn="ctr" defTabSz="857250"/>
            <a:r>
              <a:rPr lang="en-US" sz="3600" kern="1200" err="1">
                <a:latin typeface="Caveat Brush"/>
                <a:ea typeface="+mn-ea"/>
              </a:rPr>
              <a:t>Dejarlo</a:t>
            </a:r>
            <a:r>
              <a:rPr lang="en-US" sz="3600" kern="1200" dirty="0">
                <a:latin typeface="Caveat Brush"/>
                <a:ea typeface="+mn-ea"/>
              </a:rPr>
              <a:t> también </a:t>
            </a:r>
            <a:r>
              <a:rPr lang="en-US" sz="3600" kern="1200" err="1">
                <a:latin typeface="Caveat Brush"/>
                <a:ea typeface="+mn-ea"/>
              </a:rPr>
              <a:t>ayuda</a:t>
            </a:r>
            <a:r>
              <a:rPr lang="en-US" sz="3600" kern="1200" dirty="0">
                <a:latin typeface="Caveat Brush"/>
                <a:ea typeface="+mn-ea"/>
              </a:rPr>
              <a:t> a </a:t>
            </a:r>
            <a:r>
              <a:rPr lang="en-US" sz="3600" kern="1200" err="1">
                <a:latin typeface="Caveat Brush"/>
                <a:ea typeface="+mn-ea"/>
              </a:rPr>
              <a:t>mejorar</a:t>
            </a:r>
            <a:r>
              <a:rPr lang="en-US" sz="3600" kern="1200" dirty="0">
                <a:latin typeface="Caveat Brush"/>
                <a:ea typeface="+mn-ea"/>
              </a:rPr>
              <a:t> </a:t>
            </a:r>
            <a:r>
              <a:rPr lang="en-US" sz="3600" kern="1200" err="1">
                <a:latin typeface="Caveat Brush"/>
                <a:ea typeface="+mn-ea"/>
              </a:rPr>
              <a:t>los</a:t>
            </a:r>
            <a:r>
              <a:rPr lang="en-US" sz="3600" kern="1200" dirty="0">
                <a:latin typeface="Caveat Brush"/>
                <a:ea typeface="+mn-ea"/>
              </a:rPr>
              <a:t> </a:t>
            </a:r>
            <a:r>
              <a:rPr lang="en-US" sz="3600" kern="1200" err="1">
                <a:latin typeface="Caveat Brush"/>
                <a:ea typeface="+mn-ea"/>
              </a:rPr>
              <a:t>resultados</a:t>
            </a:r>
            <a:r>
              <a:rPr lang="en-US" sz="3600" kern="1200" dirty="0">
                <a:latin typeface="Caveat Brush"/>
                <a:ea typeface="+mn-ea"/>
              </a:rPr>
              <a:t> de </a:t>
            </a:r>
            <a:r>
              <a:rPr lang="en-US" sz="3600" kern="1200" err="1">
                <a:latin typeface="Caveat Brush"/>
                <a:ea typeface="+mn-ea"/>
              </a:rPr>
              <a:t>salud</a:t>
            </a:r>
            <a:r>
              <a:rPr lang="en-US" sz="3600" kern="1200" dirty="0">
                <a:latin typeface="Caveat Brush"/>
                <a:ea typeface="+mn-ea"/>
              </a:rPr>
              <a:t> </a:t>
            </a:r>
            <a:r>
              <a:rPr lang="en-US" sz="3600" kern="1200" err="1">
                <a:latin typeface="Caveat Brush"/>
                <a:ea typeface="+mn-ea"/>
              </a:rPr>
              <a:t>en</a:t>
            </a:r>
            <a:r>
              <a:rPr lang="en-US" sz="3600" kern="1200" dirty="0">
                <a:latin typeface="Caveat Brush"/>
                <a:ea typeface="+mn-ea"/>
              </a:rPr>
              <a:t> </a:t>
            </a:r>
            <a:r>
              <a:rPr lang="en-US" sz="3600" kern="1200" err="1">
                <a:latin typeface="Caveat Brush"/>
                <a:ea typeface="+mn-ea"/>
              </a:rPr>
              <a:t>nuestra</a:t>
            </a:r>
            <a:r>
              <a:rPr lang="en-US" sz="3600" kern="1200" dirty="0">
                <a:latin typeface="Caveat Brush"/>
                <a:ea typeface="+mn-ea"/>
              </a:rPr>
              <a:t> </a:t>
            </a:r>
            <a:r>
              <a:rPr lang="en-US" sz="3600" kern="1200" err="1">
                <a:latin typeface="Caveat Brush"/>
                <a:ea typeface="+mn-ea"/>
              </a:rPr>
              <a:t>comunidad</a:t>
            </a:r>
            <a:r>
              <a:rPr lang="en-US" sz="3600" kern="1200" dirty="0">
                <a:latin typeface="Caveat Brush"/>
                <a:ea typeface="+mn-ea"/>
              </a:rPr>
              <a:t> y </a:t>
            </a:r>
            <a:r>
              <a:rPr lang="en-US" sz="3600" kern="1200" err="1">
                <a:latin typeface="Caveat Brush"/>
                <a:ea typeface="+mn-ea"/>
              </a:rPr>
              <a:t>crea</a:t>
            </a:r>
            <a:r>
              <a:rPr lang="en-US" sz="3600" kern="1200" dirty="0">
                <a:latin typeface="Caveat Brush"/>
                <a:ea typeface="+mn-ea"/>
              </a:rPr>
              <a:t> </a:t>
            </a:r>
            <a:r>
              <a:rPr lang="en-US" sz="3600" kern="1200" err="1">
                <a:latin typeface="Caveat Brush"/>
                <a:ea typeface="+mn-ea"/>
              </a:rPr>
              <a:t>una</a:t>
            </a:r>
            <a:r>
              <a:rPr lang="en-US" sz="3600" kern="1200" dirty="0">
                <a:latin typeface="Caveat Brush"/>
                <a:ea typeface="+mn-ea"/>
              </a:rPr>
              <a:t> mayor </a:t>
            </a:r>
            <a:r>
              <a:rPr lang="en-US" sz="3600" kern="1200" err="1">
                <a:latin typeface="Caveat Brush"/>
                <a:ea typeface="+mn-ea"/>
              </a:rPr>
              <a:t>equidad</a:t>
            </a:r>
            <a:r>
              <a:rPr lang="en-US" sz="3600" kern="1200" dirty="0">
                <a:latin typeface="Caveat Brush"/>
                <a:ea typeface="+mn-ea"/>
              </a:rPr>
              <a:t> </a:t>
            </a:r>
            <a:r>
              <a:rPr lang="en-US" sz="3600" kern="1200" err="1">
                <a:latin typeface="Caveat Brush"/>
                <a:ea typeface="+mn-ea"/>
              </a:rPr>
              <a:t>en</a:t>
            </a:r>
            <a:r>
              <a:rPr lang="en-US" sz="3600" kern="1200" dirty="0">
                <a:latin typeface="Caveat Brush"/>
                <a:ea typeface="+mn-ea"/>
              </a:rPr>
              <a:t> la </a:t>
            </a:r>
            <a:r>
              <a:rPr lang="en-US" sz="3600" kern="1200" err="1">
                <a:latin typeface="Caveat Brush"/>
                <a:ea typeface="+mn-ea"/>
              </a:rPr>
              <a:t>salud</a:t>
            </a:r>
            <a:r>
              <a:rPr lang="en-US" sz="3600" kern="1200" dirty="0">
                <a:latin typeface="Caveat Brush"/>
                <a:ea typeface="+mn-ea"/>
              </a:rPr>
              <a:t>.</a:t>
            </a:r>
            <a:endParaRPr lang="en-US">
              <a:latin typeface="Caveat Brush"/>
              <a:ea typeface="+mn-ea"/>
            </a:endParaRPr>
          </a:p>
          <a:p>
            <a:pPr algn="ctr" defTabSz="857250"/>
            <a:r>
              <a:rPr lang="en-US" sz="3600" kern="1200">
                <a:solidFill>
                  <a:srgbClr val="F98832"/>
                </a:solidFill>
                <a:latin typeface="Caveat Brush"/>
                <a:ea typeface="+mn-ea"/>
              </a:rPr>
              <a:t>No </a:t>
            </a:r>
            <a:r>
              <a:rPr lang="en-US" sz="3600" kern="1200" err="1">
                <a:solidFill>
                  <a:srgbClr val="F98832"/>
                </a:solidFill>
                <a:latin typeface="Caveat Brush"/>
                <a:ea typeface="+mn-ea"/>
              </a:rPr>
              <a:t>puedes</a:t>
            </a:r>
            <a:r>
              <a:rPr lang="en-US" sz="3600" kern="1200" dirty="0">
                <a:solidFill>
                  <a:srgbClr val="F98832"/>
                </a:solidFill>
                <a:latin typeface="Caveat Brush"/>
                <a:ea typeface="+mn-ea"/>
              </a:rPr>
              <a:t> </a:t>
            </a:r>
            <a:r>
              <a:rPr lang="en-US" sz="3600" kern="1200" err="1">
                <a:solidFill>
                  <a:srgbClr val="F98832"/>
                </a:solidFill>
                <a:latin typeface="Caveat Brush"/>
                <a:ea typeface="+mn-ea"/>
              </a:rPr>
              <a:t>obligar</a:t>
            </a:r>
            <a:r>
              <a:rPr lang="en-US" sz="3600" kern="1200" dirty="0">
                <a:solidFill>
                  <a:srgbClr val="F98832"/>
                </a:solidFill>
                <a:latin typeface="Caveat Brush"/>
                <a:ea typeface="+mn-ea"/>
              </a:rPr>
              <a:t> a </a:t>
            </a:r>
            <a:r>
              <a:rPr lang="en-US" sz="3600" kern="1200" err="1">
                <a:solidFill>
                  <a:srgbClr val="F98832"/>
                </a:solidFill>
                <a:latin typeface="Caveat Brush"/>
                <a:ea typeface="+mn-ea"/>
              </a:rPr>
              <a:t>alguien</a:t>
            </a:r>
            <a:r>
              <a:rPr lang="en-US" sz="3600" kern="1200" dirty="0">
                <a:solidFill>
                  <a:srgbClr val="F98832"/>
                </a:solidFill>
                <a:latin typeface="Caveat Brush"/>
                <a:ea typeface="+mn-ea"/>
              </a:rPr>
              <a:t> a </a:t>
            </a:r>
            <a:r>
              <a:rPr lang="en-US" sz="3600" kern="1200" err="1">
                <a:solidFill>
                  <a:srgbClr val="F98832"/>
                </a:solidFill>
                <a:latin typeface="Caveat Brush"/>
                <a:ea typeface="+mn-ea"/>
              </a:rPr>
              <a:t>dejar</a:t>
            </a:r>
            <a:r>
              <a:rPr lang="en-US" sz="3600" kern="1200" dirty="0">
                <a:solidFill>
                  <a:srgbClr val="F98832"/>
                </a:solidFill>
                <a:latin typeface="Caveat Brush"/>
                <a:ea typeface="+mn-ea"/>
              </a:rPr>
              <a:t> </a:t>
            </a:r>
            <a:r>
              <a:rPr lang="en-US" sz="3600" kern="1200" err="1">
                <a:solidFill>
                  <a:srgbClr val="F98832"/>
                </a:solidFill>
                <a:latin typeface="Caveat Brush"/>
                <a:ea typeface="+mn-ea"/>
              </a:rPr>
              <a:t>el</a:t>
            </a:r>
            <a:r>
              <a:rPr lang="en-US" sz="3600" kern="1200" dirty="0">
                <a:solidFill>
                  <a:srgbClr val="F98832"/>
                </a:solidFill>
                <a:latin typeface="Caveat Brush"/>
                <a:ea typeface="+mn-ea"/>
              </a:rPr>
              <a:t> tabaco. </a:t>
            </a:r>
            <a:endParaRPr lang="en-US">
              <a:solidFill>
                <a:srgbClr val="F98832"/>
              </a:solidFill>
              <a:latin typeface="Caveat Brush"/>
              <a:ea typeface="+mn-ea"/>
            </a:endParaRPr>
          </a:p>
          <a:p>
            <a:pPr algn="ctr" defTabSz="857250"/>
            <a:r>
              <a:rPr lang="en-US" sz="3600" kern="1200" dirty="0">
                <a:solidFill>
                  <a:srgbClr val="F98832"/>
                </a:solidFill>
                <a:latin typeface="Caveat Brush"/>
                <a:ea typeface="+mn-ea"/>
              </a:rPr>
              <a:t>¡Pero </a:t>
            </a:r>
            <a:r>
              <a:rPr lang="en-US" sz="3600" kern="1200" dirty="0" err="1">
                <a:solidFill>
                  <a:srgbClr val="F98832"/>
                </a:solidFill>
                <a:latin typeface="Caveat Brush"/>
                <a:ea typeface="+mn-ea"/>
              </a:rPr>
              <a:t>sí</a:t>
            </a:r>
            <a:r>
              <a:rPr lang="en-US" sz="3600" kern="1200" dirty="0">
                <a:solidFill>
                  <a:srgbClr val="F98832"/>
                </a:solidFill>
                <a:latin typeface="Caveat Brush"/>
                <a:ea typeface="+mn-ea"/>
              </a:rPr>
              <a:t> </a:t>
            </a:r>
            <a:r>
              <a:rPr lang="en-US" sz="3600" kern="1200" dirty="0" err="1">
                <a:solidFill>
                  <a:srgbClr val="F98832"/>
                </a:solidFill>
                <a:latin typeface="Caveat Brush"/>
                <a:ea typeface="+mn-ea"/>
              </a:rPr>
              <a:t>puedes</a:t>
            </a:r>
            <a:r>
              <a:rPr lang="en-US" sz="3600" kern="1200" dirty="0">
                <a:solidFill>
                  <a:srgbClr val="F98832"/>
                </a:solidFill>
                <a:latin typeface="Caveat Brush"/>
                <a:ea typeface="+mn-ea"/>
              </a:rPr>
              <a:t> </a:t>
            </a:r>
            <a:r>
              <a:rPr lang="en-US" sz="3600" kern="1200" dirty="0" err="1">
                <a:solidFill>
                  <a:srgbClr val="F98832"/>
                </a:solidFill>
                <a:latin typeface="Caveat Brush"/>
                <a:ea typeface="+mn-ea"/>
              </a:rPr>
              <a:t>ofrecerle</a:t>
            </a:r>
            <a:r>
              <a:rPr lang="en-US" sz="3600" kern="1200" dirty="0">
                <a:solidFill>
                  <a:srgbClr val="F98832"/>
                </a:solidFill>
                <a:latin typeface="Caveat Brush"/>
                <a:ea typeface="+mn-ea"/>
              </a:rPr>
              <a:t> </a:t>
            </a:r>
            <a:r>
              <a:rPr lang="en-US" sz="3600" kern="1200" dirty="0" err="1">
                <a:solidFill>
                  <a:srgbClr val="F98832"/>
                </a:solidFill>
                <a:latin typeface="Caveat Brush"/>
                <a:ea typeface="+mn-ea"/>
              </a:rPr>
              <a:t>apoyo</a:t>
            </a:r>
            <a:r>
              <a:rPr lang="en-US" sz="3600" kern="1200" dirty="0">
                <a:solidFill>
                  <a:srgbClr val="F98832"/>
                </a:solidFill>
                <a:latin typeface="Caveat Brush"/>
                <a:ea typeface="+mn-ea"/>
              </a:rPr>
              <a:t>!</a:t>
            </a:r>
            <a:endParaRPr lang="en-US" dirty="0">
              <a:solidFill>
                <a:srgbClr val="F98832"/>
              </a:solidFill>
              <a:latin typeface="Caveat Brush"/>
              <a:ea typeface="+mn-ea"/>
              <a:cs typeface="+mn-cs"/>
            </a:endParaRPr>
          </a:p>
          <a:p>
            <a:pPr algn="ctr" defTabSz="857250">
              <a:lnSpc>
                <a:spcPts val="3200"/>
              </a:lnSpc>
              <a:buClrTx/>
            </a:pPr>
            <a:endParaRPr lang="en-US" sz="3600" kern="1200" dirty="0">
              <a:latin typeface="Caveat Brush"/>
              <a:ea typeface="+mn-ea"/>
              <a:cs typeface="+mn-cs"/>
            </a:endParaRPr>
          </a:p>
          <a:p>
            <a:pPr algn="ctr" defTabSz="857250"/>
            <a:endParaRPr lang="en-US" sz="3600" kern="1200" dirty="0">
              <a:latin typeface="Caveat Brush"/>
              <a:ea typeface="+mn-ea"/>
              <a:cs typeface="+mn-cs"/>
            </a:endParaRPr>
          </a:p>
          <a:p>
            <a:pPr algn="ctr" defTabSz="857250">
              <a:lnSpc>
                <a:spcPts val="3200"/>
              </a:lnSpc>
              <a:buClrTx/>
            </a:pPr>
            <a:endParaRPr lang="en-US" sz="3600" kern="1200" dirty="0">
              <a:latin typeface="Caveat Brush" pitchFamily="2" charset="0"/>
              <a:ea typeface="+mn-ea"/>
              <a:cs typeface="+mn-cs"/>
            </a:endParaRPr>
          </a:p>
          <a:p>
            <a:pPr algn="ctr" defTabSz="857250">
              <a:lnSpc>
                <a:spcPts val="3200"/>
              </a:lnSpc>
              <a:buClrTx/>
            </a:pPr>
            <a:endParaRPr lang="en-US" sz="3200" kern="1200" dirty="0">
              <a:solidFill>
                <a:srgbClr val="E46C0A"/>
              </a:solidFill>
              <a:latin typeface="Caveat Brush" pitchFamily="2" charset="0"/>
              <a:ea typeface="+mn-ea"/>
              <a:cs typeface="+mn-cs"/>
            </a:endParaRPr>
          </a:p>
          <a:p>
            <a:pPr algn="ctr" defTabSz="857250">
              <a:lnSpc>
                <a:spcPts val="40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333660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3147-97BF-EB95-2424-1D34D40047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576839-9161-FF20-4241-C7F15B2E1557}"/>
              </a:ext>
            </a:extLst>
          </p:cNvPr>
          <p:cNvSpPr/>
          <p:nvPr/>
        </p:nvSpPr>
        <p:spPr>
          <a:xfrm rot="18308403">
            <a:off x="71752" y="256520"/>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147BB0C3-6B50-DC60-6EF0-CF452A5791D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71961880-8434-5DDB-2921-7E214632CFC0}"/>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F7058A8-04A9-9E8E-9010-5EEF554B084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8460494A-8A44-C5CB-2FC8-B038832096D2}"/>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D8E60E3C-425D-0E8C-D587-EFA941D8B24E}"/>
              </a:ext>
            </a:extLst>
          </p:cNvPr>
          <p:cNvSpPr/>
          <p:nvPr/>
        </p:nvSpPr>
        <p:spPr>
          <a:xfrm rot="2191667">
            <a:off x="8174333" y="29014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B96DBCF1-ABBF-7FF8-E7BC-9536AC32B4F5}"/>
              </a:ext>
            </a:extLst>
          </p:cNvPr>
          <p:cNvSpPr/>
          <p:nvPr/>
        </p:nvSpPr>
        <p:spPr>
          <a:xfrm>
            <a:off x="976214" y="1315816"/>
            <a:ext cx="7481987" cy="4226368"/>
          </a:xfrm>
          <a:prstGeom prst="rect">
            <a:avLst/>
          </a:prstGeom>
          <a:solidFill>
            <a:srgbClr val="BCEE8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S" sz="5400" b="1" dirty="0">
                <a:solidFill>
                  <a:schemeClr val="tx1"/>
                </a:solidFill>
                <a:highlight>
                  <a:srgbClr val="BCEE80"/>
                </a:highlight>
                <a:latin typeface="Caveat Brush" pitchFamily="2" charset="0"/>
                <a:ea typeface="ADLaM Display" panose="02010000000000000000" pitchFamily="2" charset="0"/>
                <a:cs typeface="ADLaM Display" panose="02010000000000000000" pitchFamily="2" charset="0"/>
              </a:rPr>
              <a:t>"A nadie le importa cuánto sabes, hasta que saben cuánto te importan.“</a:t>
            </a:r>
          </a:p>
          <a:p>
            <a:pPr algn="ctr"/>
            <a:r>
              <a:rPr lang="en-US" sz="2800" dirty="0">
                <a:solidFill>
                  <a:schemeClr val="tx1"/>
                </a:solidFill>
                <a:latin typeface="Caveat Brush" pitchFamily="2" charset="0"/>
              </a:rPr>
              <a:t>			</a:t>
            </a:r>
          </a:p>
          <a:p>
            <a:pPr algn="ctr"/>
            <a:r>
              <a:rPr lang="en-US" sz="2800" dirty="0">
                <a:solidFill>
                  <a:schemeClr val="tx1"/>
                </a:solidFill>
                <a:latin typeface="Caveat Brush" pitchFamily="2" charset="0"/>
              </a:rPr>
              <a:t>				-Theodore Roosevelt</a:t>
            </a:r>
            <a:endParaRPr lang="en-US" sz="2800" dirty="0">
              <a:solidFill>
                <a:schemeClr val="tx1"/>
              </a:solidFill>
              <a:highlight>
                <a:srgbClr val="BCEE80"/>
              </a:highlight>
              <a:latin typeface="Caveat Brush"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217260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err="1">
                <a:solidFill>
                  <a:srgbClr val="F98832"/>
                </a:solidFill>
                <a:latin typeface="Caveat Brush"/>
                <a:ea typeface="+mn-ea"/>
                <a:cs typeface="+mn-cs"/>
              </a:rPr>
              <a:t>Dejar</a:t>
            </a:r>
            <a:r>
              <a:rPr lang="en-US" sz="4400" kern="1200">
                <a:solidFill>
                  <a:srgbClr val="F98832"/>
                </a:solidFill>
                <a:latin typeface="Caveat Brush"/>
                <a:ea typeface="+mn-ea"/>
                <a:cs typeface="+mn-cs"/>
              </a:rPr>
              <a:t> de </a:t>
            </a:r>
            <a:r>
              <a:rPr lang="en-US" sz="4400" kern="1200" err="1">
                <a:solidFill>
                  <a:srgbClr val="F98832"/>
                </a:solidFill>
                <a:latin typeface="Caveat Brush"/>
                <a:ea typeface="+mn-ea"/>
                <a:cs typeface="+mn-cs"/>
              </a:rPr>
              <a:t>fumar</a:t>
            </a:r>
            <a:r>
              <a:rPr lang="en-US" sz="4400" kern="1200">
                <a:solidFill>
                  <a:srgbClr val="F98832"/>
                </a:solidFill>
                <a:latin typeface="Caveat Brush"/>
                <a:ea typeface="+mn-ea"/>
                <a:cs typeface="+mn-cs"/>
              </a:rPr>
              <a:t>.</a:t>
            </a:r>
            <a:endParaRPr lang="en-US">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433959"/>
            <a:ext cx="8709429" cy="5550622"/>
          </a:xfrm>
          <a:prstGeom prst="rect">
            <a:avLst/>
          </a:prstGeom>
          <a:noFill/>
        </p:spPr>
        <p:txBody>
          <a:bodyPr wrap="square" lIns="91440" tIns="45720" rIns="91440" bIns="45720" rtlCol="0" anchor="t">
            <a:spAutoFit/>
          </a:bodyPr>
          <a:lstStyle/>
          <a:p>
            <a:pPr algn="ctr" defTabSz="857250"/>
            <a:r>
              <a:rPr lang="en-US" sz="3200" kern="1200" dirty="0">
                <a:solidFill>
                  <a:schemeClr val="tx1"/>
                </a:solidFill>
                <a:latin typeface="Caveat Brush"/>
              </a:rPr>
              <a:t>Casi </a:t>
            </a:r>
            <a:r>
              <a:rPr lang="en-US" sz="3200" kern="1200" dirty="0" err="1">
                <a:solidFill>
                  <a:schemeClr val="tx1"/>
                </a:solidFill>
                <a:latin typeface="Caveat Brush"/>
              </a:rPr>
              <a:t>el</a:t>
            </a:r>
            <a:r>
              <a:rPr lang="en-US" sz="3200" kern="1200" dirty="0">
                <a:solidFill>
                  <a:schemeClr val="tx1"/>
                </a:solidFill>
                <a:latin typeface="Caveat Brush"/>
              </a:rPr>
              <a:t> 70% de </a:t>
            </a:r>
            <a:r>
              <a:rPr lang="en-US" sz="3200" kern="1200" dirty="0" err="1">
                <a:solidFill>
                  <a:schemeClr val="tx1"/>
                </a:solidFill>
                <a:latin typeface="Caveat Brush"/>
              </a:rPr>
              <a:t>los</a:t>
            </a:r>
            <a:r>
              <a:rPr lang="en-US" sz="3200" kern="1200" dirty="0">
                <a:solidFill>
                  <a:schemeClr val="tx1"/>
                </a:solidFill>
                <a:latin typeface="Caveat Brush"/>
              </a:rPr>
              <a:t> </a:t>
            </a:r>
            <a:r>
              <a:rPr lang="en-US" sz="3200" kern="1200" dirty="0" err="1">
                <a:solidFill>
                  <a:schemeClr val="tx1"/>
                </a:solidFill>
                <a:latin typeface="Caveat Brush"/>
              </a:rPr>
              <a:t>adultos</a:t>
            </a:r>
            <a:r>
              <a:rPr lang="en-US" sz="3200" kern="1200" dirty="0">
                <a:solidFill>
                  <a:schemeClr val="tx1"/>
                </a:solidFill>
                <a:latin typeface="Caveat Brush"/>
              </a:rPr>
              <a:t> </a:t>
            </a:r>
            <a:r>
              <a:rPr lang="en-US" sz="3200" kern="1200" dirty="0" err="1">
                <a:solidFill>
                  <a:schemeClr val="tx1"/>
                </a:solidFill>
                <a:latin typeface="Caveat Brush"/>
              </a:rPr>
              <a:t>que</a:t>
            </a:r>
            <a:r>
              <a:rPr lang="en-US" sz="3200" kern="1200" dirty="0">
                <a:solidFill>
                  <a:schemeClr val="tx1"/>
                </a:solidFill>
                <a:latin typeface="Caveat Brush"/>
              </a:rPr>
              <a:t> </a:t>
            </a:r>
            <a:r>
              <a:rPr lang="en-US" sz="3200" kern="1200" dirty="0" err="1">
                <a:solidFill>
                  <a:schemeClr val="tx1"/>
                </a:solidFill>
                <a:latin typeface="Caveat Brush"/>
              </a:rPr>
              <a:t>fuman</a:t>
            </a:r>
            <a:r>
              <a:rPr lang="en-US" sz="3200" kern="1200" dirty="0">
                <a:solidFill>
                  <a:schemeClr val="tx1"/>
                </a:solidFill>
                <a:latin typeface="Caveat Brush"/>
              </a:rPr>
              <a:t> </a:t>
            </a:r>
            <a:r>
              <a:rPr lang="en-US" sz="3200" kern="1200" dirty="0" err="1">
                <a:solidFill>
                  <a:schemeClr val="tx1"/>
                </a:solidFill>
                <a:latin typeface="Caveat Brush"/>
              </a:rPr>
              <a:t>dicen</a:t>
            </a:r>
            <a:r>
              <a:rPr lang="en-US" sz="3200" kern="1200" dirty="0">
                <a:solidFill>
                  <a:schemeClr val="tx1"/>
                </a:solidFill>
                <a:latin typeface="Caveat Brush"/>
              </a:rPr>
              <a:t> </a:t>
            </a:r>
            <a:r>
              <a:rPr lang="en-US" sz="3200" kern="1200" dirty="0" err="1">
                <a:solidFill>
                  <a:schemeClr val="tx1"/>
                </a:solidFill>
                <a:latin typeface="Caveat Brush"/>
              </a:rPr>
              <a:t>que</a:t>
            </a:r>
            <a:r>
              <a:rPr lang="en-US" sz="3200" kern="1200" dirty="0">
                <a:solidFill>
                  <a:schemeClr val="tx1"/>
                </a:solidFill>
                <a:latin typeface="Caveat Brush"/>
              </a:rPr>
              <a:t> </a:t>
            </a:r>
            <a:r>
              <a:rPr lang="en-US" sz="3200" kern="1200" dirty="0" err="1">
                <a:solidFill>
                  <a:schemeClr val="tx1"/>
                </a:solidFill>
                <a:latin typeface="Caveat Brush"/>
              </a:rPr>
              <a:t>quieren</a:t>
            </a:r>
            <a:r>
              <a:rPr lang="en-US" sz="3200" kern="1200" dirty="0">
                <a:solidFill>
                  <a:schemeClr val="tx1"/>
                </a:solidFill>
                <a:latin typeface="Caveat Brush"/>
              </a:rPr>
              <a:t> </a:t>
            </a:r>
            <a:r>
              <a:rPr lang="en-US" sz="3200" kern="1200" dirty="0" err="1">
                <a:solidFill>
                  <a:schemeClr val="tx1"/>
                </a:solidFill>
                <a:latin typeface="Caveat Brush"/>
              </a:rPr>
              <a:t>dejarlo</a:t>
            </a:r>
            <a:r>
              <a:rPr lang="en-US" sz="3200" kern="1200" dirty="0">
                <a:solidFill>
                  <a:schemeClr val="tx1"/>
                </a:solidFill>
                <a:latin typeface="Caveat Brush"/>
              </a:rPr>
              <a:t>.</a:t>
            </a:r>
            <a:endParaRPr lang="en-US">
              <a:solidFill>
                <a:schemeClr val="tx1"/>
              </a:solidFill>
              <a:latin typeface="Caveat Brush"/>
            </a:endParaRPr>
          </a:p>
          <a:p>
            <a:pPr algn="ctr" defTabSz="857250"/>
            <a:endParaRPr lang="en-US" sz="3200" kern="1200" dirty="0">
              <a:solidFill>
                <a:schemeClr val="tx1"/>
              </a:solidFill>
              <a:latin typeface="Caveat Brush"/>
              <a:ea typeface="+mn-ea"/>
            </a:endParaRPr>
          </a:p>
          <a:p>
            <a:pPr algn="ctr" defTabSz="857250"/>
            <a:r>
              <a:rPr lang="en-US" sz="3200" kern="1200" dirty="0">
                <a:solidFill>
                  <a:schemeClr val="tx1"/>
                </a:solidFill>
                <a:latin typeface="Caveat Brush"/>
                <a:ea typeface="+mn-ea"/>
              </a:rPr>
              <a:t>Más del 50% de </a:t>
            </a:r>
            <a:r>
              <a:rPr lang="en-US" sz="3200" kern="1200" dirty="0" err="1">
                <a:solidFill>
                  <a:schemeClr val="tx1"/>
                </a:solidFill>
                <a:latin typeface="Caveat Brush"/>
                <a:ea typeface="+mn-ea"/>
              </a:rPr>
              <a:t>los</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adultos</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que</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fuman</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hicieron</a:t>
            </a:r>
            <a:r>
              <a:rPr lang="en-US" sz="3200" kern="1200" dirty="0">
                <a:solidFill>
                  <a:schemeClr val="tx1"/>
                </a:solidFill>
                <a:latin typeface="Caveat Brush"/>
                <a:ea typeface="+mn-ea"/>
              </a:rPr>
              <a:t> un </a:t>
            </a:r>
            <a:r>
              <a:rPr lang="en-US" sz="3200" kern="1200" dirty="0" err="1">
                <a:solidFill>
                  <a:schemeClr val="tx1"/>
                </a:solidFill>
                <a:latin typeface="Caveat Brush"/>
                <a:ea typeface="+mn-ea"/>
              </a:rPr>
              <a:t>intento</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por</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dejarlo</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el</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año</a:t>
            </a:r>
            <a:r>
              <a:rPr lang="en-US" sz="3200" kern="1200" dirty="0">
                <a:solidFill>
                  <a:schemeClr val="tx1"/>
                </a:solidFill>
                <a:latin typeface="Caveat Brush"/>
                <a:ea typeface="+mn-ea"/>
              </a:rPr>
              <a:t> </a:t>
            </a:r>
            <a:r>
              <a:rPr lang="en-US" sz="3200" kern="1200" dirty="0" err="1">
                <a:solidFill>
                  <a:schemeClr val="tx1"/>
                </a:solidFill>
                <a:latin typeface="Caveat Brush"/>
                <a:ea typeface="+mn-ea"/>
              </a:rPr>
              <a:t>pasado</a:t>
            </a:r>
            <a:r>
              <a:rPr lang="en-US" sz="3200" kern="1200" dirty="0">
                <a:solidFill>
                  <a:schemeClr val="tx1"/>
                </a:solidFill>
                <a:latin typeface="Caveat Brush"/>
                <a:ea typeface="+mn-ea"/>
              </a:rPr>
              <a:t>.</a:t>
            </a:r>
            <a:endParaRPr lang="en-US" dirty="0">
              <a:solidFill>
                <a:schemeClr val="tx1"/>
              </a:solidFill>
              <a:latin typeface="Caveat Brush"/>
              <a:ea typeface="+mn-ea"/>
            </a:endParaRPr>
          </a:p>
          <a:p>
            <a:pPr algn="ctr" defTabSz="857250"/>
            <a:endParaRPr lang="en-US" sz="3200" kern="1200" dirty="0">
              <a:solidFill>
                <a:schemeClr val="tx1"/>
              </a:solidFill>
              <a:latin typeface="Caveat Brush"/>
              <a:ea typeface="+mn-ea"/>
            </a:endParaRPr>
          </a:p>
          <a:p>
            <a:pPr algn="ctr" defTabSz="857250"/>
            <a:r>
              <a:rPr lang="en-US" sz="3200" kern="1200" dirty="0">
                <a:solidFill>
                  <a:schemeClr val="tx1"/>
                </a:solidFill>
                <a:latin typeface="Caveat Brush"/>
                <a:ea typeface="+mn-ea"/>
              </a:rPr>
              <a:t>Por lo general, se </a:t>
            </a:r>
            <a:r>
              <a:rPr lang="en-US" sz="3200" kern="1200" dirty="0" err="1">
                <a:solidFill>
                  <a:schemeClr val="tx1"/>
                </a:solidFill>
                <a:latin typeface="Caveat Brush"/>
                <a:ea typeface="+mn-ea"/>
              </a:rPr>
              <a:t>necesitan</a:t>
            </a:r>
            <a:r>
              <a:rPr lang="en-US" sz="3200" kern="1200" dirty="0">
                <a:solidFill>
                  <a:schemeClr val="tx1"/>
                </a:solidFill>
                <a:latin typeface="Caveat Brush"/>
                <a:ea typeface="+mn-ea"/>
              </a:rPr>
              <a:t> de 8 a 11 </a:t>
            </a:r>
            <a:r>
              <a:rPr lang="en-US" sz="3200" kern="1200" dirty="0" err="1">
                <a:solidFill>
                  <a:schemeClr val="tx1"/>
                </a:solidFill>
                <a:latin typeface="Caveat Brush"/>
                <a:ea typeface="+mn-ea"/>
              </a:rPr>
              <a:t>intentos</a:t>
            </a:r>
            <a:r>
              <a:rPr lang="en-US" sz="3200" kern="1200" dirty="0">
                <a:solidFill>
                  <a:schemeClr val="tx1"/>
                </a:solidFill>
                <a:latin typeface="Caveat Brush"/>
                <a:ea typeface="+mn-ea"/>
              </a:rPr>
              <a:t> </a:t>
            </a:r>
            <a:r>
              <a:rPr lang="en-US" sz="3200" kern="1200" dirty="0">
                <a:solidFill>
                  <a:schemeClr val="tx1"/>
                </a:solidFill>
                <a:latin typeface="Caveat Brush"/>
              </a:rPr>
              <a:t>para </a:t>
            </a:r>
            <a:r>
              <a:rPr lang="en-US" sz="3200" kern="1200" dirty="0" err="1">
                <a:solidFill>
                  <a:schemeClr val="tx1"/>
                </a:solidFill>
                <a:latin typeface="Caveat Brush"/>
              </a:rPr>
              <a:t>dejar</a:t>
            </a:r>
            <a:r>
              <a:rPr lang="en-US" sz="3200" kern="1200" dirty="0">
                <a:solidFill>
                  <a:schemeClr val="tx1"/>
                </a:solidFill>
                <a:latin typeface="Caveat Brush"/>
              </a:rPr>
              <a:t> de </a:t>
            </a:r>
            <a:r>
              <a:rPr lang="en-US" sz="3200" kern="1200" dirty="0" err="1">
                <a:solidFill>
                  <a:schemeClr val="tx1"/>
                </a:solidFill>
                <a:latin typeface="Caveat Brush"/>
              </a:rPr>
              <a:t>fumar</a:t>
            </a:r>
            <a:r>
              <a:rPr lang="en-US" sz="3200" kern="1200" dirty="0">
                <a:solidFill>
                  <a:schemeClr val="tx1"/>
                </a:solidFill>
                <a:latin typeface="Caveat Brush"/>
              </a:rPr>
              <a:t> con </a:t>
            </a:r>
            <a:r>
              <a:rPr lang="en-US" sz="3200" kern="1200" dirty="0" err="1">
                <a:solidFill>
                  <a:schemeClr val="tx1"/>
                </a:solidFill>
                <a:latin typeface="Caveat Brush"/>
              </a:rPr>
              <a:t>éxito</a:t>
            </a:r>
            <a:r>
              <a:rPr lang="en-US" sz="3200" kern="1200" dirty="0">
                <a:solidFill>
                  <a:schemeClr val="tx1"/>
                </a:solidFill>
                <a:latin typeface="Caveat Brush"/>
              </a:rPr>
              <a:t>.</a:t>
            </a:r>
            <a:endParaRPr lang="en-US" dirty="0">
              <a:solidFill>
                <a:schemeClr val="tx1"/>
              </a:solidFill>
              <a:latin typeface="Caveat Brush"/>
            </a:endParaRPr>
          </a:p>
          <a:p>
            <a:pPr algn="ctr" defTabSz="857250"/>
            <a:r>
              <a:rPr lang="en-US" sz="4000" kern="1200" dirty="0">
                <a:solidFill>
                  <a:srgbClr val="F98832"/>
                </a:solidFill>
                <a:latin typeface="Caveat Brush"/>
                <a:ea typeface="+mn-ea"/>
              </a:rPr>
              <a:t>¡El </a:t>
            </a:r>
            <a:r>
              <a:rPr lang="en-US" sz="4000" kern="1200" dirty="0" err="1">
                <a:solidFill>
                  <a:srgbClr val="F98832"/>
                </a:solidFill>
                <a:latin typeface="Caveat Brush"/>
                <a:ea typeface="+mn-ea"/>
              </a:rPr>
              <a:t>apoyo</a:t>
            </a:r>
            <a:r>
              <a:rPr lang="en-US" sz="4000" kern="1200" dirty="0">
                <a:solidFill>
                  <a:srgbClr val="F98832"/>
                </a:solidFill>
                <a:latin typeface="Caveat Brush"/>
                <a:ea typeface="+mn-ea"/>
              </a:rPr>
              <a:t> es vital y la ayuda está disponible!</a:t>
            </a:r>
            <a:endParaRPr lang="en-US" dirty="0">
              <a:solidFill>
                <a:srgbClr val="F98832"/>
              </a:solidFill>
              <a:latin typeface="Caveat Brush"/>
            </a:endParaRPr>
          </a:p>
          <a:p>
            <a:pPr algn="ctr" defTabSz="857250">
              <a:lnSpc>
                <a:spcPts val="3200"/>
              </a:lnSpc>
              <a:buClrTx/>
            </a:pPr>
            <a:endParaRPr lang="en-US" sz="3200" kern="1200" dirty="0">
              <a:solidFill>
                <a:schemeClr val="tx1"/>
              </a:solidFill>
              <a:latin typeface="Caveat Brush"/>
              <a:ea typeface="+mn-ea"/>
            </a:endParaRPr>
          </a:p>
          <a:p>
            <a:pPr algn="ctr" defTabSz="857250">
              <a:lnSpc>
                <a:spcPts val="3600"/>
              </a:lnSpc>
              <a:buClrTx/>
            </a:pPr>
            <a:endParaRPr lang="en-US" sz="40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12F9C3F7-A953-AB51-54B4-E5139C9D0EB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289166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s-ES" sz="4400" kern="1200" dirty="0">
                <a:solidFill>
                  <a:srgbClr val="F98832"/>
                </a:solidFill>
                <a:latin typeface="Caveat Brush"/>
                <a:ea typeface="+mn-ea"/>
                <a:cs typeface="+mn-cs"/>
              </a:rPr>
              <a:t>MÁS AYUDA PARA DEJAR DE FUMAR</a:t>
            </a:r>
            <a:endParaRPr lang="en-US" dirty="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74153" y="1133847"/>
            <a:ext cx="8781316" cy="5355697"/>
          </a:xfrm>
          <a:prstGeom prst="rect">
            <a:avLst/>
          </a:prstGeom>
          <a:noFill/>
        </p:spPr>
        <p:txBody>
          <a:bodyPr wrap="square" lIns="91440" tIns="45720" rIns="91440" bIns="45720" rtlCol="0" anchor="t">
            <a:spAutoFit/>
          </a:bodyPr>
          <a:lstStyle/>
          <a:p>
            <a:pPr algn="ctr" defTabSz="857250"/>
            <a:r>
              <a:rPr lang="es-ES" sz="2800" kern="1200" dirty="0">
                <a:latin typeface="Caveat Brush"/>
                <a:ea typeface="+mn-ea"/>
                <a:cs typeface="+mn-cs"/>
              </a:rPr>
              <a:t>Consulte a su proveedor de atención médica</a:t>
            </a:r>
            <a:endParaRPr lang="en-US" sz="2800" kern="1200">
              <a:latin typeface="Caveat Brush"/>
              <a:ea typeface="+mn-ea"/>
              <a:cs typeface="+mn-cs"/>
            </a:endParaRPr>
          </a:p>
          <a:p>
            <a:pPr algn="ctr" defTabSz="857250"/>
            <a:r>
              <a:rPr lang="es-ES" sz="2800" kern="1200" dirty="0">
                <a:latin typeface="Caveat Brush"/>
                <a:ea typeface="+mn-ea"/>
                <a:cs typeface="+mn-cs"/>
              </a:rPr>
              <a:t>Sugiera a los padres que pregunten sobre las </a:t>
            </a:r>
            <a:r>
              <a:rPr lang="es-ES" sz="2800" kern="1200" dirty="0">
                <a:solidFill>
                  <a:srgbClr val="FF924C"/>
                </a:solidFill>
                <a:latin typeface="Caveat Brush"/>
                <a:ea typeface="+mn-ea"/>
                <a:cs typeface="+mn-cs"/>
              </a:rPr>
              <a:t>terapias de reemplazo de nicotina </a:t>
            </a:r>
            <a:r>
              <a:rPr lang="es-ES" sz="2800" kern="1200" dirty="0">
                <a:latin typeface="Caveat Brush"/>
                <a:ea typeface="+mn-ea"/>
                <a:cs typeface="+mn-cs"/>
              </a:rPr>
              <a:t>(NRT)</a:t>
            </a:r>
            <a:endParaRPr lang="es-ES" sz="2800">
              <a:ea typeface="+mn-ea"/>
            </a:endParaRPr>
          </a:p>
          <a:p>
            <a:pPr algn="ctr" defTabSz="857250">
              <a:buClrTx/>
            </a:pPr>
            <a:endParaRPr lang="es-ES" sz="2800" kern="1200" dirty="0">
              <a:latin typeface="Caveat Brush"/>
              <a:ea typeface="+mn-ea"/>
              <a:cs typeface="+mn-cs"/>
            </a:endParaRPr>
          </a:p>
          <a:p>
            <a:pPr algn="ctr" defTabSz="857250">
              <a:buClrTx/>
            </a:pPr>
            <a:r>
              <a:rPr lang="es-ES" sz="2800" kern="1200" dirty="0">
                <a:latin typeface="Caveat Brush"/>
                <a:ea typeface="+mn-ea"/>
                <a:cs typeface="+mn-cs"/>
              </a:rPr>
              <a:t>En el estado de Indiana, los medicamentos para dejar de fumar ya no necesitan receta médica</a:t>
            </a:r>
            <a:endParaRPr lang="es-ES" sz="2800" kern="1200">
              <a:latin typeface="Caveat Brush" pitchFamily="2" charset="0"/>
              <a:ea typeface="+mn-ea"/>
              <a:cs typeface="+mn-cs"/>
            </a:endParaRPr>
          </a:p>
          <a:p>
            <a:pPr algn="ctr" defTabSz="857250">
              <a:buClrTx/>
            </a:pPr>
            <a:endParaRPr lang="es-ES" sz="2800" kern="1200" dirty="0">
              <a:latin typeface="Caveat Brush"/>
              <a:ea typeface="+mn-ea"/>
              <a:cs typeface="+mn-cs"/>
            </a:endParaRPr>
          </a:p>
          <a:p>
            <a:pPr algn="ctr" defTabSz="857250">
              <a:buClrTx/>
            </a:pPr>
            <a:r>
              <a:rPr lang="en-US" sz="2800" kern="1200" dirty="0">
                <a:latin typeface="Caveat Brush"/>
                <a:ea typeface="+mn-ea"/>
                <a:cs typeface="+mn-cs"/>
              </a:rPr>
              <a:t>Truth Initiative- </a:t>
            </a:r>
            <a:r>
              <a:rPr lang="es-ES" sz="2800" kern="1200" dirty="0">
                <a:latin typeface="Caveat Brush"/>
                <a:ea typeface="+mn-ea"/>
                <a:cs typeface="+mn-cs"/>
              </a:rPr>
              <a:t> Textea DITCHVAPE al 88709</a:t>
            </a:r>
            <a:endParaRPr lang="es-ES" sz="2800" dirty="0">
              <a:ea typeface="+mn-ea"/>
            </a:endParaRPr>
          </a:p>
          <a:p>
            <a:pPr algn="ctr" defTabSz="857250">
              <a:buClrTx/>
            </a:pPr>
            <a:r>
              <a:rPr lang="es-ES" sz="2800" kern="1200" dirty="0">
                <a:latin typeface="Caveat Brush"/>
                <a:ea typeface="+mn-ea"/>
                <a:cs typeface="+mn-cs"/>
              </a:rPr>
              <a:t>Sistema de mensajería de texto anónimo para adolescentes y adultos jóvenes que quieren dejar de vapear</a:t>
            </a:r>
            <a:endParaRPr lang="en-US" sz="2800" kern="1200" dirty="0">
              <a:latin typeface="Caveat Brush" pitchFamily="2" charset="0"/>
              <a:ea typeface="+mn-ea"/>
              <a:cs typeface="+mn-cs"/>
            </a:endParaRPr>
          </a:p>
          <a:p>
            <a:pPr algn="ctr" defTabSz="857250">
              <a:lnSpc>
                <a:spcPts val="3600"/>
              </a:lnSpc>
              <a:buClrTx/>
            </a:pPr>
            <a:endParaRPr lang="en-US" sz="2800" kern="1200" dirty="0">
              <a:latin typeface="Caveat Brush" pitchFamily="2" charset="0"/>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sp>
        <p:nvSpPr>
          <p:cNvPr id="7" name="Freeform 7">
            <a:extLst>
              <a:ext uri="{FF2B5EF4-FFF2-40B4-BE49-F238E27FC236}">
                <a16:creationId xmlns:a16="http://schemas.microsoft.com/office/drawing/2014/main" id="{23DD2B3E-E3EB-D7CC-8C0B-30AB195DEE7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 name="Google Shape;389;p44">
            <a:extLst>
              <a:ext uri="{FF2B5EF4-FFF2-40B4-BE49-F238E27FC236}">
                <a16:creationId xmlns:a16="http://schemas.microsoft.com/office/drawing/2014/main" id="{81DBBE23-AA9F-9CC3-9A54-C800256234A1}"/>
              </a:ext>
            </a:extLst>
          </p:cNvPr>
          <p:cNvPicPr preferRelativeResize="0"/>
          <p:nvPr/>
        </p:nvPicPr>
        <p:blipFill rotWithShape="1">
          <a:blip r:embed="rId15">
            <a:alphaModFix/>
          </a:blip>
          <a:srcRect l="-7330" t="-6123"/>
          <a:stretch/>
        </p:blipFill>
        <p:spPr>
          <a:xfrm>
            <a:off x="3448886" y="5419581"/>
            <a:ext cx="1697145" cy="1257798"/>
          </a:xfrm>
          <a:prstGeom prst="rect">
            <a:avLst/>
          </a:prstGeom>
          <a:noFill/>
          <a:ln>
            <a:noFill/>
          </a:ln>
        </p:spPr>
      </p:pic>
    </p:spTree>
    <p:extLst>
      <p:ext uri="{BB962C8B-B14F-4D97-AF65-F5344CB8AC3E}">
        <p14:creationId xmlns:p14="http://schemas.microsoft.com/office/powerpoint/2010/main" val="2102297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15018" y="1098521"/>
            <a:ext cx="4243132" cy="2893484"/>
          </a:xfrm>
          <a:prstGeom prst="rect">
            <a:avLst/>
          </a:prstGeom>
          <a:noFill/>
        </p:spPr>
        <p:txBody>
          <a:bodyPr wrap="square" lIns="91440" tIns="45720" rIns="91440" bIns="45720" rtlCol="0" anchor="t">
            <a:spAutoFit/>
          </a:bodyPr>
          <a:lstStyle/>
          <a:p>
            <a:pPr marL="292100" algn="ctr" defTabSz="857250">
              <a:lnSpc>
                <a:spcPts val="4500"/>
              </a:lnSpc>
            </a:pPr>
            <a:r>
              <a:rPr lang="en-US" sz="2800" kern="1200" dirty="0">
                <a:latin typeface="Caveat Brush"/>
                <a:ea typeface="+mn-ea"/>
                <a:cs typeface="+mn-cs"/>
              </a:rPr>
              <a:t>GRATUITO y Disponible 24/7  </a:t>
            </a:r>
            <a:endParaRPr lang="en-US" sz="3200" kern="1200" dirty="0">
              <a:latin typeface="Caveat Brush"/>
              <a:ea typeface="+mn-ea"/>
              <a:cs typeface="+mn-cs"/>
            </a:endParaRPr>
          </a:p>
          <a:p>
            <a:pPr marL="292100" algn="ctr" defTabSz="857250">
              <a:lnSpc>
                <a:spcPts val="4500"/>
              </a:lnSpc>
            </a:pPr>
            <a:endParaRPr lang="en-US" sz="3200" kern="1200" dirty="0">
              <a:latin typeface="Caveat Brush"/>
              <a:ea typeface="+mn-ea"/>
              <a:cs typeface="+mn-cs"/>
            </a:endParaRPr>
          </a:p>
          <a:p>
            <a:pPr marL="292100" algn="ctr" defTabSz="857250">
              <a:lnSpc>
                <a:spcPts val="4500"/>
              </a:lnSpc>
            </a:pPr>
            <a:r>
              <a:rPr lang="en-US" sz="3200" kern="1200" err="1">
                <a:latin typeface="Caveat Brush"/>
                <a:ea typeface="+mn-ea"/>
                <a:cs typeface="+mn-cs"/>
              </a:rPr>
              <a:t>Asesor</a:t>
            </a:r>
            <a:r>
              <a:rPr lang="en-US" sz="3200" kern="1200" dirty="0">
                <a:latin typeface="Caveat Brush"/>
                <a:ea typeface="+mn-ea"/>
                <a:cs typeface="+mn-cs"/>
              </a:rPr>
              <a:t> </a:t>
            </a:r>
            <a:r>
              <a:rPr lang="en-US" sz="3200" kern="1200" err="1">
                <a:latin typeface="Caveat Brush"/>
                <a:ea typeface="+mn-ea"/>
                <a:cs typeface="+mn-cs"/>
              </a:rPr>
              <a:t>Experto</a:t>
            </a:r>
            <a:r>
              <a:rPr lang="en-US" sz="3200" kern="1200" dirty="0">
                <a:latin typeface="Caveat Brush"/>
                <a:ea typeface="+mn-ea"/>
                <a:cs typeface="+mn-cs"/>
              </a:rPr>
              <a:t> para </a:t>
            </a:r>
            <a:endParaRPr lang="en-US" sz="2800">
              <a:latin typeface="Caveat Brush"/>
              <a:ea typeface="+mn-ea"/>
              <a:cs typeface="+mn-cs"/>
            </a:endParaRPr>
          </a:p>
          <a:p>
            <a:pPr marL="292100" algn="ctr" defTabSz="857250">
              <a:lnSpc>
                <a:spcPts val="4500"/>
              </a:lnSpc>
            </a:pPr>
            <a:r>
              <a:rPr lang="en-US" sz="3200" kern="1200" err="1">
                <a:latin typeface="Caveat Brush"/>
                <a:ea typeface="+mn-ea"/>
                <a:cs typeface="+mn-cs"/>
              </a:rPr>
              <a:t>Dejar</a:t>
            </a:r>
            <a:r>
              <a:rPr lang="en-US" sz="3200" kern="1200" dirty="0">
                <a:latin typeface="Caveat Brush"/>
                <a:ea typeface="+mn-ea"/>
                <a:cs typeface="+mn-cs"/>
              </a:rPr>
              <a:t> de </a:t>
            </a:r>
            <a:r>
              <a:rPr lang="en-US" sz="3200" kern="1200" err="1">
                <a:latin typeface="Caveat Brush"/>
                <a:ea typeface="+mn-ea"/>
                <a:cs typeface="+mn-cs"/>
              </a:rPr>
              <a:t>Fumar</a:t>
            </a:r>
            <a:r>
              <a:rPr lang="en-US" sz="3200" kern="1200" dirty="0">
                <a:latin typeface="Caveat Brush"/>
                <a:ea typeface="+mn-ea"/>
                <a:cs typeface="+mn-cs"/>
              </a:rPr>
              <a:t> </a:t>
            </a:r>
            <a:endParaRPr lang="en-US" sz="2800">
              <a:latin typeface="Caveat Brush"/>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4040981" y="3131989"/>
            <a:ext cx="5086754" cy="3586110"/>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383120" y="3814069"/>
            <a:ext cx="2765621" cy="1740476"/>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167355" y="3432485"/>
            <a:ext cx="4202887" cy="3278205"/>
          </a:xfrm>
          <a:prstGeom prst="rect">
            <a:avLst/>
          </a:prstGeom>
          <a:noFill/>
        </p:spPr>
        <p:txBody>
          <a:bodyPr wrap="square" lIns="91440" tIns="45720" rIns="91440" bIns="45720" rtlCol="0" anchor="t">
            <a:spAutoFit/>
          </a:bodyPr>
          <a:lstStyle/>
          <a:p>
            <a:pPr marL="292100" defTabSz="857250">
              <a:lnSpc>
                <a:spcPts val="4200"/>
              </a:lnSpc>
              <a:buClrTx/>
            </a:pPr>
            <a:endParaRPr lang="en-US" sz="3200" kern="1200" dirty="0">
              <a:latin typeface="Caveat Brush" pitchFamily="2" charset="0"/>
              <a:ea typeface="+mn-ea"/>
              <a:cs typeface="+mn-cs"/>
            </a:endParaRPr>
          </a:p>
          <a:p>
            <a:pPr marL="292100" lvl="2" algn="ctr" defTabSz="857250">
              <a:lnSpc>
                <a:spcPts val="4200"/>
              </a:lnSpc>
            </a:pPr>
            <a:r>
              <a:rPr lang="en-US" sz="3600" kern="1200" dirty="0" err="1">
                <a:latin typeface="Caveat Brush"/>
                <a:ea typeface="+mn-ea"/>
                <a:cs typeface="+mn-cs"/>
              </a:rPr>
              <a:t>Terapias</a:t>
            </a:r>
            <a:r>
              <a:rPr lang="en-US" sz="3600" kern="1200" dirty="0">
                <a:latin typeface="Caveat Brush"/>
                <a:ea typeface="+mn-ea"/>
                <a:cs typeface="+mn-cs"/>
              </a:rPr>
              <a:t> de </a:t>
            </a:r>
            <a:r>
              <a:rPr lang="en-US" sz="3600" kern="1200" dirty="0" err="1">
                <a:latin typeface="Caveat Brush"/>
                <a:ea typeface="+mn-ea"/>
                <a:cs typeface="+mn-cs"/>
              </a:rPr>
              <a:t>Reemplazo</a:t>
            </a:r>
            <a:r>
              <a:rPr lang="en-US" sz="3600" kern="1200" dirty="0">
                <a:latin typeface="Caveat Brush"/>
                <a:ea typeface="+mn-ea"/>
                <a:cs typeface="+mn-cs"/>
              </a:rPr>
              <a:t> de </a:t>
            </a:r>
            <a:r>
              <a:rPr lang="en-US" sz="3600" kern="1200" dirty="0" err="1">
                <a:latin typeface="Caveat Brush"/>
                <a:ea typeface="+mn-ea"/>
                <a:cs typeface="+mn-cs"/>
              </a:rPr>
              <a:t>Nicotina</a:t>
            </a:r>
            <a:r>
              <a:rPr lang="en-US" sz="3600" kern="1200" dirty="0">
                <a:latin typeface="Caveat Brush"/>
                <a:ea typeface="+mn-ea"/>
                <a:cs typeface="+mn-cs"/>
              </a:rPr>
              <a:t> (TRN) GRATUITAS, </a:t>
            </a:r>
            <a:r>
              <a:rPr lang="en-US" sz="3600" kern="1200" dirty="0" err="1">
                <a:latin typeface="Caveat Brush"/>
                <a:ea typeface="+mn-ea"/>
                <a:cs typeface="+mn-cs"/>
              </a:rPr>
              <a:t>según</a:t>
            </a:r>
            <a:r>
              <a:rPr lang="en-US" sz="3600" kern="1200" dirty="0">
                <a:latin typeface="Caveat Brush"/>
                <a:ea typeface="+mn-ea"/>
                <a:cs typeface="+mn-cs"/>
              </a:rPr>
              <a:t> </a:t>
            </a:r>
            <a:r>
              <a:rPr lang="en-US" sz="3600" kern="1200" dirty="0" err="1">
                <a:latin typeface="Caveat Brush"/>
                <a:ea typeface="+mn-ea"/>
                <a:cs typeface="+mn-cs"/>
              </a:rPr>
              <a:t>disponibilidad</a:t>
            </a:r>
            <a:endParaRPr lang="en-US" dirty="0" err="1">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D1091BEA-62BB-CE60-1DF6-AE5F1F03CC0B}"/>
              </a:ext>
            </a:extLst>
          </p:cNvPr>
          <p:cNvSpPr txBox="1"/>
          <p:nvPr/>
        </p:nvSpPr>
        <p:spPr>
          <a:xfrm>
            <a:off x="3838755" y="1027982"/>
            <a:ext cx="5865963"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98832"/>
                </a:solidFill>
                <a:latin typeface="Caveat Brush"/>
              </a:rPr>
              <a:t>&gt;&gt;  </a:t>
            </a:r>
            <a:r>
              <a:rPr lang="en-US" sz="3200" dirty="0" err="1">
                <a:latin typeface="Caveat Brush"/>
              </a:rPr>
              <a:t>Llamada</a:t>
            </a:r>
            <a:r>
              <a:rPr lang="en-US" sz="3200" dirty="0">
                <a:latin typeface="Caveat Brush"/>
              </a:rPr>
              <a:t>, </a:t>
            </a:r>
            <a:r>
              <a:rPr lang="en-US" sz="3200" dirty="0" err="1">
                <a:latin typeface="Caveat Brush"/>
              </a:rPr>
              <a:t>Mensaje</a:t>
            </a:r>
            <a:r>
              <a:rPr lang="en-US" sz="3200" dirty="0">
                <a:latin typeface="Caveat Brush"/>
              </a:rPr>
              <a:t> de </a:t>
            </a:r>
            <a:r>
              <a:rPr lang="en-US" sz="3200" dirty="0" err="1">
                <a:latin typeface="Caveat Brush"/>
              </a:rPr>
              <a:t>Textoo</a:t>
            </a:r>
            <a:r>
              <a:rPr lang="en-US" sz="3200" dirty="0">
                <a:latin typeface="Caveat Brush"/>
              </a:rPr>
              <a:t>, </a:t>
            </a:r>
            <a:endParaRPr lang="en-US" sz="3200"/>
          </a:p>
          <a:p>
            <a:r>
              <a:rPr lang="en-US" sz="3200" dirty="0">
                <a:latin typeface="Caveat Brush"/>
              </a:rPr>
              <a:t>      En Línea o </a:t>
            </a:r>
            <a:r>
              <a:rPr lang="en-US" sz="3200" dirty="0" err="1">
                <a:latin typeface="Caveat Brush"/>
              </a:rPr>
              <a:t>por</a:t>
            </a:r>
            <a:r>
              <a:rPr lang="en-US" sz="3200" dirty="0">
                <a:latin typeface="Caveat Brush"/>
              </a:rPr>
              <a:t> la </a:t>
            </a:r>
            <a:r>
              <a:rPr lang="en-US" sz="3200" dirty="0" err="1">
                <a:latin typeface="Caveat Brush"/>
              </a:rPr>
              <a:t>Aplicación</a:t>
            </a:r>
            <a:r>
              <a:rPr sz="3200" dirty="0">
                <a:latin typeface="Caveat Brush"/>
              </a:rPr>
              <a:t>​</a:t>
            </a:r>
            <a:endParaRPr lang="en-US" sz="3200" dirty="0"/>
          </a:p>
          <a:p>
            <a:endParaRPr lang="en-US" sz="2800" dirty="0">
              <a:solidFill>
                <a:srgbClr val="F98832"/>
              </a:solidFill>
              <a:latin typeface="Caveat Brush"/>
            </a:endParaRPr>
          </a:p>
          <a:p>
            <a:r>
              <a:rPr lang="en-US" sz="2800" dirty="0">
                <a:solidFill>
                  <a:srgbClr val="F98832"/>
                </a:solidFill>
                <a:latin typeface="Caveat Brush"/>
              </a:rPr>
              <a:t>&gt;&gt;  </a:t>
            </a:r>
            <a:r>
              <a:rPr lang="en-US" sz="3200" dirty="0">
                <a:latin typeface="Caveat Brush"/>
              </a:rPr>
              <a:t>Plan de </a:t>
            </a:r>
            <a:r>
              <a:rPr lang="en-US" sz="3200" dirty="0" err="1">
                <a:latin typeface="Caveat Brush"/>
              </a:rPr>
              <a:t>Abandono</a:t>
            </a:r>
            <a:r>
              <a:rPr lang="en-US" sz="3200" dirty="0">
                <a:latin typeface="Caveat Brush"/>
              </a:rPr>
              <a:t>, </a:t>
            </a:r>
            <a:r>
              <a:rPr lang="en-US" sz="3200" dirty="0" err="1">
                <a:latin typeface="Caveat Brush"/>
              </a:rPr>
              <a:t>Personalizado</a:t>
            </a:r>
            <a:endParaRPr lang="en-US" sz="3200" dirty="0">
              <a:latin typeface="Caveat Brush"/>
            </a:endParaRPr>
          </a:p>
          <a:p>
            <a:endParaRPr lang="en-US" sz="3200" dirty="0">
              <a:latin typeface="Caveat Brush"/>
            </a:endParaRPr>
          </a:p>
          <a:p>
            <a:pPr algn="ctr"/>
            <a:endParaRPr lang="en-US"/>
          </a:p>
        </p:txBody>
      </p:sp>
    </p:spTree>
    <p:extLst>
      <p:ext uri="{BB962C8B-B14F-4D97-AF65-F5344CB8AC3E}">
        <p14:creationId xmlns:p14="http://schemas.microsoft.com/office/powerpoint/2010/main" val="3308350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07795"/>
          </a:xfrm>
          <a:prstGeom prst="rect">
            <a:avLst/>
          </a:prstGeom>
        </p:spPr>
        <p:txBody>
          <a:bodyPr lIns="0" tIns="0" rIns="0" bIns="0" rtlCol="0" anchor="t">
            <a:spAutoFit/>
          </a:bodyPr>
          <a:lstStyle/>
          <a:p>
            <a:pPr algn="ctr" defTabSz="857250">
              <a:lnSpc>
                <a:spcPts val="5057"/>
              </a:lnSpc>
            </a:pPr>
            <a:r>
              <a:rPr lang="en-US" sz="3200" kern="1200">
                <a:solidFill>
                  <a:srgbClr val="F98832"/>
                </a:solidFill>
                <a:latin typeface="Caveat Brush"/>
                <a:ea typeface="+mn-ea"/>
                <a:cs typeface="+mn-cs"/>
              </a:rPr>
              <a:t>PROGRAMAS ESTÁNDAR Y PERSONALIZADOS DE QNI</a:t>
            </a:r>
            <a:endParaRPr lang="en-US" sz="3200">
              <a:latin typeface="Caveat Brush"/>
              <a:ea typeface="+mn-ea"/>
              <a:cs typeface="+mn-cs"/>
            </a:endParaRPr>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1138030694"/>
              </p:ext>
            </p:extLst>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Programa</a:t>
                      </a:r>
                      <a:endParaRPr lang="en-US" sz="1100" b="0" kern="100" dirty="0" err="1">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a:t>
                      </a:r>
                      <a:r>
                        <a:rPr lang="en-US" sz="900" b="0" kern="100" dirty="0" err="1">
                          <a:solidFill>
                            <a:srgbClr val="FFFFFF"/>
                          </a:solidFill>
                          <a:effectLst/>
                          <a:highlight>
                            <a:srgbClr val="7F7F7F"/>
                          </a:highlight>
                          <a:latin typeface="Segoe UI"/>
                          <a:ea typeface="Aptos" panose="020B0004020202020204" pitchFamily="34" charset="0"/>
                          <a:cs typeface="Times New Roman"/>
                        </a:rPr>
                        <a:t>autorreporte</a:t>
                      </a:r>
                      <a:r>
                        <a:rPr lang="en-US" sz="900" b="0" kern="100" dirty="0">
                          <a:solidFill>
                            <a:srgbClr val="FFFFFF"/>
                          </a:solidFill>
                          <a:effectLst/>
                          <a:highlight>
                            <a:srgbClr val="7F7F7F"/>
                          </a:highlight>
                          <a:latin typeface="Segoe UI"/>
                          <a:ea typeface="Aptos" panose="020B0004020202020204" pitchFamily="34" charset="0"/>
                          <a:cs typeface="Times New Roman"/>
                        </a:rPr>
                        <a: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lvl="0" algn="ctr">
                        <a:lnSpc>
                          <a:spcPct val="107000"/>
                        </a:lnSpc>
                        <a:spcBef>
                          <a:spcPts val="0"/>
                        </a:spcBef>
                        <a:spcAft>
                          <a:spcPts val="0"/>
                        </a:spcAft>
                        <a:buNone/>
                      </a:pPr>
                      <a:endParaRPr lang="en-US" sz="1100" b="0" kern="100" dirty="0">
                        <a:effectLst/>
                        <a:highlight>
                          <a:srgbClr val="7F7F7F"/>
                        </a:highlight>
                        <a:latin typeface="Segoe UI"/>
                        <a:cs typeface="Times New Roman"/>
                      </a:endParaRPr>
                    </a:p>
                    <a:p>
                      <a:pPr marL="0" marR="0" lvl="0" algn="ctr">
                        <a:lnSpc>
                          <a:spcPct val="107000"/>
                        </a:lnSpc>
                        <a:spcBef>
                          <a:spcPts val="0"/>
                        </a:spcBef>
                        <a:spcAft>
                          <a:spcPts val="0"/>
                        </a:spcAft>
                        <a:buNone/>
                      </a:pPr>
                      <a:r>
                        <a:rPr lang="en-US" sz="1500" b="0" kern="100" dirty="0" err="1">
                          <a:solidFill>
                            <a:srgbClr val="FFFFFF"/>
                          </a:solidFill>
                          <a:effectLst/>
                          <a:highlight>
                            <a:srgbClr val="7F7F7F"/>
                          </a:highlight>
                          <a:latin typeface="Segoe UI"/>
                          <a:cs typeface="Times New Roman"/>
                        </a:rPr>
                        <a:t>Sesiones</a:t>
                      </a:r>
                      <a:endParaRPr lang="en-US" sz="1500" b="0" kern="100" dirty="0">
                        <a:solidFill>
                          <a:srgbClr val="FFFFFF"/>
                        </a:solidFill>
                        <a:effectLst/>
                        <a:highlight>
                          <a:srgbClr val="7F7F7F"/>
                        </a:highlight>
                        <a:latin typeface="Segoe UI"/>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Ofrece</a:t>
                      </a:r>
                      <a:endParaRPr lang="en-US" sz="1100" b="0" kern="100" dirty="0" err="1">
                        <a:effectLst/>
                        <a:highlight>
                          <a:srgbClr val="7F7F7F"/>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Duración</a:t>
                      </a:r>
                      <a:endParaRPr lang="en-US" sz="1500" b="0" kern="100" dirty="0" err="1">
                        <a:solidFill>
                          <a:srgbClr val="FFFFFF"/>
                        </a:solidFill>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err="1">
                          <a:solidFill>
                            <a:srgbClr val="595959"/>
                          </a:solidFill>
                          <a:effectLst/>
                          <a:highlight>
                            <a:srgbClr val="C6EAF0"/>
                          </a:highlight>
                          <a:latin typeface="Segoe UI"/>
                          <a:ea typeface="Aptos" panose="020B0004020202020204" pitchFamily="34" charset="0"/>
                          <a:cs typeface="Times New Roman"/>
                        </a:rPr>
                        <a:t>Embarazo</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Si*</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lvl="0" algn="ctr">
                        <a:lnSpc>
                          <a:spcPct val="107000"/>
                        </a:lnSpc>
                        <a:spcBef>
                          <a:spcPts val="0"/>
                        </a:spcBef>
                        <a:spcAft>
                          <a:spcPts val="0"/>
                        </a:spcAft>
                        <a:buNone/>
                      </a:pPr>
                      <a:r>
                        <a:rPr lang="en-US" sz="1400" b="0" i="0" u="none" strike="noStrike" kern="100" noProof="0" dirty="0">
                          <a:solidFill>
                            <a:srgbClr val="595959"/>
                          </a:solidFill>
                          <a:effectLst/>
                          <a:highlight>
                            <a:srgbClr val="C6EAF0"/>
                          </a:highlight>
                          <a:latin typeface="Segoe UI"/>
                        </a:rPr>
                        <a:t>Parche o Goma de </a:t>
                      </a:r>
                      <a:r>
                        <a:rPr lang="en-US" sz="1400" b="0" i="0" u="none" strike="noStrike" kern="100" noProof="0" dirty="0" err="1">
                          <a:solidFill>
                            <a:srgbClr val="595959"/>
                          </a:solidFill>
                          <a:effectLst/>
                          <a:highlight>
                            <a:srgbClr val="C6EAF0"/>
                          </a:highlight>
                          <a:latin typeface="Segoe UI"/>
                        </a:rPr>
                        <a:t>Mascar</a:t>
                      </a:r>
                      <a:endParaRPr lang="en-US" sz="1400" b="0" i="0" u="none" strike="noStrike" kern="100" noProof="0" dirty="0">
                        <a:solidFill>
                          <a:srgbClr val="595959"/>
                        </a:solidFill>
                        <a:effectLst/>
                        <a:highlight>
                          <a:srgbClr val="C6EAF0"/>
                        </a:highlight>
                        <a:latin typeface="Segoe UI"/>
                      </a:endParaRP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2 </a:t>
                      </a:r>
                      <a:r>
                        <a:rPr lang="en-US" sz="1200" b="0" kern="100" dirty="0" err="1">
                          <a:solidFill>
                            <a:srgbClr val="595959"/>
                          </a:solidFill>
                          <a:effectLst/>
                          <a:highlight>
                            <a:srgbClr val="C6EAF0"/>
                          </a:highlight>
                          <a:latin typeface="Segoe UI"/>
                          <a:ea typeface="Aptos" panose="020B0004020202020204" pitchFamily="34" charset="0"/>
                          <a:cs typeface="Times New Roman"/>
                        </a:rPr>
                        <a:t>semanas</a:t>
                      </a:r>
                      <a:endParaRPr lang="en-US" sz="800" b="0" kern="100" dirty="0" err="1">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Salud </a:t>
                      </a:r>
                      <a:r>
                        <a:rPr lang="en-US" sz="1200" b="0" kern="100" dirty="0" err="1">
                          <a:solidFill>
                            <a:srgbClr val="595959"/>
                          </a:solidFill>
                          <a:effectLst/>
                          <a:latin typeface="Segoe UI"/>
                          <a:ea typeface="Aptos" panose="020B0004020202020204" pitchFamily="34" charset="0"/>
                          <a:cs typeface="Times New Roman"/>
                        </a:rPr>
                        <a:t>Conductual</a:t>
                      </a:r>
                      <a:r>
                        <a:rPr lang="en-US" sz="1200" b="0" kern="100" dirty="0">
                          <a:solidFill>
                            <a:srgbClr val="595959"/>
                          </a:solidFill>
                          <a:effectLst/>
                          <a:latin typeface="Segoe UI"/>
                          <a:ea typeface="Aptos" panose="020B0004020202020204" pitchFamily="34" charset="0"/>
                          <a:cs typeface="Times New Roman"/>
                        </a:rPr>
                        <a:t> </a:t>
                      </a: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Parche o Goma de </a:t>
                      </a:r>
                      <a:r>
                        <a:rPr lang="en-US" sz="1400" b="0" i="0" u="none" strike="noStrike" kern="100" noProof="0" dirty="0" err="1">
                          <a:solidFill>
                            <a:srgbClr val="595959"/>
                          </a:solidFill>
                          <a:effectLs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a:t>
                      </a:r>
                      <a:r>
                        <a:rPr lang="en-US" sz="1200" b="0" kern="100" dirty="0" err="1">
                          <a:solidFill>
                            <a:srgbClr val="595959"/>
                          </a:solidFill>
                          <a:effectLst/>
                          <a:latin typeface="Segoe UI"/>
                          <a:ea typeface="Aptos" panose="020B0004020202020204" pitchFamily="34" charset="0"/>
                          <a:cs typeface="Times New Roman"/>
                        </a:rPr>
                        <a:t>semanas</a:t>
                      </a:r>
                      <a:endParaRPr lang="en-US" sz="800" b="0" kern="100" dirty="0" err="1">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err="1">
                          <a:solidFill>
                            <a:srgbClr val="595959"/>
                          </a:solidFill>
                          <a:effectLst/>
                          <a:highlight>
                            <a:srgbClr val="C6EAF0"/>
                          </a:highlight>
                          <a:latin typeface="Segoe UI"/>
                          <a:ea typeface="Aptos" panose="020B0004020202020204" pitchFamily="34" charset="0"/>
                          <a:cs typeface="Times New Roman"/>
                        </a:rPr>
                        <a:t>Jóvenes</a:t>
                      </a:r>
                      <a:r>
                        <a:rPr lang="en-US" sz="1200" b="0" kern="100" dirty="0">
                          <a:solidFill>
                            <a:srgbClr val="595959"/>
                          </a:solidFill>
                          <a:effectLst/>
                          <a:highlight>
                            <a:srgbClr val="C6EAF0"/>
                          </a:highlight>
                          <a:latin typeface="Segoe UI"/>
                          <a:ea typeface="Aptos" panose="020B0004020202020204" pitchFamily="34" charset="0"/>
                          <a:cs typeface="Times New Roman"/>
                        </a:rPr>
                        <a:t> </a:t>
                      </a:r>
                      <a:r>
                        <a:rPr lang="en-US" sz="1200" b="0" kern="100" dirty="0" err="1">
                          <a:solidFill>
                            <a:srgbClr val="595959"/>
                          </a:solidFill>
                          <a:effectLst/>
                          <a:highlight>
                            <a:srgbClr val="C6EAF0"/>
                          </a:highlight>
                          <a:latin typeface="Segoe UI"/>
                          <a:ea typeface="Aptos" panose="020B0004020202020204" pitchFamily="34" charset="0"/>
                          <a:cs typeface="Times New Roman"/>
                        </a:rPr>
                        <a:t>en</a:t>
                      </a:r>
                      <a:r>
                        <a:rPr lang="en-US" sz="1200" b="0" kern="100" dirty="0">
                          <a:solidFill>
                            <a:srgbClr val="595959"/>
                          </a:solidFill>
                          <a:effectLst/>
                          <a:highlight>
                            <a:srgbClr val="C6EAF0"/>
                          </a:highlight>
                          <a:latin typeface="Segoe UI"/>
                          <a:ea typeface="Aptos" panose="020B0004020202020204" pitchFamily="34" charset="0"/>
                          <a:cs typeface="Times New Roman"/>
                        </a:rPr>
                        <a:t> Linea</a:t>
                      </a: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Pasos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lvl="0" algn="ctr">
                        <a:lnSpc>
                          <a:spcPct val="107000"/>
                        </a:lnSpc>
                        <a:spcBef>
                          <a:spcPts val="0"/>
                        </a:spcBef>
                        <a:spcAft>
                          <a:spcPts val="0"/>
                        </a:spcAft>
                        <a:buNone/>
                      </a:pPr>
                      <a:r>
                        <a:rPr lang="en-US" sz="1200" b="0" kern="100" dirty="0" err="1">
                          <a:solidFill>
                            <a:srgbClr val="595959"/>
                          </a:solidFill>
                          <a:effectLst/>
                          <a:latin typeface="Segoe UI"/>
                          <a:cs typeface="Times New Roman"/>
                        </a:rPr>
                        <a:t>Aumento</a:t>
                      </a:r>
                      <a:r>
                        <a:rPr lang="en-US" sz="1200" b="0" kern="100" dirty="0">
                          <a:solidFill>
                            <a:srgbClr val="595959"/>
                          </a:solidFill>
                          <a:effectLst/>
                          <a:latin typeface="Segoe UI"/>
                          <a:cs typeface="Times New Roman"/>
                        </a:rPr>
                        <a:t> de </a:t>
                      </a:r>
                      <a:r>
                        <a:rPr lang="en-US" sz="1200" b="0" kern="100" dirty="0" err="1">
                          <a:solidFill>
                            <a:srgbClr val="595959"/>
                          </a:solidFill>
                          <a:effectLst/>
                          <a:latin typeface="Segoe UI"/>
                          <a:cs typeface="Times New Roman"/>
                        </a:rPr>
                        <a:t>Mentol</a:t>
                      </a:r>
                      <a:endParaRPr lang="en-US" dirty="0" err="1"/>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cs typeface="Times New Roman"/>
                        </a:rPr>
                        <a:t>Parche o Goma de </a:t>
                      </a:r>
                      <a:r>
                        <a:rPr lang="en-US" sz="1400" b="0" kern="100" dirty="0" err="1">
                          <a:solidFill>
                            <a:srgbClr val="595959"/>
                          </a:solidFill>
                          <a:effectLst/>
                          <a:latin typeface="Segoe UI"/>
                          <a:cs typeface="Times New Roman"/>
                        </a:rPr>
                        <a:t>Mascar</a:t>
                      </a:r>
                      <a:endParaRPr lang="en-US" dirty="0" err="1"/>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a:t>
                      </a:r>
                      <a:r>
                        <a:rPr lang="en-US" sz="1200" b="0" kern="100" dirty="0" err="1">
                          <a:solidFill>
                            <a:srgbClr val="595959"/>
                          </a:solidFill>
                          <a:effectLst/>
                          <a:latin typeface="Segoe UI"/>
                          <a:ea typeface="Aptos" panose="020B0004020202020204" pitchFamily="34" charset="0"/>
                          <a:cs typeface="Times New Roman"/>
                        </a:rPr>
                        <a:t>semanas</a:t>
                      </a:r>
                      <a:endParaRPr lang="en-US" sz="800" b="0" kern="100" dirty="0" err="1">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err="1">
                          <a:solidFill>
                            <a:srgbClr val="595959"/>
                          </a:solidFill>
                          <a:effectLst/>
                          <a:highlight>
                            <a:srgbClr val="C6EAF0"/>
                          </a:highlight>
                          <a:latin typeface="Segoe UI"/>
                          <a:ea typeface="Aptos" panose="020B0004020202020204" pitchFamily="34" charset="0"/>
                          <a:cs typeface="Times New Roman"/>
                        </a:rPr>
                        <a:t>Adulto</a:t>
                      </a:r>
                      <a:r>
                        <a:rPr lang="en-US" sz="1200" b="0" kern="100" dirty="0">
                          <a:solidFill>
                            <a:srgbClr val="595959"/>
                          </a:solidFill>
                          <a:effectLst/>
                          <a:highlight>
                            <a:srgbClr val="C6EAF0"/>
                          </a:highlight>
                          <a:latin typeface="Segoe UI"/>
                          <a:ea typeface="Aptos" panose="020B0004020202020204" pitchFamily="34" charset="0"/>
                          <a:cs typeface="Times New Roman"/>
                        </a:rPr>
                        <a:t> </a:t>
                      </a:r>
                      <a:r>
                        <a:rPr lang="en-US" sz="1200" b="0" kern="100" dirty="0" err="1">
                          <a:solidFill>
                            <a:srgbClr val="595959"/>
                          </a:solidFill>
                          <a:effectLst/>
                          <a:highlight>
                            <a:srgbClr val="C6EAF0"/>
                          </a:highlight>
                          <a:latin typeface="Segoe UI"/>
                          <a:ea typeface="Aptos" panose="020B0004020202020204" pitchFamily="34" charset="0"/>
                          <a:cs typeface="Times New Roman"/>
                        </a:rPr>
                        <a:t>Estandar</a:t>
                      </a:r>
                      <a:endParaRPr lang="en-US" sz="800" b="0" kern="100" dirty="0" err="1">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a:solidFill>
                            <a:srgbClr val="595959"/>
                          </a:solidFill>
                          <a:effectLst/>
                          <a:highlight>
                            <a:srgbClr val="C6EAF0"/>
                          </a:highlight>
                          <a:latin typeface="Segoe UI"/>
                          <a:ea typeface="Aptos" panose="020B0004020202020204" pitchFamily="34" charset="0"/>
                          <a:cs typeface="Times New Roman"/>
                        </a:rPr>
                        <a:t>Si* para </a:t>
                      </a:r>
                      <a:r>
                        <a:rPr lang="en-US" sz="1100" b="0" kern="100" err="1">
                          <a:solidFill>
                            <a:srgbClr val="595959"/>
                          </a:solidFill>
                          <a:effectLst/>
                          <a:highlight>
                            <a:srgbClr val="C6EAF0"/>
                          </a:highlight>
                          <a:latin typeface="Segoe UI"/>
                          <a:ea typeface="Aptos" panose="020B0004020202020204" pitchFamily="34" charset="0"/>
                          <a:cs typeface="Times New Roman"/>
                        </a:rPr>
                        <a:t>los</a:t>
                      </a:r>
                      <a:r>
                        <a:rPr lang="en-US" sz="1100" b="0" kern="100" dirty="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que</a:t>
                      </a:r>
                      <a:r>
                        <a:rPr lang="en-US" sz="1100" b="0" kern="100" dirty="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califican</a:t>
                      </a:r>
                      <a:endParaRPr lang="en-US" sz="1100" b="0" kern="100" err="1">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highlight>
                            <a:srgbClr val="C6EAF0"/>
                          </a:highlight>
                          <a:latin typeface="Segoe UI"/>
                        </a:rPr>
                        <a:t>Parche o Goma de </a:t>
                      </a:r>
                      <a:r>
                        <a:rPr lang="en-US" sz="1400" b="0" i="0" u="none" strike="noStrike" kern="100" noProof="0" dirty="0" err="1">
                          <a:solidFill>
                            <a:srgbClr val="595959"/>
                          </a:solidFill>
                          <a:effectLst/>
                          <a:highlight>
                            <a:srgbClr val="C6EAF0"/>
                          </a:highligh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2 </a:t>
                      </a:r>
                      <a:r>
                        <a:rPr lang="en-US" sz="1200" b="0" kern="100" err="1">
                          <a:solidFill>
                            <a:srgbClr val="595959"/>
                          </a:solidFill>
                          <a:effectLst/>
                          <a:highlight>
                            <a:srgbClr val="C6EAF0"/>
                          </a:highlight>
                          <a:latin typeface="Segoe UI"/>
                          <a:ea typeface="Aptos" panose="020B0004020202020204" pitchFamily="34" charset="0"/>
                          <a:cs typeface="Times New Roman"/>
                        </a:rPr>
                        <a:t>semanas</a:t>
                      </a:r>
                      <a:endParaRPr lang="en-US" sz="800" b="0" kern="100" dirty="0" err="1">
                        <a:effectLst/>
                        <a:highlight>
                          <a:srgbClr val="C6EAF0"/>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200622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err="1">
                <a:latin typeface="Caveat Brush"/>
                <a:ea typeface="Segoe UI Black"/>
                <a:cs typeface="Segoe UI"/>
              </a:rPr>
              <a:t>Solicita</a:t>
            </a:r>
            <a:r>
              <a:rPr lang="en-US" sz="3800" dirty="0">
                <a:latin typeface="Caveat Brush"/>
                <a:ea typeface="Segoe UI Black"/>
                <a:cs typeface="Segoe UI"/>
              </a:rPr>
              <a:t> </a:t>
            </a:r>
            <a:r>
              <a:rPr lang="en-US" sz="3800" dirty="0" err="1">
                <a:latin typeface="Caveat Brush"/>
                <a:ea typeface="Segoe UI Black"/>
                <a:cs typeface="Segoe UI"/>
              </a:rPr>
              <a:t>Materiales</a:t>
            </a:r>
            <a:r>
              <a:rPr lang="en-US" sz="3800" dirty="0">
                <a:latin typeface="Caveat Brush"/>
                <a:ea typeface="Segoe UI Black"/>
                <a:cs typeface="Segoe UI"/>
              </a:rPr>
              <a:t> de QNI GRATIS </a:t>
            </a:r>
            <a:r>
              <a:rPr lang="en-US" sz="3800" dirty="0" err="1">
                <a:latin typeface="Caveat Brush"/>
                <a:ea typeface="Segoe UI Black"/>
                <a:cs typeface="Segoe UI"/>
              </a:rPr>
              <a:t>en</a:t>
            </a:r>
            <a:r>
              <a:rPr lang="en-US" sz="3800" dirty="0">
                <a:latin typeface="Caveat Brush"/>
                <a:ea typeface="Segoe UI Black"/>
                <a:cs typeface="Segoe UI"/>
              </a:rPr>
              <a:t>: </a:t>
            </a:r>
            <a:r>
              <a:rPr lang="en-US" sz="3300" dirty="0">
                <a:latin typeface="Caveat Brush"/>
                <a:ea typeface="Segoe UI Black"/>
                <a:cs typeface="Segoe UI"/>
              </a:rPr>
              <a:t>quitnowindiana.com/educational-materials   </a:t>
            </a:r>
            <a:endParaRPr lang="en-US">
              <a:latin typeface="Caveat Brush"/>
              <a:ea typeface="Segoe UI Black"/>
              <a:cs typeface="Segoe UI"/>
            </a:endParaRP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6"/>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None/>
            </a:pPr>
            <a:r>
              <a:rPr lang="en-US" sz="3200" dirty="0">
                <a:latin typeface="Caveat Brush"/>
                <a:ea typeface="Segoe UI Black"/>
                <a:cs typeface="Segoe UI"/>
              </a:rPr>
              <a:t>En Ingles &amp; Español   </a:t>
            </a:r>
          </a:p>
        </p:txBody>
      </p:sp>
    </p:spTree>
    <p:extLst>
      <p:ext uri="{BB962C8B-B14F-4D97-AF65-F5344CB8AC3E}">
        <p14:creationId xmlns:p14="http://schemas.microsoft.com/office/powerpoint/2010/main" val="131628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186907" y="2654232"/>
            <a:ext cx="8755812" cy="842282"/>
          </a:xfrm>
          <a:prstGeom prst="rect">
            <a:avLst/>
          </a:prstGeom>
        </p:spPr>
        <p:txBody>
          <a:bodyPr wrap="square" lIns="0" tIns="0" rIns="0" bIns="0" rtlCol="0" anchor="t">
            <a:spAutoFit/>
          </a:bodyPr>
          <a:lstStyle/>
          <a:p>
            <a:pPr algn="ctr" defTabSz="857250">
              <a:lnSpc>
                <a:spcPts val="6694"/>
              </a:lnSpc>
              <a:buClrTx/>
            </a:pPr>
            <a:r>
              <a:rPr lang="en-US" sz="5400" kern="1200" dirty="0">
                <a:solidFill>
                  <a:srgbClr val="FF914D"/>
                </a:solidFill>
                <a:latin typeface="Caveat Brush"/>
                <a:ea typeface="+mn-ea"/>
                <a:cs typeface="+mn-cs"/>
              </a:rPr>
              <a:t>PREGUNTA – ACONSEJA - REFIERE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244D4-862A-77E3-78FE-FC2286E3FB4E}"/>
              </a:ext>
            </a:extLst>
          </p:cNvPr>
          <p:cNvPicPr>
            <a:picLocks noChangeAspect="1"/>
          </p:cNvPicPr>
          <p:nvPr/>
        </p:nvPicPr>
        <p:blipFill>
          <a:blip r:embed="rId3"/>
          <a:stretch>
            <a:fillRect/>
          </a:stretch>
        </p:blipFill>
        <p:spPr>
          <a:xfrm>
            <a:off x="3392142" y="2708865"/>
            <a:ext cx="2753408" cy="4378487"/>
          </a:xfrm>
          <a:prstGeom prst="rect">
            <a:avLst/>
          </a:prstGeom>
        </p:spPr>
      </p:pic>
      <p:sp>
        <p:nvSpPr>
          <p:cNvPr id="11" name="Freeform 7">
            <a:extLst>
              <a:ext uri="{FF2B5EF4-FFF2-40B4-BE49-F238E27FC236}">
                <a16:creationId xmlns:a16="http://schemas.microsoft.com/office/drawing/2014/main" id="{54A9371E-8867-2059-EAE3-869DB361E651}"/>
              </a:ext>
            </a:extLst>
          </p:cNvPr>
          <p:cNvSpPr/>
          <p:nvPr/>
        </p:nvSpPr>
        <p:spPr>
          <a:xfrm rot="16200000">
            <a:off x="1226933" y="2856322"/>
            <a:ext cx="2954040" cy="4460094"/>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PREGUNTA</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382942" y="1129997"/>
            <a:ext cx="6221814" cy="3427035"/>
          </a:xfrm>
          <a:prstGeom prst="rect">
            <a:avLst/>
          </a:prstGeom>
          <a:noFill/>
        </p:spPr>
        <p:txBody>
          <a:bodyPr wrap="square" lIns="91440" tIns="45720" rIns="91440" bIns="45720" rtlCol="0" anchor="t">
            <a:spAutoFit/>
          </a:bodyPr>
          <a:lstStyle/>
          <a:p>
            <a:pPr defTabSz="857250">
              <a:lnSpc>
                <a:spcPts val="3600"/>
              </a:lnSpc>
            </a:pPr>
            <a:r>
              <a:rPr lang="en-US" sz="3600" kern="1200" dirty="0">
                <a:solidFill>
                  <a:srgbClr val="F98832"/>
                </a:solidFill>
                <a:latin typeface="Caveat Brush"/>
                <a:ea typeface="+mn-ea"/>
                <a:cs typeface="+mn-cs"/>
              </a:rPr>
              <a:t>PREGUNTE</a:t>
            </a:r>
            <a:r>
              <a:rPr lang="en-US" sz="3600" kern="1200" dirty="0">
                <a:latin typeface="Caveat Brush"/>
                <a:ea typeface="+mn-ea"/>
                <a:cs typeface="+mn-cs"/>
              </a:rPr>
              <a:t> </a:t>
            </a:r>
            <a:r>
              <a:rPr lang="en-US" sz="3600" kern="1200" dirty="0" err="1">
                <a:latin typeface="Caveat Brush"/>
                <a:ea typeface="+mn-ea"/>
                <a:cs typeface="+mn-cs"/>
              </a:rPr>
              <a:t>sobre</a:t>
            </a:r>
            <a:r>
              <a:rPr lang="en-US" sz="3600" kern="1200" dirty="0">
                <a:latin typeface="Caveat Brush"/>
                <a:ea typeface="+mn-ea"/>
                <a:cs typeface="+mn-cs"/>
              </a:rPr>
              <a:t> </a:t>
            </a:r>
            <a:r>
              <a:rPr lang="en-US" sz="3600" kern="1200" dirty="0" err="1">
                <a:latin typeface="Caveat Brush"/>
                <a:ea typeface="+mn-ea"/>
                <a:cs typeface="+mn-cs"/>
              </a:rPr>
              <a:t>el</a:t>
            </a:r>
            <a:r>
              <a:rPr lang="en-US" sz="3600" kern="1200" dirty="0">
                <a:latin typeface="Caveat Brush"/>
                <a:ea typeface="+mn-ea"/>
                <a:cs typeface="+mn-cs"/>
              </a:rPr>
              <a:t> </a:t>
            </a:r>
            <a:r>
              <a:rPr lang="en-US" sz="3600" kern="1200" dirty="0" err="1">
                <a:latin typeface="Caveat Brush"/>
                <a:ea typeface="+mn-ea"/>
                <a:cs typeface="+mn-cs"/>
              </a:rPr>
              <a:t>consumo</a:t>
            </a:r>
            <a:r>
              <a:rPr lang="en-US" sz="3600" kern="1200" dirty="0">
                <a:latin typeface="Caveat Brush"/>
                <a:ea typeface="+mn-ea"/>
                <a:cs typeface="+mn-cs"/>
              </a:rPr>
              <a:t> </a:t>
            </a:r>
            <a:endParaRPr lang="en-US" dirty="0">
              <a:ea typeface="+mn-ea"/>
            </a:endParaRPr>
          </a:p>
          <a:p>
            <a:pPr defTabSz="857250">
              <a:lnSpc>
                <a:spcPts val="3600"/>
              </a:lnSpc>
            </a:pPr>
            <a:r>
              <a:rPr lang="en-US" sz="3600" kern="1200" dirty="0">
                <a:latin typeface="Caveat Brush"/>
                <a:ea typeface="+mn-ea"/>
                <a:cs typeface="+mn-cs"/>
              </a:rPr>
              <a:t>de tabaco </a:t>
            </a:r>
            <a:endParaRPr lang="en-US">
              <a:ea typeface="+mn-ea"/>
            </a:endParaRPr>
          </a:p>
          <a:p>
            <a:pPr marL="864235" indent="-571500" defTabSz="857250">
              <a:lnSpc>
                <a:spcPts val="3600"/>
              </a:lnSpc>
              <a:buClrTx/>
              <a:buFont typeface="Arial" panose="020B0604020202020204" pitchFamily="34" charset="0"/>
              <a:buChar char="•"/>
            </a:pPr>
            <a:r>
              <a:rPr lang="en-US" sz="3600" kern="1200" dirty="0">
                <a:latin typeface="Caveat Brush"/>
                <a:ea typeface="+mn-ea"/>
                <a:cs typeface="+mn-cs"/>
              </a:rPr>
              <a:t>¡</a:t>
            </a:r>
            <a:r>
              <a:rPr lang="en-US" sz="3600" kern="1200" dirty="0" err="1">
                <a:latin typeface="Caveat Brush"/>
                <a:ea typeface="+mn-ea"/>
                <a:cs typeface="+mn-cs"/>
              </a:rPr>
              <a:t>Pregunte</a:t>
            </a:r>
            <a:r>
              <a:rPr lang="en-US" sz="3600" kern="1200" dirty="0">
                <a:latin typeface="Caveat Brush"/>
                <a:ea typeface="+mn-ea"/>
                <a:cs typeface="+mn-cs"/>
              </a:rPr>
              <a:t> a </a:t>
            </a:r>
            <a:r>
              <a:rPr lang="en-US" sz="3600" kern="1200" dirty="0" err="1">
                <a:latin typeface="Caveat Brush"/>
                <a:ea typeface="+mn-ea"/>
                <a:cs typeface="+mn-cs"/>
              </a:rPr>
              <a:t>todos</a:t>
            </a:r>
            <a:r>
              <a:rPr lang="en-US" sz="3600" kern="1200" dirty="0">
                <a:latin typeface="Caveat Brush"/>
                <a:ea typeface="+mn-ea"/>
                <a:cs typeface="+mn-cs"/>
              </a:rPr>
              <a:t>!</a:t>
            </a:r>
          </a:p>
          <a:p>
            <a:pPr marL="864235" indent="-571500" defTabSz="857250">
              <a:lnSpc>
                <a:spcPts val="3600"/>
              </a:lnSpc>
              <a:buClrTx/>
              <a:buFont typeface="Arial" panose="020B0604020202020204" pitchFamily="34" charset="0"/>
              <a:buChar char="•"/>
            </a:pPr>
            <a:r>
              <a:rPr lang="en-US" sz="3600" kern="1200" dirty="0">
                <a:latin typeface="Caveat Brush"/>
                <a:ea typeface="+mn-ea"/>
                <a:cs typeface="+mn-cs"/>
              </a:rPr>
              <a:t>¡</a:t>
            </a:r>
            <a:r>
              <a:rPr lang="en-US" sz="3600" kern="1200" dirty="0" err="1">
                <a:latin typeface="Caveat Brush"/>
                <a:ea typeface="+mn-ea"/>
                <a:cs typeface="+mn-cs"/>
              </a:rPr>
              <a:t>Pregunte</a:t>
            </a:r>
            <a:r>
              <a:rPr lang="en-US" sz="3600" kern="1200" dirty="0">
                <a:latin typeface="Caveat Brush"/>
                <a:ea typeface="+mn-ea"/>
                <a:cs typeface="+mn-cs"/>
              </a:rPr>
              <a:t> </a:t>
            </a:r>
            <a:r>
              <a:rPr lang="en-US" sz="3600" kern="1200" dirty="0" err="1">
                <a:latin typeface="Caveat Brush"/>
                <a:ea typeface="+mn-ea"/>
                <a:cs typeface="+mn-cs"/>
              </a:rPr>
              <a:t>rutinariament</a:t>
            </a:r>
            <a:r>
              <a:rPr lang="en-US" sz="3600" kern="1200" dirty="0">
                <a:latin typeface="Caveat Brush"/>
                <a:ea typeface="+mn-ea"/>
                <a:cs typeface="+mn-cs"/>
              </a:rPr>
              <a:t>!</a:t>
            </a:r>
            <a:endParaRPr lang="en-US">
              <a:ea typeface="+mn-ea"/>
            </a:endParaRPr>
          </a:p>
          <a:p>
            <a:pPr marL="864235" indent="-571500" defTabSz="857250">
              <a:lnSpc>
                <a:spcPts val="3600"/>
              </a:lnSpc>
              <a:buClrTx/>
              <a:buFont typeface="Arial" panose="020B0604020202020204" pitchFamily="34" charset="0"/>
              <a:buChar char="•"/>
            </a:pPr>
            <a:r>
              <a:rPr lang="en-US" sz="3600" kern="1200" dirty="0">
                <a:latin typeface="Caveat Brush"/>
                <a:ea typeface="+mn-ea"/>
                <a:cs typeface="+mn-cs"/>
              </a:rPr>
              <a:t>¡Sin </a:t>
            </a:r>
            <a:r>
              <a:rPr lang="en-US" sz="3600" kern="1200" dirty="0" err="1">
                <a:latin typeface="Caveat Brush"/>
                <a:ea typeface="+mn-ea"/>
                <a:cs typeface="+mn-cs"/>
              </a:rPr>
              <a:t>juzgar</a:t>
            </a:r>
            <a:r>
              <a:rPr lang="en-US" sz="3600" kern="1200" dirty="0">
                <a:latin typeface="Caveat Brush"/>
                <a:ea typeface="+mn-ea"/>
                <a:cs typeface="+mn-cs"/>
              </a:rPr>
              <a:t>!</a:t>
            </a:r>
            <a:endParaRPr lang="en-US">
              <a:ea typeface="+mn-ea"/>
              <a:cs typeface="+mn-cs"/>
            </a:endParaRPr>
          </a:p>
          <a:p>
            <a:pPr marL="594360" indent="-301625" defTabSz="857250">
              <a:lnSpc>
                <a:spcPts val="3600"/>
              </a:lnSpc>
              <a:buClrTx/>
              <a:buFont typeface="Arial" panose="020B0604020202020204" pitchFamily="34" charset="0"/>
              <a:buChar char="•"/>
            </a:pPr>
            <a:endParaRPr lang="en-US" sz="3600" kern="1200" dirty="0">
              <a:latin typeface="Caveat Brush" pitchFamily="2" charset="0"/>
              <a:ea typeface="+mn-ea"/>
              <a:cs typeface="+mn-cs"/>
            </a:endParaRPr>
          </a:p>
          <a:p>
            <a:pPr algn="ctr" defTabSz="857250">
              <a:lnSpc>
                <a:spcPts val="3600"/>
              </a:lnSpc>
              <a:buClrTx/>
            </a:pPr>
            <a:endParaRPr lang="en-US" sz="4000" kern="1200" dirty="0">
              <a:latin typeface="Caveat Brush" pitchFamily="2" charset="0"/>
              <a:ea typeface="+mn-ea"/>
              <a:cs typeface="+mn-cs"/>
            </a:endParaRPr>
          </a:p>
        </p:txBody>
      </p:sp>
      <p:sp>
        <p:nvSpPr>
          <p:cNvPr id="7" name="Freeform 7">
            <a:extLst>
              <a:ext uri="{FF2B5EF4-FFF2-40B4-BE49-F238E27FC236}">
                <a16:creationId xmlns:a16="http://schemas.microsoft.com/office/drawing/2014/main" id="{E3C5BD9F-D0B3-8252-9F9E-59722C75E250}"/>
              </a:ext>
            </a:extLst>
          </p:cNvPr>
          <p:cNvSpPr/>
          <p:nvPr/>
        </p:nvSpPr>
        <p:spPr>
          <a:xfrm>
            <a:off x="5471161" y="1126373"/>
            <a:ext cx="3038109" cy="218027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BDA4D65B-DFCA-A56B-EDE1-2A8D5D158FCE}"/>
              </a:ext>
            </a:extLst>
          </p:cNvPr>
          <p:cNvSpPr txBox="1"/>
          <p:nvPr/>
        </p:nvSpPr>
        <p:spPr>
          <a:xfrm>
            <a:off x="5651711" y="1323591"/>
            <a:ext cx="2626830" cy="1384995"/>
          </a:xfrm>
          <a:prstGeom prst="rect">
            <a:avLst/>
          </a:prstGeom>
          <a:noFill/>
        </p:spPr>
        <p:txBody>
          <a:bodyPr wrap="square" lIns="91440" tIns="45720" rIns="91440" bIns="45720" rtlCol="0" anchor="t">
            <a:spAutoFit/>
          </a:bodyPr>
          <a:lstStyle/>
          <a:p>
            <a:r>
              <a:rPr lang="en-US" sz="2800" dirty="0">
                <a:latin typeface="Caveat Brush"/>
              </a:rPr>
              <a:t>¿</a:t>
            </a:r>
            <a:r>
              <a:rPr lang="en-US" sz="2800" dirty="0" err="1">
                <a:latin typeface="Caveat Brush"/>
              </a:rPr>
              <a:t>Actualmente</a:t>
            </a:r>
            <a:r>
              <a:rPr lang="en-US" sz="2800" dirty="0">
                <a:latin typeface="Caveat Brush"/>
              </a:rPr>
              <a:t> </a:t>
            </a:r>
            <a:r>
              <a:rPr lang="en-US" sz="2800" dirty="0" err="1">
                <a:latin typeface="Caveat Brush"/>
              </a:rPr>
              <a:t>fuma</a:t>
            </a:r>
            <a:r>
              <a:rPr lang="en-US" sz="2800" dirty="0">
                <a:latin typeface="Caveat Brush"/>
              </a:rPr>
              <a:t> o usa otras formas de tabaco?</a:t>
            </a:r>
            <a:endParaRPr lang="en-US">
              <a:latin typeface="Caveat Brush"/>
            </a:endParaRPr>
          </a:p>
        </p:txBody>
      </p:sp>
      <p:sp>
        <p:nvSpPr>
          <p:cNvPr id="16" name="TextBox 15">
            <a:extLst>
              <a:ext uri="{FF2B5EF4-FFF2-40B4-BE49-F238E27FC236}">
                <a16:creationId xmlns:a16="http://schemas.microsoft.com/office/drawing/2014/main" id="{3545C722-A462-B543-152F-9C2D99530CB1}"/>
              </a:ext>
            </a:extLst>
          </p:cNvPr>
          <p:cNvSpPr txBox="1"/>
          <p:nvPr/>
        </p:nvSpPr>
        <p:spPr>
          <a:xfrm>
            <a:off x="881714" y="4066321"/>
            <a:ext cx="2777074" cy="2246769"/>
          </a:xfrm>
          <a:prstGeom prst="rect">
            <a:avLst/>
          </a:prstGeom>
          <a:noFill/>
        </p:spPr>
        <p:txBody>
          <a:bodyPr wrap="square" lIns="91440" tIns="45720" rIns="91440" bIns="45720" rtlCol="0" anchor="t">
            <a:spAutoFit/>
          </a:bodyPr>
          <a:lstStyle/>
          <a:p>
            <a:r>
              <a:rPr lang="en-US" sz="2800" dirty="0">
                <a:latin typeface="Caveat Brush"/>
              </a:rPr>
              <a:t>¿Alguien </a:t>
            </a:r>
            <a:r>
              <a:rPr lang="en-US" sz="2800" dirty="0" err="1">
                <a:latin typeface="Caveat Brush"/>
              </a:rPr>
              <a:t>en</a:t>
            </a:r>
            <a:r>
              <a:rPr lang="en-US" sz="2800" dirty="0">
                <a:latin typeface="Caveat Brush"/>
              </a:rPr>
              <a:t> </a:t>
            </a:r>
            <a:r>
              <a:rPr lang="en-US" sz="2800" dirty="0" err="1">
                <a:latin typeface="Caveat Brush"/>
              </a:rPr>
              <a:t>su</a:t>
            </a:r>
            <a:r>
              <a:rPr lang="en-US" sz="2800" dirty="0">
                <a:latin typeface="Caveat Brush"/>
              </a:rPr>
              <a:t> casa ha estado expuesto al humo de segunda mano en la </a:t>
            </a:r>
            <a:r>
              <a:rPr lang="en-US" sz="2800" dirty="0" err="1">
                <a:latin typeface="Caveat Brush"/>
              </a:rPr>
              <a:t>última</a:t>
            </a:r>
            <a:r>
              <a:rPr lang="en-US" sz="2800" dirty="0">
                <a:latin typeface="Caveat Brush"/>
              </a:rPr>
              <a:t> </a:t>
            </a:r>
            <a:r>
              <a:rPr lang="en-US" sz="2800" dirty="0" err="1">
                <a:latin typeface="Caveat Brush"/>
              </a:rPr>
              <a:t>semana</a:t>
            </a:r>
            <a:r>
              <a:rPr lang="en-US" sz="2800" dirty="0">
                <a:latin typeface="Caveat Brush"/>
              </a:rPr>
              <a:t>?</a:t>
            </a:r>
            <a:endParaRPr lang="en-US" dirty="0">
              <a:latin typeface="Caveat Brush"/>
            </a:endParaRPr>
          </a:p>
        </p:txBody>
      </p:sp>
      <p:sp>
        <p:nvSpPr>
          <p:cNvPr id="18" name="TextBox 17">
            <a:extLst>
              <a:ext uri="{FF2B5EF4-FFF2-40B4-BE49-F238E27FC236}">
                <a16:creationId xmlns:a16="http://schemas.microsoft.com/office/drawing/2014/main" id="{89AE1D65-7E27-3CDF-B20E-DA2A6F1390EB}"/>
              </a:ext>
            </a:extLst>
          </p:cNvPr>
          <p:cNvSpPr txBox="1"/>
          <p:nvPr/>
        </p:nvSpPr>
        <p:spPr>
          <a:xfrm>
            <a:off x="5952646" y="2708865"/>
            <a:ext cx="3747126" cy="3340466"/>
          </a:xfrm>
          <a:prstGeom prst="rect">
            <a:avLst/>
          </a:prstGeom>
          <a:noFill/>
        </p:spPr>
        <p:txBody>
          <a:bodyPr wrap="square" lIns="91440" tIns="45720" rIns="91440" bIns="45720" rtlCol="0" anchor="t">
            <a:spAutoFit/>
          </a:bodyPr>
          <a:lstStyle/>
          <a:p>
            <a:pPr defTabSz="857250">
              <a:lnSpc>
                <a:spcPts val="3600"/>
              </a:lnSpc>
              <a:buClrTx/>
            </a:pPr>
            <a:endParaRPr lang="en-US" sz="3600" kern="1200" dirty="0">
              <a:latin typeface="Caveat Brush" pitchFamily="2" charset="0"/>
              <a:ea typeface="+mn-ea"/>
              <a:cs typeface="+mn-cs"/>
            </a:endParaRPr>
          </a:p>
          <a:p>
            <a:pPr marL="571500" indent="-571500" defTabSz="857250">
              <a:buClrTx/>
              <a:buFont typeface="Arial" panose="020B0604020202020204" pitchFamily="34" charset="0"/>
              <a:buChar char="•"/>
            </a:pPr>
            <a:r>
              <a:rPr lang="en-US" sz="3000" kern="1200" dirty="0">
                <a:latin typeface="Caveat Brush"/>
                <a:ea typeface="+mn-ea"/>
                <a:cs typeface="+mn-cs"/>
              </a:rPr>
              <a:t>En </a:t>
            </a:r>
            <a:r>
              <a:rPr lang="en-US" sz="3000" kern="1200" dirty="0" err="1">
                <a:latin typeface="Caveat Brush"/>
                <a:ea typeface="+mn-ea"/>
                <a:cs typeface="+mn-cs"/>
              </a:rPr>
              <a:t>los</a:t>
            </a:r>
            <a:r>
              <a:rPr lang="en-US" sz="3000" kern="1200" dirty="0">
                <a:latin typeface="Caveat Brush"/>
                <a:ea typeface="+mn-ea"/>
                <a:cs typeface="+mn-cs"/>
              </a:rPr>
              <a:t> </a:t>
            </a:r>
            <a:r>
              <a:rPr lang="en-US" sz="3000" kern="1200" dirty="0" err="1">
                <a:latin typeface="Caveat Brush"/>
                <a:ea typeface="+mn-ea"/>
                <a:cs typeface="+mn-cs"/>
              </a:rPr>
              <a:t>formularios</a:t>
            </a:r>
            <a:endParaRPr lang="en-US" sz="3000" kern="1200" dirty="0">
              <a:latin typeface="Caveat Brush"/>
              <a:ea typeface="+mn-ea"/>
              <a:cs typeface="+mn-cs"/>
            </a:endParaRPr>
          </a:p>
          <a:p>
            <a:pPr marL="571500" indent="-571500" defTabSz="857250">
              <a:buClrTx/>
              <a:buFont typeface="Arial" panose="020B0604020202020204" pitchFamily="34" charset="0"/>
              <a:buChar char="•"/>
            </a:pPr>
            <a:r>
              <a:rPr lang="en-US" sz="3000" kern="1200" dirty="0">
                <a:latin typeface="Caveat Brush"/>
                <a:ea typeface="+mn-ea"/>
                <a:cs typeface="+mn-cs"/>
              </a:rPr>
              <a:t>Durante las </a:t>
            </a:r>
            <a:r>
              <a:rPr lang="en-US" sz="3000" kern="1200" dirty="0" err="1">
                <a:latin typeface="Caveat Brush"/>
                <a:ea typeface="+mn-ea"/>
                <a:cs typeface="+mn-cs"/>
              </a:rPr>
              <a:t>visitas</a:t>
            </a:r>
            <a:r>
              <a:rPr lang="en-US" sz="3000" kern="1200" dirty="0">
                <a:latin typeface="Caveat Brush"/>
                <a:ea typeface="+mn-ea"/>
                <a:cs typeface="+mn-cs"/>
              </a:rPr>
              <a:t> a domicilio</a:t>
            </a:r>
          </a:p>
          <a:p>
            <a:pPr marL="571500" indent="-571500" defTabSz="857250">
              <a:buClrTx/>
              <a:buFont typeface="Arial" panose="020B0604020202020204" pitchFamily="34" charset="0"/>
              <a:buChar char="•"/>
            </a:pPr>
            <a:r>
              <a:rPr lang="en-US" sz="3000" kern="1200" dirty="0">
                <a:latin typeface="Caveat Brush"/>
                <a:ea typeface="+mn-ea"/>
                <a:cs typeface="+mn-cs"/>
              </a:rPr>
              <a:t>En las </a:t>
            </a:r>
            <a:r>
              <a:rPr lang="en-US" sz="3000" kern="1200" dirty="0" err="1">
                <a:latin typeface="Caveat Brush"/>
                <a:ea typeface="+mn-ea"/>
                <a:cs typeface="+mn-cs"/>
              </a:rPr>
              <a:t>reuniones</a:t>
            </a:r>
            <a:r>
              <a:rPr lang="en-US" sz="3000" kern="1200" dirty="0">
                <a:latin typeface="Caveat Brush"/>
                <a:ea typeface="+mn-ea"/>
                <a:cs typeface="+mn-cs"/>
              </a:rPr>
              <a:t> de padres y maestros </a:t>
            </a:r>
            <a:endParaRPr lang="en-US" sz="3000">
              <a:ea typeface="+mn-ea"/>
            </a:endParaRPr>
          </a:p>
          <a:p>
            <a:pPr marL="571500" indent="-571500" defTabSz="857250">
              <a:lnSpc>
                <a:spcPts val="3600"/>
              </a:lnSpc>
              <a:buClrTx/>
              <a:buFont typeface="Arial" panose="020B0604020202020204" pitchFamily="34" charset="0"/>
              <a:buChar char="•"/>
            </a:pPr>
            <a:endParaRPr lang="en-US" sz="3600" kern="1200" dirty="0">
              <a:latin typeface="Caveat Brush" pitchFamily="2" charset="0"/>
              <a:ea typeface="+mn-ea"/>
              <a:cs typeface="+mn-cs"/>
            </a:endParaRPr>
          </a:p>
        </p:txBody>
      </p:sp>
    </p:spTree>
    <p:extLst>
      <p:ext uri="{BB962C8B-B14F-4D97-AF65-F5344CB8AC3E}">
        <p14:creationId xmlns:p14="http://schemas.microsoft.com/office/powerpoint/2010/main" val="22812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with his arms crossed&#10;&#10;Description automatically generated">
            <a:extLst>
              <a:ext uri="{FF2B5EF4-FFF2-40B4-BE49-F238E27FC236}">
                <a16:creationId xmlns:a16="http://schemas.microsoft.com/office/drawing/2014/main" id="{6D116783-0644-AF0D-2A0D-A957EEF13C68}"/>
              </a:ext>
            </a:extLst>
          </p:cNvPr>
          <p:cNvPicPr>
            <a:picLocks noChangeAspect="1"/>
          </p:cNvPicPr>
          <p:nvPr/>
        </p:nvPicPr>
        <p:blipFill>
          <a:blip r:embed="rId3"/>
          <a:stretch>
            <a:fillRect/>
          </a:stretch>
        </p:blipFill>
        <p:spPr>
          <a:xfrm>
            <a:off x="420250" y="3490367"/>
            <a:ext cx="2599096" cy="3638735"/>
          </a:xfrm>
          <a:prstGeom prst="rect">
            <a:avLst/>
          </a:prstGeom>
        </p:spPr>
      </p:pic>
      <p:sp>
        <p:nvSpPr>
          <p:cNvPr id="7" name="Freeform 7">
            <a:extLst>
              <a:ext uri="{FF2B5EF4-FFF2-40B4-BE49-F238E27FC236}">
                <a16:creationId xmlns:a16="http://schemas.microsoft.com/office/drawing/2014/main" id="{E3C5BD9F-D0B3-8252-9F9E-59722C75E250}"/>
              </a:ext>
            </a:extLst>
          </p:cNvPr>
          <p:cNvSpPr/>
          <p:nvPr/>
        </p:nvSpPr>
        <p:spPr>
          <a:xfrm>
            <a:off x="91274" y="1964286"/>
            <a:ext cx="2774058" cy="218027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ACONSEJA</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 y="1101241"/>
            <a:ext cx="9144000" cy="1508490"/>
          </a:xfrm>
          <a:prstGeom prst="rect">
            <a:avLst/>
          </a:prstGeom>
          <a:noFill/>
        </p:spPr>
        <p:txBody>
          <a:bodyPr wrap="square" lIns="91440" tIns="45720" rIns="91440" bIns="45720" rtlCol="0" anchor="t">
            <a:spAutoFit/>
          </a:bodyPr>
          <a:lstStyle/>
          <a:p>
            <a:pPr algn="ctr" defTabSz="857250">
              <a:lnSpc>
                <a:spcPts val="3600"/>
              </a:lnSpc>
            </a:pPr>
            <a:r>
              <a:rPr lang="en-US" sz="3600" kern="1200" dirty="0">
                <a:solidFill>
                  <a:srgbClr val="F98832"/>
                </a:solidFill>
                <a:latin typeface="Caveat Brush"/>
                <a:ea typeface="+mn-ea"/>
                <a:cs typeface="+mn-cs"/>
              </a:rPr>
              <a:t>ACONSEJE</a:t>
            </a:r>
            <a:r>
              <a:rPr lang="en-US" sz="3600" kern="1200" dirty="0">
                <a:latin typeface="Caveat Brush"/>
                <a:ea typeface="+mn-ea"/>
                <a:cs typeface="+mn-cs"/>
              </a:rPr>
              <a:t> a la persona que deje de </a:t>
            </a:r>
            <a:r>
              <a:rPr lang="en-US" sz="3600" kern="1200" dirty="0" err="1">
                <a:latin typeface="Caveat Brush"/>
                <a:ea typeface="+mn-ea"/>
                <a:cs typeface="+mn-cs"/>
              </a:rPr>
              <a:t>fumar</a:t>
            </a:r>
            <a:r>
              <a:rPr lang="en-US" sz="3600" kern="1200" dirty="0">
                <a:latin typeface="Caveat Brush"/>
                <a:ea typeface="+mn-ea"/>
                <a:cs typeface="+mn-cs"/>
              </a:rPr>
              <a:t>: </a:t>
            </a:r>
            <a:endParaRPr lang="en-US" sz="3200">
              <a:ea typeface="+mn-ea"/>
            </a:endParaRPr>
          </a:p>
          <a:p>
            <a:pPr algn="ctr" defTabSz="857250">
              <a:lnSpc>
                <a:spcPts val="3600"/>
              </a:lnSpc>
            </a:pPr>
            <a:r>
              <a:rPr lang="en-US" sz="3600" kern="1200" dirty="0">
                <a:latin typeface="Caveat Brush"/>
                <a:ea typeface="+mn-ea"/>
                <a:cs typeface="+mn-cs"/>
              </a:rPr>
              <a:t>Claro-</a:t>
            </a:r>
            <a:r>
              <a:rPr lang="en-US" sz="3600" kern="1200" dirty="0" err="1">
                <a:latin typeface="Caveat Brush"/>
                <a:ea typeface="+mn-ea"/>
                <a:cs typeface="+mn-cs"/>
              </a:rPr>
              <a:t>Contundente</a:t>
            </a:r>
            <a:r>
              <a:rPr lang="en-US" sz="3600" kern="1200" dirty="0">
                <a:latin typeface="Caveat Brush"/>
                <a:ea typeface="+mn-ea"/>
                <a:cs typeface="+mn-cs"/>
              </a:rPr>
              <a:t>-</a:t>
            </a:r>
            <a:r>
              <a:rPr lang="en-US" sz="3600" kern="1200" dirty="0" err="1">
                <a:latin typeface="Caveat Brush"/>
                <a:ea typeface="+mn-ea"/>
                <a:cs typeface="+mn-cs"/>
              </a:rPr>
              <a:t>Personalizado</a:t>
            </a:r>
            <a:r>
              <a:rPr lang="en-US" sz="3600" kern="1200" dirty="0">
                <a:latin typeface="Caveat Brush"/>
                <a:ea typeface="+mn-ea"/>
                <a:cs typeface="+mn-cs"/>
              </a:rPr>
              <a:t> </a:t>
            </a:r>
            <a:endParaRPr lang="en-US" sz="2800">
              <a:ea typeface="+mn-ea"/>
            </a:endParaRPr>
          </a:p>
          <a:p>
            <a:pPr defTabSz="857250">
              <a:lnSpc>
                <a:spcPts val="3600"/>
              </a:lnSpc>
              <a:buClrTx/>
            </a:pPr>
            <a:endParaRPr lang="en-US" sz="3200" kern="1200" dirty="0">
              <a:latin typeface="Caveat Brush" pitchFamily="2" charset="0"/>
              <a:ea typeface="+mn-ea"/>
              <a:cs typeface="+mn-cs"/>
            </a:endParaRPr>
          </a:p>
        </p:txBody>
      </p:sp>
      <p:sp>
        <p:nvSpPr>
          <p:cNvPr id="8" name="TextBox 7">
            <a:extLst>
              <a:ext uri="{FF2B5EF4-FFF2-40B4-BE49-F238E27FC236}">
                <a16:creationId xmlns:a16="http://schemas.microsoft.com/office/drawing/2014/main" id="{BDA4D65B-DFCA-A56B-EDE1-2A8D5D158FCE}"/>
              </a:ext>
            </a:extLst>
          </p:cNvPr>
          <p:cNvSpPr txBox="1"/>
          <p:nvPr/>
        </p:nvSpPr>
        <p:spPr>
          <a:xfrm>
            <a:off x="263119" y="2033485"/>
            <a:ext cx="2444061" cy="1384995"/>
          </a:xfrm>
          <a:prstGeom prst="rect">
            <a:avLst/>
          </a:prstGeom>
          <a:noFill/>
        </p:spPr>
        <p:txBody>
          <a:bodyPr wrap="square" lIns="91440" tIns="45720" rIns="91440" bIns="45720" rtlCol="0" anchor="t">
            <a:spAutoFit/>
          </a:bodyPr>
          <a:lstStyle/>
          <a:p>
            <a:r>
              <a:rPr lang="en-US" sz="2800" dirty="0">
                <a:solidFill>
                  <a:schemeClr val="tx1"/>
                </a:solidFill>
                <a:latin typeface="Caveat Brush"/>
              </a:rPr>
              <a:t>Es </a:t>
            </a:r>
            <a:r>
              <a:rPr lang="en-US" sz="2800" dirty="0" err="1">
                <a:solidFill>
                  <a:schemeClr val="tx1"/>
                </a:solidFill>
                <a:latin typeface="Caveat Brush"/>
              </a:rPr>
              <a:t>importante</a:t>
            </a:r>
            <a:r>
              <a:rPr lang="en-US" sz="2800" dirty="0">
                <a:solidFill>
                  <a:schemeClr val="tx1"/>
                </a:solidFill>
                <a:latin typeface="Caveat Brush"/>
              </a:rPr>
              <a:t> </a:t>
            </a:r>
            <a:r>
              <a:rPr lang="en-US" sz="2800" dirty="0" err="1">
                <a:solidFill>
                  <a:schemeClr val="tx1"/>
                </a:solidFill>
                <a:latin typeface="Caveat Brush"/>
              </a:rPr>
              <a:t>que</a:t>
            </a:r>
            <a:r>
              <a:rPr lang="en-US" sz="2800" dirty="0">
                <a:solidFill>
                  <a:schemeClr val="tx1"/>
                </a:solidFill>
                <a:latin typeface="Caveat Brush"/>
              </a:rPr>
              <a:t> </a:t>
            </a:r>
            <a:r>
              <a:rPr lang="en-US" sz="2800" dirty="0" err="1">
                <a:solidFill>
                  <a:schemeClr val="tx1"/>
                </a:solidFill>
                <a:latin typeface="Caveat Brush"/>
              </a:rPr>
              <a:t>deje</a:t>
            </a:r>
            <a:r>
              <a:rPr lang="en-US" sz="2800" dirty="0">
                <a:solidFill>
                  <a:schemeClr val="tx1"/>
                </a:solidFill>
                <a:latin typeface="Caveat Brush"/>
              </a:rPr>
              <a:t> de </a:t>
            </a:r>
            <a:r>
              <a:rPr lang="en-US" sz="2800" dirty="0" err="1">
                <a:solidFill>
                  <a:schemeClr val="tx1"/>
                </a:solidFill>
                <a:latin typeface="Caveat Brush"/>
              </a:rPr>
              <a:t>fumar</a:t>
            </a:r>
            <a:r>
              <a:rPr lang="en-US" sz="2800" dirty="0">
                <a:solidFill>
                  <a:schemeClr val="tx1"/>
                </a:solidFill>
                <a:latin typeface="Caveat Brush"/>
              </a:rPr>
              <a:t>. </a:t>
            </a:r>
            <a:r>
              <a:rPr lang="en-US" sz="2800" dirty="0">
                <a:solidFill>
                  <a:srgbClr val="F98832"/>
                </a:solidFill>
                <a:latin typeface="Caveat Brush"/>
              </a:rPr>
              <a:t>(Claro)</a:t>
            </a:r>
            <a:endParaRPr lang="en-US">
              <a:solidFill>
                <a:srgbClr val="F98832"/>
              </a:solidFill>
              <a:latin typeface="Caveat Brush"/>
            </a:endParaRPr>
          </a:p>
        </p:txBody>
      </p:sp>
      <p:sp>
        <p:nvSpPr>
          <p:cNvPr id="3" name="Freeform 7">
            <a:extLst>
              <a:ext uri="{FF2B5EF4-FFF2-40B4-BE49-F238E27FC236}">
                <a16:creationId xmlns:a16="http://schemas.microsoft.com/office/drawing/2014/main" id="{32DE51D2-FF35-A828-17B8-762C36C01507}"/>
              </a:ext>
            </a:extLst>
          </p:cNvPr>
          <p:cNvSpPr/>
          <p:nvPr/>
        </p:nvSpPr>
        <p:spPr>
          <a:xfrm>
            <a:off x="3316273" y="2208701"/>
            <a:ext cx="4517955" cy="309605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A75EF2C5-0296-0168-DD79-AE10FE56A3A1}"/>
              </a:ext>
            </a:extLst>
          </p:cNvPr>
          <p:cNvSpPr/>
          <p:nvPr/>
        </p:nvSpPr>
        <p:spPr>
          <a:xfrm>
            <a:off x="2908464" y="4422476"/>
            <a:ext cx="6222124" cy="2977157"/>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CB9C863-A144-87B9-37C9-E70F38414E7C}"/>
              </a:ext>
            </a:extLst>
          </p:cNvPr>
          <p:cNvSpPr txBox="1"/>
          <p:nvPr/>
        </p:nvSpPr>
        <p:spPr>
          <a:xfrm>
            <a:off x="3615690" y="2307006"/>
            <a:ext cx="3919119" cy="1815882"/>
          </a:xfrm>
          <a:prstGeom prst="rect">
            <a:avLst/>
          </a:prstGeom>
          <a:noFill/>
        </p:spPr>
        <p:txBody>
          <a:bodyPr wrap="square" lIns="91440" tIns="45720" rIns="91440" bIns="45720" rtlCol="0" anchor="t">
            <a:spAutoFit/>
          </a:bodyPr>
          <a:lstStyle/>
          <a:p>
            <a:r>
              <a:rPr lang="en-US" sz="2800" err="1">
                <a:solidFill>
                  <a:schemeClr val="tx1"/>
                </a:solidFill>
                <a:latin typeface="Caveat Brush"/>
              </a:rPr>
              <a:t>Dejar</a:t>
            </a:r>
            <a:r>
              <a:rPr lang="en-US" sz="2800">
                <a:solidFill>
                  <a:schemeClr val="tx1"/>
                </a:solidFill>
                <a:latin typeface="Caveat Brush"/>
              </a:rPr>
              <a:t> de </a:t>
            </a:r>
            <a:r>
              <a:rPr lang="en-US" sz="2800" err="1">
                <a:solidFill>
                  <a:schemeClr val="tx1"/>
                </a:solidFill>
                <a:latin typeface="Caveat Brush"/>
              </a:rPr>
              <a:t>fumar</a:t>
            </a:r>
            <a:r>
              <a:rPr lang="en-US" sz="2800">
                <a:solidFill>
                  <a:schemeClr val="tx1"/>
                </a:solidFill>
                <a:latin typeface="Caveat Brush"/>
              </a:rPr>
              <a:t> es lo más importante que puede hacer para proteger su salud y la de </a:t>
            </a:r>
            <a:r>
              <a:rPr lang="en-US" sz="2800" err="1">
                <a:solidFill>
                  <a:schemeClr val="tx1"/>
                </a:solidFill>
                <a:latin typeface="Caveat Brush"/>
              </a:rPr>
              <a:t>su</a:t>
            </a:r>
            <a:r>
              <a:rPr lang="en-US" sz="2800">
                <a:solidFill>
                  <a:schemeClr val="tx1"/>
                </a:solidFill>
                <a:latin typeface="Caveat Brush"/>
              </a:rPr>
              <a:t> familia.</a:t>
            </a:r>
            <a:r>
              <a:rPr lang="en-US" sz="2800">
                <a:solidFill>
                  <a:srgbClr val="F98832"/>
                </a:solidFill>
                <a:latin typeface="Caveat Brush"/>
              </a:rPr>
              <a:t> (</a:t>
            </a:r>
            <a:r>
              <a:rPr lang="en-US" sz="2800" err="1">
                <a:solidFill>
                  <a:srgbClr val="F98832"/>
                </a:solidFill>
                <a:latin typeface="Caveat Brush"/>
              </a:rPr>
              <a:t>Contundente</a:t>
            </a:r>
            <a:r>
              <a:rPr lang="en-US" sz="2800">
                <a:solidFill>
                  <a:srgbClr val="F98832"/>
                </a:solidFill>
                <a:latin typeface="Caveat Brush"/>
              </a:rPr>
              <a:t>)</a:t>
            </a:r>
            <a:endParaRPr lang="en-US">
              <a:latin typeface="Caveat Brush"/>
            </a:endParaRPr>
          </a:p>
        </p:txBody>
      </p:sp>
      <p:sp>
        <p:nvSpPr>
          <p:cNvPr id="15" name="TextBox 14">
            <a:extLst>
              <a:ext uri="{FF2B5EF4-FFF2-40B4-BE49-F238E27FC236}">
                <a16:creationId xmlns:a16="http://schemas.microsoft.com/office/drawing/2014/main" id="{7871666F-7A2D-9717-4AD8-15B62E54A735}"/>
              </a:ext>
            </a:extLst>
          </p:cNvPr>
          <p:cNvSpPr txBox="1"/>
          <p:nvPr/>
        </p:nvSpPr>
        <p:spPr>
          <a:xfrm>
            <a:off x="3368998" y="4578506"/>
            <a:ext cx="5416075" cy="1815882"/>
          </a:xfrm>
          <a:prstGeom prst="rect">
            <a:avLst/>
          </a:prstGeom>
          <a:noFill/>
        </p:spPr>
        <p:txBody>
          <a:bodyPr wrap="square" lIns="91440" tIns="45720" rIns="91440" bIns="45720" rtlCol="0" anchor="t">
            <a:spAutoFit/>
          </a:bodyPr>
          <a:lstStyle/>
          <a:p>
            <a:pPr algn="ctr">
              <a:defRPr/>
            </a:pPr>
            <a:r>
              <a:rPr lang="en-US" sz="2800" err="1">
                <a:solidFill>
                  <a:schemeClr val="tx1"/>
                </a:solidFill>
                <a:latin typeface="Caveat Brush"/>
                <a:ea typeface="Calibri"/>
                <a:cs typeface="Calibri"/>
                <a:sym typeface="Calibri"/>
              </a:rPr>
              <a:t>Sé</a:t>
            </a:r>
            <a:r>
              <a:rPr lang="en-US" sz="2800">
                <a:solidFill>
                  <a:schemeClr val="tx1"/>
                </a:solidFill>
                <a:latin typeface="Caveat Brush"/>
                <a:ea typeface="Calibri"/>
                <a:cs typeface="Calibri"/>
                <a:sym typeface="Calibri"/>
              </a:rPr>
              <a:t> </a:t>
            </a:r>
            <a:r>
              <a:rPr lang="en-US" sz="2800" err="1">
                <a:solidFill>
                  <a:schemeClr val="tx1"/>
                </a:solidFill>
                <a:latin typeface="Caveat Brush"/>
                <a:ea typeface="Calibri"/>
                <a:cs typeface="Calibri"/>
                <a:sym typeface="Calibri"/>
              </a:rPr>
              <a:t>que</a:t>
            </a:r>
            <a:r>
              <a:rPr lang="en-US" sz="2800">
                <a:solidFill>
                  <a:schemeClr val="tx1"/>
                </a:solidFill>
                <a:latin typeface="Caveat Brush"/>
                <a:ea typeface="Calibri"/>
                <a:cs typeface="Calibri"/>
                <a:sym typeface="Calibri"/>
              </a:rPr>
              <a:t> le preocupa el asma de su hijo</a:t>
            </a:r>
            <a:r>
              <a:rPr kumimoji="0" lang="en-US" sz="2800" u="none" strike="noStrike" kern="0" cap="none" spc="0" normalizeH="0" baseline="0" noProof="0">
                <a:ln>
                  <a:noFill/>
                </a:ln>
                <a:solidFill>
                  <a:schemeClr val="tx1"/>
                </a:solidFill>
                <a:effectLst/>
                <a:uLnTx/>
                <a:uFillTx/>
                <a:latin typeface="Caveat Brush"/>
                <a:ea typeface="Calibri"/>
                <a:cs typeface="Calibri"/>
                <a:sym typeface="Calibri"/>
              </a:rPr>
              <a:t>. </a:t>
            </a:r>
            <a:r>
              <a:rPr lang="en-US" sz="2800">
                <a:solidFill>
                  <a:schemeClr val="tx1"/>
                </a:solidFill>
                <a:latin typeface="Caveat Brush"/>
                <a:ea typeface="Calibri"/>
                <a:cs typeface="Calibri"/>
                <a:sym typeface="Calibri"/>
              </a:rPr>
              <a:t>Si designa su casa y su coche como zonas libres de humo, </a:t>
            </a:r>
            <a:r>
              <a:rPr kumimoji="0" lang="en-US" sz="2800" u="none" strike="noStrike" kern="0" cap="none" spc="0" normalizeH="0" baseline="0" noProof="0">
                <a:ln>
                  <a:noFill/>
                </a:ln>
                <a:solidFill>
                  <a:schemeClr val="tx1"/>
                </a:solidFill>
                <a:effectLst/>
                <a:uLnTx/>
                <a:uFillTx/>
                <a:latin typeface="Caveat Brush"/>
                <a:ea typeface="Calibri"/>
                <a:cs typeface="Calibri"/>
                <a:sym typeface="Calibri"/>
              </a:rPr>
              <a:t>Timmy </a:t>
            </a:r>
            <a:r>
              <a:rPr lang="en-US" sz="2800">
                <a:solidFill>
                  <a:schemeClr val="tx1"/>
                </a:solidFill>
                <a:latin typeface="Caveat Brush"/>
                <a:ea typeface="Calibri"/>
                <a:cs typeface="Calibri"/>
                <a:sym typeface="Calibri"/>
              </a:rPr>
              <a:t>podría tener menos </a:t>
            </a:r>
            <a:r>
              <a:rPr lang="en-US" sz="2800" err="1">
                <a:solidFill>
                  <a:schemeClr val="tx1"/>
                </a:solidFill>
                <a:latin typeface="Caveat Brush"/>
                <a:ea typeface="Calibri"/>
                <a:cs typeface="Calibri"/>
                <a:sym typeface="Calibri"/>
              </a:rPr>
              <a:t>ataques</a:t>
            </a:r>
            <a:r>
              <a:rPr lang="en-US" sz="2800">
                <a:solidFill>
                  <a:schemeClr val="tx1"/>
                </a:solidFill>
                <a:latin typeface="Caveat Brush"/>
                <a:ea typeface="Calibri"/>
                <a:cs typeface="Calibri"/>
                <a:sym typeface="Calibri"/>
              </a:rPr>
              <a:t> de </a:t>
            </a:r>
            <a:r>
              <a:rPr lang="en-US" sz="2800" err="1">
                <a:solidFill>
                  <a:schemeClr val="tx1"/>
                </a:solidFill>
                <a:latin typeface="Caveat Brush"/>
                <a:ea typeface="Calibri"/>
                <a:cs typeface="Calibri"/>
                <a:sym typeface="Calibri"/>
              </a:rPr>
              <a:t>asma</a:t>
            </a:r>
            <a:r>
              <a:rPr kumimoji="0" lang="en-US" sz="2800" u="none" strike="noStrike" kern="0" cap="none" spc="0" normalizeH="0" baseline="0" noProof="0">
                <a:ln>
                  <a:noFill/>
                </a:ln>
                <a:solidFill>
                  <a:schemeClr val="tx1"/>
                </a:solidFill>
                <a:effectLst/>
                <a:uLnTx/>
                <a:uFillTx/>
                <a:latin typeface="Caveat Brush"/>
                <a:ea typeface="Calibri"/>
                <a:cs typeface="Calibri"/>
                <a:sym typeface="Calibri"/>
              </a:rPr>
              <a:t>. </a:t>
            </a:r>
            <a:r>
              <a:rPr kumimoji="0" lang="en-US" sz="2800" u="none" strike="noStrike" kern="0" cap="none" spc="0" normalizeH="0" baseline="0" noProof="0">
                <a:ln>
                  <a:noFill/>
                </a:ln>
                <a:solidFill>
                  <a:srgbClr val="FF924C"/>
                </a:solidFill>
                <a:effectLst/>
                <a:uLnTx/>
                <a:uFillTx/>
                <a:latin typeface="Caveat Brush"/>
                <a:ea typeface="Calibri"/>
                <a:cs typeface="Calibri"/>
                <a:sym typeface="Calibri"/>
              </a:rPr>
              <a:t>(</a:t>
            </a:r>
            <a:r>
              <a:rPr lang="en-US" sz="2800" err="1">
                <a:solidFill>
                  <a:srgbClr val="FF924C"/>
                </a:solidFill>
                <a:latin typeface="Caveat Brush"/>
                <a:ea typeface="Calibri"/>
                <a:cs typeface="Calibri"/>
                <a:sym typeface="Calibri"/>
              </a:rPr>
              <a:t>Personalizado</a:t>
            </a:r>
            <a:r>
              <a:rPr kumimoji="0" lang="en-US" sz="2800" u="none" strike="noStrike" kern="0" cap="none" spc="0" normalizeH="0" baseline="0" noProof="0">
                <a:ln>
                  <a:noFill/>
                </a:ln>
                <a:solidFill>
                  <a:srgbClr val="FF924C"/>
                </a:solidFill>
                <a:effectLst/>
                <a:uLnTx/>
                <a:uFillTx/>
                <a:latin typeface="Caveat Brush"/>
                <a:ea typeface="Calibri"/>
                <a:cs typeface="Calibri"/>
                <a:sym typeface="Calibri"/>
              </a:rPr>
              <a:t>)</a:t>
            </a:r>
            <a:endParaRPr lang="en-US">
              <a:latin typeface="Caveat Brush"/>
            </a:endParaRPr>
          </a:p>
        </p:txBody>
      </p:sp>
    </p:spTree>
    <p:extLst>
      <p:ext uri="{BB962C8B-B14F-4D97-AF65-F5344CB8AC3E}">
        <p14:creationId xmlns:p14="http://schemas.microsoft.com/office/powerpoint/2010/main" val="25794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miling at camera&#10;&#10;Description automatically generated">
            <a:extLst>
              <a:ext uri="{FF2B5EF4-FFF2-40B4-BE49-F238E27FC236}">
                <a16:creationId xmlns:a16="http://schemas.microsoft.com/office/drawing/2014/main" id="{4CD4F4AC-B02F-B3B4-BD2C-C22439774CCE}"/>
              </a:ext>
            </a:extLst>
          </p:cNvPr>
          <p:cNvPicPr>
            <a:picLocks noChangeAspect="1"/>
          </p:cNvPicPr>
          <p:nvPr/>
        </p:nvPicPr>
        <p:blipFill>
          <a:blip r:embed="rId3"/>
          <a:stretch>
            <a:fillRect/>
          </a:stretch>
        </p:blipFill>
        <p:spPr>
          <a:xfrm>
            <a:off x="-118930" y="2856244"/>
            <a:ext cx="2626831" cy="4001756"/>
          </a:xfrm>
          <a:prstGeom prst="rect">
            <a:avLst/>
          </a:prstGeom>
        </p:spPr>
      </p:pic>
      <p:sp>
        <p:nvSpPr>
          <p:cNvPr id="7" name="Freeform 7">
            <a:extLst>
              <a:ext uri="{FF2B5EF4-FFF2-40B4-BE49-F238E27FC236}">
                <a16:creationId xmlns:a16="http://schemas.microsoft.com/office/drawing/2014/main" id="{E3C5BD9F-D0B3-8252-9F9E-59722C75E250}"/>
              </a:ext>
            </a:extLst>
          </p:cNvPr>
          <p:cNvSpPr/>
          <p:nvPr/>
        </p:nvSpPr>
        <p:spPr>
          <a:xfrm>
            <a:off x="-97626" y="1530780"/>
            <a:ext cx="8763893" cy="156966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REFIERA</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39829" y="1098662"/>
            <a:ext cx="9144000" cy="1970155"/>
          </a:xfrm>
          <a:prstGeom prst="rect">
            <a:avLst/>
          </a:prstGeom>
          <a:noFill/>
        </p:spPr>
        <p:txBody>
          <a:bodyPr wrap="square" lIns="91440" tIns="45720" rIns="91440" bIns="45720" rtlCol="0" anchor="t">
            <a:spAutoFit/>
          </a:bodyPr>
          <a:lstStyle/>
          <a:p>
            <a:pPr algn="ctr" defTabSz="857250">
              <a:lnSpc>
                <a:spcPts val="3600"/>
              </a:lnSpc>
              <a:buClrTx/>
            </a:pPr>
            <a:r>
              <a:rPr lang="en-US" sz="3600" kern="1200" dirty="0">
                <a:solidFill>
                  <a:schemeClr val="accent6">
                    <a:lumMod val="75000"/>
                  </a:schemeClr>
                </a:solidFill>
                <a:latin typeface="Caveat Brush"/>
                <a:ea typeface="+mn-ea"/>
                <a:cs typeface="+mn-cs"/>
              </a:rPr>
              <a:t>REFIERA</a:t>
            </a:r>
            <a:r>
              <a:rPr lang="en-US" sz="3600" kern="1200" dirty="0">
                <a:latin typeface="Caveat Brush"/>
                <a:ea typeface="+mn-ea"/>
              </a:rPr>
              <a:t> a </a:t>
            </a:r>
            <a:r>
              <a:rPr lang="en-US" sz="3600" kern="1200" dirty="0" err="1">
                <a:latin typeface="Caveat Brush"/>
                <a:ea typeface="+mn-ea"/>
              </a:rPr>
              <a:t>Recursos</a:t>
            </a:r>
            <a:r>
              <a:rPr lang="en-US" sz="3600" kern="1200" dirty="0">
                <a:latin typeface="Caveat Brush"/>
                <a:ea typeface="+mn-ea"/>
              </a:rPr>
              <a:t> </a:t>
            </a:r>
            <a:r>
              <a:rPr lang="en-US" sz="3600" kern="1200" dirty="0" err="1">
                <a:latin typeface="Caveat Brush"/>
                <a:ea typeface="+mn-ea"/>
              </a:rPr>
              <a:t>Accesibles</a:t>
            </a:r>
            <a:r>
              <a:rPr lang="en-US" sz="3600" kern="1200" dirty="0">
                <a:latin typeface="Caveat Brush"/>
                <a:ea typeface="+mn-ea"/>
              </a:rPr>
              <a:t> y </a:t>
            </a:r>
            <a:r>
              <a:rPr lang="en-US" sz="3600" kern="1200" dirty="0" err="1">
                <a:latin typeface="Caveat Brush"/>
                <a:ea typeface="+mn-ea"/>
              </a:rPr>
              <a:t>Basados</a:t>
            </a:r>
            <a:r>
              <a:rPr lang="en-US" sz="3600" kern="1200" dirty="0">
                <a:latin typeface="Caveat Brush"/>
                <a:ea typeface="+mn-ea"/>
              </a:rPr>
              <a:t> </a:t>
            </a:r>
            <a:r>
              <a:rPr lang="en-US" sz="3600" kern="1200" dirty="0" err="1">
                <a:latin typeface="Caveat Brush"/>
                <a:ea typeface="+mn-ea"/>
              </a:rPr>
              <a:t>en</a:t>
            </a:r>
            <a:r>
              <a:rPr lang="en-US" sz="3600" kern="1200" dirty="0">
                <a:latin typeface="Caveat Brush"/>
                <a:ea typeface="+mn-ea"/>
              </a:rPr>
              <a:t> </a:t>
            </a:r>
            <a:r>
              <a:rPr lang="en-US" sz="3600" kern="1200" dirty="0" err="1">
                <a:latin typeface="Caveat Brush"/>
                <a:ea typeface="+mn-ea"/>
              </a:rPr>
              <a:t>Evidencia</a:t>
            </a:r>
            <a:r>
              <a:rPr lang="en-US" sz="3600" kern="1200" dirty="0">
                <a:latin typeface="Caveat Brush"/>
                <a:ea typeface="+mn-ea"/>
              </a:rPr>
              <a:t>.</a:t>
            </a:r>
            <a:endParaRPr lang="en-US" sz="3600" kern="1200" dirty="0">
              <a:latin typeface="Caveat Brush" pitchFamily="2" charset="0"/>
              <a:ea typeface="+mn-ea"/>
              <a:cs typeface="+mn-cs"/>
            </a:endParaRP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 </a:t>
            </a:r>
          </a:p>
          <a:p>
            <a:pPr defTabSz="857250">
              <a:lnSpc>
                <a:spcPts val="3600"/>
              </a:lnSpc>
              <a:buClrTx/>
            </a:pPr>
            <a:endParaRPr lang="en-US" sz="4000" kern="1200" dirty="0">
              <a:latin typeface="Caveat Brush" pitchFamily="2" charset="0"/>
              <a:ea typeface="+mn-ea"/>
              <a:cs typeface="+mn-cs"/>
            </a:endParaRPr>
          </a:p>
        </p:txBody>
      </p:sp>
      <p:sp>
        <p:nvSpPr>
          <p:cNvPr id="8" name="TextBox 7">
            <a:extLst>
              <a:ext uri="{FF2B5EF4-FFF2-40B4-BE49-F238E27FC236}">
                <a16:creationId xmlns:a16="http://schemas.microsoft.com/office/drawing/2014/main" id="{BDA4D65B-DFCA-A56B-EDE1-2A8D5D158FCE}"/>
              </a:ext>
            </a:extLst>
          </p:cNvPr>
          <p:cNvSpPr txBox="1"/>
          <p:nvPr/>
        </p:nvSpPr>
        <p:spPr>
          <a:xfrm>
            <a:off x="686621" y="1717272"/>
            <a:ext cx="8029549" cy="1138773"/>
          </a:xfrm>
          <a:prstGeom prst="rect">
            <a:avLst/>
          </a:prstGeom>
          <a:noFill/>
        </p:spPr>
        <p:txBody>
          <a:bodyPr wrap="square" lIns="91440" tIns="45720" rIns="91440" bIns="45720" rtlCol="0" anchor="t">
            <a:spAutoFit/>
          </a:bodyPr>
          <a:lstStyle/>
          <a:p>
            <a:r>
              <a:rPr lang="en-US" sz="2000" dirty="0">
                <a:latin typeface="Caveat Brush"/>
              </a:rPr>
              <a:t>Hable con </a:t>
            </a:r>
            <a:r>
              <a:rPr lang="en-US" sz="2000" err="1">
                <a:latin typeface="Caveat Brush"/>
              </a:rPr>
              <a:t>su</a:t>
            </a:r>
            <a:r>
              <a:rPr lang="en-US" sz="2000" dirty="0">
                <a:latin typeface="Caveat Brush"/>
              </a:rPr>
              <a:t> </a:t>
            </a:r>
            <a:r>
              <a:rPr lang="en-US" sz="2000" err="1">
                <a:latin typeface="Caveat Brush"/>
              </a:rPr>
              <a:t>médico</a:t>
            </a:r>
            <a:r>
              <a:rPr lang="en-US" sz="2000" dirty="0">
                <a:latin typeface="Caveat Brush"/>
              </a:rPr>
              <a:t> </a:t>
            </a:r>
            <a:r>
              <a:rPr lang="en-US" sz="2000" err="1">
                <a:latin typeface="Caveat Brush"/>
              </a:rPr>
              <a:t>sobre</a:t>
            </a:r>
            <a:r>
              <a:rPr lang="en-US" sz="2000" dirty="0">
                <a:latin typeface="Caveat Brush"/>
              </a:rPr>
              <a:t> </a:t>
            </a:r>
            <a:r>
              <a:rPr lang="en-US" sz="2000" err="1">
                <a:latin typeface="Caveat Brush"/>
              </a:rPr>
              <a:t>cómo</a:t>
            </a:r>
            <a:r>
              <a:rPr lang="en-US" sz="2000" dirty="0">
                <a:latin typeface="Caveat Brush"/>
              </a:rPr>
              <a:t> </a:t>
            </a:r>
            <a:r>
              <a:rPr lang="en-US" sz="2000" err="1">
                <a:latin typeface="Caveat Brush"/>
              </a:rPr>
              <a:t>dejar</a:t>
            </a:r>
            <a:r>
              <a:rPr lang="en-US" sz="2000" dirty="0">
                <a:latin typeface="Caveat Brush"/>
              </a:rPr>
              <a:t> de </a:t>
            </a:r>
            <a:r>
              <a:rPr lang="en-US" sz="2000" err="1">
                <a:latin typeface="Caveat Brush"/>
              </a:rPr>
              <a:t>fumar</a:t>
            </a:r>
            <a:r>
              <a:rPr lang="en-US" sz="2000" dirty="0">
                <a:latin typeface="Caveat Brush"/>
              </a:rPr>
              <a:t> y las </a:t>
            </a:r>
            <a:r>
              <a:rPr lang="en-US" sz="2000" err="1">
                <a:latin typeface="Caveat Brush"/>
              </a:rPr>
              <a:t>terapias</a:t>
            </a:r>
            <a:r>
              <a:rPr lang="en-US" sz="2000" dirty="0">
                <a:latin typeface="Caveat Brush"/>
              </a:rPr>
              <a:t> de </a:t>
            </a:r>
            <a:r>
              <a:rPr lang="en-US" sz="2000" err="1">
                <a:latin typeface="Caveat Brush"/>
              </a:rPr>
              <a:t>reemplazo</a:t>
            </a:r>
            <a:r>
              <a:rPr lang="en-US" sz="2000" dirty="0">
                <a:latin typeface="Caveat Brush"/>
              </a:rPr>
              <a:t> de </a:t>
            </a:r>
            <a:endParaRPr lang="en-US"/>
          </a:p>
          <a:p>
            <a:r>
              <a:rPr lang="en-US" sz="2000" dirty="0" err="1">
                <a:latin typeface="Caveat Brush"/>
              </a:rPr>
              <a:t>nicotina</a:t>
            </a:r>
            <a:r>
              <a:rPr lang="en-US" sz="2000" dirty="0">
                <a:latin typeface="Caveat Brush"/>
              </a:rPr>
              <a:t> </a:t>
            </a:r>
            <a:r>
              <a:rPr lang="en-US" sz="2000" dirty="0" err="1">
                <a:latin typeface="Caveat Brush"/>
              </a:rPr>
              <a:t>comprobadas</a:t>
            </a:r>
            <a:r>
              <a:rPr lang="en-US" sz="2000" dirty="0">
                <a:latin typeface="Caveat Brush"/>
              </a:rPr>
              <a:t> </a:t>
            </a:r>
            <a:r>
              <a:rPr lang="en-US" sz="2000" dirty="0" err="1">
                <a:latin typeface="Caveat Brush"/>
              </a:rPr>
              <a:t>que</a:t>
            </a:r>
            <a:r>
              <a:rPr lang="en-US" sz="2000" dirty="0">
                <a:latin typeface="Caveat Brush"/>
              </a:rPr>
              <a:t> </a:t>
            </a:r>
            <a:r>
              <a:rPr lang="en-US" sz="2000" dirty="0" err="1">
                <a:latin typeface="Caveat Brush"/>
              </a:rPr>
              <a:t>podrían</a:t>
            </a:r>
            <a:r>
              <a:rPr lang="en-US" sz="2000" dirty="0">
                <a:latin typeface="Caveat Brush"/>
              </a:rPr>
              <a:t> ser </a:t>
            </a:r>
            <a:r>
              <a:rPr lang="en-US" sz="2000" dirty="0" err="1">
                <a:latin typeface="Caveat Brush"/>
              </a:rPr>
              <a:t>adecuadas</a:t>
            </a:r>
            <a:r>
              <a:rPr lang="en-US" sz="2000" dirty="0">
                <a:latin typeface="Caveat Brush"/>
              </a:rPr>
              <a:t> para </a:t>
            </a:r>
            <a:r>
              <a:rPr lang="en-US" sz="2000" dirty="0" err="1">
                <a:latin typeface="Caveat Brush"/>
              </a:rPr>
              <a:t>usted</a:t>
            </a:r>
            <a:r>
              <a:rPr lang="en-US" sz="2000" dirty="0">
                <a:latin typeface="Caveat Brush"/>
              </a:rPr>
              <a:t>. </a:t>
            </a:r>
            <a:r>
              <a:rPr lang="en-US" sz="2000" dirty="0">
                <a:solidFill>
                  <a:schemeClr val="accent6">
                    <a:lumMod val="75000"/>
                  </a:schemeClr>
                </a:solidFill>
                <a:latin typeface="Caveat Brush"/>
              </a:rPr>
              <a:t>(</a:t>
            </a:r>
            <a:r>
              <a:rPr lang="en-US" sz="2000" dirty="0" err="1">
                <a:solidFill>
                  <a:schemeClr val="accent6">
                    <a:lumMod val="75000"/>
                  </a:schemeClr>
                </a:solidFill>
                <a:latin typeface="Caveat Brush"/>
              </a:rPr>
              <a:t>en</a:t>
            </a:r>
            <a:r>
              <a:rPr lang="en-US" sz="2000" dirty="0">
                <a:solidFill>
                  <a:schemeClr val="accent6">
                    <a:lumMod val="75000"/>
                  </a:schemeClr>
                </a:solidFill>
                <a:latin typeface="Caveat Brush"/>
              </a:rPr>
              <a:t> persona)</a:t>
            </a:r>
            <a:endParaRPr lang="en-US" dirty="0">
              <a:solidFill>
                <a:schemeClr val="accent6">
                  <a:lumMod val="75000"/>
                </a:schemeClr>
              </a:solidFill>
            </a:endParaRPr>
          </a:p>
          <a:p>
            <a:endParaRPr lang="en-US" sz="2800" dirty="0">
              <a:solidFill>
                <a:schemeClr val="accent6">
                  <a:lumMod val="75000"/>
                </a:schemeClr>
              </a:solidFill>
              <a:latin typeface="Caveat Brush" pitchFamily="2" charset="0"/>
            </a:endParaRPr>
          </a:p>
        </p:txBody>
      </p:sp>
      <p:sp>
        <p:nvSpPr>
          <p:cNvPr id="3" name="Freeform 7">
            <a:extLst>
              <a:ext uri="{FF2B5EF4-FFF2-40B4-BE49-F238E27FC236}">
                <a16:creationId xmlns:a16="http://schemas.microsoft.com/office/drawing/2014/main" id="{32DE51D2-FF35-A828-17B8-762C36C01507}"/>
              </a:ext>
            </a:extLst>
          </p:cNvPr>
          <p:cNvSpPr/>
          <p:nvPr/>
        </p:nvSpPr>
        <p:spPr>
          <a:xfrm>
            <a:off x="2483191" y="2565070"/>
            <a:ext cx="6707899" cy="2864764"/>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A75EF2C5-0296-0168-DD79-AE10FE56A3A1}"/>
              </a:ext>
            </a:extLst>
          </p:cNvPr>
          <p:cNvSpPr/>
          <p:nvPr/>
        </p:nvSpPr>
        <p:spPr>
          <a:xfrm>
            <a:off x="4037707" y="4626642"/>
            <a:ext cx="5049748" cy="2180271"/>
          </a:xfrm>
          <a:custGeom>
            <a:avLst/>
            <a:gdLst/>
            <a:ahLst/>
            <a:cxnLst/>
            <a:rect l="l" t="t" r="r" b="b"/>
            <a:pathLst>
              <a:path w="7198550" h="6721646">
                <a:moveTo>
                  <a:pt x="0" y="0"/>
                </a:moveTo>
                <a:lnTo>
                  <a:pt x="7198550" y="0"/>
                </a:lnTo>
                <a:lnTo>
                  <a:pt x="7198550" y="6721646"/>
                </a:lnTo>
                <a:lnTo>
                  <a:pt x="0" y="6721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CB9C863-A144-87B9-37C9-E70F38414E7C}"/>
              </a:ext>
            </a:extLst>
          </p:cNvPr>
          <p:cNvSpPr txBox="1"/>
          <p:nvPr/>
        </p:nvSpPr>
        <p:spPr>
          <a:xfrm>
            <a:off x="2937307" y="2818803"/>
            <a:ext cx="5778997" cy="1754326"/>
          </a:xfrm>
          <a:prstGeom prst="rect">
            <a:avLst/>
          </a:prstGeom>
          <a:noFill/>
        </p:spPr>
        <p:txBody>
          <a:bodyPr wrap="square" lIns="91440" tIns="45720" rIns="91440" bIns="45720" rtlCol="0" anchor="t">
            <a:spAutoFit/>
          </a:bodyPr>
          <a:lstStyle/>
          <a:p>
            <a:r>
              <a:rPr lang="en-US" sz="1800" dirty="0" err="1">
                <a:solidFill>
                  <a:schemeClr val="tx1"/>
                </a:solidFill>
                <a:latin typeface="Caveat Brush"/>
              </a:rPr>
              <a:t>Llame</a:t>
            </a:r>
            <a:r>
              <a:rPr lang="en-US" sz="1800" dirty="0">
                <a:solidFill>
                  <a:schemeClr val="tx1"/>
                </a:solidFill>
                <a:latin typeface="Caveat Brush"/>
              </a:rPr>
              <a:t> al 1-800-QUIT-NOW o </a:t>
            </a:r>
            <a:r>
              <a:rPr lang="en-US" sz="1800" dirty="0" err="1">
                <a:solidFill>
                  <a:schemeClr val="tx1"/>
                </a:solidFill>
                <a:latin typeface="Caveat Brush"/>
              </a:rPr>
              <a:t>envíe</a:t>
            </a:r>
            <a:r>
              <a:rPr lang="en-US" sz="1800" dirty="0">
                <a:solidFill>
                  <a:schemeClr val="tx1"/>
                </a:solidFill>
                <a:latin typeface="Caveat Brush"/>
              </a:rPr>
              <a:t> un </a:t>
            </a:r>
            <a:r>
              <a:rPr lang="en-US" sz="1800" dirty="0" err="1">
                <a:solidFill>
                  <a:schemeClr val="tx1"/>
                </a:solidFill>
                <a:latin typeface="Caveat Brush"/>
              </a:rPr>
              <a:t>mensaje</a:t>
            </a:r>
            <a:r>
              <a:rPr lang="en-US" sz="1800" dirty="0">
                <a:solidFill>
                  <a:schemeClr val="tx1"/>
                </a:solidFill>
                <a:latin typeface="Caveat Brush"/>
              </a:rPr>
              <a:t> de </a:t>
            </a:r>
            <a:r>
              <a:rPr lang="en-US" sz="1800" dirty="0" err="1">
                <a:solidFill>
                  <a:schemeClr val="tx1"/>
                </a:solidFill>
                <a:latin typeface="Caveat Brush"/>
              </a:rPr>
              <a:t>texto</a:t>
            </a:r>
            <a:r>
              <a:rPr lang="en-US" sz="1800" dirty="0">
                <a:solidFill>
                  <a:schemeClr val="tx1"/>
                </a:solidFill>
                <a:latin typeface="Caveat Brush"/>
              </a:rPr>
              <a:t> con la palabra READY al 34191. Es </a:t>
            </a:r>
            <a:r>
              <a:rPr lang="en-US" sz="1800" dirty="0" err="1">
                <a:solidFill>
                  <a:schemeClr val="tx1"/>
                </a:solidFill>
                <a:latin typeface="Caveat Brush"/>
              </a:rPr>
              <a:t>gratuito</a:t>
            </a:r>
            <a:r>
              <a:rPr lang="en-US" sz="1800" dirty="0">
                <a:solidFill>
                  <a:schemeClr val="tx1"/>
                </a:solidFill>
                <a:latin typeface="Caveat Brush"/>
              </a:rPr>
              <a:t>, </a:t>
            </a:r>
            <a:r>
              <a:rPr lang="en-US" sz="1800" dirty="0" err="1">
                <a:solidFill>
                  <a:schemeClr val="tx1"/>
                </a:solidFill>
                <a:latin typeface="Caveat Brush"/>
              </a:rPr>
              <a:t>confidencial</a:t>
            </a:r>
            <a:r>
              <a:rPr lang="en-US" sz="1800" dirty="0">
                <a:solidFill>
                  <a:schemeClr val="tx1"/>
                </a:solidFill>
                <a:latin typeface="Caveat Brush"/>
              </a:rPr>
              <a:t> y </a:t>
            </a:r>
            <a:r>
              <a:rPr lang="en-US" sz="1800" dirty="0" err="1">
                <a:solidFill>
                  <a:schemeClr val="tx1"/>
                </a:solidFill>
                <a:latin typeface="Caveat Brush"/>
              </a:rPr>
              <a:t>está</a:t>
            </a:r>
            <a:r>
              <a:rPr lang="en-US" sz="1800" dirty="0">
                <a:solidFill>
                  <a:schemeClr val="tx1"/>
                </a:solidFill>
                <a:latin typeface="Caveat Brush"/>
              </a:rPr>
              <a:t> disponible 24 horas al día, 7 días a la </a:t>
            </a:r>
            <a:r>
              <a:rPr lang="en-US" sz="1800" dirty="0" err="1">
                <a:solidFill>
                  <a:schemeClr val="tx1"/>
                </a:solidFill>
                <a:latin typeface="Caveat Brush"/>
              </a:rPr>
              <a:t>semana</a:t>
            </a:r>
            <a:r>
              <a:rPr lang="en-US" sz="1800" dirty="0">
                <a:solidFill>
                  <a:schemeClr val="tx1"/>
                </a:solidFill>
                <a:latin typeface="Caveat Brush"/>
              </a:rPr>
              <a:t>. Le </a:t>
            </a:r>
            <a:r>
              <a:rPr lang="en-US" sz="1800" dirty="0" err="1">
                <a:solidFill>
                  <a:schemeClr val="tx1"/>
                </a:solidFill>
                <a:latin typeface="Caveat Brush"/>
              </a:rPr>
              <a:t>ayudarán</a:t>
            </a:r>
            <a:r>
              <a:rPr lang="en-US" sz="1800" dirty="0">
                <a:solidFill>
                  <a:schemeClr val="tx1"/>
                </a:solidFill>
                <a:latin typeface="Caveat Brush"/>
              </a:rPr>
              <a:t> a </a:t>
            </a:r>
            <a:r>
              <a:rPr lang="en-US" sz="1800" dirty="0" err="1">
                <a:solidFill>
                  <a:schemeClr val="tx1"/>
                </a:solidFill>
                <a:latin typeface="Caveat Brush"/>
              </a:rPr>
              <a:t>crear</a:t>
            </a:r>
            <a:r>
              <a:rPr lang="en-US" sz="1800" dirty="0">
                <a:solidFill>
                  <a:schemeClr val="tx1"/>
                </a:solidFill>
                <a:latin typeface="Caveat Brush"/>
              </a:rPr>
              <a:t> un plan </a:t>
            </a:r>
            <a:r>
              <a:rPr lang="en-US" sz="1800" dirty="0" err="1">
                <a:solidFill>
                  <a:schemeClr val="tx1"/>
                </a:solidFill>
                <a:latin typeface="Caveat Brush"/>
              </a:rPr>
              <a:t>personalizado</a:t>
            </a:r>
            <a:r>
              <a:rPr lang="en-US" sz="1800" dirty="0">
                <a:solidFill>
                  <a:schemeClr val="tx1"/>
                </a:solidFill>
                <a:latin typeface="Caveat Brush"/>
              </a:rPr>
              <a:t> para </a:t>
            </a:r>
            <a:r>
              <a:rPr lang="en-US" sz="1800" dirty="0" err="1">
                <a:solidFill>
                  <a:schemeClr val="tx1"/>
                </a:solidFill>
                <a:latin typeface="Caveat Brush"/>
              </a:rPr>
              <a:t>dejar</a:t>
            </a:r>
            <a:r>
              <a:rPr lang="en-US" sz="1800" dirty="0">
                <a:solidFill>
                  <a:schemeClr val="tx1"/>
                </a:solidFill>
                <a:latin typeface="Caveat Brush"/>
              </a:rPr>
              <a:t> de </a:t>
            </a:r>
            <a:r>
              <a:rPr lang="en-US" sz="1800" dirty="0" err="1">
                <a:solidFill>
                  <a:schemeClr val="tx1"/>
                </a:solidFill>
                <a:latin typeface="Caveat Brush"/>
              </a:rPr>
              <a:t>fumar</a:t>
            </a:r>
            <a:r>
              <a:rPr lang="en-US" sz="1800" dirty="0">
                <a:solidFill>
                  <a:schemeClr val="tx1"/>
                </a:solidFill>
                <a:latin typeface="Caveat Brush"/>
              </a:rPr>
              <a:t>. </a:t>
            </a:r>
            <a:r>
              <a:rPr lang="en-US" sz="1800" dirty="0" err="1">
                <a:solidFill>
                  <a:schemeClr val="tx1"/>
                </a:solidFill>
                <a:latin typeface="Caveat Brush"/>
              </a:rPr>
              <a:t>Puede</a:t>
            </a:r>
            <a:r>
              <a:rPr lang="en-US" sz="1800" dirty="0">
                <a:solidFill>
                  <a:schemeClr val="tx1"/>
                </a:solidFill>
                <a:latin typeface="Caveat Brush"/>
              </a:rPr>
              <a:t> </a:t>
            </a:r>
            <a:r>
              <a:rPr lang="en-US" sz="1800" dirty="0" err="1">
                <a:solidFill>
                  <a:schemeClr val="tx1"/>
                </a:solidFill>
                <a:latin typeface="Caveat Brush"/>
              </a:rPr>
              <a:t>que</a:t>
            </a:r>
            <a:r>
              <a:rPr lang="en-US" sz="1800" dirty="0">
                <a:solidFill>
                  <a:schemeClr val="tx1"/>
                </a:solidFill>
                <a:latin typeface="Caveat Brush"/>
              </a:rPr>
              <a:t> </a:t>
            </a:r>
            <a:r>
              <a:rPr lang="en-US" sz="1800" dirty="0" err="1">
                <a:solidFill>
                  <a:schemeClr val="tx1"/>
                </a:solidFill>
                <a:latin typeface="Caveat Brush"/>
              </a:rPr>
              <a:t>sea</a:t>
            </a:r>
            <a:r>
              <a:rPr lang="en-US" sz="1800" dirty="0">
                <a:solidFill>
                  <a:schemeClr val="tx1"/>
                </a:solidFill>
                <a:latin typeface="Caveat Brush"/>
              </a:rPr>
              <a:t> </a:t>
            </a:r>
            <a:r>
              <a:rPr lang="en-US" sz="1800" dirty="0" err="1">
                <a:solidFill>
                  <a:schemeClr val="tx1"/>
                </a:solidFill>
                <a:latin typeface="Caveat Brush"/>
              </a:rPr>
              <a:t>elegible</a:t>
            </a:r>
            <a:r>
              <a:rPr lang="en-US" sz="1800" dirty="0">
                <a:solidFill>
                  <a:schemeClr val="tx1"/>
                </a:solidFill>
                <a:latin typeface="Caveat Brush"/>
              </a:rPr>
              <a:t> para </a:t>
            </a:r>
            <a:r>
              <a:rPr lang="en-US" sz="1800" dirty="0" err="1">
                <a:solidFill>
                  <a:schemeClr val="tx1"/>
                </a:solidFill>
                <a:latin typeface="Caveat Brush"/>
              </a:rPr>
              <a:t>productos</a:t>
            </a:r>
            <a:r>
              <a:rPr lang="en-US" sz="1800" dirty="0">
                <a:solidFill>
                  <a:schemeClr val="tx1"/>
                </a:solidFill>
                <a:latin typeface="Caveat Brush"/>
              </a:rPr>
              <a:t> de </a:t>
            </a:r>
            <a:r>
              <a:rPr lang="en-US" sz="1800" dirty="0" err="1">
                <a:solidFill>
                  <a:schemeClr val="tx1"/>
                </a:solidFill>
                <a:latin typeface="Caveat Brush"/>
              </a:rPr>
              <a:t>reemplazo</a:t>
            </a:r>
            <a:r>
              <a:rPr lang="en-US" sz="1800" dirty="0">
                <a:solidFill>
                  <a:schemeClr val="tx1"/>
                </a:solidFill>
                <a:latin typeface="Caveat Brush"/>
              </a:rPr>
              <a:t> de </a:t>
            </a:r>
            <a:r>
              <a:rPr lang="en-US" sz="1800" dirty="0" err="1">
                <a:solidFill>
                  <a:schemeClr val="tx1"/>
                </a:solidFill>
                <a:latin typeface="Caveat Brush"/>
              </a:rPr>
              <a:t>nicotina</a:t>
            </a:r>
            <a:r>
              <a:rPr lang="en-US" sz="1800" dirty="0">
                <a:solidFill>
                  <a:schemeClr val="tx1"/>
                </a:solidFill>
                <a:latin typeface="Caveat Brush"/>
              </a:rPr>
              <a:t> </a:t>
            </a:r>
            <a:r>
              <a:rPr lang="en-US" sz="1800" dirty="0" err="1">
                <a:solidFill>
                  <a:schemeClr val="tx1"/>
                </a:solidFill>
                <a:latin typeface="Caveat Brush"/>
              </a:rPr>
              <a:t>gratuitos</a:t>
            </a:r>
            <a:r>
              <a:rPr lang="en-US" sz="1800" dirty="0">
                <a:solidFill>
                  <a:schemeClr val="tx1"/>
                </a:solidFill>
                <a:latin typeface="Caveat Brush"/>
              </a:rPr>
              <a:t>. </a:t>
            </a:r>
            <a:endParaRPr lang="en-US" sz="1100">
              <a:solidFill>
                <a:schemeClr val="tx1"/>
              </a:solidFill>
              <a:latin typeface="Caveat Brush"/>
            </a:endParaRPr>
          </a:p>
          <a:p>
            <a:r>
              <a:rPr lang="en-US" sz="1800" dirty="0">
                <a:solidFill>
                  <a:srgbClr val="F98832"/>
                </a:solidFill>
                <a:latin typeface="Caveat Brush"/>
              </a:rPr>
              <a:t>(</a:t>
            </a:r>
            <a:r>
              <a:rPr lang="en-US" sz="1800" dirty="0" err="1">
                <a:solidFill>
                  <a:srgbClr val="F98832"/>
                </a:solidFill>
                <a:latin typeface="Caveat Brush"/>
              </a:rPr>
              <a:t>por</a:t>
            </a:r>
            <a:r>
              <a:rPr lang="en-US" sz="1800" dirty="0">
                <a:solidFill>
                  <a:srgbClr val="F98832"/>
                </a:solidFill>
                <a:latin typeface="Caveat Brush"/>
              </a:rPr>
              <a:t> </a:t>
            </a:r>
            <a:r>
              <a:rPr lang="en-US" sz="1800" dirty="0" err="1">
                <a:solidFill>
                  <a:srgbClr val="F98832"/>
                </a:solidFill>
                <a:latin typeface="Caveat Brush"/>
              </a:rPr>
              <a:t>telefono</a:t>
            </a:r>
            <a:r>
              <a:rPr lang="en-US" sz="1800" dirty="0">
                <a:solidFill>
                  <a:srgbClr val="F98832"/>
                </a:solidFill>
                <a:latin typeface="Caveat Brush"/>
              </a:rPr>
              <a:t> / </a:t>
            </a:r>
            <a:r>
              <a:rPr lang="en-US" sz="1800" dirty="0" err="1">
                <a:solidFill>
                  <a:srgbClr val="F98832"/>
                </a:solidFill>
                <a:latin typeface="Caveat Brush"/>
              </a:rPr>
              <a:t>mensaje</a:t>
            </a:r>
            <a:r>
              <a:rPr lang="en-US" sz="1800" dirty="0">
                <a:solidFill>
                  <a:srgbClr val="F98832"/>
                </a:solidFill>
                <a:latin typeface="Caveat Brush"/>
              </a:rPr>
              <a:t> de </a:t>
            </a:r>
            <a:r>
              <a:rPr lang="en-US" sz="1800" dirty="0" err="1">
                <a:solidFill>
                  <a:srgbClr val="F98832"/>
                </a:solidFill>
                <a:latin typeface="Caveat Brush"/>
              </a:rPr>
              <a:t>texto</a:t>
            </a:r>
            <a:r>
              <a:rPr lang="en-US" sz="1800" dirty="0">
                <a:solidFill>
                  <a:srgbClr val="F98832"/>
                </a:solidFill>
                <a:latin typeface="Caveat Brush"/>
              </a:rPr>
              <a:t>)</a:t>
            </a:r>
            <a:endParaRPr lang="en-US" sz="1100">
              <a:solidFill>
                <a:schemeClr val="tx1"/>
              </a:solidFill>
              <a:latin typeface="Caveat Brush"/>
            </a:endParaRPr>
          </a:p>
        </p:txBody>
      </p:sp>
      <p:sp>
        <p:nvSpPr>
          <p:cNvPr id="15" name="TextBox 14">
            <a:extLst>
              <a:ext uri="{FF2B5EF4-FFF2-40B4-BE49-F238E27FC236}">
                <a16:creationId xmlns:a16="http://schemas.microsoft.com/office/drawing/2014/main" id="{7871666F-7A2D-9717-4AD8-15B62E54A735}"/>
              </a:ext>
            </a:extLst>
          </p:cNvPr>
          <p:cNvSpPr txBox="1"/>
          <p:nvPr/>
        </p:nvSpPr>
        <p:spPr>
          <a:xfrm>
            <a:off x="4345136" y="5007536"/>
            <a:ext cx="4438456" cy="1446550"/>
          </a:xfrm>
          <a:prstGeom prst="rect">
            <a:avLst/>
          </a:prstGeom>
          <a:noFill/>
        </p:spPr>
        <p:txBody>
          <a:bodyPr wrap="square" lIns="91440" tIns="45720" rIns="91440" bIns="45720" rtlCol="0" anchor="t">
            <a:spAutoFit/>
          </a:bodyPr>
          <a:lstStyle/>
          <a:p>
            <a:pPr algn="ctr">
              <a:defRPr/>
            </a:pPr>
            <a:r>
              <a:rPr lang="en-US" sz="2000" dirty="0" err="1">
                <a:solidFill>
                  <a:prstClr val="black"/>
                </a:solidFill>
                <a:latin typeface="Caveat Brush"/>
                <a:ea typeface="Calibri"/>
                <a:cs typeface="Calibri"/>
                <a:sym typeface="Calibri"/>
              </a:rPr>
              <a:t>Obtenga</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más</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información</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sobre</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cómo</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dejar</a:t>
            </a:r>
            <a:r>
              <a:rPr lang="en-US" sz="2000" dirty="0">
                <a:solidFill>
                  <a:prstClr val="black"/>
                </a:solidFill>
                <a:latin typeface="Caveat Brush"/>
                <a:ea typeface="Calibri"/>
                <a:cs typeface="Calibri"/>
                <a:sym typeface="Calibri"/>
              </a:rPr>
              <a:t> de </a:t>
            </a:r>
            <a:r>
              <a:rPr lang="en-US" sz="2000" dirty="0" err="1">
                <a:solidFill>
                  <a:prstClr val="black"/>
                </a:solidFill>
                <a:latin typeface="Caveat Brush"/>
                <a:ea typeface="Calibri"/>
                <a:cs typeface="Calibri"/>
                <a:sym typeface="Calibri"/>
              </a:rPr>
              <a:t>fumar</a:t>
            </a:r>
            <a:r>
              <a:rPr lang="en-US" sz="2000" dirty="0">
                <a:solidFill>
                  <a:prstClr val="black"/>
                </a:solidFill>
                <a:latin typeface="Caveat Brush"/>
                <a:ea typeface="Calibri"/>
                <a:cs typeface="Calibri"/>
                <a:sym typeface="Calibri"/>
              </a:rPr>
              <a:t> y </a:t>
            </a:r>
            <a:r>
              <a:rPr lang="en-US" sz="2000" dirty="0" err="1">
                <a:solidFill>
                  <a:prstClr val="black"/>
                </a:solidFill>
                <a:latin typeface="Caveat Brush"/>
                <a:ea typeface="Calibri"/>
                <a:cs typeface="Calibri"/>
                <a:sym typeface="Calibri"/>
              </a:rPr>
              <a:t>consiga</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el</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apoyo</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que</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necesita</a:t>
            </a:r>
            <a:r>
              <a:rPr lang="en-US" sz="2000" dirty="0">
                <a:solidFill>
                  <a:prstClr val="black"/>
                </a:solidFill>
                <a:latin typeface="Caveat Brush"/>
                <a:ea typeface="Calibri"/>
                <a:cs typeface="Calibri"/>
                <a:sym typeface="Calibri"/>
              </a:rPr>
              <a:t> </a:t>
            </a:r>
            <a:r>
              <a:rPr lang="en-US" sz="2000" dirty="0" err="1">
                <a:solidFill>
                  <a:prstClr val="black"/>
                </a:solidFill>
                <a:latin typeface="Caveat Brush"/>
                <a:ea typeface="Calibri"/>
                <a:cs typeface="Calibri"/>
                <a:sym typeface="Calibri"/>
              </a:rPr>
              <a:t>en</a:t>
            </a:r>
            <a:r>
              <a:rPr lang="en-US" sz="2000" dirty="0">
                <a:solidFill>
                  <a:prstClr val="black"/>
                </a:solidFill>
                <a:latin typeface="Caveat Brush"/>
                <a:ea typeface="Calibri"/>
                <a:cs typeface="Calibri"/>
                <a:sym typeface="Calibri"/>
              </a:rPr>
              <a:t>        www.quitnowindiana.com </a:t>
            </a:r>
            <a:r>
              <a:rPr lang="en-US" sz="2000" dirty="0">
                <a:solidFill>
                  <a:schemeClr val="accent6">
                    <a:lumMod val="75000"/>
                  </a:schemeClr>
                </a:solidFill>
                <a:latin typeface="Caveat Brush"/>
                <a:ea typeface="Calibri"/>
                <a:cs typeface="Calibri"/>
                <a:sym typeface="Calibri"/>
              </a:rPr>
              <a:t>(</a:t>
            </a:r>
            <a:r>
              <a:rPr lang="en-US" sz="2000" dirty="0" err="1">
                <a:solidFill>
                  <a:schemeClr val="accent6">
                    <a:lumMod val="75000"/>
                  </a:schemeClr>
                </a:solidFill>
                <a:latin typeface="Caveat Brush"/>
                <a:ea typeface="Calibri"/>
                <a:cs typeface="Calibri"/>
                <a:sym typeface="Calibri"/>
              </a:rPr>
              <a:t>en</a:t>
            </a:r>
            <a:r>
              <a:rPr lang="en-US" sz="2000" dirty="0">
                <a:solidFill>
                  <a:schemeClr val="accent6">
                    <a:lumMod val="75000"/>
                  </a:schemeClr>
                </a:solidFill>
                <a:latin typeface="Caveat Brush"/>
                <a:ea typeface="Calibri"/>
                <a:cs typeface="Calibri"/>
                <a:sym typeface="Calibri"/>
              </a:rPr>
              <a:t> </a:t>
            </a:r>
            <a:r>
              <a:rPr lang="en-US" sz="2000" dirty="0" err="1">
                <a:solidFill>
                  <a:schemeClr val="accent6">
                    <a:lumMod val="75000"/>
                  </a:schemeClr>
                </a:solidFill>
                <a:latin typeface="Caveat Brush"/>
                <a:ea typeface="Calibri"/>
                <a:cs typeface="Calibri"/>
                <a:sym typeface="Calibri"/>
              </a:rPr>
              <a:t>linea</a:t>
            </a:r>
            <a:r>
              <a:rPr lang="en-US" sz="2000" dirty="0">
                <a:solidFill>
                  <a:schemeClr val="accent6">
                    <a:lumMod val="75000"/>
                  </a:schemeClr>
                </a:solidFill>
                <a:latin typeface="Caveat Brush"/>
                <a:ea typeface="Calibri"/>
                <a:cs typeface="Calibri"/>
                <a:sym typeface="Calibri"/>
              </a:rPr>
              <a:t>)</a:t>
            </a:r>
            <a:endParaRPr lang="en-US" sz="2000" dirty="0">
              <a:solidFill>
                <a:schemeClr val="accent6">
                  <a:lumMod val="75000"/>
                </a:schemeClr>
              </a:solidFill>
              <a:latin typeface="Caveat Brush"/>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u="none" strike="noStrike" kern="0" cap="none" spc="0" normalizeH="0" baseline="0" noProof="0" dirty="0">
              <a:ln>
                <a:noFill/>
              </a:ln>
              <a:solidFill>
                <a:srgbClr val="000000"/>
              </a:solidFill>
              <a:effectLst/>
              <a:uLnTx/>
              <a:uFillTx/>
              <a:latin typeface="Caveat Brush" pitchFamily="2" charset="0"/>
              <a:sym typeface="Arial"/>
            </a:endParaRPr>
          </a:p>
        </p:txBody>
      </p:sp>
    </p:spTree>
    <p:extLst>
      <p:ext uri="{BB962C8B-B14F-4D97-AF65-F5344CB8AC3E}">
        <p14:creationId xmlns:p14="http://schemas.microsoft.com/office/powerpoint/2010/main" val="245099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¡HAY ESPERANZA Y HAY AYUDA!</a:t>
            </a:r>
            <a:endParaRPr lang="en-US" dirty="0">
              <a:latin typeface="Caveat Brush"/>
              <a:ea typeface="+mn-ea"/>
              <a:cs typeface="+mn-cs"/>
            </a:endParaRPr>
          </a:p>
        </p:txBody>
      </p:sp>
      <p:sp>
        <p:nvSpPr>
          <p:cNvPr id="11" name="TextBox 11"/>
          <p:cNvSpPr txBox="1"/>
          <p:nvPr/>
        </p:nvSpPr>
        <p:spPr>
          <a:xfrm>
            <a:off x="685801" y="5354379"/>
            <a:ext cx="7772400" cy="1635641"/>
          </a:xfrm>
          <a:prstGeom prst="rect">
            <a:avLst/>
          </a:prstGeom>
        </p:spPr>
        <p:txBody>
          <a:bodyPr wrap="square" lIns="0" tIns="0" rIns="0" bIns="0" rtlCol="0" anchor="t">
            <a:spAutoFit/>
          </a:bodyPr>
          <a:lstStyle/>
          <a:p>
            <a:pPr algn="ctr" defTabSz="857250">
              <a:lnSpc>
                <a:spcPts val="4560"/>
              </a:lnSpc>
            </a:pPr>
            <a:r>
              <a:rPr lang="en-US" sz="4400" kern="1200" dirty="0">
                <a:latin typeface="Caveat Brush"/>
                <a:ea typeface="+mn-ea"/>
                <a:cs typeface="+mn-cs"/>
              </a:rPr>
              <a:t>¡Y </a:t>
            </a:r>
            <a:r>
              <a:rPr lang="en-US" sz="4400" u="sng" kern="1200" dirty="0">
                <a:latin typeface="Caveat Brush"/>
                <a:ea typeface="+mn-ea"/>
                <a:cs typeface="+mn-cs"/>
              </a:rPr>
              <a:t>TÚ</a:t>
            </a:r>
            <a:r>
              <a:rPr lang="en-US" sz="4400" kern="1200" dirty="0">
                <a:latin typeface="Caveat Brush"/>
                <a:ea typeface="+mn-ea"/>
                <a:cs typeface="+mn-cs"/>
              </a:rPr>
              <a:t> </a:t>
            </a:r>
            <a:r>
              <a:rPr lang="en-US" sz="4400" kern="1200" dirty="0" err="1">
                <a:latin typeface="Caveat Brush"/>
                <a:ea typeface="+mn-ea"/>
                <a:cs typeface="+mn-cs"/>
              </a:rPr>
              <a:t>puedes</a:t>
            </a:r>
            <a:r>
              <a:rPr lang="en-US" sz="4400" kern="1200" dirty="0">
                <a:latin typeface="Caveat Brush"/>
                <a:ea typeface="+mn-ea"/>
                <a:cs typeface="+mn-cs"/>
              </a:rPr>
              <a:t> ser parte de la </a:t>
            </a:r>
            <a:r>
              <a:rPr lang="en-US" sz="4400" kern="1200" dirty="0" err="1">
                <a:latin typeface="Caveat Brush"/>
                <a:ea typeface="+mn-ea"/>
                <a:cs typeface="+mn-cs"/>
              </a:rPr>
              <a:t>solución</a:t>
            </a:r>
            <a:r>
              <a:rPr lang="en-US" sz="4400" kern="1200" dirty="0">
                <a:latin typeface="Caveat Brush"/>
                <a:ea typeface="+mn-ea"/>
                <a:cs typeface="+mn-cs"/>
              </a:rPr>
              <a:t>!</a:t>
            </a:r>
            <a:endParaRPr lang="en-US">
              <a:latin typeface="Caveat Brush"/>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4" name="Google Shape;420;p47">
            <a:extLst>
              <a:ext uri="{FF2B5EF4-FFF2-40B4-BE49-F238E27FC236}">
                <a16:creationId xmlns:a16="http://schemas.microsoft.com/office/drawing/2014/main" id="{983D4FDB-D706-6156-09C5-324D59BF6B9E}"/>
              </a:ext>
            </a:extLst>
          </p:cNvPr>
          <p:cNvPicPr preferRelativeResize="0"/>
          <p:nvPr/>
        </p:nvPicPr>
        <p:blipFill>
          <a:blip r:embed="rId15">
            <a:alphaModFix/>
            <a:extLst>
              <a:ext uri="{BEBA8EAE-BF5A-486C-A8C5-ECC9F3942E4B}">
                <a14:imgProps xmlns:a14="http://schemas.microsoft.com/office/drawing/2010/main">
                  <a14:imgLayer r:embed="rId16">
                    <a14:imgEffect>
                      <a14:sharpenSoften amount="10000"/>
                    </a14:imgEffect>
                  </a14:imgLayer>
                </a14:imgProps>
              </a:ext>
            </a:extLst>
          </a:blip>
          <a:stretch>
            <a:fillRect/>
          </a:stretch>
        </p:blipFill>
        <p:spPr>
          <a:xfrm>
            <a:off x="1920483" y="1581361"/>
            <a:ext cx="5120230" cy="3448553"/>
          </a:xfrm>
          <a:prstGeom prst="rect">
            <a:avLst/>
          </a:prstGeom>
          <a:noFill/>
          <a:ln w="38100">
            <a:solidFill>
              <a:srgbClr val="92D050"/>
            </a:solidFill>
          </a:ln>
        </p:spPr>
      </p:pic>
    </p:spTree>
    <p:extLst>
      <p:ext uri="{BB962C8B-B14F-4D97-AF65-F5344CB8AC3E}">
        <p14:creationId xmlns:p14="http://schemas.microsoft.com/office/powerpoint/2010/main" val="3732482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COMPONENTES DEL PROGRAMA</a:t>
            </a:r>
          </a:p>
        </p:txBody>
      </p:sp>
      <p:sp>
        <p:nvSpPr>
          <p:cNvPr id="12" name="TextBox 12"/>
          <p:cNvSpPr txBox="1"/>
          <p:nvPr/>
        </p:nvSpPr>
        <p:spPr>
          <a:xfrm>
            <a:off x="868606" y="1099646"/>
            <a:ext cx="7589595" cy="5386090"/>
          </a:xfrm>
          <a:prstGeom prst="rect">
            <a:avLst/>
          </a:prstGeom>
        </p:spPr>
        <p:txBody>
          <a:bodyPr wrap="square" lIns="0" tIns="0" rIns="0" bIns="0" rtlCol="0" anchor="t">
            <a:spAutoFit/>
          </a:bodyPr>
          <a:lstStyle/>
          <a:p>
            <a:pPr>
              <a:spcAft>
                <a:spcPts val="600"/>
              </a:spcAft>
              <a:buClr>
                <a:schemeClr val="dk1"/>
              </a:buClr>
              <a:buSzPts val="2800"/>
            </a:pPr>
            <a:endParaRPr lang="en-US" sz="3200" dirty="0">
              <a:solidFill>
                <a:schemeClr val="dk1"/>
              </a:solidFill>
              <a:latin typeface="Caveat Brush" pitchFamily="2" charset="0"/>
              <a:ea typeface="Calibri"/>
              <a:cs typeface="Calibri"/>
              <a:sym typeface="Calibri"/>
            </a:endParaRP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Capacitación anual del personal</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Evaluación e informes</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Materiales gratuitos y boletín electrónico mensual</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Revisión y fortalecimiento de la política sobre tabaco</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Educación y eventos para padres e hijos</a:t>
            </a:r>
          </a:p>
          <a:p>
            <a:pPr marL="257175" indent="-257175">
              <a:spcAft>
                <a:spcPts val="600"/>
              </a:spcAft>
              <a:buClr>
                <a:schemeClr val="dk1"/>
              </a:buClr>
              <a:buSzPts val="2800"/>
              <a:buFont typeface="Arial"/>
              <a:buChar char="•"/>
            </a:pPr>
            <a:r>
              <a:rPr lang="es-ES" sz="3600" dirty="0">
                <a:solidFill>
                  <a:schemeClr val="dk1"/>
                </a:solidFill>
                <a:latin typeface="Caveat Brush" pitchFamily="2" charset="0"/>
                <a:ea typeface="Calibri"/>
                <a:cs typeface="Calibri"/>
                <a:sym typeface="Calibri"/>
              </a:rPr>
              <a:t>¡Apoyo continuo!</a:t>
            </a: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0540E1B4-E821-EBF8-C39C-76D0BF9013A9}"/>
              </a:ext>
            </a:extLst>
          </p:cNvPr>
          <p:cNvSpPr txBox="1"/>
          <p:nvPr/>
        </p:nvSpPr>
        <p:spPr>
          <a:xfrm rot="20926190">
            <a:off x="204879" y="3259552"/>
            <a:ext cx="9015634" cy="646331"/>
          </a:xfrm>
          <a:prstGeom prst="rect">
            <a:avLst/>
          </a:prstGeom>
          <a:noFill/>
        </p:spPr>
        <p:txBody>
          <a:bodyPr wrap="square" rtlCol="0">
            <a:spAutoFit/>
          </a:bodyPr>
          <a:lstStyle/>
          <a:p>
            <a:pPr algn="ctr"/>
            <a:r>
              <a:rPr lang="en-US" sz="3600" b="1" dirty="0">
                <a:solidFill>
                  <a:srgbClr val="F98832"/>
                </a:solidFill>
                <a:latin typeface="Caveat Brush" pitchFamily="2" charset="0"/>
                <a:ea typeface="Calibri"/>
                <a:cs typeface="Calibri"/>
                <a:sym typeface="Calibri"/>
              </a:rPr>
              <a:t> </a:t>
            </a:r>
            <a:r>
              <a:rPr lang="en-US" sz="3600" b="1" dirty="0">
                <a:solidFill>
                  <a:srgbClr val="F98832"/>
                </a:solidFill>
                <a:highlight>
                  <a:srgbClr val="BCEE80"/>
                </a:highlight>
                <a:latin typeface="Caveat Brush" pitchFamily="2" charset="0"/>
                <a:ea typeface="Calibri"/>
                <a:cs typeface="Calibri"/>
                <a:sym typeface="Calibri"/>
              </a:rPr>
              <a:t>¡</a:t>
            </a:r>
            <a:r>
              <a:rPr lang="en-US" sz="3600" b="1" dirty="0" err="1">
                <a:solidFill>
                  <a:srgbClr val="F98832"/>
                </a:solidFill>
                <a:highlight>
                  <a:srgbClr val="BCEE80"/>
                </a:highlight>
                <a:latin typeface="Caveat Brush" pitchFamily="2" charset="0"/>
                <a:ea typeface="Calibri"/>
                <a:cs typeface="Calibri"/>
                <a:sym typeface="Calibri"/>
              </a:rPr>
              <a:t>Ahora</a:t>
            </a:r>
            <a:r>
              <a:rPr lang="en-US" sz="3600" b="1" dirty="0">
                <a:solidFill>
                  <a:srgbClr val="F98832"/>
                </a:solidFill>
                <a:highlight>
                  <a:srgbClr val="BCEE80"/>
                </a:highlight>
                <a:latin typeface="Caveat Brush" pitchFamily="2" charset="0"/>
                <a:ea typeface="Calibri"/>
                <a:cs typeface="Calibri"/>
                <a:sym typeface="Calibri"/>
              </a:rPr>
              <a:t> </a:t>
            </a:r>
            <a:r>
              <a:rPr lang="en-US" sz="3600" b="1" dirty="0" err="1">
                <a:solidFill>
                  <a:srgbClr val="F98832"/>
                </a:solidFill>
                <a:highlight>
                  <a:srgbClr val="BCEE80"/>
                </a:highlight>
                <a:latin typeface="Caveat Brush" pitchFamily="2" charset="0"/>
                <a:ea typeface="Calibri"/>
                <a:cs typeface="Calibri"/>
                <a:sym typeface="Calibri"/>
              </a:rPr>
              <a:t>Hablemos</a:t>
            </a:r>
            <a:r>
              <a:rPr lang="en-US" sz="3600" b="1" dirty="0">
                <a:solidFill>
                  <a:srgbClr val="F98832"/>
                </a:solidFill>
                <a:highlight>
                  <a:srgbClr val="BCEE80"/>
                </a:highlight>
                <a:latin typeface="Caveat Brush" pitchFamily="2" charset="0"/>
                <a:ea typeface="Calibri"/>
                <a:cs typeface="Calibri"/>
                <a:sym typeface="Calibri"/>
              </a:rPr>
              <a:t> De </a:t>
            </a:r>
            <a:r>
              <a:rPr lang="en-US" sz="3600" b="1" dirty="0" err="1">
                <a:solidFill>
                  <a:srgbClr val="F98832"/>
                </a:solidFill>
                <a:highlight>
                  <a:srgbClr val="BCEE80"/>
                </a:highlight>
                <a:latin typeface="Caveat Brush" pitchFamily="2" charset="0"/>
                <a:ea typeface="Calibri"/>
                <a:cs typeface="Calibri"/>
                <a:sym typeface="Calibri"/>
              </a:rPr>
              <a:t>Esos</a:t>
            </a:r>
            <a:r>
              <a:rPr lang="en-US" sz="3600" b="1" dirty="0">
                <a:solidFill>
                  <a:srgbClr val="F98832"/>
                </a:solidFill>
                <a:highlight>
                  <a:srgbClr val="BCEE80"/>
                </a:highlight>
                <a:latin typeface="Caveat Brush" pitchFamily="2" charset="0"/>
                <a:ea typeface="Calibri"/>
                <a:cs typeface="Calibri"/>
                <a:sym typeface="Calibri"/>
              </a:rPr>
              <a:t> </a:t>
            </a:r>
            <a:r>
              <a:rPr lang="en-US" sz="3600" b="1" dirty="0" err="1">
                <a:solidFill>
                  <a:srgbClr val="F98832"/>
                </a:solidFill>
                <a:highlight>
                  <a:srgbClr val="BCEE80"/>
                </a:highlight>
                <a:latin typeface="Caveat Brush" pitchFamily="2" charset="0"/>
                <a:ea typeface="Calibri"/>
                <a:cs typeface="Calibri"/>
                <a:sym typeface="Calibri"/>
              </a:rPr>
              <a:t>Recursos</a:t>
            </a:r>
            <a:r>
              <a:rPr lang="en-US" sz="3600" b="1" dirty="0">
                <a:solidFill>
                  <a:srgbClr val="F98832"/>
                </a:solidFill>
                <a:highlight>
                  <a:srgbClr val="BCEE80"/>
                </a:highlight>
                <a:latin typeface="Caveat Brush" pitchFamily="2" charset="0"/>
                <a:ea typeface="Calibri"/>
                <a:cs typeface="Calibri"/>
                <a:sym typeface="Calibri"/>
              </a:rPr>
              <a:t> GRATUITOS!</a:t>
            </a:r>
          </a:p>
        </p:txBody>
      </p:sp>
    </p:spTree>
    <p:extLst>
      <p:ext uri="{BB962C8B-B14F-4D97-AF65-F5344CB8AC3E}">
        <p14:creationId xmlns:p14="http://schemas.microsoft.com/office/powerpoint/2010/main" val="920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¡MUCHOS MATERIALES DE BREATHE!</a:t>
            </a:r>
          </a:p>
        </p:txBody>
      </p:sp>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5">
            <a:alphaModFix/>
          </a:blip>
          <a:srcRect/>
          <a:stretch/>
        </p:blipFill>
        <p:spPr>
          <a:xfrm>
            <a:off x="-447977" y="1118421"/>
            <a:ext cx="3239982" cy="3116322"/>
          </a:xfrm>
          <a:prstGeom prst="rect">
            <a:avLst/>
          </a:prstGeom>
          <a:noFill/>
          <a:ln>
            <a:noFill/>
          </a:ln>
        </p:spPr>
      </p:pic>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6">
            <a:alphaModFix/>
          </a:blip>
          <a:srcRect/>
          <a:stretch/>
        </p:blipFill>
        <p:spPr>
          <a:xfrm>
            <a:off x="2427422" y="1234328"/>
            <a:ext cx="2056249" cy="2625013"/>
          </a:xfrm>
          <a:prstGeom prst="rect">
            <a:avLst/>
          </a:prstGeom>
          <a:noFill/>
          <a:ln w="38100">
            <a:solidFill>
              <a:srgbClr val="92D050"/>
            </a:solidFill>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7">
            <a:alphaModFix/>
          </a:blip>
          <a:srcRect/>
          <a:stretch/>
        </p:blipFill>
        <p:spPr>
          <a:xfrm rot="21166509">
            <a:off x="280170" y="3552493"/>
            <a:ext cx="2123868" cy="2534027"/>
          </a:xfrm>
          <a:prstGeom prst="rect">
            <a:avLst/>
          </a:prstGeom>
          <a:noFill/>
          <a:ln w="38100">
            <a:solidFill>
              <a:srgbClr val="92D050"/>
            </a:solidFill>
          </a:ln>
        </p:spPr>
      </p:pic>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8">
            <a:alphaModFix/>
          </a:blip>
          <a:srcRect/>
          <a:stretch/>
        </p:blipFill>
        <p:spPr>
          <a:xfrm rot="21086559">
            <a:off x="1790424" y="4080225"/>
            <a:ext cx="2049413" cy="2534027"/>
          </a:xfrm>
          <a:prstGeom prst="rect">
            <a:avLst/>
          </a:prstGeom>
          <a:noFill/>
          <a:ln w="38100">
            <a:solidFill>
              <a:srgbClr val="92D050"/>
            </a:solidFill>
          </a:ln>
        </p:spPr>
      </p:pic>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9">
            <a:alphaModFix/>
          </a:blip>
          <a:srcRect/>
          <a:stretch/>
        </p:blipFill>
        <p:spPr>
          <a:xfrm>
            <a:off x="6018477" y="5078093"/>
            <a:ext cx="2993314" cy="1613197"/>
          </a:xfrm>
          <a:prstGeom prst="rect">
            <a:avLst/>
          </a:prstGeom>
          <a:noFill/>
          <a:ln w="41275">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10">
            <a:alphaModFix/>
          </a:blip>
          <a:srcRect/>
          <a:stretch/>
        </p:blipFill>
        <p:spPr>
          <a:xfrm>
            <a:off x="6831146" y="1255862"/>
            <a:ext cx="2145741" cy="2541117"/>
          </a:xfrm>
          <a:prstGeom prst="rect">
            <a:avLst/>
          </a:prstGeom>
          <a:noFill/>
          <a:ln w="38100">
            <a:solidFill>
              <a:srgbClr val="92D050"/>
            </a:solidFill>
          </a:ln>
        </p:spPr>
      </p:pic>
      <p:pic>
        <p:nvPicPr>
          <p:cNvPr id="19" name="Google Shape;171;p9" descr="A picture containing person&#10;&#10;Description generated with very high confidence">
            <a:extLst>
              <a:ext uri="{FF2B5EF4-FFF2-40B4-BE49-F238E27FC236}">
                <a16:creationId xmlns:a16="http://schemas.microsoft.com/office/drawing/2014/main" id="{0946A132-466C-AE2C-A859-F3FD47EF03DC}"/>
              </a:ext>
            </a:extLst>
          </p:cNvPr>
          <p:cNvPicPr preferRelativeResize="0"/>
          <p:nvPr/>
        </p:nvPicPr>
        <p:blipFill rotWithShape="1">
          <a:blip r:embed="rId11">
            <a:alphaModFix/>
          </a:blip>
          <a:srcRect/>
          <a:stretch/>
        </p:blipFill>
        <p:spPr>
          <a:xfrm>
            <a:off x="4661185" y="1255862"/>
            <a:ext cx="2016098" cy="2566963"/>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12">
            <a:alphaModFix/>
          </a:blip>
          <a:stretch>
            <a:fillRect/>
          </a:stretch>
        </p:blipFill>
        <p:spPr>
          <a:xfrm rot="452319">
            <a:off x="4109744" y="3955462"/>
            <a:ext cx="2199767" cy="2698401"/>
          </a:xfrm>
          <a:prstGeom prst="rect">
            <a:avLst/>
          </a:prstGeom>
          <a:noFill/>
          <a:ln w="38100">
            <a:solidFill>
              <a:srgbClr val="92D050"/>
            </a:solidFill>
          </a:ln>
        </p:spPr>
      </p:pic>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rot="682211">
            <a:off x="6700313" y="3300765"/>
            <a:ext cx="2053274" cy="1819351"/>
          </a:xfrm>
          <a:prstGeom prst="rect">
            <a:avLst/>
          </a:prstGeom>
          <a:noFill/>
          <a:ln w="38100" cap="flat" cmpd="sng">
            <a:solidFill>
              <a:srgbClr val="92D050"/>
            </a:solidFill>
            <a:prstDash val="solid"/>
            <a:round/>
            <a:headEnd type="none" w="sm" len="sm"/>
            <a:tailEnd type="none" w="sm" len="sm"/>
          </a:ln>
        </p:spPr>
      </p:pic>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4">
            <a:alphaModFix/>
          </a:blip>
          <a:srcRect/>
          <a:stretch/>
        </p:blipFill>
        <p:spPr>
          <a:xfrm rot="21162177">
            <a:off x="2427102" y="1985460"/>
            <a:ext cx="3510172" cy="3141767"/>
          </a:xfrm>
          <a:prstGeom prst="rect">
            <a:avLst/>
          </a:prstGeom>
          <a:noFill/>
          <a:ln>
            <a:noFill/>
          </a:ln>
        </p:spPr>
      </p:pic>
      <p:sp>
        <p:nvSpPr>
          <p:cNvPr id="20" name="Freeform 8">
            <a:extLst>
              <a:ext uri="{FF2B5EF4-FFF2-40B4-BE49-F238E27FC236}">
                <a16:creationId xmlns:a16="http://schemas.microsoft.com/office/drawing/2014/main" id="{FFD8AF09-13B2-FDED-3C35-0C36D95DAF55}"/>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0" y="369627"/>
            <a:ext cx="7589594" cy="688394"/>
          </a:xfrm>
          <a:prstGeom prst="rect">
            <a:avLst/>
          </a:prstGeom>
        </p:spPr>
        <p:txBody>
          <a:bodyPr lIns="0" tIns="0" rIns="0" bIns="0" rtlCol="0" anchor="t">
            <a:spAutoFit/>
          </a:bodyPr>
          <a:lstStyle/>
          <a:p>
            <a:pPr algn="ctr" defTabSz="857250">
              <a:lnSpc>
                <a:spcPts val="5057"/>
              </a:lnSpc>
              <a:buClrTx/>
            </a:pPr>
            <a:r>
              <a:rPr lang="en-US" sz="5400" kern="1200" dirty="0">
                <a:solidFill>
                  <a:srgbClr val="F98832"/>
                </a:solidFill>
                <a:latin typeface="Caveat Brush"/>
                <a:ea typeface="+mn-ea"/>
                <a:cs typeface="+mn-cs"/>
              </a:rPr>
              <a:t>ACTIVIDAD</a:t>
            </a:r>
            <a:endParaRPr lang="en-US" sz="5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09CC8030-61B8-5402-B508-2A8725592EA3}"/>
              </a:ext>
            </a:extLst>
          </p:cNvPr>
          <p:cNvSpPr txBox="1"/>
          <p:nvPr/>
        </p:nvSpPr>
        <p:spPr>
          <a:xfrm>
            <a:off x="116287" y="3696638"/>
            <a:ext cx="4540710" cy="2092881"/>
          </a:xfrm>
          <a:prstGeom prst="rect">
            <a:avLst/>
          </a:prstGeom>
          <a:noFill/>
        </p:spPr>
        <p:txBody>
          <a:bodyPr wrap="square" lIns="91440" tIns="45720" rIns="91440" bIns="45720" anchor="t">
            <a:spAutoFit/>
          </a:bodyPr>
          <a:lstStyle/>
          <a:p>
            <a:pPr algn="ctr">
              <a:spcAft>
                <a:spcPts val="600"/>
              </a:spcAft>
              <a:defRPr/>
            </a:pPr>
            <a:r>
              <a:rPr lang="en-US" sz="4000" dirty="0">
                <a:solidFill>
                  <a:srgbClr val="8FDB33"/>
                </a:solidFill>
                <a:latin typeface="Caveat Brush"/>
              </a:rPr>
              <a:t>Acciones </a:t>
            </a:r>
            <a:r>
              <a:rPr lang="en-US" sz="4000" dirty="0" err="1">
                <a:solidFill>
                  <a:srgbClr val="8FDB33"/>
                </a:solidFill>
                <a:latin typeface="Caveat Brush"/>
              </a:rPr>
              <a:t>que</a:t>
            </a:r>
            <a:r>
              <a:rPr lang="en-US" sz="4000" dirty="0">
                <a:solidFill>
                  <a:srgbClr val="8FDB33"/>
                </a:solidFill>
                <a:latin typeface="Caveat Brush"/>
              </a:rPr>
              <a:t> </a:t>
            </a:r>
            <a:r>
              <a:rPr lang="en-US" sz="4000" dirty="0" err="1">
                <a:solidFill>
                  <a:srgbClr val="8FDB33"/>
                </a:solidFill>
                <a:latin typeface="Caveat Brush"/>
              </a:rPr>
              <a:t>tomaré</a:t>
            </a:r>
            <a:r>
              <a:rPr lang="en-US" sz="4000" dirty="0">
                <a:solidFill>
                  <a:srgbClr val="8FDB33"/>
                </a:solidFill>
                <a:latin typeface="Caveat Brush"/>
              </a:rPr>
              <a:t> </a:t>
            </a:r>
            <a:endParaRPr lang="en-US" dirty="0">
              <a:latin typeface="Caveat Brush"/>
            </a:endParaRPr>
          </a:p>
          <a:p>
            <a:pPr algn="ctr">
              <a:spcAft>
                <a:spcPts val="600"/>
              </a:spcAft>
              <a:defRPr/>
            </a:pPr>
            <a:r>
              <a:rPr lang="en-US" sz="4000" dirty="0" err="1">
                <a:solidFill>
                  <a:srgbClr val="8FDB33"/>
                </a:solidFill>
                <a:latin typeface="Caveat Brush"/>
              </a:rPr>
              <a:t>en</a:t>
            </a:r>
            <a:r>
              <a:rPr lang="en-US" sz="4000" dirty="0">
                <a:solidFill>
                  <a:srgbClr val="8FDB33"/>
                </a:solidFill>
                <a:latin typeface="Caveat Brush"/>
              </a:rPr>
              <a:t> </a:t>
            </a:r>
            <a:r>
              <a:rPr lang="en-US" sz="4000" dirty="0" err="1">
                <a:solidFill>
                  <a:srgbClr val="8FDB33"/>
                </a:solidFill>
                <a:latin typeface="Caveat Brush"/>
              </a:rPr>
              <a:t>los</a:t>
            </a:r>
            <a:r>
              <a:rPr lang="en-US" sz="4000" dirty="0">
                <a:solidFill>
                  <a:srgbClr val="8FDB33"/>
                </a:solidFill>
                <a:latin typeface="Caveat Brush"/>
              </a:rPr>
              <a:t> </a:t>
            </a:r>
            <a:r>
              <a:rPr lang="en-US" sz="4000" dirty="0" err="1">
                <a:solidFill>
                  <a:srgbClr val="8FDB33"/>
                </a:solidFill>
                <a:latin typeface="Caveat Brush"/>
              </a:rPr>
              <a:t>próximos</a:t>
            </a:r>
            <a:r>
              <a:rPr lang="en-US" sz="4000" dirty="0">
                <a:solidFill>
                  <a:srgbClr val="8FDB33"/>
                </a:solidFill>
                <a:latin typeface="Caveat Brush"/>
              </a:rPr>
              <a:t> </a:t>
            </a:r>
            <a:endParaRPr lang="en-US">
              <a:latin typeface="Caveat Brush"/>
            </a:endParaRPr>
          </a:p>
          <a:p>
            <a:pPr algn="ctr">
              <a:spcAft>
                <a:spcPts val="600"/>
              </a:spcAft>
              <a:defRPr/>
            </a:pPr>
            <a:r>
              <a:rPr lang="en-US" sz="4000" dirty="0">
                <a:solidFill>
                  <a:srgbClr val="8FDB33"/>
                </a:solidFill>
                <a:latin typeface="Caveat Brush"/>
              </a:rPr>
              <a:t>60 días</a:t>
            </a:r>
            <a:endParaRPr lang="en-US" dirty="0">
              <a:latin typeface="Caveat Brush"/>
            </a:endParaRPr>
          </a:p>
        </p:txBody>
      </p:sp>
      <p:sp>
        <p:nvSpPr>
          <p:cNvPr id="11" name="TextBox 10">
            <a:extLst>
              <a:ext uri="{FF2B5EF4-FFF2-40B4-BE49-F238E27FC236}">
                <a16:creationId xmlns:a16="http://schemas.microsoft.com/office/drawing/2014/main" id="{C640E9A5-7EFD-A168-7ACA-1680EA2F01A1}"/>
              </a:ext>
            </a:extLst>
          </p:cNvPr>
          <p:cNvSpPr txBox="1"/>
          <p:nvPr/>
        </p:nvSpPr>
        <p:spPr>
          <a:xfrm>
            <a:off x="4658264" y="3696638"/>
            <a:ext cx="4543098" cy="2092881"/>
          </a:xfrm>
          <a:prstGeom prst="rect">
            <a:avLst/>
          </a:prstGeom>
          <a:noFill/>
        </p:spPr>
        <p:txBody>
          <a:bodyPr wrap="square" lIns="91440" tIns="45720" rIns="91440" bIns="45720" anchor="t">
            <a:spAutoFit/>
          </a:bodyPr>
          <a:lstStyle/>
          <a:p>
            <a:pPr algn="ctr">
              <a:spcAft>
                <a:spcPts val="600"/>
              </a:spcAft>
              <a:defRPr/>
            </a:pPr>
            <a:r>
              <a:rPr lang="en-US" sz="4000" dirty="0" err="1">
                <a:solidFill>
                  <a:srgbClr val="F98832"/>
                </a:solidFill>
                <a:latin typeface="Caveat Brush"/>
              </a:rPr>
              <a:t>Posibles</a:t>
            </a:r>
            <a:r>
              <a:rPr lang="en-US" sz="4000" dirty="0">
                <a:solidFill>
                  <a:srgbClr val="F98832"/>
                </a:solidFill>
                <a:latin typeface="Caveat Brush"/>
              </a:rPr>
              <a:t> </a:t>
            </a:r>
            <a:r>
              <a:rPr lang="en-US" sz="4000" dirty="0" err="1">
                <a:solidFill>
                  <a:srgbClr val="F98832"/>
                </a:solidFill>
                <a:latin typeface="Caveat Brush"/>
              </a:rPr>
              <a:t>obstáculos</a:t>
            </a:r>
            <a:r>
              <a:rPr lang="en-US" sz="4000" dirty="0">
                <a:solidFill>
                  <a:srgbClr val="F98832"/>
                </a:solidFill>
                <a:latin typeface="Caveat Brush"/>
              </a:rPr>
              <a:t> </a:t>
            </a:r>
            <a:endParaRPr lang="en-US" dirty="0" err="1"/>
          </a:p>
          <a:p>
            <a:pPr algn="ctr">
              <a:spcAft>
                <a:spcPts val="600"/>
              </a:spcAft>
              <a:defRPr/>
            </a:pPr>
            <a:r>
              <a:rPr lang="en-US" sz="4000" dirty="0" err="1">
                <a:solidFill>
                  <a:srgbClr val="F98832"/>
                </a:solidFill>
                <a:latin typeface="Caveat Brush"/>
              </a:rPr>
              <a:t>que</a:t>
            </a:r>
            <a:r>
              <a:rPr lang="en-US" sz="4000" dirty="0">
                <a:solidFill>
                  <a:srgbClr val="F98832"/>
                </a:solidFill>
                <a:latin typeface="Caveat Brush"/>
              </a:rPr>
              <a:t> </a:t>
            </a:r>
            <a:r>
              <a:rPr lang="en-US" sz="4000" dirty="0" err="1">
                <a:solidFill>
                  <a:srgbClr val="F98832"/>
                </a:solidFill>
                <a:latin typeface="Caveat Brush"/>
              </a:rPr>
              <a:t>podría</a:t>
            </a:r>
            <a:r>
              <a:rPr lang="en-US" sz="4000" dirty="0">
                <a:solidFill>
                  <a:srgbClr val="F98832"/>
                </a:solidFill>
                <a:latin typeface="Caveat Brush"/>
              </a:rPr>
              <a:t> </a:t>
            </a:r>
            <a:endParaRPr lang="en-US" dirty="0"/>
          </a:p>
          <a:p>
            <a:pPr algn="ctr">
              <a:spcAft>
                <a:spcPts val="600"/>
              </a:spcAft>
              <a:defRPr/>
            </a:pPr>
            <a:r>
              <a:rPr lang="en-US" sz="4000" dirty="0" err="1">
                <a:solidFill>
                  <a:srgbClr val="F98832"/>
                </a:solidFill>
                <a:latin typeface="Caveat Brush"/>
              </a:rPr>
              <a:t>enfrentar</a:t>
            </a:r>
            <a:endParaRPr lang="en-US" dirty="0" err="1"/>
          </a:p>
        </p:txBody>
      </p:sp>
      <p:sp>
        <p:nvSpPr>
          <p:cNvPr id="12" name="TextBox 11">
            <a:extLst>
              <a:ext uri="{FF2B5EF4-FFF2-40B4-BE49-F238E27FC236}">
                <a16:creationId xmlns:a16="http://schemas.microsoft.com/office/drawing/2014/main" id="{976DBC40-3759-2F7E-B728-040CACC21B30}"/>
              </a:ext>
            </a:extLst>
          </p:cNvPr>
          <p:cNvSpPr txBox="1"/>
          <p:nvPr/>
        </p:nvSpPr>
        <p:spPr>
          <a:xfrm>
            <a:off x="216873" y="1354527"/>
            <a:ext cx="8676606" cy="1323439"/>
          </a:xfrm>
          <a:prstGeom prst="rect">
            <a:avLst/>
          </a:prstGeom>
          <a:noFill/>
        </p:spPr>
        <p:txBody>
          <a:bodyPr wrap="square" lIns="91440" tIns="45720" rIns="91440" bIns="45720" anchor="t">
            <a:spAutoFit/>
          </a:bodyPr>
          <a:lstStyle/>
          <a:p>
            <a:pPr algn="ctr">
              <a:spcAft>
                <a:spcPts val="600"/>
              </a:spcAft>
              <a:defRPr/>
            </a:pPr>
            <a:r>
              <a:rPr lang="en-US" sz="4000" dirty="0" err="1">
                <a:solidFill>
                  <a:schemeClr val="tx1"/>
                </a:solidFill>
                <a:latin typeface="Caveat Brush"/>
              </a:rPr>
              <a:t>Completa</a:t>
            </a:r>
            <a:r>
              <a:rPr lang="en-US" sz="4000" dirty="0">
                <a:solidFill>
                  <a:schemeClr val="tx1"/>
                </a:solidFill>
                <a:latin typeface="Caveat Brush"/>
              </a:rPr>
              <a:t> </a:t>
            </a:r>
            <a:r>
              <a:rPr lang="en-US" sz="4000" dirty="0" err="1">
                <a:solidFill>
                  <a:schemeClr val="tx1"/>
                </a:solidFill>
                <a:latin typeface="Caveat Brush"/>
              </a:rPr>
              <a:t>una</a:t>
            </a:r>
            <a:r>
              <a:rPr lang="en-US" sz="4000" dirty="0">
                <a:solidFill>
                  <a:schemeClr val="tx1"/>
                </a:solidFill>
                <a:latin typeface="Caveat Brush"/>
              </a:rPr>
              <a:t> nota </a:t>
            </a:r>
            <a:r>
              <a:rPr lang="en-US" sz="4000" dirty="0" err="1">
                <a:solidFill>
                  <a:schemeClr val="tx1"/>
                </a:solidFill>
                <a:latin typeface="Caveat Brush"/>
              </a:rPr>
              <a:t>adhesiva</a:t>
            </a:r>
            <a:r>
              <a:rPr lang="en-US" sz="4000" dirty="0">
                <a:solidFill>
                  <a:schemeClr val="tx1"/>
                </a:solidFill>
                <a:latin typeface="Caveat Brush"/>
              </a:rPr>
              <a:t> para ambas </a:t>
            </a:r>
            <a:r>
              <a:rPr lang="en-US" sz="4000" dirty="0" err="1">
                <a:solidFill>
                  <a:schemeClr val="tx1"/>
                </a:solidFill>
                <a:latin typeface="Caveat Brush"/>
              </a:rPr>
              <a:t>categorías</a:t>
            </a:r>
            <a:r>
              <a:rPr lang="en-US" sz="4000" dirty="0">
                <a:solidFill>
                  <a:schemeClr val="tx1"/>
                </a:solidFill>
                <a:latin typeface="Caveat Brush"/>
              </a:rPr>
              <a:t>:</a:t>
            </a:r>
            <a:endParaRPr lang="en-US" dirty="0">
              <a:solidFill>
                <a:schemeClr val="tx1"/>
              </a:solidFill>
              <a:latin typeface="Caveat Brush"/>
            </a:endParaRPr>
          </a:p>
        </p:txBody>
      </p:sp>
      <p:sp>
        <p:nvSpPr>
          <p:cNvPr id="15" name="AutoShape 5">
            <a:extLst>
              <a:ext uri="{FF2B5EF4-FFF2-40B4-BE49-F238E27FC236}">
                <a16:creationId xmlns:a16="http://schemas.microsoft.com/office/drawing/2014/main" id="{0F96A7BD-0171-58D6-233B-396A6875F154}"/>
              </a:ext>
            </a:extLst>
          </p:cNvPr>
          <p:cNvSpPr/>
          <p:nvPr/>
        </p:nvSpPr>
        <p:spPr>
          <a:xfrm flipV="1">
            <a:off x="4570732" y="3032343"/>
            <a:ext cx="15645" cy="3206094"/>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23948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266044"/>
            <a:ext cx="10011453" cy="2321085"/>
          </a:xfrm>
          <a:prstGeom prst="rect">
            <a:avLst/>
          </a:prstGeom>
        </p:spPr>
        <p:txBody>
          <a:bodyPr lIns="0" tIns="0" rIns="0" bIns="0" rtlCol="0" anchor="t">
            <a:spAutoFit/>
          </a:bodyPr>
          <a:lstStyle/>
          <a:p>
            <a:pPr algn="ctr" defTabSz="857250"/>
            <a:r>
              <a:rPr lang="en-US" sz="8800" kern="1200">
                <a:solidFill>
                  <a:srgbClr val="FF914D"/>
                </a:solidFill>
                <a:latin typeface="Caveat Brush"/>
                <a:ea typeface="+mn-ea"/>
                <a:cs typeface="+mn-cs"/>
              </a:rPr>
              <a:t>¿PREGUNTAS?</a:t>
            </a:r>
            <a:endParaRPr lang="en-US"/>
          </a:p>
          <a:p>
            <a:pPr algn="ctr" defTabSz="857250">
              <a:lnSpc>
                <a:spcPts val="6694"/>
              </a:lnSpc>
              <a:buClrTx/>
            </a:pPr>
            <a:endParaRPr lang="en-US" sz="8800" kern="1200" dirty="0">
              <a:solidFill>
                <a:srgbClr val="FF914D"/>
              </a:solidFill>
              <a:latin typeface="Caveat Brush" pitchFamily="2" charset="0"/>
              <a:ea typeface="+mn-ea"/>
              <a:cs typeface="+mn-cs"/>
            </a:endParaRP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2562-A5E9-F251-B2A0-1F22EC9A5A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D004CD-C8A1-6442-4BF8-FC7ED70316DB}"/>
              </a:ext>
            </a:extLst>
          </p:cNvPr>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a:extLst>
              <a:ext uri="{FF2B5EF4-FFF2-40B4-BE49-F238E27FC236}">
                <a16:creationId xmlns:a16="http://schemas.microsoft.com/office/drawing/2014/main" id="{2E950250-5D7E-1024-5CDE-1B3402A4D7F6}"/>
              </a:ext>
            </a:extLst>
          </p:cNvPr>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dirty="0"/>
          </a:p>
        </p:txBody>
      </p:sp>
      <p:sp>
        <p:nvSpPr>
          <p:cNvPr id="4" name="Freeform 4">
            <a:extLst>
              <a:ext uri="{FF2B5EF4-FFF2-40B4-BE49-F238E27FC236}">
                <a16:creationId xmlns:a16="http://schemas.microsoft.com/office/drawing/2014/main" id="{052305AA-6157-F2D8-36AF-7BC6883531B0}"/>
              </a:ext>
            </a:extLst>
          </p:cNvPr>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a:extLst>
              <a:ext uri="{FF2B5EF4-FFF2-40B4-BE49-F238E27FC236}">
                <a16:creationId xmlns:a16="http://schemas.microsoft.com/office/drawing/2014/main" id="{0E02F1DF-B4B7-0654-AF8C-AB874ED167E5}"/>
              </a:ext>
            </a:extLst>
          </p:cNvPr>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a:extLst>
              <a:ext uri="{FF2B5EF4-FFF2-40B4-BE49-F238E27FC236}">
                <a16:creationId xmlns:a16="http://schemas.microsoft.com/office/drawing/2014/main" id="{7398BC4F-4C4E-100B-BBD8-1BBA7CF50E91}"/>
              </a:ext>
            </a:extLst>
          </p:cNvPr>
          <p:cNvSpPr txBox="1"/>
          <p:nvPr/>
        </p:nvSpPr>
        <p:spPr>
          <a:xfrm>
            <a:off x="103211" y="375634"/>
            <a:ext cx="9040790" cy="886333"/>
          </a:xfrm>
          <a:prstGeom prst="rect">
            <a:avLst/>
          </a:prstGeom>
        </p:spPr>
        <p:txBody>
          <a:bodyPr wrap="square" lIns="0" tIns="0" rIns="0" bIns="0" rtlCol="0" anchor="t">
            <a:spAutoFit/>
          </a:bodyPr>
          <a:lstStyle/>
          <a:p>
            <a:pPr algn="ctr">
              <a:lnSpc>
                <a:spcPts val="6626"/>
              </a:lnSpc>
            </a:pPr>
            <a:r>
              <a:rPr lang="en-US" sz="6600" dirty="0">
                <a:solidFill>
                  <a:srgbClr val="FF914D"/>
                </a:solidFill>
                <a:latin typeface="Caveat Brush" pitchFamily="2" charset="0"/>
              </a:rPr>
              <a:t>CAPACITACIÓN BREATHE  </a:t>
            </a:r>
          </a:p>
        </p:txBody>
      </p:sp>
      <p:sp>
        <p:nvSpPr>
          <p:cNvPr id="8" name="TextBox 8">
            <a:extLst>
              <a:ext uri="{FF2B5EF4-FFF2-40B4-BE49-F238E27FC236}">
                <a16:creationId xmlns:a16="http://schemas.microsoft.com/office/drawing/2014/main" id="{7A3E879F-4BCB-8391-42DD-DB245FFD6F3B}"/>
              </a:ext>
            </a:extLst>
          </p:cNvPr>
          <p:cNvSpPr txBox="1"/>
          <p:nvPr/>
        </p:nvSpPr>
        <p:spPr>
          <a:xfrm>
            <a:off x="5297834" y="2331489"/>
            <a:ext cx="3681650" cy="3502497"/>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Usa </a:t>
            </a:r>
            <a:r>
              <a:rPr lang="en-US" sz="6756" dirty="0" err="1">
                <a:solidFill>
                  <a:srgbClr val="8FDB34"/>
                </a:solidFill>
                <a:latin typeface="Caveat Brush"/>
              </a:rPr>
              <a:t>el</a:t>
            </a:r>
            <a:r>
              <a:rPr lang="en-US" sz="6756" dirty="0">
                <a:solidFill>
                  <a:srgbClr val="8FDB34"/>
                </a:solidFill>
                <a:latin typeface="Caveat Brush"/>
              </a:rPr>
              <a:t> </a:t>
            </a:r>
            <a:r>
              <a:rPr lang="en-US" sz="6756" dirty="0" err="1">
                <a:solidFill>
                  <a:srgbClr val="8FDB34"/>
                </a:solidFill>
                <a:latin typeface="Caveat Brush"/>
              </a:rPr>
              <a:t>Codigo</a:t>
            </a:r>
            <a:r>
              <a:rPr lang="en-US" sz="6756" dirty="0">
                <a:solidFill>
                  <a:srgbClr val="8FDB34"/>
                </a:solidFill>
                <a:latin typeface="Caveat Brush"/>
              </a:rPr>
              <a:t> QR</a:t>
            </a:r>
          </a:p>
          <a:p>
            <a:pPr algn="ctr">
              <a:lnSpc>
                <a:spcPts val="5405"/>
              </a:lnSpc>
            </a:pPr>
            <a:r>
              <a:rPr lang="en-US" sz="6750" dirty="0">
                <a:solidFill>
                  <a:srgbClr val="FF914D"/>
                </a:solidFill>
                <a:latin typeface="Caveat Brush"/>
              </a:rPr>
              <a:t>Para </a:t>
            </a:r>
            <a:r>
              <a:rPr lang="en-US" sz="6750" dirty="0" err="1">
                <a:solidFill>
                  <a:srgbClr val="FF914D"/>
                </a:solidFill>
                <a:latin typeface="Caveat Brush"/>
              </a:rPr>
              <a:t>tomar</a:t>
            </a:r>
            <a:r>
              <a:rPr lang="en-US" sz="6750" dirty="0">
                <a:solidFill>
                  <a:srgbClr val="FF914D"/>
                </a:solidFill>
                <a:latin typeface="Caveat Brush"/>
              </a:rPr>
              <a:t> la </a:t>
            </a:r>
            <a:r>
              <a:rPr lang="en-US" sz="6050" dirty="0">
                <a:solidFill>
                  <a:srgbClr val="FF914D"/>
                </a:solidFill>
                <a:latin typeface="Caveat Brush"/>
              </a:rPr>
              <a:t>POS- </a:t>
            </a:r>
            <a:r>
              <a:rPr lang="en-US" sz="6050" dirty="0" err="1">
                <a:solidFill>
                  <a:srgbClr val="FF914D"/>
                </a:solidFill>
                <a:latin typeface="Caveat Brush"/>
              </a:rPr>
              <a:t>Evaluación</a:t>
            </a:r>
            <a:endParaRPr lang="en-US" sz="6050" dirty="0">
              <a:solidFill>
                <a:srgbClr val="FF914D"/>
              </a:solidFill>
              <a:latin typeface="Caveat Brush"/>
            </a:endParaRPr>
          </a:p>
        </p:txBody>
      </p:sp>
      <p:sp>
        <p:nvSpPr>
          <p:cNvPr id="9" name="TextBox 8">
            <a:extLst>
              <a:ext uri="{FF2B5EF4-FFF2-40B4-BE49-F238E27FC236}">
                <a16:creationId xmlns:a16="http://schemas.microsoft.com/office/drawing/2014/main" id="{F25C7055-98A3-8BB7-3C1D-FB7CA18AB041}"/>
              </a:ext>
            </a:extLst>
          </p:cNvPr>
          <p:cNvSpPr txBox="1"/>
          <p:nvPr/>
        </p:nvSpPr>
        <p:spPr>
          <a:xfrm>
            <a:off x="5226534" y="1669080"/>
            <a:ext cx="3825592" cy="461665"/>
          </a:xfrm>
          <a:prstGeom prst="rect">
            <a:avLst/>
          </a:prstGeom>
          <a:noFill/>
        </p:spPr>
        <p:txBody>
          <a:bodyPr wrap="square" rtlCol="0">
            <a:spAutoFit/>
          </a:bodyPr>
          <a:lstStyle/>
          <a:p>
            <a:pPr algn="ctr"/>
            <a:r>
              <a:rPr lang="en-US" sz="2400" dirty="0">
                <a:latin typeface="Caveat Brush" pitchFamily="2" charset="77"/>
              </a:rPr>
              <a:t>“</a:t>
            </a:r>
            <a:r>
              <a:rPr lang="en-US" sz="2400" dirty="0" err="1">
                <a:latin typeface="Caveat Brush" pitchFamily="2" charset="77"/>
              </a:rPr>
              <a:t>Capacitacion</a:t>
            </a:r>
            <a:r>
              <a:rPr lang="en-US" sz="2400" dirty="0">
                <a:latin typeface="Caveat Brush" pitchFamily="2" charset="77"/>
              </a:rPr>
              <a:t> </a:t>
            </a:r>
            <a:r>
              <a:rPr lang="en-US" sz="2400" dirty="0" err="1">
                <a:latin typeface="Caveat Brush" pitchFamily="2" charset="77"/>
              </a:rPr>
              <a:t>inicial</a:t>
            </a:r>
            <a:r>
              <a:rPr lang="en-US" sz="2400" dirty="0">
                <a:latin typeface="Caveat Brush" pitchFamily="2" charset="77"/>
              </a:rPr>
              <a:t> de Breathe”</a:t>
            </a:r>
          </a:p>
        </p:txBody>
      </p:sp>
      <p:pic>
        <p:nvPicPr>
          <p:cNvPr id="6" name="Picture 5" descr="A qr code on a white background&#10;&#10;AI-generated content may be incorrect.">
            <a:extLst>
              <a:ext uri="{FF2B5EF4-FFF2-40B4-BE49-F238E27FC236}">
                <a16:creationId xmlns:a16="http://schemas.microsoft.com/office/drawing/2014/main" id="{6B2E9402-045A-142F-1AC9-C7C9B8AF0964}"/>
              </a:ext>
            </a:extLst>
          </p:cNvPr>
          <p:cNvPicPr>
            <a:picLocks noChangeAspect="1"/>
          </p:cNvPicPr>
          <p:nvPr/>
        </p:nvPicPr>
        <p:blipFill>
          <a:blip r:embed="rId9"/>
          <a:stretch>
            <a:fillRect/>
          </a:stretch>
        </p:blipFill>
        <p:spPr>
          <a:xfrm>
            <a:off x="194094" y="1624642"/>
            <a:ext cx="5103962" cy="4917056"/>
          </a:xfrm>
          <a:prstGeom prst="rect">
            <a:avLst/>
          </a:prstGeom>
        </p:spPr>
      </p:pic>
    </p:spTree>
    <p:extLst>
      <p:ext uri="{BB962C8B-B14F-4D97-AF65-F5344CB8AC3E}">
        <p14:creationId xmlns:p14="http://schemas.microsoft.com/office/powerpoint/2010/main" val="36631169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00158" y="296508"/>
            <a:ext cx="8343680" cy="1755224"/>
          </a:xfrm>
          <a:prstGeom prst="rect">
            <a:avLst/>
          </a:prstGeom>
        </p:spPr>
        <p:txBody>
          <a:bodyPr wrap="square" lIns="0" tIns="0" rIns="0" bIns="0" rtlCol="0" anchor="t">
            <a:spAutoFit/>
          </a:bodyPr>
          <a:lstStyle/>
          <a:p>
            <a:pPr algn="ctr" defTabSz="857250">
              <a:lnSpc>
                <a:spcPts val="6694"/>
              </a:lnSpc>
            </a:pPr>
            <a:r>
              <a:rPr lang="en-US" sz="6600" kern="1200" dirty="0">
                <a:solidFill>
                  <a:srgbClr val="FF914D"/>
                </a:solidFill>
                <a:latin typeface="Caveat Brush"/>
                <a:ea typeface="+mn-ea"/>
              </a:rPr>
              <a:t>RECOJA LOS MATERIALES </a:t>
            </a:r>
            <a:endParaRPr lang="en-US">
              <a:ea typeface="+mn-ea"/>
            </a:endParaRPr>
          </a:p>
          <a:p>
            <a:pPr algn="ctr" defTabSz="857250">
              <a:lnSpc>
                <a:spcPts val="6694"/>
              </a:lnSpc>
            </a:pPr>
            <a:r>
              <a:rPr lang="en-US" sz="6600" kern="1200" dirty="0">
                <a:solidFill>
                  <a:srgbClr val="FF914D"/>
                </a:solidFill>
                <a:latin typeface="Caveat Brush"/>
                <a:ea typeface="+mn-ea"/>
              </a:rPr>
              <a:t>DE BREATHE</a:t>
            </a:r>
            <a:r>
              <a:rPr lang="en-US" sz="7200" kern="1200" dirty="0">
                <a:solidFill>
                  <a:srgbClr val="FF914D"/>
                </a:solidFill>
                <a:latin typeface="Caveat Brush"/>
                <a:ea typeface="+mn-ea"/>
                <a:cs typeface="+mn-cs"/>
              </a:rPr>
              <a:t>  </a:t>
            </a:r>
            <a:endParaRPr lang="en-US">
              <a:ea typeface="+mn-ea"/>
            </a:endParaRPr>
          </a:p>
        </p:txBody>
      </p:sp>
      <p:sp>
        <p:nvSpPr>
          <p:cNvPr id="8" name="TextBox 8"/>
          <p:cNvSpPr txBox="1"/>
          <p:nvPr/>
        </p:nvSpPr>
        <p:spPr>
          <a:xfrm>
            <a:off x="583861" y="2123861"/>
            <a:ext cx="8338589" cy="3487237"/>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pPr>
            <a:r>
              <a:rPr lang="en-US" sz="5400" b="1" dirty="0">
                <a:solidFill>
                  <a:srgbClr val="92D050"/>
                </a:solidFill>
                <a:latin typeface="Caveat Brush"/>
                <a:ea typeface="+mn-ea"/>
                <a:cs typeface="+mn-cs"/>
                <a:sym typeface="Century Gothic"/>
              </a:rPr>
              <a:t>Espera </a:t>
            </a:r>
            <a:r>
              <a:rPr lang="en-US" sz="5400" b="1" dirty="0" err="1">
                <a:solidFill>
                  <a:srgbClr val="92D050"/>
                </a:solidFill>
                <a:latin typeface="Caveat Brush"/>
                <a:ea typeface="+mn-ea"/>
                <a:cs typeface="+mn-cs"/>
                <a:sym typeface="Century Gothic"/>
              </a:rPr>
              <a:t>una</a:t>
            </a:r>
            <a:r>
              <a:rPr lang="en-US" sz="5400" b="1" dirty="0">
                <a:solidFill>
                  <a:srgbClr val="92D050"/>
                </a:solidFill>
                <a:latin typeface="Caveat Brush"/>
                <a:ea typeface="+mn-ea"/>
                <a:cs typeface="+mn-cs"/>
                <a:sym typeface="Century Gothic"/>
              </a:rPr>
              <a:t> </a:t>
            </a:r>
            <a:r>
              <a:rPr lang="en-US" sz="5400" b="1" dirty="0" err="1">
                <a:solidFill>
                  <a:srgbClr val="92D050"/>
                </a:solidFill>
                <a:latin typeface="Caveat Brush"/>
                <a:ea typeface="+mn-ea"/>
                <a:cs typeface="+mn-cs"/>
                <a:sym typeface="Century Gothic"/>
              </a:rPr>
              <a:t>encuesta</a:t>
            </a:r>
            <a:r>
              <a:rPr lang="en-US" sz="5400" b="1" dirty="0">
                <a:solidFill>
                  <a:srgbClr val="92D050"/>
                </a:solidFill>
                <a:latin typeface="Caveat Brush"/>
                <a:ea typeface="+mn-ea"/>
                <a:cs typeface="+mn-cs"/>
                <a:sym typeface="Century Gothic"/>
              </a:rPr>
              <a:t> de </a:t>
            </a:r>
            <a:r>
              <a:rPr lang="en-US" sz="5400" b="1" dirty="0" err="1">
                <a:solidFill>
                  <a:srgbClr val="92D050"/>
                </a:solidFill>
                <a:latin typeface="Caveat Brush"/>
                <a:ea typeface="+mn-ea"/>
                <a:cs typeface="+mn-cs"/>
                <a:sym typeface="Century Gothic"/>
              </a:rPr>
              <a:t>seguimiento</a:t>
            </a:r>
            <a:r>
              <a:rPr lang="en-US" sz="5400" b="1" dirty="0">
                <a:solidFill>
                  <a:srgbClr val="92D050"/>
                </a:solidFill>
                <a:latin typeface="Caveat Brush"/>
                <a:ea typeface="+mn-ea"/>
                <a:cs typeface="+mn-cs"/>
                <a:sym typeface="Century Gothic"/>
              </a:rPr>
              <a:t> un </a:t>
            </a:r>
            <a:r>
              <a:rPr lang="en-US" sz="5400" b="1" dirty="0" err="1">
                <a:solidFill>
                  <a:srgbClr val="92D050"/>
                </a:solidFill>
                <a:latin typeface="Caveat Brush"/>
                <a:ea typeface="+mn-ea"/>
                <a:cs typeface="+mn-cs"/>
                <a:sym typeface="Century Gothic"/>
              </a:rPr>
              <a:t>mes</a:t>
            </a:r>
            <a:r>
              <a:rPr lang="en-US" sz="5400" b="1" dirty="0">
                <a:solidFill>
                  <a:srgbClr val="92D050"/>
                </a:solidFill>
                <a:latin typeface="Caveat Brush"/>
                <a:ea typeface="+mn-ea"/>
                <a:cs typeface="+mn-cs"/>
                <a:sym typeface="Century Gothic"/>
              </a:rPr>
              <a:t> </a:t>
            </a:r>
            <a:r>
              <a:rPr lang="en-US" sz="5400" b="1" dirty="0" err="1">
                <a:solidFill>
                  <a:srgbClr val="92D050"/>
                </a:solidFill>
                <a:latin typeface="Caveat Brush"/>
                <a:ea typeface="+mn-ea"/>
                <a:cs typeface="+mn-cs"/>
                <a:sym typeface="Century Gothic"/>
              </a:rPr>
              <a:t>después</a:t>
            </a:r>
            <a:r>
              <a:rPr lang="en-US" sz="5400" b="1" dirty="0">
                <a:solidFill>
                  <a:srgbClr val="92D050"/>
                </a:solidFill>
                <a:latin typeface="Caveat Brush"/>
                <a:ea typeface="+mn-ea"/>
                <a:cs typeface="+mn-cs"/>
                <a:sym typeface="Century Gothic"/>
              </a:rPr>
              <a:t> de la </a:t>
            </a:r>
            <a:r>
              <a:rPr lang="en-US" sz="5400" b="1" dirty="0" err="1">
                <a:solidFill>
                  <a:srgbClr val="92D050"/>
                </a:solidFill>
                <a:latin typeface="Caveat Brush"/>
                <a:ea typeface="+mn-ea"/>
                <a:cs typeface="+mn-cs"/>
                <a:sym typeface="Century Gothic"/>
              </a:rPr>
              <a:t>capacitación</a:t>
            </a:r>
            <a:r>
              <a:rPr lang="en-US" sz="5400" b="1" dirty="0">
                <a:solidFill>
                  <a:srgbClr val="92D050"/>
                </a:solidFill>
                <a:latin typeface="Caveat Brush"/>
                <a:ea typeface="+mn-ea"/>
                <a:cs typeface="+mn-cs"/>
                <a:sym typeface="Century Gothic"/>
              </a:rPr>
              <a:t> de </a:t>
            </a:r>
            <a:r>
              <a:rPr lang="en-US" sz="5400" b="1" dirty="0">
                <a:solidFill>
                  <a:srgbClr val="F98832"/>
                </a:solidFill>
                <a:latin typeface="Caveat Brush"/>
                <a:ea typeface="+mn-ea"/>
                <a:cs typeface="+mn-cs"/>
              </a:rPr>
              <a:t>JustBreatheIndiana@gmail.com</a:t>
            </a:r>
          </a:p>
        </p:txBody>
      </p:sp>
    </p:spTree>
    <p:extLst>
      <p:ext uri="{BB962C8B-B14F-4D97-AF65-F5344CB8AC3E}">
        <p14:creationId xmlns:p14="http://schemas.microsoft.com/office/powerpoint/2010/main" val="20400344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¡¡GRACIAS!!</a:t>
            </a:r>
            <a:endParaRPr lang="en-US" sz="4400" kern="1200" dirty="0">
              <a:solidFill>
                <a:srgbClr val="F98832"/>
              </a:solidFill>
              <a:latin typeface="Caveat Brush" pitchFamily="2" charset="0"/>
              <a:ea typeface="+mn-ea"/>
              <a:cs typeface="+mn-cs"/>
            </a:endParaRPr>
          </a:p>
        </p:txBody>
      </p:sp>
      <p:sp>
        <p:nvSpPr>
          <p:cNvPr id="11" name="TextBox 11"/>
          <p:cNvSpPr txBox="1"/>
          <p:nvPr/>
        </p:nvSpPr>
        <p:spPr>
          <a:xfrm>
            <a:off x="0" y="1448332"/>
            <a:ext cx="9144000" cy="5175071"/>
          </a:xfrm>
          <a:prstGeom prst="rect">
            <a:avLst/>
          </a:prstGeom>
        </p:spPr>
        <p:txBody>
          <a:bodyPr wrap="square" lIns="0" tIns="0" rIns="0" bIns="0" rtlCol="0" anchor="t">
            <a:spAutoFit/>
          </a:bodyPr>
          <a:lstStyle/>
          <a:p>
            <a:pPr algn="ctr" defTabSz="857250">
              <a:lnSpc>
                <a:spcPts val="4560"/>
              </a:lnSpc>
              <a:buClrTx/>
            </a:pPr>
            <a:r>
              <a:rPr lang="en-US" sz="4000" kern="1200" dirty="0">
                <a:latin typeface="Caveat Brush" pitchFamily="2" charset="0"/>
                <a:ea typeface="+mn-ea"/>
                <a:cs typeface="+mn-cs"/>
              </a:rPr>
              <a:t>Tanya Shelburne, Project Manager</a:t>
            </a:r>
          </a:p>
          <a:p>
            <a:pPr algn="ctr" defTabSz="857250">
              <a:lnSpc>
                <a:spcPts val="4560"/>
              </a:lnSpc>
              <a:buClrTx/>
            </a:pPr>
            <a:r>
              <a:rPr lang="en-US" sz="3257" kern="1200" dirty="0">
                <a:solidFill>
                  <a:srgbClr val="92D050"/>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560"/>
              </a:lnSpc>
              <a:buClrTx/>
            </a:pPr>
            <a:r>
              <a:rPr lang="en-US" sz="3257" kern="1200" dirty="0">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560"/>
              </a:lnSpc>
              <a:buClrTx/>
            </a:pPr>
            <a:r>
              <a:rPr lang="en-US" sz="4000" kern="1200" dirty="0">
                <a:latin typeface="Caveat Brush" pitchFamily="2" charset="0"/>
                <a:ea typeface="+mn-ea"/>
                <a:cs typeface="+mn-cs"/>
              </a:rPr>
              <a:t>Alison Muckerheide, Tobacco Control Specialist</a:t>
            </a:r>
          </a:p>
          <a:p>
            <a:pPr algn="ctr" defTabSz="857250">
              <a:lnSpc>
                <a:spcPts val="4560"/>
              </a:lnSpc>
              <a:buClrTx/>
            </a:pPr>
            <a:r>
              <a:rPr lang="en-US" sz="3257" kern="1200" dirty="0">
                <a:solidFill>
                  <a:srgbClr val="92D050"/>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56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6B3E8DF9-DD2F-8DBA-467F-53CA4889FEDC}"/>
              </a:ext>
            </a:extLst>
          </p:cNvPr>
          <p:cNvPicPr preferRelativeResize="0"/>
          <p:nvPr/>
        </p:nvPicPr>
        <p:blipFill rotWithShape="1">
          <a:blip r:embed="rId17">
            <a:alphaModFix/>
          </a:blip>
          <a:srcRect/>
          <a:stretch/>
        </p:blipFill>
        <p:spPr>
          <a:xfrm>
            <a:off x="1999216" y="5285237"/>
            <a:ext cx="2052638" cy="1028700"/>
          </a:xfrm>
          <a:prstGeom prst="rect">
            <a:avLst/>
          </a:prstGeom>
          <a:noFill/>
          <a:ln>
            <a:noFill/>
          </a:ln>
        </p:spPr>
      </p:pic>
      <p:pic>
        <p:nvPicPr>
          <p:cNvPr id="12" name="Google Shape;692;p79">
            <a:extLst>
              <a:ext uri="{FF2B5EF4-FFF2-40B4-BE49-F238E27FC236}">
                <a16:creationId xmlns:a16="http://schemas.microsoft.com/office/drawing/2014/main" id="{238D5F83-4786-7B31-88F9-9DED4BB697FB}"/>
              </a:ext>
            </a:extLst>
          </p:cNvPr>
          <p:cNvPicPr preferRelativeResize="0"/>
          <p:nvPr/>
        </p:nvPicPr>
        <p:blipFill rotWithShape="1">
          <a:blip r:embed="rId18">
            <a:alphaModFix/>
          </a:blip>
          <a:srcRect/>
          <a:stretch/>
        </p:blipFill>
        <p:spPr>
          <a:xfrm>
            <a:off x="4870649" y="5198467"/>
            <a:ext cx="2819400" cy="1200150"/>
          </a:xfrm>
          <a:prstGeom prst="rect">
            <a:avLst/>
          </a:prstGeom>
          <a:noFill/>
          <a:ln>
            <a:noFill/>
          </a:ln>
        </p:spPr>
      </p:pic>
    </p:spTree>
    <p:extLst>
      <p:ext uri="{BB962C8B-B14F-4D97-AF65-F5344CB8AC3E}">
        <p14:creationId xmlns:p14="http://schemas.microsoft.com/office/powerpoint/2010/main" val="17799335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FUENTES DE DATOS</a:t>
            </a:r>
            <a:endParaRPr lang="en-US" dirty="0">
              <a:ea typeface="+mn-ea"/>
              <a:cs typeface="+mn-cs"/>
            </a:endParaRP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11"/>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12"/>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13"/>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pPr>
            <a:r>
              <a:rPr lang="en-US" sz="3200" kern="1200" dirty="0">
                <a:latin typeface="Caveat Brush"/>
                <a:ea typeface="+mn-ea"/>
                <a:cs typeface="+mn-cs"/>
              </a:rPr>
              <a:t>Para </a:t>
            </a:r>
            <a:r>
              <a:rPr lang="en-US" sz="3200" kern="1200" dirty="0" err="1">
                <a:latin typeface="Caveat Brush"/>
                <a:ea typeface="+mn-ea"/>
                <a:cs typeface="+mn-cs"/>
              </a:rPr>
              <a:t>obtener</a:t>
            </a:r>
            <a:r>
              <a:rPr lang="en-US" sz="3200" kern="1200" dirty="0">
                <a:latin typeface="Caveat Brush"/>
                <a:ea typeface="+mn-ea"/>
                <a:cs typeface="+mn-cs"/>
              </a:rPr>
              <a:t> </a:t>
            </a:r>
            <a:r>
              <a:rPr lang="en-US" sz="3200" kern="1200" dirty="0" err="1">
                <a:latin typeface="Caveat Brush"/>
                <a:ea typeface="+mn-ea"/>
                <a:cs typeface="+mn-cs"/>
              </a:rPr>
              <a:t>una</a:t>
            </a:r>
            <a:r>
              <a:rPr lang="en-US" sz="3200" kern="1200" dirty="0">
                <a:latin typeface="Caveat Brush"/>
                <a:ea typeface="+mn-ea"/>
                <a:cs typeface="+mn-cs"/>
              </a:rPr>
              <a:t> lista más detallada de las fuentes de datos utilizadas para crear los materiales de Breathe, </a:t>
            </a:r>
            <a:r>
              <a:rPr lang="en-US" sz="3200" kern="1200" dirty="0" err="1">
                <a:latin typeface="Caveat Brush"/>
                <a:ea typeface="+mn-ea"/>
                <a:cs typeface="+mn-cs"/>
              </a:rPr>
              <a:t>vaya</a:t>
            </a:r>
            <a:r>
              <a:rPr lang="en-US" sz="3200" kern="1200" dirty="0">
                <a:latin typeface="Caveat Brush"/>
                <a:ea typeface="+mn-ea"/>
                <a:cs typeface="+mn-cs"/>
              </a:rPr>
              <a:t> a:</a:t>
            </a:r>
            <a:endParaRPr lang="en-US" dirty="0">
              <a:ea typeface="+mn-ea"/>
              <a:cs typeface="+mn-cs"/>
            </a:endParaRPr>
          </a:p>
          <a:p>
            <a:pPr algn="ctr" defTabSz="857250">
              <a:lnSpc>
                <a:spcPts val="4560"/>
              </a:lnSpc>
              <a:buClrTx/>
            </a:pPr>
            <a:r>
              <a:rPr lang="en-US" sz="2800" kern="1200" dirty="0">
                <a:latin typeface="Caveat Brush" pitchFamily="2" charset="0"/>
                <a:ea typeface="+mn-ea"/>
                <a:cs typeface="+mn-cs"/>
                <a:hlinkClick r:id="rId14"/>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err="1">
                <a:solidFill>
                  <a:srgbClr val="F98832"/>
                </a:solidFill>
                <a:latin typeface="Caveat Brush" pitchFamily="2" charset="0"/>
                <a:ea typeface="+mn-ea"/>
                <a:cs typeface="+mn-cs"/>
              </a:rPr>
              <a:t>Rotafolio</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086863" y="1193009"/>
            <a:ext cx="6074928" cy="5632311"/>
          </a:xfrm>
          <a:prstGeom prst="rect">
            <a:avLst/>
          </a:prstGeom>
          <a:noFill/>
        </p:spPr>
        <p:txBody>
          <a:bodyPr wrap="square">
            <a:spAutoFit/>
          </a:bodyPr>
          <a:lstStyle/>
          <a:p>
            <a:pPr marL="457200" lvl="0" indent="-457200">
              <a:buSzPts val="3000"/>
              <a:buFont typeface="Arial"/>
              <a:buChar char="•"/>
              <a:defRPr/>
            </a:pPr>
            <a:r>
              <a:rPr lang="es-ES" sz="4000" dirty="0">
                <a:solidFill>
                  <a:schemeClr val="tx1"/>
                </a:solidFill>
                <a:latin typeface="Caveat Brush" pitchFamily="2" charset="0"/>
                <a:ea typeface="Century Gothic"/>
                <a:cs typeface="Century Gothic"/>
                <a:sym typeface="Century Gothic"/>
              </a:rPr>
              <a:t>Individual o en grupos pequeños</a:t>
            </a:r>
          </a:p>
          <a:p>
            <a:pPr marL="457200" lvl="0" indent="-457200">
              <a:buSzPts val="3000"/>
              <a:buFont typeface="Arial"/>
              <a:buChar char="•"/>
              <a:defRPr/>
            </a:pPr>
            <a:r>
              <a:rPr lang="en-US" sz="4000" dirty="0">
                <a:solidFill>
                  <a:schemeClr val="tx1"/>
                </a:solidFill>
                <a:latin typeface="Caveat Brush" pitchFamily="2" charset="0"/>
                <a:ea typeface="Century Gothic"/>
                <a:cs typeface="Century Gothic"/>
                <a:sym typeface="Century Gothic"/>
              </a:rPr>
              <a:t>Ideal para </a:t>
            </a:r>
            <a:r>
              <a:rPr lang="en-US" sz="4000" dirty="0" err="1">
                <a:solidFill>
                  <a:schemeClr val="tx1"/>
                </a:solidFill>
                <a:latin typeface="Caveat Brush" pitchFamily="2" charset="0"/>
                <a:ea typeface="Century Gothic"/>
                <a:cs typeface="Century Gothic"/>
                <a:sym typeface="Century Gothic"/>
              </a:rPr>
              <a:t>visitas</a:t>
            </a:r>
            <a:r>
              <a:rPr lang="en-US" sz="4000" dirty="0">
                <a:solidFill>
                  <a:schemeClr val="tx1"/>
                </a:solidFill>
                <a:latin typeface="Caveat Brush" pitchFamily="2" charset="0"/>
                <a:ea typeface="Century Gothic"/>
                <a:cs typeface="Century Gothic"/>
                <a:sym typeface="Century Gothic"/>
              </a:rPr>
              <a:t> a </a:t>
            </a:r>
            <a:r>
              <a:rPr lang="en-US" sz="4000" dirty="0" err="1">
                <a:solidFill>
                  <a:schemeClr val="tx1"/>
                </a:solidFill>
                <a:latin typeface="Caveat Brush" pitchFamily="2" charset="0"/>
                <a:ea typeface="Century Gothic"/>
                <a:cs typeface="Century Gothic"/>
                <a:sym typeface="Century Gothic"/>
              </a:rPr>
              <a:t>domicilio</a:t>
            </a:r>
            <a:endParaRPr lang="en-US" sz="4000" dirty="0">
              <a:solidFill>
                <a:schemeClr val="tx1"/>
              </a:solidFill>
              <a:latin typeface="Caveat Brush" pitchFamily="2" charset="0"/>
              <a:ea typeface="Century Gothic"/>
              <a:cs typeface="Century Gothic"/>
              <a:sym typeface="Century Gothic"/>
            </a:endParaRPr>
          </a:p>
          <a:p>
            <a:pPr marL="457200" lvl="0" indent="-457200">
              <a:buSzPts val="3000"/>
              <a:buFont typeface="Arial"/>
              <a:buChar char="•"/>
              <a:defRPr/>
            </a:pPr>
            <a:r>
              <a:rPr lang="en-US" sz="4000" dirty="0" err="1">
                <a:solidFill>
                  <a:schemeClr val="tx1"/>
                </a:solidFill>
                <a:latin typeface="Caveat Brush" pitchFamily="2" charset="0"/>
                <a:ea typeface="Century Gothic"/>
                <a:cs typeface="Century Gothic"/>
                <a:sym typeface="Century Gothic"/>
              </a:rPr>
              <a:t>Concéntrese</a:t>
            </a:r>
            <a:r>
              <a:rPr lang="en-US" sz="4000" dirty="0">
                <a:solidFill>
                  <a:schemeClr val="tx1"/>
                </a:solidFill>
                <a:latin typeface="Caveat Brush" pitchFamily="2" charset="0"/>
                <a:ea typeface="Century Gothic"/>
                <a:cs typeface="Century Gothic"/>
                <a:sym typeface="Century Gothic"/>
              </a:rPr>
              <a:t> </a:t>
            </a:r>
            <a:r>
              <a:rPr lang="en-US" sz="4000" dirty="0" err="1">
                <a:solidFill>
                  <a:schemeClr val="tx1"/>
                </a:solidFill>
                <a:latin typeface="Caveat Brush" pitchFamily="2" charset="0"/>
                <a:ea typeface="Century Gothic"/>
                <a:cs typeface="Century Gothic"/>
                <a:sym typeface="Century Gothic"/>
              </a:rPr>
              <a:t>en</a:t>
            </a:r>
            <a:r>
              <a:rPr lang="en-US" sz="4000" dirty="0">
                <a:solidFill>
                  <a:schemeClr val="tx1"/>
                </a:solidFill>
                <a:latin typeface="Caveat Brush" pitchFamily="2" charset="0"/>
                <a:ea typeface="Century Gothic"/>
                <a:cs typeface="Century Gothic"/>
                <a:sym typeface="Century Gothic"/>
              </a:rPr>
              <a:t> 1 o 2 </a:t>
            </a:r>
            <a:r>
              <a:rPr lang="en-US" sz="4000" dirty="0" err="1">
                <a:solidFill>
                  <a:schemeClr val="tx1"/>
                </a:solidFill>
                <a:latin typeface="Caveat Brush" pitchFamily="2" charset="0"/>
                <a:ea typeface="Century Gothic"/>
                <a:cs typeface="Century Gothic"/>
                <a:sym typeface="Century Gothic"/>
              </a:rPr>
              <a:t>páginas</a:t>
            </a:r>
            <a:r>
              <a:rPr lang="en-US" sz="4000" dirty="0">
                <a:solidFill>
                  <a:schemeClr val="tx1"/>
                </a:solidFill>
                <a:latin typeface="Caveat Brush" pitchFamily="2" charset="0"/>
                <a:ea typeface="Century Gothic"/>
                <a:cs typeface="Century Gothic"/>
                <a:sym typeface="Century Gothic"/>
              </a:rPr>
              <a:t> </a:t>
            </a:r>
            <a:r>
              <a:rPr lang="en-US" sz="4000" dirty="0" err="1">
                <a:solidFill>
                  <a:schemeClr val="tx1"/>
                </a:solidFill>
                <a:latin typeface="Caveat Brush" pitchFamily="2" charset="0"/>
                <a:ea typeface="Century Gothic"/>
                <a:cs typeface="Century Gothic"/>
                <a:sym typeface="Century Gothic"/>
              </a:rPr>
              <a:t>relevantes</a:t>
            </a:r>
            <a:endParaRPr lang="en-US" sz="4000" dirty="0">
              <a:solidFill>
                <a:schemeClr val="tx1"/>
              </a:solidFill>
              <a:latin typeface="Caveat Brush" pitchFamily="2" charset="0"/>
              <a:ea typeface="Century Gothic"/>
              <a:cs typeface="Century Gothic"/>
              <a:sym typeface="Century Gothic"/>
            </a:endParaRPr>
          </a:p>
          <a:p>
            <a:pPr marL="457200" lvl="0" indent="-457200">
              <a:buSzPts val="3000"/>
              <a:buFont typeface="Arial"/>
              <a:buChar char="•"/>
              <a:defRPr/>
            </a:pPr>
            <a:r>
              <a:rPr lang="es-ES" sz="4000" dirty="0">
                <a:solidFill>
                  <a:schemeClr val="tx1"/>
                </a:solidFill>
                <a:latin typeface="Caveat Brush" pitchFamily="2" charset="0"/>
                <a:ea typeface="Century Gothic"/>
                <a:cs typeface="Century Gothic"/>
                <a:sym typeface="Century Gothic"/>
              </a:rPr>
              <a:t>Use las notas del orador como guía</a:t>
            </a:r>
          </a:p>
          <a:p>
            <a:pPr marL="457200" lvl="0" indent="-457200">
              <a:buSzPts val="3000"/>
              <a:buFont typeface="Arial"/>
              <a:buChar char="•"/>
              <a:defRPr/>
            </a:pPr>
            <a:r>
              <a:rPr lang="en-US" sz="4000" dirty="0" err="1">
                <a:solidFill>
                  <a:schemeClr val="tx1"/>
                </a:solidFill>
                <a:latin typeface="Caveat Brush" pitchFamily="2" charset="0"/>
                <a:ea typeface="Century Gothic"/>
                <a:cs typeface="Century Gothic"/>
                <a:sym typeface="Century Gothic"/>
              </a:rPr>
              <a:t>Códigos</a:t>
            </a:r>
            <a:r>
              <a:rPr lang="en-US" sz="4000" dirty="0">
                <a:solidFill>
                  <a:schemeClr val="tx1"/>
                </a:solidFill>
                <a:latin typeface="Caveat Brush" pitchFamily="2" charset="0"/>
                <a:ea typeface="Century Gothic"/>
                <a:cs typeface="Century Gothic"/>
                <a:sym typeface="Century Gothic"/>
              </a:rPr>
              <a:t> QR con enlaces a videos</a:t>
            </a:r>
            <a:endParaRPr kumimoji="0" lang="en-US" sz="40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5">
            <a:alphaModFix/>
          </a:blip>
          <a:srcRect/>
          <a:stretch/>
        </p:blipFill>
        <p:spPr>
          <a:xfrm>
            <a:off x="-417031" y="1278879"/>
            <a:ext cx="4074631" cy="4678447"/>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10854</TotalTime>
  <Words>17065</Words>
  <Application>Microsoft Macintosh PowerPoint</Application>
  <PresentationFormat>On-screen Show (4:3)</PresentationFormat>
  <Paragraphs>976</Paragraphs>
  <Slides>86</Slides>
  <Notes>86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86</vt:i4>
      </vt:variant>
    </vt:vector>
  </HeadingPairs>
  <TitlesOfParts>
    <vt:vector size="98" baseType="lpstr">
      <vt:lpstr>Calibri</vt:lpstr>
      <vt:lpstr>Atma Bold</vt:lpstr>
      <vt:lpstr>Segoe UI</vt:lpstr>
      <vt:lpstr>Courier New</vt:lpstr>
      <vt:lpstr>Aptos</vt:lpstr>
      <vt:lpstr>Caveat Brush</vt:lpstr>
      <vt:lpstr>Arial,Sans-Serif</vt:lpstr>
      <vt:lpstr>Arial</vt:lpstr>
      <vt:lpstr>Atma</vt:lpstr>
      <vt:lpstr>Century Gothic</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Alison Muckerheide</cp:lastModifiedBy>
  <cp:revision>1701</cp:revision>
  <dcterms:modified xsi:type="dcterms:W3CDTF">2025-11-11T19:54:28Z</dcterms:modified>
</cp:coreProperties>
</file>