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6"/>
  </p:notesMasterIdLst>
  <p:sldIdLst>
    <p:sldId id="2146847490" r:id="rId2"/>
    <p:sldId id="2146847494" r:id="rId3"/>
    <p:sldId id="2146847496" r:id="rId4"/>
    <p:sldId id="2146847499" r:id="rId5"/>
    <p:sldId id="429" r:id="rId6"/>
    <p:sldId id="460" r:id="rId7"/>
    <p:sldId id="2146847514" r:id="rId8"/>
    <p:sldId id="2146847513" r:id="rId9"/>
    <p:sldId id="256" r:id="rId10"/>
    <p:sldId id="257" r:id="rId11"/>
    <p:sldId id="258" r:id="rId12"/>
    <p:sldId id="259" r:id="rId13"/>
    <p:sldId id="260" r:id="rId14"/>
    <p:sldId id="261" r:id="rId15"/>
    <p:sldId id="262" r:id="rId16"/>
    <p:sldId id="263" r:id="rId17"/>
    <p:sldId id="264" r:id="rId18"/>
    <p:sldId id="322" r:id="rId19"/>
    <p:sldId id="323" r:id="rId20"/>
    <p:sldId id="324" r:id="rId21"/>
    <p:sldId id="325" r:id="rId22"/>
    <p:sldId id="269" r:id="rId23"/>
    <p:sldId id="270" r:id="rId24"/>
    <p:sldId id="271" r:id="rId25"/>
    <p:sldId id="272" r:id="rId26"/>
    <p:sldId id="273" r:id="rId27"/>
    <p:sldId id="316" r:id="rId28"/>
    <p:sldId id="317" r:id="rId29"/>
    <p:sldId id="318" r:id="rId30"/>
    <p:sldId id="319" r:id="rId31"/>
    <p:sldId id="320" r:id="rId32"/>
    <p:sldId id="321" r:id="rId33"/>
    <p:sldId id="280" r:id="rId34"/>
    <p:sldId id="281" r:id="rId35"/>
    <p:sldId id="282" r:id="rId36"/>
    <p:sldId id="283" r:id="rId37"/>
    <p:sldId id="284" r:id="rId38"/>
    <p:sldId id="310" r:id="rId39"/>
    <p:sldId id="311" r:id="rId40"/>
    <p:sldId id="312" r:id="rId41"/>
    <p:sldId id="313" r:id="rId42"/>
    <p:sldId id="314" r:id="rId43"/>
    <p:sldId id="315" r:id="rId44"/>
    <p:sldId id="291" r:id="rId45"/>
    <p:sldId id="292" r:id="rId46"/>
    <p:sldId id="293" r:id="rId47"/>
    <p:sldId id="294" r:id="rId48"/>
    <p:sldId id="295" r:id="rId49"/>
    <p:sldId id="304" r:id="rId50"/>
    <p:sldId id="305" r:id="rId51"/>
    <p:sldId id="306" r:id="rId52"/>
    <p:sldId id="307" r:id="rId53"/>
    <p:sldId id="308" r:id="rId54"/>
    <p:sldId id="309" r:id="rId55"/>
    <p:sldId id="302" r:id="rId56"/>
    <p:sldId id="303" r:id="rId57"/>
    <p:sldId id="2146847500" r:id="rId58"/>
    <p:sldId id="2146847501" r:id="rId59"/>
    <p:sldId id="2146847505" r:id="rId60"/>
    <p:sldId id="2146847506" r:id="rId61"/>
    <p:sldId id="2146847504" r:id="rId62"/>
    <p:sldId id="2146847503" r:id="rId63"/>
    <p:sldId id="2146847511" r:id="rId64"/>
    <p:sldId id="2146847512" r:id="rId65"/>
    <p:sldId id="2146847507" r:id="rId66"/>
    <p:sldId id="464" r:id="rId67"/>
    <p:sldId id="2146847515" r:id="rId68"/>
    <p:sldId id="2146847516" r:id="rId69"/>
    <p:sldId id="2146847517" r:id="rId70"/>
    <p:sldId id="2146847485" r:id="rId71"/>
    <p:sldId id="2146847495" r:id="rId72"/>
    <p:sldId id="425" r:id="rId73"/>
    <p:sldId id="416" r:id="rId74"/>
    <p:sldId id="2146847518" r:id="rId75"/>
  </p:sldIdLst>
  <p:sldSz cx="9753600" cy="7315200"/>
  <p:notesSz cx="6858000" cy="9144000"/>
  <p:embeddedFontLst>
    <p:embeddedFont>
      <p:font typeface="Atma" panose="020B0604020202020204" charset="0"/>
      <p:regular r:id="rId77"/>
      <p:bold r:id="rId78"/>
      <p:italic r:id="rId79"/>
      <p:boldItalic r:id="rId80"/>
    </p:embeddedFont>
    <p:embeddedFont>
      <p:font typeface="Atma Bold" panose="020B0604020202020204" charset="0"/>
      <p:regular r:id="rId81"/>
      <p:bold r:id="rId82"/>
      <p:italic r:id="rId83"/>
      <p:boldItalic r:id="rId84"/>
    </p:embeddedFont>
    <p:embeddedFont>
      <p:font typeface="Caveat Brush" pitchFamily="2" charset="0"/>
      <p:regular r:id="rId85"/>
    </p:embeddedFont>
    <p:embeddedFont>
      <p:font typeface="Glacial Indifference" panose="020B0604020202020204" charset="0"/>
      <p:regular r:id="rId86"/>
    </p:embeddedFont>
    <p:embeddedFont>
      <p:font typeface="Glacial Indifference Bold" panose="020B0604020202020204" charset="0"/>
      <p:regular r:id="rId87"/>
    </p:embeddedFont>
    <p:embeddedFont>
      <p:font typeface="Harlow Solid" panose="020B0604020202020204" charset="0"/>
      <p:regular r:id="rId88"/>
    </p:embeddedFont>
    <p:embeddedFont>
      <p:font typeface="Open Sans" panose="020B0606030504020204" pitchFamily="34" charset="0"/>
      <p:regular r:id="rId89"/>
      <p:bold r:id="rId90"/>
      <p:italic r:id="rId91"/>
      <p:boldItalic r:id="rId92"/>
    </p:embeddedFont>
    <p:embeddedFont>
      <p:font typeface="Segoe UI" panose="020B0502040204020203" pitchFamily="34"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D1A55-8434-4F50-9F4C-5F72C2A0FD47}" v="187" dt="2025-11-24T20:57:47.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235" autoAdjust="0"/>
  </p:normalViewPr>
  <p:slideViewPr>
    <p:cSldViewPr>
      <p:cViewPr varScale="1">
        <p:scale>
          <a:sx n="45" d="100"/>
          <a:sy n="45" d="100"/>
        </p:scale>
        <p:origin x="2443" y="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modSld">
      <pc:chgData name="Tanya Shelburne" userId="5a8aca72b4acc242" providerId="LiveId" clId="{57E2D1BA-8954-4BA3-B98C-BA53A2F866D0}" dt="2025-11-24T21:30:48.957" v="23006" actId="20577"/>
      <pc:docMkLst>
        <pc:docMk/>
      </pc:docMkLst>
      <pc:sldChg chg="modSp mod modNotesTx">
        <pc:chgData name="Tanya Shelburne" userId="5a8aca72b4acc242" providerId="LiveId" clId="{57E2D1BA-8954-4BA3-B98C-BA53A2F866D0}" dt="2025-11-24T21:30:08.537" v="23003" actId="20577"/>
        <pc:sldMkLst>
          <pc:docMk/>
          <pc:sldMk cId="0" sldId="256"/>
        </pc:sldMkLst>
        <pc:spChg chg="mod">
          <ac:chgData name="Tanya Shelburne" userId="5a8aca72b4acc242" providerId="LiveId" clId="{57E2D1BA-8954-4BA3-B98C-BA53A2F866D0}" dt="2025-11-24T21:30:08.537" v="23003" actId="20577"/>
          <ac:spMkLst>
            <pc:docMk/>
            <pc:sldMk cId="0" sldId="256"/>
            <ac:spMk id="13" creationId="{00000000-0000-0000-0000-000000000000}"/>
          </ac:spMkLst>
        </pc:spChg>
      </pc:sldChg>
      <pc:sldChg chg="modNotesTx">
        <pc:chgData name="Tanya Shelburne" userId="5a8aca72b4acc242" providerId="LiveId" clId="{57E2D1BA-8954-4BA3-B98C-BA53A2F866D0}" dt="2025-11-12T16:35:55.686" v="8571" actId="20577"/>
        <pc:sldMkLst>
          <pc:docMk/>
          <pc:sldMk cId="0" sldId="257"/>
        </pc:sldMkLst>
      </pc:sldChg>
      <pc:sldChg chg="modNotesTx">
        <pc:chgData name="Tanya Shelburne" userId="5a8aca72b4acc242" providerId="LiveId" clId="{57E2D1BA-8954-4BA3-B98C-BA53A2F866D0}" dt="2025-11-11T22:07:32.348" v="566" actId="114"/>
        <pc:sldMkLst>
          <pc:docMk/>
          <pc:sldMk cId="0" sldId="258"/>
        </pc:sldMkLst>
      </pc:sldChg>
      <pc:sldChg chg="modNotesTx">
        <pc:chgData name="Tanya Shelburne" userId="5a8aca72b4acc242" providerId="LiveId" clId="{57E2D1BA-8954-4BA3-B98C-BA53A2F866D0}" dt="2025-11-12T16:20:23.635" v="7113" actId="20577"/>
        <pc:sldMkLst>
          <pc:docMk/>
          <pc:sldMk cId="0" sldId="259"/>
        </pc:sldMkLst>
      </pc:sldChg>
      <pc:sldChg chg="modNotesTx">
        <pc:chgData name="Tanya Shelburne" userId="5a8aca72b4acc242" providerId="LiveId" clId="{57E2D1BA-8954-4BA3-B98C-BA53A2F866D0}" dt="2025-11-12T16:20:43.830" v="7115" actId="20577"/>
        <pc:sldMkLst>
          <pc:docMk/>
          <pc:sldMk cId="0" sldId="260"/>
        </pc:sldMkLst>
      </pc:sldChg>
      <pc:sldChg chg="modNotesTx">
        <pc:chgData name="Tanya Shelburne" userId="5a8aca72b4acc242" providerId="LiveId" clId="{57E2D1BA-8954-4BA3-B98C-BA53A2F866D0}" dt="2025-11-12T16:20:33.974" v="7114" actId="20577"/>
        <pc:sldMkLst>
          <pc:docMk/>
          <pc:sldMk cId="0" sldId="261"/>
        </pc:sldMkLst>
      </pc:sldChg>
      <pc:sldChg chg="modNotesTx">
        <pc:chgData name="Tanya Shelburne" userId="5a8aca72b4acc242" providerId="LiveId" clId="{57E2D1BA-8954-4BA3-B98C-BA53A2F866D0}" dt="2025-11-12T16:21:16.533" v="7132" actId="20577"/>
        <pc:sldMkLst>
          <pc:docMk/>
          <pc:sldMk cId="0" sldId="262"/>
        </pc:sldMkLst>
      </pc:sldChg>
      <pc:sldChg chg="modNotesTx">
        <pc:chgData name="Tanya Shelburne" userId="5a8aca72b4acc242" providerId="LiveId" clId="{57E2D1BA-8954-4BA3-B98C-BA53A2F866D0}" dt="2025-11-11T22:41:23.957" v="4267" actId="20577"/>
        <pc:sldMkLst>
          <pc:docMk/>
          <pc:sldMk cId="0" sldId="263"/>
        </pc:sldMkLst>
      </pc:sldChg>
      <pc:sldChg chg="modNotesTx">
        <pc:chgData name="Tanya Shelburne" userId="5a8aca72b4acc242" providerId="LiveId" clId="{57E2D1BA-8954-4BA3-B98C-BA53A2F866D0}" dt="2025-11-13T21:13:44.625" v="11499" actId="20577"/>
        <pc:sldMkLst>
          <pc:docMk/>
          <pc:sldMk cId="0" sldId="264"/>
        </pc:sldMkLst>
      </pc:sldChg>
      <pc:sldChg chg="modNotesTx">
        <pc:chgData name="Tanya Shelburne" userId="5a8aca72b4acc242" providerId="LiveId" clId="{57E2D1BA-8954-4BA3-B98C-BA53A2F866D0}" dt="2025-11-12T16:32:15.418" v="8281" actId="20577"/>
        <pc:sldMkLst>
          <pc:docMk/>
          <pc:sldMk cId="0" sldId="269"/>
        </pc:sldMkLst>
      </pc:sldChg>
      <pc:sldChg chg="modNotesTx">
        <pc:chgData name="Tanya Shelburne" userId="5a8aca72b4acc242" providerId="LiveId" clId="{57E2D1BA-8954-4BA3-B98C-BA53A2F866D0}" dt="2025-11-11T20:19:41.934" v="363" actId="20577"/>
        <pc:sldMkLst>
          <pc:docMk/>
          <pc:sldMk cId="0" sldId="270"/>
        </pc:sldMkLst>
      </pc:sldChg>
      <pc:sldChg chg="addSp delSp modSp mod modNotesTx">
        <pc:chgData name="Tanya Shelburne" userId="5a8aca72b4acc242" providerId="LiveId" clId="{57E2D1BA-8954-4BA3-B98C-BA53A2F866D0}" dt="2025-11-12T16:47:24.296" v="10193" actId="20577"/>
        <pc:sldMkLst>
          <pc:docMk/>
          <pc:sldMk cId="0" sldId="271"/>
        </pc:sldMkLst>
        <pc:spChg chg="add mod">
          <ac:chgData name="Tanya Shelburne" userId="5a8aca72b4acc242" providerId="LiveId" clId="{57E2D1BA-8954-4BA3-B98C-BA53A2F866D0}" dt="2025-11-12T16:47:24.296" v="10193" actId="20577"/>
          <ac:spMkLst>
            <pc:docMk/>
            <pc:sldMk cId="0" sldId="271"/>
            <ac:spMk id="15" creationId="{7CD21E04-1E4E-37B9-4D45-8B6028273498}"/>
          </ac:spMkLst>
        </pc:spChg>
      </pc:sldChg>
      <pc:sldChg chg="modNotesTx">
        <pc:chgData name="Tanya Shelburne" userId="5a8aca72b4acc242" providerId="LiveId" clId="{57E2D1BA-8954-4BA3-B98C-BA53A2F866D0}" dt="2025-11-11T20:19:52.551" v="365" actId="20577"/>
        <pc:sldMkLst>
          <pc:docMk/>
          <pc:sldMk cId="0" sldId="272"/>
        </pc:sldMkLst>
      </pc:sldChg>
      <pc:sldChg chg="modNotesTx">
        <pc:chgData name="Tanya Shelburne" userId="5a8aca72b4acc242" providerId="LiveId" clId="{57E2D1BA-8954-4BA3-B98C-BA53A2F866D0}" dt="2025-11-11T22:33:50.633" v="3485" actId="20577"/>
        <pc:sldMkLst>
          <pc:docMk/>
          <pc:sldMk cId="0" sldId="273"/>
        </pc:sldMkLst>
      </pc:sldChg>
      <pc:sldChg chg="modNotesTx">
        <pc:chgData name="Tanya Shelburne" userId="5a8aca72b4acc242" providerId="LiveId" clId="{57E2D1BA-8954-4BA3-B98C-BA53A2F866D0}" dt="2025-11-12T16:34:34.986" v="8499" actId="20577"/>
        <pc:sldMkLst>
          <pc:docMk/>
          <pc:sldMk cId="0" sldId="280"/>
        </pc:sldMkLst>
      </pc:sldChg>
      <pc:sldChg chg="modNotesTx">
        <pc:chgData name="Tanya Shelburne" userId="5a8aca72b4acc242" providerId="LiveId" clId="{57E2D1BA-8954-4BA3-B98C-BA53A2F866D0}" dt="2025-11-11T20:21:16.202" v="390" actId="20577"/>
        <pc:sldMkLst>
          <pc:docMk/>
          <pc:sldMk cId="0" sldId="281"/>
        </pc:sldMkLst>
      </pc:sldChg>
      <pc:sldChg chg="modNotesTx">
        <pc:chgData name="Tanya Shelburne" userId="5a8aca72b4acc242" providerId="LiveId" clId="{57E2D1BA-8954-4BA3-B98C-BA53A2F866D0}" dt="2025-11-11T20:21:10.252" v="386" actId="20577"/>
        <pc:sldMkLst>
          <pc:docMk/>
          <pc:sldMk cId="0" sldId="282"/>
        </pc:sldMkLst>
      </pc:sldChg>
      <pc:sldChg chg="modNotesTx">
        <pc:chgData name="Tanya Shelburne" userId="5a8aca72b4acc242" providerId="LiveId" clId="{57E2D1BA-8954-4BA3-B98C-BA53A2F866D0}" dt="2025-11-11T20:21:06.710" v="384" actId="20577"/>
        <pc:sldMkLst>
          <pc:docMk/>
          <pc:sldMk cId="0" sldId="283"/>
        </pc:sldMkLst>
      </pc:sldChg>
      <pc:sldChg chg="modNotesTx">
        <pc:chgData name="Tanya Shelburne" userId="5a8aca72b4acc242" providerId="LiveId" clId="{57E2D1BA-8954-4BA3-B98C-BA53A2F866D0}" dt="2025-11-11T22:35:56.693" v="3616" actId="313"/>
        <pc:sldMkLst>
          <pc:docMk/>
          <pc:sldMk cId="0" sldId="284"/>
        </pc:sldMkLst>
      </pc:sldChg>
      <pc:sldChg chg="modNotesTx">
        <pc:chgData name="Tanya Shelburne" userId="5a8aca72b4acc242" providerId="LiveId" clId="{57E2D1BA-8954-4BA3-B98C-BA53A2F866D0}" dt="2025-11-12T16:37:22.785" v="8685" actId="20577"/>
        <pc:sldMkLst>
          <pc:docMk/>
          <pc:sldMk cId="0" sldId="291"/>
        </pc:sldMkLst>
      </pc:sldChg>
      <pc:sldChg chg="modNotesTx">
        <pc:chgData name="Tanya Shelburne" userId="5a8aca72b4acc242" providerId="LiveId" clId="{57E2D1BA-8954-4BA3-B98C-BA53A2F866D0}" dt="2025-11-11T20:21:54.964" v="404" actId="20577"/>
        <pc:sldMkLst>
          <pc:docMk/>
          <pc:sldMk cId="0" sldId="292"/>
        </pc:sldMkLst>
      </pc:sldChg>
      <pc:sldChg chg="modNotesTx">
        <pc:chgData name="Tanya Shelburne" userId="5a8aca72b4acc242" providerId="LiveId" clId="{57E2D1BA-8954-4BA3-B98C-BA53A2F866D0}" dt="2025-11-11T20:21:45.682" v="399" actId="20577"/>
        <pc:sldMkLst>
          <pc:docMk/>
          <pc:sldMk cId="0" sldId="293"/>
        </pc:sldMkLst>
      </pc:sldChg>
      <pc:sldChg chg="modNotesTx">
        <pc:chgData name="Tanya Shelburne" userId="5a8aca72b4acc242" providerId="LiveId" clId="{57E2D1BA-8954-4BA3-B98C-BA53A2F866D0}" dt="2025-11-11T20:21:38.912" v="395" actId="20577"/>
        <pc:sldMkLst>
          <pc:docMk/>
          <pc:sldMk cId="0" sldId="294"/>
        </pc:sldMkLst>
      </pc:sldChg>
      <pc:sldChg chg="modNotesTx">
        <pc:chgData name="Tanya Shelburne" userId="5a8aca72b4acc242" providerId="LiveId" clId="{57E2D1BA-8954-4BA3-B98C-BA53A2F866D0}" dt="2025-11-11T22:37:04.852" v="3761" actId="313"/>
        <pc:sldMkLst>
          <pc:docMk/>
          <pc:sldMk cId="0" sldId="295"/>
        </pc:sldMkLst>
      </pc:sldChg>
      <pc:sldChg chg="modNotesTx">
        <pc:chgData name="Tanya Shelburne" userId="5a8aca72b4acc242" providerId="LiveId" clId="{57E2D1BA-8954-4BA3-B98C-BA53A2F866D0}" dt="2025-11-14T16:31:34.559" v="18207" actId="20577"/>
        <pc:sldMkLst>
          <pc:docMk/>
          <pc:sldMk cId="0" sldId="302"/>
        </pc:sldMkLst>
      </pc:sldChg>
      <pc:sldChg chg="modNotesTx">
        <pc:chgData name="Tanya Shelburne" userId="5a8aca72b4acc242" providerId="LiveId" clId="{57E2D1BA-8954-4BA3-B98C-BA53A2F866D0}" dt="2025-11-14T16:38:13.479" v="18927" actId="20577"/>
        <pc:sldMkLst>
          <pc:docMk/>
          <pc:sldMk cId="0" sldId="303"/>
        </pc:sldMkLst>
      </pc:sldChg>
      <pc:sldChg chg="modNotesTx">
        <pc:chgData name="Tanya Shelburne" userId="5a8aca72b4acc242" providerId="LiveId" clId="{57E2D1BA-8954-4BA3-B98C-BA53A2F866D0}" dt="2025-11-13T21:46:12.697" v="15030" actId="20577"/>
        <pc:sldMkLst>
          <pc:docMk/>
          <pc:sldMk cId="1871785716" sldId="305"/>
        </pc:sldMkLst>
      </pc:sldChg>
      <pc:sldChg chg="modNotesTx">
        <pc:chgData name="Tanya Shelburne" userId="5a8aca72b4acc242" providerId="LiveId" clId="{57E2D1BA-8954-4BA3-B98C-BA53A2F866D0}" dt="2025-11-13T21:53:08.525" v="15793" actId="20577"/>
        <pc:sldMkLst>
          <pc:docMk/>
          <pc:sldMk cId="2863892998" sldId="307"/>
        </pc:sldMkLst>
      </pc:sldChg>
      <pc:sldChg chg="modNotesTx">
        <pc:chgData name="Tanya Shelburne" userId="5a8aca72b4acc242" providerId="LiveId" clId="{57E2D1BA-8954-4BA3-B98C-BA53A2F866D0}" dt="2025-11-13T21:57:32.470" v="16477" actId="313"/>
        <pc:sldMkLst>
          <pc:docMk/>
          <pc:sldMk cId="1221576704" sldId="309"/>
        </pc:sldMkLst>
      </pc:sldChg>
      <pc:sldChg chg="modNotesTx">
        <pc:chgData name="Tanya Shelburne" userId="5a8aca72b4acc242" providerId="LiveId" clId="{57E2D1BA-8954-4BA3-B98C-BA53A2F866D0}" dt="2025-11-13T21:21:52.654" v="12258" actId="20577"/>
        <pc:sldMkLst>
          <pc:docMk/>
          <pc:sldMk cId="22385862" sldId="311"/>
        </pc:sldMkLst>
      </pc:sldChg>
      <pc:sldChg chg="modNotesTx">
        <pc:chgData name="Tanya Shelburne" userId="5a8aca72b4acc242" providerId="LiveId" clId="{57E2D1BA-8954-4BA3-B98C-BA53A2F866D0}" dt="2025-11-13T21:28:33.770" v="13177" actId="20577"/>
        <pc:sldMkLst>
          <pc:docMk/>
          <pc:sldMk cId="1589147461" sldId="313"/>
        </pc:sldMkLst>
      </pc:sldChg>
      <pc:sldChg chg="modNotesTx">
        <pc:chgData name="Tanya Shelburne" userId="5a8aca72b4acc242" providerId="LiveId" clId="{57E2D1BA-8954-4BA3-B98C-BA53A2F866D0}" dt="2025-11-13T21:32:44.761" v="13771" actId="20577"/>
        <pc:sldMkLst>
          <pc:docMk/>
          <pc:sldMk cId="1967015765" sldId="315"/>
        </pc:sldMkLst>
      </pc:sldChg>
      <pc:sldChg chg="modNotesTx">
        <pc:chgData name="Tanya Shelburne" userId="5a8aca72b4acc242" providerId="LiveId" clId="{57E2D1BA-8954-4BA3-B98C-BA53A2F866D0}" dt="2025-11-13T21:16:06.621" v="11548" actId="20577"/>
        <pc:sldMkLst>
          <pc:docMk/>
          <pc:sldMk cId="753014622" sldId="317"/>
        </pc:sldMkLst>
      </pc:sldChg>
      <pc:sldChg chg="modSp mod modNotesTx">
        <pc:chgData name="Tanya Shelburne" userId="5a8aca72b4acc242" providerId="LiveId" clId="{57E2D1BA-8954-4BA3-B98C-BA53A2F866D0}" dt="2025-11-13T21:16:43.097" v="11582" actId="20577"/>
        <pc:sldMkLst>
          <pc:docMk/>
          <pc:sldMk cId="3162891482" sldId="319"/>
        </pc:sldMkLst>
        <pc:spChg chg="mod">
          <ac:chgData name="Tanya Shelburne" userId="5a8aca72b4acc242" providerId="LiveId" clId="{57E2D1BA-8954-4BA3-B98C-BA53A2F866D0}" dt="2025-11-12T16:47:42.643" v="10195" actId="20577"/>
          <ac:spMkLst>
            <pc:docMk/>
            <pc:sldMk cId="3162891482" sldId="319"/>
            <ac:spMk id="10" creationId="{ECBFCE77-CF47-AABD-92D6-FC082A36576A}"/>
          </ac:spMkLst>
        </pc:spChg>
      </pc:sldChg>
      <pc:sldChg chg="modNotesTx">
        <pc:chgData name="Tanya Shelburne" userId="5a8aca72b4acc242" providerId="LiveId" clId="{57E2D1BA-8954-4BA3-B98C-BA53A2F866D0}" dt="2025-11-24T21:30:48.957" v="23006" actId="20577"/>
        <pc:sldMkLst>
          <pc:docMk/>
          <pc:sldMk cId="891355171" sldId="321"/>
        </pc:sldMkLst>
      </pc:sldChg>
      <pc:sldChg chg="modNotesTx">
        <pc:chgData name="Tanya Shelburne" userId="5a8aca72b4acc242" providerId="LiveId" clId="{57E2D1BA-8954-4BA3-B98C-BA53A2F866D0}" dt="2025-11-11T22:41:40.893" v="4268" actId="20577"/>
        <pc:sldMkLst>
          <pc:docMk/>
          <pc:sldMk cId="1576878124" sldId="322"/>
        </pc:sldMkLst>
      </pc:sldChg>
      <pc:sldChg chg="modNotesTx">
        <pc:chgData name="Tanya Shelburne" userId="5a8aca72b4acc242" providerId="LiveId" clId="{57E2D1BA-8954-4BA3-B98C-BA53A2F866D0}" dt="2025-11-13T21:14:31.579" v="11518" actId="20577"/>
        <pc:sldMkLst>
          <pc:docMk/>
          <pc:sldMk cId="1206353905" sldId="323"/>
        </pc:sldMkLst>
      </pc:sldChg>
      <pc:sldChg chg="modNotesTx">
        <pc:chgData name="Tanya Shelburne" userId="5a8aca72b4acc242" providerId="LiveId" clId="{57E2D1BA-8954-4BA3-B98C-BA53A2F866D0}" dt="2025-11-11T22:41:48.223" v="4269" actId="20577"/>
        <pc:sldMkLst>
          <pc:docMk/>
          <pc:sldMk cId="2366356868" sldId="324"/>
        </pc:sldMkLst>
      </pc:sldChg>
      <pc:sldChg chg="modNotesTx">
        <pc:chgData name="Tanya Shelburne" userId="5a8aca72b4acc242" providerId="LiveId" clId="{57E2D1BA-8954-4BA3-B98C-BA53A2F866D0}" dt="2025-11-13T21:15:10.470" v="11540" actId="20577"/>
        <pc:sldMkLst>
          <pc:docMk/>
          <pc:sldMk cId="3598402120" sldId="325"/>
        </pc:sldMkLst>
      </pc:sldChg>
      <pc:sldChg chg="modNotesTx">
        <pc:chgData name="Tanya Shelburne" userId="5a8aca72b4acc242" providerId="LiveId" clId="{57E2D1BA-8954-4BA3-B98C-BA53A2F866D0}" dt="2025-11-12T16:05:58.248" v="5666" actId="20577"/>
        <pc:sldMkLst>
          <pc:docMk/>
          <pc:sldMk cId="228542728" sldId="429"/>
        </pc:sldMkLst>
      </pc:sldChg>
      <pc:sldChg chg="addSp delSp modSp mod modNotesTx">
        <pc:chgData name="Tanya Shelburne" userId="5a8aca72b4acc242" providerId="LiveId" clId="{57E2D1BA-8954-4BA3-B98C-BA53A2F866D0}" dt="2025-11-24T21:00:24.188" v="23002" actId="1035"/>
        <pc:sldMkLst>
          <pc:docMk/>
          <pc:sldMk cId="3911956213" sldId="460"/>
        </pc:sldMkLst>
        <pc:spChg chg="add mod">
          <ac:chgData name="Tanya Shelburne" userId="5a8aca72b4acc242" providerId="LiveId" clId="{57E2D1BA-8954-4BA3-B98C-BA53A2F866D0}" dt="2025-11-24T20:54:15.742" v="22944" actId="1076"/>
          <ac:spMkLst>
            <pc:docMk/>
            <pc:sldMk cId="3911956213" sldId="460"/>
            <ac:spMk id="2" creationId="{AA1059B4-6C61-3DAC-EEC4-86A159A5E510}"/>
          </ac:spMkLst>
        </pc:spChg>
        <pc:spChg chg="mod">
          <ac:chgData name="Tanya Shelburne" userId="5a8aca72b4acc242" providerId="LiveId" clId="{57E2D1BA-8954-4BA3-B98C-BA53A2F866D0}" dt="2025-11-24T20:58:31.515" v="22978" actId="1035"/>
          <ac:spMkLst>
            <pc:docMk/>
            <pc:sldMk cId="3911956213" sldId="460"/>
            <ac:spMk id="3" creationId="{5E215287-8658-EE79-2672-5BB92F1EC433}"/>
          </ac:spMkLst>
        </pc:spChg>
        <pc:spChg chg="del">
          <ac:chgData name="Tanya Shelburne" userId="5a8aca72b4acc242" providerId="LiveId" clId="{57E2D1BA-8954-4BA3-B98C-BA53A2F866D0}" dt="2025-11-24T20:50:47.352" v="22916" actId="478"/>
          <ac:spMkLst>
            <pc:docMk/>
            <pc:sldMk cId="3911956213" sldId="460"/>
            <ac:spMk id="7" creationId="{00000000-0000-0000-0000-000000000000}"/>
          </ac:spMkLst>
        </pc:spChg>
        <pc:spChg chg="del">
          <ac:chgData name="Tanya Shelburne" userId="5a8aca72b4acc242" providerId="LiveId" clId="{57E2D1BA-8954-4BA3-B98C-BA53A2F866D0}" dt="2025-11-24T20:51:03.277" v="22920" actId="478"/>
          <ac:spMkLst>
            <pc:docMk/>
            <pc:sldMk cId="3911956213" sldId="460"/>
            <ac:spMk id="8" creationId="{00000000-0000-0000-0000-000000000000}"/>
          </ac:spMkLst>
        </pc:spChg>
        <pc:spChg chg="del">
          <ac:chgData name="Tanya Shelburne" userId="5a8aca72b4acc242" providerId="LiveId" clId="{57E2D1BA-8954-4BA3-B98C-BA53A2F866D0}" dt="2025-11-24T20:50:52.736" v="22918" actId="478"/>
          <ac:spMkLst>
            <pc:docMk/>
            <pc:sldMk cId="3911956213" sldId="460"/>
            <ac:spMk id="9" creationId="{00000000-0000-0000-0000-000000000000}"/>
          </ac:spMkLst>
        </pc:spChg>
        <pc:spChg chg="mod">
          <ac:chgData name="Tanya Shelburne" userId="5a8aca72b4acc242" providerId="LiveId" clId="{57E2D1BA-8954-4BA3-B98C-BA53A2F866D0}" dt="2025-11-24T20:59:16.787" v="22984" actId="1036"/>
          <ac:spMkLst>
            <pc:docMk/>
            <pc:sldMk cId="3911956213" sldId="460"/>
            <ac:spMk id="11" creationId="{FC09F727-BC37-33FD-3860-44A6EE3B9E7B}"/>
          </ac:spMkLst>
        </pc:spChg>
        <pc:spChg chg="mod">
          <ac:chgData name="Tanya Shelburne" userId="5a8aca72b4acc242" providerId="LiveId" clId="{57E2D1BA-8954-4BA3-B98C-BA53A2F866D0}" dt="2025-11-24T20:52:33.736" v="22929" actId="255"/>
          <ac:spMkLst>
            <pc:docMk/>
            <pc:sldMk cId="3911956213" sldId="460"/>
            <ac:spMk id="12" creationId="{00000000-0000-0000-0000-000000000000}"/>
          </ac:spMkLst>
        </pc:spChg>
        <pc:spChg chg="del">
          <ac:chgData name="Tanya Shelburne" userId="5a8aca72b4acc242" providerId="LiveId" clId="{57E2D1BA-8954-4BA3-B98C-BA53A2F866D0}" dt="2025-11-24T20:50:50.802" v="22917" actId="478"/>
          <ac:spMkLst>
            <pc:docMk/>
            <pc:sldMk cId="3911956213" sldId="460"/>
            <ac:spMk id="13" creationId="{00000000-0000-0000-0000-000000000000}"/>
          </ac:spMkLst>
        </pc:spChg>
        <pc:spChg chg="mod">
          <ac:chgData name="Tanya Shelburne" userId="5a8aca72b4acc242" providerId="LiveId" clId="{57E2D1BA-8954-4BA3-B98C-BA53A2F866D0}" dt="2025-11-24T20:58:44.167" v="22980" actId="1035"/>
          <ac:spMkLst>
            <pc:docMk/>
            <pc:sldMk cId="3911956213" sldId="460"/>
            <ac:spMk id="14" creationId="{C8F458C4-EE18-B2FC-860E-457B0B82B0AB}"/>
          </ac:spMkLst>
        </pc:spChg>
        <pc:spChg chg="mod">
          <ac:chgData name="Tanya Shelburne" userId="5a8aca72b4acc242" providerId="LiveId" clId="{57E2D1BA-8954-4BA3-B98C-BA53A2F866D0}" dt="2025-11-24T20:58:50.373" v="22981" actId="1035"/>
          <ac:spMkLst>
            <pc:docMk/>
            <pc:sldMk cId="3911956213" sldId="460"/>
            <ac:spMk id="15" creationId="{0BA7E1C6-086A-1F57-708F-AC1B1C5A2452}"/>
          </ac:spMkLst>
        </pc:spChg>
        <pc:spChg chg="mod">
          <ac:chgData name="Tanya Shelburne" userId="5a8aca72b4acc242" providerId="LiveId" clId="{57E2D1BA-8954-4BA3-B98C-BA53A2F866D0}" dt="2025-11-24T20:53:54.130" v="22941" actId="207"/>
          <ac:spMkLst>
            <pc:docMk/>
            <pc:sldMk cId="3911956213" sldId="460"/>
            <ac:spMk id="16" creationId="{A9E21712-9F1E-5CBB-5323-EF13952322CC}"/>
          </ac:spMkLst>
        </pc:spChg>
        <pc:spChg chg="add mod">
          <ac:chgData name="Tanya Shelburne" userId="5a8aca72b4acc242" providerId="LiveId" clId="{57E2D1BA-8954-4BA3-B98C-BA53A2F866D0}" dt="2025-11-24T20:59:24.633" v="22985" actId="1076"/>
          <ac:spMkLst>
            <pc:docMk/>
            <pc:sldMk cId="3911956213" sldId="460"/>
            <ac:spMk id="17" creationId="{8B04AE17-9EE3-D858-540D-B534F5972C44}"/>
          </ac:spMkLst>
        </pc:spChg>
        <pc:spChg chg="add mod">
          <ac:chgData name="Tanya Shelburne" userId="5a8aca72b4acc242" providerId="LiveId" clId="{57E2D1BA-8954-4BA3-B98C-BA53A2F866D0}" dt="2025-11-24T20:59:38.678" v="22987" actId="1035"/>
          <ac:spMkLst>
            <pc:docMk/>
            <pc:sldMk cId="3911956213" sldId="460"/>
            <ac:spMk id="18" creationId="{8C2F35FD-9E15-8035-1DC6-F24555092075}"/>
          </ac:spMkLst>
        </pc:spChg>
        <pc:spChg chg="add mod">
          <ac:chgData name="Tanya Shelburne" userId="5a8aca72b4acc242" providerId="LiveId" clId="{57E2D1BA-8954-4BA3-B98C-BA53A2F866D0}" dt="2025-11-24T20:59:46.506" v="22990" actId="1035"/>
          <ac:spMkLst>
            <pc:docMk/>
            <pc:sldMk cId="3911956213" sldId="460"/>
            <ac:spMk id="19" creationId="{C41430B2-522B-CC97-3EA3-11E7E6826677}"/>
          </ac:spMkLst>
        </pc:spChg>
        <pc:spChg chg="mod">
          <ac:chgData name="Tanya Shelburne" userId="5a8aca72b4acc242" providerId="LiveId" clId="{57E2D1BA-8954-4BA3-B98C-BA53A2F866D0}" dt="2025-11-24T20:59:07.378" v="22983" actId="1035"/>
          <ac:spMkLst>
            <pc:docMk/>
            <pc:sldMk cId="3911956213" sldId="460"/>
            <ac:spMk id="20" creationId="{01480723-FAF9-E1B7-4227-594E75A6A93F}"/>
          </ac:spMkLst>
        </pc:spChg>
        <pc:spChg chg="add mod">
          <ac:chgData name="Tanya Shelburne" userId="5a8aca72b4acc242" providerId="LiveId" clId="{57E2D1BA-8954-4BA3-B98C-BA53A2F866D0}" dt="2025-11-24T20:59:58.282" v="22994" actId="1036"/>
          <ac:spMkLst>
            <pc:docMk/>
            <pc:sldMk cId="3911956213" sldId="460"/>
            <ac:spMk id="21" creationId="{4A1A48B4-FE88-1227-BF66-B99D584CDF8C}"/>
          </ac:spMkLst>
        </pc:spChg>
        <pc:spChg chg="add mod">
          <ac:chgData name="Tanya Shelburne" userId="5a8aca72b4acc242" providerId="LiveId" clId="{57E2D1BA-8954-4BA3-B98C-BA53A2F866D0}" dt="2025-11-24T21:00:07.600" v="22996" actId="1035"/>
          <ac:spMkLst>
            <pc:docMk/>
            <pc:sldMk cId="3911956213" sldId="460"/>
            <ac:spMk id="22" creationId="{920727A3-9B17-6F81-367A-82AF313677C6}"/>
          </ac:spMkLst>
        </pc:spChg>
        <pc:spChg chg="add mod">
          <ac:chgData name="Tanya Shelburne" userId="5a8aca72b4acc242" providerId="LiveId" clId="{57E2D1BA-8954-4BA3-B98C-BA53A2F866D0}" dt="2025-11-24T21:00:19.877" v="23000" actId="1037"/>
          <ac:spMkLst>
            <pc:docMk/>
            <pc:sldMk cId="3911956213" sldId="460"/>
            <ac:spMk id="23" creationId="{996C9046-5AC5-DE12-5007-06B150CDD73C}"/>
          </ac:spMkLst>
        </pc:spChg>
        <pc:spChg chg="add mod">
          <ac:chgData name="Tanya Shelburne" userId="5a8aca72b4acc242" providerId="LiveId" clId="{57E2D1BA-8954-4BA3-B98C-BA53A2F866D0}" dt="2025-11-24T20:56:32.302" v="22964" actId="1037"/>
          <ac:spMkLst>
            <pc:docMk/>
            <pc:sldMk cId="3911956213" sldId="460"/>
            <ac:spMk id="24" creationId="{1CD58168-240B-AAC9-1BE2-CD88C8E40965}"/>
          </ac:spMkLst>
        </pc:spChg>
        <pc:spChg chg="add mod">
          <ac:chgData name="Tanya Shelburne" userId="5a8aca72b4acc242" providerId="LiveId" clId="{57E2D1BA-8954-4BA3-B98C-BA53A2F866D0}" dt="2025-11-24T20:59:35.219" v="22986" actId="1076"/>
          <ac:spMkLst>
            <pc:docMk/>
            <pc:sldMk cId="3911956213" sldId="460"/>
            <ac:spMk id="25" creationId="{7B8C5762-F77A-27A1-9ED8-555D961D6A58}"/>
          </ac:spMkLst>
        </pc:spChg>
        <pc:spChg chg="add mod">
          <ac:chgData name="Tanya Shelburne" userId="5a8aca72b4acc242" providerId="LiveId" clId="{57E2D1BA-8954-4BA3-B98C-BA53A2F866D0}" dt="2025-11-24T20:59:42.054" v="22988" actId="1035"/>
          <ac:spMkLst>
            <pc:docMk/>
            <pc:sldMk cId="3911956213" sldId="460"/>
            <ac:spMk id="26" creationId="{D34E364D-ABE8-C1B6-C055-F9BE4D0FEC55}"/>
          </ac:spMkLst>
        </pc:spChg>
        <pc:spChg chg="add mod">
          <ac:chgData name="Tanya Shelburne" userId="5a8aca72b4acc242" providerId="LiveId" clId="{57E2D1BA-8954-4BA3-B98C-BA53A2F866D0}" dt="2025-11-24T20:59:50.455" v="22991" actId="1035"/>
          <ac:spMkLst>
            <pc:docMk/>
            <pc:sldMk cId="3911956213" sldId="460"/>
            <ac:spMk id="27" creationId="{06ED6060-EFF0-41AA-1420-D6BA0A6BAAE5}"/>
          </ac:spMkLst>
        </pc:spChg>
        <pc:spChg chg="add mod">
          <ac:chgData name="Tanya Shelburne" userId="5a8aca72b4acc242" providerId="LiveId" clId="{57E2D1BA-8954-4BA3-B98C-BA53A2F866D0}" dt="2025-11-24T21:00:03.182" v="22995" actId="1035"/>
          <ac:spMkLst>
            <pc:docMk/>
            <pc:sldMk cId="3911956213" sldId="460"/>
            <ac:spMk id="28" creationId="{5703E7BE-FC04-2399-8464-FEDE6F3ED70F}"/>
          </ac:spMkLst>
        </pc:spChg>
        <pc:spChg chg="add mod">
          <ac:chgData name="Tanya Shelburne" userId="5a8aca72b4acc242" providerId="LiveId" clId="{57E2D1BA-8954-4BA3-B98C-BA53A2F866D0}" dt="2025-11-24T21:00:10.605" v="22997" actId="1035"/>
          <ac:spMkLst>
            <pc:docMk/>
            <pc:sldMk cId="3911956213" sldId="460"/>
            <ac:spMk id="29" creationId="{67497686-6717-C05B-93D3-8047CC4A3F8B}"/>
          </ac:spMkLst>
        </pc:spChg>
        <pc:spChg chg="add mod">
          <ac:chgData name="Tanya Shelburne" userId="5a8aca72b4acc242" providerId="LiveId" clId="{57E2D1BA-8954-4BA3-B98C-BA53A2F866D0}" dt="2025-11-24T21:00:24.188" v="23002" actId="1035"/>
          <ac:spMkLst>
            <pc:docMk/>
            <pc:sldMk cId="3911956213" sldId="460"/>
            <ac:spMk id="30" creationId="{BB6B4953-1E0C-6D1D-C785-26022E67D519}"/>
          </ac:spMkLst>
        </pc:spChg>
      </pc:sldChg>
      <pc:sldChg chg="modNotesTx">
        <pc:chgData name="Tanya Shelburne" userId="5a8aca72b4acc242" providerId="LiveId" clId="{57E2D1BA-8954-4BA3-B98C-BA53A2F866D0}" dt="2025-11-14T16:45:28.288" v="19865" actId="313"/>
        <pc:sldMkLst>
          <pc:docMk/>
          <pc:sldMk cId="300272165" sldId="464"/>
        </pc:sldMkLst>
      </pc:sldChg>
      <pc:sldChg chg="modNotesTx">
        <pc:chgData name="Tanya Shelburne" userId="5a8aca72b4acc242" providerId="LiveId" clId="{57E2D1BA-8954-4BA3-B98C-BA53A2F866D0}" dt="2025-11-14T18:05:15.709" v="22511" actId="20577"/>
        <pc:sldMkLst>
          <pc:docMk/>
          <pc:sldMk cId="153544691" sldId="2146847485"/>
        </pc:sldMkLst>
      </pc:sldChg>
      <pc:sldChg chg="modNotesTx">
        <pc:chgData name="Tanya Shelburne" userId="5a8aca72b4acc242" providerId="LiveId" clId="{57E2D1BA-8954-4BA3-B98C-BA53A2F866D0}" dt="2025-11-12T15:55:45.689" v="4271" actId="20577"/>
        <pc:sldMkLst>
          <pc:docMk/>
          <pc:sldMk cId="568082409" sldId="2146847490"/>
        </pc:sldMkLst>
      </pc:sldChg>
      <pc:sldChg chg="modNotesTx">
        <pc:chgData name="Tanya Shelburne" userId="5a8aca72b4acc242" providerId="LiveId" clId="{57E2D1BA-8954-4BA3-B98C-BA53A2F866D0}" dt="2025-11-12T15:57:09.225" v="4313" actId="20577"/>
        <pc:sldMkLst>
          <pc:docMk/>
          <pc:sldMk cId="2557350647" sldId="2146847499"/>
        </pc:sldMkLst>
      </pc:sldChg>
      <pc:sldChg chg="modNotesTx">
        <pc:chgData name="Tanya Shelburne" userId="5a8aca72b4acc242" providerId="LiveId" clId="{57E2D1BA-8954-4BA3-B98C-BA53A2F866D0}" dt="2025-11-24T20:45:38.595" v="22856" actId="20577"/>
        <pc:sldMkLst>
          <pc:docMk/>
          <pc:sldMk cId="2666096892" sldId="2146847504"/>
        </pc:sldMkLst>
      </pc:sldChg>
      <pc:sldChg chg="modNotesTx">
        <pc:chgData name="Tanya Shelburne" userId="5a8aca72b4acc242" providerId="LiveId" clId="{57E2D1BA-8954-4BA3-B98C-BA53A2F866D0}" dt="2025-11-12T16:17:31.414" v="7112" actId="20577"/>
        <pc:sldMkLst>
          <pc:docMk/>
          <pc:sldMk cId="2656779340" sldId="2146847513"/>
        </pc:sldMkLst>
      </pc:sldChg>
      <pc:sldChg chg="modNotesTx">
        <pc:chgData name="Tanya Shelburne" userId="5a8aca72b4acc242" providerId="LiveId" clId="{57E2D1BA-8954-4BA3-B98C-BA53A2F866D0}" dt="2025-11-12T16:16:01.666" v="7007" actId="20577"/>
        <pc:sldMkLst>
          <pc:docMk/>
          <pc:sldMk cId="2605949460" sldId="2146847514"/>
        </pc:sldMkLst>
      </pc:sldChg>
      <pc:sldChg chg="modSp mod modNotesTx">
        <pc:chgData name="Tanya Shelburne" userId="5a8aca72b4acc242" providerId="LiveId" clId="{57E2D1BA-8954-4BA3-B98C-BA53A2F866D0}" dt="2025-11-14T16:52:08.478" v="20783" actId="313"/>
        <pc:sldMkLst>
          <pc:docMk/>
          <pc:sldMk cId="1544859372" sldId="2146847515"/>
        </pc:sldMkLst>
        <pc:spChg chg="mod">
          <ac:chgData name="Tanya Shelburne" userId="5a8aca72b4acc242" providerId="LiveId" clId="{57E2D1BA-8954-4BA3-B98C-BA53A2F866D0}" dt="2025-11-11T20:10:42.633" v="8" actId="20577"/>
          <ac:spMkLst>
            <pc:docMk/>
            <pc:sldMk cId="1544859372" sldId="2146847515"/>
            <ac:spMk id="18" creationId="{F0D3060C-B9D7-AD36-B3D2-32CD1E84B69F}"/>
          </ac:spMkLst>
        </pc:spChg>
        <pc:spChg chg="mod">
          <ac:chgData name="Tanya Shelburne" userId="5a8aca72b4acc242" providerId="LiveId" clId="{57E2D1BA-8954-4BA3-B98C-BA53A2F866D0}" dt="2025-11-11T20:11:43.921" v="37" actId="20577"/>
          <ac:spMkLst>
            <pc:docMk/>
            <pc:sldMk cId="1544859372" sldId="2146847515"/>
            <ac:spMk id="20" creationId="{9A4BD872-3A9C-7FE1-9671-CCD7ED1A9E34}"/>
          </ac:spMkLst>
        </pc:spChg>
      </pc:sldChg>
      <pc:sldChg chg="modSp mod modNotesTx">
        <pc:chgData name="Tanya Shelburne" userId="5a8aca72b4acc242" providerId="LiveId" clId="{57E2D1BA-8954-4BA3-B98C-BA53A2F866D0}" dt="2025-11-14T16:54:10.392" v="21112" actId="313"/>
        <pc:sldMkLst>
          <pc:docMk/>
          <pc:sldMk cId="1528843699" sldId="2146847516"/>
        </pc:sldMkLst>
        <pc:spChg chg="mod">
          <ac:chgData name="Tanya Shelburne" userId="5a8aca72b4acc242" providerId="LiveId" clId="{57E2D1BA-8954-4BA3-B98C-BA53A2F866D0}" dt="2025-11-11T20:12:30.452" v="48" actId="20577"/>
          <ac:spMkLst>
            <pc:docMk/>
            <pc:sldMk cId="1528843699" sldId="2146847516"/>
            <ac:spMk id="18" creationId="{E290CA8D-80B3-D954-9051-679E089677EB}"/>
          </ac:spMkLst>
        </pc:spChg>
      </pc:sldChg>
      <pc:sldChg chg="modSp mod modNotesTx">
        <pc:chgData name="Tanya Shelburne" userId="5a8aca72b4acc242" providerId="LiveId" clId="{57E2D1BA-8954-4BA3-B98C-BA53A2F866D0}" dt="2025-11-14T18:04:44.695" v="22321" actId="114"/>
        <pc:sldMkLst>
          <pc:docMk/>
          <pc:sldMk cId="2616005163" sldId="2146847517"/>
        </pc:sldMkLst>
        <pc:spChg chg="mod">
          <ac:chgData name="Tanya Shelburne" userId="5a8aca72b4acc242" providerId="LiveId" clId="{57E2D1BA-8954-4BA3-B98C-BA53A2F866D0}" dt="2025-11-11T20:12:54.005" v="66" actId="20577"/>
          <ac:spMkLst>
            <pc:docMk/>
            <pc:sldMk cId="2616005163" sldId="2146847517"/>
            <ac:spMk id="18" creationId="{288F443B-683A-9B2C-8C66-C83CED21F4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B6C1B-D5C4-44D5-A013-0AFF1BF0CEB9}" type="datetimeFigureOut">
              <a:rPr lang="en-US" smtClean="0"/>
              <a:t>11/24/2025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F6E80-6024-4572-9988-982F95D9677B}" type="slidenum">
              <a:rPr lang="en-US" smtClean="0"/>
              <a:t>‹#›</a:t>
            </a:fld>
            <a:endParaRPr lang="en-US"/>
          </a:p>
        </p:txBody>
      </p:sp>
    </p:spTree>
    <p:extLst>
      <p:ext uri="{BB962C8B-B14F-4D97-AF65-F5344CB8AC3E}">
        <p14:creationId xmlns:p14="http://schemas.microsoft.com/office/powerpoint/2010/main" val="1021491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now indicates “Breathe Refresher” so they know how to fill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in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rules of Trivia.</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Blank sheet of paper and pen for each team to keep score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participants are all in the same room and streaming from one device, you can play trivia basically the same as you would if you were in the same room with them.  If everyone is on their own device, they will play as individuals rather than as a team.  You could have them change their name on the screen to a “fun name” and when you go through the answer rounds have participants use the chat box to reveal their answers and create some chatter about the topics covered.  Each person would keep their own score and at the end you could ask who got all 12 points to declare the winners.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through the instructions on the slide, then give them a few minutes to break into groups of 3-5, depending on the size and set up of the room, and come up with their team names.  Have someone from each team share their team name and them write their team name at the top of a blank piece of paper.  Then tell them to draw a line down the center of the paper and across the center of the paper, creating 4 boxes.  Instruct them to put “1, 2, 3” in each box where they will record their answers for each round.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10</a:t>
            </a:fld>
            <a:endParaRPr lang="en-US"/>
          </a:p>
        </p:txBody>
      </p:sp>
    </p:spTree>
    <p:extLst>
      <p:ext uri="{BB962C8B-B14F-4D97-AF65-F5344CB8AC3E}">
        <p14:creationId xmlns:p14="http://schemas.microsoft.com/office/powerpoint/2010/main" val="309791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“Is everyone ready for Round 1?  Here we go!”</a:t>
            </a:r>
          </a:p>
        </p:txBody>
      </p:sp>
      <p:sp>
        <p:nvSpPr>
          <p:cNvPr id="4" name="Slide Number Placeholder 3"/>
          <p:cNvSpPr>
            <a:spLocks noGrp="1"/>
          </p:cNvSpPr>
          <p:nvPr>
            <p:ph type="sldNum" sz="quarter" idx="5"/>
          </p:nvPr>
        </p:nvSpPr>
        <p:spPr/>
        <p:txBody>
          <a:bodyPr/>
          <a:lstStyle/>
          <a:p>
            <a:fld id="{64CF6E80-6024-4572-9988-982F95D9677B}" type="slidenum">
              <a:rPr lang="en-US" smtClean="0"/>
              <a:t>11</a:t>
            </a:fld>
            <a:endParaRPr lang="en-US"/>
          </a:p>
        </p:txBody>
      </p:sp>
    </p:spTree>
    <p:extLst>
      <p:ext uri="{BB962C8B-B14F-4D97-AF65-F5344CB8AC3E}">
        <p14:creationId xmlns:p14="http://schemas.microsoft.com/office/powerpoint/2010/main" val="243296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 Do not provide any additional education at this point; you will have time to do that when you reveal the answers!</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12</a:t>
            </a:fld>
            <a:endParaRPr lang="en-US"/>
          </a:p>
        </p:txBody>
      </p:sp>
    </p:spTree>
    <p:extLst>
      <p:ext uri="{BB962C8B-B14F-4D97-AF65-F5344CB8AC3E}">
        <p14:creationId xmlns:p14="http://schemas.microsoft.com/office/powerpoint/2010/main" val="168174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13</a:t>
            </a:fld>
            <a:endParaRPr lang="en-US"/>
          </a:p>
        </p:txBody>
      </p:sp>
    </p:spTree>
    <p:extLst>
      <p:ext uri="{BB962C8B-B14F-4D97-AF65-F5344CB8AC3E}">
        <p14:creationId xmlns:p14="http://schemas.microsoft.com/office/powerpoint/2010/main" val="156882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3</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14</a:t>
            </a:fld>
            <a:endParaRPr lang="en-US"/>
          </a:p>
        </p:txBody>
      </p:sp>
    </p:spTree>
    <p:extLst>
      <p:ext uri="{BB962C8B-B14F-4D97-AF65-F5344CB8AC3E}">
        <p14:creationId xmlns:p14="http://schemas.microsoft.com/office/powerpoint/2010/main" val="184920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“Your answers for Round 1 should be locked in, so let’s find out the correct answers and see how everyone did!  As the answers are revealed, give your team 1 point for each correct answer and then tally up your points for this round.  There is a possibility of earning 3 points in each round.”</a:t>
            </a:r>
          </a:p>
        </p:txBody>
      </p:sp>
      <p:sp>
        <p:nvSpPr>
          <p:cNvPr id="4" name="Slide Number Placeholder 3"/>
          <p:cNvSpPr>
            <a:spLocks noGrp="1"/>
          </p:cNvSpPr>
          <p:nvPr>
            <p:ph type="sldNum" sz="quarter" idx="5"/>
          </p:nvPr>
        </p:nvSpPr>
        <p:spPr/>
        <p:txBody>
          <a:bodyPr/>
          <a:lstStyle/>
          <a:p>
            <a:fld id="{64CF6E80-6024-4572-9988-982F95D9677B}" type="slidenum">
              <a:rPr lang="en-US" smtClean="0"/>
              <a:t>15</a:t>
            </a:fld>
            <a:endParaRPr lang="en-US"/>
          </a:p>
        </p:txBody>
      </p:sp>
    </p:spTree>
    <p:extLst>
      <p:ext uri="{BB962C8B-B14F-4D97-AF65-F5344CB8AC3E}">
        <p14:creationId xmlns:p14="http://schemas.microsoft.com/office/powerpoint/2010/main" val="47742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16</a:t>
            </a:fld>
            <a:endParaRPr lang="en-US"/>
          </a:p>
        </p:txBody>
      </p:sp>
    </p:spTree>
    <p:extLst>
      <p:ext uri="{BB962C8B-B14F-4D97-AF65-F5344CB8AC3E}">
        <p14:creationId xmlns:p14="http://schemas.microsoft.com/office/powerpoint/2010/main" val="390513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the harms of vaping.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correct answer is aerosol! Great job! Give your team 1 point if you got that right. Many people think vapes just emit harmless </a:t>
            </a:r>
            <a:r>
              <a:rPr lang="en-US" i="1" dirty="0" err="1"/>
              <a:t>wator</a:t>
            </a:r>
            <a:r>
              <a:rPr lang="en-US" i="1" dirty="0"/>
              <a:t> vapor and it may have a sweet or fruity smell, but vaping actually emits an aerosol full of tiny particles of harmful chemicals.  This can be unhealthy for the user as well as those around them breathing in the secondhand aerosol.”</a:t>
            </a:r>
          </a:p>
        </p:txBody>
      </p:sp>
      <p:sp>
        <p:nvSpPr>
          <p:cNvPr id="4" name="Slide Number Placeholder 3"/>
          <p:cNvSpPr>
            <a:spLocks noGrp="1"/>
          </p:cNvSpPr>
          <p:nvPr>
            <p:ph type="sldNum" sz="quarter" idx="5"/>
          </p:nvPr>
        </p:nvSpPr>
        <p:spPr/>
        <p:txBody>
          <a:bodyPr/>
          <a:lstStyle/>
          <a:p>
            <a:fld id="{64CF6E80-6024-4572-9988-982F95D9677B}" type="slidenum">
              <a:rPr lang="en-US" smtClean="0"/>
              <a:t>17</a:t>
            </a:fld>
            <a:endParaRPr lang="en-US"/>
          </a:p>
        </p:txBody>
      </p:sp>
    </p:spTree>
    <p:extLst>
      <p:ext uri="{BB962C8B-B14F-4D97-AF65-F5344CB8AC3E}">
        <p14:creationId xmlns:p14="http://schemas.microsoft.com/office/powerpoint/2010/main" val="404577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18</a:t>
            </a:fld>
            <a:endParaRPr lang="en-US"/>
          </a:p>
        </p:txBody>
      </p:sp>
    </p:spTree>
    <p:extLst>
      <p:ext uri="{BB962C8B-B14F-4D97-AF65-F5344CB8AC3E}">
        <p14:creationId xmlns:p14="http://schemas.microsoft.com/office/powerpoint/2010/main" val="311765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“Yes, we have learned about Thirdhand Smoke from our previous Breathe trainings so I figured you guys would get this one right.  Many of the parents you serve many not be as familiar with thirdhand smoke so feel free to use the video and handout about thirdhand smoke as you encourage them to protect their children by not smoking or vaping in their homes or cars.”</a:t>
            </a:r>
          </a:p>
        </p:txBody>
      </p:sp>
      <p:sp>
        <p:nvSpPr>
          <p:cNvPr id="4" name="Slide Number Placeholder 3"/>
          <p:cNvSpPr>
            <a:spLocks noGrp="1"/>
          </p:cNvSpPr>
          <p:nvPr>
            <p:ph type="sldNum" sz="quarter" idx="5"/>
          </p:nvPr>
        </p:nvSpPr>
        <p:spPr/>
        <p:txBody>
          <a:bodyPr/>
          <a:lstStyle/>
          <a:p>
            <a:fld id="{64CF6E80-6024-4572-9988-982F95D9677B}" type="slidenum">
              <a:rPr lang="en-US" smtClean="0"/>
              <a:t>19</a:t>
            </a:fld>
            <a:endParaRPr lang="en-US"/>
          </a:p>
        </p:txBody>
      </p:sp>
    </p:spTree>
    <p:extLst>
      <p:ext uri="{BB962C8B-B14F-4D97-AF65-F5344CB8AC3E}">
        <p14:creationId xmlns:p14="http://schemas.microsoft.com/office/powerpoint/2010/main" val="48355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20</a:t>
            </a:fld>
            <a:endParaRPr lang="en-US"/>
          </a:p>
        </p:txBody>
      </p:sp>
    </p:spTree>
    <p:extLst>
      <p:ext uri="{BB962C8B-B14F-4D97-AF65-F5344CB8AC3E}">
        <p14:creationId xmlns:p14="http://schemas.microsoft.com/office/powerpoint/2010/main" val="86794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Big Tobacco .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“Give your team a point if you knew that Big Tobacco uses all of these sneaky tactics to get marginalized populations, including people with low incomes, addicted to their deadly products.” </a:t>
            </a:r>
          </a:p>
        </p:txBody>
      </p:sp>
      <p:sp>
        <p:nvSpPr>
          <p:cNvPr id="4" name="Slide Number Placeholder 3"/>
          <p:cNvSpPr>
            <a:spLocks noGrp="1"/>
          </p:cNvSpPr>
          <p:nvPr>
            <p:ph type="sldNum" sz="quarter" idx="5"/>
          </p:nvPr>
        </p:nvSpPr>
        <p:spPr/>
        <p:txBody>
          <a:bodyPr/>
          <a:lstStyle/>
          <a:p>
            <a:fld id="{64CF6E80-6024-4572-9988-982F95D9677B}" type="slidenum">
              <a:rPr lang="en-US" smtClean="0"/>
              <a:t>21</a:t>
            </a:fld>
            <a:endParaRPr lang="en-US"/>
          </a:p>
        </p:txBody>
      </p:sp>
    </p:spTree>
    <p:extLst>
      <p:ext uri="{BB962C8B-B14F-4D97-AF65-F5344CB8AC3E}">
        <p14:creationId xmlns:p14="http://schemas.microsoft.com/office/powerpoint/2010/main" val="2077044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“Great job with Round 1!  Let’s move on to Round 2 where the questions may be a bit harder!”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22</a:t>
            </a:fld>
            <a:endParaRPr lang="en-US"/>
          </a:p>
        </p:txBody>
      </p:sp>
    </p:spTree>
    <p:extLst>
      <p:ext uri="{BB962C8B-B14F-4D97-AF65-F5344CB8AC3E}">
        <p14:creationId xmlns:p14="http://schemas.microsoft.com/office/powerpoint/2010/main" val="1168816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23</a:t>
            </a:fld>
            <a:endParaRPr lang="en-US"/>
          </a:p>
        </p:txBody>
      </p:sp>
    </p:spTree>
    <p:extLst>
      <p:ext uri="{BB962C8B-B14F-4D97-AF65-F5344CB8AC3E}">
        <p14:creationId xmlns:p14="http://schemas.microsoft.com/office/powerpoint/2010/main" val="3177586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p:txBody>
      </p:sp>
      <p:sp>
        <p:nvSpPr>
          <p:cNvPr id="4" name="Slide Number Placeholder 3"/>
          <p:cNvSpPr>
            <a:spLocks noGrp="1"/>
          </p:cNvSpPr>
          <p:nvPr>
            <p:ph type="sldNum" sz="quarter" idx="5"/>
          </p:nvPr>
        </p:nvSpPr>
        <p:spPr/>
        <p:txBody>
          <a:bodyPr/>
          <a:lstStyle/>
          <a:p>
            <a:fld id="{64CF6E80-6024-4572-9988-982F95D9677B}" type="slidenum">
              <a:rPr lang="en-US" smtClean="0"/>
              <a:t>24</a:t>
            </a:fld>
            <a:endParaRPr lang="en-US"/>
          </a:p>
        </p:txBody>
      </p:sp>
    </p:spTree>
    <p:extLst>
      <p:ext uri="{BB962C8B-B14F-4D97-AF65-F5344CB8AC3E}">
        <p14:creationId xmlns:p14="http://schemas.microsoft.com/office/powerpoint/2010/main" val="96421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25</a:t>
            </a:fld>
            <a:endParaRPr lang="en-US"/>
          </a:p>
        </p:txBody>
      </p:sp>
    </p:spTree>
    <p:extLst>
      <p:ext uri="{BB962C8B-B14F-4D97-AF65-F5344CB8AC3E}">
        <p14:creationId xmlns:p14="http://schemas.microsoft.com/office/powerpoint/2010/main" val="3038719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“Answers for Round 2 should be locked in. Remember to give your team 1 point for each correct answer. Another 3 points are up for grabs in Round 2.”</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26</a:t>
            </a:fld>
            <a:endParaRPr lang="en-US"/>
          </a:p>
        </p:txBody>
      </p:sp>
    </p:spTree>
    <p:extLst>
      <p:ext uri="{BB962C8B-B14F-4D97-AF65-F5344CB8AC3E}">
        <p14:creationId xmlns:p14="http://schemas.microsoft.com/office/powerpoint/2010/main" val="1313346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27</a:t>
            </a:fld>
            <a:endParaRPr lang="en-US"/>
          </a:p>
        </p:txBody>
      </p:sp>
    </p:spTree>
    <p:extLst>
      <p:ext uri="{BB962C8B-B14F-4D97-AF65-F5344CB8AC3E}">
        <p14:creationId xmlns:p14="http://schemas.microsoft.com/office/powerpoint/2010/main" val="323614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the cost of tobacco and the increased tobacco tax.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knew we would stump some of you with this one! Currently the average price of a pack of cigarettes in Indiana is $11…that’s a lot of money literally going up in smoke.  The cost went up in July of 2025 when the Indiana legislature passed a law to increase the cigarette tax by $2.  This is actually good news because research shows that a significant increase in the price of tobacco leads to fewer youth starting to smoke and more regular users deciding to quit.  Of course, Big Tobacco uses their sneaky tactics to keep people addicted by offering coupons and other discounts.”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28</a:t>
            </a:fld>
            <a:endParaRPr lang="en-US"/>
          </a:p>
        </p:txBody>
      </p:sp>
    </p:spTree>
    <p:extLst>
      <p:ext uri="{BB962C8B-B14F-4D97-AF65-F5344CB8AC3E}">
        <p14:creationId xmlns:p14="http://schemas.microsoft.com/office/powerpoint/2010/main" val="623421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29</a:t>
            </a:fld>
            <a:endParaRPr lang="en-US"/>
          </a:p>
        </p:txBody>
      </p:sp>
    </p:spTree>
    <p:extLst>
      <p:ext uri="{BB962C8B-B14F-4D97-AF65-F5344CB8AC3E}">
        <p14:creationId xmlns:p14="http://schemas.microsoft.com/office/powerpoint/2010/main" val="384145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Quit Now Indiana.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isn’t ONLY accessible by calling 1-800-QUIT-NOW. You can also text, go online, or use the app. If you know someone who is ready to quit, let them know Quit Now Indiana is free, available 24/7, and accessible in a variety of ways so they can choose whichever way works best for them. And there was a big increase in calls to Quit Now Indiana in July of 2025.  Anyone want to guess why that might have happened? I’ll give you a hint…it’s related to the previous trivia question… When Indiana’s tobacco tax increased we saw a big spike in calls to Quit Now Indiana and more tobacco users were motivated to quit.”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30</a:t>
            </a:fld>
            <a:endParaRPr lang="en-US"/>
          </a:p>
        </p:txBody>
      </p:sp>
    </p:spTree>
    <p:extLst>
      <p:ext uri="{BB962C8B-B14F-4D97-AF65-F5344CB8AC3E}">
        <p14:creationId xmlns:p14="http://schemas.microsoft.com/office/powerpoint/2010/main" val="3532492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31</a:t>
            </a:fld>
            <a:endParaRPr lang="en-US"/>
          </a:p>
        </p:txBody>
      </p:sp>
    </p:spTree>
    <p:extLst>
      <p:ext uri="{BB962C8B-B14F-4D97-AF65-F5344CB8AC3E}">
        <p14:creationId xmlns:p14="http://schemas.microsoft.com/office/powerpoint/2010/main" val="423681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quitting.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correct answer is 8-11 attempts!  While some people may successfully quit on the first try, that is not the norm.  Nicotine addiction is real and relapses are often part of the process.  That’s why offering non-judgmental support is critical. Every attempt is a step in the right direction and with support and encouragement, they will be more likely to try again.”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32</a:t>
            </a:fld>
            <a:endParaRPr lang="en-US"/>
          </a:p>
        </p:txBody>
      </p:sp>
    </p:spTree>
    <p:extLst>
      <p:ext uri="{BB962C8B-B14F-4D97-AF65-F5344CB8AC3E}">
        <p14:creationId xmlns:p14="http://schemas.microsoft.com/office/powerpoint/2010/main" val="4284995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are halfway done!” </a:t>
            </a:r>
            <a:r>
              <a:rPr lang="en-US" i="0" dirty="0"/>
              <a:t>Find out each team’s score and indicate which teams are in the lead. </a:t>
            </a:r>
            <a:r>
              <a:rPr lang="en-US" i="1" dirty="0"/>
              <a:t>“There are still 6 points up for grabs so any team could win!”</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33</a:t>
            </a:fld>
            <a:endParaRPr lang="en-US"/>
          </a:p>
        </p:txBody>
      </p:sp>
    </p:spTree>
    <p:extLst>
      <p:ext uri="{BB962C8B-B14F-4D97-AF65-F5344CB8AC3E}">
        <p14:creationId xmlns:p14="http://schemas.microsoft.com/office/powerpoint/2010/main" val="4177061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34</a:t>
            </a:fld>
            <a:endParaRPr lang="en-US"/>
          </a:p>
        </p:txBody>
      </p:sp>
    </p:spTree>
    <p:extLst>
      <p:ext uri="{BB962C8B-B14F-4D97-AF65-F5344CB8AC3E}">
        <p14:creationId xmlns:p14="http://schemas.microsoft.com/office/powerpoint/2010/main" val="3615015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35</a:t>
            </a:fld>
            <a:endParaRPr lang="en-US"/>
          </a:p>
        </p:txBody>
      </p:sp>
    </p:spTree>
    <p:extLst>
      <p:ext uri="{BB962C8B-B14F-4D97-AF65-F5344CB8AC3E}">
        <p14:creationId xmlns:p14="http://schemas.microsoft.com/office/powerpoint/2010/main" val="718809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36</a:t>
            </a:fld>
            <a:endParaRPr lang="en-US"/>
          </a:p>
        </p:txBody>
      </p:sp>
    </p:spTree>
    <p:extLst>
      <p:ext uri="{BB962C8B-B14F-4D97-AF65-F5344CB8AC3E}">
        <p14:creationId xmlns:p14="http://schemas.microsoft.com/office/powerpoint/2010/main" val="173921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“It’s time to reveal the answers for Round 3. Will we have a new team at the top of the leaderboard?  Let’s find out!”</a:t>
            </a: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37</a:t>
            </a:fld>
            <a:endParaRPr lang="en-US"/>
          </a:p>
        </p:txBody>
      </p:sp>
    </p:spTree>
    <p:extLst>
      <p:ext uri="{BB962C8B-B14F-4D97-AF65-F5344CB8AC3E}">
        <p14:creationId xmlns:p14="http://schemas.microsoft.com/office/powerpoint/2010/main" val="2732928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38</a:t>
            </a:fld>
            <a:endParaRPr lang="en-US"/>
          </a:p>
        </p:txBody>
      </p:sp>
    </p:spTree>
    <p:extLst>
      <p:ext uri="{BB962C8B-B14F-4D97-AF65-F5344CB8AC3E}">
        <p14:creationId xmlns:p14="http://schemas.microsoft.com/office/powerpoint/2010/main" val="2479154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reducing exposure to second and thirdhand smoke.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“Installing a ventilation system may minimize the smell, but it does NOT remove all the harmful chemicals from second and thirdhand smoke.  Of course the best way to minimize exposure for children is for parents/caregivers to quit smoking/vaping.  But not all parents may be ready to quit, so not using tobacco in the home or car and not allowing others to and wearing a smoking jacket that they can take off before they come inside are good options for minimizing exposure to second and thirdhand smoke and vapor.”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39</a:t>
            </a:fld>
            <a:endParaRPr lang="en-US"/>
          </a:p>
        </p:txBody>
      </p:sp>
    </p:spTree>
    <p:extLst>
      <p:ext uri="{BB962C8B-B14F-4D97-AF65-F5344CB8AC3E}">
        <p14:creationId xmlns:p14="http://schemas.microsoft.com/office/powerpoint/2010/main" val="243658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your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 fun ice breaker and get to know each other better!”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40</a:t>
            </a:fld>
            <a:endParaRPr lang="en-US"/>
          </a:p>
        </p:txBody>
      </p:sp>
    </p:spTree>
    <p:extLst>
      <p:ext uri="{BB962C8B-B14F-4D97-AF65-F5344CB8AC3E}">
        <p14:creationId xmlns:p14="http://schemas.microsoft.com/office/powerpoint/2010/main" val="2453856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current tobacco use rates.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was a hard one, but that answer is 14.5%! You may have realized that this stat has been going down in recent years and that is great news! However there are still thousands of Hoosiers using traditional cigarettes and being exposed to second and thirdhand smoke.” </a:t>
            </a:r>
            <a:r>
              <a:rPr lang="en-US" i="0" dirty="0"/>
              <a:t>You can also share your county’s smoking rate and see how it compares. </a:t>
            </a:r>
            <a:r>
              <a:rPr lang="en-US" i="1" dirty="0"/>
              <a:t> “And as you all know, many adults as well as youth are now becoming addicted to nicotine through vaping and that presents a bunch of new challenges. I also want to point out that the answer choice, 5.3%, is actually the current pregnancy smoking rate in Indiana.  That rate has also decreased, but far too many babies are still being negatively impacted by tobacco use in utero, so we still have work to do.”</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41</a:t>
            </a:fld>
            <a:endParaRPr lang="en-US"/>
          </a:p>
        </p:txBody>
      </p:sp>
    </p:spTree>
    <p:extLst>
      <p:ext uri="{BB962C8B-B14F-4D97-AF65-F5344CB8AC3E}">
        <p14:creationId xmlns:p14="http://schemas.microsoft.com/office/powerpoint/2010/main" val="3512363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42</a:t>
            </a:fld>
            <a:endParaRPr lang="en-US"/>
          </a:p>
        </p:txBody>
      </p:sp>
    </p:spTree>
    <p:extLst>
      <p:ext uri="{BB962C8B-B14F-4D97-AF65-F5344CB8AC3E}">
        <p14:creationId xmlns:p14="http://schemas.microsoft.com/office/powerpoint/2010/main" val="648909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effects of smoking while pregnant.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may have been a tricky one, but the answer is Down Syndrome as there is no established link between smoking and chromosomal conditions, such as Down Syndrome.  Low birth weight, preterm labor, and miscarriages are all possible outcomes related to tobacco use during pregnancy. Presenting parents with these facts, based on accurate science, can help them make informed decisions for their family.”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43</a:t>
            </a:fld>
            <a:endParaRPr lang="en-US"/>
          </a:p>
        </p:txBody>
      </p:sp>
    </p:spTree>
    <p:extLst>
      <p:ext uri="{BB962C8B-B14F-4D97-AF65-F5344CB8AC3E}">
        <p14:creationId xmlns:p14="http://schemas.microsoft.com/office/powerpoint/2010/main" val="424101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4.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our last round, so everyone finish strong!  You got this!”</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44</a:t>
            </a:fld>
            <a:endParaRPr lang="en-US"/>
          </a:p>
        </p:txBody>
      </p:sp>
    </p:spTree>
    <p:extLst>
      <p:ext uri="{BB962C8B-B14F-4D97-AF65-F5344CB8AC3E}">
        <p14:creationId xmlns:p14="http://schemas.microsoft.com/office/powerpoint/2010/main" val="1159187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45</a:t>
            </a:fld>
            <a:endParaRPr lang="en-US"/>
          </a:p>
        </p:txBody>
      </p:sp>
    </p:spTree>
    <p:extLst>
      <p:ext uri="{BB962C8B-B14F-4D97-AF65-F5344CB8AC3E}">
        <p14:creationId xmlns:p14="http://schemas.microsoft.com/office/powerpoint/2010/main" val="1682289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46</a:t>
            </a:fld>
            <a:endParaRPr lang="en-US"/>
          </a:p>
        </p:txBody>
      </p:sp>
    </p:spTree>
    <p:extLst>
      <p:ext uri="{BB962C8B-B14F-4D97-AF65-F5344CB8AC3E}">
        <p14:creationId xmlns:p14="http://schemas.microsoft.com/office/powerpoint/2010/main" val="3354424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3</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47</a:t>
            </a:fld>
            <a:endParaRPr lang="en-US"/>
          </a:p>
        </p:txBody>
      </p:sp>
    </p:spTree>
    <p:extLst>
      <p:ext uri="{BB962C8B-B14F-4D97-AF65-F5344CB8AC3E}">
        <p14:creationId xmlns:p14="http://schemas.microsoft.com/office/powerpoint/2010/main" val="2896770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4.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your last chance to earn points, so let’s see how are teams did on Round 4 and then we will reveal our winner!”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48</a:t>
            </a:fld>
            <a:endParaRPr lang="en-US"/>
          </a:p>
        </p:txBody>
      </p:sp>
    </p:spTree>
    <p:extLst>
      <p:ext uri="{BB962C8B-B14F-4D97-AF65-F5344CB8AC3E}">
        <p14:creationId xmlns:p14="http://schemas.microsoft.com/office/powerpoint/2010/main" val="3140351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49</a:t>
            </a:fld>
            <a:endParaRPr lang="en-US"/>
          </a:p>
        </p:txBody>
      </p:sp>
    </p:spTree>
    <p:extLst>
      <p:ext uri="{BB962C8B-B14F-4D97-AF65-F5344CB8AC3E}">
        <p14:creationId xmlns:p14="http://schemas.microsoft.com/office/powerpoint/2010/main" val="162917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Give instructions for how to play Would You Rather.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everyone is on their own device and their camera’s work, instruct them to put their camera on if they agree with the first option and turn their camera off for the second option as each question is presented. Another option would be to use thumbs up or thumbs down or some other hand gesture or reaction button to signify which option they prefer.  As participants reveal their options, have some friendly discussion between the trainer and </a:t>
            </a:r>
            <a:r>
              <a:rPr lang="en-US" dirty="0" err="1"/>
              <a:t>cotrainer</a:t>
            </a:r>
            <a:r>
              <a:rPr lang="en-US" dirty="0"/>
              <a:t> to acknowledge how the majority of the group is responding and allow participants to chime in if they want to share details about their choice.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are going to play Would You Rather?! I will put 2 options on the screen and you will let everyone know which option you prefer by standing on one side of the room or the other, if you are able. And if you can’t decide feel free to stand in the middle.” </a:t>
            </a:r>
            <a:r>
              <a:rPr lang="en-US" i="0" dirty="0"/>
              <a:t>If you don’t have enough space, another option would be to have participants march in place for one option and do arm circle for the other option, or use other hand signals from a seated position. </a:t>
            </a:r>
            <a:r>
              <a:rPr lang="en-US" i="1" dirty="0"/>
              <a:t>“Is everyone ready to move?”</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Zyn and other emerging products.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“Zyn may sound like a state of complete calm, but it’s actually a popular brand of spitless nicotine pouches. These pouches are not like typical smokeless tobacco and are especially popular among youth, since they come in minty flavors and can be easily concealed. And there is no need for a spit, but they are still full of harmful chemical and lead to nicotine addiction for the user. While these pouches don’t create secondhand smoke or vapor, the concern with young children occurs when adults or teens leave these products laying around and curious little ones find them, which could quickly lead to nicotine poisoning if these minty pouches are put in their mouths.  Smart Vapes was not the correct answer to this question but I do want to point out that these are another form of emerging products that are especially appealing to children.  These vapes may have built in video games or blue tooth speakers…another gimmick by Big Tobacco to lure young people into a dangerous addiction.”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50</a:t>
            </a:fld>
            <a:endParaRPr lang="en-US"/>
          </a:p>
        </p:txBody>
      </p:sp>
    </p:spTree>
    <p:extLst>
      <p:ext uri="{BB962C8B-B14F-4D97-AF65-F5344CB8AC3E}">
        <p14:creationId xmlns:p14="http://schemas.microsoft.com/office/powerpoint/2010/main" val="2086803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51</a:t>
            </a:fld>
            <a:endParaRPr lang="en-US"/>
          </a:p>
        </p:txBody>
      </p:sp>
    </p:spTree>
    <p:extLst>
      <p:ext uri="{BB962C8B-B14F-4D97-AF65-F5344CB8AC3E}">
        <p14:creationId xmlns:p14="http://schemas.microsoft.com/office/powerpoint/2010/main" val="3287106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marijuana.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knew you guys would get this one! Just because marijuana comes from a plant that does not mean it is safe during pregnancy.  Additionally, THC can pass through breastmilk and secondhand marijuana smoke can have a negative effect on children, including asthma attacks. Of course, smoking isn’t the only form of tobacco. With lots of edibles and THC beverages on the market now, some that look just like regular skittles or cheese puffs, this poses a significant risk to young children if they get their hands on these products.  Adults who choose to use these products need to be very careful about keeping them out of reach of children.”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52</a:t>
            </a:fld>
            <a:endParaRPr lang="en-US"/>
          </a:p>
        </p:txBody>
      </p:sp>
    </p:spTree>
    <p:extLst>
      <p:ext uri="{BB962C8B-B14F-4D97-AF65-F5344CB8AC3E}">
        <p14:creationId xmlns:p14="http://schemas.microsoft.com/office/powerpoint/2010/main" val="3538030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53</a:t>
            </a:fld>
            <a:endParaRPr lang="en-US"/>
          </a:p>
        </p:txBody>
      </p:sp>
    </p:spTree>
    <p:extLst>
      <p:ext uri="{BB962C8B-B14F-4D97-AF65-F5344CB8AC3E}">
        <p14:creationId xmlns:p14="http://schemas.microsoft.com/office/powerpoint/2010/main" val="1523635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Ask Advise Refer.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“Nice job! It has been a while since we talked about the Ask Advise Refer method, but this is a great strategy for discussing tobacco with parents and only takes a few minutes. Ask about tobacco use, advise parents to quit, and Refer them to evidence based quitting resources, such at Quit Now Indiana.  All of this can be conveyed in a supportive way, without judgment.  Reprimanding adults for tobacco use is not likely to motivate anyone to quit, but showing support and offering resources may help them consider making healthier choices for themselves and their families.”</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54</a:t>
            </a:fld>
            <a:endParaRPr lang="en-US"/>
          </a:p>
        </p:txBody>
      </p:sp>
    </p:spTree>
    <p:extLst>
      <p:ext uri="{BB962C8B-B14F-4D97-AF65-F5344CB8AC3E}">
        <p14:creationId xmlns:p14="http://schemas.microsoft.com/office/powerpoint/2010/main" val="285267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Instruct teams to add up their points.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“It’s time to add up your team’s points.  Remember there is a possibility of earning 12 points.” </a:t>
            </a:r>
            <a:r>
              <a:rPr lang="en-US" i="0" dirty="0"/>
              <a:t>Call out each team name and have them reveal their scores.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55</a:t>
            </a:fld>
            <a:endParaRPr lang="en-US"/>
          </a:p>
        </p:txBody>
      </p:sp>
    </p:spTree>
    <p:extLst>
      <p:ext uri="{BB962C8B-B14F-4D97-AF65-F5344CB8AC3E}">
        <p14:creationId xmlns:p14="http://schemas.microsoft.com/office/powerpoint/2010/main" val="6690702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winning team (and distribute prizes).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Prizes (optional). Give a prize to each member of the winning team, so have at least 5 prizes on hand.  Prizes could be small gift cards, QNI swag, promotional items from your organization, or something fun or seasonal from the dollar store.  Prizes don’t have to be expensive!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IF ONE TEAM HAS THE MOST POINTS…..SCRIPT/INSTRUCTIONS: </a:t>
            </a:r>
            <a:r>
              <a:rPr lang="en-US" i="1" dirty="0"/>
              <a:t>“The winning team is _______! Great job!  Each member of ______________ </a:t>
            </a:r>
            <a:r>
              <a:rPr lang="en-US" i="0" dirty="0"/>
              <a:t>(team name) </a:t>
            </a:r>
            <a:r>
              <a:rPr lang="en-US" i="1" dirty="0"/>
              <a:t>gets a _________________ </a:t>
            </a:r>
            <a:r>
              <a:rPr lang="en-US" i="0" dirty="0"/>
              <a:t>(type of prize)!”  If you aren’t able to offer prizes, simply give them a round of applause and remind them you are grant funded!  “</a:t>
            </a:r>
            <a:r>
              <a:rPr lang="en-US" i="1" dirty="0"/>
              <a:t>You guys all did an amazing job and I declare everyone Breathe Trivia experts. I hope you will share your expertise with the families you serve! If you enjoyed playing Breathe Trivia, you can actually find the stand-alone Trivia game PowerPoint on the For Partners webpage, where all the Breathe resources are, so you could play Breathe Trivia with your families.”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IF THERE IS A TIE…..SCRIPT/INSTRUCTIONS: </a:t>
            </a:r>
            <a:r>
              <a:rPr lang="en-US" i="1" dirty="0"/>
              <a:t>“It looks like we have a tie between ____________ and ____________, so we have a tie breaker questions </a:t>
            </a:r>
            <a:r>
              <a:rPr lang="en-US" i="1" dirty="0">
                <a:highlight>
                  <a:srgbClr val="FFFF00"/>
                </a:highlight>
              </a:rPr>
              <a:t>just for those teams. Take out a blank sheet of paper and I’ll give you 30 seconds to write down your answer.  The tie breaker question is…according to the 2023 BRFSS, about how many Hoosier adults currently smoke? We are looking for the NUMBER of Hoosiers, not at a percentage.  You have 30 seconds to write down your answer and the team who is closest wins.”  </a:t>
            </a:r>
            <a:r>
              <a:rPr lang="en-US" i="0" dirty="0">
                <a:highlight>
                  <a:srgbClr val="FFFF00"/>
                </a:highlight>
              </a:rPr>
              <a:t>Have each team hold up their answer. Whichever team is closest to 750,000 wins. </a:t>
            </a:r>
            <a:r>
              <a:rPr lang="en-US" i="1" dirty="0">
                <a:highlight>
                  <a:srgbClr val="FFFF00"/>
                </a:highlight>
              </a:rPr>
              <a:t>“Currently about</a:t>
            </a:r>
            <a:r>
              <a:rPr lang="en-US" i="1" dirty="0"/>
              <a:t> 750,000 Hoosier adults currently smoke…and that means ________ are the Breathe Trivia Champs! Great job!  Each member of ______________ </a:t>
            </a:r>
            <a:r>
              <a:rPr lang="en-US" i="0" dirty="0"/>
              <a:t>(team name) </a:t>
            </a:r>
            <a:r>
              <a:rPr lang="en-US" i="1" dirty="0"/>
              <a:t>gets a _________________ </a:t>
            </a:r>
            <a:r>
              <a:rPr lang="en-US" i="0" dirty="0"/>
              <a:t>(type of prize)!  If you aren’t able to offer prizes, simply give them a round of applause and remind them you are grant funded!  “</a:t>
            </a:r>
            <a:r>
              <a:rPr lang="en-US" i="1" dirty="0"/>
              <a:t>You guys all did an amazing job and I declare everyone Breathe Trivia experts. I hope you will share your expertise with the families you serve! If you enjoyed playing Breathe Trivia, you can actually find the stand alone Trivia game </a:t>
            </a:r>
            <a:r>
              <a:rPr lang="en-US" i="1" dirty="0" err="1"/>
              <a:t>powerpoint</a:t>
            </a:r>
            <a:r>
              <a:rPr lang="en-US" i="1" dirty="0"/>
              <a:t> on the For Partners webpage, where all the Breathe resources are, so you could play Breathe Trivia with your families.”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56</a:t>
            </a:fld>
            <a:endParaRPr lang="en-US"/>
          </a:p>
        </p:txBody>
      </p:sp>
    </p:spTree>
    <p:extLst>
      <p:ext uri="{BB962C8B-B14F-4D97-AF65-F5344CB8AC3E}">
        <p14:creationId xmlns:p14="http://schemas.microsoft.com/office/powerpoint/2010/main" val="3663520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can be printed or downloaded and shared electronically with all parents or have them and share with specific parents when relevant. The worksheets also provide great information on many tobacco topics but also include interactive components that help parents set goals and think through challenges aspects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discussion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Would You Rather options and have participants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Click to reveal each set of options one at a time and read each aloud. Tell participants to stand on the left side of the room if they would choose the first option or the right side of the room if they would choose the second option. Trainers should participate as well so the participants can get to know them. </a:t>
            </a:r>
            <a:r>
              <a:rPr lang="en-US" dirty="0"/>
              <a:t>As participants reveal their options, have some friendly discussion about what is being revealed and allow participants to chime in if they want to share details about their choice.  You can also ask some probing questions such as favorite beach, good book they have read lately, or why they chose traveling to the future.</a:t>
            </a:r>
          </a:p>
          <a:p>
            <a:pPr marL="0" lvl="0" indent="0" algn="l" rtl="0">
              <a:spcBef>
                <a:spcPts val="0"/>
              </a:spcBef>
              <a:spcAft>
                <a:spcPts val="0"/>
              </a:spcAft>
              <a:buClr>
                <a:schemeClr val="dk1"/>
              </a:buClr>
              <a:buSzPts val="1200"/>
              <a:buFont typeface="Arial"/>
              <a:buNone/>
            </a:pPr>
            <a:endParaRPr lang="en-US" i="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education. Feel free to pull these up on an </a:t>
            </a:r>
            <a:r>
              <a:rPr lang="en-US" i="1" dirty="0" err="1"/>
              <a:t>ipad</a:t>
            </a:r>
            <a:r>
              <a:rPr lang="en-US" i="1" dirty="0"/>
              <a:t> to show to parents as appropriate or post them on your social media. Speaking of social media, the webpage also includes 12 ready to go graphics and accompanying text that you can post on your social media pages as a way to keep tobacco education on everyone’s radar. We also create a monthly Breathe e-newsletter that we will send </a:t>
            </a:r>
            <a:r>
              <a:rPr lang="en-US" i="1" dirty="0" err="1"/>
              <a:t>send</a:t>
            </a:r>
            <a:r>
              <a:rPr lang="en-US" i="1" dirty="0"/>
              <a:t> directly to anyone who indicated they would like to receive it on today’s sign in sheet.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helpful and that each of you can find at least one or two resources that might be useful in your current role and that you will feel </a:t>
            </a:r>
            <a:r>
              <a:rPr lang="en-US" i="1"/>
              <a:t>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“You received physical kits at the Initial Breathe training, which included a few of these items, including the flipchart.  Let us know if you need any more hard copies of those.. But all of the materials we just received are available to you digitally at the webpage on the screen. Don’t worry I’ll send you this link in a follow up email and I also brought some signs you can post with a QR code that will take you right to this webpage.”</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Quit Now Indiana. Tons of updates and enhancements have been made to this services making it even more user friendly and accessible.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separate line for Spanish Speaking callers and TTY services are available for anyone with hearing impairments.”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Think – Pair – Share format.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 our final activity I’m going to ask everyone to reflect on what you’ve learned and how tobacco affects your work and the families you serve.  We are going to use the Think – Pair – Share format for this activity.  Once I share the specific reflection topic I’ll give you a minute to think about it yourself and write down a few thoughts, then I’ll announce when it is time to pair up and you and a partner sitting near year will have about 2 minutes to discuss what you each came up with, then I’ll bring the whole group back together and I’ll give those who are willing to share with the full group.  Does everyone understand the basic Think – Pair – Share format?”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818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ADFA-9EE2-384C-788C-21F3DD79A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006F1-2E77-1351-E758-78555413D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0F90B-DBA3-CFE8-A6B7-9FEB85D6FA7B}"/>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Mind – Heart – Body questions.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“When you do Think – Pair – Share, I want you to reflect on how tobacco affects the families you serve and the impact on your Mind – Heart – and Body.  Try to just down one response for each. For Mind: what have you learned about how tobacco affects the families you serve?  For Heart – how do you feel when you think about tobacco and the families you serve?.  And for Body – what will you do based on what you know and feel about this issue, or it could be something you have already done using Breathe. The body is all about action, so we want to hear what actions you are or plan to take.  Any questions? There are no right or wrong answers! I’ll give you 1 minute to jot down your responses for the Mind, Heart, and Body questions.”</a:t>
            </a:r>
            <a:endParaRPr lang="en-US" dirty="0"/>
          </a:p>
        </p:txBody>
      </p:sp>
      <p:sp>
        <p:nvSpPr>
          <p:cNvPr id="4" name="Slide Number Placeholder 3">
            <a:extLst>
              <a:ext uri="{FF2B5EF4-FFF2-40B4-BE49-F238E27FC236}">
                <a16:creationId xmlns:a16="http://schemas.microsoft.com/office/drawing/2014/main" id="{C21C4F41-EB70-74F8-9455-7C8290A3744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8345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9DC4E-68E0-133C-3FCD-F4F9A133E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9B136-F69B-EBFF-9DEC-711721577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FDDDE-B42D-F1FC-E3A3-E97D33FF4C3A}"/>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pair up to share what came to mind in the Think segment.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“Hopefully everyone came up with something for each question, now it’s time to pair up.  I’ll give you 2 minutes to both discuss what you wrote down and see if you and your partner came up with similar answers or maybe you will get some new insights from your partner.”</a:t>
            </a:r>
            <a:endParaRPr lang="en-US" dirty="0"/>
          </a:p>
        </p:txBody>
      </p:sp>
      <p:sp>
        <p:nvSpPr>
          <p:cNvPr id="4" name="Slide Number Placeholder 3">
            <a:extLst>
              <a:ext uri="{FF2B5EF4-FFF2-40B4-BE49-F238E27FC236}">
                <a16:creationId xmlns:a16="http://schemas.microsoft.com/office/drawing/2014/main" id="{903DA2E1-C1EF-8DCB-6DFB-63DA99EF194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6216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5DED-D0A7-0787-D89A-4E817A613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D27F1-3BC7-8E75-EC68-DBCF7149B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4DB2E-B8EC-2A55-5AC9-E08FFC8A7B1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share some of the Aha’s that came up in the Think/Pair segments.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“I’m hearing some great conversations from our pairs, and now I’d like to bring us all back together and see who wants to share with the full group.  You are welcome to share your own thought or idea or feel free to brag on your partner if you liked what they came up with.  Let’s start with the mind…what is something you have learned about how tobacco affects the families you serve? </a:t>
            </a:r>
            <a:r>
              <a:rPr lang="en-US" i="0" dirty="0"/>
              <a:t>Listen to 3-4 responses and validate (or gently correct any misinformation) what is shared.</a:t>
            </a:r>
            <a:r>
              <a:rPr lang="en-US" i="1" dirty="0"/>
              <a:t> “Now who would like to chime in on the feelings this topic brings up for you, or your partner? Listen to 3-4 responses and validate all feelings and ask if others relate.  “And now, what will we do?  Who wants to share an action they have taken or plan to take to address tobacco with the families you serve? </a:t>
            </a:r>
            <a:r>
              <a:rPr lang="en-US" i="0" dirty="0"/>
              <a:t>Listen to as many responses as you have time for and praise/encourage their ideas. </a:t>
            </a:r>
            <a:r>
              <a:rPr lang="en-US" i="1" dirty="0"/>
              <a:t>“Thank you all so much for sharing. I’m excited about all the creative ways you plan to educate families about tobacco and are so happy to have your organization as a Breathe Partner.” </a:t>
            </a:r>
          </a:p>
        </p:txBody>
      </p:sp>
      <p:sp>
        <p:nvSpPr>
          <p:cNvPr id="4" name="Slide Number Placeholder 3">
            <a:extLst>
              <a:ext uri="{FF2B5EF4-FFF2-40B4-BE49-F238E27FC236}">
                <a16:creationId xmlns:a16="http://schemas.microsoft.com/office/drawing/2014/main" id="{E9DF4895-F7D0-EC4E-BC5D-2E0689492A6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177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55BF5-9445-937F-B76A-A85873F5E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5424C-6AFC-EB4F-36B6-AFC90B7E3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B964D-1820-AA3F-1A6E-BA2535F4452A}"/>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Wrap up Would You Rather gam.</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 our last Would You Rather option, I want to know if you would rather sit through this training OR be locked in a box with 10 poisonous snakes</a:t>
            </a:r>
            <a:r>
              <a:rPr lang="en-US" b="0" i="1" dirty="0">
                <a:solidFill>
                  <a:srgbClr val="474747"/>
                </a:solidFill>
                <a:latin typeface="Open Sans"/>
                <a:ea typeface="Open Sans"/>
                <a:cs typeface="Open Sans"/>
                <a:sym typeface="Open Sans"/>
              </a:rPr>
              <a:t>!  If you would rather sit through this training go sit in your seat and if you would rather be locked in a box with 10 poisonous snakes stay standing where you are.”  </a:t>
            </a:r>
            <a:r>
              <a:rPr lang="en-US" b="0" i="0" dirty="0">
                <a:solidFill>
                  <a:srgbClr val="474747"/>
                </a:solidFill>
                <a:latin typeface="Open Sans"/>
                <a:ea typeface="Open Sans"/>
                <a:cs typeface="Open Sans"/>
                <a:sym typeface="Open Sans"/>
              </a:rPr>
              <a:t>Allow participants to move back to their seats.</a:t>
            </a:r>
            <a:r>
              <a:rPr lang="en-US" b="0" i="1" dirty="0">
                <a:solidFill>
                  <a:srgbClr val="474747"/>
                </a:solidFill>
                <a:latin typeface="Open Sans"/>
                <a:ea typeface="Open Sans"/>
                <a:cs typeface="Open Sans"/>
                <a:sym typeface="Open Sans"/>
              </a:rPr>
              <a:t>  “I’m thrilled to see everyone would rather sit through our Breathe training and now I feel like I know you all a bit better!”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endParaRPr lang="en-US" dirty="0"/>
          </a:p>
        </p:txBody>
      </p:sp>
      <p:sp>
        <p:nvSpPr>
          <p:cNvPr id="4" name="Slide Number Placeholder 3">
            <a:extLst>
              <a:ext uri="{FF2B5EF4-FFF2-40B4-BE49-F238E27FC236}">
                <a16:creationId xmlns:a16="http://schemas.microsoft.com/office/drawing/2014/main" id="{A0E73DCB-DC34-C7D2-FA86-108320A6F8A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922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a:t>
            </a:r>
            <a:r>
              <a:rPr lang="en-US"/>
              <a:t>: </a:t>
            </a:r>
            <a:r>
              <a:rPr lang="en-US" i="1"/>
              <a:t>“We </a:t>
            </a:r>
            <a:r>
              <a:rPr lang="en-US" i="1" dirty="0"/>
              <a:t>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https://justbreathein.org/additional-resources/materials/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https://www.surveymonkey.com/r/BreathePostAssessments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handouts/parent survey cards/QR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E29C-173C-AEFD-535A-7985CF0A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F3926-F628-868B-AAD0-E3A30D386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76059-AB35-4765-A95E-6940B212FA6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 and the game.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we all know a little more about each other, let’s see how much you all know about tobacco and what you remember from our last training. By now you guys know that we don’t believe in boring trainings…we like to learn through fun games…”</a:t>
            </a:r>
            <a:endParaRPr lang="en-US" dirty="0"/>
          </a:p>
        </p:txBody>
      </p:sp>
      <p:sp>
        <p:nvSpPr>
          <p:cNvPr id="4" name="Slide Number Placeholder 3">
            <a:extLst>
              <a:ext uri="{FF2B5EF4-FFF2-40B4-BE49-F238E27FC236}">
                <a16:creationId xmlns:a16="http://schemas.microsoft.com/office/drawing/2014/main" id="{DAB2759D-63B0-CDB4-678A-076134BFE52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06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overall concept of Breathe Trivia.</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 let’s have a trivia night! Or rather a trivia day. How many of you have enjoyed trivia night with family and friends, either at home or your favorite pub?  Now it’s time for the Breathe edition of trivia night! I know we have some smart and rather competitive people in this group, so this should be fun!”</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9</a:t>
            </a:fld>
            <a:endParaRPr lang="en-US"/>
          </a:p>
        </p:txBody>
      </p:sp>
    </p:spTree>
    <p:extLst>
      <p:ext uri="{BB962C8B-B14F-4D97-AF65-F5344CB8AC3E}">
        <p14:creationId xmlns:p14="http://schemas.microsoft.com/office/powerpoint/2010/main" val="76627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34.jpg"/><Relationship Id="rId10" Type="http://schemas.openxmlformats.org/officeDocument/2006/relationships/image" Target="../media/image35.jp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6.svg"/></Relationships>
</file>

<file path=ppt/slides/_rels/slide5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9.jpg"/><Relationship Id="rId11" Type="http://schemas.openxmlformats.org/officeDocument/2006/relationships/image" Target="../media/image40.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4.jpg"/><Relationship Id="rId12"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6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48.png"/><Relationship Id="rId4" Type="http://schemas.openxmlformats.org/officeDocument/2006/relationships/image" Target="../media/image13.svg"/><Relationship Id="rId9" Type="http://schemas.openxmlformats.org/officeDocument/2006/relationships/image" Target="../media/image47.png"/></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49.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63.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51.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15.svg"/><Relationship Id="rId14"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3.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6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57.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55.svg"/><Relationship Id="rId4" Type="http://schemas.openxmlformats.org/officeDocument/2006/relationships/image" Target="../media/image2.svg"/><Relationship Id="rId9" Type="http://schemas.openxmlformats.org/officeDocument/2006/relationships/image" Target="../media/image54.png"/><Relationship Id="rId14" Type="http://schemas.openxmlformats.org/officeDocument/2006/relationships/image" Target="../media/image59.svg"/></Relationships>
</file>

<file path=ppt/slides/_rels/slide6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63.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5.svg"/></Relationships>
</file>

<file path=ppt/slides/_rels/slide6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63.sv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5.svg"/></Relationships>
</file>

<file path=ppt/slides/_rels/slide6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63.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7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66.png"/></Relationships>
</file>

<file path=ppt/slides/_rels/slide7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67.jpg"/><Relationship Id="rId2" Type="http://schemas.openxmlformats.org/officeDocument/2006/relationships/notesSlide" Target="../notesSlides/notesSlide73.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68.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67.jpg"/><Relationship Id="rId2" Type="http://schemas.openxmlformats.org/officeDocument/2006/relationships/notesSlide" Target="../notesSlides/notesSlide74.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648935" y="6222606"/>
            <a:ext cx="375501" cy="50047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975153" y="6240139"/>
            <a:ext cx="1666637" cy="906802"/>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dirty="0"/>
          </a:p>
        </p:txBody>
      </p:sp>
      <p:sp>
        <p:nvSpPr>
          <p:cNvPr id="4" name="Freeform 4"/>
          <p:cNvSpPr/>
          <p:nvPr/>
        </p:nvSpPr>
        <p:spPr>
          <a:xfrm>
            <a:off x="6101278" y="6472844"/>
            <a:ext cx="472903" cy="55640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8" y="1459741"/>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110092" y="400676"/>
            <a:ext cx="9643509" cy="1026820"/>
          </a:xfrm>
          <a:prstGeom prst="rect">
            <a:avLst/>
          </a:prstGeom>
        </p:spPr>
        <p:txBody>
          <a:bodyPr wrap="square" lIns="0" tIns="0" rIns="0" bIns="0" rtlCol="0" anchor="t">
            <a:spAutoFit/>
          </a:bodyPr>
          <a:lstStyle/>
          <a:p>
            <a:pPr algn="ctr">
              <a:lnSpc>
                <a:spcPts val="7068"/>
              </a:lnSpc>
            </a:pPr>
            <a:r>
              <a:rPr lang="en-US" sz="9387" dirty="0">
                <a:solidFill>
                  <a:srgbClr val="FF914D"/>
                </a:solidFill>
                <a:latin typeface="Caveat Brush" pitchFamily="2" charset="0"/>
              </a:rPr>
              <a:t>BREATHE TRAINING </a:t>
            </a:r>
          </a:p>
        </p:txBody>
      </p:sp>
      <p:sp>
        <p:nvSpPr>
          <p:cNvPr id="8" name="TextBox 8"/>
          <p:cNvSpPr txBox="1"/>
          <p:nvPr/>
        </p:nvSpPr>
        <p:spPr>
          <a:xfrm>
            <a:off x="5651023" y="2486921"/>
            <a:ext cx="3927093" cy="3636765"/>
          </a:xfrm>
          <a:prstGeom prst="rect">
            <a:avLst/>
          </a:prstGeom>
        </p:spPr>
        <p:txBody>
          <a:bodyPr lIns="0" tIns="0" rIns="0" bIns="0" rtlCol="0" anchor="t">
            <a:spAutoFit/>
          </a:bodyPr>
          <a:lstStyle/>
          <a:p>
            <a:pPr algn="ctr">
              <a:lnSpc>
                <a:spcPts val="5766"/>
              </a:lnSpc>
            </a:pPr>
            <a:r>
              <a:rPr lang="en-US" sz="7207" dirty="0">
                <a:solidFill>
                  <a:srgbClr val="8FDB34"/>
                </a:solidFill>
                <a:latin typeface="Caveat Brush"/>
              </a:rPr>
              <a:t>USE THE QR CODE</a:t>
            </a:r>
          </a:p>
          <a:p>
            <a:pPr algn="ctr">
              <a:lnSpc>
                <a:spcPts val="5766"/>
              </a:lnSpc>
            </a:pPr>
            <a:r>
              <a:rPr lang="en-US" sz="7207" dirty="0">
                <a:solidFill>
                  <a:srgbClr val="FF914D"/>
                </a:solidFill>
                <a:latin typeface="Caveat Brush"/>
              </a:rPr>
              <a:t>to take the </a:t>
            </a:r>
          </a:p>
          <a:p>
            <a:pPr algn="ctr">
              <a:lnSpc>
                <a:spcPts val="5205"/>
              </a:lnSpc>
            </a:pPr>
            <a:r>
              <a:rPr lang="en-US" sz="6506"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574970" y="1780352"/>
            <a:ext cx="4080631" cy="486287"/>
          </a:xfrm>
          <a:prstGeom prst="rect">
            <a:avLst/>
          </a:prstGeom>
          <a:noFill/>
        </p:spPr>
        <p:txBody>
          <a:bodyPr wrap="square" rtlCol="0">
            <a:spAutoFit/>
          </a:bodyPr>
          <a:lstStyle/>
          <a:p>
            <a:pPr algn="ctr"/>
            <a:r>
              <a:rPr lang="en-US" sz="256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9"/>
          <a:stretch>
            <a:fillRect/>
          </a:stretch>
        </p:blipFill>
        <p:spPr>
          <a:xfrm>
            <a:off x="333442" y="1690533"/>
            <a:ext cx="5193052" cy="5193052"/>
          </a:xfrm>
          <a:prstGeom prst="rect">
            <a:avLst/>
          </a:prstGeom>
        </p:spPr>
      </p:pic>
    </p:spTree>
    <p:extLst>
      <p:ext uri="{BB962C8B-B14F-4D97-AF65-F5344CB8AC3E}">
        <p14:creationId xmlns:p14="http://schemas.microsoft.com/office/powerpoint/2010/main" val="56808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500187" y="1091086"/>
            <a:ext cx="8753226" cy="2330547"/>
          </a:xfrm>
          <a:custGeom>
            <a:avLst/>
            <a:gdLst/>
            <a:ahLst/>
            <a:cxnLst/>
            <a:rect l="l" t="t" r="r" b="b"/>
            <a:pathLst>
              <a:path w="8753226" h="2330547">
                <a:moveTo>
                  <a:pt x="0" y="0"/>
                </a:moveTo>
                <a:lnTo>
                  <a:pt x="8753226" y="0"/>
                </a:lnTo>
                <a:lnTo>
                  <a:pt x="8753226" y="2330547"/>
                </a:lnTo>
                <a:lnTo>
                  <a:pt x="0" y="233054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38765" y="1485672"/>
            <a:ext cx="7676069" cy="1397819"/>
          </a:xfrm>
          <a:prstGeom prst="rect">
            <a:avLst/>
          </a:prstGeom>
        </p:spPr>
        <p:txBody>
          <a:bodyPr lIns="0" tIns="0" rIns="0" bIns="0" rtlCol="0" anchor="t">
            <a:spAutoFit/>
          </a:bodyPr>
          <a:lstStyle/>
          <a:p>
            <a:pPr algn="ctr">
              <a:lnSpc>
                <a:spcPts val="10872"/>
              </a:lnSpc>
              <a:spcBef>
                <a:spcPct val="0"/>
              </a:spcBef>
            </a:pPr>
            <a:r>
              <a:rPr lang="en-US" sz="7765" dirty="0">
                <a:solidFill>
                  <a:srgbClr val="FFC000"/>
                </a:solidFill>
                <a:latin typeface="Harlow Solid"/>
                <a:ea typeface="Harlow Solid"/>
                <a:cs typeface="Harlow Solid"/>
                <a:sym typeface="Harlow Solid"/>
              </a:rPr>
              <a:t>Game Rules</a:t>
            </a:r>
          </a:p>
        </p:txBody>
      </p:sp>
      <p:grpSp>
        <p:nvGrpSpPr>
          <p:cNvPr id="5" name="Group 5"/>
          <p:cNvGrpSpPr/>
          <p:nvPr/>
        </p:nvGrpSpPr>
        <p:grpSpPr>
          <a:xfrm>
            <a:off x="500187" y="3645877"/>
            <a:ext cx="8442184" cy="2435779"/>
            <a:chOff x="0" y="-47625"/>
            <a:chExt cx="11256246" cy="3247704"/>
          </a:xfrm>
        </p:grpSpPr>
        <p:sp>
          <p:nvSpPr>
            <p:cNvPr id="6" name="TextBox 6"/>
            <p:cNvSpPr txBox="1"/>
            <p:nvPr/>
          </p:nvSpPr>
          <p:spPr>
            <a:xfrm>
              <a:off x="0" y="-47625"/>
              <a:ext cx="11256246" cy="540008"/>
            </a:xfrm>
            <a:prstGeom prst="rect">
              <a:avLst/>
            </a:prstGeom>
          </p:spPr>
          <p:txBody>
            <a:bodyPr lIns="0" tIns="0" rIns="0" bIns="0" rtlCol="0" anchor="t">
              <a:spAutoFit/>
            </a:bodyPr>
            <a:lstStyle/>
            <a:p>
              <a:pPr marL="530759" lvl="1" indent="-265380" algn="l">
                <a:lnSpc>
                  <a:spcPts val="3441"/>
                </a:lnSpc>
                <a:buFont typeface="Arial"/>
                <a:buChar char="•"/>
              </a:pPr>
              <a:r>
                <a:rPr lang="en-US" sz="2458" dirty="0">
                  <a:solidFill>
                    <a:srgbClr val="FEFAD3"/>
                  </a:solidFill>
                  <a:latin typeface="Glacial Indifference"/>
                  <a:ea typeface="Glacial Indifference"/>
                  <a:cs typeface="Glacial Indifference"/>
                  <a:sym typeface="Glacial Indifference"/>
                </a:rPr>
                <a:t>The game consists of four rounds of three questions each.</a:t>
              </a:r>
            </a:p>
          </p:txBody>
        </p:sp>
        <p:sp>
          <p:nvSpPr>
            <p:cNvPr id="7" name="TextBox 7"/>
            <p:cNvSpPr txBox="1"/>
            <p:nvPr/>
          </p:nvSpPr>
          <p:spPr>
            <a:xfrm>
              <a:off x="0" y="600949"/>
              <a:ext cx="11256246" cy="540008"/>
            </a:xfrm>
            <a:prstGeom prst="rect">
              <a:avLst/>
            </a:prstGeom>
          </p:spPr>
          <p:txBody>
            <a:bodyPr lIns="0" tIns="0" rIns="0" bIns="0" rtlCol="0" anchor="t">
              <a:spAutoFit/>
            </a:bodyPr>
            <a:lstStyle/>
            <a:p>
              <a:pPr marL="530759" lvl="1" indent="-265380" algn="l">
                <a:lnSpc>
                  <a:spcPts val="3441"/>
                </a:lnSpc>
                <a:buFont typeface="Arial"/>
                <a:buChar char="•"/>
              </a:pPr>
              <a:r>
                <a:rPr lang="en-US" sz="2458">
                  <a:solidFill>
                    <a:srgbClr val="FEFAD3"/>
                  </a:solidFill>
                  <a:latin typeface="Glacial Indifference"/>
                  <a:ea typeface="Glacial Indifference"/>
                  <a:cs typeface="Glacial Indifference"/>
                  <a:sym typeface="Glacial Indifference"/>
                </a:rPr>
                <a:t>Find your team and create a team name.</a:t>
              </a:r>
            </a:p>
          </p:txBody>
        </p:sp>
        <p:sp>
          <p:nvSpPr>
            <p:cNvPr id="8" name="TextBox 8"/>
            <p:cNvSpPr txBox="1"/>
            <p:nvPr/>
          </p:nvSpPr>
          <p:spPr>
            <a:xfrm>
              <a:off x="0" y="1249523"/>
              <a:ext cx="11256246" cy="540008"/>
            </a:xfrm>
            <a:prstGeom prst="rect">
              <a:avLst/>
            </a:prstGeom>
          </p:spPr>
          <p:txBody>
            <a:bodyPr lIns="0" tIns="0" rIns="0" bIns="0" rtlCol="0" anchor="t">
              <a:spAutoFit/>
            </a:bodyPr>
            <a:lstStyle/>
            <a:p>
              <a:pPr marL="530759" lvl="1" indent="-265380" algn="l">
                <a:lnSpc>
                  <a:spcPts val="3441"/>
                </a:lnSpc>
                <a:buFont typeface="Arial"/>
                <a:buChar char="•"/>
              </a:pPr>
              <a:r>
                <a:rPr lang="en-US" sz="2458" dirty="0">
                  <a:solidFill>
                    <a:srgbClr val="FEFAD3"/>
                  </a:solidFill>
                  <a:latin typeface="Glacial Indifference"/>
                  <a:ea typeface="Glacial Indifference"/>
                  <a:cs typeface="Glacial Indifference"/>
                  <a:sym typeface="Glacial Indifference"/>
                </a:rPr>
                <a:t>Each correct answer earns the team one point.</a:t>
              </a:r>
            </a:p>
          </p:txBody>
        </p:sp>
        <p:sp>
          <p:nvSpPr>
            <p:cNvPr id="9" name="TextBox 9"/>
            <p:cNvSpPr txBox="1"/>
            <p:nvPr/>
          </p:nvSpPr>
          <p:spPr>
            <a:xfrm>
              <a:off x="0" y="1898098"/>
              <a:ext cx="11256246" cy="1301981"/>
            </a:xfrm>
            <a:prstGeom prst="rect">
              <a:avLst/>
            </a:prstGeom>
          </p:spPr>
          <p:txBody>
            <a:bodyPr lIns="0" tIns="0" rIns="0" bIns="0" rtlCol="0" anchor="t">
              <a:spAutoFit/>
            </a:bodyPr>
            <a:lstStyle/>
            <a:p>
              <a:pPr marL="530759" lvl="1" indent="-265380" algn="l">
                <a:lnSpc>
                  <a:spcPts val="4000"/>
                </a:lnSpc>
                <a:buFont typeface="Arial"/>
                <a:buChar char="•"/>
              </a:pPr>
              <a:r>
                <a:rPr lang="en-US" sz="2458" dirty="0">
                  <a:solidFill>
                    <a:srgbClr val="FEFAD3"/>
                  </a:solidFill>
                  <a:latin typeface="Glacial Indifference"/>
                  <a:ea typeface="Glacial Indifference"/>
                  <a:cs typeface="Glacial Indifference"/>
                  <a:sym typeface="Glacial Indifference"/>
                </a:rPr>
                <a:t>No googling or use of electronic devises.</a:t>
              </a:r>
            </a:p>
            <a:p>
              <a:pPr marL="530759" lvl="1" indent="-265380" algn="l">
                <a:lnSpc>
                  <a:spcPts val="4000"/>
                </a:lnSpc>
                <a:buFont typeface="Arial"/>
                <a:buChar char="•"/>
              </a:pPr>
              <a:r>
                <a:rPr lang="en-US" sz="2458" dirty="0">
                  <a:solidFill>
                    <a:srgbClr val="FEFAD3"/>
                  </a:solidFill>
                  <a:latin typeface="Glacial Indifference"/>
                  <a:ea typeface="Glacial Indifference"/>
                  <a:cs typeface="Glacial Indifference"/>
                  <a:sym typeface="Glacial Indifference"/>
                </a:rPr>
                <a:t>Be kind and have fun!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1</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Aerosol</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Water Vapor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Harmless Flavors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Fruity Mist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Residual Nicotine</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643132"/>
            <a:ext cx="2156657"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Secondhand Smoke</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Thirdhand Smoke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Harmless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1905000" y="3600694"/>
            <a:ext cx="2607933"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Fighting laws that would protect certain groups</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25948" y="3605159"/>
            <a:ext cx="2224209"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Aggressive Marketing to specific groups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1905000" y="5276777"/>
            <a:ext cx="262226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Donating to events in marginalized communities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14" name="TextBox 14"/>
          <p:cNvSpPr txBox="1"/>
          <p:nvPr/>
        </p:nvSpPr>
        <p:spPr>
          <a:xfrm>
            <a:off x="5459725"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All of these strategies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1</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Aerosol</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Water Vapor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Harmless Flavors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Fruity Mist</a:t>
            </a:r>
          </a:p>
        </p:txBody>
      </p:sp>
      <p:sp>
        <p:nvSpPr>
          <p:cNvPr id="16" name="Arrow: Down 15">
            <a:extLst>
              <a:ext uri="{FF2B5EF4-FFF2-40B4-BE49-F238E27FC236}">
                <a16:creationId xmlns:a16="http://schemas.microsoft.com/office/drawing/2014/main" id="{FBE43617-6DF9-6372-C978-1523D389A861}"/>
              </a:ext>
            </a:extLst>
          </p:cNvPr>
          <p:cNvSpPr/>
          <p:nvPr/>
        </p:nvSpPr>
        <p:spPr>
          <a:xfrm>
            <a:off x="2832925" y="299461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7" name="Arrow: Down 16">
            <a:extLst>
              <a:ext uri="{FF2B5EF4-FFF2-40B4-BE49-F238E27FC236}">
                <a16:creationId xmlns:a16="http://schemas.microsoft.com/office/drawing/2014/main" id="{D0723A8B-C884-5DE3-7B19-68FD8A161920}"/>
              </a:ext>
            </a:extLst>
          </p:cNvPr>
          <p:cNvSpPr/>
          <p:nvPr/>
        </p:nvSpPr>
        <p:spPr>
          <a:xfrm rot="10800000">
            <a:off x="2832925" y="411124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04842-F5A3-B611-D091-D4B92EDCE2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785871-83CC-14E6-CB9C-0C415D50973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A64B8222-CAC5-70FB-38A0-E07F4B04466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8672629-13B9-F095-FD53-F70C9DCFE15F}"/>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6DF4409C-CF83-D2C3-4FB9-205CF26BC7D7}"/>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D5CF9C7D-FA79-3BB3-4246-A4A940E13C9E}"/>
              </a:ext>
            </a:extLst>
          </p:cNvPr>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Tree>
    <p:extLst>
      <p:ext uri="{BB962C8B-B14F-4D97-AF65-F5344CB8AC3E}">
        <p14:creationId xmlns:p14="http://schemas.microsoft.com/office/powerpoint/2010/main" val="1576878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98BD-7FF8-BE47-B8F1-508E720713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ABE3F9-7C09-7076-98EB-C93AF87CB70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D1065BA-9588-3367-CDB3-ADA1E3D3642F}"/>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74BB0544-6E0B-A2E2-2814-2DBA7BB9E067}"/>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D2E28900-CADA-EB6D-586A-B2ABBD9BD56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A884391B-FE42-0DE8-A62F-CC4FAE1D0E16}"/>
              </a:ext>
            </a:extLst>
          </p:cNvPr>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
        <p:nvSpPr>
          <p:cNvPr id="7" name="Freeform 7">
            <a:extLst>
              <a:ext uri="{FF2B5EF4-FFF2-40B4-BE49-F238E27FC236}">
                <a16:creationId xmlns:a16="http://schemas.microsoft.com/office/drawing/2014/main" id="{2B2C375D-5EE3-8042-0799-87E09534A299}"/>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EB6E92B1-9521-A4C8-EA8D-33D00E89D45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Residual Nicotine</a:t>
            </a:r>
          </a:p>
        </p:txBody>
      </p:sp>
      <p:sp>
        <p:nvSpPr>
          <p:cNvPr id="9" name="Freeform 9">
            <a:extLst>
              <a:ext uri="{FF2B5EF4-FFF2-40B4-BE49-F238E27FC236}">
                <a16:creationId xmlns:a16="http://schemas.microsoft.com/office/drawing/2014/main" id="{A36C1198-8085-7063-1DF3-3E24AA3BF4F6}"/>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39328195-07AA-AEE9-C0E7-192A8FF6BCE7}"/>
              </a:ext>
            </a:extLst>
          </p:cNvPr>
          <p:cNvSpPr txBox="1"/>
          <p:nvPr/>
        </p:nvSpPr>
        <p:spPr>
          <a:xfrm>
            <a:off x="5459725" y="3643132"/>
            <a:ext cx="2156657"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Secondhand Smoke</a:t>
            </a:r>
          </a:p>
        </p:txBody>
      </p:sp>
      <p:sp>
        <p:nvSpPr>
          <p:cNvPr id="11" name="Freeform 11">
            <a:extLst>
              <a:ext uri="{FF2B5EF4-FFF2-40B4-BE49-F238E27FC236}">
                <a16:creationId xmlns:a16="http://schemas.microsoft.com/office/drawing/2014/main" id="{CEE315F0-AD62-2206-A41B-795D24504229}"/>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CD7D98C5-DD57-B4F8-4800-C2A3A63A8245}"/>
              </a:ext>
            </a:extLst>
          </p:cNvPr>
          <p:cNvSpPr txBox="1"/>
          <p:nvPr/>
        </p:nvSpPr>
        <p:spPr>
          <a:xfrm>
            <a:off x="2137218"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Thirdhand Smoke</a:t>
            </a:r>
          </a:p>
        </p:txBody>
      </p:sp>
      <p:sp>
        <p:nvSpPr>
          <p:cNvPr id="13" name="Freeform 13">
            <a:extLst>
              <a:ext uri="{FF2B5EF4-FFF2-40B4-BE49-F238E27FC236}">
                <a16:creationId xmlns:a16="http://schemas.microsoft.com/office/drawing/2014/main" id="{BDF2D560-CDFA-03BC-8998-0AF996CE721E}"/>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14" name="TextBox 14">
            <a:extLst>
              <a:ext uri="{FF2B5EF4-FFF2-40B4-BE49-F238E27FC236}">
                <a16:creationId xmlns:a16="http://schemas.microsoft.com/office/drawing/2014/main" id="{94FFF540-BA98-2979-531B-4DB776859F3C}"/>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Harmless</a:t>
            </a:r>
          </a:p>
        </p:txBody>
      </p:sp>
      <p:sp>
        <p:nvSpPr>
          <p:cNvPr id="15" name="Arrow: Down 14">
            <a:extLst>
              <a:ext uri="{FF2B5EF4-FFF2-40B4-BE49-F238E27FC236}">
                <a16:creationId xmlns:a16="http://schemas.microsoft.com/office/drawing/2014/main" id="{AA49F1C6-C936-0FBF-3B1C-C6EC4A39440C}"/>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A771BAD9-7474-10E5-28CD-69700F58486F}"/>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20635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8823" y="2913868"/>
            <a:ext cx="6635954" cy="2012795"/>
          </a:xfrm>
          <a:prstGeom prst="rect">
            <a:avLst/>
          </a:prstGeom>
        </p:spPr>
        <p:txBody>
          <a:bodyPr wrap="square" lIns="0" tIns="0" rIns="0" bIns="0" rtlCol="0" anchor="t">
            <a:spAutoFit/>
          </a:bodyPr>
          <a:lstStyle/>
          <a:p>
            <a:pPr algn="ctr" defTabSz="914429">
              <a:lnSpc>
                <a:spcPts val="3547"/>
              </a:lnSpc>
            </a:pPr>
            <a:r>
              <a:rPr lang="en-US" sz="6400" b="1" dirty="0">
                <a:solidFill>
                  <a:srgbClr val="8FDB34"/>
                </a:solidFill>
                <a:latin typeface="Caveat Brush" pitchFamily="2" charset="0"/>
              </a:rPr>
              <a:t>HEALTH ED PROS</a:t>
            </a:r>
            <a:endParaRPr lang="en-US" sz="6400" b="1" dirty="0">
              <a:solidFill>
                <a:srgbClr val="92D050"/>
              </a:solidFill>
              <a:latin typeface="Caveat Brush" pitchFamily="2" charset="0"/>
            </a:endParaRPr>
          </a:p>
          <a:p>
            <a:pPr algn="ctr" defTabSz="914429">
              <a:lnSpc>
                <a:spcPts val="2865"/>
              </a:lnSpc>
            </a:pPr>
            <a:endParaRPr lang="en-US" sz="5721" dirty="0">
              <a:solidFill>
                <a:srgbClr val="8FDB34"/>
              </a:solidFill>
              <a:latin typeface="Atma Bold"/>
            </a:endParaRPr>
          </a:p>
          <a:p>
            <a:pPr algn="ctr" defTabSz="914429">
              <a:lnSpc>
                <a:spcPts val="2865"/>
              </a:lnSpc>
            </a:pPr>
            <a:r>
              <a:rPr lang="en-US" sz="4622" dirty="0">
                <a:solidFill>
                  <a:srgbClr val="FF914D"/>
                </a:solidFill>
                <a:latin typeface="Caveat Brush"/>
              </a:rPr>
              <a:t>Tanya Shelburne</a:t>
            </a:r>
            <a:r>
              <a:rPr lang="en-US" sz="4622" dirty="0">
                <a:solidFill>
                  <a:srgbClr val="C9E265"/>
                </a:solidFill>
                <a:latin typeface="Caveat Brush"/>
              </a:rPr>
              <a:t> </a:t>
            </a:r>
            <a:r>
              <a:rPr lang="en-US" sz="4622" dirty="0">
                <a:solidFill>
                  <a:srgbClr val="8FDB34"/>
                </a:solidFill>
                <a:latin typeface="Caveat Brush"/>
              </a:rPr>
              <a:t>MPH, CHES</a:t>
            </a:r>
          </a:p>
          <a:p>
            <a:pPr algn="ctr" defTabSz="914429">
              <a:lnSpc>
                <a:spcPts val="2865"/>
              </a:lnSpc>
            </a:pPr>
            <a:endParaRPr lang="en-US" sz="4622" dirty="0">
              <a:solidFill>
                <a:srgbClr val="8FDB34"/>
              </a:solidFill>
              <a:latin typeface="Caveat Brush"/>
            </a:endParaRPr>
          </a:p>
          <a:p>
            <a:pPr algn="ctr" defTabSz="914429">
              <a:lnSpc>
                <a:spcPts val="2865"/>
              </a:lnSpc>
            </a:pPr>
            <a:r>
              <a:rPr lang="en-US" sz="4622" dirty="0">
                <a:solidFill>
                  <a:srgbClr val="FF914D"/>
                </a:solidFill>
                <a:latin typeface="Caveat Brush"/>
              </a:rPr>
              <a:t>Alison Muckerheide </a:t>
            </a:r>
            <a:r>
              <a:rPr lang="en-US" sz="4622" dirty="0">
                <a:solidFill>
                  <a:srgbClr val="8FDB34"/>
                </a:solidFill>
                <a:latin typeface="Caveat Brush"/>
              </a:rPr>
              <a:t>MPH, CHES</a:t>
            </a:r>
          </a:p>
        </p:txBody>
      </p:sp>
      <p:sp>
        <p:nvSpPr>
          <p:cNvPr id="3" name="Freeform 3"/>
          <p:cNvSpPr/>
          <p:nvPr/>
        </p:nvSpPr>
        <p:spPr>
          <a:xfrm>
            <a:off x="0" y="112946"/>
            <a:ext cx="9753600" cy="2403987"/>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sz="1920"/>
          </a:p>
        </p:txBody>
      </p:sp>
      <p:sp>
        <p:nvSpPr>
          <p:cNvPr id="4" name="Freeform 4"/>
          <p:cNvSpPr/>
          <p:nvPr/>
        </p:nvSpPr>
        <p:spPr>
          <a:xfrm>
            <a:off x="0" y="5040961"/>
            <a:ext cx="9753600" cy="3356790"/>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sz="1920"/>
          </a:p>
        </p:txBody>
      </p:sp>
      <p:sp>
        <p:nvSpPr>
          <p:cNvPr id="5" name="Freeform 5"/>
          <p:cNvSpPr/>
          <p:nvPr/>
        </p:nvSpPr>
        <p:spPr>
          <a:xfrm rot="-5658584">
            <a:off x="-36671" y="3234081"/>
            <a:ext cx="1842484" cy="1169140"/>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dirty="0"/>
          </a:p>
        </p:txBody>
      </p:sp>
      <p:sp>
        <p:nvSpPr>
          <p:cNvPr id="6" name="Freeform 6"/>
          <p:cNvSpPr/>
          <p:nvPr/>
        </p:nvSpPr>
        <p:spPr>
          <a:xfrm rot="-5658584" flipH="1" flipV="1">
            <a:off x="7961705" y="3251131"/>
            <a:ext cx="1842484" cy="1169140"/>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4557-9165-9907-909B-42099634A7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8969F3-9658-1914-41B4-1C80EC071AD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315C8337-E485-F55E-9175-7B6BD7C60D8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F0DE7D0-A180-C19E-B57B-57512C73E2D1}"/>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18E022B-BDB8-0236-5738-6551E06185DE}"/>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5E20A72B-5A14-E975-53A2-60887CECE617}"/>
              </a:ext>
            </a:extLst>
          </p:cNvPr>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Tree>
    <p:extLst>
      <p:ext uri="{BB962C8B-B14F-4D97-AF65-F5344CB8AC3E}">
        <p14:creationId xmlns:p14="http://schemas.microsoft.com/office/powerpoint/2010/main" val="2366356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C69F-7AB8-4A2A-F689-5A0D0431EE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98CBA8-6022-6299-1F95-89228982135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5DCEBF23-2D0D-3EA1-FE84-1AF431730C8C}"/>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9F20FE10-E4D6-25EC-60D8-CC91FE740DDA}"/>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E674380F-ADE3-7091-FC38-4A396DD0726B}"/>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36FBF9EE-9618-8FF1-A35D-DC036C04DCEB}"/>
              </a:ext>
            </a:extLst>
          </p:cNvPr>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
        <p:nvSpPr>
          <p:cNvPr id="7" name="Freeform 7">
            <a:extLst>
              <a:ext uri="{FF2B5EF4-FFF2-40B4-BE49-F238E27FC236}">
                <a16:creationId xmlns:a16="http://schemas.microsoft.com/office/drawing/2014/main" id="{54662C6C-5C51-11AE-7052-9DB5D0CC0B8F}"/>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51FC95EA-8F57-6ED6-7C25-95F8DBC0824D}"/>
              </a:ext>
            </a:extLst>
          </p:cNvPr>
          <p:cNvSpPr txBox="1"/>
          <p:nvPr/>
        </p:nvSpPr>
        <p:spPr>
          <a:xfrm>
            <a:off x="1905000" y="3600694"/>
            <a:ext cx="2607933"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Fighting laws that would protect certain groups</a:t>
            </a:r>
          </a:p>
        </p:txBody>
      </p:sp>
      <p:sp>
        <p:nvSpPr>
          <p:cNvPr id="9" name="Freeform 9">
            <a:extLst>
              <a:ext uri="{FF2B5EF4-FFF2-40B4-BE49-F238E27FC236}">
                <a16:creationId xmlns:a16="http://schemas.microsoft.com/office/drawing/2014/main" id="{E1CAB5B4-AC39-A644-430A-8C9369B07595}"/>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8C8E84D1-F5CC-935D-330A-231BBEF780D9}"/>
              </a:ext>
            </a:extLst>
          </p:cNvPr>
          <p:cNvSpPr txBox="1"/>
          <p:nvPr/>
        </p:nvSpPr>
        <p:spPr>
          <a:xfrm>
            <a:off x="5425948" y="3605159"/>
            <a:ext cx="2224209"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Aggressive Marketing to specific groups</a:t>
            </a:r>
          </a:p>
        </p:txBody>
      </p:sp>
      <p:sp>
        <p:nvSpPr>
          <p:cNvPr id="11" name="Freeform 11">
            <a:extLst>
              <a:ext uri="{FF2B5EF4-FFF2-40B4-BE49-F238E27FC236}">
                <a16:creationId xmlns:a16="http://schemas.microsoft.com/office/drawing/2014/main" id="{325E4A90-8E9D-B178-B57F-50DC7E2F727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7AC65A5F-4F7F-3AAB-0390-2DD54A6D2B5A}"/>
              </a:ext>
            </a:extLst>
          </p:cNvPr>
          <p:cNvSpPr txBox="1"/>
          <p:nvPr/>
        </p:nvSpPr>
        <p:spPr>
          <a:xfrm>
            <a:off x="1905000" y="5276777"/>
            <a:ext cx="262226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Donating to events in marginalized communities</a:t>
            </a:r>
          </a:p>
        </p:txBody>
      </p:sp>
      <p:sp>
        <p:nvSpPr>
          <p:cNvPr id="13" name="Freeform 13">
            <a:extLst>
              <a:ext uri="{FF2B5EF4-FFF2-40B4-BE49-F238E27FC236}">
                <a16:creationId xmlns:a16="http://schemas.microsoft.com/office/drawing/2014/main" id="{15F9DA4E-12BD-1E3E-C193-44C456898B37}"/>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14" name="TextBox 14">
            <a:extLst>
              <a:ext uri="{FF2B5EF4-FFF2-40B4-BE49-F238E27FC236}">
                <a16:creationId xmlns:a16="http://schemas.microsoft.com/office/drawing/2014/main" id="{7DBDA886-73A0-5193-C668-05EA87D35D1B}"/>
              </a:ext>
            </a:extLst>
          </p:cNvPr>
          <p:cNvSpPr txBox="1"/>
          <p:nvPr/>
        </p:nvSpPr>
        <p:spPr>
          <a:xfrm>
            <a:off x="5459725"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All of these strategies</a:t>
            </a:r>
          </a:p>
        </p:txBody>
      </p:sp>
      <p:sp>
        <p:nvSpPr>
          <p:cNvPr id="15" name="Arrow: Down 14">
            <a:extLst>
              <a:ext uri="{FF2B5EF4-FFF2-40B4-BE49-F238E27FC236}">
                <a16:creationId xmlns:a16="http://schemas.microsoft.com/office/drawing/2014/main" id="{C9AA782B-F180-9649-0A20-8A63B72E202D}"/>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6C8C92A8-1E36-1324-9ABA-1D8F44A4C69A}"/>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359840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2</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$6</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$8.50</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$11</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8" name="TextBox 8"/>
          <p:cNvSpPr txBox="1"/>
          <p:nvPr/>
        </p:nvSpPr>
        <p:spPr>
          <a:xfrm>
            <a:off x="2032571" y="3744828"/>
            <a:ext cx="2375715" cy="240835"/>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available 24/7</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free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245658" y="5329535"/>
            <a:ext cx="2584787" cy="461665"/>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Calls to QNI increased in July 2025</a:t>
            </a:r>
          </a:p>
        </p:txBody>
      </p:sp>
      <p:sp>
        <p:nvSpPr>
          <p:cNvPr id="15" name="TextBox 10">
            <a:extLst>
              <a:ext uri="{FF2B5EF4-FFF2-40B4-BE49-F238E27FC236}">
                <a16:creationId xmlns:a16="http://schemas.microsoft.com/office/drawing/2014/main" id="{7CD21E04-1E4E-37B9-4D45-8B6028273498}"/>
              </a:ext>
            </a:extLst>
          </p:cNvPr>
          <p:cNvSpPr txBox="1"/>
          <p:nvPr/>
        </p:nvSpPr>
        <p:spPr>
          <a:xfrm>
            <a:off x="5305515" y="3625227"/>
            <a:ext cx="246507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It is only accessible by calling 1-800-QUIT-NOW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4-7</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8-11</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12-15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2</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5C35-0B86-038A-4287-E955E6F89D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17AD4B-9B1B-5C0F-25F1-260E65A8063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002DD910-A967-2596-0489-CCE5DE3990A3}"/>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635D958-945A-FAF9-70F0-50F9139D3D9F}"/>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8D90EE00-FEDB-BB65-C695-40D68BFC5A6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C9BBDD94-F68A-5BFD-C716-03AA7081916F}"/>
              </a:ext>
            </a:extLst>
          </p:cNvPr>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Tree>
    <p:extLst>
      <p:ext uri="{BB962C8B-B14F-4D97-AF65-F5344CB8AC3E}">
        <p14:creationId xmlns:p14="http://schemas.microsoft.com/office/powerpoint/2010/main" val="1254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6770-DF73-77AB-29E9-57F422A0A0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14D4CC-9635-8567-F047-F0C5B6720BF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344EFAAB-5E84-203C-6BC4-17EA07829665}"/>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E798696C-A26B-04A1-FA4B-DEE6462C5EC4}"/>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5C4C9943-E1AA-4EB4-E5C2-BC8851B63ECB}"/>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3C8873FE-73E9-C782-892E-DA07AB3B7AE2}"/>
              </a:ext>
            </a:extLst>
          </p:cNvPr>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
        <p:nvSpPr>
          <p:cNvPr id="7" name="Freeform 7">
            <a:extLst>
              <a:ext uri="{FF2B5EF4-FFF2-40B4-BE49-F238E27FC236}">
                <a16:creationId xmlns:a16="http://schemas.microsoft.com/office/drawing/2014/main" id="{695A55C5-6575-177E-653F-9DE950AC453E}"/>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B0623D29-3E29-376F-36B1-565E29F39505}"/>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$6</a:t>
            </a:r>
          </a:p>
        </p:txBody>
      </p:sp>
      <p:sp>
        <p:nvSpPr>
          <p:cNvPr id="9" name="Freeform 9">
            <a:extLst>
              <a:ext uri="{FF2B5EF4-FFF2-40B4-BE49-F238E27FC236}">
                <a16:creationId xmlns:a16="http://schemas.microsoft.com/office/drawing/2014/main" id="{7B528B80-08A0-9395-AA01-5D2CC5B9C4A7}"/>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DCF2E9EE-B88E-8BEA-3C04-C30DBC7A8DDE}"/>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$8.50</a:t>
            </a:r>
          </a:p>
        </p:txBody>
      </p:sp>
      <p:sp>
        <p:nvSpPr>
          <p:cNvPr id="11" name="Freeform 11">
            <a:extLst>
              <a:ext uri="{FF2B5EF4-FFF2-40B4-BE49-F238E27FC236}">
                <a16:creationId xmlns:a16="http://schemas.microsoft.com/office/drawing/2014/main" id="{30585701-FD0B-2676-648B-1BAC5F4EB543}"/>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11AB4A1-ECDE-AC3A-1498-6FB0B8367750}"/>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$11</a:t>
            </a:r>
          </a:p>
        </p:txBody>
      </p:sp>
      <p:sp>
        <p:nvSpPr>
          <p:cNvPr id="13" name="Freeform 13">
            <a:extLst>
              <a:ext uri="{FF2B5EF4-FFF2-40B4-BE49-F238E27FC236}">
                <a16:creationId xmlns:a16="http://schemas.microsoft.com/office/drawing/2014/main" id="{EF325E71-D69A-DE2A-12A2-54A83E3680A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0FE3F84C-1020-EF6A-6A71-5C54DE97659B}"/>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$15</a:t>
            </a:r>
          </a:p>
        </p:txBody>
      </p:sp>
      <p:sp>
        <p:nvSpPr>
          <p:cNvPr id="15" name="Arrow: Down 14">
            <a:extLst>
              <a:ext uri="{FF2B5EF4-FFF2-40B4-BE49-F238E27FC236}">
                <a16:creationId xmlns:a16="http://schemas.microsoft.com/office/drawing/2014/main" id="{1766DDC5-BCBF-2D44-0812-46A603A38BBF}"/>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E7EBEF0F-55B3-E8E7-9D63-5BF7797CA3E8}"/>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75301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064D-091D-4E13-B8E3-0E7B8CB735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4D772C-1B31-611F-F1E4-2EB2D2EDAE5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A8C4DE62-E9FF-FA9C-F18A-20BE5573E02F}"/>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B01407D7-4D19-FD25-CBB8-FD358C8FB7D3}"/>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27BC58B8-8F36-CC83-F7E3-E84C6D2B4B0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87A2BB54-8053-D6D7-BF9B-54B8F78BF61F}"/>
              </a:ext>
            </a:extLst>
          </p:cNvPr>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Tree>
    <p:extLst>
      <p:ext uri="{BB962C8B-B14F-4D97-AF65-F5344CB8AC3E}">
        <p14:creationId xmlns:p14="http://schemas.microsoft.com/office/powerpoint/2010/main" val="197315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814069" y="1240086"/>
            <a:ext cx="921242" cy="584570"/>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7" name="Freeform 7"/>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Guidelines for Virtual Training </a:t>
            </a:r>
          </a:p>
        </p:txBody>
      </p:sp>
      <p:sp>
        <p:nvSpPr>
          <p:cNvPr id="12" name="TextBox 12"/>
          <p:cNvSpPr txBox="1"/>
          <p:nvPr/>
        </p:nvSpPr>
        <p:spPr>
          <a:xfrm>
            <a:off x="957435" y="1644132"/>
            <a:ext cx="8543170" cy="4704045"/>
          </a:xfrm>
          <a:prstGeom prst="rect">
            <a:avLst/>
          </a:prstGeom>
        </p:spPr>
        <p:txBody>
          <a:bodyPr lIns="0" tIns="0" rIns="0" bIns="0" rtlCol="0" anchor="t">
            <a:spAutoFit/>
          </a:bodyPr>
          <a:lstStyle/>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Training is being recorded</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Keep video on</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Mute yourself when not speaking</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Rename yourself, if necessary</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Minimize distractions</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Stay for entire training (60 minutes)</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Interact!!! (pre/post assessments, chat box, unmute)</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Notify co-host if you have issues </a:t>
            </a:r>
            <a:endParaRPr lang="en-US" sz="3413" dirty="0">
              <a:latin typeface="Caveat Brush" pitchFamily="2" charset="0"/>
            </a:endParaRPr>
          </a:p>
          <a:p>
            <a:pPr marL="318462" lvl="1" defTabSz="914429">
              <a:lnSpc>
                <a:spcPts val="4129"/>
              </a:lnSpc>
            </a:pPr>
            <a:endParaRPr lang="en-US" sz="2949" dirty="0">
              <a:latin typeface="Caveat Brush" pitchFamily="2" charset="0"/>
            </a:endParaRP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920"/>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ECE3-7613-C9BF-3946-676A141260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62CC3C-B5F9-CAAF-221E-E9B0F514AE0A}"/>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29E6E682-5854-941F-C803-672419623A2C}"/>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420C81CE-CC03-6B8A-D7E2-1D19FA5AB282}"/>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8806717-756A-6AF7-82B1-55F98584C8B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82ED6ED8-8D39-2F4D-D3ED-85E6A7D15CA0}"/>
              </a:ext>
            </a:extLst>
          </p:cNvPr>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
        <p:nvSpPr>
          <p:cNvPr id="7" name="Freeform 7">
            <a:extLst>
              <a:ext uri="{FF2B5EF4-FFF2-40B4-BE49-F238E27FC236}">
                <a16:creationId xmlns:a16="http://schemas.microsoft.com/office/drawing/2014/main" id="{E9EA3C94-9E92-A4BF-3B75-3ADC97591A26}"/>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dirty="0"/>
          </a:p>
        </p:txBody>
      </p:sp>
      <p:sp>
        <p:nvSpPr>
          <p:cNvPr id="8" name="TextBox 8">
            <a:extLst>
              <a:ext uri="{FF2B5EF4-FFF2-40B4-BE49-F238E27FC236}">
                <a16:creationId xmlns:a16="http://schemas.microsoft.com/office/drawing/2014/main" id="{2A0BAC43-B55E-BF11-1933-A641B48B39B7}"/>
              </a:ext>
            </a:extLst>
          </p:cNvPr>
          <p:cNvSpPr txBox="1"/>
          <p:nvPr/>
        </p:nvSpPr>
        <p:spPr>
          <a:xfrm>
            <a:off x="2032571" y="3744828"/>
            <a:ext cx="2375715" cy="240835"/>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available 24/7</a:t>
            </a:r>
          </a:p>
        </p:txBody>
      </p:sp>
      <p:sp>
        <p:nvSpPr>
          <p:cNvPr id="9" name="Freeform 9">
            <a:extLst>
              <a:ext uri="{FF2B5EF4-FFF2-40B4-BE49-F238E27FC236}">
                <a16:creationId xmlns:a16="http://schemas.microsoft.com/office/drawing/2014/main" id="{7F168ED5-D78D-F7A6-7CA9-80FAB55448D0}"/>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ECBFCE77-CF47-AABD-92D6-FC082A36576A}"/>
              </a:ext>
            </a:extLst>
          </p:cNvPr>
          <p:cNvSpPr txBox="1"/>
          <p:nvPr/>
        </p:nvSpPr>
        <p:spPr>
          <a:xfrm>
            <a:off x="5305515" y="3625227"/>
            <a:ext cx="246507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It is only accessible by calling 1-800-QUIT-NOW</a:t>
            </a:r>
          </a:p>
        </p:txBody>
      </p:sp>
      <p:sp>
        <p:nvSpPr>
          <p:cNvPr id="11" name="Freeform 11">
            <a:extLst>
              <a:ext uri="{FF2B5EF4-FFF2-40B4-BE49-F238E27FC236}">
                <a16:creationId xmlns:a16="http://schemas.microsoft.com/office/drawing/2014/main" id="{8BC2F84E-824D-D7B3-3284-CAF8A310C295}"/>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072E28A9-C6DD-3A7B-918F-FA850CD85B61}"/>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free</a:t>
            </a:r>
          </a:p>
        </p:txBody>
      </p:sp>
      <p:sp>
        <p:nvSpPr>
          <p:cNvPr id="13" name="Freeform 13">
            <a:extLst>
              <a:ext uri="{FF2B5EF4-FFF2-40B4-BE49-F238E27FC236}">
                <a16:creationId xmlns:a16="http://schemas.microsoft.com/office/drawing/2014/main" id="{FC6CA7E8-592D-C1CC-939F-57F225668094}"/>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FA0DEC5C-17FB-9764-7E2F-FBE4F0E0A75E}"/>
              </a:ext>
            </a:extLst>
          </p:cNvPr>
          <p:cNvSpPr txBox="1"/>
          <p:nvPr/>
        </p:nvSpPr>
        <p:spPr>
          <a:xfrm>
            <a:off x="5245658" y="5329535"/>
            <a:ext cx="2584787" cy="461665"/>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Calls to QNI increased in July 2025</a:t>
            </a:r>
          </a:p>
        </p:txBody>
      </p:sp>
      <p:sp>
        <p:nvSpPr>
          <p:cNvPr id="15" name="Arrow: Down 14">
            <a:extLst>
              <a:ext uri="{FF2B5EF4-FFF2-40B4-BE49-F238E27FC236}">
                <a16:creationId xmlns:a16="http://schemas.microsoft.com/office/drawing/2014/main" id="{9F72E53F-EDFF-AE81-2897-70C1B3D4E642}"/>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C7BA3F85-D159-60BF-394A-3E4A50C7000D}"/>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316289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D6AE-DD7E-FCE7-A164-3EB776BB9C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7065E8-B988-742C-ED1D-593702CD981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8CF823F-C9BF-7162-D499-3903293CEF42}"/>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6385182-D080-A130-1D82-8117FB6D49D1}"/>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9E4E6426-C52F-E169-E227-D22AF117F5A1}"/>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A7E28DCF-4939-5E86-DDE6-ABFA398D41D7}"/>
              </a:ext>
            </a:extLst>
          </p:cNvPr>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Tree>
    <p:extLst>
      <p:ext uri="{BB962C8B-B14F-4D97-AF65-F5344CB8AC3E}">
        <p14:creationId xmlns:p14="http://schemas.microsoft.com/office/powerpoint/2010/main" val="304052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6ABD0-4725-6763-AF52-B16BC27CBD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CADCF4-EF65-6A9C-DB5D-2C64D272D5D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86018B8-5913-D902-7B66-229F22181867}"/>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C9591CC-28DC-8B01-CFD9-D43ACD0D5A7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DB54D765-0BA4-76F0-904A-DBCE7042CBE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A3F0149A-6FE1-6A11-923A-850617E0C716}"/>
              </a:ext>
            </a:extLst>
          </p:cNvPr>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
        <p:nvSpPr>
          <p:cNvPr id="7" name="Freeform 7">
            <a:extLst>
              <a:ext uri="{FF2B5EF4-FFF2-40B4-BE49-F238E27FC236}">
                <a16:creationId xmlns:a16="http://schemas.microsoft.com/office/drawing/2014/main" id="{D0F795A6-DBCF-677C-10A4-E5375A389FBC}"/>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92F4CAF9-3EDA-76A8-401F-E3BAE5B1EAEF}"/>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a:t>
            </a:r>
          </a:p>
        </p:txBody>
      </p:sp>
      <p:sp>
        <p:nvSpPr>
          <p:cNvPr id="9" name="Freeform 9">
            <a:extLst>
              <a:ext uri="{FF2B5EF4-FFF2-40B4-BE49-F238E27FC236}">
                <a16:creationId xmlns:a16="http://schemas.microsoft.com/office/drawing/2014/main" id="{435B12F7-68B8-E5F5-BDD9-1C2E4502D91C}"/>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F3525D69-8EA8-8AB9-F0E0-BEB94DA764FA}"/>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4-7</a:t>
            </a:r>
          </a:p>
        </p:txBody>
      </p:sp>
      <p:sp>
        <p:nvSpPr>
          <p:cNvPr id="11" name="Freeform 11">
            <a:extLst>
              <a:ext uri="{FF2B5EF4-FFF2-40B4-BE49-F238E27FC236}">
                <a16:creationId xmlns:a16="http://schemas.microsoft.com/office/drawing/2014/main" id="{EBF19D13-0EE3-2EC9-A11C-92678363D314}"/>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ACDE4BFA-6F87-F6B3-7535-978077CEAEEA}"/>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8-11</a:t>
            </a:r>
          </a:p>
        </p:txBody>
      </p:sp>
      <p:sp>
        <p:nvSpPr>
          <p:cNvPr id="13" name="Freeform 13">
            <a:extLst>
              <a:ext uri="{FF2B5EF4-FFF2-40B4-BE49-F238E27FC236}">
                <a16:creationId xmlns:a16="http://schemas.microsoft.com/office/drawing/2014/main" id="{50D536DA-C37E-7526-986B-A97789B4C775}"/>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AEE7B90C-6915-58C1-042D-6BA59043523F}"/>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12-15</a:t>
            </a:r>
          </a:p>
        </p:txBody>
      </p:sp>
      <p:sp>
        <p:nvSpPr>
          <p:cNvPr id="15" name="Arrow: Down 14">
            <a:extLst>
              <a:ext uri="{FF2B5EF4-FFF2-40B4-BE49-F238E27FC236}">
                <a16:creationId xmlns:a16="http://schemas.microsoft.com/office/drawing/2014/main" id="{84088A91-C6B2-E8ED-D320-2E92A62FE4A5}"/>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C778267A-549F-DA4A-172A-FE8AAF4CF5A5}"/>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89135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3</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021108" y="3629798"/>
            <a:ext cx="23888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Installing a ventilation system</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68434" y="3629798"/>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Wearing a smoking jacket</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1807042" y="5319315"/>
            <a:ext cx="281700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Not allowing smoking or vaping in your home or car</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4"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Quitting smoking/vaping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2023 BRFSS, does not include vaping)</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5.3%</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14.5%</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23.3%</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273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Low Birth Weight</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Preterm Labor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Miscarriage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Down Syndrome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3</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B748-0CB4-1326-6AB3-88EA7BE01E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9E42B5-E491-9234-5D7D-88B68D29EAF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BCEBD2DF-5961-7E8E-8C06-B1EF8A2F75BE}"/>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B17E9966-BADE-D1AA-C3EE-236EFF1676C0}"/>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FBB8AA8F-44B6-A0D2-7BC7-DE856F97CC6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B8096194-1ED3-1ED3-764D-FD8CF7C3D57C}"/>
              </a:ext>
            </a:extLst>
          </p:cNvPr>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Tree>
    <p:extLst>
      <p:ext uri="{BB962C8B-B14F-4D97-AF65-F5344CB8AC3E}">
        <p14:creationId xmlns:p14="http://schemas.microsoft.com/office/powerpoint/2010/main" val="427970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21D3-076B-56F6-E28E-411346FE95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ECEC0B-E25B-0D87-C75F-18B7C04BF864}"/>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DE2EA29B-1487-36A7-540E-DC5860222A97}"/>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2E4D969-F67A-4868-B9E5-EAF4CF96E287}"/>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CC93359A-D6A3-A320-65E0-53C3ADD6FD90}"/>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B90DE935-0C55-75E3-19A1-0E4B6201ECEB}"/>
              </a:ext>
            </a:extLst>
          </p:cNvPr>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
        <p:nvSpPr>
          <p:cNvPr id="7" name="Freeform 7">
            <a:extLst>
              <a:ext uri="{FF2B5EF4-FFF2-40B4-BE49-F238E27FC236}">
                <a16:creationId xmlns:a16="http://schemas.microsoft.com/office/drawing/2014/main" id="{BA02CD43-7007-B22E-937A-ADFD806110AD}"/>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18B84D05-D646-43B5-5FB1-77FF3BA31E62}"/>
              </a:ext>
            </a:extLst>
          </p:cNvPr>
          <p:cNvSpPr txBox="1"/>
          <p:nvPr/>
        </p:nvSpPr>
        <p:spPr>
          <a:xfrm>
            <a:off x="2021108" y="3629798"/>
            <a:ext cx="23888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Installing a ventilation system</a:t>
            </a:r>
          </a:p>
        </p:txBody>
      </p:sp>
      <p:sp>
        <p:nvSpPr>
          <p:cNvPr id="9" name="Freeform 9">
            <a:extLst>
              <a:ext uri="{FF2B5EF4-FFF2-40B4-BE49-F238E27FC236}">
                <a16:creationId xmlns:a16="http://schemas.microsoft.com/office/drawing/2014/main" id="{00949B68-1350-65A9-E371-AF7320277388}"/>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81197934-18D4-0C57-509A-D158F02D72A8}"/>
              </a:ext>
            </a:extLst>
          </p:cNvPr>
          <p:cNvSpPr txBox="1"/>
          <p:nvPr/>
        </p:nvSpPr>
        <p:spPr>
          <a:xfrm>
            <a:off x="5468434" y="3629798"/>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Wearing a smoking jacket</a:t>
            </a:r>
          </a:p>
        </p:txBody>
      </p:sp>
      <p:sp>
        <p:nvSpPr>
          <p:cNvPr id="11" name="Freeform 11">
            <a:extLst>
              <a:ext uri="{FF2B5EF4-FFF2-40B4-BE49-F238E27FC236}">
                <a16:creationId xmlns:a16="http://schemas.microsoft.com/office/drawing/2014/main" id="{4426F56D-78BD-8819-5F9E-458002F92851}"/>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33356D96-C81F-6949-CB1B-B48BBED52FD9}"/>
              </a:ext>
            </a:extLst>
          </p:cNvPr>
          <p:cNvSpPr txBox="1"/>
          <p:nvPr/>
        </p:nvSpPr>
        <p:spPr>
          <a:xfrm>
            <a:off x="1807042" y="5319315"/>
            <a:ext cx="281700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Not allowing smoking or vaping in your home or car</a:t>
            </a:r>
          </a:p>
        </p:txBody>
      </p:sp>
      <p:sp>
        <p:nvSpPr>
          <p:cNvPr id="13" name="Freeform 13">
            <a:extLst>
              <a:ext uri="{FF2B5EF4-FFF2-40B4-BE49-F238E27FC236}">
                <a16:creationId xmlns:a16="http://schemas.microsoft.com/office/drawing/2014/main" id="{E7DC35E7-BE55-A36F-F0EE-63BDB377D17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FC06527C-7058-994C-32CB-3BAA0EB1FC62}"/>
              </a:ext>
            </a:extLst>
          </p:cNvPr>
          <p:cNvSpPr txBox="1"/>
          <p:nvPr/>
        </p:nvSpPr>
        <p:spPr>
          <a:xfrm>
            <a:off x="5459724"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Quitting smoking/vaping</a:t>
            </a:r>
          </a:p>
        </p:txBody>
      </p:sp>
      <p:sp>
        <p:nvSpPr>
          <p:cNvPr id="15" name="Arrow: Down 14">
            <a:extLst>
              <a:ext uri="{FF2B5EF4-FFF2-40B4-BE49-F238E27FC236}">
                <a16:creationId xmlns:a16="http://schemas.microsoft.com/office/drawing/2014/main" id="{6A595A44-30D7-031D-3AB7-219824B41178}"/>
              </a:ext>
            </a:extLst>
          </p:cNvPr>
          <p:cNvSpPr/>
          <p:nvPr/>
        </p:nvSpPr>
        <p:spPr>
          <a:xfrm>
            <a:off x="2832925" y="299461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147EBC6D-52E3-A9C3-FD4F-E85958A50673}"/>
              </a:ext>
            </a:extLst>
          </p:cNvPr>
          <p:cNvSpPr/>
          <p:nvPr/>
        </p:nvSpPr>
        <p:spPr>
          <a:xfrm rot="10800000">
            <a:off x="2832925" y="411124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22385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A7FB007A-6F0D-B71B-1312-40A1DC21D3DA}"/>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FEB985D-B925-71C7-1345-9296A1EE48C5}"/>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4E1F170B-1D82-5EB8-A0DE-B89581696207}"/>
              </a:ext>
            </a:extLst>
          </p:cNvPr>
          <p:cNvSpPr/>
          <p:nvPr/>
        </p:nvSpPr>
        <p:spPr>
          <a:xfrm>
            <a:off x="429551" y="3536859"/>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932F1F77-0DE9-2F71-24C7-66BDB0A4E0BD}"/>
              </a:ext>
            </a:extLst>
          </p:cNvPr>
          <p:cNvSpPr txBox="1"/>
          <p:nvPr/>
        </p:nvSpPr>
        <p:spPr>
          <a:xfrm>
            <a:off x="-462644" y="1482733"/>
            <a:ext cx="10678883" cy="1937325"/>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611984" y="-132996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10" name="Freeform 7">
            <a:extLst>
              <a:ext uri="{FF2B5EF4-FFF2-40B4-BE49-F238E27FC236}">
                <a16:creationId xmlns:a16="http://schemas.microsoft.com/office/drawing/2014/main" id="{67B6D9B5-A823-0259-2B67-4CB1AD64FDA1}"/>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11" name="Freeform 9">
            <a:extLst>
              <a:ext uri="{FF2B5EF4-FFF2-40B4-BE49-F238E27FC236}">
                <a16:creationId xmlns:a16="http://schemas.microsoft.com/office/drawing/2014/main" id="{760F2C33-E0C8-5CAF-861F-F356B50CF170}"/>
              </a:ext>
            </a:extLst>
          </p:cNvPr>
          <p:cNvSpPr/>
          <p:nvPr/>
        </p:nvSpPr>
        <p:spPr>
          <a:xfrm rot="7639464">
            <a:off x="-971425" y="-120885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920"/>
          </a:p>
        </p:txBody>
      </p:sp>
      <p:sp>
        <p:nvSpPr>
          <p:cNvPr id="12" name="Freeform 8">
            <a:extLst>
              <a:ext uri="{FF2B5EF4-FFF2-40B4-BE49-F238E27FC236}">
                <a16:creationId xmlns:a16="http://schemas.microsoft.com/office/drawing/2014/main" id="{6D4F52E7-FBCD-C14B-A2B0-F8CBE80B2874}"/>
              </a:ext>
            </a:extLst>
          </p:cNvPr>
          <p:cNvSpPr/>
          <p:nvPr/>
        </p:nvSpPr>
        <p:spPr>
          <a:xfrm>
            <a:off x="1274863" y="171901"/>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TextBox 12">
            <a:extLst>
              <a:ext uri="{FF2B5EF4-FFF2-40B4-BE49-F238E27FC236}">
                <a16:creationId xmlns:a16="http://schemas.microsoft.com/office/drawing/2014/main" id="{00769A76-D734-BAD2-4F0A-10A1EF32F4D3}"/>
              </a:ext>
            </a:extLst>
          </p:cNvPr>
          <p:cNvSpPr txBox="1"/>
          <p:nvPr/>
        </p:nvSpPr>
        <p:spPr>
          <a:xfrm>
            <a:off x="957435" y="3891692"/>
            <a:ext cx="8055524" cy="1969963"/>
          </a:xfrm>
          <a:prstGeom prst="rect">
            <a:avLst/>
          </a:prstGeom>
        </p:spPr>
        <p:txBody>
          <a:bodyPr wrap="square" lIns="0" tIns="0" rIns="0" bIns="0" rtlCol="0" anchor="t">
            <a:spAutoFit/>
          </a:bodyPr>
          <a:lstStyle/>
          <a:p>
            <a:pPr algn="ctr">
              <a:buClr>
                <a:schemeClr val="dk1"/>
              </a:buClr>
              <a:buSzPts val="2800"/>
            </a:pPr>
            <a:r>
              <a:rPr lang="en-US" sz="4267"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267"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267" dirty="0">
                <a:solidFill>
                  <a:schemeClr val="dk1"/>
                </a:solidFill>
                <a:latin typeface="Caveat Brush" pitchFamily="2" charset="0"/>
                <a:ea typeface="Calibri"/>
                <a:cs typeface="Calibri"/>
                <a:sym typeface="Calibri"/>
              </a:rPr>
              <a:t>- Theodore Roosevelt</a:t>
            </a:r>
            <a:endParaRPr lang="en-US" sz="4267" dirty="0">
              <a:latin typeface="Caveat Brush" pitchFamily="2" charset="0"/>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26FE3-6982-2E78-FB23-D44E8C5196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D773F7-6C61-B4D7-BA38-7E99925B54D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FD2E2A42-E4FE-6DC3-F915-E93F8F20D24D}"/>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C76E5EB-4812-E18D-B51C-B2BC5282AF6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050D6BCD-536C-763A-FE0A-A4631818351E}"/>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0F57313A-008F-CAEB-5FC9-64B8B0BE257E}"/>
              </a:ext>
            </a:extLst>
          </p:cNvPr>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2023 BRFSS, does not include vaping)</a:t>
            </a:r>
          </a:p>
        </p:txBody>
      </p:sp>
    </p:spTree>
    <p:extLst>
      <p:ext uri="{BB962C8B-B14F-4D97-AF65-F5344CB8AC3E}">
        <p14:creationId xmlns:p14="http://schemas.microsoft.com/office/powerpoint/2010/main" val="4273559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5F99-DD98-C1C3-F9FE-29823D52C1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94E3E5-9D60-C281-430C-81C9193E15EA}"/>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AEB00E8A-7519-27D0-BD21-20271386AA3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365A9C5-93E8-7A85-58A4-088B12C64720}"/>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00EAD6B7-F9FE-4247-B2EC-9A419D0BBCC9}"/>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9EBD624E-F0A1-8B28-F2D3-F8FEAD14B490}"/>
              </a:ext>
            </a:extLst>
          </p:cNvPr>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2023 BRFSS, does not include vaping)</a:t>
            </a:r>
          </a:p>
        </p:txBody>
      </p:sp>
      <p:sp>
        <p:nvSpPr>
          <p:cNvPr id="7" name="Freeform 7">
            <a:extLst>
              <a:ext uri="{FF2B5EF4-FFF2-40B4-BE49-F238E27FC236}">
                <a16:creationId xmlns:a16="http://schemas.microsoft.com/office/drawing/2014/main" id="{2D72320C-4DF8-7A27-DEF6-A257F41A692A}"/>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44ED360E-4EF9-1070-A500-C5055E81C726}"/>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5.3%</a:t>
            </a:r>
          </a:p>
        </p:txBody>
      </p:sp>
      <p:sp>
        <p:nvSpPr>
          <p:cNvPr id="9" name="Freeform 9">
            <a:extLst>
              <a:ext uri="{FF2B5EF4-FFF2-40B4-BE49-F238E27FC236}">
                <a16:creationId xmlns:a16="http://schemas.microsoft.com/office/drawing/2014/main" id="{673D704C-95B5-A96B-BB73-38D5E7D2F8A8}"/>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CB05C9EA-ECAD-6D43-8A2E-48DBA17F2C5E}"/>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14.5%</a:t>
            </a:r>
          </a:p>
        </p:txBody>
      </p:sp>
      <p:sp>
        <p:nvSpPr>
          <p:cNvPr id="11" name="Freeform 11">
            <a:extLst>
              <a:ext uri="{FF2B5EF4-FFF2-40B4-BE49-F238E27FC236}">
                <a16:creationId xmlns:a16="http://schemas.microsoft.com/office/drawing/2014/main" id="{403AD3BA-0A01-C348-0EE9-3FCB60F2CE0C}"/>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88CD96B6-5519-0428-043A-54768C0620EE}"/>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23.3%</a:t>
            </a:r>
          </a:p>
        </p:txBody>
      </p:sp>
      <p:sp>
        <p:nvSpPr>
          <p:cNvPr id="13" name="Freeform 13">
            <a:extLst>
              <a:ext uri="{FF2B5EF4-FFF2-40B4-BE49-F238E27FC236}">
                <a16:creationId xmlns:a16="http://schemas.microsoft.com/office/drawing/2014/main" id="{247CAEFB-D4EB-F313-38AD-06F1FDCD831B}"/>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9CFBC440-802D-4731-306A-E28505AB7985}"/>
              </a:ext>
            </a:extLst>
          </p:cNvPr>
          <p:cNvSpPr txBox="1"/>
          <p:nvPr/>
        </p:nvSpPr>
        <p:spPr>
          <a:xfrm>
            <a:off x="5459725" y="542273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50%</a:t>
            </a:r>
          </a:p>
        </p:txBody>
      </p:sp>
      <p:sp>
        <p:nvSpPr>
          <p:cNvPr id="15" name="Arrow: Down 14">
            <a:extLst>
              <a:ext uri="{FF2B5EF4-FFF2-40B4-BE49-F238E27FC236}">
                <a16:creationId xmlns:a16="http://schemas.microsoft.com/office/drawing/2014/main" id="{95F8DF53-8F4B-35EF-11F5-38D155A0B2EA}"/>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6B6C093E-0C99-13B6-55E9-FBC13BD3E31B}"/>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58914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11CA-7457-DF1D-8818-B214F96234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36B7C9-BAF8-19CC-5C43-EE6F0A638D0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0A7893B1-8936-E453-FA22-CBC87816D39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BC6901C-E86E-DF0B-2579-24E432EB13D3}"/>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223A22A2-B12A-B2AD-5048-AF9CDFA5099A}"/>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30425A19-F1BE-8CB0-E392-B1CA3FAB3704}"/>
              </a:ext>
            </a:extLst>
          </p:cNvPr>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Tree>
    <p:extLst>
      <p:ext uri="{BB962C8B-B14F-4D97-AF65-F5344CB8AC3E}">
        <p14:creationId xmlns:p14="http://schemas.microsoft.com/office/powerpoint/2010/main" val="3779205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6267-8240-2614-195E-A9C48F65898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5C8782-6CEB-011B-A79E-38DE85B1529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8DE5A7B9-CAD2-260C-6E25-80CE32D6AB3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EB83A77-8D6E-2129-F5F6-A0EC530D6A32}"/>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15FCD726-0C45-BB21-F329-26B62CB29CA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1A74D9AF-5EDB-B09B-D92C-BF34C66B276F}"/>
              </a:ext>
            </a:extLst>
          </p:cNvPr>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
        <p:nvSpPr>
          <p:cNvPr id="7" name="Freeform 7">
            <a:extLst>
              <a:ext uri="{FF2B5EF4-FFF2-40B4-BE49-F238E27FC236}">
                <a16:creationId xmlns:a16="http://schemas.microsoft.com/office/drawing/2014/main" id="{48641A76-9C85-60EE-87D4-5EF7166F78AF}"/>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2AD4E39F-EC5C-2817-02B2-4B1A921488A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Low Birth Weight</a:t>
            </a:r>
          </a:p>
        </p:txBody>
      </p:sp>
      <p:sp>
        <p:nvSpPr>
          <p:cNvPr id="9" name="Freeform 9">
            <a:extLst>
              <a:ext uri="{FF2B5EF4-FFF2-40B4-BE49-F238E27FC236}">
                <a16:creationId xmlns:a16="http://schemas.microsoft.com/office/drawing/2014/main" id="{14922A8B-812C-A23A-4358-A95E5DF46EEA}"/>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FBD95B6F-ED38-7ACF-80EF-26ECDE5B4CB7}"/>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Preterm Labor</a:t>
            </a:r>
          </a:p>
        </p:txBody>
      </p:sp>
      <p:sp>
        <p:nvSpPr>
          <p:cNvPr id="11" name="Freeform 11">
            <a:extLst>
              <a:ext uri="{FF2B5EF4-FFF2-40B4-BE49-F238E27FC236}">
                <a16:creationId xmlns:a16="http://schemas.microsoft.com/office/drawing/2014/main" id="{77B6FF1D-48D4-6DC7-B9D2-1B9BE1096508}"/>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B56FB8C-DA5F-6434-46E6-AFFA2B150FCD}"/>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Miscarriage</a:t>
            </a:r>
          </a:p>
        </p:txBody>
      </p:sp>
      <p:sp>
        <p:nvSpPr>
          <p:cNvPr id="13" name="Freeform 13">
            <a:extLst>
              <a:ext uri="{FF2B5EF4-FFF2-40B4-BE49-F238E27FC236}">
                <a16:creationId xmlns:a16="http://schemas.microsoft.com/office/drawing/2014/main" id="{CC482407-BD02-72EC-BFDC-E3B88B3F449A}"/>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E8890DCE-3938-DA41-7F94-54BED79BDFDA}"/>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Down Syndrome</a:t>
            </a:r>
          </a:p>
        </p:txBody>
      </p:sp>
      <p:sp>
        <p:nvSpPr>
          <p:cNvPr id="15" name="Arrow: Down 14">
            <a:extLst>
              <a:ext uri="{FF2B5EF4-FFF2-40B4-BE49-F238E27FC236}">
                <a16:creationId xmlns:a16="http://schemas.microsoft.com/office/drawing/2014/main" id="{5F6C5B57-228A-904A-4115-6FE03603C415}"/>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3F1254E1-1EEC-78A9-1D21-B29E72E41365}"/>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967015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4</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6576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State of Complete Calm</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643132"/>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Brand of Spitless Nicotine Pouches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Smart Vape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723948" y="5319532"/>
            <a:ext cx="17792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New Reality TV Show</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059819" y="3643132"/>
            <a:ext cx="2311453" cy="471668"/>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THC can pass through breast milk</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312164" y="3613697"/>
            <a:ext cx="2451778"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Secondhand marijuana smoke can trigger asthma attacks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45387" y="5287155"/>
            <a:ext cx="2140316"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Marijuana is natural, so it’s safe during pregnancy</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4" y="5287155"/>
            <a:ext cx="2156657" cy="692497"/>
          </a:xfrm>
          <a:prstGeom prst="rect">
            <a:avLst/>
          </a:prstGeom>
        </p:spPr>
        <p:txBody>
          <a:bodyPr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Edible marijuana may look like popular candy/snacks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Ask</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Advise</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p:cNvSpPr txBox="1"/>
          <p:nvPr/>
        </p:nvSpPr>
        <p:spPr>
          <a:xfrm>
            <a:off x="2137218" y="5426247"/>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Refer</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p:cNvSpPr txBox="1"/>
          <p:nvPr/>
        </p:nvSpPr>
        <p:spPr>
          <a:xfrm>
            <a:off x="5459725" y="5417135"/>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Reprimand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4</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C0E94-C0AC-CFFA-6CCA-7C6279F6DF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23167C-3B1F-45A1-ECB6-E74245866E8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93D28B20-82F8-199C-EAFA-89CAA790AF4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3CB9D796-7241-1A3E-19F7-3EAD721A5FB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CEBBB2D8-6C6A-0FA3-8AA5-4A9B13A97A7C}"/>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3D163139-83E2-77E6-96C5-98AF8615AC9B}"/>
              </a:ext>
            </a:extLst>
          </p:cNvPr>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Tree>
    <p:extLst>
      <p:ext uri="{BB962C8B-B14F-4D97-AF65-F5344CB8AC3E}">
        <p14:creationId xmlns:p14="http://schemas.microsoft.com/office/powerpoint/2010/main" val="4139929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3" y="39854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3" y="1096492"/>
            <a:ext cx="10678883" cy="2889124"/>
          </a:xfrm>
          <a:prstGeom prst="rect">
            <a:avLst/>
          </a:prstGeom>
        </p:spPr>
        <p:txBody>
          <a:bodyPr lIns="0" tIns="0" rIns="0" bIns="0" rtlCol="0" anchor="t">
            <a:spAutoFit/>
          </a:bodyPr>
          <a:lstStyle/>
          <a:p>
            <a:pPr algn="ctr" defTabSz="914429"/>
            <a:r>
              <a:rPr lang="en-US" sz="9387" dirty="0">
                <a:solidFill>
                  <a:srgbClr val="FF914D"/>
                </a:solidFill>
                <a:latin typeface="Caveat Brush" pitchFamily="2" charset="0"/>
              </a:rPr>
              <a:t>WOULD YOU </a:t>
            </a:r>
          </a:p>
          <a:p>
            <a:pPr algn="ctr" defTabSz="914429"/>
            <a:r>
              <a:rPr lang="en-US" sz="9387" dirty="0">
                <a:solidFill>
                  <a:srgbClr val="FF914D"/>
                </a:solidFill>
                <a:latin typeface="Caveat Brush" pitchFamily="2" charset="0"/>
              </a:rPr>
              <a:t>RATHER?</a:t>
            </a:r>
          </a:p>
        </p:txBody>
      </p:sp>
    </p:spTree>
    <p:extLst>
      <p:ext uri="{BB962C8B-B14F-4D97-AF65-F5344CB8AC3E}">
        <p14:creationId xmlns:p14="http://schemas.microsoft.com/office/powerpoint/2010/main" val="228542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EA41-F6E7-8FAD-DA44-C422B3BB7D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2A2DDB-760F-89B0-7C6D-1CD719B5CFA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5A955345-D0CA-2AE0-5469-0F20B11D83C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0C39477-D48F-C408-B47E-4A81A74328EE}"/>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4A397ADB-49A1-AF6D-D963-27F8831F953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2DC437F9-35B0-C314-B629-9914C9F15B99}"/>
              </a:ext>
            </a:extLst>
          </p:cNvPr>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
        <p:nvSpPr>
          <p:cNvPr id="7" name="Freeform 7">
            <a:extLst>
              <a:ext uri="{FF2B5EF4-FFF2-40B4-BE49-F238E27FC236}">
                <a16:creationId xmlns:a16="http://schemas.microsoft.com/office/drawing/2014/main" id="{93F5C7EE-419E-D916-2521-AFE878507560}"/>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F24AFAA8-523B-6243-D490-CAE6A2646DA4}"/>
              </a:ext>
            </a:extLst>
          </p:cNvPr>
          <p:cNvSpPr txBox="1"/>
          <p:nvPr/>
        </p:nvSpPr>
        <p:spPr>
          <a:xfrm>
            <a:off x="2137218" y="36576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State of Complete Calm</a:t>
            </a:r>
          </a:p>
        </p:txBody>
      </p:sp>
      <p:sp>
        <p:nvSpPr>
          <p:cNvPr id="9" name="Freeform 9">
            <a:extLst>
              <a:ext uri="{FF2B5EF4-FFF2-40B4-BE49-F238E27FC236}">
                <a16:creationId xmlns:a16="http://schemas.microsoft.com/office/drawing/2014/main" id="{4AE032FE-A93C-2505-AEAB-240D2CAD8D2D}"/>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159B0073-9E24-94DB-613D-C9CED2EA0FB1}"/>
              </a:ext>
            </a:extLst>
          </p:cNvPr>
          <p:cNvSpPr txBox="1"/>
          <p:nvPr/>
        </p:nvSpPr>
        <p:spPr>
          <a:xfrm>
            <a:off x="5459725" y="3643132"/>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Brand of Spitless Nicotine Pouches</a:t>
            </a:r>
          </a:p>
        </p:txBody>
      </p:sp>
      <p:sp>
        <p:nvSpPr>
          <p:cNvPr id="11" name="Freeform 11">
            <a:extLst>
              <a:ext uri="{FF2B5EF4-FFF2-40B4-BE49-F238E27FC236}">
                <a16:creationId xmlns:a16="http://schemas.microsoft.com/office/drawing/2014/main" id="{43AFAACF-86C6-AF6C-5A41-6624A501AD7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CFEB5AFC-E980-BC5E-DE5F-A88E7C09CDBA}"/>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Smart Vape</a:t>
            </a:r>
          </a:p>
        </p:txBody>
      </p:sp>
      <p:sp>
        <p:nvSpPr>
          <p:cNvPr id="13" name="Freeform 13">
            <a:extLst>
              <a:ext uri="{FF2B5EF4-FFF2-40B4-BE49-F238E27FC236}">
                <a16:creationId xmlns:a16="http://schemas.microsoft.com/office/drawing/2014/main" id="{C44FBB42-E90B-D5BA-45A8-B217CBB4E2CA}"/>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2B507A76-2DB6-575B-ECA5-FAB934A5041A}"/>
              </a:ext>
            </a:extLst>
          </p:cNvPr>
          <p:cNvSpPr txBox="1"/>
          <p:nvPr/>
        </p:nvSpPr>
        <p:spPr>
          <a:xfrm>
            <a:off x="5723948" y="5319532"/>
            <a:ext cx="17792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New Reality TV Show</a:t>
            </a:r>
          </a:p>
        </p:txBody>
      </p:sp>
      <p:sp>
        <p:nvSpPr>
          <p:cNvPr id="16" name="Arrow: Down 15">
            <a:extLst>
              <a:ext uri="{FF2B5EF4-FFF2-40B4-BE49-F238E27FC236}">
                <a16:creationId xmlns:a16="http://schemas.microsoft.com/office/drawing/2014/main" id="{8B6C43E8-99BD-574C-CDF1-A594429EA592}"/>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7" name="Arrow: Down 16">
            <a:extLst>
              <a:ext uri="{FF2B5EF4-FFF2-40B4-BE49-F238E27FC236}">
                <a16:creationId xmlns:a16="http://schemas.microsoft.com/office/drawing/2014/main" id="{3135EDAF-D550-2093-2777-DA5EA5497527}"/>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871785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0CD5E-2031-8C8D-0658-72EEBF325D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1E050D-7728-E718-1B9C-FA549FF295C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E0C1AA3B-394A-1102-5FDA-0C12C3883FA1}"/>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F416522-CDA0-ADDE-C624-12EAA700312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BD99DA67-9995-7CDD-2F25-BE34C59B9FF4}"/>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78D3748B-8B31-595C-B37F-C969E139351C}"/>
              </a:ext>
            </a:extLst>
          </p:cNvPr>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Tree>
    <p:extLst>
      <p:ext uri="{BB962C8B-B14F-4D97-AF65-F5344CB8AC3E}">
        <p14:creationId xmlns:p14="http://schemas.microsoft.com/office/powerpoint/2010/main" val="1461867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AD2F-210E-B82C-011C-79B5797F58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99EB47-6967-9CE7-0D23-3B308AE36D2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746EE25D-C299-683B-21D4-5C4873683D5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A9A40B9-D398-E3C8-9A67-A24E2B4B98F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945D2D4-AF5A-5D07-7245-87AD03A0A963}"/>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97C9C700-D89F-1D1A-BE00-E378D152A862}"/>
              </a:ext>
            </a:extLst>
          </p:cNvPr>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
        <p:nvSpPr>
          <p:cNvPr id="7" name="Freeform 7">
            <a:extLst>
              <a:ext uri="{FF2B5EF4-FFF2-40B4-BE49-F238E27FC236}">
                <a16:creationId xmlns:a16="http://schemas.microsoft.com/office/drawing/2014/main" id="{9E8141AF-5332-87A4-A3AF-D535A193A751}"/>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A158D4E6-12C7-6576-25F7-1214485771CF}"/>
              </a:ext>
            </a:extLst>
          </p:cNvPr>
          <p:cNvSpPr txBox="1"/>
          <p:nvPr/>
        </p:nvSpPr>
        <p:spPr>
          <a:xfrm>
            <a:off x="2059819" y="3643132"/>
            <a:ext cx="2311453" cy="471668"/>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THC can pass through breast milk</a:t>
            </a:r>
          </a:p>
        </p:txBody>
      </p:sp>
      <p:sp>
        <p:nvSpPr>
          <p:cNvPr id="9" name="Freeform 9">
            <a:extLst>
              <a:ext uri="{FF2B5EF4-FFF2-40B4-BE49-F238E27FC236}">
                <a16:creationId xmlns:a16="http://schemas.microsoft.com/office/drawing/2014/main" id="{686BD7ED-2EA7-C441-A096-D86AAEDA2174}"/>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60E208FC-6518-D933-6A16-47DB7E33CD9C}"/>
              </a:ext>
            </a:extLst>
          </p:cNvPr>
          <p:cNvSpPr txBox="1"/>
          <p:nvPr/>
        </p:nvSpPr>
        <p:spPr>
          <a:xfrm>
            <a:off x="5312164" y="3613697"/>
            <a:ext cx="2451778"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Secondhand marijuana smoke can trigger asthma attacks</a:t>
            </a:r>
          </a:p>
        </p:txBody>
      </p:sp>
      <p:sp>
        <p:nvSpPr>
          <p:cNvPr id="11" name="Freeform 11">
            <a:extLst>
              <a:ext uri="{FF2B5EF4-FFF2-40B4-BE49-F238E27FC236}">
                <a16:creationId xmlns:a16="http://schemas.microsoft.com/office/drawing/2014/main" id="{3574EAD3-2734-B3CF-299F-C260FC808D80}"/>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08CEA06-9F32-9AB2-AB74-E72035E2672D}"/>
              </a:ext>
            </a:extLst>
          </p:cNvPr>
          <p:cNvSpPr txBox="1"/>
          <p:nvPr/>
        </p:nvSpPr>
        <p:spPr>
          <a:xfrm>
            <a:off x="2145387" y="5287155"/>
            <a:ext cx="2140316"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Marijuana is natural, so it’s safe during pregnancy</a:t>
            </a:r>
          </a:p>
        </p:txBody>
      </p:sp>
      <p:sp>
        <p:nvSpPr>
          <p:cNvPr id="13" name="Freeform 13">
            <a:extLst>
              <a:ext uri="{FF2B5EF4-FFF2-40B4-BE49-F238E27FC236}">
                <a16:creationId xmlns:a16="http://schemas.microsoft.com/office/drawing/2014/main" id="{10A9E2F9-BDAE-FF6D-AE7F-7223DB664530}"/>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9390DAD1-CE19-BD24-1658-CEC8C584C0DD}"/>
              </a:ext>
            </a:extLst>
          </p:cNvPr>
          <p:cNvSpPr txBox="1"/>
          <p:nvPr/>
        </p:nvSpPr>
        <p:spPr>
          <a:xfrm>
            <a:off x="5459724" y="5287155"/>
            <a:ext cx="2156657" cy="692497"/>
          </a:xfrm>
          <a:prstGeom prst="rect">
            <a:avLst/>
          </a:prstGeom>
        </p:spPr>
        <p:txBody>
          <a:bodyPr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Edible marijuana may look like popular candy/snacks</a:t>
            </a:r>
          </a:p>
        </p:txBody>
      </p:sp>
      <p:sp>
        <p:nvSpPr>
          <p:cNvPr id="15" name="Arrow: Down 14">
            <a:extLst>
              <a:ext uri="{FF2B5EF4-FFF2-40B4-BE49-F238E27FC236}">
                <a16:creationId xmlns:a16="http://schemas.microsoft.com/office/drawing/2014/main" id="{91ADB9EE-C726-E1A1-A622-A411D0E2E213}"/>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9F2E0655-C679-D437-3A71-396AABE69022}"/>
              </a:ext>
            </a:extLst>
          </p:cNvPr>
          <p:cNvSpPr/>
          <p:nvPr/>
        </p:nvSpPr>
        <p:spPr>
          <a:xfrm rot="10800000">
            <a:off x="2841222" y="599149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2863892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1166-6332-887D-57E8-496D863F1C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B9FB4A-4FF5-8F53-CD90-9A94A9B39CC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EFC64974-9611-557B-627C-9F83EE070110}"/>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72ED7A7-2507-1E28-138E-46193DC891BA}"/>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FE9BC172-A799-2AA5-A733-379B870714C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5A86016B-2716-0AD3-78FE-F14A1E699B2C}"/>
              </a:ext>
            </a:extLst>
          </p:cNvPr>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Tree>
    <p:extLst>
      <p:ext uri="{BB962C8B-B14F-4D97-AF65-F5344CB8AC3E}">
        <p14:creationId xmlns:p14="http://schemas.microsoft.com/office/powerpoint/2010/main" val="2114868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FE5D-C534-4C28-0494-209E6F39D7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909D42-0A63-DD6B-4FD6-A3A9D25BB9A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7B615AAD-8E50-659A-F985-2347D6C577D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45163F3-65D6-A18C-8939-06F6BE6D021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8F24031A-6D22-F681-84DA-AEC2CCD39FBD}"/>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420F585B-BD7A-D95B-2C3C-E2C679CCFC9A}"/>
              </a:ext>
            </a:extLst>
          </p:cNvPr>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
        <p:nvSpPr>
          <p:cNvPr id="7" name="Freeform 7">
            <a:extLst>
              <a:ext uri="{FF2B5EF4-FFF2-40B4-BE49-F238E27FC236}">
                <a16:creationId xmlns:a16="http://schemas.microsoft.com/office/drawing/2014/main" id="{FD6119A1-548F-1EF6-C6BE-F870C38C07DC}"/>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574763A0-10F3-5EC8-7C3F-50BF3AC7CCA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Ask</a:t>
            </a:r>
          </a:p>
        </p:txBody>
      </p:sp>
      <p:sp>
        <p:nvSpPr>
          <p:cNvPr id="9" name="Freeform 9">
            <a:extLst>
              <a:ext uri="{FF2B5EF4-FFF2-40B4-BE49-F238E27FC236}">
                <a16:creationId xmlns:a16="http://schemas.microsoft.com/office/drawing/2014/main" id="{522DE79D-D5E2-EBE0-342D-02B62AFA7C59}"/>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4CBBC469-5B95-1D09-B16E-3ED3AECBA8EF}"/>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Advise</a:t>
            </a:r>
          </a:p>
        </p:txBody>
      </p:sp>
      <p:sp>
        <p:nvSpPr>
          <p:cNvPr id="11" name="Freeform 11">
            <a:extLst>
              <a:ext uri="{FF2B5EF4-FFF2-40B4-BE49-F238E27FC236}">
                <a16:creationId xmlns:a16="http://schemas.microsoft.com/office/drawing/2014/main" id="{27B2820D-64EB-B0BE-29A2-DF639B5526E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EF5AC39B-799C-9E05-888E-3BEE5A2BC50B}"/>
              </a:ext>
            </a:extLst>
          </p:cNvPr>
          <p:cNvSpPr txBox="1"/>
          <p:nvPr/>
        </p:nvSpPr>
        <p:spPr>
          <a:xfrm>
            <a:off x="2137218" y="5426247"/>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Refer</a:t>
            </a:r>
          </a:p>
        </p:txBody>
      </p:sp>
      <p:sp>
        <p:nvSpPr>
          <p:cNvPr id="13" name="Freeform 13">
            <a:extLst>
              <a:ext uri="{FF2B5EF4-FFF2-40B4-BE49-F238E27FC236}">
                <a16:creationId xmlns:a16="http://schemas.microsoft.com/office/drawing/2014/main" id="{09DEEA90-C1D0-35AD-B043-AD87CA5C6AD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r:embed="rId5">
              <a:extLst>
                <a:ext uri="{96DAC541-7B7A-43D3-8B79-37D633B846F1}">
                  <asvg:svgBlip xmlns:asvg="http://schemas.microsoft.com/office/drawing/2016/SVG/main" r:embed="rId6"/>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8C0AE38F-6ECA-A73D-05CD-BF7BF74FB147}"/>
              </a:ext>
            </a:extLst>
          </p:cNvPr>
          <p:cNvSpPr txBox="1"/>
          <p:nvPr/>
        </p:nvSpPr>
        <p:spPr>
          <a:xfrm>
            <a:off x="5459725" y="5417135"/>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Reprimand</a:t>
            </a:r>
          </a:p>
        </p:txBody>
      </p:sp>
      <p:sp>
        <p:nvSpPr>
          <p:cNvPr id="15" name="Arrow: Down 14">
            <a:extLst>
              <a:ext uri="{FF2B5EF4-FFF2-40B4-BE49-F238E27FC236}">
                <a16:creationId xmlns:a16="http://schemas.microsoft.com/office/drawing/2014/main" id="{BF42B944-B0F4-7B0B-7414-E26B0FAE2164}"/>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1E5CF43F-80FA-8213-C734-9458E4385FF5}"/>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22157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39360" y="2209800"/>
            <a:ext cx="8474879" cy="2371496"/>
          </a:xfrm>
          <a:prstGeom prst="rect">
            <a:avLst/>
          </a:prstGeom>
        </p:spPr>
        <p:txBody>
          <a:bodyPr lIns="0" tIns="0" rIns="0" bIns="0" rtlCol="0" anchor="t">
            <a:spAutoFit/>
          </a:bodyPr>
          <a:lstStyle/>
          <a:p>
            <a:pPr algn="ctr">
              <a:lnSpc>
                <a:spcPts val="9292"/>
              </a:lnSpc>
            </a:pPr>
            <a:r>
              <a:rPr lang="en-US" sz="7680" dirty="0">
                <a:solidFill>
                  <a:srgbClr val="FFC000"/>
                </a:solidFill>
                <a:latin typeface="Harlow Solid"/>
                <a:ea typeface="Harlow Solid"/>
                <a:cs typeface="Harlow Solid"/>
                <a:sym typeface="Harlow Solid"/>
              </a:rPr>
              <a:t>Add Up Points From All 4 Rounds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00722" y="865619"/>
            <a:ext cx="9385864" cy="6089079"/>
          </a:xfrm>
          <a:custGeom>
            <a:avLst/>
            <a:gdLst/>
            <a:ahLst/>
            <a:cxnLst/>
            <a:rect l="l" t="t" r="r" b="b"/>
            <a:pathLst>
              <a:path w="9385864" h="6089079">
                <a:moveTo>
                  <a:pt x="0" y="0"/>
                </a:moveTo>
                <a:lnTo>
                  <a:pt x="9385864" y="0"/>
                </a:lnTo>
                <a:lnTo>
                  <a:pt x="9385864" y="6089080"/>
                </a:lnTo>
                <a:lnTo>
                  <a:pt x="0" y="6089080"/>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181778" y="1963057"/>
            <a:ext cx="8056852" cy="3520202"/>
          </a:xfrm>
          <a:prstGeom prst="rect">
            <a:avLst/>
          </a:prstGeom>
        </p:spPr>
        <p:txBody>
          <a:bodyPr lIns="0" tIns="0" rIns="0" bIns="0" rtlCol="0" anchor="t">
            <a:spAutoFit/>
          </a:bodyPr>
          <a:lstStyle/>
          <a:p>
            <a:pPr algn="ctr">
              <a:lnSpc>
                <a:spcPts val="9042"/>
              </a:lnSpc>
            </a:pPr>
            <a:r>
              <a:rPr lang="en-US" sz="9133" dirty="0">
                <a:solidFill>
                  <a:srgbClr val="FFC000"/>
                </a:solidFill>
                <a:latin typeface="Harlow Solid"/>
                <a:ea typeface="Harlow Solid"/>
                <a:cs typeface="Harlow Solid"/>
                <a:sym typeface="Harlow Solid"/>
              </a:rPr>
              <a:t>And the </a:t>
            </a:r>
          </a:p>
          <a:p>
            <a:pPr algn="ctr">
              <a:lnSpc>
                <a:spcPts val="9042"/>
              </a:lnSpc>
            </a:pPr>
            <a:r>
              <a:rPr lang="en-US" sz="9133" dirty="0">
                <a:solidFill>
                  <a:srgbClr val="FFC000"/>
                </a:solidFill>
                <a:latin typeface="Harlow Solid"/>
                <a:ea typeface="Harlow Solid"/>
                <a:cs typeface="Harlow Solid"/>
                <a:sym typeface="Harlow Solid"/>
              </a:rPr>
              <a:t>Trivia Champs are...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49" y="23675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6" y="1333017"/>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Breathe Materials</a:t>
            </a:r>
          </a:p>
        </p:txBody>
      </p:sp>
      <p:sp>
        <p:nvSpPr>
          <p:cNvPr id="8" name="TextBox 8"/>
          <p:cNvSpPr txBox="1"/>
          <p:nvPr/>
        </p:nvSpPr>
        <p:spPr>
          <a:xfrm>
            <a:off x="708511" y="3176706"/>
            <a:ext cx="8336567" cy="1512658"/>
          </a:xfrm>
          <a:prstGeom prst="rect">
            <a:avLst/>
          </a:prstGeom>
        </p:spPr>
        <p:txBody>
          <a:bodyPr wrap="square" lIns="0" tIns="0" rIns="0" bIns="0" rtlCol="0" anchor="t">
            <a:spAutoFit/>
          </a:bodyPr>
          <a:lstStyle/>
          <a:p>
            <a:pPr algn="ctr" defTabSz="914429">
              <a:lnSpc>
                <a:spcPts val="5766"/>
              </a:lnSpc>
            </a:pPr>
            <a:r>
              <a:rPr lang="en-US" sz="5760" b="1" dirty="0">
                <a:solidFill>
                  <a:srgbClr val="92D050"/>
                </a:solidFill>
                <a:latin typeface="Caveat Brush" pitchFamily="2" charset="0"/>
                <a:sym typeface="Century Gothic"/>
              </a:rPr>
              <a:t>Let’s review all the materials you have access to!</a:t>
            </a:r>
            <a:endParaRPr lang="en-US" sz="6606" dirty="0">
              <a:solidFill>
                <a:srgbClr val="FF914D"/>
              </a:solidFill>
              <a:latin typeface="Caveat Brush"/>
            </a:endParaRPr>
          </a:p>
        </p:txBody>
      </p:sp>
    </p:spTree>
    <p:extLst>
      <p:ext uri="{BB962C8B-B14F-4D97-AF65-F5344CB8AC3E}">
        <p14:creationId xmlns:p14="http://schemas.microsoft.com/office/powerpoint/2010/main" val="268164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83006" y="1588880"/>
            <a:ext cx="2520631" cy="2926899"/>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8D4B0A31-93CD-3310-1139-F8421251D597}"/>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920"/>
          </a:p>
        </p:txBody>
      </p:sp>
      <p:sp>
        <p:nvSpPr>
          <p:cNvPr id="9" name="TextBox 8">
            <a:extLst>
              <a:ext uri="{FF2B5EF4-FFF2-40B4-BE49-F238E27FC236}">
                <a16:creationId xmlns:a16="http://schemas.microsoft.com/office/drawing/2014/main" id="{AF8F7AD9-C151-6AFC-510B-9926515BE222}"/>
              </a:ext>
            </a:extLst>
          </p:cNvPr>
          <p:cNvSpPr txBox="1"/>
          <p:nvPr/>
        </p:nvSpPr>
        <p:spPr>
          <a:xfrm>
            <a:off x="3056921" y="1350706"/>
            <a:ext cx="1444153" cy="1274195"/>
          </a:xfrm>
          <a:prstGeom prst="rect">
            <a:avLst/>
          </a:prstGeom>
          <a:noFill/>
        </p:spPr>
        <p:txBody>
          <a:bodyPr wrap="square" rtlCol="0">
            <a:spAutoFit/>
          </a:bodyPr>
          <a:lstStyle/>
          <a:p>
            <a:pPr algn="r"/>
            <a:r>
              <a:rPr lang="en-US" sz="3840" dirty="0">
                <a:solidFill>
                  <a:schemeClr val="dk1"/>
                </a:solidFill>
                <a:latin typeface="Caveat Brush" pitchFamily="2" charset="0"/>
                <a:ea typeface="Calibri"/>
                <a:cs typeface="Calibri"/>
                <a:sym typeface="Calibri"/>
              </a:rPr>
              <a:t>Flip </a:t>
            </a:r>
          </a:p>
          <a:p>
            <a:pPr algn="r"/>
            <a:r>
              <a:rPr lang="en-US" sz="3840" dirty="0">
                <a:solidFill>
                  <a:schemeClr val="dk1"/>
                </a:solidFill>
                <a:latin typeface="Caveat Brush" pitchFamily="2" charset="0"/>
                <a:ea typeface="Calibri"/>
                <a:cs typeface="Calibri"/>
                <a:sym typeface="Calibri"/>
              </a:rPr>
              <a:t>Chart </a:t>
            </a:r>
            <a:endParaRPr lang="en-US" sz="384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8448" y="4599815"/>
            <a:ext cx="3203539"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Activities Booklet </a:t>
            </a:r>
            <a:endParaRPr lang="en-US" sz="384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401501" y="5627778"/>
            <a:ext cx="3702802"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Worksheets </a:t>
            </a:r>
            <a:endParaRPr lang="en-US" sz="384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7029316" y="2648091"/>
            <a:ext cx="2447170" cy="2961090"/>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729204" y="6076793"/>
            <a:ext cx="3203539"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Handouts </a:t>
            </a:r>
            <a:endParaRPr lang="en-US" sz="384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708664" y="3755404"/>
            <a:ext cx="3962531" cy="3719410"/>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851938" y="1061135"/>
            <a:ext cx="3472033" cy="3543875"/>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936783" y="883391"/>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920"/>
          </a:p>
        </p:txBody>
      </p:sp>
    </p:spTree>
    <p:extLst>
      <p:ext uri="{BB962C8B-B14F-4D97-AF65-F5344CB8AC3E}">
        <p14:creationId xmlns:p14="http://schemas.microsoft.com/office/powerpoint/2010/main" val="31632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325752" y="3103186"/>
            <a:ext cx="2096214" cy="2777771"/>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61496486-310E-D6CB-C406-13400504F0A5}"/>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B5603E39-A534-0A4C-AEB8-7C970F25AF5A}"/>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A3146334-BB84-4084-AD6D-AED7E641B6B9}"/>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6051886" y="1757858"/>
            <a:ext cx="3103707" cy="4089937"/>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D6638F8F-E5B3-E82B-31B3-C1D07EEF5371}"/>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13" name="TextBox 12">
            <a:extLst>
              <a:ext uri="{FF2B5EF4-FFF2-40B4-BE49-F238E27FC236}">
                <a16:creationId xmlns:a16="http://schemas.microsoft.com/office/drawing/2014/main" id="{7CAF2606-4888-82FB-52EF-8A85E1F9A8C0}"/>
              </a:ext>
            </a:extLst>
          </p:cNvPr>
          <p:cNvSpPr txBox="1"/>
          <p:nvPr/>
        </p:nvSpPr>
        <p:spPr>
          <a:xfrm>
            <a:off x="184067" y="5941346"/>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Coloring Book/Sheets </a:t>
            </a:r>
            <a:endParaRPr lang="en-US" sz="384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653019" y="5898881"/>
            <a:ext cx="3901440" cy="1274195"/>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Children’s Activities Booklet </a:t>
            </a:r>
            <a:endParaRPr lang="en-US" sz="384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868103" y="1534922"/>
            <a:ext cx="2159222" cy="2643775"/>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405447" y="1804913"/>
            <a:ext cx="3201545" cy="4042883"/>
          </a:xfrm>
          <a:prstGeom prst="rect">
            <a:avLst/>
          </a:prstGeom>
          <a:noFill/>
          <a:ln w="38100">
            <a:solidFill>
              <a:srgbClr val="92D050"/>
            </a:solidFill>
          </a:ln>
        </p:spPr>
      </p:pic>
    </p:spTree>
    <p:extLst>
      <p:ext uri="{BB962C8B-B14F-4D97-AF65-F5344CB8AC3E}">
        <p14:creationId xmlns:p14="http://schemas.microsoft.com/office/powerpoint/2010/main" val="254662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WOULD YOU RATHER?  </a:t>
            </a:r>
          </a:p>
        </p:txBody>
      </p:sp>
      <p:sp>
        <p:nvSpPr>
          <p:cNvPr id="12" name="TextBox 12"/>
          <p:cNvSpPr txBox="1"/>
          <p:nvPr/>
        </p:nvSpPr>
        <p:spPr>
          <a:xfrm>
            <a:off x="15426" y="1349756"/>
            <a:ext cx="9738175"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Vacation at the beach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in the mountains?</a:t>
            </a:r>
          </a:p>
        </p:txBody>
      </p:sp>
      <p:sp>
        <p:nvSpPr>
          <p:cNvPr id="3" name="TextBox 12">
            <a:extLst>
              <a:ext uri="{FF2B5EF4-FFF2-40B4-BE49-F238E27FC236}">
                <a16:creationId xmlns:a16="http://schemas.microsoft.com/office/drawing/2014/main" id="{5E215287-8658-EE79-2672-5BB92F1EC433}"/>
              </a:ext>
            </a:extLst>
          </p:cNvPr>
          <p:cNvSpPr txBox="1"/>
          <p:nvPr/>
        </p:nvSpPr>
        <p:spPr>
          <a:xfrm>
            <a:off x="0" y="1981200"/>
            <a:ext cx="9753600" cy="656655"/>
          </a:xfrm>
          <a:prstGeom prst="rect">
            <a:avLst/>
          </a:prstGeom>
        </p:spPr>
        <p:txBody>
          <a:bodyPr wrap="square" lIns="0" tIns="0" rIns="0" bIns="0" rtlCol="0" anchor="t">
            <a:spAutoFit/>
          </a:bodyPr>
          <a:lstStyle/>
          <a:p>
            <a:pPr algn="ctr">
              <a:buClr>
                <a:schemeClr val="dk1"/>
              </a:buClr>
              <a:buSzPts val="2800"/>
            </a:pPr>
            <a:r>
              <a:rPr lang="en-US" sz="4267" dirty="0">
                <a:solidFill>
                  <a:srgbClr val="00B050"/>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Spend the day reading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shopping?</a:t>
            </a:r>
          </a:p>
        </p:txBody>
      </p:sp>
      <p:sp>
        <p:nvSpPr>
          <p:cNvPr id="11" name="TextBox 12">
            <a:extLst>
              <a:ext uri="{FF2B5EF4-FFF2-40B4-BE49-F238E27FC236}">
                <a16:creationId xmlns:a16="http://schemas.microsoft.com/office/drawing/2014/main" id="{FC09F727-BC37-33FD-3860-44A6EE3B9E7B}"/>
              </a:ext>
            </a:extLst>
          </p:cNvPr>
          <p:cNvSpPr txBox="1"/>
          <p:nvPr/>
        </p:nvSpPr>
        <p:spPr>
          <a:xfrm>
            <a:off x="-294905" y="2875002"/>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chemeClr val="accent6"/>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Drink Coke products </a:t>
            </a:r>
            <a:r>
              <a:rPr lang="en-US" sz="3600" dirty="0">
                <a:solidFill>
                  <a:schemeClr val="accent6"/>
                </a:solidFill>
                <a:latin typeface="Caveat Brush" pitchFamily="2" charset="0"/>
                <a:ea typeface="Calibri"/>
                <a:cs typeface="Calibri"/>
                <a:sym typeface="Calibri"/>
              </a:rPr>
              <a:t>OR </a:t>
            </a:r>
            <a:r>
              <a:rPr lang="en-US" sz="3600" dirty="0">
                <a:solidFill>
                  <a:srgbClr val="00B050"/>
                </a:solidFill>
                <a:latin typeface="Caveat Brush" pitchFamily="2" charset="0"/>
                <a:ea typeface="Calibri"/>
                <a:cs typeface="Calibri"/>
                <a:sym typeface="Calibri"/>
              </a:rPr>
              <a:t>Pepsi products?</a:t>
            </a:r>
          </a:p>
        </p:txBody>
      </p:sp>
      <p:sp>
        <p:nvSpPr>
          <p:cNvPr id="14" name="TextBox 12">
            <a:extLst>
              <a:ext uri="{FF2B5EF4-FFF2-40B4-BE49-F238E27FC236}">
                <a16:creationId xmlns:a16="http://schemas.microsoft.com/office/drawing/2014/main" id="{C8F458C4-EE18-B2FC-860E-457B0B82B0AB}"/>
              </a:ext>
            </a:extLst>
          </p:cNvPr>
          <p:cNvSpPr txBox="1"/>
          <p:nvPr/>
        </p:nvSpPr>
        <p:spPr>
          <a:xfrm>
            <a:off x="15426" y="3657600"/>
            <a:ext cx="9738175"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Have someone clean your home </a:t>
            </a:r>
            <a:r>
              <a:rPr lang="en-US" sz="3600" dirty="0">
                <a:solidFill>
                  <a:schemeClr val="accent6"/>
                </a:solidFill>
                <a:latin typeface="Caveat Brush" pitchFamily="2" charset="0"/>
                <a:ea typeface="Calibri"/>
                <a:cs typeface="Calibri"/>
                <a:sym typeface="Calibri"/>
              </a:rPr>
              <a:t>OR</a:t>
            </a:r>
            <a:r>
              <a:rPr lang="en-US" sz="3600" dirty="0">
                <a:solidFill>
                  <a:srgbClr val="BCEE80"/>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cook your meals?</a:t>
            </a:r>
          </a:p>
        </p:txBody>
      </p:sp>
      <p:sp>
        <p:nvSpPr>
          <p:cNvPr id="15" name="TextBox 12">
            <a:extLst>
              <a:ext uri="{FF2B5EF4-FFF2-40B4-BE49-F238E27FC236}">
                <a16:creationId xmlns:a16="http://schemas.microsoft.com/office/drawing/2014/main" id="{0BA7E1C6-086A-1F57-708F-AC1B1C5A2452}"/>
              </a:ext>
            </a:extLst>
          </p:cNvPr>
          <p:cNvSpPr txBox="1"/>
          <p:nvPr/>
        </p:nvSpPr>
        <p:spPr>
          <a:xfrm>
            <a:off x="0" y="4495800"/>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Be able to travel back in time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into the future?</a:t>
            </a:r>
          </a:p>
        </p:txBody>
      </p:sp>
      <p:sp>
        <p:nvSpPr>
          <p:cNvPr id="16" name="TextBox 12">
            <a:extLst>
              <a:ext uri="{FF2B5EF4-FFF2-40B4-BE49-F238E27FC236}">
                <a16:creationId xmlns:a16="http://schemas.microsoft.com/office/drawing/2014/main" id="{A9E21712-9F1E-5CBB-5323-EF13952322CC}"/>
              </a:ext>
            </a:extLst>
          </p:cNvPr>
          <p:cNvSpPr txBox="1"/>
          <p:nvPr/>
        </p:nvSpPr>
        <p:spPr>
          <a:xfrm>
            <a:off x="-97495" y="5318763"/>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rgbClr val="F98832"/>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Win a lifetime supply of ice cream </a:t>
            </a:r>
            <a:r>
              <a:rPr lang="en-US" sz="3600" dirty="0">
                <a:solidFill>
                  <a:schemeClr val="accent6"/>
                </a:solidFill>
                <a:latin typeface="Caveat Brush" pitchFamily="2" charset="0"/>
                <a:ea typeface="Calibri"/>
                <a:cs typeface="Calibri"/>
                <a:sym typeface="Calibri"/>
              </a:rPr>
              <a:t>OR </a:t>
            </a:r>
            <a:r>
              <a:rPr lang="en-US" sz="3600" dirty="0">
                <a:solidFill>
                  <a:srgbClr val="00B050"/>
                </a:solidFill>
                <a:latin typeface="Caveat Brush" pitchFamily="2" charset="0"/>
                <a:ea typeface="Calibri"/>
                <a:cs typeface="Calibri"/>
                <a:sym typeface="Calibri"/>
              </a:rPr>
              <a:t>chips?</a:t>
            </a:r>
          </a:p>
        </p:txBody>
      </p:sp>
      <p:sp>
        <p:nvSpPr>
          <p:cNvPr id="20" name="TextBox 19">
            <a:extLst>
              <a:ext uri="{FF2B5EF4-FFF2-40B4-BE49-F238E27FC236}">
                <a16:creationId xmlns:a16="http://schemas.microsoft.com/office/drawing/2014/main" id="{01480723-FAF9-E1B7-4227-594E75A6A93F}"/>
              </a:ext>
            </a:extLst>
          </p:cNvPr>
          <p:cNvSpPr txBox="1"/>
          <p:nvPr/>
        </p:nvSpPr>
        <p:spPr>
          <a:xfrm>
            <a:off x="0" y="6096000"/>
            <a:ext cx="9753600" cy="643766"/>
          </a:xfrm>
          <a:prstGeom prst="rect">
            <a:avLst/>
          </a:prstGeom>
          <a:noFill/>
        </p:spPr>
        <p:txBody>
          <a:bodyPr wrap="square">
            <a:spAutoFit/>
          </a:bodyPr>
          <a:lstStyle/>
          <a:p>
            <a:pPr algn="ctr">
              <a:lnSpc>
                <a:spcPts val="4267"/>
              </a:lnSpc>
            </a:pPr>
            <a:r>
              <a:rPr lang="en-US" sz="3600" dirty="0">
                <a:solidFill>
                  <a:srgbClr val="00B050"/>
                </a:solidFill>
                <a:latin typeface="Caveat Brush" pitchFamily="2" charset="0"/>
              </a:rPr>
              <a:t>Wear a swimsuit in winter </a:t>
            </a:r>
            <a:r>
              <a:rPr lang="en-US" sz="3600" dirty="0">
                <a:solidFill>
                  <a:schemeClr val="accent6"/>
                </a:solidFill>
                <a:latin typeface="Caveat Brush" pitchFamily="2" charset="0"/>
              </a:rPr>
              <a:t>OR</a:t>
            </a:r>
            <a:r>
              <a:rPr lang="en-US" sz="3600" dirty="0">
                <a:solidFill>
                  <a:srgbClr val="BCEE80"/>
                </a:solidFill>
                <a:latin typeface="Caveat Brush" pitchFamily="2" charset="0"/>
              </a:rPr>
              <a:t> </a:t>
            </a:r>
            <a:r>
              <a:rPr lang="en-US" sz="3600" dirty="0">
                <a:solidFill>
                  <a:srgbClr val="00B050"/>
                </a:solidFill>
                <a:latin typeface="Caveat Brush" pitchFamily="2" charset="0"/>
              </a:rPr>
              <a:t>a snowsuit in summer?</a:t>
            </a:r>
          </a:p>
        </p:txBody>
      </p:sp>
      <p:sp>
        <p:nvSpPr>
          <p:cNvPr id="2" name="Arrow: Left 1">
            <a:extLst>
              <a:ext uri="{FF2B5EF4-FFF2-40B4-BE49-F238E27FC236}">
                <a16:creationId xmlns:a16="http://schemas.microsoft.com/office/drawing/2014/main" id="{AA1059B4-6C61-3DAC-EEC4-86A159A5E510}"/>
              </a:ext>
            </a:extLst>
          </p:cNvPr>
          <p:cNvSpPr/>
          <p:nvPr/>
        </p:nvSpPr>
        <p:spPr>
          <a:xfrm>
            <a:off x="731521" y="1477039"/>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7" name="Arrow: Left 16">
            <a:extLst>
              <a:ext uri="{FF2B5EF4-FFF2-40B4-BE49-F238E27FC236}">
                <a16:creationId xmlns:a16="http://schemas.microsoft.com/office/drawing/2014/main" id="{8B04AE17-9EE3-D858-540D-B534F5972C44}"/>
              </a:ext>
            </a:extLst>
          </p:cNvPr>
          <p:cNvSpPr/>
          <p:nvPr/>
        </p:nvSpPr>
        <p:spPr>
          <a:xfrm>
            <a:off x="1354190" y="2160839"/>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Arrow: Left 17">
            <a:extLst>
              <a:ext uri="{FF2B5EF4-FFF2-40B4-BE49-F238E27FC236}">
                <a16:creationId xmlns:a16="http://schemas.microsoft.com/office/drawing/2014/main" id="{8C2F35FD-9E15-8035-1DC6-F24555092075}"/>
              </a:ext>
            </a:extLst>
          </p:cNvPr>
          <p:cNvSpPr/>
          <p:nvPr/>
        </p:nvSpPr>
        <p:spPr>
          <a:xfrm>
            <a:off x="795390" y="2971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9" name="Arrow: Left 18">
            <a:extLst>
              <a:ext uri="{FF2B5EF4-FFF2-40B4-BE49-F238E27FC236}">
                <a16:creationId xmlns:a16="http://schemas.microsoft.com/office/drawing/2014/main" id="{C41430B2-522B-CC97-3EA3-11E7E6826677}"/>
              </a:ext>
            </a:extLst>
          </p:cNvPr>
          <p:cNvSpPr/>
          <p:nvPr/>
        </p:nvSpPr>
        <p:spPr>
          <a:xfrm>
            <a:off x="150970" y="3733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1" name="Arrow: Left 20">
            <a:extLst>
              <a:ext uri="{FF2B5EF4-FFF2-40B4-BE49-F238E27FC236}">
                <a16:creationId xmlns:a16="http://schemas.microsoft.com/office/drawing/2014/main" id="{4A1A48B4-FE88-1227-BF66-B99D584CDF8C}"/>
              </a:ext>
            </a:extLst>
          </p:cNvPr>
          <p:cNvSpPr/>
          <p:nvPr/>
        </p:nvSpPr>
        <p:spPr>
          <a:xfrm>
            <a:off x="257388" y="4657215"/>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2" name="Arrow: Left 21">
            <a:extLst>
              <a:ext uri="{FF2B5EF4-FFF2-40B4-BE49-F238E27FC236}">
                <a16:creationId xmlns:a16="http://schemas.microsoft.com/office/drawing/2014/main" id="{920727A3-9B17-6F81-367A-82AF313677C6}"/>
              </a:ext>
            </a:extLst>
          </p:cNvPr>
          <p:cNvSpPr/>
          <p:nvPr/>
        </p:nvSpPr>
        <p:spPr>
          <a:xfrm>
            <a:off x="651456" y="5410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3" name="Arrow: Left 22">
            <a:extLst>
              <a:ext uri="{FF2B5EF4-FFF2-40B4-BE49-F238E27FC236}">
                <a16:creationId xmlns:a16="http://schemas.microsoft.com/office/drawing/2014/main" id="{996C9046-5AC5-DE12-5007-06B150CDD73C}"/>
              </a:ext>
            </a:extLst>
          </p:cNvPr>
          <p:cNvSpPr/>
          <p:nvPr/>
        </p:nvSpPr>
        <p:spPr>
          <a:xfrm>
            <a:off x="76200" y="62484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Arrow: Left 23">
            <a:extLst>
              <a:ext uri="{FF2B5EF4-FFF2-40B4-BE49-F238E27FC236}">
                <a16:creationId xmlns:a16="http://schemas.microsoft.com/office/drawing/2014/main" id="{1CD58168-240B-AAC9-1BE2-CD88C8E40965}"/>
              </a:ext>
            </a:extLst>
          </p:cNvPr>
          <p:cNvSpPr/>
          <p:nvPr/>
        </p:nvSpPr>
        <p:spPr>
          <a:xfrm rot="10800000">
            <a:off x="8534400" y="1450355"/>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5" name="Arrow: Left 24">
            <a:extLst>
              <a:ext uri="{FF2B5EF4-FFF2-40B4-BE49-F238E27FC236}">
                <a16:creationId xmlns:a16="http://schemas.microsoft.com/office/drawing/2014/main" id="{7B8C5762-F77A-27A1-9ED8-555D961D6A58}"/>
              </a:ext>
            </a:extLst>
          </p:cNvPr>
          <p:cNvSpPr/>
          <p:nvPr/>
        </p:nvSpPr>
        <p:spPr>
          <a:xfrm rot="10800000">
            <a:off x="7993485" y="2160838"/>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6" name="Arrow: Left 25">
            <a:extLst>
              <a:ext uri="{FF2B5EF4-FFF2-40B4-BE49-F238E27FC236}">
                <a16:creationId xmlns:a16="http://schemas.microsoft.com/office/drawing/2014/main" id="{D34E364D-ABE8-C1B6-C055-F9BE4D0FEC55}"/>
              </a:ext>
            </a:extLst>
          </p:cNvPr>
          <p:cNvSpPr/>
          <p:nvPr/>
        </p:nvSpPr>
        <p:spPr>
          <a:xfrm rot="10800000">
            <a:off x="7993486" y="2971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7" name="Arrow: Left 26">
            <a:extLst>
              <a:ext uri="{FF2B5EF4-FFF2-40B4-BE49-F238E27FC236}">
                <a16:creationId xmlns:a16="http://schemas.microsoft.com/office/drawing/2014/main" id="{06ED6060-EFF0-41AA-1420-D6BA0A6BAAE5}"/>
              </a:ext>
            </a:extLst>
          </p:cNvPr>
          <p:cNvSpPr/>
          <p:nvPr/>
        </p:nvSpPr>
        <p:spPr>
          <a:xfrm rot="10800000">
            <a:off x="9043353" y="3733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8" name="Arrow: Left 27">
            <a:extLst>
              <a:ext uri="{FF2B5EF4-FFF2-40B4-BE49-F238E27FC236}">
                <a16:creationId xmlns:a16="http://schemas.microsoft.com/office/drawing/2014/main" id="{5703E7BE-FC04-2399-8464-FEDE6F3ED70F}"/>
              </a:ext>
            </a:extLst>
          </p:cNvPr>
          <p:cNvSpPr/>
          <p:nvPr/>
        </p:nvSpPr>
        <p:spPr>
          <a:xfrm rot="10800000">
            <a:off x="8949742" y="4648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9" name="Arrow: Left 28">
            <a:extLst>
              <a:ext uri="{FF2B5EF4-FFF2-40B4-BE49-F238E27FC236}">
                <a16:creationId xmlns:a16="http://schemas.microsoft.com/office/drawing/2014/main" id="{67497686-6717-C05B-93D3-8047CC4A3F8B}"/>
              </a:ext>
            </a:extLst>
          </p:cNvPr>
          <p:cNvSpPr/>
          <p:nvPr/>
        </p:nvSpPr>
        <p:spPr>
          <a:xfrm rot="10800000">
            <a:off x="8440789" y="5410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0" name="Arrow: Left 29">
            <a:extLst>
              <a:ext uri="{FF2B5EF4-FFF2-40B4-BE49-F238E27FC236}">
                <a16:creationId xmlns:a16="http://schemas.microsoft.com/office/drawing/2014/main" id="{BB6B4953-1E0C-6D1D-C785-26022E67D519}"/>
              </a:ext>
            </a:extLst>
          </p:cNvPr>
          <p:cNvSpPr/>
          <p:nvPr/>
        </p:nvSpPr>
        <p:spPr>
          <a:xfrm rot="10800000">
            <a:off x="9118124" y="62484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P spid="14" grpId="0"/>
      <p:bldP spid="15" grpId="0"/>
      <p:bldP spid="16"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6161093" y="1347716"/>
            <a:ext cx="3192868" cy="1720743"/>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69336" y="1782425"/>
            <a:ext cx="2265459" cy="2677748"/>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7120826" y="3304675"/>
            <a:ext cx="2336065" cy="2819090"/>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12C2ED61-F53A-3DD2-17EA-65A614CB91B9}"/>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920"/>
          </a:p>
        </p:txBody>
      </p:sp>
      <p:sp>
        <p:nvSpPr>
          <p:cNvPr id="3" name="TextBox 2">
            <a:extLst>
              <a:ext uri="{FF2B5EF4-FFF2-40B4-BE49-F238E27FC236}">
                <a16:creationId xmlns:a16="http://schemas.microsoft.com/office/drawing/2014/main" id="{F002DF01-9FFD-5B91-F96E-36FAC5C9B0F9}"/>
              </a:ext>
            </a:extLst>
          </p:cNvPr>
          <p:cNvSpPr txBox="1"/>
          <p:nvPr/>
        </p:nvSpPr>
        <p:spPr>
          <a:xfrm>
            <a:off x="-162858" y="4419113"/>
            <a:ext cx="4195433"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Social Media Posts </a:t>
            </a:r>
            <a:endParaRPr lang="en-US" sz="384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482851" y="6056496"/>
            <a:ext cx="2801953" cy="1274195"/>
          </a:xfrm>
          <a:prstGeom prst="rect">
            <a:avLst/>
          </a:prstGeom>
          <a:noFill/>
        </p:spPr>
        <p:txBody>
          <a:bodyPr wrap="square" rtlCol="0">
            <a:spAutoFit/>
          </a:bodyPr>
          <a:lstStyle/>
          <a:p>
            <a:r>
              <a:rPr lang="en-US" sz="3840" dirty="0">
                <a:solidFill>
                  <a:schemeClr val="dk1"/>
                </a:solidFill>
                <a:latin typeface="Caveat Brush" pitchFamily="2" charset="0"/>
                <a:ea typeface="Calibri"/>
                <a:cs typeface="Calibri"/>
                <a:sym typeface="Calibri"/>
              </a:rPr>
              <a:t>Monthly </a:t>
            </a:r>
          </a:p>
          <a:p>
            <a:r>
              <a:rPr lang="en-US" sz="3840" dirty="0">
                <a:solidFill>
                  <a:schemeClr val="dk1"/>
                </a:solidFill>
                <a:latin typeface="Caveat Brush" pitchFamily="2" charset="0"/>
                <a:ea typeface="Calibri"/>
                <a:cs typeface="Calibri"/>
                <a:sym typeface="Calibri"/>
              </a:rPr>
              <a:t>E-newsletter </a:t>
            </a:r>
            <a:endParaRPr lang="en-US" sz="384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605084" y="1257412"/>
            <a:ext cx="1450455" cy="1274195"/>
          </a:xfrm>
          <a:prstGeom prst="rect">
            <a:avLst/>
          </a:prstGeom>
          <a:noFill/>
        </p:spPr>
        <p:txBody>
          <a:bodyPr wrap="square" rtlCol="0">
            <a:spAutoFit/>
          </a:bodyPr>
          <a:lstStyle/>
          <a:p>
            <a:pPr algn="r"/>
            <a:r>
              <a:rPr lang="en-US" sz="3840" dirty="0">
                <a:solidFill>
                  <a:schemeClr val="dk1"/>
                </a:solidFill>
                <a:latin typeface="Caveat Brush" pitchFamily="2" charset="0"/>
                <a:ea typeface="Calibri"/>
                <a:cs typeface="Calibri"/>
                <a:sym typeface="Calibri"/>
              </a:rPr>
              <a:t>Short </a:t>
            </a:r>
          </a:p>
          <a:p>
            <a:pPr algn="r"/>
            <a:r>
              <a:rPr lang="en-US" sz="3840" dirty="0">
                <a:solidFill>
                  <a:schemeClr val="dk1"/>
                </a:solidFill>
                <a:latin typeface="Caveat Brush" pitchFamily="2" charset="0"/>
                <a:ea typeface="Calibri"/>
                <a:cs typeface="Calibri"/>
                <a:sym typeface="Calibri"/>
              </a:rPr>
              <a:t>Videos </a:t>
            </a:r>
            <a:endParaRPr lang="en-US" sz="384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80062" y="1060763"/>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Spanish Materials </a:t>
            </a:r>
            <a:endParaRPr lang="en-US" sz="384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742759" y="3699459"/>
            <a:ext cx="2568004" cy="3270025"/>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717895" y="2944122"/>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Quarterly Challenges </a:t>
            </a:r>
            <a:endParaRPr lang="en-US" sz="384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839779" y="5124323"/>
            <a:ext cx="2190159" cy="194064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0349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16E3CB4C-8D07-A4A6-F5FB-884D169721A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B37DF37-4142-769E-9053-915EDBEBFBA1}"/>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F405AD90-4B64-F0C1-8138-8F5793D19D56}"/>
              </a:ext>
            </a:extLst>
          </p:cNvPr>
          <p:cNvSpPr/>
          <p:nvPr/>
        </p:nvSpPr>
        <p:spPr>
          <a:xfrm>
            <a:off x="429549" y="23675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5C5E75B4-5399-EDE6-46EF-BF3FB536FEA3}"/>
              </a:ext>
            </a:extLst>
          </p:cNvPr>
          <p:cNvSpPr txBox="1"/>
          <p:nvPr/>
        </p:nvSpPr>
        <p:spPr>
          <a:xfrm>
            <a:off x="-462646" y="416529"/>
            <a:ext cx="10678883" cy="1937325"/>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964999"/>
            <a:ext cx="9547951" cy="3031279"/>
          </a:xfrm>
          <a:prstGeom prst="rect">
            <a:avLst/>
          </a:prstGeom>
        </p:spPr>
        <p:txBody>
          <a:bodyPr wrap="square" lIns="0" tIns="0" rIns="0" bIns="0" rtlCol="0" anchor="t">
            <a:spAutoFit/>
          </a:bodyPr>
          <a:lstStyle/>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Trained partners may download materials at</a:t>
            </a:r>
          </a:p>
          <a:p>
            <a:pPr algn="ctr" defTabSz="914429">
              <a:lnSpc>
                <a:spcPts val="5766"/>
              </a:lnSpc>
            </a:pPr>
            <a:r>
              <a:rPr lang="en-US" sz="5760" u="sng" dirty="0">
                <a:solidFill>
                  <a:srgbClr val="FF914D"/>
                </a:solidFill>
                <a:latin typeface="Caveat Brush" pitchFamily="2" charset="0"/>
              </a:rPr>
              <a:t>justbreathein.org/for-partners/</a:t>
            </a:r>
            <a:r>
              <a:rPr lang="en-US" sz="5760" b="1" u="sng" dirty="0">
                <a:solidFill>
                  <a:srgbClr val="92D050"/>
                </a:solidFill>
                <a:latin typeface="Caveat Brush" pitchFamily="2" charset="0"/>
                <a:ea typeface="Century Gothic"/>
                <a:cs typeface="Century Gothic"/>
                <a:sym typeface="Century Gothic"/>
              </a:rPr>
              <a:t>  </a:t>
            </a:r>
          </a:p>
          <a:p>
            <a:pPr algn="ctr" defTabSz="914429">
              <a:lnSpc>
                <a:spcPts val="5766"/>
              </a:lnSpc>
            </a:pPr>
            <a:endParaRPr lang="en-US" sz="6606" u="sng" dirty="0">
              <a:solidFill>
                <a:srgbClr val="FF914D"/>
              </a:solidFill>
              <a:latin typeface="Caveat Brush"/>
            </a:endParaRPr>
          </a:p>
        </p:txBody>
      </p:sp>
    </p:spTree>
    <p:extLst>
      <p:ext uri="{BB962C8B-B14F-4D97-AF65-F5344CB8AC3E}">
        <p14:creationId xmlns:p14="http://schemas.microsoft.com/office/powerpoint/2010/main" val="2666096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dirty="0"/>
          </a:p>
        </p:txBody>
      </p:sp>
      <p:sp>
        <p:nvSpPr>
          <p:cNvPr id="5" name="Freeform 5">
            <a:extLst>
              <a:ext uri="{FF2B5EF4-FFF2-40B4-BE49-F238E27FC236}">
                <a16:creationId xmlns:a16="http://schemas.microsoft.com/office/drawing/2014/main" id="{9B168D98-211D-6AF3-B832-1F5D3A35383C}"/>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D041C6D9-BEF5-2340-0E53-4801B8B72F97}"/>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FD99BF89-CD5F-DEAE-2B53-818962C396FB}"/>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315A8B72-3AC4-F42D-A1E7-3D30426537F8}"/>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ACCESS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327206" y="1726661"/>
            <a:ext cx="4410818" cy="5083571"/>
          </a:xfrm>
          <a:prstGeom prst="rect">
            <a:avLst/>
          </a:prstGeom>
        </p:spPr>
        <p:txBody>
          <a:bodyPr wrap="square" lIns="0" tIns="0" rIns="0" bIns="0" rtlCol="0" anchor="t">
            <a:spAutoFit/>
          </a:bodyPr>
          <a:lstStyle/>
          <a:p>
            <a:pPr marL="312125" lvl="6" algn="ctr" defTabSz="914429">
              <a:lnSpc>
                <a:spcPts val="4864"/>
              </a:lnSpc>
            </a:pPr>
            <a:r>
              <a:rPr lang="en-US" sz="4267" dirty="0">
                <a:solidFill>
                  <a:schemeClr val="accent2"/>
                </a:solidFill>
                <a:latin typeface="Caveat Brush" pitchFamily="2" charset="0"/>
              </a:rPr>
              <a:t>  </a:t>
            </a:r>
            <a:r>
              <a:rPr lang="en-US" sz="4267" dirty="0">
                <a:solidFill>
                  <a:schemeClr val="accent6"/>
                </a:solidFill>
                <a:latin typeface="Caveat Brush" pitchFamily="2" charset="0"/>
              </a:rPr>
              <a:t>QR Code Flyer</a:t>
            </a: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lvl="4" defTabSz="914429"/>
            <a:r>
              <a:rPr lang="en-US" sz="4267" dirty="0">
                <a:solidFill>
                  <a:schemeClr val="accent2"/>
                </a:solidFill>
                <a:latin typeface="Caveat Brush" pitchFamily="2" charset="0"/>
              </a:rPr>
              <a:t>                       </a:t>
            </a:r>
            <a:r>
              <a:rPr lang="en-US" sz="4267" dirty="0">
                <a:solidFill>
                  <a:schemeClr val="accent6"/>
                </a:solidFill>
                <a:latin typeface="Caveat Brush" pitchFamily="2" charset="0"/>
              </a:rPr>
              <a:t>Pocket Guide</a:t>
            </a:r>
          </a:p>
        </p:txBody>
      </p:sp>
      <p:sp>
        <p:nvSpPr>
          <p:cNvPr id="13" name="Freeform 13">
            <a:extLst>
              <a:ext uri="{FF2B5EF4-FFF2-40B4-BE49-F238E27FC236}">
                <a16:creationId xmlns:a16="http://schemas.microsoft.com/office/drawing/2014/main" id="{7A529AE3-B880-4661-FA9A-BBF9EF90BC5F}"/>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63366" y="1401322"/>
            <a:ext cx="4052903" cy="5258349"/>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5303892" y="2725172"/>
            <a:ext cx="4086342" cy="2325620"/>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7079030" y="5196294"/>
            <a:ext cx="536066" cy="784490"/>
          </a:xfrm>
          <a:prstGeom prst="upArrow">
            <a:avLst/>
          </a:prstGeom>
          <a:solidFill>
            <a:srgbClr val="92D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20">
              <a:solidFill>
                <a:srgbClr val="92D050"/>
              </a:solidFill>
            </a:endParaRPr>
          </a:p>
        </p:txBody>
      </p:sp>
      <p:sp>
        <p:nvSpPr>
          <p:cNvPr id="3" name="Arrow: Up 2">
            <a:extLst>
              <a:ext uri="{FF2B5EF4-FFF2-40B4-BE49-F238E27FC236}">
                <a16:creationId xmlns:a16="http://schemas.microsoft.com/office/drawing/2014/main" id="{D457E44A-595A-D4F1-C96B-CF04434D317B}"/>
              </a:ext>
            </a:extLst>
          </p:cNvPr>
          <p:cNvSpPr/>
          <p:nvPr/>
        </p:nvSpPr>
        <p:spPr>
          <a:xfrm rot="16200000">
            <a:off x="4677056" y="1602449"/>
            <a:ext cx="536066" cy="784490"/>
          </a:xfrm>
          <a:prstGeom prst="upArrow">
            <a:avLst/>
          </a:prstGeom>
          <a:solidFill>
            <a:srgbClr val="92D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79829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805155" y="25225"/>
            <a:ext cx="8143290" cy="4243428"/>
          </a:xfrm>
        </p:spPr>
        <p:txBody>
          <a:bodyPr anchor="ctr">
            <a:normAutofit/>
          </a:bodyPr>
          <a:lstStyle/>
          <a:p>
            <a:pPr marL="0" indent="0" algn="ctr">
              <a:buNone/>
            </a:pPr>
            <a:r>
              <a:rPr lang="en-US" sz="4053" dirty="0">
                <a:latin typeface="Caveat Brush" pitchFamily="2" charset="0"/>
                <a:ea typeface="Segoe UI Black" panose="020B0A02040204020203" pitchFamily="34" charset="0"/>
                <a:cs typeface="Segoe UI" panose="020B0502040204020203" pitchFamily="34" charset="0"/>
              </a:rPr>
              <a:t>Order QNI Materials for FREE at: </a:t>
            </a:r>
            <a:r>
              <a:rPr lang="en-US" sz="352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8070743" y="2946497"/>
            <a:ext cx="1373972" cy="23119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908496" y="3512703"/>
            <a:ext cx="2965418" cy="258555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909715" y="3293741"/>
            <a:ext cx="2801953" cy="3746800"/>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9" name="Freeform 5">
            <a:extLst>
              <a:ext uri="{FF2B5EF4-FFF2-40B4-BE49-F238E27FC236}">
                <a16:creationId xmlns:a16="http://schemas.microsoft.com/office/drawing/2014/main" id="{F512D275-0F37-066B-D97D-94EDE0BC9B3F}"/>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0" name="Freeform 6">
            <a:extLst>
              <a:ext uri="{FF2B5EF4-FFF2-40B4-BE49-F238E27FC236}">
                <a16:creationId xmlns:a16="http://schemas.microsoft.com/office/drawing/2014/main" id="{CAC951E6-CB3A-A212-2AE6-A3D5762E2C3B}"/>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1" name="TextBox 10">
            <a:extLst>
              <a:ext uri="{FF2B5EF4-FFF2-40B4-BE49-F238E27FC236}">
                <a16:creationId xmlns:a16="http://schemas.microsoft.com/office/drawing/2014/main" id="{1E53A7CF-DD02-CDE7-47C9-3247D212BF74}"/>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920"/>
          </a:p>
        </p:txBody>
      </p:sp>
      <p:sp>
        <p:nvSpPr>
          <p:cNvPr id="13" name="Freeform 8">
            <a:extLst>
              <a:ext uri="{FF2B5EF4-FFF2-40B4-BE49-F238E27FC236}">
                <a16:creationId xmlns:a16="http://schemas.microsoft.com/office/drawing/2014/main" id="{00EA78EF-C387-8A0F-0B06-FA20BAB45CC1}"/>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920"/>
          </a:p>
        </p:txBody>
      </p:sp>
      <p:sp>
        <p:nvSpPr>
          <p:cNvPr id="15" name="Freeform 13">
            <a:extLst>
              <a:ext uri="{FF2B5EF4-FFF2-40B4-BE49-F238E27FC236}">
                <a16:creationId xmlns:a16="http://schemas.microsoft.com/office/drawing/2014/main" id="{3778597A-1482-34C3-A52B-E241958E9D78}"/>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920"/>
          </a:p>
        </p:txBody>
      </p:sp>
      <p:sp>
        <p:nvSpPr>
          <p:cNvPr id="16" name="Freeform 7">
            <a:extLst>
              <a:ext uri="{FF2B5EF4-FFF2-40B4-BE49-F238E27FC236}">
                <a16:creationId xmlns:a16="http://schemas.microsoft.com/office/drawing/2014/main" id="{A6F8550A-F4C5-4E4F-5939-419C15361E66}"/>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920"/>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308886" y="2982205"/>
            <a:ext cx="1321130" cy="2311975"/>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481926" y="5066789"/>
            <a:ext cx="8143290" cy="3027284"/>
          </a:xfrm>
          <a:prstGeom prst="rect">
            <a:avLst/>
          </a:prstGeom>
        </p:spPr>
        <p:txBody>
          <a:bodyPr vert="horz" lIns="97536" tIns="48768" rIns="97536" bIns="48768"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None/>
            </a:pPr>
            <a:r>
              <a:rPr lang="en-US" sz="3413"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316280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QUITNOW INDIANA</a:t>
            </a: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21" name="TextBox 20">
            <a:extLst>
              <a:ext uri="{FF2B5EF4-FFF2-40B4-BE49-F238E27FC236}">
                <a16:creationId xmlns:a16="http://schemas.microsoft.com/office/drawing/2014/main" id="{96563E67-1A5C-87A9-9623-F1D949C3446C}"/>
              </a:ext>
            </a:extLst>
          </p:cNvPr>
          <p:cNvSpPr txBox="1"/>
          <p:nvPr/>
        </p:nvSpPr>
        <p:spPr>
          <a:xfrm>
            <a:off x="0" y="1309778"/>
            <a:ext cx="9632845" cy="1845249"/>
          </a:xfrm>
          <a:prstGeom prst="rect">
            <a:avLst/>
          </a:prstGeom>
          <a:noFill/>
        </p:spPr>
        <p:txBody>
          <a:bodyPr wrap="square" rtlCol="0">
            <a:spAutoFit/>
          </a:bodyPr>
          <a:lstStyle/>
          <a:p>
            <a:pPr marL="312125" algn="ctr" defTabSz="914429">
              <a:lnSpc>
                <a:spcPts val="4800"/>
              </a:lnSpc>
            </a:pPr>
            <a:r>
              <a:rPr lang="en-US" sz="3840" dirty="0">
                <a:latin typeface="Caveat Brush" pitchFamily="2" charset="0"/>
              </a:rPr>
              <a:t>FREE &amp; Available 24/7   </a:t>
            </a:r>
            <a:r>
              <a:rPr lang="en-US" sz="3840" dirty="0">
                <a:solidFill>
                  <a:srgbClr val="F98832"/>
                </a:solidFill>
                <a:latin typeface="Caveat Brush" pitchFamily="2" charset="0"/>
              </a:rPr>
              <a:t>&gt;&gt;</a:t>
            </a:r>
            <a:r>
              <a:rPr lang="en-US" sz="3840" dirty="0">
                <a:latin typeface="Caveat Brush" pitchFamily="2" charset="0"/>
              </a:rPr>
              <a:t>   Call, Text, Online, or App</a:t>
            </a:r>
          </a:p>
          <a:p>
            <a:pPr marL="312125" algn="ctr" defTabSz="914429">
              <a:lnSpc>
                <a:spcPts val="4800"/>
              </a:lnSpc>
            </a:pPr>
            <a:r>
              <a:rPr lang="en-US" sz="3840" dirty="0">
                <a:latin typeface="Caveat Brush" pitchFamily="2" charset="0"/>
              </a:rPr>
              <a:t>Trained Quit Coach    </a:t>
            </a:r>
            <a:r>
              <a:rPr lang="en-US" sz="3840" dirty="0">
                <a:solidFill>
                  <a:srgbClr val="F98832"/>
                </a:solidFill>
                <a:latin typeface="Caveat Brush" pitchFamily="2" charset="0"/>
              </a:rPr>
              <a:t>&gt;&gt;</a:t>
            </a:r>
            <a:r>
              <a:rPr lang="en-US" sz="3840" dirty="0">
                <a:latin typeface="Caveat Brush" pitchFamily="2" charset="0"/>
              </a:rPr>
              <a:t>   Customized Quit Plan</a:t>
            </a:r>
          </a:p>
          <a:p>
            <a:pPr algn="ctr" defTabSz="914429">
              <a:lnSpc>
                <a:spcPts val="3840"/>
              </a:lnSpc>
            </a:pPr>
            <a:endParaRPr lang="en-US" sz="4267" dirty="0">
              <a:latin typeface="Caveat Brush" pitchFamily="2" charset="0"/>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696946" y="2666013"/>
            <a:ext cx="5839940" cy="4484624"/>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532616" y="4022335"/>
            <a:ext cx="3471414" cy="1598899"/>
          </a:xfrm>
          <a:prstGeom prst="rect">
            <a:avLst/>
          </a:prstGeom>
          <a:noFill/>
        </p:spPr>
        <p:txBody>
          <a:bodyPr wrap="square">
            <a:spAutoFit/>
          </a:bodyPr>
          <a:lstStyle/>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1-800-Quit-Now (784-8669)</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1-855-DÉJELO-YA (Spanish)</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1-877-777-6534 (TTY)</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Text READY to 34191</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Text LISTO to 34191 (Spanish)</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82198" y="2955868"/>
            <a:ext cx="3440242" cy="3499548"/>
          </a:xfrm>
          <a:prstGeom prst="rect">
            <a:avLst/>
          </a:prstGeom>
          <a:noFill/>
        </p:spPr>
        <p:txBody>
          <a:bodyPr wrap="square" rtlCol="0">
            <a:spAutoFit/>
          </a:bodyPr>
          <a:lstStyle/>
          <a:p>
            <a:pPr marL="312125" defTabSz="914429">
              <a:lnSpc>
                <a:spcPts val="4480"/>
              </a:lnSpc>
            </a:pPr>
            <a:endParaRPr lang="en-US" sz="3413" dirty="0">
              <a:latin typeface="Caveat Brush" pitchFamily="2" charset="0"/>
            </a:endParaRPr>
          </a:p>
          <a:p>
            <a:pPr marL="312125" lvl="2" algn="ctr" defTabSz="914429">
              <a:lnSpc>
                <a:spcPts val="4480"/>
              </a:lnSpc>
            </a:pPr>
            <a:r>
              <a:rPr lang="en-US" sz="3840" dirty="0">
                <a:solidFill>
                  <a:srgbClr val="F98832"/>
                </a:solidFill>
                <a:latin typeface="Caveat Brush" pitchFamily="2" charset="0"/>
              </a:rPr>
              <a:t>FREE</a:t>
            </a:r>
            <a:r>
              <a:rPr lang="en-US" sz="3840" dirty="0">
                <a:latin typeface="Caveat Brush" pitchFamily="2" charset="0"/>
              </a:rPr>
              <a:t> Nicotine Replacement Therapies (NRT), as available</a:t>
            </a:r>
          </a:p>
          <a:p>
            <a:pPr algn="ctr" defTabSz="914429">
              <a:lnSpc>
                <a:spcPts val="3840"/>
              </a:lnSpc>
            </a:pPr>
            <a:endParaRPr lang="en-US" sz="4267" dirty="0">
              <a:latin typeface="Caveat Brush" pitchFamily="2" charset="0"/>
            </a:endParaRPr>
          </a:p>
        </p:txBody>
      </p:sp>
    </p:spTree>
    <p:extLst>
      <p:ext uri="{BB962C8B-B14F-4D97-AF65-F5344CB8AC3E}">
        <p14:creationId xmlns:p14="http://schemas.microsoft.com/office/powerpoint/2010/main" val="2455920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9" name="Freeform 5">
            <a:extLst>
              <a:ext uri="{FF2B5EF4-FFF2-40B4-BE49-F238E27FC236}">
                <a16:creationId xmlns:a16="http://schemas.microsoft.com/office/drawing/2014/main" id="{75E409B1-05B6-35F0-D488-3D386EFAC0E7}"/>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Freeform 6">
            <a:extLst>
              <a:ext uri="{FF2B5EF4-FFF2-40B4-BE49-F238E27FC236}">
                <a16:creationId xmlns:a16="http://schemas.microsoft.com/office/drawing/2014/main" id="{C041F763-DE58-36DE-B95F-A6B0E86CF174}"/>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1" name="TextBox 10">
            <a:extLst>
              <a:ext uri="{FF2B5EF4-FFF2-40B4-BE49-F238E27FC236}">
                <a16:creationId xmlns:a16="http://schemas.microsoft.com/office/drawing/2014/main" id="{8A657244-A0FF-FC2A-493B-0E81DF67289F}"/>
              </a:ext>
            </a:extLst>
          </p:cNvPr>
          <p:cNvSpPr txBox="1"/>
          <p:nvPr/>
        </p:nvSpPr>
        <p:spPr>
          <a:xfrm>
            <a:off x="731521" y="363508"/>
            <a:ext cx="8095567" cy="675698"/>
          </a:xfrm>
          <a:prstGeom prst="rect">
            <a:avLst/>
          </a:prstGeom>
        </p:spPr>
        <p:txBody>
          <a:bodyPr lIns="0" tIns="0" rIns="0" bIns="0" rtlCol="0" anchor="t">
            <a:spAutoFit/>
          </a:bodyPr>
          <a:lstStyle/>
          <a:p>
            <a:pPr algn="ctr" defTabSz="914429">
              <a:lnSpc>
                <a:spcPts val="5394"/>
              </a:lnSpc>
            </a:pPr>
            <a:r>
              <a:rPr lang="en-US" sz="4267" dirty="0">
                <a:solidFill>
                  <a:srgbClr val="F98832"/>
                </a:solidFill>
                <a:latin typeface="Caveat Brush" pitchFamily="2" charset="0"/>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5" name="Freeform 13">
            <a:extLst>
              <a:ext uri="{FF2B5EF4-FFF2-40B4-BE49-F238E27FC236}">
                <a16:creationId xmlns:a16="http://schemas.microsoft.com/office/drawing/2014/main" id="{00D99E25-1756-1C4F-91E6-69C4F9A55790}"/>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405448" y="1403094"/>
          <a:ext cx="8869245" cy="5548599"/>
        </p:xfrm>
        <a:graphic>
          <a:graphicData uri="http://schemas.openxmlformats.org/drawingml/2006/table">
            <a:tbl>
              <a:tblPr firstRow="1" firstCol="1" bandRow="1"/>
              <a:tblGrid>
                <a:gridCol w="1773849">
                  <a:extLst>
                    <a:ext uri="{9D8B030D-6E8A-4147-A177-3AD203B41FA5}">
                      <a16:colId xmlns:a16="http://schemas.microsoft.com/office/drawing/2014/main" val="3037873599"/>
                    </a:ext>
                  </a:extLst>
                </a:gridCol>
                <a:gridCol w="1773849">
                  <a:extLst>
                    <a:ext uri="{9D8B030D-6E8A-4147-A177-3AD203B41FA5}">
                      <a16:colId xmlns:a16="http://schemas.microsoft.com/office/drawing/2014/main" val="2225160234"/>
                    </a:ext>
                  </a:extLst>
                </a:gridCol>
                <a:gridCol w="1773849">
                  <a:extLst>
                    <a:ext uri="{9D8B030D-6E8A-4147-A177-3AD203B41FA5}">
                      <a16:colId xmlns:a16="http://schemas.microsoft.com/office/drawing/2014/main" val="1734986908"/>
                    </a:ext>
                  </a:extLst>
                </a:gridCol>
                <a:gridCol w="1773849">
                  <a:extLst>
                    <a:ext uri="{9D8B030D-6E8A-4147-A177-3AD203B41FA5}">
                      <a16:colId xmlns:a16="http://schemas.microsoft.com/office/drawing/2014/main" val="867093427"/>
                    </a:ext>
                  </a:extLst>
                </a:gridCol>
                <a:gridCol w="1773849">
                  <a:extLst>
                    <a:ext uri="{9D8B030D-6E8A-4147-A177-3AD203B41FA5}">
                      <a16:colId xmlns:a16="http://schemas.microsoft.com/office/drawing/2014/main" val="1302947085"/>
                    </a:ext>
                  </a:extLst>
                </a:gridCol>
              </a:tblGrid>
              <a:tr h="791674">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Program</a:t>
                      </a: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0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Sessions</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NRT</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2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2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Amount</a:t>
                      </a: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809765">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Pregnancy</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7</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Yes*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2 weeks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86790">
                <a:tc>
                  <a:txBody>
                    <a:bodyPr/>
                    <a:lstStyle/>
                    <a:p>
                      <a:pPr marL="0" marR="0" algn="ctr">
                        <a:lnSpc>
                          <a:spcPct val="107000"/>
                        </a:lnSpc>
                        <a:spcBef>
                          <a:spcPts val="0"/>
                        </a:spcBef>
                        <a:spcAft>
                          <a:spcPts val="0"/>
                        </a:spcAft>
                      </a:pPr>
                      <a:endParaRPr lang="en-US" sz="9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Behavioral Health</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7</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Yes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500" b="0" i="0" u="none" strike="noStrike" kern="100" noProof="0" dirty="0">
                          <a:solidFill>
                            <a:srgbClr val="595959"/>
                          </a:solidFill>
                          <a:effectLst/>
                          <a:latin typeface="Segoe UI"/>
                        </a:rPr>
                        <a:t>Patch or Gum</a:t>
                      </a:r>
                      <a:endParaRPr lang="en-US" sz="1500" dirty="0"/>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2 weeks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86790">
                <a:tc>
                  <a:txBody>
                    <a:bodyPr/>
                    <a:lstStyle/>
                    <a:p>
                      <a:pPr marL="0" marR="0" algn="ctr">
                        <a:lnSpc>
                          <a:spcPct val="107000"/>
                        </a:lnSpc>
                        <a:spcBef>
                          <a:spcPts val="0"/>
                        </a:spcBef>
                        <a:spcAft>
                          <a:spcPts val="0"/>
                        </a:spcAft>
                      </a:pPr>
                      <a:endParaRPr lang="en-US" sz="9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9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6 Steps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No</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N/A</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N/A</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86790">
                <a:tc>
                  <a:txBody>
                    <a:bodyPr/>
                    <a:lstStyle/>
                    <a:p>
                      <a:pPr marL="0" marR="0" algn="ctr">
                        <a:lnSpc>
                          <a:spcPct val="107000"/>
                        </a:lnSpc>
                        <a:spcBef>
                          <a:spcPts val="0"/>
                        </a:spcBef>
                        <a:spcAft>
                          <a:spcPts val="0"/>
                        </a:spcAft>
                      </a:pP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Enhancement</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5 or 7</a:t>
                      </a:r>
                      <a:endParaRPr lang="en-US" sz="900" b="0" kern="100" dirty="0">
                        <a:effectLst/>
                        <a:latin typeface="Aptos"/>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Yes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b="0" kern="100" dirty="0">
                          <a:solidFill>
                            <a:srgbClr val="595959"/>
                          </a:solidFill>
                          <a:effectLst/>
                          <a:latin typeface="Segoe UI"/>
                          <a:ea typeface="Aptos" panose="020B0004020202020204" pitchFamily="34" charset="0"/>
                          <a:cs typeface="Times New Roman"/>
                        </a:rPr>
                        <a:t>Patch or Gum</a:t>
                      </a: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9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2 weeks</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86790">
                <a:tc>
                  <a:txBody>
                    <a:bodyPr/>
                    <a:lstStyle/>
                    <a:p>
                      <a:pPr marL="0" marR="0" algn="ctr">
                        <a:lnSpc>
                          <a:spcPct val="107000"/>
                        </a:lnSpc>
                        <a:spcBef>
                          <a:spcPts val="0"/>
                        </a:spcBef>
                        <a:spcAft>
                          <a:spcPts val="0"/>
                        </a:spcAft>
                      </a:pPr>
                      <a:endParaRPr lang="en-US" sz="9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9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3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5</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2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5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5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2 weeks</a:t>
                      </a: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1861864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pic>
        <p:nvPicPr>
          <p:cNvPr id="11" name="Graphic 10" descr="Brainstorm outline">
            <a:extLst>
              <a:ext uri="{FF2B5EF4-FFF2-40B4-BE49-F238E27FC236}">
                <a16:creationId xmlns:a16="http://schemas.microsoft.com/office/drawing/2014/main" id="{842131F6-FB8F-C89E-236A-5A4AC0162C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127" y="2298222"/>
            <a:ext cx="1256708" cy="1256708"/>
          </a:xfrm>
          <a:prstGeom prst="rect">
            <a:avLst/>
          </a:prstGeom>
        </p:spPr>
      </p:pic>
      <p:pic>
        <p:nvPicPr>
          <p:cNvPr id="13" name="Graphic 12" descr="Group brainstorm outline">
            <a:extLst>
              <a:ext uri="{FF2B5EF4-FFF2-40B4-BE49-F238E27FC236}">
                <a16:creationId xmlns:a16="http://schemas.microsoft.com/office/drawing/2014/main" id="{45A1CA5B-8F6D-4971-D6DA-78CEB19293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55409" y="2298223"/>
            <a:ext cx="1256707" cy="1256707"/>
          </a:xfrm>
          <a:prstGeom prst="rect">
            <a:avLst/>
          </a:prstGeom>
        </p:spPr>
      </p:pic>
      <p:pic>
        <p:nvPicPr>
          <p:cNvPr id="15" name="Graphic 14" descr="Boardroom with solid fill">
            <a:extLst>
              <a:ext uri="{FF2B5EF4-FFF2-40B4-BE49-F238E27FC236}">
                <a16:creationId xmlns:a16="http://schemas.microsoft.com/office/drawing/2014/main" id="{2E69D718-9E4B-1A8B-4B43-812CE64DFC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60780" y="2298223"/>
            <a:ext cx="1256707" cy="1256707"/>
          </a:xfrm>
          <a:prstGeom prst="rect">
            <a:avLst/>
          </a:prstGeom>
        </p:spPr>
      </p:pic>
      <p:sp>
        <p:nvSpPr>
          <p:cNvPr id="16" name="Arrow: Striped Right 15">
            <a:extLst>
              <a:ext uri="{FF2B5EF4-FFF2-40B4-BE49-F238E27FC236}">
                <a16:creationId xmlns:a16="http://schemas.microsoft.com/office/drawing/2014/main" id="{A193DA51-A1A0-97FF-4BCD-59548B6ECBBC}"/>
              </a:ext>
            </a:extLst>
          </p:cNvPr>
          <p:cNvSpPr/>
          <p:nvPr/>
        </p:nvSpPr>
        <p:spPr>
          <a:xfrm>
            <a:off x="2858811" y="2738593"/>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8D9B1CBC-B4A4-E79A-CA30-FF8D87CABE13}"/>
              </a:ext>
            </a:extLst>
          </p:cNvPr>
          <p:cNvSpPr/>
          <p:nvPr/>
        </p:nvSpPr>
        <p:spPr>
          <a:xfrm>
            <a:off x="6143054" y="2738593"/>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80D34E37-B406-90E4-6E20-BC30BF2C1980}"/>
              </a:ext>
            </a:extLst>
          </p:cNvPr>
          <p:cNvSpPr txBox="1"/>
          <p:nvPr/>
        </p:nvSpPr>
        <p:spPr>
          <a:xfrm>
            <a:off x="598904" y="3466481"/>
            <a:ext cx="8555788" cy="748988"/>
          </a:xfrm>
          <a:prstGeom prst="rect">
            <a:avLst/>
          </a:prstGeom>
          <a:noFill/>
        </p:spPr>
        <p:txBody>
          <a:bodyPr wrap="square" rtlCol="0">
            <a:spAutoFit/>
          </a:bodyPr>
          <a:lstStyle/>
          <a:p>
            <a:pPr algn="ctr"/>
            <a:r>
              <a:rPr lang="en-US" sz="4267" dirty="0">
                <a:latin typeface="Caveat Brush" pitchFamily="2" charset="0"/>
              </a:rPr>
              <a:t> </a:t>
            </a:r>
            <a:r>
              <a:rPr lang="en-US" sz="4267" dirty="0">
                <a:solidFill>
                  <a:srgbClr val="92D050"/>
                </a:solidFill>
                <a:latin typeface="Caveat Brush" pitchFamily="2" charset="0"/>
              </a:rPr>
              <a:t>Think        	   Pair                   Share</a:t>
            </a:r>
          </a:p>
        </p:txBody>
      </p:sp>
    </p:spTree>
    <p:extLst>
      <p:ext uri="{BB962C8B-B14F-4D97-AF65-F5344CB8AC3E}">
        <p14:creationId xmlns:p14="http://schemas.microsoft.com/office/powerpoint/2010/main" val="300272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D4811-F78E-71D9-AA0F-4B81F444858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857EB0-EA10-A073-2B0E-20C3A61B67DA}"/>
              </a:ext>
            </a:extLst>
          </p:cNvPr>
          <p:cNvSpPr/>
          <p:nvPr/>
        </p:nvSpPr>
        <p:spPr>
          <a:xfrm flipH="1">
            <a:off x="7293338" y="5568180"/>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F63528E7-8BBE-AFD2-A5A2-64419E9CC2E5}"/>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4C24714C-4945-CF1A-5B85-F03EA87D6BA0}"/>
              </a:ext>
            </a:extLst>
          </p:cNvPr>
          <p:cNvSpPr/>
          <p:nvPr/>
        </p:nvSpPr>
        <p:spPr>
          <a:xfrm>
            <a:off x="6483319" y="6166010"/>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C9A791B1-6BBD-9236-4EA4-0E00C6A8B9CE}"/>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BDDCE2B2-D4E6-98D5-11B3-E8542DF156A7}"/>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DEFC3A99-9130-DAF4-99B0-54EE44C568DE}"/>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1844A93E-567D-44FF-70ED-CC5BA2D471AB}"/>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8D6C4BFC-49E9-5466-A39C-87EB35E83E56}"/>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F0D3060C-B9D7-AD36-B3D2-32CD1E84B69F}"/>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07CDE61D-8141-5EB6-8FEF-A9D02B163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E611BF04-2412-CB71-2F9D-144BC194F5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C76298F1-E454-220B-205D-F67F9AFECB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9A4BD872-3A9C-7FE1-9671-CCD7ED1A9E34}"/>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2D603FF4-66CE-3282-15E5-08865E23BED2}"/>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3DC7C85E-B97F-8519-532F-AB64B39FFEA7}"/>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BA196EB9-DA70-B983-CFA1-CE3AAE2650E6}"/>
              </a:ext>
            </a:extLst>
          </p:cNvPr>
          <p:cNvSpPr/>
          <p:nvPr/>
        </p:nvSpPr>
        <p:spPr>
          <a:xfrm>
            <a:off x="3555048" y="5674582"/>
            <a:ext cx="2643498"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THINK</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25" name="TextBox 7">
            <a:extLst>
              <a:ext uri="{FF2B5EF4-FFF2-40B4-BE49-F238E27FC236}">
                <a16:creationId xmlns:a16="http://schemas.microsoft.com/office/drawing/2014/main" id="{5ACED11B-129D-F99A-8C9A-02247FD8E1C4}"/>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15448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53D0-F7BB-6393-0731-2C11E29130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FB061E-949F-E089-B06A-145A17001681}"/>
              </a:ext>
            </a:extLst>
          </p:cNvPr>
          <p:cNvSpPr/>
          <p:nvPr/>
        </p:nvSpPr>
        <p:spPr>
          <a:xfrm flipH="1">
            <a:off x="7293338" y="5457418"/>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259FC8F9-4A06-314A-204A-2C14B8FAF17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E11BE78-EC80-3BFE-2A87-7D74CE088235}"/>
              </a:ext>
            </a:extLst>
          </p:cNvPr>
          <p:cNvSpPr/>
          <p:nvPr/>
        </p:nvSpPr>
        <p:spPr>
          <a:xfrm>
            <a:off x="6425829" y="6132124"/>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3CFB8237-2377-A44C-9820-AF8E72C243D8}"/>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919E8DCE-C4CD-0168-44FD-902C90196913}"/>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A5AB1EBB-0E4F-F30A-1B07-167E38E11B35}"/>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C71D8BA3-3707-D2D2-DEC1-5FF951CF5605}"/>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11BFB326-202E-8C06-93B9-EBB3D324EB63}"/>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E290CA8D-80B3-D954-9051-679E089677EB}"/>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54BE1058-000F-AC03-AF22-E7C07FA52C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65BDDA99-A390-9D57-6B27-055A988FA2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9D5D55E2-6F8A-F481-92B0-67AF4631C6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E44528A4-9DBD-966F-0B38-1EDCA8A88206}"/>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5A645490-391B-06A8-33C8-DEC4ED43FAD7}"/>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8804CDDD-3411-367D-D1C1-B864EE6445BE}"/>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02555276-0BB2-04DB-2315-8BF09D0A9460}"/>
              </a:ext>
            </a:extLst>
          </p:cNvPr>
          <p:cNvSpPr/>
          <p:nvPr/>
        </p:nvSpPr>
        <p:spPr>
          <a:xfrm>
            <a:off x="3687164" y="5674582"/>
            <a:ext cx="2379266"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PAIR</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10" name="TextBox 7">
            <a:extLst>
              <a:ext uri="{FF2B5EF4-FFF2-40B4-BE49-F238E27FC236}">
                <a16:creationId xmlns:a16="http://schemas.microsoft.com/office/drawing/2014/main" id="{D68D6FDC-8CF6-7934-51D3-904BADEAF4D1}"/>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1528843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8DF8-6C15-163C-496B-C14EB2E2BF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789611-AB8A-943A-919D-4B36BFBFD687}"/>
              </a:ext>
            </a:extLst>
          </p:cNvPr>
          <p:cNvSpPr/>
          <p:nvPr/>
        </p:nvSpPr>
        <p:spPr>
          <a:xfrm flipH="1">
            <a:off x="7280032" y="5499593"/>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15DB2896-B1AF-0931-963C-1D22C1E1BD2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C4631E2C-BC76-8EF8-E34A-089619B5E3BA}"/>
              </a:ext>
            </a:extLst>
          </p:cNvPr>
          <p:cNvSpPr/>
          <p:nvPr/>
        </p:nvSpPr>
        <p:spPr>
          <a:xfrm>
            <a:off x="6531493" y="6132124"/>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D06C46C1-13DC-0AD5-062F-78CA82DDBEA0}"/>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E3062B1C-A265-192E-FAF7-005F1547AD0A}"/>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1D8B8104-EC6B-D993-19E7-4A59EBC354EF}"/>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5919913D-A5ED-18AC-7707-0C7AF1A519DE}"/>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E40DFC6A-579B-CF6B-A75D-61011B6CDEEC}"/>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288F443B-683A-9B2C-8C66-C83CED21F4B2}"/>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8A45592E-5968-25F4-38BC-96A23F19B7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CC5A0BE1-AF3F-EDD7-5A60-2B067FF8D2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3BA185EE-1C51-2477-4310-3F74CC3A4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FE184BDB-7232-7A80-DF0A-371B1F1C7DEA}"/>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8BFACDD0-5BFE-997A-636E-180E65B6C932}"/>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1590BA57-0274-BBE7-4457-CE440ECC0FFF}"/>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327C2A15-F83A-3430-1216-ABEAA495BCA4}"/>
              </a:ext>
            </a:extLst>
          </p:cNvPr>
          <p:cNvSpPr/>
          <p:nvPr/>
        </p:nvSpPr>
        <p:spPr>
          <a:xfrm>
            <a:off x="3545872" y="5674582"/>
            <a:ext cx="2661849"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SHARE</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10" name="TextBox 7">
            <a:extLst>
              <a:ext uri="{FF2B5EF4-FFF2-40B4-BE49-F238E27FC236}">
                <a16:creationId xmlns:a16="http://schemas.microsoft.com/office/drawing/2014/main" id="{C03D4D80-22ED-6B47-6A19-DC44661734A4}"/>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261600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B47B-E7E8-94DD-2C75-DE3D4F7A34F3}"/>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EB3FF1DE-4F65-BAE6-0B71-DF7955BE631C}"/>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0E5EFF14-E97F-1916-F5DE-2F9E1DACDFAB}"/>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304FE8CF-B8BA-2356-1B95-CEDCDD499798}"/>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7" name="Freeform 7">
            <a:extLst>
              <a:ext uri="{FF2B5EF4-FFF2-40B4-BE49-F238E27FC236}">
                <a16:creationId xmlns:a16="http://schemas.microsoft.com/office/drawing/2014/main" id="{DEEE98C3-B5DF-D0FA-1754-BDDF5C36CA2A}"/>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8" name="Freeform 8">
            <a:extLst>
              <a:ext uri="{FF2B5EF4-FFF2-40B4-BE49-F238E27FC236}">
                <a16:creationId xmlns:a16="http://schemas.microsoft.com/office/drawing/2014/main" id="{C72CB4B9-E577-37DA-6394-E4FF823A7EC4}"/>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9E2EF406-8DAC-F784-5ADB-101B898C9FB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296A9AB8-C08F-E628-5B93-B8D2E1395A71}"/>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WOULD YOU RATHER?  </a:t>
            </a:r>
          </a:p>
        </p:txBody>
      </p:sp>
      <p:sp>
        <p:nvSpPr>
          <p:cNvPr id="13" name="Freeform 13">
            <a:extLst>
              <a:ext uri="{FF2B5EF4-FFF2-40B4-BE49-F238E27FC236}">
                <a16:creationId xmlns:a16="http://schemas.microsoft.com/office/drawing/2014/main" id="{D6DEE789-C238-D75F-B139-A2B42ABEA2DA}"/>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920"/>
          </a:p>
        </p:txBody>
      </p:sp>
      <p:sp>
        <p:nvSpPr>
          <p:cNvPr id="21" name="TextBox 12">
            <a:extLst>
              <a:ext uri="{FF2B5EF4-FFF2-40B4-BE49-F238E27FC236}">
                <a16:creationId xmlns:a16="http://schemas.microsoft.com/office/drawing/2014/main" id="{AFA1131A-9268-FC5D-012D-3141B18E85C0}"/>
              </a:ext>
            </a:extLst>
          </p:cNvPr>
          <p:cNvSpPr txBox="1"/>
          <p:nvPr/>
        </p:nvSpPr>
        <p:spPr>
          <a:xfrm>
            <a:off x="-1" y="2102571"/>
            <a:ext cx="9738176" cy="3939540"/>
          </a:xfrm>
          <a:prstGeom prst="rect">
            <a:avLst/>
          </a:prstGeom>
        </p:spPr>
        <p:txBody>
          <a:bodyPr wrap="square" lIns="0" tIns="0" rIns="0" bIns="0" rtlCol="0" anchor="t">
            <a:spAutoFit/>
          </a:bodyPr>
          <a:lstStyle/>
          <a:p>
            <a:pPr algn="ctr">
              <a:buClr>
                <a:schemeClr val="dk1"/>
              </a:buClr>
              <a:buSzPts val="2800"/>
            </a:pPr>
            <a:r>
              <a:rPr lang="en-US" sz="5120" dirty="0">
                <a:solidFill>
                  <a:srgbClr val="F98832"/>
                </a:solidFill>
                <a:latin typeface="Caveat Brush" pitchFamily="2" charset="0"/>
                <a:ea typeface="Calibri"/>
                <a:cs typeface="Calibri"/>
                <a:sym typeface="Calibri"/>
              </a:rPr>
              <a:t> </a:t>
            </a:r>
            <a:r>
              <a:rPr lang="en-US" sz="6400" dirty="0">
                <a:solidFill>
                  <a:srgbClr val="F98832"/>
                </a:solidFill>
                <a:latin typeface="Caveat Brush" pitchFamily="2" charset="0"/>
                <a:ea typeface="Calibri"/>
                <a:cs typeface="Calibri"/>
                <a:sym typeface="Calibri"/>
              </a:rPr>
              <a:t>Sit through this training </a:t>
            </a:r>
          </a:p>
          <a:p>
            <a:pPr algn="ctr">
              <a:buClr>
                <a:schemeClr val="dk1"/>
              </a:buClr>
              <a:buSzPts val="2800"/>
            </a:pPr>
            <a:r>
              <a:rPr lang="en-US" sz="6400" dirty="0">
                <a:solidFill>
                  <a:srgbClr val="92D050"/>
                </a:solidFill>
                <a:latin typeface="Caveat Brush" pitchFamily="2" charset="0"/>
                <a:ea typeface="Calibri"/>
                <a:cs typeface="Calibri"/>
                <a:sym typeface="Calibri"/>
              </a:rPr>
              <a:t>OR</a:t>
            </a:r>
            <a:r>
              <a:rPr lang="en-US" sz="6400" dirty="0">
                <a:solidFill>
                  <a:srgbClr val="F98832"/>
                </a:solidFill>
                <a:latin typeface="Caveat Brush" pitchFamily="2" charset="0"/>
                <a:ea typeface="Calibri"/>
                <a:cs typeface="Calibri"/>
                <a:sym typeface="Calibri"/>
              </a:rPr>
              <a:t> </a:t>
            </a:r>
          </a:p>
          <a:p>
            <a:pPr algn="ctr">
              <a:buClr>
                <a:schemeClr val="dk1"/>
              </a:buClr>
              <a:buSzPts val="2800"/>
            </a:pPr>
            <a:r>
              <a:rPr lang="en-US" sz="6400" dirty="0">
                <a:solidFill>
                  <a:srgbClr val="F98832"/>
                </a:solidFill>
                <a:latin typeface="Caveat Brush" pitchFamily="2" charset="0"/>
                <a:ea typeface="Calibri"/>
                <a:cs typeface="Calibri"/>
                <a:sym typeface="Calibri"/>
              </a:rPr>
              <a:t>be locked in a box with </a:t>
            </a:r>
          </a:p>
          <a:p>
            <a:pPr algn="ctr">
              <a:buClr>
                <a:schemeClr val="dk1"/>
              </a:buClr>
              <a:buSzPts val="2800"/>
            </a:pPr>
            <a:r>
              <a:rPr lang="en-US" sz="6400" dirty="0">
                <a:solidFill>
                  <a:srgbClr val="F98832"/>
                </a:solidFill>
                <a:latin typeface="Caveat Brush" pitchFamily="2" charset="0"/>
                <a:ea typeface="Calibri"/>
                <a:cs typeface="Calibri"/>
                <a:sym typeface="Calibri"/>
              </a:rPr>
              <a:t>10 poisonous snakes</a:t>
            </a:r>
            <a:r>
              <a:rPr lang="en-US" sz="6400" dirty="0">
                <a:solidFill>
                  <a:schemeClr val="accent6"/>
                </a:solidFill>
                <a:latin typeface="Caveat Brush" pitchFamily="2" charset="0"/>
                <a:ea typeface="Calibri"/>
                <a:cs typeface="Calibri"/>
                <a:sym typeface="Calibri"/>
              </a:rPr>
              <a:t>?</a:t>
            </a:r>
          </a:p>
        </p:txBody>
      </p:sp>
      <p:sp>
        <p:nvSpPr>
          <p:cNvPr id="2" name="Freeform 7">
            <a:extLst>
              <a:ext uri="{FF2B5EF4-FFF2-40B4-BE49-F238E27FC236}">
                <a16:creationId xmlns:a16="http://schemas.microsoft.com/office/drawing/2014/main" id="{BBA41289-7CD7-5759-8725-BDADAD35E60D}"/>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Tree>
    <p:extLst>
      <p:ext uri="{BB962C8B-B14F-4D97-AF65-F5344CB8AC3E}">
        <p14:creationId xmlns:p14="http://schemas.microsoft.com/office/powerpoint/2010/main" val="26059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3" y="3863644"/>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3" y="2769838"/>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611984" y="-132996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10" name="Freeform 7">
            <a:extLst>
              <a:ext uri="{FF2B5EF4-FFF2-40B4-BE49-F238E27FC236}">
                <a16:creationId xmlns:a16="http://schemas.microsoft.com/office/drawing/2014/main" id="{866EB045-AFD7-C773-9D8B-32BF7DF0A5BB}"/>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11" name="Freeform 9">
            <a:extLst>
              <a:ext uri="{FF2B5EF4-FFF2-40B4-BE49-F238E27FC236}">
                <a16:creationId xmlns:a16="http://schemas.microsoft.com/office/drawing/2014/main" id="{E2490254-8087-F447-EB60-62407DDA480B}"/>
              </a:ext>
            </a:extLst>
          </p:cNvPr>
          <p:cNvSpPr/>
          <p:nvPr/>
        </p:nvSpPr>
        <p:spPr>
          <a:xfrm rot="7639464">
            <a:off x="-971425" y="-120885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920"/>
          </a:p>
        </p:txBody>
      </p:sp>
      <p:sp>
        <p:nvSpPr>
          <p:cNvPr id="12" name="Freeform 8">
            <a:extLst>
              <a:ext uri="{FF2B5EF4-FFF2-40B4-BE49-F238E27FC236}">
                <a16:creationId xmlns:a16="http://schemas.microsoft.com/office/drawing/2014/main" id="{F5008D5E-0237-F365-36EB-E2D998B7FDF5}"/>
              </a:ext>
            </a:extLst>
          </p:cNvPr>
          <p:cNvSpPr/>
          <p:nvPr/>
        </p:nvSpPr>
        <p:spPr>
          <a:xfrm>
            <a:off x="1274863" y="171901"/>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Tree>
    <p:extLst>
      <p:ext uri="{BB962C8B-B14F-4D97-AF65-F5344CB8AC3E}">
        <p14:creationId xmlns:p14="http://schemas.microsoft.com/office/powerpoint/2010/main" val="153544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671168" y="6193939"/>
            <a:ext cx="630534" cy="767507"/>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8154028" y="6151747"/>
            <a:ext cx="1535447" cy="98992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80" y="6577691"/>
            <a:ext cx="434902" cy="451555"/>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8" y="1505015"/>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2" y="356549"/>
            <a:ext cx="10678883" cy="1026820"/>
          </a:xfrm>
          <a:prstGeom prst="rect">
            <a:avLst/>
          </a:prstGeom>
        </p:spPr>
        <p:txBody>
          <a:bodyPr lIns="0" tIns="0" rIns="0" bIns="0" rtlCol="0" anchor="t">
            <a:spAutoFit/>
          </a:bodyPr>
          <a:lstStyle/>
          <a:p>
            <a:pPr algn="ctr" defTabSz="914370">
              <a:lnSpc>
                <a:spcPts val="7140"/>
              </a:lnSpc>
            </a:pPr>
            <a:r>
              <a:rPr lang="en-US" sz="9387" dirty="0">
                <a:solidFill>
                  <a:srgbClr val="FF914D"/>
                </a:solidFill>
                <a:latin typeface="Caveat Brush" pitchFamily="2" charset="0"/>
              </a:rPr>
              <a:t>BREATHE TRAINING </a:t>
            </a:r>
          </a:p>
        </p:txBody>
      </p:sp>
      <p:sp>
        <p:nvSpPr>
          <p:cNvPr id="8" name="TextBox 8"/>
          <p:cNvSpPr txBox="1"/>
          <p:nvPr/>
        </p:nvSpPr>
        <p:spPr>
          <a:xfrm>
            <a:off x="5527901" y="2466134"/>
            <a:ext cx="4128166" cy="3662862"/>
          </a:xfrm>
          <a:prstGeom prst="rect">
            <a:avLst/>
          </a:prstGeom>
        </p:spPr>
        <p:txBody>
          <a:bodyPr wrap="square" lIns="0" tIns="0" rIns="0" bIns="0" rtlCol="0" anchor="t">
            <a:spAutoFit/>
          </a:bodyPr>
          <a:lstStyle/>
          <a:p>
            <a:pPr algn="ctr" defTabSz="914370">
              <a:lnSpc>
                <a:spcPts val="5766"/>
              </a:lnSpc>
            </a:pPr>
            <a:r>
              <a:rPr lang="en-US" sz="7207" dirty="0">
                <a:solidFill>
                  <a:srgbClr val="8FDB34"/>
                </a:solidFill>
                <a:latin typeface="Caveat Brush"/>
              </a:rPr>
              <a:t>USE THE QR CODE</a:t>
            </a:r>
          </a:p>
          <a:p>
            <a:pPr algn="ctr" defTabSz="914370">
              <a:lnSpc>
                <a:spcPts val="5766"/>
              </a:lnSpc>
            </a:pPr>
            <a:r>
              <a:rPr lang="en-US" sz="7207" dirty="0">
                <a:solidFill>
                  <a:srgbClr val="FF914D"/>
                </a:solidFill>
                <a:latin typeface="Caveat Brush"/>
              </a:rPr>
              <a:t>to take the </a:t>
            </a:r>
          </a:p>
          <a:p>
            <a:pPr algn="ctr" defTabSz="914370">
              <a:lnSpc>
                <a:spcPts val="5285"/>
              </a:lnSpc>
            </a:pPr>
            <a:r>
              <a:rPr lang="en-US" sz="6606"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526492" y="1822730"/>
            <a:ext cx="4227109" cy="486287"/>
          </a:xfrm>
          <a:prstGeom prst="rect">
            <a:avLst/>
          </a:prstGeom>
          <a:noFill/>
        </p:spPr>
        <p:txBody>
          <a:bodyPr wrap="square">
            <a:spAutoFit/>
          </a:bodyPr>
          <a:lstStyle/>
          <a:p>
            <a:pPr algn="ctr"/>
            <a:r>
              <a:rPr lang="en-US" sz="256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9"/>
          <a:stretch>
            <a:fillRect/>
          </a:stretch>
        </p:blipFill>
        <p:spPr>
          <a:xfrm>
            <a:off x="521381" y="1761377"/>
            <a:ext cx="4942612" cy="4942612"/>
          </a:xfrm>
          <a:prstGeom prst="rect">
            <a:avLst/>
          </a:prstGeom>
        </p:spPr>
      </p:pic>
    </p:spTree>
    <p:extLst>
      <p:ext uri="{BB962C8B-B14F-4D97-AF65-F5344CB8AC3E}">
        <p14:creationId xmlns:p14="http://schemas.microsoft.com/office/powerpoint/2010/main" val="2442530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p:cNvSpPr/>
          <p:nvPr/>
        </p:nvSpPr>
        <p:spPr>
          <a:xfrm>
            <a:off x="429551" y="2188772"/>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4" y="1124142"/>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PICK UP MATERIALS </a:t>
            </a:r>
          </a:p>
        </p:txBody>
      </p:sp>
      <p:sp>
        <p:nvSpPr>
          <p:cNvPr id="8" name="TextBox 8"/>
          <p:cNvSpPr txBox="1"/>
          <p:nvPr/>
        </p:nvSpPr>
        <p:spPr>
          <a:xfrm>
            <a:off x="653457" y="2188773"/>
            <a:ext cx="8894495" cy="3000245"/>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Expect 1-Month </a:t>
            </a:r>
          </a:p>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Post Training Survey from</a:t>
            </a:r>
            <a:br>
              <a:rPr lang="en-US" sz="5760" b="1" u="sng" dirty="0">
                <a:solidFill>
                  <a:srgbClr val="92D050"/>
                </a:solidFill>
                <a:latin typeface="Caveat Brush" pitchFamily="2" charset="0"/>
                <a:ea typeface="Century Gothic"/>
                <a:cs typeface="Century Gothic"/>
                <a:sym typeface="Century Gothic"/>
              </a:rPr>
            </a:br>
            <a:r>
              <a:rPr lang="en-US" sz="5760" u="sng" dirty="0">
                <a:solidFill>
                  <a:srgbClr val="FF914D"/>
                </a:solidFill>
                <a:latin typeface="Caveat Brush" pitchFamily="2" charset="0"/>
              </a:rPr>
              <a:t>JustBreatheIndiana@gmail.com</a:t>
            </a:r>
            <a:endParaRPr lang="en-US" sz="6606" u="sng" dirty="0">
              <a:solidFill>
                <a:srgbClr val="FF914D"/>
              </a:solidFill>
              <a:latin typeface="Caveat Brush"/>
            </a:endParaRPr>
          </a:p>
        </p:txBody>
      </p:sp>
    </p:spTree>
    <p:extLst>
      <p:ext uri="{BB962C8B-B14F-4D97-AF65-F5344CB8AC3E}">
        <p14:creationId xmlns:p14="http://schemas.microsoft.com/office/powerpoint/2010/main" val="2040034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814069" y="1240086"/>
            <a:ext cx="921242" cy="584570"/>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7" name="Freeform 7"/>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THANK YOU!!</a:t>
            </a:r>
          </a:p>
        </p:txBody>
      </p:sp>
      <p:sp>
        <p:nvSpPr>
          <p:cNvPr id="11" name="TextBox 11"/>
          <p:cNvSpPr txBox="1"/>
          <p:nvPr/>
        </p:nvSpPr>
        <p:spPr>
          <a:xfrm>
            <a:off x="15425" y="1625687"/>
            <a:ext cx="9753600" cy="5158015"/>
          </a:xfrm>
          <a:prstGeom prst="rect">
            <a:avLst/>
          </a:prstGeom>
        </p:spPr>
        <p:txBody>
          <a:bodyPr wrap="square" lIns="0" tIns="0" rIns="0" bIns="0" rtlCol="0" anchor="t">
            <a:spAutoFit/>
          </a:bodyPr>
          <a:lstStyle/>
          <a:p>
            <a:pPr algn="ctr" defTabSz="914429">
              <a:lnSpc>
                <a:spcPts val="4480"/>
              </a:lnSpc>
            </a:pPr>
            <a:r>
              <a:rPr lang="en-US" sz="4267" dirty="0">
                <a:latin typeface="Caveat Brush" pitchFamily="2" charset="0"/>
              </a:rPr>
              <a:t>Tanya Shelburne, Project Manager</a:t>
            </a:r>
          </a:p>
          <a:p>
            <a:pPr algn="ctr" defTabSz="914429">
              <a:lnSpc>
                <a:spcPts val="4480"/>
              </a:lnSpc>
            </a:pPr>
            <a:r>
              <a:rPr lang="en-US" sz="3474" dirty="0">
                <a:solidFill>
                  <a:srgbClr val="92D050"/>
                </a:solidFill>
                <a:latin typeface="Caveat Brush" pitchFamily="2" charset="0"/>
                <a:hlinkClick r:id="rId13">
                  <a:extLst>
                    <a:ext uri="{A12FA001-AC4F-418D-AE19-62706E023703}">
                      <ahyp:hlinkClr xmlns:ahyp="http://schemas.microsoft.com/office/drawing/2018/hyperlinkcolor" val="tx"/>
                    </a:ext>
                  </a:extLst>
                </a:hlinkClick>
              </a:rPr>
              <a:t>tanyas@healthedpros.org</a:t>
            </a:r>
            <a:r>
              <a:rPr lang="en-US" sz="3474" dirty="0">
                <a:solidFill>
                  <a:srgbClr val="92D050"/>
                </a:solidFill>
                <a:latin typeface="Caveat Brush" pitchFamily="2" charset="0"/>
              </a:rPr>
              <a:t>  </a:t>
            </a:r>
          </a:p>
          <a:p>
            <a:pPr algn="ctr" defTabSz="914429">
              <a:lnSpc>
                <a:spcPts val="4480"/>
              </a:lnSpc>
            </a:pPr>
            <a:r>
              <a:rPr lang="en-US" sz="3474" dirty="0">
                <a:latin typeface="Caveat Brush" pitchFamily="2" charset="0"/>
              </a:rPr>
              <a:t>317-902-4505</a:t>
            </a:r>
            <a:br>
              <a:rPr lang="en-US" sz="3474" dirty="0">
                <a:latin typeface="Caveat Brush" pitchFamily="2" charset="0"/>
              </a:rPr>
            </a:br>
            <a:endParaRPr lang="en-US" sz="2133" dirty="0">
              <a:latin typeface="Caveat Brush" pitchFamily="2" charset="0"/>
            </a:endParaRPr>
          </a:p>
          <a:p>
            <a:pPr algn="ctr" defTabSz="914429">
              <a:lnSpc>
                <a:spcPts val="4480"/>
              </a:lnSpc>
            </a:pPr>
            <a:r>
              <a:rPr lang="en-US" sz="4267" dirty="0">
                <a:latin typeface="Caveat Brush" pitchFamily="2" charset="0"/>
              </a:rPr>
              <a:t>Alison Muckerheide, Tobacco Control Specialist</a:t>
            </a:r>
          </a:p>
          <a:p>
            <a:pPr algn="ctr" defTabSz="914429">
              <a:lnSpc>
                <a:spcPts val="4480"/>
              </a:lnSpc>
            </a:pPr>
            <a:r>
              <a:rPr lang="en-US" sz="3474" dirty="0">
                <a:solidFill>
                  <a:srgbClr val="92D050"/>
                </a:solidFill>
                <a:latin typeface="Caveat Brush" pitchFamily="2" charset="0"/>
                <a:hlinkClick r:id="rId14">
                  <a:extLst>
                    <a:ext uri="{A12FA001-AC4F-418D-AE19-62706E023703}">
                      <ahyp:hlinkClr xmlns:ahyp="http://schemas.microsoft.com/office/drawing/2018/hyperlinkcolor" val="tx"/>
                    </a:ext>
                  </a:extLst>
                </a:hlinkClick>
              </a:rPr>
              <a:t>alisonm@healthedpros.org</a:t>
            </a:r>
            <a:r>
              <a:rPr lang="en-US" sz="3474" dirty="0">
                <a:solidFill>
                  <a:srgbClr val="92D050"/>
                </a:solidFill>
                <a:latin typeface="Caveat Brush" pitchFamily="2" charset="0"/>
              </a:rPr>
              <a:t> </a:t>
            </a:r>
          </a:p>
          <a:p>
            <a:pPr algn="ctr" defTabSz="914429">
              <a:lnSpc>
                <a:spcPts val="4480"/>
              </a:lnSpc>
            </a:pPr>
            <a:endParaRPr lang="en-US" sz="3474" dirty="0">
              <a:latin typeface="Caveat Brush" pitchFamily="2" charset="0"/>
            </a:endParaRPr>
          </a:p>
          <a:p>
            <a:pPr defTabSz="914429">
              <a:lnSpc>
                <a:spcPts val="4864"/>
              </a:lnSpc>
            </a:pPr>
            <a:endParaRPr lang="en-US" sz="3474" dirty="0">
              <a:latin typeface="Caveat Brush" pitchFamily="2" charset="0"/>
            </a:endParaRPr>
          </a:p>
          <a:p>
            <a:pPr defTabSz="914429">
              <a:lnSpc>
                <a:spcPts val="4164"/>
              </a:lnSpc>
            </a:pPr>
            <a:endParaRPr lang="en-US" sz="2949" dirty="0">
              <a:latin typeface="Atma"/>
            </a:endParaRP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920"/>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7">
            <a:alphaModFix/>
          </a:blip>
          <a:srcRect/>
          <a:stretch/>
        </p:blipFill>
        <p:spPr>
          <a:xfrm>
            <a:off x="2058504" y="5543764"/>
            <a:ext cx="2189481" cy="109728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8">
            <a:alphaModFix/>
          </a:blip>
          <a:srcRect/>
          <a:stretch/>
        </p:blipFill>
        <p:spPr>
          <a:xfrm>
            <a:off x="5232757" y="5482591"/>
            <a:ext cx="3007360" cy="128016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CAB16525-09B1-B96E-B4DE-D14D09EA417C}"/>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6513AEFB-5B01-6222-25B7-D353AC552099}"/>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7" name="Freeform 7">
            <a:extLst>
              <a:ext uri="{FF2B5EF4-FFF2-40B4-BE49-F238E27FC236}">
                <a16:creationId xmlns:a16="http://schemas.microsoft.com/office/drawing/2014/main" id="{05F963AB-1E50-67A9-0470-D432442C52C7}"/>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8" name="Freeform 8">
            <a:extLst>
              <a:ext uri="{FF2B5EF4-FFF2-40B4-BE49-F238E27FC236}">
                <a16:creationId xmlns:a16="http://schemas.microsoft.com/office/drawing/2014/main" id="{5E3EFDA7-939F-51F0-DC11-EC47CBFC2877}"/>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C41067E1-B3B7-634F-0208-7501DBA87D65}"/>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9925F1FE-61CC-3445-9C54-5C608D107C8C}"/>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9347" y="1351637"/>
            <a:ext cx="9534908" cy="5517088"/>
          </a:xfrm>
          <a:prstGeom prst="rect">
            <a:avLst/>
          </a:prstGeom>
        </p:spPr>
        <p:txBody>
          <a:bodyPr wrap="square" lIns="0" tIns="0" rIns="0" bIns="0" rtlCol="0" anchor="t">
            <a:spAutoFit/>
          </a:bodyPr>
          <a:lstStyle/>
          <a:p>
            <a:pPr algn="ctr" defTabSz="914429">
              <a:lnSpc>
                <a:spcPts val="4864"/>
              </a:lnSpc>
            </a:pPr>
            <a:r>
              <a:rPr lang="en-US" sz="2987" dirty="0">
                <a:latin typeface="Caveat Brush" pitchFamily="2" charset="0"/>
              </a:rPr>
              <a:t>2023 Indiana Behavioral Risk Factor Surveillance System (BRFSS)</a:t>
            </a:r>
            <a:br>
              <a:rPr lang="en-US" sz="2987" dirty="0">
                <a:latin typeface="Caveat Brush" pitchFamily="2" charset="0"/>
              </a:rPr>
            </a:br>
            <a:r>
              <a:rPr lang="en-US" sz="2987" dirty="0">
                <a:latin typeface="Caveat Brush" pitchFamily="2" charset="0"/>
                <a:hlinkClick r:id="rId11"/>
              </a:rPr>
              <a:t>www.in.gov/health/tpc/</a:t>
            </a:r>
            <a:r>
              <a:rPr lang="en-US" sz="2987" dirty="0">
                <a:latin typeface="Caveat Brush" pitchFamily="2" charset="0"/>
              </a:rPr>
              <a:t> </a:t>
            </a:r>
          </a:p>
          <a:p>
            <a:pPr algn="ctr" defTabSz="914429">
              <a:lnSpc>
                <a:spcPts val="4864"/>
              </a:lnSpc>
            </a:pPr>
            <a:r>
              <a:rPr lang="en-US" sz="2987" dirty="0">
                <a:latin typeface="Caveat Brush" pitchFamily="2" charset="0"/>
                <a:hlinkClick r:id="rId12"/>
              </a:rPr>
              <a:t>www.cdc.gov/tobacco/</a:t>
            </a:r>
            <a:endParaRPr lang="en-US" sz="2987" dirty="0">
              <a:latin typeface="Caveat Brush" pitchFamily="2" charset="0"/>
            </a:endParaRPr>
          </a:p>
          <a:p>
            <a:pPr algn="ctr" defTabSz="914429">
              <a:lnSpc>
                <a:spcPts val="4864"/>
              </a:lnSpc>
            </a:pPr>
            <a:r>
              <a:rPr lang="en-US" sz="2987" dirty="0">
                <a:latin typeface="Caveat Brush" pitchFamily="2" charset="0"/>
                <a:hlinkClick r:id="rId13"/>
              </a:rPr>
              <a:t>www.cancer.org/cancer/risk-prevention/tobacco</a:t>
            </a:r>
            <a:r>
              <a:rPr lang="en-US" sz="2987" dirty="0">
                <a:latin typeface="Caveat Brush" pitchFamily="2" charset="0"/>
              </a:rPr>
              <a:t> </a:t>
            </a:r>
            <a:endParaRPr lang="en-US" sz="4267" dirty="0">
              <a:latin typeface="Caveat Brush" pitchFamily="2" charset="0"/>
            </a:endParaRPr>
          </a:p>
          <a:p>
            <a:pPr algn="ctr" defTabSz="914429">
              <a:lnSpc>
                <a:spcPts val="4864"/>
              </a:lnSpc>
            </a:pPr>
            <a:r>
              <a:rPr lang="en-US" sz="3413" dirty="0">
                <a:latin typeface="Caveat Brush" pitchFamily="2" charset="0"/>
              </a:rPr>
              <a:t>For a more detailed list of data sources used </a:t>
            </a:r>
          </a:p>
          <a:p>
            <a:pPr algn="ctr" defTabSz="914429">
              <a:lnSpc>
                <a:spcPts val="4864"/>
              </a:lnSpc>
            </a:pPr>
            <a:r>
              <a:rPr lang="en-US" sz="3413" dirty="0">
                <a:latin typeface="Caveat Brush" pitchFamily="2" charset="0"/>
              </a:rPr>
              <a:t>to create Breathe materials go to </a:t>
            </a:r>
          </a:p>
          <a:p>
            <a:pPr algn="ctr" defTabSz="914429">
              <a:lnSpc>
                <a:spcPts val="4864"/>
              </a:lnSpc>
            </a:pPr>
            <a:r>
              <a:rPr lang="en-US" sz="2987" dirty="0">
                <a:latin typeface="Caveat Brush" pitchFamily="2" charset="0"/>
                <a:hlinkClick r:id="rId14"/>
              </a:rPr>
              <a:t>justbreathein.org/additional-resources/data-sources/</a:t>
            </a:r>
            <a:r>
              <a:rPr lang="en-US" sz="2987" dirty="0">
                <a:latin typeface="Caveat Brush" pitchFamily="2" charset="0"/>
              </a:rPr>
              <a:t> </a:t>
            </a:r>
          </a:p>
          <a:p>
            <a:pPr defTabSz="914429">
              <a:lnSpc>
                <a:spcPts val="4864"/>
              </a:lnSpc>
            </a:pPr>
            <a:endParaRPr lang="en-US" sz="3474" dirty="0">
              <a:latin typeface="Caveat Brush" pitchFamily="2" charset="0"/>
            </a:endParaRPr>
          </a:p>
          <a:p>
            <a:pPr defTabSz="914429">
              <a:lnSpc>
                <a:spcPts val="4164"/>
              </a:lnSpc>
            </a:pPr>
            <a:endParaRPr lang="en-US" sz="2949" dirty="0">
              <a:latin typeface="Atma"/>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920"/>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186516" y="5930570"/>
            <a:ext cx="2189481" cy="109728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5124996" y="5879644"/>
            <a:ext cx="3007360" cy="128016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068B-F4B9-B8AE-16F3-6EDAD2B861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FA3463-53E9-49CC-214B-873911A31257}"/>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366993C6-A17C-6C26-0648-65670F197B2D}"/>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0F1E63EB-502B-1BCD-EDE0-BF3B48B0C1AE}"/>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89BEFAB0-4E14-2CE3-9CD1-284FF2E0F71E}"/>
              </a:ext>
            </a:extLst>
          </p:cNvPr>
          <p:cNvSpPr/>
          <p:nvPr/>
        </p:nvSpPr>
        <p:spPr>
          <a:xfrm>
            <a:off x="429551" y="2188772"/>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794A11CF-5B75-C346-E8DE-C503144AFADF}"/>
              </a:ext>
            </a:extLst>
          </p:cNvPr>
          <p:cNvSpPr txBox="1"/>
          <p:nvPr/>
        </p:nvSpPr>
        <p:spPr>
          <a:xfrm>
            <a:off x="-462644" y="1052463"/>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GAME TIME!</a:t>
            </a:r>
          </a:p>
        </p:txBody>
      </p:sp>
      <p:sp>
        <p:nvSpPr>
          <p:cNvPr id="8" name="TextBox 8">
            <a:extLst>
              <a:ext uri="{FF2B5EF4-FFF2-40B4-BE49-F238E27FC236}">
                <a16:creationId xmlns:a16="http://schemas.microsoft.com/office/drawing/2014/main" id="{C0A96CDC-52D4-850E-9645-BA06BB9340B7}"/>
              </a:ext>
            </a:extLst>
          </p:cNvPr>
          <p:cNvSpPr txBox="1"/>
          <p:nvPr/>
        </p:nvSpPr>
        <p:spPr>
          <a:xfrm>
            <a:off x="195073" y="2188772"/>
            <a:ext cx="9352879" cy="3767506"/>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r>
              <a:rPr lang="en-US" sz="6400" b="1" dirty="0">
                <a:solidFill>
                  <a:srgbClr val="92D050"/>
                </a:solidFill>
                <a:latin typeface="Caveat Brush" pitchFamily="2" charset="0"/>
                <a:ea typeface="Century Gothic"/>
                <a:cs typeface="Century Gothic"/>
                <a:sym typeface="Century Gothic"/>
              </a:rPr>
              <a:t>How Much Do You Know/Remember </a:t>
            </a:r>
          </a:p>
          <a:p>
            <a:pPr algn="ctr" defTabSz="914429">
              <a:lnSpc>
                <a:spcPts val="5766"/>
              </a:lnSpc>
            </a:pPr>
            <a:r>
              <a:rPr lang="en-US" sz="6400" b="1" dirty="0">
                <a:solidFill>
                  <a:srgbClr val="92D050"/>
                </a:solidFill>
                <a:latin typeface="Caveat Brush" pitchFamily="2" charset="0"/>
                <a:ea typeface="Century Gothic"/>
                <a:cs typeface="Century Gothic"/>
                <a:sym typeface="Century Gothic"/>
              </a:rPr>
              <a:t>About Tobacco?</a:t>
            </a: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65677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flipH="1" flipV="1">
            <a:off x="610169" y="1269087"/>
            <a:ext cx="8533263" cy="4583073"/>
          </a:xfrm>
          <a:custGeom>
            <a:avLst/>
            <a:gdLst/>
            <a:ahLst/>
            <a:cxnLst/>
            <a:rect l="l" t="t" r="r" b="b"/>
            <a:pathLst>
              <a:path w="8533263" h="4583073">
                <a:moveTo>
                  <a:pt x="8533262" y="4583073"/>
                </a:moveTo>
                <a:lnTo>
                  <a:pt x="0" y="4583073"/>
                </a:lnTo>
                <a:lnTo>
                  <a:pt x="0" y="0"/>
                </a:lnTo>
                <a:lnTo>
                  <a:pt x="8533262" y="0"/>
                </a:lnTo>
                <a:lnTo>
                  <a:pt x="8533262" y="4583073"/>
                </a:lnTo>
                <a:close/>
              </a:path>
            </a:pathLst>
          </a:custGeom>
          <a:blipFill>
            <a:blip r:embed="rId4"/>
            <a:stretch>
              <a:fillRect/>
            </a:stretch>
          </a:blipFill>
        </p:spPr>
        <p:txBody>
          <a:bodyPr/>
          <a:lstStyle/>
          <a:p>
            <a:endParaRPr lang="en-US"/>
          </a:p>
        </p:txBody>
      </p:sp>
      <p:sp>
        <p:nvSpPr>
          <p:cNvPr id="4" name="Freeform 4"/>
          <p:cNvSpPr/>
          <p:nvPr/>
        </p:nvSpPr>
        <p:spPr>
          <a:xfrm>
            <a:off x="1050718" y="914400"/>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5"/>
            <a:stretch>
              <a:fillRect/>
            </a:stretch>
          </a:blipFill>
        </p:spPr>
        <p:txBody>
          <a:bodyPr/>
          <a:lstStyle/>
          <a:p>
            <a:endParaRPr lang="en-US"/>
          </a:p>
        </p:txBody>
      </p:sp>
      <p:sp>
        <p:nvSpPr>
          <p:cNvPr id="5" name="Freeform 5"/>
          <p:cNvSpPr/>
          <p:nvPr/>
        </p:nvSpPr>
        <p:spPr>
          <a:xfrm>
            <a:off x="5784117" y="914400"/>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5"/>
            <a:stretch>
              <a:fillRect/>
            </a:stretch>
          </a:blipFill>
        </p:spPr>
        <p:txBody>
          <a:bodyPr/>
          <a:lstStyle/>
          <a:p>
            <a:endParaRPr lang="en-US"/>
          </a:p>
        </p:txBody>
      </p:sp>
      <p:sp>
        <p:nvSpPr>
          <p:cNvPr id="6" name="Freeform 6"/>
          <p:cNvSpPr/>
          <p:nvPr/>
        </p:nvSpPr>
        <p:spPr>
          <a:xfrm>
            <a:off x="0" y="4993283"/>
            <a:ext cx="9753600" cy="1407517"/>
          </a:xfrm>
          <a:custGeom>
            <a:avLst/>
            <a:gdLst/>
            <a:ahLst/>
            <a:cxnLst/>
            <a:rect l="l" t="t" r="r" b="b"/>
            <a:pathLst>
              <a:path w="9753600" h="1407517">
                <a:moveTo>
                  <a:pt x="0" y="0"/>
                </a:moveTo>
                <a:lnTo>
                  <a:pt x="9753600" y="0"/>
                </a:lnTo>
                <a:lnTo>
                  <a:pt x="9753600" y="1407517"/>
                </a:lnTo>
                <a:lnTo>
                  <a:pt x="0" y="1407517"/>
                </a:lnTo>
                <a:lnTo>
                  <a:pt x="0" y="0"/>
                </a:lnTo>
                <a:close/>
              </a:path>
            </a:pathLst>
          </a:custGeom>
          <a:blipFill>
            <a:blip r:embed="rId6"/>
            <a:stretch>
              <a:fillRect b="-7409"/>
            </a:stretch>
          </a:blipFill>
        </p:spPr>
        <p:txBody>
          <a:bodyPr/>
          <a:lstStyle/>
          <a:p>
            <a:endParaRPr lang="en-US"/>
          </a:p>
        </p:txBody>
      </p:sp>
      <p:sp>
        <p:nvSpPr>
          <p:cNvPr id="7" name="Freeform 7"/>
          <p:cNvSpPr/>
          <p:nvPr/>
        </p:nvSpPr>
        <p:spPr>
          <a:xfrm rot="-427461">
            <a:off x="1979048" y="3181292"/>
            <a:ext cx="1483820" cy="1620487"/>
          </a:xfrm>
          <a:custGeom>
            <a:avLst/>
            <a:gdLst/>
            <a:ahLst/>
            <a:cxnLst/>
            <a:rect l="l" t="t" r="r" b="b"/>
            <a:pathLst>
              <a:path w="1483820" h="1620487">
                <a:moveTo>
                  <a:pt x="0" y="0"/>
                </a:moveTo>
                <a:lnTo>
                  <a:pt x="1483819" y="0"/>
                </a:lnTo>
                <a:lnTo>
                  <a:pt x="1483819" y="1620487"/>
                </a:lnTo>
                <a:lnTo>
                  <a:pt x="0" y="1620487"/>
                </a:lnTo>
                <a:lnTo>
                  <a:pt x="0" y="0"/>
                </a:lnTo>
                <a:close/>
              </a:path>
            </a:pathLst>
          </a:custGeom>
          <a:blipFill>
            <a:blip r:embed="rId7"/>
            <a:stretch>
              <a:fillRect/>
            </a:stretch>
          </a:blipFill>
        </p:spPr>
        <p:txBody>
          <a:bodyPr/>
          <a:lstStyle/>
          <a:p>
            <a:endParaRPr lang="en-US"/>
          </a:p>
        </p:txBody>
      </p:sp>
      <p:sp>
        <p:nvSpPr>
          <p:cNvPr id="8" name="Freeform 8"/>
          <p:cNvSpPr/>
          <p:nvPr/>
        </p:nvSpPr>
        <p:spPr>
          <a:xfrm rot="-169685">
            <a:off x="5633914" y="3281782"/>
            <a:ext cx="1483237" cy="1620487"/>
          </a:xfrm>
          <a:custGeom>
            <a:avLst/>
            <a:gdLst/>
            <a:ahLst/>
            <a:cxnLst/>
            <a:rect l="l" t="t" r="r" b="b"/>
            <a:pathLst>
              <a:path w="1483237" h="1620487">
                <a:moveTo>
                  <a:pt x="0" y="0"/>
                </a:moveTo>
                <a:lnTo>
                  <a:pt x="1483237" y="0"/>
                </a:lnTo>
                <a:lnTo>
                  <a:pt x="1483237" y="1620488"/>
                </a:lnTo>
                <a:lnTo>
                  <a:pt x="0" y="1620488"/>
                </a:lnTo>
                <a:lnTo>
                  <a:pt x="0" y="0"/>
                </a:lnTo>
                <a:close/>
              </a:path>
            </a:pathLst>
          </a:custGeom>
          <a:blipFill>
            <a:blip r:embed="rId8"/>
            <a:stretch>
              <a:fillRect/>
            </a:stretch>
          </a:blipFill>
        </p:spPr>
        <p:txBody>
          <a:bodyPr/>
          <a:lstStyle/>
          <a:p>
            <a:endParaRPr lang="en-US"/>
          </a:p>
        </p:txBody>
      </p:sp>
      <p:sp>
        <p:nvSpPr>
          <p:cNvPr id="9" name="Freeform 9"/>
          <p:cNvSpPr/>
          <p:nvPr/>
        </p:nvSpPr>
        <p:spPr>
          <a:xfrm rot="164318">
            <a:off x="6840752" y="2841609"/>
            <a:ext cx="1413533" cy="1620487"/>
          </a:xfrm>
          <a:custGeom>
            <a:avLst/>
            <a:gdLst/>
            <a:ahLst/>
            <a:cxnLst/>
            <a:rect l="l" t="t" r="r" b="b"/>
            <a:pathLst>
              <a:path w="1413533" h="1620487">
                <a:moveTo>
                  <a:pt x="0" y="0"/>
                </a:moveTo>
                <a:lnTo>
                  <a:pt x="1413533" y="0"/>
                </a:lnTo>
                <a:lnTo>
                  <a:pt x="1413533" y="1620487"/>
                </a:lnTo>
                <a:lnTo>
                  <a:pt x="0" y="1620487"/>
                </a:lnTo>
                <a:lnTo>
                  <a:pt x="0" y="0"/>
                </a:lnTo>
                <a:close/>
              </a:path>
            </a:pathLst>
          </a:custGeom>
          <a:blipFill>
            <a:blip r:embed="rId9"/>
            <a:stretch>
              <a:fillRect/>
            </a:stretch>
          </a:blipFill>
        </p:spPr>
        <p:txBody>
          <a:bodyPr/>
          <a:lstStyle/>
          <a:p>
            <a:endParaRPr lang="en-US"/>
          </a:p>
        </p:txBody>
      </p:sp>
      <p:sp>
        <p:nvSpPr>
          <p:cNvPr id="10" name="Freeform 10"/>
          <p:cNvSpPr/>
          <p:nvPr/>
        </p:nvSpPr>
        <p:spPr>
          <a:xfrm>
            <a:off x="3557628" y="3296514"/>
            <a:ext cx="626466" cy="1591024"/>
          </a:xfrm>
          <a:custGeom>
            <a:avLst/>
            <a:gdLst/>
            <a:ahLst/>
            <a:cxnLst/>
            <a:rect l="l" t="t" r="r" b="b"/>
            <a:pathLst>
              <a:path w="626466" h="1591024">
                <a:moveTo>
                  <a:pt x="0" y="0"/>
                </a:moveTo>
                <a:lnTo>
                  <a:pt x="626466" y="0"/>
                </a:lnTo>
                <a:lnTo>
                  <a:pt x="626466" y="1591024"/>
                </a:lnTo>
                <a:lnTo>
                  <a:pt x="0" y="1591024"/>
                </a:lnTo>
                <a:lnTo>
                  <a:pt x="0" y="0"/>
                </a:lnTo>
                <a:close/>
              </a:path>
            </a:pathLst>
          </a:custGeom>
          <a:blipFill>
            <a:blip r:embed="rId10"/>
            <a:stretch>
              <a:fillRect/>
            </a:stretch>
          </a:blipFill>
        </p:spPr>
        <p:txBody>
          <a:bodyPr/>
          <a:lstStyle/>
          <a:p>
            <a:endParaRPr lang="en-US"/>
          </a:p>
        </p:txBody>
      </p:sp>
      <p:sp>
        <p:nvSpPr>
          <p:cNvPr id="11" name="Freeform 11"/>
          <p:cNvSpPr/>
          <p:nvPr/>
        </p:nvSpPr>
        <p:spPr>
          <a:xfrm rot="-296219">
            <a:off x="4151890" y="3154968"/>
            <a:ext cx="1449820" cy="1591024"/>
          </a:xfrm>
          <a:custGeom>
            <a:avLst/>
            <a:gdLst/>
            <a:ahLst/>
            <a:cxnLst/>
            <a:rect l="l" t="t" r="r" b="b"/>
            <a:pathLst>
              <a:path w="1449820" h="1591024">
                <a:moveTo>
                  <a:pt x="0" y="0"/>
                </a:moveTo>
                <a:lnTo>
                  <a:pt x="1449820" y="0"/>
                </a:lnTo>
                <a:lnTo>
                  <a:pt x="1449820" y="1591024"/>
                </a:lnTo>
                <a:lnTo>
                  <a:pt x="0" y="1591024"/>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2035449" y="2130133"/>
            <a:ext cx="5682702"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Trivia</a:t>
            </a:r>
          </a:p>
        </p:txBody>
      </p:sp>
      <p:sp>
        <p:nvSpPr>
          <p:cNvPr id="13" name="TextBox 13"/>
          <p:cNvSpPr txBox="1"/>
          <p:nvPr/>
        </p:nvSpPr>
        <p:spPr>
          <a:xfrm rot="313341">
            <a:off x="1206768" y="1452093"/>
            <a:ext cx="7642058" cy="394082"/>
          </a:xfrm>
          <a:prstGeom prst="rect">
            <a:avLst/>
          </a:prstGeom>
        </p:spPr>
        <p:txBody>
          <a:bodyPr lIns="0" tIns="0" rIns="0" bIns="0" rtlCol="0" anchor="t">
            <a:spAutoFit/>
          </a:bodyPr>
          <a:lstStyle/>
          <a:p>
            <a:pPr algn="ctr">
              <a:lnSpc>
                <a:spcPts val="3349"/>
              </a:lnSpc>
              <a:spcBef>
                <a:spcPct val="0"/>
              </a:spcBef>
            </a:pPr>
            <a:r>
              <a:rPr lang="en-US" sz="2392" dirty="0">
                <a:solidFill>
                  <a:srgbClr val="FEFAD3"/>
                </a:solidFill>
                <a:latin typeface="Glacial Indifference"/>
                <a:ea typeface="Glacial Indifference"/>
                <a:cs typeface="Glacial Indifference"/>
                <a:sym typeface="Glacial Indifference"/>
              </a:rPr>
              <a:t>“Breathe: Healthy Steps to Living Tobacco Free” Edition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2047</TotalTime>
  <Words>9818</Words>
  <Application>Microsoft Office PowerPoint</Application>
  <PresentationFormat>Custom</PresentationFormat>
  <Paragraphs>722</Paragraphs>
  <Slides>74</Slides>
  <Notes>74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Glacial Indifference</vt:lpstr>
      <vt:lpstr>Aptos</vt:lpstr>
      <vt:lpstr>Atma</vt:lpstr>
      <vt:lpstr>Glacial Indifference Bold</vt:lpstr>
      <vt:lpstr>Atma Bold</vt:lpstr>
      <vt:lpstr>Arial</vt:lpstr>
      <vt:lpstr>Calibri</vt:lpstr>
      <vt:lpstr>Caveat Brush</vt:lpstr>
      <vt:lpstr>Segoe UI</vt:lpstr>
      <vt:lpstr>Open Sans</vt:lpstr>
      <vt:lpstr>Harlow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Trivia Powerpoint (Presentation (4:3))</dc:title>
  <dc:creator>Tanya</dc:creator>
  <cp:lastModifiedBy>Tanya Shelburne</cp:lastModifiedBy>
  <cp:revision>2</cp:revision>
  <dcterms:created xsi:type="dcterms:W3CDTF">2006-08-16T00:00:00Z</dcterms:created>
  <dcterms:modified xsi:type="dcterms:W3CDTF">2025-11-24T21:31:01Z</dcterms:modified>
  <dc:identifier>DAGuj_iF4EY</dc:identifier>
</cp:coreProperties>
</file>