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8" r:id="rId1"/>
    <p:sldMasterId id="2147483732" r:id="rId2"/>
  </p:sldMasterIdLst>
  <p:notesMasterIdLst>
    <p:notesMasterId r:id="rId55"/>
  </p:notesMasterIdLst>
  <p:sldIdLst>
    <p:sldId id="394" r:id="rId3"/>
    <p:sldId id="2146847516" r:id="rId4"/>
    <p:sldId id="2146847486" r:id="rId5"/>
    <p:sldId id="2146847503" r:id="rId6"/>
    <p:sldId id="2146847504" r:id="rId7"/>
    <p:sldId id="2146847505" r:id="rId8"/>
    <p:sldId id="2146847506" r:id="rId9"/>
    <p:sldId id="427" r:id="rId10"/>
    <p:sldId id="449" r:id="rId11"/>
    <p:sldId id="2146847489" r:id="rId12"/>
    <p:sldId id="450" r:id="rId13"/>
    <p:sldId id="428" r:id="rId14"/>
    <p:sldId id="2146847517" r:id="rId15"/>
    <p:sldId id="2146847518" r:id="rId16"/>
    <p:sldId id="2146847519" r:id="rId17"/>
    <p:sldId id="2146847520" r:id="rId18"/>
    <p:sldId id="2146847521" r:id="rId19"/>
    <p:sldId id="2146847522" r:id="rId20"/>
    <p:sldId id="456" r:id="rId21"/>
    <p:sldId id="2146847523" r:id="rId22"/>
    <p:sldId id="458" r:id="rId23"/>
    <p:sldId id="459" r:id="rId24"/>
    <p:sldId id="460" r:id="rId25"/>
    <p:sldId id="2146847490" r:id="rId26"/>
    <p:sldId id="2146847524" r:id="rId27"/>
    <p:sldId id="457" r:id="rId28"/>
    <p:sldId id="2146847525" r:id="rId29"/>
    <p:sldId id="464" r:id="rId30"/>
    <p:sldId id="465" r:id="rId31"/>
    <p:sldId id="466" r:id="rId32"/>
    <p:sldId id="467" r:id="rId33"/>
    <p:sldId id="431" r:id="rId34"/>
    <p:sldId id="2146847526" r:id="rId35"/>
    <p:sldId id="2146847527" r:id="rId36"/>
    <p:sldId id="2146847528" r:id="rId37"/>
    <p:sldId id="2146847529" r:id="rId38"/>
    <p:sldId id="2146847530" r:id="rId39"/>
    <p:sldId id="2146847508" r:id="rId40"/>
    <p:sldId id="2146847531" r:id="rId41"/>
    <p:sldId id="2146847509" r:id="rId42"/>
    <p:sldId id="2146847532" r:id="rId43"/>
    <p:sldId id="2146847493" r:id="rId44"/>
    <p:sldId id="2146847491" r:id="rId45"/>
    <p:sldId id="433" r:id="rId46"/>
    <p:sldId id="475" r:id="rId47"/>
    <p:sldId id="478" r:id="rId48"/>
    <p:sldId id="477" r:id="rId49"/>
    <p:sldId id="2146847533" r:id="rId50"/>
    <p:sldId id="2146847485" r:id="rId51"/>
    <p:sldId id="2146847515" r:id="rId52"/>
    <p:sldId id="2146847492" r:id="rId53"/>
    <p:sldId id="2146847514" r:id="rId54"/>
  </p:sldIdLst>
  <p:sldSz cx="9144000" cy="6858000" type="screen4x3"/>
  <p:notesSz cx="7102475" cy="9388475"/>
  <p:embeddedFontLst>
    <p:embeddedFont>
      <p:font typeface="Atma" panose="020B0604020202020204" pitchFamily="34" charset="0"/>
      <p:regular r:id="rId56"/>
      <p:bold r:id="rId57"/>
      <p:italic r:id="rId58"/>
      <p:boldItalic r:id="rId59"/>
    </p:embeddedFont>
    <p:embeddedFont>
      <p:font typeface="Atma Bold" panose="020B0604020202020204" pitchFamily="34" charset="0"/>
      <p:regular r:id="rId60"/>
      <p:bold r:id="rId61"/>
      <p:italic r:id="rId62"/>
      <p:boldItalic r:id="rId63"/>
    </p:embeddedFont>
    <p:embeddedFont>
      <p:font typeface="Caveat Brush" pitchFamily="2" charset="77"/>
      <p:regular r:id="rId64"/>
    </p:embeddedFont>
    <p:embeddedFont>
      <p:font typeface="Open Sans" panose="020B0606030504020204" pitchFamily="34" charset="0"/>
      <p:regular r:id="rId65"/>
      <p:bold r:id="rId66"/>
      <p:italic r:id="rId67"/>
      <p:boldItalic r:id="rId68"/>
    </p:embeddedFont>
    <p:embeddedFont>
      <p:font typeface="Segoe UI" panose="020B0502040204020203"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AEE108-26A1-E973-3EC1-B386507E5203}" name="Alison Muckerheide" initials="AM" userId="03d377b57d28fdbf" providerId="Windows Live"/>
  <p188:author id="{95582667-6102-27E7-ED8E-01A166EB4B6B}" name="Guest User" initials="GU" userId="Guest Us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832"/>
    <a:srgbClr val="BCEE80"/>
    <a:srgbClr val="8FDB33"/>
    <a:srgbClr val="FF9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663A40-5BF3-E9C7-8834-21C9FCB863CA}" v="32" dt="2025-11-07T18:49:39.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14"/>
    <p:restoredTop sz="94694"/>
  </p:normalViewPr>
  <p:slideViewPr>
    <p:cSldViewPr snapToGrid="0">
      <p:cViewPr varScale="1">
        <p:scale>
          <a:sx n="95" d="100"/>
          <a:sy n="95" d="100"/>
        </p:scale>
        <p:origin x="219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MATERIALS NEEDED: Breathe Parent Handouts, Parent Worksheets, and Quit Now Indiana materials</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INSTRUCTIONS: Personalize this slide with your information. Welcome everyone, introduce yourself, and give a brief background on your experience, your organization, and your position. Bring materials to the presentation, but do not distribute them until the end as some attendees will leave/not pay attention if materials are distrusted too early. </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Additional data sheds light on the tobacco burden for various populations.</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“We also know that 5.3% of pregnant people in Indiana reported smoking during their pregnancy. In some Indiana counties the smoking rate during pregnancy is over 20%, so we clearly have some work to do in this area. We will cover the negative health effects related to this stat in just a bit. Even those who don’t smoke suffer negative health effects and even death from exposure to secondhand smoke. And the burden in disproportionate with African Americans, people with low incomes, and those who live in multiunit housing being more likely to be exposed to secondhand smoke. It is rather sobering to realize that around1,300 Hoosiers die each year due to someone else’s smoking.”</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6564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Share the status of tobacco use in this community and local resources addressing the tobacco burden.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INSTRUCTIONS: Personalize this slide with your local information!! </a:t>
            </a:r>
            <a:endParaRPr lang="en-US">
              <a:solidFill>
                <a:srgbClr val="FF0000"/>
              </a:solidFill>
            </a:endParaRPr>
          </a:p>
          <a:p>
            <a:pPr marL="628650" lvl="1" indent="-171450" algn="l" rtl="0">
              <a:spcBef>
                <a:spcPts val="0"/>
              </a:spcBef>
              <a:spcAft>
                <a:spcPts val="0"/>
              </a:spcAft>
              <a:buClr>
                <a:schemeClr val="dk1"/>
              </a:buClr>
              <a:buSzPts val="1200"/>
              <a:buFont typeface="Arial"/>
              <a:buChar char="•"/>
            </a:pPr>
            <a:r>
              <a:rPr lang="en-US"/>
              <a:t>What are the rates and statistics of tobacco use in your county?</a:t>
            </a:r>
          </a:p>
          <a:p>
            <a:pPr marL="628650" lvl="1" indent="-171450" algn="l" rtl="0">
              <a:spcBef>
                <a:spcPts val="0"/>
              </a:spcBef>
              <a:spcAft>
                <a:spcPts val="0"/>
              </a:spcAft>
              <a:buClr>
                <a:schemeClr val="dk1"/>
              </a:buClr>
              <a:buSzPts val="1200"/>
              <a:buFont typeface="Arial"/>
              <a:buChar char="•"/>
            </a:pPr>
            <a:r>
              <a:rPr lang="en-US"/>
              <a:t>What is happening in your local county to address tobacco issues?</a:t>
            </a:r>
          </a:p>
          <a:p>
            <a:pPr marL="628650" lvl="1" indent="-171450" algn="l" rtl="0">
              <a:spcBef>
                <a:spcPts val="0"/>
              </a:spcBef>
              <a:spcAft>
                <a:spcPts val="0"/>
              </a:spcAft>
              <a:buClr>
                <a:schemeClr val="dk1"/>
              </a:buClr>
              <a:buSzPts val="1200"/>
              <a:buFont typeface="Arial"/>
              <a:buChar char="•"/>
            </a:pPr>
            <a:r>
              <a:rPr lang="en-US"/>
              <a:t>Are there any resources available in your community? </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5601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Smoking harms more than the smoker, especially when kids are exposed.</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“Another myth I would like to challenge is the idea that people who smoke are only harming themselves. What we really want to focus on today is the impact and the harm associated with tobacco use as it relates to children.”</a:t>
            </a:r>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490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highlight>
                <a:srgbClr val="FFFF00"/>
              </a:highlight>
            </a:endParaRPr>
          </a:p>
          <a:p>
            <a:pPr marL="0" lvl="0" indent="0" algn="l">
              <a:spcBef>
                <a:spcPts val="0"/>
              </a:spcBef>
              <a:spcAft>
                <a:spcPts val="0"/>
              </a:spcAft>
              <a:buSzPts val="1200"/>
              <a:buFont typeface="Arial"/>
              <a:buNone/>
            </a:pPr>
            <a:r>
              <a:rPr lang="en-US"/>
              <a:t>KEY POINT: Tobacco use during pregnancy leads to many negative health effects for both the adult and the baby.</a:t>
            </a:r>
          </a:p>
          <a:p>
            <a:pPr marL="0" lvl="0" indent="0" algn="l">
              <a:spcBef>
                <a:spcPts val="0"/>
              </a:spcBef>
              <a:spcAft>
                <a:spcPts val="0"/>
              </a:spcAft>
              <a:buSzPts val="1200"/>
              <a:buFont typeface="Arial"/>
              <a:buNone/>
            </a:pPr>
            <a:endParaRPr lang="en-US"/>
          </a:p>
          <a:p>
            <a:pPr marL="0" lvl="0" indent="0" algn="l">
              <a:spcBef>
                <a:spcPts val="0"/>
              </a:spcBef>
              <a:spcAft>
                <a:spcPts val="0"/>
              </a:spcAft>
              <a:buSzPts val="1200"/>
              <a:buFont typeface="Arial"/>
              <a:buNone/>
            </a:pPr>
            <a:r>
              <a:rPr lang="en-US"/>
              <a:t>SCRIPT: “Let’s looking at the impact of tobacco use during pregnancy. Because we do have higher rates of smoking while pregnant in Indiana, it is critical that pregnant people understand the impact of tobacco use on their unborn baby. Tobacco use during pregnancy can cause preterm labor, miscarriage, low birth weight, problems with the placenta, and slow development of the brain. Babies will also experience withdrawal symptoms after birth, and if you have ever been around someone who is quitting smoking or if you have quit smoking you know this can be an unpleasant process. Now imagine a newborn dealing with withdrawal! The pregnant person may also experience increased heart rate and blood pressure. I want to go back for a minute to discuss another myth that is still going around with some women who may believe that a low birth weight is a good thing and will make delivery easier…which is not true and is not healthy for the baby!”</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3069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spcBef>
                <a:spcPts val="0"/>
              </a:spcBef>
              <a:spcAft>
                <a:spcPts val="0"/>
              </a:spcAft>
              <a:buSzPts val="1200"/>
              <a:buFont typeface="Arial"/>
              <a:buNone/>
            </a:pPr>
            <a:r>
              <a:rPr lang="en-US"/>
              <a:t>KEY POINT: There is no safe amount of tobacco use during pregnancy.</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The good news is that no matter how far along someone is in their pregnancy, stopping tobacco use will help the baby! Not only will it help the baby before birth, but if a baby is born into a smoke free home they will not have all of the</a:t>
            </a:r>
            <a:r>
              <a:rPr lang="en-US" i="1">
                <a:solidFill>
                  <a:srgbClr val="FF0000"/>
                </a:solidFill>
              </a:rPr>
              <a:t> dangerous</a:t>
            </a:r>
            <a:r>
              <a:rPr lang="en-US" i="1"/>
              <a:t> health impacts of secondhand and thirdhand smoke in the future. The bottom line and what we want to stress to pregnant people is that there is no safe amount of tobacco use during pregnancy.”</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6770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ts val="1200"/>
            </a:pPr>
            <a:endParaRPr lang="en-US"/>
          </a:p>
          <a:p>
            <a:pPr marL="0" lvl="0" indent="0" algn="l">
              <a:spcBef>
                <a:spcPts val="0"/>
              </a:spcBef>
              <a:spcAft>
                <a:spcPts val="0"/>
              </a:spcAft>
              <a:buSzPts val="1200"/>
              <a:buFont typeface="Arial"/>
              <a:buNone/>
            </a:pPr>
            <a:r>
              <a:rPr lang="en-US"/>
              <a:t>KEY POINT: Being around secondhand smoke is also dangerous for pregnant people and can lead to some of the same health problems as smoking.</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“Now I want to touch on secondhand smoke. Even if someone does not use tobacco themselves, if they are exposed to secondhand smoke it can cause problems with the pregnancy. I won’t read the whole list of possible negative health outcomes, but you will notice that many are the same ones that can result from direct smoking during pregnancy. It is very important to avoid secondhand smoke during pregnancy for their own health and the health of their baby.”</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734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highlight>
                <a:srgbClr val="FFFF00"/>
              </a:highlight>
            </a:endParaRPr>
          </a:p>
          <a:p>
            <a:pPr marL="0" lvl="0" indent="0" algn="l">
              <a:spcBef>
                <a:spcPts val="0"/>
              </a:spcBef>
              <a:spcAft>
                <a:spcPts val="0"/>
              </a:spcAft>
              <a:buSzPts val="1200"/>
              <a:buFont typeface="Arial"/>
              <a:buNone/>
            </a:pPr>
            <a:r>
              <a:rPr lang="en-US"/>
              <a:t>KEY POINT: Secondhand smoke also has lots of negative health effects for children who are exposed.</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“Beyond pregnancy, </a:t>
            </a:r>
            <a:r>
              <a:rPr lang="en-US" sz="1200" i="1"/>
              <a:t>Secondhand smoke is also harmful to children as their lungs and brains are still developing. Long-term secondhand smoke exposure can cause these children to have health issues now and in the future. Children who are around secondhand smoke may get frequent ear infections, suffer from bronchitis, pneumonia, and asthma attacks. They may also experience learning difficulties and even develop cancer or heart disease later on in life. Sharing this information with parents can help them make informed decisions for their children's future-self!”</a:t>
            </a:r>
            <a:endParaRPr lang="en-US" i="1"/>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4516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highlight>
                <a:srgbClr val="FFFF00"/>
              </a:highlight>
            </a:endParaRPr>
          </a:p>
          <a:p>
            <a:pPr marL="0" lvl="0" indent="0" algn="l">
              <a:spcBef>
                <a:spcPts val="0"/>
              </a:spcBef>
              <a:spcAft>
                <a:spcPts val="0"/>
              </a:spcAft>
              <a:buSzPts val="1200"/>
              <a:buFont typeface="Arial"/>
              <a:buNone/>
            </a:pPr>
            <a:r>
              <a:rPr lang="en-US"/>
              <a:t>KEY POINT: Thirdhand smoke may be less well-known, but it also exposes children to the same dangerous chemicals as secondhand smoke.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a:t>
            </a:r>
            <a:r>
              <a:rPr lang="en-US" sz="1200" i="1"/>
              <a:t>I’m sure you have all heard of secondhand smoke, but Thirdhand smoke may not be as familiar to you. Thirdhand smoke is the lingering odor and harmful chemicals left behind when someone smokes in an area. If I’m on an elevator with a smoker I don’t need to see them actually smoking I can tell they are a smoker by the smell that follows them. The dangerous chemicals in smoke stick to everything…clothes, furniture, carpet, curtains, hair, </a:t>
            </a:r>
            <a:r>
              <a:rPr lang="en-US" sz="1200" i="1" err="1"/>
              <a:t>carseats</a:t>
            </a:r>
            <a:r>
              <a:rPr lang="en-US" sz="1200" i="1"/>
              <a:t>, toys, and even pets, and they can cause serious health problems. Unfortunately, t</a:t>
            </a:r>
            <a:r>
              <a:rPr lang="en-US" i="1"/>
              <a:t>hese chemicals can’t simply be removed by airing out the room. If you have ever moved into a home or apartment where someone smoked you know it takes a lot of work to get the smell and the harmful chemicals out.”</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5753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highlight>
                <a:srgbClr val="FFFF00"/>
              </a:highlight>
            </a:endParaRPr>
          </a:p>
          <a:p>
            <a:pPr marL="0" lvl="0" indent="0" algn="l">
              <a:spcBef>
                <a:spcPts val="0"/>
              </a:spcBef>
              <a:spcAft>
                <a:spcPts val="0"/>
              </a:spcAft>
              <a:buSzPts val="1200"/>
              <a:buFont typeface="Arial"/>
              <a:buNone/>
            </a:pPr>
            <a:r>
              <a:rPr lang="en-US"/>
              <a:t>KEY POINT: Infants and Children are at high risk from thirdhand smoke.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“Everyone is at risk from thirdhand smoke, but this can be especially harmful for infants and children. We all know that babies love to put everything in their mouths! So if someone smoked in that area, even when the baby wasn’t around, they are still ingesting the chemicals left behind by thirdhand smoke. If someone who smokes holds a tiny baby close to them that baby is taking in all the chemicals and toxins that are lingering on their hair and clothes. And when infants and toddlers crawl around on the floor they kick up all the toxins that have fallen on the floor and breathe them in. Simply because of their size and how they breathe infants take in four times as many chemicals as an adult would in the same area, which can damage their growing bodies.”</a:t>
            </a:r>
            <a:endParaRPr lang="en-US" sz="1200"/>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61087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Show the Thirdhand smoke video.</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“Let’s watch this short video on thirdhand smoke.”</a:t>
            </a:r>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957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Help everyone reduce their stress level.</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MATERIALS NEEDED: Each participant needs two blank half sheets of paper and something to write with, and you may want print outs of the stress management parent handout found here: https://justbreathein.org/additional-resources/breathe-kit-materials/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VIRTUAL MODIFICATION: Have participants write their stressors down, rip them up, and then write down their healthy ways to de-stress just as you would in person. Then ask them to share examples of their de-stressing activities in the chat box. Read the responses aloud and provide validation.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a:t>
            </a:r>
            <a:r>
              <a:rPr lang="en-US" i="1"/>
              <a:t>“Before we jump into talking about tobacco, I’m going to ask all of you to participate in a short activity.  Chances are each of you came into this presentation with lots of things on your mind and stuff that is stressing you out…long to-do lists, job or money related stress, family challenges…and now you have to sit through a presentation about tobacco! I take no offense that some of you may wish you were somewhere else right now and that this isn’t your favorite topic of discussion! But I do hope that we make the best use of this hour so you can leave here with more knowledge and some strategies on how you can create a healthy environment for your children. But first, let’s work on being</a:t>
            </a:r>
            <a:r>
              <a:rPr lang="en-US" b="0" i="1">
                <a:solidFill>
                  <a:srgbClr val="474747"/>
                </a:solidFill>
                <a:latin typeface="Open Sans"/>
                <a:ea typeface="Open Sans"/>
                <a:cs typeface="Open Sans"/>
                <a:sym typeface="Open Sans"/>
              </a:rPr>
              <a:t> mindful and de-stress with a short activity.!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0">
              <a:solidFill>
                <a:srgbClr val="474747"/>
              </a:solidFill>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(CLICK TO BRING UP WHAT WORRIES ARE WEIGHING ON YOU?) </a:t>
            </a:r>
            <a:r>
              <a:rPr lang="en-US" b="0" i="1">
                <a:solidFill>
                  <a:srgbClr val="474747"/>
                </a:solidFill>
                <a:latin typeface="Open Sans"/>
                <a:ea typeface="Open Sans"/>
                <a:cs typeface="Open Sans"/>
                <a:sym typeface="Open Sans"/>
              </a:rPr>
              <a:t>First, take a moment to “check-in” with yourself by writing down a few worries or things that are weighing on your mind right now. You won’t be asked to share what you write down, this is just for you! </a:t>
            </a:r>
            <a:r>
              <a:rPr lang="en-US" b="0" i="0">
                <a:solidFill>
                  <a:srgbClr val="474747"/>
                </a:solidFill>
                <a:latin typeface="Open Sans"/>
                <a:ea typeface="Open Sans"/>
                <a:cs typeface="Open Sans"/>
                <a:sym typeface="Open Sans"/>
              </a:rPr>
              <a:t>(Give them 1 minute to write down their worries) </a:t>
            </a:r>
            <a:r>
              <a:rPr lang="en-US" b="0" i="1">
                <a:solidFill>
                  <a:srgbClr val="474747"/>
                </a:solidFill>
                <a:latin typeface="Open Sans"/>
                <a:ea typeface="Open Sans"/>
                <a:cs typeface="Open Sans"/>
                <a:sym typeface="Open Sans"/>
              </a:rPr>
              <a:t>Now that you have written down what is stressing you, I want you to rip up those sheets into tiny pieces and toss them in the trash can. </a:t>
            </a:r>
            <a:r>
              <a:rPr lang="en-US" b="0" i="0">
                <a:solidFill>
                  <a:srgbClr val="474747"/>
                </a:solidFill>
                <a:latin typeface="Open Sans"/>
                <a:ea typeface="Open Sans"/>
                <a:cs typeface="Open Sans"/>
                <a:sym typeface="Open Sans"/>
              </a:rPr>
              <a:t>(Walk around with the trash can to collect the paper scraps) </a:t>
            </a:r>
            <a:r>
              <a:rPr lang="en-US" b="0" i="1">
                <a:solidFill>
                  <a:srgbClr val="474747"/>
                </a:solidFill>
                <a:latin typeface="Open Sans"/>
                <a:ea typeface="Open Sans"/>
                <a:cs typeface="Open Sans"/>
                <a:sym typeface="Open Sans"/>
              </a:rPr>
              <a:t>With this activity I am encouraging you to let those worries and stressors go…just Let It Go at least for the next hour. Please know that this activity is in no way making light of significant stressors some of you may be carrying today and that ripping up our papers doesn’t magically solve anything or make those challenges disappear.  But I do hope this activity will allow you to have better focus and feel a bit lighter even if just for a short while </a:t>
            </a:r>
            <a:r>
              <a:rPr lang="en-US" b="0" i="1" err="1">
                <a:solidFill>
                  <a:srgbClr val="474747"/>
                </a:solidFill>
                <a:latin typeface="Open Sans"/>
                <a:ea typeface="Open Sans"/>
                <a:cs typeface="Open Sans"/>
                <a:sym typeface="Open Sans"/>
              </a:rPr>
              <a:t>while</a:t>
            </a:r>
            <a:r>
              <a:rPr lang="en-US" b="0" i="1">
                <a:solidFill>
                  <a:srgbClr val="474747"/>
                </a:solidFill>
                <a:latin typeface="Open Sans"/>
                <a:ea typeface="Open Sans"/>
                <a:cs typeface="Open Sans"/>
                <a:sym typeface="Open Sans"/>
              </a:rPr>
              <a:t>. I’ll resist the urge to sing the Frozen theme song, but I do hope you can all Let It Go!</a:t>
            </a:r>
            <a:endParaRPr lang="en-US" i="1"/>
          </a:p>
          <a:p>
            <a:pPr marL="0" lvl="0" indent="0" algn="l" rtl="0">
              <a:spcBef>
                <a:spcPts val="360"/>
              </a:spcBef>
              <a:spcAft>
                <a:spcPts val="0"/>
              </a:spcAft>
              <a:buNone/>
            </a:pPr>
            <a:endParaRPr lang="en-US" b="0" i="0">
              <a:solidFill>
                <a:srgbClr val="474747"/>
              </a:solidFill>
              <a:latin typeface="Open Sans"/>
              <a:ea typeface="Open Sans"/>
              <a:cs typeface="Open Sans"/>
              <a:sym typeface="Open Sans"/>
            </a:endParaRPr>
          </a:p>
          <a:p>
            <a:pPr marL="0" lvl="0" indent="0" algn="l" rtl="0">
              <a:spcBef>
                <a:spcPts val="360"/>
              </a:spcBef>
              <a:spcAft>
                <a:spcPts val="0"/>
              </a:spcAft>
              <a:buNone/>
            </a:pPr>
            <a:r>
              <a:rPr lang="en-US"/>
              <a:t>(CLICK TO BRING UP WHAT ARE HEALHY WAYS YOU LIKE TO DE-STRESS?) </a:t>
            </a:r>
            <a:r>
              <a:rPr lang="en-US" b="0" i="1">
                <a:solidFill>
                  <a:srgbClr val="474747"/>
                </a:solidFill>
                <a:latin typeface="Open Sans"/>
                <a:ea typeface="Open Sans"/>
                <a:cs typeface="Open Sans"/>
                <a:sym typeface="Open Sans"/>
              </a:rPr>
              <a:t>Next, I want everyone to write down on another slip of paper a few healthy ways you like to de-stress. </a:t>
            </a:r>
            <a:r>
              <a:rPr lang="en-US" b="0" i="0">
                <a:solidFill>
                  <a:srgbClr val="474747"/>
                </a:solidFill>
                <a:latin typeface="Open Sans"/>
                <a:ea typeface="Open Sans"/>
                <a:cs typeface="Open Sans"/>
                <a:sym typeface="Open Sans"/>
              </a:rPr>
              <a:t>(Give them a minute or two to write down their ways to de-stress) </a:t>
            </a:r>
            <a:r>
              <a:rPr lang="en-US" b="0" i="1">
                <a:solidFill>
                  <a:srgbClr val="474747"/>
                </a:solidFill>
                <a:latin typeface="Open Sans"/>
                <a:ea typeface="Open Sans"/>
                <a:cs typeface="Open Sans"/>
                <a:sym typeface="Open Sans"/>
              </a:rPr>
              <a:t>Would anyone like to share some of their tactics for de-stressing? (</a:t>
            </a:r>
            <a:r>
              <a:rPr lang="en-US" b="0" i="0">
                <a:solidFill>
                  <a:srgbClr val="474747"/>
                </a:solidFill>
                <a:latin typeface="Open Sans"/>
                <a:ea typeface="Open Sans"/>
                <a:cs typeface="Open Sans"/>
                <a:sym typeface="Open Sans"/>
              </a:rPr>
              <a:t>Let several people share examples.) </a:t>
            </a:r>
            <a:r>
              <a:rPr lang="en-US" b="0" i="1">
                <a:solidFill>
                  <a:srgbClr val="474747"/>
                </a:solidFill>
                <a:latin typeface="Open Sans"/>
                <a:ea typeface="Open Sans"/>
                <a:cs typeface="Open Sans"/>
                <a:sym typeface="Open Sans"/>
              </a:rPr>
              <a:t>Not everyone’s list will look the same and that’s ok! The idea of going for a really long run sounds like torture to me, but for someone else that is exactly what they need to clear their mind and release tension! The most important thing is that we each have some healthy go-to options for when the worries and responsibilities of life get to be a bit much. </a:t>
            </a:r>
            <a:r>
              <a:rPr lang="en-US" b="0" i="0">
                <a:solidFill>
                  <a:srgbClr val="474747"/>
                </a:solidFill>
                <a:latin typeface="Open Sans"/>
                <a:ea typeface="Open Sans"/>
                <a:cs typeface="Open Sans"/>
                <a:sym typeface="Open Sans"/>
              </a:rPr>
              <a:t>(If people share somewhat unhealthy habits like drinking wine, eating chocolate, </a:t>
            </a:r>
            <a:r>
              <a:rPr lang="en-US" b="0" i="0" err="1">
                <a:solidFill>
                  <a:srgbClr val="474747"/>
                </a:solidFill>
                <a:latin typeface="Open Sans"/>
                <a:ea typeface="Open Sans"/>
                <a:cs typeface="Open Sans"/>
                <a:sym typeface="Open Sans"/>
              </a:rPr>
              <a:t>etc</a:t>
            </a:r>
            <a:r>
              <a:rPr lang="en-US" b="0" i="0">
                <a:solidFill>
                  <a:srgbClr val="474747"/>
                </a:solidFill>
                <a:latin typeface="Open Sans"/>
                <a:ea typeface="Open Sans"/>
                <a:cs typeface="Open Sans"/>
                <a:sym typeface="Open Sans"/>
              </a:rPr>
              <a:t>, acknowledge that for most people those things, in moderation, can be reasonable ways to de-stress.)</a:t>
            </a:r>
            <a:endParaRPr lang="en-US" i="0"/>
          </a:p>
          <a:p>
            <a:pPr marL="0" lvl="0" indent="0" algn="l" rtl="0">
              <a:spcBef>
                <a:spcPts val="360"/>
              </a:spcBef>
              <a:spcAft>
                <a:spcPts val="0"/>
              </a:spcAft>
              <a:buNone/>
            </a:pPr>
            <a:endParaRPr lang="en-US" b="0" i="0">
              <a:solidFill>
                <a:srgbClr val="474747"/>
              </a:solidFill>
              <a:latin typeface="Open Sans"/>
              <a:ea typeface="Open Sans"/>
              <a:cs typeface="Open Sans"/>
              <a:sym typeface="Open Sans"/>
            </a:endParaRPr>
          </a:p>
          <a:p>
            <a:pPr marL="0" lvl="0" indent="0" algn="l" rtl="0">
              <a:spcBef>
                <a:spcPts val="360"/>
              </a:spcBef>
              <a:spcAft>
                <a:spcPts val="0"/>
              </a:spcAft>
              <a:buNone/>
            </a:pPr>
            <a:r>
              <a:rPr lang="en-US"/>
              <a:t>(CLICK TO BRING UP HOW DOES THIS RELATED TO TOBACCO?) </a:t>
            </a:r>
            <a:r>
              <a:rPr lang="en-US" b="0" i="1">
                <a:solidFill>
                  <a:srgbClr val="474747"/>
                </a:solidFill>
                <a:latin typeface="Open Sans"/>
                <a:ea typeface="Open Sans"/>
                <a:cs typeface="Open Sans"/>
                <a:sym typeface="Open Sans"/>
              </a:rPr>
              <a:t>So you may be thinking, what the heck does any of this have to do with learning about tobacco? I’m so glad you asked! For many stressed out people and maybe some of you, smoking or vaping might have been on your list of de-stressing activities…it we weren’t focusing on HEALTHY stress management. While many people who use tobacco think of it as a stress reliever, it can be a vicious cycle that actually creates more stress. From the added expense, health problems, lingering odor, physical dependence, and more…tobacco use just adds unnecessary stress and more worries. I’d actually like to help you deal with stress in a healthier way that will benefit yourself and your family. Even though we can’t do all the de-stressing activities on your lists right now, I hope you will all take time for a bubble bath or a long walk of some other kind of self-care that appeals to you this evening!”</a:t>
            </a:r>
            <a:endParaRPr lang="en-US" i="1"/>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9504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Brainstorm where children may be exposed to second and thirdhand smoke.</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VIRTUAL MODIFICATION: Have participants types answers in chat box and read them aloud as you validate the responses.</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a:t>
            </a:r>
            <a:r>
              <a:rPr lang="en-US" i="1"/>
              <a:t>“Even though some laws have been passed to limit exposure, let’s think about where children might still be exposed to both second and thirdhand smoke.” </a:t>
            </a:r>
            <a:r>
              <a:rPr lang="en-US" i="0"/>
              <a:t>(Encourage participants to share their thoughts and then validate their responses. If you want, you can record their responses on newsprint or a whiteboard.)</a:t>
            </a:r>
            <a:endParaRPr lang="en-US" i="1"/>
          </a:p>
          <a:p>
            <a:pPr marL="0" lvl="0" indent="0" algn="l" rtl="0">
              <a:spcBef>
                <a:spcPts val="0"/>
              </a:spcBef>
              <a:spcAft>
                <a:spcPts val="0"/>
              </a:spcAft>
              <a:buClr>
                <a:schemeClr val="dk1"/>
              </a:buClr>
              <a:buSzPts val="1200"/>
              <a:buFont typeface="Arial"/>
              <a:buNone/>
            </a:pPr>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66897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There are lots of places where children could be exposed to secondhand smoke.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“Some common places children are exposed to second and thirdhand smoke include their own home or in cars as well as public places that are not covered by a comprehensive tobacco ordinance. Relatives and caregivers houses is a big one and can be difficult situations, especially when children travel back and forth between two parents’ homes and one household allows smoking and the other doesn’t. Parks and playgrounds are another place where children often spend time yet people may smoke around them. And even though there is a law in Indiana that prohibits smoking near the entrances of stores and restaurants this is hard to enforce so exposure still happens. It’s important to help families identify where their children may be exposed to second and thirdhand smoke and then help them make a plan to eliminate or at least minimize that exposure.”</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447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Find out what ideas the training participants have about limiting exposure to second and thirdhand smoke.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VIRTUAL MODIFICATION: Have participants types answers in chat box and read them aloud as you validate their responses.</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a:t>
            </a:r>
            <a:r>
              <a:rPr lang="en-US" i="1"/>
              <a:t>“So now that we have some ideas on where children might be exposed, how can we protect kids from second and thirdhand smoke?</a:t>
            </a:r>
            <a:r>
              <a:rPr lang="en-US"/>
              <a:t>” (Allow training participants to engage in group discussion about potential answers. After several suggestions are given proceed to next slide to discuss the answers. If you are pressed for time you can simply go to the next slide and provide the answers.)</a:t>
            </a:r>
          </a:p>
          <a:p>
            <a:pPr marL="0" lvl="0" indent="0" algn="l" rtl="0">
              <a:spcBef>
                <a:spcPts val="0"/>
              </a:spcBef>
              <a:spcAft>
                <a:spcPts val="0"/>
              </a:spcAft>
              <a:buClr>
                <a:schemeClr val="dk1"/>
              </a:buClr>
              <a:buSzPts val="1200"/>
              <a:buFont typeface="Arial"/>
              <a:buNone/>
            </a:pP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5385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Quitting is a great way to protect children from second and thirdhand smoke but if parents are not ready to quit there are lots of baby steps they can take.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“So how can we protect children from second and thirdhand smoke? Education is always a great first step, and that’s why we are here today. Of course, if adults quit using tobacco that is the best way to protect their own health as well as their family’s health. But even if someone is not ready to quit, there are lots of other things they can do to minimize exposure for their children such as designating their home as smoke free and only smoking outside, and also not smoking in the car. They can wear a smoking jacket and peel off that outer layer of thirdhand smoke before coming around their children. Supporting smoke-free businesses is another great idea and only allowing children to be in smoke free homes and cars. This may require some difficult conversations with family members and caregivers, but those conversations should always come back to what is best for the children’s health. We can increase awareness of the deceptive marketing tactics of the tobacco industry as well as pass policies that protect everyone from second and thirdhand smoke. These policies can be official laws at all levels of government as well as the rules we put in place in our own homes and businesses. Taking many of these steps is not always easy, but even small steps in the right direction can help protect our children.”</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067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Ask parents to sign a smoke/vape free home and/or car pledge.</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MATERIALS NEEDED: Bring plenty of copies of the Pledge for a Smoke/Vape Free Home and the one for the Car from the Breathe Parent Journal/Worksheet, which can be found here: https://justbreathein.org/wp-content/uploads/2022/02/37.-Pledge-for-a-SmokeVape-Free-Home-and-Car.pdf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“I brought some pledges for a smoke/vape free home and car that I hope you will all thoughtfully consider. Then if you are ready to make this commitment, I encourage you to sign the pledge(s). These pledges can serve as a way to stay accountable as you work to minimize your children’s exposure to second and thirdhand smoke…and don’t worry, we will get to vaping in just a minute!”</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5708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Smokeless tobacco doesn’t carry the risk of secondhand smoke, but it still dangerous for the user and if children get ahold of smokeless products.</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“First, I want to touch briefly on smokeless tobacco. There is not the same risk of second and thirdhand smoke with smokeless tobacco, however it does carry many health risks for the user, including pregnant people. Smokeless tobacco now comes in many different forms, including small pouches.  These are actually spitless and they are gaining in popularity with youth. Zyn is just one popular brand of nicotine pouches and they come in flavors that may make them more appealing then traditional smokeless/chewing tobacco. These flavors and minty smell might also make these products intriguing to very small children so it is important to remember that Smokeless tobacco products should not be left where children can get them. If they eat or put these products in their mouths they could experience nicotine poisoning, which can very dangerous.” </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6556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Vaping is not a safe alternative.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“We can’t talk about tobacco without mentioning vaping and e-cigarettes and there are plenty of myths around this growing area of tobacco use. Let’s start with the myth that vaping is safe and that it’s just water vapor. Not true!!”</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1644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E-cigarettes/vapes are not safe and are not proven cessation tools.</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“Whether you use the term e-cigarettes or vapes, this is a very hot topic that we get lots of questions about. Vaping has grown in popularity tremendously over the past ten years and there is a lot we are still learning about the negative health impact of these products. It is important to understand that e-cigarettes don’t emit harmless water vapor, but rather an aerosol that contains many of the same dangerous chemicals found in traditional cigarettes. Vapes come in many different forms. Some look like </a:t>
            </a:r>
            <a:r>
              <a:rPr kumimoji="0" lang="en-US" sz="1200" b="0" i="1" u="none" strike="noStrike" kern="0" cap="none" spc="0" normalizeH="0" baseline="0" noProof="0" err="1">
                <a:ln>
                  <a:noFill/>
                </a:ln>
                <a:solidFill>
                  <a:srgbClr val="000000"/>
                </a:solidFill>
                <a:effectLst/>
                <a:uLnTx/>
                <a:uFillTx/>
                <a:latin typeface="Calibri"/>
                <a:ea typeface="Calibri"/>
                <a:cs typeface="Calibri"/>
                <a:sym typeface="Calibri"/>
              </a:rPr>
              <a:t>flashdrives</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 or highlighters. Some come with pre-filled pods and some can be refilled with e-juice. It is important to know that e-cigarettes are not a proven cessation strategy. Don’t worry, in just a bit we will touch on some of the strategies that have been proven to help people quit smoking. Unfortunately, many people who smoke and then start vaping actually end up dual using or just continue vaping and don’t actually quit.”</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61646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It is not safe for young children to have access to vapes/e-cigarettes and e-juice.</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“Research is still being done on the long-term effects of vaping and the FDA is slowly starting to regulate these products. We do know that E-liquids contain nicotine, which is extremely addictive, and nicotine poisoning can be very dangerous for children if they drink the e-juice or just get it on their skin. The batteries in e-cigarettes have also been know to explode. It is important that parents understand that it is not safe for young children to have access to vapes and e-juice or to be around people who are vaping. ”</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1993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Vaping has become an epidemic among youth.</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“Even though you have to be 21 years or older to purchase tobacco products, youth vaping is a huge concern…so if you have children in Middle School or High Schools you’ll really want to listen to this part! The most recent tobacco survey shows that 1 in 20 high school students report current e-cigarette use, and unfortunately middle school and even some grade school students are also vaping.  Vaping has actually declined some since the previous study so that is good news, but since this data is self-reported my guess is it could actually be even higher than that! A few years ago the U.S. Surgeon General declared e-cigarette usage an epidemic and shared that vaping use had the biggest increase in youth substance abuse EVER recorded! That means it was bigger than marijuana use during Woodstock! Even though in the U.S. it is not legal to sell tobacco products, including e-cigarettes, to anyone under 21, the tobacco industry clearly markets these products to youth and entices them with appealing flavors like cotton candy, fruit, and flavors with names like unicorn poop! No self-respecting 50-year-old is going to buy unicorn poop flavored e-juice! Unfortunately, e-cigarettes are appealing to youth, which is leading to nicotine addiction for a whole new generation and a host of health issues. The adolescent brain does not fully develop until age 25 and nicotine can harm the developing brain so the vaping epidemic is of great concern among parents, educators, and anyone who cares about the wellbeing of our youth.”</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355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Share the tips found on the Stress Management handout.</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MATERIALS NEEDED: You can provide copies of the Stress Management handout, if you choose.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a:t>
            </a:r>
            <a:r>
              <a:rPr lang="en-US" i="1"/>
              <a:t>“This Stress Management handout offers lots of healthy ways to deal with stress without using tobacco, so I hope you will find ones that work for you and share these tips with others you know who might be turning to tobacco as a way to deal with stress.”</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964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Vapes can be hiding in plain sight.</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VIRTUAL MODIFICATION: Place your cursor on each item and have participants use the chat box or reaction buttons to indicate if they think an item is a vape.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a:t>
            </a:r>
            <a:r>
              <a:rPr lang="en-US" i="1"/>
              <a:t>“As I mentioned vapes come in many different forms, making it difficult to even identify them. It is possible for vapes to hide in plain sight! For fun, let’s see if you can spot the vapes in this photo of what looks like the typical contents of a teen’s backpack.” </a:t>
            </a:r>
            <a:r>
              <a:rPr lang="en-US" i="0"/>
              <a:t>(Point to various items and have participants raise their hands to indicate if they believe that item is a vape. If you are short on time, simply go to the next slide to reveal the answers.)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5273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Identify which are vapes and which aren’t.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a:t>
            </a:r>
            <a:r>
              <a:rPr lang="en-US" i="1"/>
              <a:t>“Let’s see how we did! Out of the 11 numbered items in this photo, 7 of them are actually vapes!” </a:t>
            </a:r>
            <a:r>
              <a:rPr lang="en-US" i="0"/>
              <a:t>(As time allows you can point out which ones are vapes and show how they look very similar to other items in the photo that are not vapes.)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0363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Point out the common myth that marijuana is natural and that makes it safe to use while pregnant and around kids.</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“It’s time to talk about marijuana! I must admit I am not an expert on this topic and it’s not necessarily something we typically address with our tobacco prevention funding, but it is such an important topic that is sometimes intertwined with tobacco, so we knew we needed to include it. What I specifically want to focus on is how marijuana impacts children and that starts with dispelling the myth that marijuana is safe to use while pregnant or around children because it’s natural.”</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1975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Even though marijuana comes from a plant it is not safe during pregnancy or to smoke around children.</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“I want to briefly touch on this timely topic as it relates to the health of children. Many states have legalized certain forms of marijuana for various uses, but it is currently illegal in Indiana. Because marijuana derives from a plant many people believe that it is safe, but the key point I want to convey is that marijuana is not safe to use during pregnancy or to smoke it around children.” </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3381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Marijuana use during pregnancy or while breastfeeding has many negative health effects.</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“Marijuana use during pregnancy can lead to premature birth or still birth, brain development issues, withdrawal symptoms for the baby, trouble sleeping, attention, memory, and learning difficulties as well as behavior problems. Research has also shown that THC, the main chemical in marijuana, is passed to babies through breast milk. Therefore, it is not safe for someone who is breastfeeding to use marijuana.” </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26089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Exposure to secondhand marijuana smoke is harmful to children.</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“It is also not safe for children to be around secondhand marijuana smoke. Again, research shows that children exposed to marijuana smoke have traces of THC in their urine. This can also lead to asthma attacks and problems with memory and coordination.”</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8663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There is no safe level of exposure to marijuana smoke during pregnancy or while breastfeeding or for children being exposed to secondhand marijuana smoke.</a:t>
            </a:r>
            <a:b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b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“The bottom line is that there is no safe level of exposure to marijuana smoke during pregnancy or while breastfeeding, and it is not safe for children to be exposed to secondhand marijuana smoke.”</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7542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KEY POINT: </a:t>
            </a:r>
            <a:r>
              <a:rPr lang="es-ES" err="1"/>
              <a:t>This</a:t>
            </a:r>
            <a:r>
              <a:rPr lang="es-ES"/>
              <a:t> </a:t>
            </a:r>
            <a:r>
              <a:rPr lang="es-ES" err="1"/>
              <a:t>is</a:t>
            </a:r>
            <a:r>
              <a:rPr lang="es-ES"/>
              <a:t> </a:t>
            </a:r>
            <a:r>
              <a:rPr lang="es-ES" err="1"/>
              <a:t>another</a:t>
            </a:r>
            <a:r>
              <a:rPr lang="es-ES"/>
              <a:t> </a:t>
            </a:r>
            <a:r>
              <a:rPr lang="es-ES" err="1"/>
              <a:t>great</a:t>
            </a:r>
            <a:r>
              <a:rPr lang="es-ES"/>
              <a:t> video </a:t>
            </a:r>
            <a:r>
              <a:rPr lang="es-ES" err="1"/>
              <a:t>that</a:t>
            </a:r>
            <a:r>
              <a:rPr lang="es-ES"/>
              <a:t> </a:t>
            </a:r>
            <a:r>
              <a:rPr lang="es-ES" err="1"/>
              <a:t>Breathe</a:t>
            </a:r>
            <a:r>
              <a:rPr lang="es-ES"/>
              <a:t> </a:t>
            </a:r>
            <a:r>
              <a:rPr lang="es-ES" err="1"/>
              <a:t>offers</a:t>
            </a:r>
            <a:r>
              <a:rPr lang="es-ES"/>
              <a:t> </a:t>
            </a:r>
            <a:r>
              <a:rPr lang="es-ES" err="1"/>
              <a:t>on</a:t>
            </a:r>
            <a:r>
              <a:rPr lang="es-ES"/>
              <a:t> marijuana.</a:t>
            </a:r>
            <a:endParaRPr lang="en-US"/>
          </a:p>
          <a:p>
            <a:endParaRPr lang="es-ES"/>
          </a:p>
          <a:p>
            <a:r>
              <a:rPr lang="es-ES"/>
              <a:t>SCRIPT: </a:t>
            </a:r>
            <a:r>
              <a:rPr lang="es-ES" i="1"/>
              <a:t>“</a:t>
            </a:r>
            <a:r>
              <a:rPr lang="es-ES" i="1" err="1"/>
              <a:t>Now</a:t>
            </a:r>
            <a:r>
              <a:rPr lang="es-ES" i="1"/>
              <a:t> </a:t>
            </a:r>
            <a:r>
              <a:rPr lang="es-ES" i="1" err="1"/>
              <a:t>let’s</a:t>
            </a:r>
            <a:r>
              <a:rPr lang="es-ES" i="1"/>
              <a:t> </a:t>
            </a:r>
            <a:r>
              <a:rPr lang="es-ES" i="1" err="1"/>
              <a:t>watch</a:t>
            </a:r>
            <a:r>
              <a:rPr lang="es-ES" i="1"/>
              <a:t> </a:t>
            </a:r>
            <a:r>
              <a:rPr lang="es-ES" i="1" err="1"/>
              <a:t>this</a:t>
            </a:r>
            <a:r>
              <a:rPr lang="es-ES" i="1"/>
              <a:t> short video </a:t>
            </a:r>
            <a:r>
              <a:rPr lang="es-ES" i="1" err="1"/>
              <a:t>on</a:t>
            </a:r>
            <a:r>
              <a:rPr lang="es-ES" i="1"/>
              <a:t> marijuana.”</a:t>
            </a:r>
            <a:endParaRPr lang="es-ES"/>
          </a:p>
          <a:p>
            <a:pPr marL="0" lvl="0" indent="0" algn="l">
              <a:spcBef>
                <a:spcPts val="0"/>
              </a:spcBef>
              <a:spcAft>
                <a:spcPts val="0"/>
              </a:spcAft>
              <a:buSzPts val="1200"/>
              <a:buFont typeface="Arial"/>
              <a:buNone/>
            </a:pPr>
            <a:endParaRPr lang="es-E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838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89961-78CE-7BF1-DE7E-439D17693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E1947-DD6E-2E45-8247-33F19E9E8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F0467-01B4-B4A1-B4CD-991C819D36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Marijuana comes in many different forms and can be a poison danger for children.</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“Smoking isn’t the only way people use marijuana or </a:t>
            </a:r>
            <a:r>
              <a:rPr kumimoji="0" lang="en-US" sz="1200" b="0" i="1" u="none" strike="noStrike" kern="0" cap="none" spc="0" normalizeH="0" baseline="0" noProof="0" err="1">
                <a:ln>
                  <a:noFill/>
                </a:ln>
                <a:solidFill>
                  <a:srgbClr val="000000"/>
                </a:solidFill>
                <a:effectLst/>
                <a:uLnTx/>
                <a:uFillTx/>
                <a:latin typeface="Calibri"/>
                <a:ea typeface="Calibri"/>
                <a:cs typeface="Calibri"/>
                <a:sym typeface="Calibri"/>
              </a:rPr>
              <a:t>injest</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 THC. There are gummies, homemade and storebought edibles, various Delta products, and drinks containing THC.  At first glance it might look like this is a photo of popular snacks…but if you look closer you will see that they all include THC!  Imagine a 4 year old coming across this bag of Cheetos or Skittles!  When it comes to the safety of children it is important to keep all marijuana products out of reach of curious, young children.”</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endParaRPr lang="en-US"/>
          </a:p>
        </p:txBody>
      </p:sp>
      <p:sp>
        <p:nvSpPr>
          <p:cNvPr id="4" name="Slide Number Placeholder 3">
            <a:extLst>
              <a:ext uri="{FF2B5EF4-FFF2-40B4-BE49-F238E27FC236}">
                <a16:creationId xmlns:a16="http://schemas.microsoft.com/office/drawing/2014/main" id="{B695F882-D891-0082-E803-51615DB1067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7115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Using tobacco is expensive and there are lots of free resources to help people quit.</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“I’ve hit the negative health aspect of tobacco use pretty hard, so now let’s talk about money! A common misconception is that it will be expensive to quit, but I’m here to challenge that thought and counter with the reality that using tobacco products is what is truly expensive.”</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30709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6E096-4B49-9592-1763-9FB86FA4F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9F65B-86B1-91F1-1D71-9CD8499AC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57115-4F69-6E2E-B1B8-591DED728958}"/>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The tobacco industry spends a lot of money to aggressively market deadly products.</a:t>
            </a:r>
          </a:p>
          <a:p>
            <a:pPr marL="0" lvl="0" indent="0" algn="l" rtl="0">
              <a:spcBef>
                <a:spcPts val="0"/>
              </a:spcBef>
              <a:spcAft>
                <a:spcPts val="0"/>
              </a:spcAft>
              <a:buClr>
                <a:schemeClr val="dk1"/>
              </a:buClr>
              <a:buSzPts val="1200"/>
              <a:buFont typeface="Arial"/>
              <a:buNone/>
            </a:pPr>
            <a:endParaRPr lang="en-US"/>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a:t>SCRIPT/INSTRUCTIONS: (STAY ON BLANK SLIDE) </a:t>
            </a:r>
            <a:r>
              <a:rPr lang="en-US" i="1"/>
              <a:t>“Now let’s all take a deep breath </a:t>
            </a:r>
            <a:r>
              <a:rPr lang="en-US" i="0"/>
              <a:t>(take a deep breath)…</a:t>
            </a:r>
            <a:r>
              <a:rPr lang="en-US" i="1"/>
              <a:t>and we will dive into the topic of tobacco, </a:t>
            </a:r>
            <a:r>
              <a:rPr lang="en-US" sz="1200" i="1">
                <a:effectLst/>
                <a:latin typeface="Calibri" panose="020F0502020204030204" pitchFamily="34" charset="0"/>
                <a:ea typeface="Calibri" panose="020F0502020204030204" pitchFamily="34" charset="0"/>
                <a:cs typeface="Times New Roman" panose="02020603050405020304" pitchFamily="18" charset="0"/>
              </a:rPr>
              <a:t>I first want to set the stage and provide some context for the tobacco burden here in Indiana and all across the country. </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a:effectLst/>
                <a:latin typeface="Calibri" panose="020F0502020204030204" pitchFamily="34" charset="0"/>
                <a:ea typeface="Calibri" panose="020F0502020204030204" pitchFamily="34" charset="0"/>
                <a:cs typeface="Times New Roman" panose="02020603050405020304" pitchFamily="18" charset="0"/>
              </a:rPr>
              <a:t>(DOUBLE CLICK) </a:t>
            </a:r>
            <a:r>
              <a:rPr lang="en-US" sz="1200" i="1">
                <a:effectLst/>
                <a:latin typeface="Calibri" panose="020F0502020204030204" pitchFamily="34" charset="0"/>
                <a:ea typeface="Calibri" panose="020F0502020204030204" pitchFamily="34" charset="0"/>
                <a:cs typeface="Times New Roman" panose="02020603050405020304" pitchFamily="18" charset="0"/>
              </a:rPr>
              <a:t>For many decades the tobacco industry has been hard at work creating and selling addictive products that when used as directed lead to all kinds of negative health outcomes, including death. Billions of dollars are spent by the tobacco industry to market their deadly products, and Big Tobacco uses targeted and aggressive marketing strategies to prey on certain populations, thereby creating health disparities. Here you can see a very old ad encouraging women to take up smoking as a way to lose weight. The tobacco industry is still aggressively marketing to women with new and deceptive strategies as well as targeting many other groups of people.”</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D4368BF2-9B2D-E47C-D2FB-EA5DD48A625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7915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In addition to negative health effects, tobacco use also costs a lot of money.</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“A tobacco addiction can cost someone their health, but it can also cost a ton of money. And it just got even more expensive in Indiana!  The cigarette tax increased as of July 1</a:t>
            </a:r>
            <a:r>
              <a:rPr kumimoji="0" lang="en-US" sz="1200" b="0" i="1" u="none" strike="noStrike" kern="0" cap="none" spc="0" normalizeH="0" baseline="30000" noProof="0">
                <a:ln>
                  <a:noFill/>
                </a:ln>
                <a:solidFill>
                  <a:srgbClr val="000000"/>
                </a:solidFill>
                <a:effectLst/>
                <a:uLnTx/>
                <a:uFillTx/>
                <a:latin typeface="Calibri"/>
                <a:ea typeface="Calibri"/>
                <a:cs typeface="Calibri"/>
                <a:sym typeface="Calibri"/>
              </a:rPr>
              <a:t>st</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 and data shows that a substantial price increase leads more adults to quit and fewer youth to start smoking.  We have already seen a huge spike in calls to Indiana’s tobacco </a:t>
            </a:r>
            <a:r>
              <a:rPr kumimoji="0" lang="en-US" sz="1200" b="0" i="1" u="none" strike="noStrike" kern="0" cap="none" spc="0" normalizeH="0" baseline="0" noProof="0" err="1">
                <a:ln>
                  <a:noFill/>
                </a:ln>
                <a:solidFill>
                  <a:srgbClr val="000000"/>
                </a:solidFill>
                <a:effectLst/>
                <a:uLnTx/>
                <a:uFillTx/>
                <a:latin typeface="Calibri"/>
                <a:ea typeface="Calibri"/>
                <a:cs typeface="Calibri"/>
                <a:sym typeface="Calibri"/>
              </a:rPr>
              <a:t>quitline</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…more on that in a minute!  The average price of a pack of cigarettes in Indiana is now $11.  So someone who smokes a pack a day will end up spending over $4000 a year just on cigarettes. And if they smoke more than a pack a day that cost could really skyrocket. The tobacco industry will try to combat this with coupons and price promotions, but they aren’t trying to help the consumer…they are just trying to create lifelong customers by getting people addicted to nicotine. On top of the cost of the products </a:t>
            </a: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themselves,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prolonged tobacco use also leads to additional expenses for doctor’s visits and medications, plus the financial impact of missing work and school.”  </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839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Indiana Medicaid offers lots of cessation support.</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“Many people who use tobacco may say they can’t afford to quit, but using tobacco on a regular basis is what ends up being very costly! Fortunately, Indiana Medicaid offers lots of cessation support so anyone wanting to quit who is on Medicaid should look into this coverage. Indiana Medicaid covers cessation counseling as well as several proven nicotine replacement therapies (such as gum, lozenges, and patches), and medications that can help in their quit attempt. Even if someone doesn’t have Medicaid, they can review their health insurance plan as many other insurances also help with cessation support.”</a:t>
            </a:r>
          </a:p>
          <a:p>
            <a:pPr marL="0" lvl="0" indent="0" algn="l" rtl="0">
              <a:spcBef>
                <a:spcPts val="0"/>
              </a:spcBef>
              <a:spcAft>
                <a:spcPts val="0"/>
              </a:spcAft>
              <a:buClr>
                <a:schemeClr val="dk1"/>
              </a:buClr>
              <a:buSzPts val="1200"/>
              <a:buFont typeface="Arial"/>
              <a:buNone/>
            </a:pPr>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6073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Share the video on the cost of tobacco.</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“Now let’s watch our final video on the cost of tobacco.”</a:t>
            </a:r>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2951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Use The Cost of Smoking worksheet to talk to parents about the financial impact of tobacco.</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MATERIALS NEEDED: You can provide copies of The Cost of Smoking worksheet, if you choose, which can be found here: https://justbreathein.org/wp-content/uploads/2022/03/21.-Cost-of-Smoking.pdf </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VIRTUAL MODIFICATION: Encourage participants type in the chat box how they would spend $2,190?</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SCRIPTS/INSTRUCTIONS: </a:t>
            </a:r>
            <a:r>
              <a:rPr lang="en-US" i="1"/>
              <a:t>“So how would you spend $4,015 if you had this much extra money? </a:t>
            </a:r>
            <a:r>
              <a:rPr lang="en-US" i="0"/>
              <a:t>(Let a few participants share how they would spend this money. Then click twice to bring up the worksheet and text box.) </a:t>
            </a:r>
            <a:r>
              <a:rPr lang="en-US" i="1"/>
              <a:t>I’m guessing everyone in this room would love to have this kind of extra money to be able to pay for necessities or what may seem like luxuries or even just to be able to save some money. The Cost of Smoking worksheet is a great tool to help identify how much you are actually spending on tobacco products and encourages you to think about other ways you could spend that money if you gave up tobacco.” </a:t>
            </a:r>
            <a:r>
              <a:rPr lang="en-US" i="0"/>
              <a:t>(If you have time, you can have parents complete the worksheet or they could take it home. Since not all participants use tobacco, you could suggest sharing the worksheet with someone who does, rather than singling out and only giving the worksheet to some parents.)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964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Quitting tobacco isn’t easy, but it is possible and there are lots of resources to help.</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“Whether you have ever tried to quit tobacco yourself or know someone who has, you know it is not a simple task. Tobacco addiction is real, but I want to challenge the idea that quitting is impossible and arm all of you with additional strategies and resources that can help you or someone you know who wants to quit.”</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8582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You can’t make someone quit tobacco, but support is critical to their success.</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“Quitting is one of the best things parents can do for their own health as well as the health of their children. Quitting tobacco can also help our communities experience better health outcomes and help create improved health equity. But we all know that it is hard to quit! I can’t make you quit and you can’t make someone else quit. It has to be the individual’s choice. For those who are ready to quit there is lots of support. And if someone you love is ready to quit, you can help support them in a quit attempt. If you have ever tried to quit tobacco or know someone who has you know just how hard it can be. It actually takes someone on average 8-11 quit attempts to successfully quit for good. Each quit attempt is a step in the right direction so we want to support people when they make an attempt and acknowledge that setbacks are often a part of the process.”</a:t>
            </a:r>
          </a:p>
          <a:p>
            <a:pPr marL="0" lvl="0" indent="0" algn="l" rtl="0">
              <a:spcBef>
                <a:spcPts val="0"/>
              </a:spcBef>
              <a:spcAft>
                <a:spcPts val="0"/>
              </a:spcAft>
              <a:buClr>
                <a:schemeClr val="dk1"/>
              </a:buClr>
              <a:buSzPts val="1200"/>
              <a:buFont typeface="Arial"/>
              <a:buNone/>
            </a:pP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28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Provide additional quit resources and suggestions.</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““Whether you are trying to quit or supporting someone who is, you don’t have to be the expert on quitting. To find help with quitting tobacco, talk to a healthcare provider about quitting and getting nicotine replacement therapies, such as nicotine gum, lozenges, patches, or medications.. A few years ago Indiana passed a law to minimize barriers to accessing tobacco cessation medications by no longer requiring a prescription, so people can even go straight to the pharmacist to get nicotine replacement therapies if they want. The Truth Initiative also offers quit help for geared towards youth and young adults and can be accessed by texting DITCHVAPE to 88709.” </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72299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There are lots of resources available for those who want to quit.</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“Another great option for quit support is Quit Now Indiana. Quit Now Indiana is free and available 24/7. A trained quit coach will help you or someone you love create a customized quit plan just for them. People can call, text, go online or use the app to access services in whatever way works best for them. Quit Now Indiana has a dedicated number for those who speak Spanish and other language services are available as well as TTY capabilities for those who are deaf or hard of hearing.” </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Quit Now Indiana handouts are free to order and are great resources to have on hand.</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“Quit Now Indiana offers specialized services for youth ages 13-17, as well as for pregnant people, those with behavioral health issues and people who use menthol products as each of these populations may need a unique approach.  This chart breaks down the current offerings for the standard adult as well as these four specialized programs including the amount of NRT available (subject to change).” </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754140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I am happy to answer any questions now or in the future.</a:t>
            </a:r>
          </a:p>
          <a:p>
            <a:pPr marL="0" lvl="0" indent="0" algn="l" rtl="0">
              <a:spcBef>
                <a:spcPts val="0"/>
              </a:spcBef>
              <a:spcAft>
                <a:spcPts val="0"/>
              </a:spcAft>
              <a:buClr>
                <a:schemeClr val="dk1"/>
              </a:buClr>
              <a:buSzPts val="1200"/>
              <a:buFont typeface="Arial"/>
              <a:buNone/>
            </a:pPr>
            <a:r>
              <a:rPr lang="en-US"/>
              <a:t>I </a:t>
            </a:r>
          </a:p>
          <a:p>
            <a:pPr marL="0" lvl="0" indent="0" algn="l" rtl="0">
              <a:spcBef>
                <a:spcPts val="0"/>
              </a:spcBef>
              <a:spcAft>
                <a:spcPts val="0"/>
              </a:spcAft>
              <a:buClr>
                <a:schemeClr val="dk1"/>
              </a:buClr>
              <a:buSzPts val="1200"/>
              <a:buFont typeface="Arial"/>
              <a:buNone/>
            </a:pPr>
            <a:r>
              <a:rPr lang="en-US"/>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“I know we covered a ton on information and we are about out of time for today. I would love to answer any questions you may have as time allows.”</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A5FFF-EA94-0166-FCCC-BAEEB697F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32851-83A9-E8DF-7BC2-F7B3CE28C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2B5B5-BC4C-E7A3-C6CA-02257AFBEC5C}"/>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Point-of-sale marketing and design of products is aimed at attracting youth.</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a:effectLst/>
                <a:latin typeface="Calibri" panose="020F0502020204030204" pitchFamily="34" charset="0"/>
                <a:ea typeface="Calibri" panose="020F0502020204030204" pitchFamily="34" charset="0"/>
                <a:cs typeface="Times New Roman" panose="02020603050405020304" pitchFamily="18" charset="0"/>
              </a:rPr>
              <a:t>SCRIPT: </a:t>
            </a:r>
            <a:r>
              <a:rPr lang="en-US" sz="1200" i="1">
                <a:effectLst/>
                <a:latin typeface="Calibri" panose="020F0502020204030204" pitchFamily="34" charset="0"/>
                <a:ea typeface="Calibri" panose="020F0502020204030204" pitchFamily="34" charset="0"/>
                <a:cs typeface="Times New Roman" panose="02020603050405020304" pitchFamily="18" charset="0"/>
              </a:rPr>
              <a:t>“As laws restricted certain forms of advertising for tobacco products, point of sale marketing became a key focus for the tobacco industry. Tobacco promotions are specifically placed near products that appeal to children, such as candy and ice cream.</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a:effectLst/>
                <a:latin typeface="Calibri" panose="020F0502020204030204" pitchFamily="34" charset="0"/>
                <a:ea typeface="Calibri" panose="020F0502020204030204" pitchFamily="34" charset="0"/>
                <a:cs typeface="Times New Roman" panose="02020603050405020304" pitchFamily="18" charset="0"/>
              </a:rPr>
              <a:t>(DOUBLE CLICK TO IMAGE OF GUM AND PACK OF CAMELS AND TEXT) </a:t>
            </a:r>
            <a:r>
              <a:rPr lang="en-US" sz="1200" i="1">
                <a:effectLst/>
                <a:latin typeface="Calibri" panose="020F0502020204030204" pitchFamily="34" charset="0"/>
                <a:ea typeface="Calibri" panose="020F0502020204030204" pitchFamily="34" charset="0"/>
                <a:cs typeface="Times New Roman" panose="02020603050405020304" pitchFamily="18" charset="0"/>
              </a:rPr>
              <a:t>They use colorful packaging that often mimics popular candy and gum and tobacco companies also use candy and fruit flavors in many of their products to appeal to youth in an attempt to create lifelong customers.”  </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77E99D0-AE42-0179-F6C1-A6C3CAA45C4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8800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44C72-6412-2D81-C6D8-F6ED5D16B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8F75D6-A03C-6CE6-CB77-B45E75421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F1D77-C2B8-4063-FDBD-E8537CF23B6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Let parents know you are her to offer support.</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MATERIALS NEEDED: Print out and cut Pocket Guides with Quitting Tips, which can be downloaded here: https://justbreathein.org/wp-content/uploads/2024/09/Pocket-Fact-Sheet-Quitting-w-cut-marks.pdf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“As we wrap up, I just want to remind you that I am here to support anyone who is ready to quit using tobacco. As a reminder, feel free to take one of the pocket cards and it also has some additional tips and resources that could be helpful to someone who is considering quitting.”</a:t>
            </a:r>
          </a:p>
          <a:p>
            <a:endParaRPr lang="en-US"/>
          </a:p>
        </p:txBody>
      </p:sp>
      <p:sp>
        <p:nvSpPr>
          <p:cNvPr id="4" name="Slide Number Placeholder 3">
            <a:extLst>
              <a:ext uri="{FF2B5EF4-FFF2-40B4-BE49-F238E27FC236}">
                <a16:creationId xmlns:a16="http://schemas.microsoft.com/office/drawing/2014/main" id="{DAF0CBD5-164C-472D-D4A2-7FCE8A86B7A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9472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Share contact information.</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(Personalize this slide with your contact information.) </a:t>
            </a:r>
            <a:r>
              <a:rPr lang="en-US" i="1"/>
              <a:t>“Thank you so much for attending today’s presentation. If you have questions in the future don’t hesitate to reach out. I will also hang around for a little while if you have additional questions.”  </a:t>
            </a:r>
            <a:endParaRPr lang="en-US" sz="1200" b="0" i="0">
              <a:solidFill>
                <a:schemeClr val="dk1"/>
              </a:solidFill>
              <a:latin typeface="Calibri"/>
              <a:ea typeface="Calibri"/>
              <a:cs typeface="Calibri"/>
              <a:sym typeface="Calibri"/>
            </a:endParaRP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82018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Share basic data sources and where they can find more.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(You can just leave this slide up for people to see or refer to it if anyone asks about the source of information you shared.)</a:t>
            </a:r>
            <a:endParaRPr lang="en-US" sz="1200" b="0" i="0">
              <a:solidFill>
                <a:schemeClr val="dk1"/>
              </a:solidFill>
              <a:latin typeface="Calibri"/>
              <a:ea typeface="Calibri"/>
              <a:cs typeface="Calibri"/>
              <a:sym typeface="Calibri"/>
            </a:endParaRPr>
          </a:p>
          <a:p>
            <a:endParaRPr lang="en-US"/>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6A45A-70F6-3D6C-6461-9AE65BD66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62781-0F21-4FFD-728A-C724B94B3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D8BFF-FB0E-6904-5B69-B4FAB03CEB55}"/>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The tobacco industry uses aggressive and targeted marketing strategies aimed at marginalized populations, such as communities with low income households and African Americans, creating further health disparities.</a:t>
            </a:r>
          </a:p>
          <a:p>
            <a:pPr marL="0" lvl="0" indent="0" algn="l" rtl="0">
              <a:spcBef>
                <a:spcPts val="0"/>
              </a:spcBef>
              <a:spcAft>
                <a:spcPts val="0"/>
              </a:spcAft>
              <a:buClr>
                <a:schemeClr val="dk1"/>
              </a:buClr>
              <a:buSzPts val="1200"/>
              <a:buFont typeface="Arial"/>
              <a:buNone/>
            </a:pPr>
            <a:endParaRPr lang="en-US"/>
          </a:p>
          <a:p>
            <a:pPr marL="0" marR="0">
              <a:lnSpc>
                <a:spcPct val="107000"/>
              </a:lnSpc>
              <a:spcBef>
                <a:spcPts val="0"/>
              </a:spcBef>
              <a:spcAft>
                <a:spcPts val="800"/>
              </a:spcAft>
            </a:pPr>
            <a:r>
              <a:rPr lang="en-US" sz="1200" i="0">
                <a:effectLst/>
                <a:latin typeface="Calibri" panose="020F0502020204030204" pitchFamily="34" charset="0"/>
                <a:ea typeface="Calibri" panose="020F0502020204030204" pitchFamily="34" charset="0"/>
                <a:cs typeface="Times New Roman" panose="02020603050405020304" pitchFamily="18" charset="0"/>
              </a:rPr>
              <a:t>SCRIPT: </a:t>
            </a:r>
            <a:r>
              <a:rPr lang="en-US" sz="1200" i="1">
                <a:effectLst/>
                <a:latin typeface="Calibri" panose="020F0502020204030204" pitchFamily="34" charset="0"/>
                <a:ea typeface="Calibri" panose="020F0502020204030204" pitchFamily="34" charset="0"/>
                <a:cs typeface="Times New Roman" panose="02020603050405020304" pitchFamily="18" charset="0"/>
              </a:rPr>
              <a:t>“The tobacco industry aggressively targets and markets their products to various marginalized groups, including people of color, those living in rural communities, and to people who identify as LGBTQ+. Higher levels of advertising, discounts, and displays of tobacco products are strategically placed in communities with lower household incomes.</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a:effectLst/>
                <a:latin typeface="Calibri" panose="020F0502020204030204" pitchFamily="34" charset="0"/>
                <a:ea typeface="Calibri" panose="020F0502020204030204" pitchFamily="34" charset="0"/>
                <a:cs typeface="Times New Roman" panose="02020603050405020304" pitchFamily="18" charset="0"/>
              </a:rPr>
              <a:t>(DOUBLE CLICK) </a:t>
            </a:r>
            <a:r>
              <a:rPr lang="en-US" sz="1200" i="1">
                <a:effectLst/>
                <a:latin typeface="Calibri" panose="020F0502020204030204" pitchFamily="34" charset="0"/>
                <a:ea typeface="Calibri" panose="020F0502020204030204" pitchFamily="34" charset="0"/>
                <a:cs typeface="Times New Roman" panose="02020603050405020304" pitchFamily="18" charset="0"/>
              </a:rPr>
              <a:t>Another example is the overt marketing strategy seen with Menthol cigarettes being targeted to African Americans over several decades. When flavored cigarettes were banned the tobacco industry lobbied hard for Menthol cigarettes to be excluded from the ban, which created a higher burden of tobacco for African Americans.”  </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B6A56B9A-944C-9BE4-062B-E6B0A0283EA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8122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1A4D-C015-FD15-915A-D9FAC284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0D5B7-FA96-58D8-F621-10DE7FE50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782D4F-27BE-3172-C12E-EE5A3E01DED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The tobacco industry is at work in this community.</a:t>
            </a:r>
          </a:p>
          <a:p>
            <a:pPr marL="0" lvl="0" indent="0" algn="l" rtl="0">
              <a:spcBef>
                <a:spcPts val="0"/>
              </a:spcBef>
              <a:spcAft>
                <a:spcPts val="0"/>
              </a:spcAft>
              <a:buClr>
                <a:schemeClr val="dk1"/>
              </a:buClr>
              <a:buSzPts val="1200"/>
              <a:buFont typeface="Arial"/>
              <a:buNone/>
            </a:pPr>
            <a:endParaRPr lang="en-US"/>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a:effectLst/>
                <a:latin typeface="Calibri" panose="020F0502020204030204" pitchFamily="34" charset="0"/>
                <a:ea typeface="Calibri" panose="020F0502020204030204" pitchFamily="34" charset="0"/>
                <a:cs typeface="Times New Roman" panose="02020603050405020304" pitchFamily="18" charset="0"/>
              </a:rPr>
              <a:t>SCRIPT:  </a:t>
            </a:r>
            <a:r>
              <a:rPr lang="en-US" sz="1200" i="1">
                <a:effectLst/>
                <a:latin typeface="Calibri" panose="020F0502020204030204" pitchFamily="34" charset="0"/>
                <a:ea typeface="Calibri" panose="020F0502020204030204" pitchFamily="34" charset="0"/>
                <a:cs typeface="Times New Roman" panose="02020603050405020304" pitchFamily="18" charset="0"/>
              </a:rPr>
              <a:t>“As new laws are put in place to protect Americans from these dangerous products and the negative effects of secondhand smoke, the tobacco industry continues to innovate and develop new and addictive products in an attempt to get around laws aimed to protect all Hoosiers, and exploitation of marginalized populations continues. I want to be clear that the Breathe program is not against people who use tobacco. I am here to provide education, support, and resources so that each of you can make informed decisions for your families. </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a:effectLst/>
                <a:latin typeface="Calibri" panose="020F0502020204030204" pitchFamily="34" charset="0"/>
                <a:ea typeface="Calibri" panose="020F0502020204030204" pitchFamily="34" charset="0"/>
                <a:cs typeface="Times New Roman" panose="02020603050405020304" pitchFamily="18" charset="0"/>
              </a:rPr>
              <a:t>(CLICK TO YELLOW BAR) </a:t>
            </a:r>
            <a:r>
              <a:rPr lang="en-US" sz="1200" i="1">
                <a:effectLst/>
                <a:latin typeface="Calibri" panose="020F0502020204030204" pitchFamily="34" charset="0"/>
                <a:ea typeface="Calibri" panose="020F0502020204030204" pitchFamily="34" charset="0"/>
                <a:cs typeface="Times New Roman" panose="02020603050405020304" pitchFamily="18" charset="0"/>
              </a:rPr>
              <a:t>The reality is that Big Tobacco is at work right here in this community…but there is a lot we can do to support healthy families and fight against the tobacco industry’s dangerous tactics…and that starts with educating ourselves! ”  </a:t>
            </a:r>
          </a:p>
          <a:p>
            <a:endParaRPr lang="en-US"/>
          </a:p>
        </p:txBody>
      </p:sp>
      <p:sp>
        <p:nvSpPr>
          <p:cNvPr id="4" name="Slide Number Placeholder 3">
            <a:extLst>
              <a:ext uri="{FF2B5EF4-FFF2-40B4-BE49-F238E27FC236}">
                <a16:creationId xmlns:a16="http://schemas.microsoft.com/office/drawing/2014/main" id="{D3179577-F18E-39EB-4A9F-9C18FE3808F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978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Even though smoking rates have gone down, the tobacco burden is still huge.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“Of course there are a lot of myths going around about tobacco so I hope to share information today that will bust some of those popular myths.  The first myth I want to address is the idea that tobacco is no longer a problem. While great strides have been made over several decades to lower smoking rates and educate people about the dangers of secondhand smoke, the tobacco burden is still taking a huge toll on Hoosiers and now all the new forms of e-cigarettes add to the complexity and the negative outcomes associated with commercial tobacco use in its many forms. But more on vaping in a bit.”</a:t>
            </a:r>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1987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While smoking has decreased over the past few decades various forms of commercial tobacco use continues to remain high.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“I won’t bore you with too many stats today, but I do want to give you an idea of the current tobacco burden here in Indiana. While traditional smoking has decreased over the past several decades, 14.5% of Indiana adults still currently smoke..  And 8.5% use e-cigarettes, with many using multiple forms of commercial tobacco products. Sadly, Indiana falls into the part of the country deemed Tobacco Nation, which includes 12 Midwest and Southern states where the smoking rate is nearly 50% higher than in other parts of the country.”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8789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949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0472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949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7972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244640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04747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204748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93148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591180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127526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91970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268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45865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99149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43795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977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4623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2889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10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756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25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345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20421134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28203249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 Id="rId1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image" Target="../media/image13.png"/><Relationship Id="rId7" Type="http://schemas.openxmlformats.org/officeDocument/2006/relationships/image" Target="../media/image25.png"/><Relationship Id="rId12"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svg"/><Relationship Id="rId5" Type="http://schemas.openxmlformats.org/officeDocument/2006/relationships/image" Target="../media/image2.png"/><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4.svg"/><Relationship Id="rId9" Type="http://schemas.openxmlformats.org/officeDocument/2006/relationships/image" Target="../media/image6.svg"/><Relationship Id="rId1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3.svg"/><Relationship Id="rId9" Type="http://schemas.openxmlformats.org/officeDocument/2006/relationships/image" Target="../media/image9.png"/><Relationship Id="rId14"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jpe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8.jpe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 Id="rId14"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2.svg"/><Relationship Id="rId17" Type="http://schemas.openxmlformats.org/officeDocument/2006/relationships/image" Target="../media/image30.png"/><Relationship Id="rId2" Type="http://schemas.openxmlformats.org/officeDocument/2006/relationships/video" Target="../media/media1.mp4"/><Relationship Id="rId16" Type="http://schemas.openxmlformats.org/officeDocument/2006/relationships/image" Target="../media/image8.svg"/><Relationship Id="rId1" Type="http://schemas.microsoft.com/office/2007/relationships/media" Target="../media/media1.mp4"/><Relationship Id="rId6" Type="http://schemas.openxmlformats.org/officeDocument/2006/relationships/image" Target="../media/image3.svg"/><Relationship Id="rId11" Type="http://schemas.openxmlformats.org/officeDocument/2006/relationships/image" Target="../media/image11.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10.svg"/><Relationship Id="rId4" Type="http://schemas.openxmlformats.org/officeDocument/2006/relationships/notesSlide" Target="../notesSlides/notesSlide19.xml"/><Relationship Id="rId9" Type="http://schemas.openxmlformats.org/officeDocument/2006/relationships/image" Target="../media/image9.png"/><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3.svg"/><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1.jpe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3.sv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32.jpeg"/></Relationships>
</file>

<file path=ppt/slides/_rels/slide2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4.jpe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 Id="rId1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5.png"/><Relationship Id="rId12" Type="http://schemas.openxmlformats.org/officeDocument/2006/relationships/image" Target="../media/image14.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3.png"/><Relationship Id="rId5" Type="http://schemas.openxmlformats.org/officeDocument/2006/relationships/image" Target="../media/image2.png"/><Relationship Id="rId10" Type="http://schemas.openxmlformats.org/officeDocument/2006/relationships/image" Target="../media/image12.svg"/><Relationship Id="rId4" Type="http://schemas.openxmlformats.org/officeDocument/2006/relationships/image" Target="../media/image37.png"/><Relationship Id="rId9" Type="http://schemas.openxmlformats.org/officeDocument/2006/relationships/image" Target="../media/image11.png"/><Relationship Id="rId1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3.png"/><Relationship Id="rId3" Type="http://schemas.openxmlformats.org/officeDocument/2006/relationships/image" Target="../media/image41.png"/><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0.svg"/><Relationship Id="rId4" Type="http://schemas.microsoft.com/office/2007/relationships/hdphoto" Target="../media/hdphoto2.wdp"/><Relationship Id="rId9" Type="http://schemas.openxmlformats.org/officeDocument/2006/relationships/image" Target="../media/image9.png"/><Relationship Id="rId1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15.jpe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3.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42.jpe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3.png"/><Relationship Id="rId7" Type="http://schemas.openxmlformats.org/officeDocument/2006/relationships/image" Target="../media/image12.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4.svg"/></Relationships>
</file>

<file path=ppt/slides/_rels/slide3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svg"/></Relationships>
</file>

<file path=ppt/slides/_rels/slide3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4.jpe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 Id="rId14" Type="http://schemas.openxmlformats.org/officeDocument/2006/relationships/image" Target="../media/image8.sv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5.pn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3.svg"/><Relationship Id="rId1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svg"/><Relationship Id="rId1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36.xml"/><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 Id="rId14" Type="http://schemas.microsoft.com/office/2007/relationships/hdphoto" Target="../media/hdphoto3.wdp"/></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notesSlide" Target="../notesSlides/notesSlide37.xml"/><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47.jpeg"/><Relationship Id="rId1" Type="http://schemas.openxmlformats.org/officeDocument/2006/relationships/video" Target="https://player.vimeo.com/video/397213433?app_id=122963" TargetMode="Externa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3.svg"/><Relationship Id="rId1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svg"/><Relationship Id="rId14"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8.gif"/><Relationship Id="rId7" Type="http://schemas.openxmlformats.org/officeDocument/2006/relationships/image" Target="../media/image12.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4.svg"/></Relationships>
</file>

<file path=ppt/slides/_rels/slide3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s>
</file>

<file path=ppt/slides/_rels/slide4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1.png"/><Relationship Id="rId18" Type="http://schemas.microsoft.com/office/2007/relationships/hdphoto" Target="../media/hdphoto7.wdp"/><Relationship Id="rId3" Type="http://schemas.openxmlformats.org/officeDocument/2006/relationships/image" Target="../media/image2.png"/><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53.png"/><Relationship Id="rId2" Type="http://schemas.openxmlformats.org/officeDocument/2006/relationships/notesSlide" Target="../notesSlides/notesSlide41.xml"/><Relationship Id="rId16"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50.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14.svg"/><Relationship Id="rId4" Type="http://schemas.openxmlformats.org/officeDocument/2006/relationships/image" Target="../media/image3.svg"/><Relationship Id="rId9" Type="http://schemas.openxmlformats.org/officeDocument/2006/relationships/image" Target="../media/image13.png"/><Relationship Id="rId14" Type="http://schemas.microsoft.com/office/2007/relationships/hdphoto" Target="../media/hdphoto5.wdp"/></Relationships>
</file>

<file path=ppt/slides/_rels/slide4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2.svg"/><Relationship Id="rId17" Type="http://schemas.openxmlformats.org/officeDocument/2006/relationships/image" Target="../media/image54.png"/><Relationship Id="rId2" Type="http://schemas.openxmlformats.org/officeDocument/2006/relationships/video" Target="../media/media2.mp4"/><Relationship Id="rId16" Type="http://schemas.openxmlformats.org/officeDocument/2006/relationships/image" Target="../media/image8.svg"/><Relationship Id="rId1" Type="http://schemas.microsoft.com/office/2007/relationships/media" Target="../media/media2.mp4"/><Relationship Id="rId6" Type="http://schemas.openxmlformats.org/officeDocument/2006/relationships/image" Target="../media/image3.svg"/><Relationship Id="rId11" Type="http://schemas.openxmlformats.org/officeDocument/2006/relationships/image" Target="../media/image11.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10.svg"/><Relationship Id="rId4" Type="http://schemas.openxmlformats.org/officeDocument/2006/relationships/notesSlide" Target="../notesSlides/notesSlide42.xml"/><Relationship Id="rId9" Type="http://schemas.openxmlformats.org/officeDocument/2006/relationships/image" Target="../media/image9.png"/><Relationship Id="rId14" Type="http://schemas.openxmlformats.org/officeDocument/2006/relationships/image" Target="../media/image14.sv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55.jpe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3.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3.png"/></Relationships>
</file>

<file path=ppt/slides/_rels/slide4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svg"/></Relationships>
</file>

<file path=ppt/slides/_rels/slide4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 Id="rId14" Type="http://schemas.openxmlformats.org/officeDocument/2006/relationships/image" Target="../media/image8.svg"/></Relationships>
</file>

<file path=ppt/slides/_rels/slide4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 Id="rId14" Type="http://schemas.openxmlformats.org/officeDocument/2006/relationships/image" Target="../media/image8.svg"/></Relationships>
</file>

<file path=ppt/slides/_rels/slide4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57.jpe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s>
</file>

<file path=ppt/slides/_rels/slide4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6.svg"/></Relationships>
</file>

<file path=ppt/slides/_rels/slide4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1.png"/><Relationship Id="rId5" Type="http://schemas.openxmlformats.org/officeDocument/2006/relationships/image" Target="../media/image23.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58.png"/><Relationship Id="rId7" Type="http://schemas.openxmlformats.org/officeDocument/2006/relationships/image" Target="../media/image24.svg"/><Relationship Id="rId12"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4.svg"/><Relationship Id="rId5" Type="http://schemas.openxmlformats.org/officeDocument/2006/relationships/image" Target="../media/image10.sv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8.svg"/></Relationships>
</file>

<file path=ppt/slides/_rels/slide5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hyperlink" Target="mailto:alisonm@healthedpros.org" TargetMode="External"/><Relationship Id="rId2" Type="http://schemas.openxmlformats.org/officeDocument/2006/relationships/notesSlide" Target="../notesSlides/notesSlide51.xml"/><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hyperlink" Target="mailto:tanyas@healthedpros.org" TargetMode="External"/><Relationship Id="rId5" Type="http://schemas.openxmlformats.org/officeDocument/2006/relationships/image" Target="../media/image7.png"/><Relationship Id="rId15" Type="http://schemas.openxmlformats.org/officeDocument/2006/relationships/image" Target="../media/image59.jpe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4.svg"/></Relationships>
</file>

<file path=ppt/slides/_rels/slide5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hyperlink" Target="http://www.cancer.org/cancer/risk-prevention/tobacco" TargetMode="External"/><Relationship Id="rId18" Type="http://schemas.openxmlformats.org/officeDocument/2006/relationships/image" Target="../media/image6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hyperlink" Target="http://www.cdc.gov/tobacco/" TargetMode="External"/><Relationship Id="rId17" Type="http://schemas.openxmlformats.org/officeDocument/2006/relationships/image" Target="../media/image59.jpeg"/><Relationship Id="rId2" Type="http://schemas.openxmlformats.org/officeDocument/2006/relationships/notesSlide" Target="../notesSlides/notesSlide52.xml"/><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hyperlink" Target="http://www.in.gov/health/tpc/" TargetMode="External"/><Relationship Id="rId5" Type="http://schemas.openxmlformats.org/officeDocument/2006/relationships/image" Target="../media/image7.png"/><Relationship Id="rId15" Type="http://schemas.openxmlformats.org/officeDocument/2006/relationships/image" Target="../media/image13.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hyperlink" Target="https://justbreathein.org/additional-resources/data-source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1.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22.jpe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3.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15" y="2770391"/>
            <a:ext cx="5596770" cy="1868204"/>
          </a:xfrm>
          <a:prstGeom prst="rect">
            <a:avLst/>
          </a:prstGeom>
        </p:spPr>
        <p:txBody>
          <a:bodyPr lIns="0" tIns="0" rIns="0" bIns="0" rtlCol="0" anchor="t">
            <a:spAutoFit/>
          </a:bodyPr>
          <a:lstStyle/>
          <a:p>
            <a:pPr algn="ctr" defTabSz="857250">
              <a:lnSpc>
                <a:spcPts val="3325"/>
              </a:lnSpc>
              <a:buClrTx/>
            </a:pPr>
            <a:r>
              <a:rPr lang="en-US" sz="6000" b="1" kern="1200" dirty="0">
                <a:solidFill>
                  <a:srgbClr val="8FDB34"/>
                </a:solidFill>
                <a:latin typeface="Caveat Brush"/>
                <a:ea typeface="+mn-ea"/>
                <a:cs typeface="+mn-cs"/>
              </a:rPr>
              <a:t>HEALTH ED PROS</a:t>
            </a:r>
            <a:endParaRPr lang="en-US" sz="6000" b="1" kern="1200" dirty="0">
              <a:solidFill>
                <a:srgbClr val="92D050"/>
              </a:solidFill>
              <a:latin typeface="Caveat Brush"/>
              <a:ea typeface="+mn-ea"/>
              <a:cs typeface="+mn-cs"/>
            </a:endParaRPr>
          </a:p>
          <a:p>
            <a:pPr algn="ctr" defTabSz="857250">
              <a:lnSpc>
                <a:spcPts val="2686"/>
              </a:lnSpc>
              <a:buClrTx/>
            </a:pPr>
            <a:endParaRPr lang="en-US" sz="5363" kern="1200" dirty="0">
              <a:solidFill>
                <a:srgbClr val="8FDB34"/>
              </a:solidFill>
              <a:latin typeface="Atma Bold"/>
              <a:ea typeface="+mn-ea"/>
              <a:cs typeface="+mn-cs"/>
            </a:endParaRPr>
          </a:p>
          <a:p>
            <a:pPr algn="ctr" defTabSz="857250">
              <a:lnSpc>
                <a:spcPts val="2686"/>
              </a:lnSpc>
              <a:buClrTx/>
            </a:pPr>
            <a:r>
              <a:rPr lang="en-US" sz="4300" kern="1200" dirty="0">
                <a:solidFill>
                  <a:srgbClr val="FF914D"/>
                </a:solidFill>
                <a:latin typeface="Caveat Brush"/>
                <a:ea typeface="+mn-ea"/>
                <a:cs typeface="+mn-cs"/>
              </a:rPr>
              <a:t>Tanya Shelburne</a:t>
            </a:r>
            <a:r>
              <a:rPr lang="en-US" sz="4300" kern="1200" dirty="0">
                <a:solidFill>
                  <a:srgbClr val="C9E265"/>
                </a:solidFill>
                <a:latin typeface="Caveat Brush"/>
                <a:ea typeface="+mn-ea"/>
                <a:cs typeface="+mn-cs"/>
              </a:rPr>
              <a:t> </a:t>
            </a:r>
            <a:r>
              <a:rPr lang="en-US" sz="4300" kern="1200" dirty="0">
                <a:solidFill>
                  <a:srgbClr val="8FDB34"/>
                </a:solidFill>
                <a:latin typeface="Caveat Brush"/>
                <a:ea typeface="+mn-ea"/>
                <a:cs typeface="+mn-cs"/>
              </a:rPr>
              <a:t>MPH, CHES</a:t>
            </a:r>
          </a:p>
          <a:p>
            <a:pPr algn="ctr" defTabSz="857250">
              <a:lnSpc>
                <a:spcPts val="2686"/>
              </a:lnSpc>
              <a:buClrTx/>
            </a:pPr>
            <a:endParaRPr lang="en-US" sz="4333" kern="1200" dirty="0">
              <a:solidFill>
                <a:srgbClr val="8FDB34"/>
              </a:solidFill>
              <a:latin typeface="Caveat Brush"/>
              <a:ea typeface="+mn-ea"/>
              <a:cs typeface="+mn-cs"/>
            </a:endParaRPr>
          </a:p>
          <a:p>
            <a:pPr algn="ctr" defTabSz="857250">
              <a:lnSpc>
                <a:spcPts val="2686"/>
              </a:lnSpc>
              <a:buClrTx/>
            </a:pPr>
            <a:r>
              <a:rPr lang="en-US" sz="4000" kern="1200" dirty="0">
                <a:solidFill>
                  <a:srgbClr val="FF914D"/>
                </a:solidFill>
                <a:latin typeface="Caveat Brush"/>
                <a:ea typeface="+mn-ea"/>
                <a:cs typeface="+mn-cs"/>
              </a:rPr>
              <a:t>Alison Muckerheide </a:t>
            </a:r>
            <a:r>
              <a:rPr lang="en-US" sz="4000" kern="1200" dirty="0">
                <a:solidFill>
                  <a:srgbClr val="92D050"/>
                </a:solidFill>
                <a:latin typeface="Caveat Brush"/>
                <a:ea typeface="+mn-ea"/>
                <a:cs typeface="+mn-cs"/>
              </a:rPr>
              <a:t>MPH, CHES</a:t>
            </a:r>
            <a:endParaRPr lang="en-US" sz="4000" kern="1200" dirty="0">
              <a:solidFill>
                <a:srgbClr val="8FDB34"/>
              </a:solidFill>
              <a:latin typeface="Caveat Brush"/>
              <a:ea typeface="+mn-ea"/>
              <a:cs typeface="+mn-cs"/>
            </a:endParaRPr>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3"/>
            <a:stretch>
              <a:fillRect t="-12853"/>
            </a:stretch>
          </a:blipFill>
        </p:spPr>
        <p:txBody>
          <a:bodyPr/>
          <a:lstStyle/>
          <a:p>
            <a:endParaRPr lang="en-US"/>
          </a:p>
        </p:txBody>
      </p:sp>
      <p:sp>
        <p:nvSpPr>
          <p:cNvPr id="5" name="Freeform 5"/>
          <p:cNvSpPr/>
          <p:nvPr/>
        </p:nvSpPr>
        <p:spPr>
          <a:xfrm rot="-5658584">
            <a:off x="128900" y="2994759"/>
            <a:ext cx="1727329" cy="1096069"/>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5658584" flipH="1" flipV="1">
            <a:off x="7118108" y="3052771"/>
            <a:ext cx="1727329" cy="1096069"/>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8" name="Picture 7" descr="A green and orange sign&#10;&#10;AI-generated content may be incorrect.">
            <a:extLst>
              <a:ext uri="{FF2B5EF4-FFF2-40B4-BE49-F238E27FC236}">
                <a16:creationId xmlns:a16="http://schemas.microsoft.com/office/drawing/2014/main" id="{AD58773F-519A-ABD6-EF54-BBAA27CD194B}"/>
              </a:ext>
            </a:extLst>
          </p:cNvPr>
          <p:cNvPicPr>
            <a:picLocks noChangeAspect="1"/>
          </p:cNvPicPr>
          <p:nvPr/>
        </p:nvPicPr>
        <p:blipFill>
          <a:blip r:embed="rId6"/>
          <a:stretch>
            <a:fillRect/>
          </a:stretch>
        </p:blipFill>
        <p:spPr>
          <a:xfrm>
            <a:off x="0" y="41892"/>
            <a:ext cx="9144000" cy="23758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1308050"/>
          </a:xfrm>
          <a:prstGeom prst="rect">
            <a:avLst/>
          </a:prstGeom>
        </p:spPr>
        <p:txBody>
          <a:bodyPr lIns="0" tIns="0" rIns="0" bIns="0" rtlCol="0" anchor="t">
            <a:spAutoFit/>
          </a:bodyPr>
          <a:lstStyle/>
          <a:p>
            <a:pPr algn="ctr" defTabSz="857250">
              <a:lnSpc>
                <a:spcPts val="5057"/>
              </a:lnSpc>
              <a:buClrTx/>
            </a:pPr>
            <a:r>
              <a:rPr lang="es-ES" sz="4400" kern="1200">
                <a:solidFill>
                  <a:srgbClr val="F98832"/>
                </a:solidFill>
                <a:latin typeface="Caveat Brush" pitchFamily="2" charset="0"/>
                <a:ea typeface="+mn-ea"/>
                <a:cs typeface="+mn-cs"/>
              </a:rPr>
              <a:t>ESTADÍSTICAS DEL TABACO EN INDIANA​</a:t>
            </a:r>
            <a:endParaRPr lang="en-US" sz="44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28922" y="1492737"/>
            <a:ext cx="9115078" cy="4893647"/>
          </a:xfrm>
          <a:prstGeom prst="rect">
            <a:avLst/>
          </a:prstGeom>
          <a:noFill/>
        </p:spPr>
        <p:txBody>
          <a:bodyPr wrap="square">
            <a:spAutoFit/>
          </a:bodyPr>
          <a:lstStyle/>
          <a:p>
            <a:pPr marR="0" lvl="0" algn="ctr" defTabSz="914400" rtl="0" eaLnBrk="1" fontAlgn="auto" latinLnBrk="0" hangingPunct="1">
              <a:lnSpc>
                <a:spcPct val="100000"/>
              </a:lnSpc>
              <a:spcBef>
                <a:spcPts val="0"/>
              </a:spcBef>
              <a:buClr>
                <a:srgbClr val="000000"/>
              </a:buClr>
              <a:buSzPts val="3000"/>
              <a:tabLst/>
              <a:defRPr/>
            </a:pPr>
            <a:r>
              <a:rPr lang="es-ES" sz="3600">
                <a:solidFill>
                  <a:schemeClr val="tx1"/>
                </a:solidFill>
                <a:latin typeface="Caveat Brush" pitchFamily="2" charset="0"/>
              </a:rPr>
              <a:t>El 5.3% de las residentes de Indiana reportó haber fumado </a:t>
            </a:r>
            <a:r>
              <a:rPr lang="es-ES" sz="3600">
                <a:solidFill>
                  <a:srgbClr val="F98832"/>
                </a:solidFill>
                <a:latin typeface="Caveat Brush" pitchFamily="2" charset="0"/>
              </a:rPr>
              <a:t>durante su embarazo.​</a:t>
            </a:r>
          </a:p>
          <a:p>
            <a:pPr marR="0" lvl="0" algn="ctr" defTabSz="914400" rtl="0" eaLnBrk="1" fontAlgn="auto" latinLnBrk="0" hangingPunct="1">
              <a:lnSpc>
                <a:spcPct val="100000"/>
              </a:lnSpc>
              <a:spcBef>
                <a:spcPts val="0"/>
              </a:spcBef>
              <a:buClr>
                <a:srgbClr val="000000"/>
              </a:buClr>
              <a:buSzPts val="3000"/>
              <a:tabLst/>
              <a:defRPr/>
            </a:pPr>
            <a:r>
              <a:rPr lang="es-ES" sz="2000">
                <a:solidFill>
                  <a:schemeClr val="tx1"/>
                </a:solidFill>
                <a:latin typeface="Caveat Brush" pitchFamily="2" charset="0"/>
              </a:rPr>
              <a:t>*Datos del BRFSS de 2023.</a:t>
            </a:r>
          </a:p>
          <a:p>
            <a:pPr marR="0" lvl="0" algn="ctr" defTabSz="914400" rtl="0" eaLnBrk="1" fontAlgn="auto" latinLnBrk="0" hangingPunct="1">
              <a:lnSpc>
                <a:spcPct val="100000"/>
              </a:lnSpc>
              <a:spcBef>
                <a:spcPts val="0"/>
              </a:spcBef>
              <a:buClr>
                <a:srgbClr val="000000"/>
              </a:buClr>
              <a:buSzPts val="3000"/>
              <a:tabLst/>
              <a:defRPr/>
            </a:pPr>
            <a:endParaRPr kumimoji="0" lang="en-US" sz="2000" b="0" i="0" u="none" strike="noStrike" kern="0" cap="none" spc="0" normalizeH="0" baseline="0" noProof="0">
              <a:ln>
                <a:noFill/>
              </a:ln>
              <a:solidFill>
                <a:schemeClr val="tx1"/>
              </a:solidFill>
              <a:effectLst/>
              <a:uLnTx/>
              <a:uFillTx/>
              <a:latin typeface="Caveat Brush" pitchFamily="2" charset="0"/>
              <a:sym typeface="Arial"/>
            </a:endParaRPr>
          </a:p>
          <a:p>
            <a:pPr marR="0" lvl="0" algn="ctr" defTabSz="914400" rtl="0" eaLnBrk="1" fontAlgn="auto" latinLnBrk="0" hangingPunct="1">
              <a:lnSpc>
                <a:spcPct val="100000"/>
              </a:lnSpc>
              <a:spcBef>
                <a:spcPts val="0"/>
              </a:spcBef>
              <a:buClr>
                <a:srgbClr val="000000"/>
              </a:buClr>
              <a:buSzPts val="3000"/>
              <a:tabLst/>
              <a:defRPr/>
            </a:pPr>
            <a:r>
              <a:rPr kumimoji="0" lang="es-ES" sz="3200" b="0" i="0" u="none" strike="noStrike" kern="0" cap="none" spc="0" normalizeH="0" baseline="0" noProof="0">
                <a:ln>
                  <a:noFill/>
                </a:ln>
                <a:solidFill>
                  <a:schemeClr val="tx1"/>
                </a:solidFill>
                <a:effectLst/>
                <a:uLnTx/>
                <a:uFillTx/>
                <a:latin typeface="Caveat Brush" pitchFamily="2" charset="0"/>
                <a:sym typeface="Arial"/>
              </a:rPr>
              <a:t>1 de cada 4 personas que no consumen tabaco está expuesta al humo de segunda mano. ​</a:t>
            </a:r>
          </a:p>
          <a:p>
            <a:pPr marR="0" lvl="0" algn="ctr" defTabSz="914400" rtl="0" eaLnBrk="1" fontAlgn="auto" latinLnBrk="0" hangingPunct="1">
              <a:lnSpc>
                <a:spcPct val="100000"/>
              </a:lnSpc>
              <a:spcBef>
                <a:spcPts val="0"/>
              </a:spcBef>
              <a:buClr>
                <a:srgbClr val="000000"/>
              </a:buClr>
              <a:buSzPts val="3000"/>
              <a:tabLst/>
              <a:defRPr/>
            </a:pPr>
            <a:r>
              <a:rPr kumimoji="0" lang="es-ES" sz="2400" b="0" i="0" u="none" strike="noStrike" kern="0" cap="none" spc="0" normalizeH="0" baseline="0" noProof="0">
                <a:ln>
                  <a:noFill/>
                </a:ln>
                <a:solidFill>
                  <a:schemeClr val="tx1"/>
                </a:solidFill>
                <a:effectLst/>
                <a:uLnTx/>
                <a:uFillTx/>
                <a:latin typeface="Caveat Brush" pitchFamily="2" charset="0"/>
                <a:sym typeface="Arial"/>
              </a:rPr>
              <a:t>(principalmente afroamericanos, personas de bajos ingresos y quienes viven en viviendas multifamiliares).</a:t>
            </a:r>
          </a:p>
          <a:p>
            <a:pPr marR="0" lvl="0" algn="ctr" defTabSz="914400" rtl="0" eaLnBrk="1" fontAlgn="auto" latinLnBrk="0" hangingPunct="1">
              <a:lnSpc>
                <a:spcPct val="100000"/>
              </a:lnSpc>
              <a:spcBef>
                <a:spcPts val="0"/>
              </a:spcBef>
              <a:buClr>
                <a:srgbClr val="000000"/>
              </a:buClr>
              <a:buSzPts val="3000"/>
              <a:tabLst/>
              <a:defRPr/>
            </a:pPr>
            <a:endParaRPr kumimoji="0" lang="en-US" sz="1600" b="0" i="0" u="none" strike="noStrike" kern="0" cap="none" spc="0" normalizeH="0" baseline="0" noProof="0">
              <a:ln>
                <a:noFill/>
              </a:ln>
              <a:solidFill>
                <a:schemeClr val="tx1"/>
              </a:solidFill>
              <a:effectLst/>
              <a:uLnTx/>
              <a:uFillTx/>
              <a:latin typeface="Caveat Brush" pitchFamily="2" charset="0"/>
              <a:sym typeface="Arial"/>
            </a:endParaRPr>
          </a:p>
          <a:p>
            <a:pPr marR="0" lvl="0" algn="ctr" defTabSz="914400" rtl="0" eaLnBrk="1" fontAlgn="auto" latinLnBrk="0" hangingPunct="1">
              <a:lnSpc>
                <a:spcPct val="100000"/>
              </a:lnSpc>
              <a:spcBef>
                <a:spcPts val="0"/>
              </a:spcBef>
              <a:buClr>
                <a:srgbClr val="000000"/>
              </a:buClr>
              <a:buSzPts val="3000"/>
              <a:tabLst/>
              <a:defRPr/>
            </a:pPr>
            <a:r>
              <a:rPr kumimoji="0" lang="es-ES" sz="3600" b="0" i="0" u="none" strike="noStrike" kern="0" cap="none" spc="0" normalizeH="0" baseline="0" noProof="0">
                <a:ln>
                  <a:noFill/>
                </a:ln>
                <a:solidFill>
                  <a:schemeClr val="tx1"/>
                </a:solidFill>
                <a:effectLst/>
                <a:uLnTx/>
                <a:uFillTx/>
                <a:latin typeface="Caveat Brush" pitchFamily="2" charset="0"/>
                <a:sym typeface="Arial"/>
              </a:rPr>
              <a:t>Aproximadamente 1,300 residentes de Indiana mueren cada año a causa del humo de </a:t>
            </a:r>
            <a:r>
              <a:rPr kumimoji="0" lang="es-ES" sz="3600" b="0" i="0" u="none" strike="noStrike" kern="0" cap="none" spc="0" normalizeH="0" baseline="0" noProof="0">
                <a:ln>
                  <a:noFill/>
                </a:ln>
                <a:solidFill>
                  <a:srgbClr val="F98832"/>
                </a:solidFill>
                <a:effectLst/>
                <a:uLnTx/>
                <a:uFillTx/>
                <a:latin typeface="Caveat Brush" pitchFamily="2" charset="0"/>
                <a:sym typeface="Arial"/>
              </a:rPr>
              <a:t>OTRA PERSONA!</a:t>
            </a:r>
            <a:endParaRPr kumimoji="0" lang="en-US" sz="3600" b="0" i="0" u="none" strike="noStrike" kern="0" cap="none" spc="0" normalizeH="0" baseline="0" noProof="0">
              <a:ln>
                <a:noFill/>
              </a:ln>
              <a:solidFill>
                <a:srgbClr val="F98832"/>
              </a:solidFill>
              <a:effectLst/>
              <a:uLnTx/>
              <a:uFillTx/>
              <a:latin typeface="Caveat Brush" pitchFamily="2" charset="0"/>
              <a:sym typeface="Arial"/>
            </a:endParaRPr>
          </a:p>
        </p:txBody>
      </p:sp>
      <p:sp>
        <p:nvSpPr>
          <p:cNvPr id="2" name="Freeform 7">
            <a:extLst>
              <a:ext uri="{FF2B5EF4-FFF2-40B4-BE49-F238E27FC236}">
                <a16:creationId xmlns:a16="http://schemas.microsoft.com/office/drawing/2014/main" id="{09BBF4DA-8F46-1080-3E64-B1B7F84B8C31}"/>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FC3D02B5-322D-175B-515F-467A8112D667}"/>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118650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a:solidFill>
                  <a:srgbClr val="F98832"/>
                </a:solidFill>
                <a:latin typeface="Caveat Brush" pitchFamily="2" charset="0"/>
                <a:ea typeface="+mn-ea"/>
                <a:cs typeface="+mn-cs"/>
              </a:rPr>
              <a:t>NUESTRA COMUNIDAD </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1211813" y="1859914"/>
            <a:ext cx="6537570" cy="34163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a:ln>
                  <a:noFill/>
                </a:ln>
                <a:solidFill>
                  <a:schemeClr val="tx1"/>
                </a:solidFill>
                <a:effectLst/>
                <a:uLnTx/>
                <a:uFillTx/>
                <a:latin typeface="Caveat Brush" pitchFamily="2" charset="0"/>
                <a:sym typeface="Arial"/>
              </a:rPr>
              <a:t>Consumo de tabaco en esta comunidad​</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endParaRPr kumimoji="0" lang="es-ES" sz="3600" b="0" i="0" u="none" strike="noStrike" kern="0" cap="none" spc="0" normalizeH="0" baseline="0" noProof="0">
              <a:ln>
                <a:noFill/>
              </a:ln>
              <a:solidFill>
                <a:schemeClr val="tx1"/>
              </a:solidFill>
              <a:effectLst/>
              <a:uLnTx/>
              <a:uFillTx/>
              <a:latin typeface="Caveat Brush" pitchFamily="2" charset="0"/>
              <a:sym typeface="Arial"/>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a:ln>
                  <a:noFill/>
                </a:ln>
                <a:solidFill>
                  <a:schemeClr val="tx1"/>
                </a:solidFill>
                <a:effectLst/>
                <a:uLnTx/>
                <a:uFillTx/>
                <a:latin typeface="Caveat Brush" pitchFamily="2" charset="0"/>
                <a:sym typeface="Arial"/>
              </a:rPr>
              <a:t>Avances a nivel local​</a:t>
            </a:r>
          </a:p>
          <a:p>
            <a:pPr marR="0" lvl="0" algn="l" defTabSz="914400" rtl="0" eaLnBrk="1" fontAlgn="auto" latinLnBrk="0" hangingPunct="1">
              <a:lnSpc>
                <a:spcPct val="100000"/>
              </a:lnSpc>
              <a:spcBef>
                <a:spcPts val="0"/>
              </a:spcBef>
              <a:buClr>
                <a:srgbClr val="000000"/>
              </a:buClr>
              <a:buSzPts val="3000"/>
              <a:tabLst/>
              <a:defRPr/>
            </a:pPr>
            <a:endParaRPr kumimoji="0" lang="es-ES" sz="3600" b="0" i="0" u="none" strike="noStrike" kern="0" cap="none" spc="0" normalizeH="0" baseline="0" noProof="0">
              <a:ln>
                <a:noFill/>
              </a:ln>
              <a:solidFill>
                <a:schemeClr val="tx1"/>
              </a:solidFill>
              <a:effectLst/>
              <a:uLnTx/>
              <a:uFillTx/>
              <a:latin typeface="Caveat Brush" pitchFamily="2" charset="0"/>
              <a:sym typeface="Arial"/>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a:ln>
                  <a:noFill/>
                </a:ln>
                <a:solidFill>
                  <a:schemeClr val="tx1"/>
                </a:solidFill>
                <a:effectLst/>
                <a:uLnTx/>
                <a:uFillTx/>
                <a:latin typeface="Caveat Brush" pitchFamily="2" charset="0"/>
                <a:sym typeface="Arial"/>
              </a:rPr>
              <a:t>Contactos Locales​</a:t>
            </a:r>
            <a:endParaRPr kumimoji="0" lang="en-US" sz="3600" b="0" i="0" u="none" strike="noStrike" kern="0" cap="none" spc="0" normalizeH="0" baseline="0" noProof="0">
              <a:ln>
                <a:noFill/>
              </a:ln>
              <a:solidFill>
                <a:schemeClr val="tx1"/>
              </a:solidFill>
              <a:effectLst/>
              <a:uLnTx/>
              <a:uFillTx/>
              <a:latin typeface="Caveat Brush" pitchFamily="2" charset="0"/>
              <a:sym typeface="Arial"/>
            </a:endParaRPr>
          </a:p>
        </p:txBody>
      </p:sp>
    </p:spTree>
    <p:extLst>
      <p:ext uri="{BB962C8B-B14F-4D97-AF65-F5344CB8AC3E}">
        <p14:creationId xmlns:p14="http://schemas.microsoft.com/office/powerpoint/2010/main" val="868721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a:solidFill>
                  <a:srgbClr val="FF914D"/>
                </a:solidFill>
                <a:latin typeface="Caveat Brush" pitchFamily="2" charset="0"/>
                <a:ea typeface="+mn-ea"/>
                <a:cs typeface="+mn-cs"/>
              </a:rPr>
              <a:t>MITO</a:t>
            </a:r>
          </a:p>
        </p:txBody>
      </p:sp>
      <p:sp>
        <p:nvSpPr>
          <p:cNvPr id="8" name="TextBox 8"/>
          <p:cNvSpPr txBox="1"/>
          <p:nvPr/>
        </p:nvSpPr>
        <p:spPr>
          <a:xfrm>
            <a:off x="182881" y="2051974"/>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a:solidFill>
                <a:srgbClr val="8FDB34"/>
              </a:solidFill>
              <a:latin typeface="Caveat Brush"/>
              <a:ea typeface="+mn-ea"/>
              <a:cs typeface="+mn-cs"/>
            </a:endParaRPr>
          </a:p>
          <a:p>
            <a:pPr algn="ctr" defTabSz="857250">
              <a:lnSpc>
                <a:spcPts val="5405"/>
              </a:lnSpc>
              <a:buClrTx/>
            </a:pPr>
            <a:r>
              <a:rPr lang="es-ES" sz="6000" b="1">
                <a:solidFill>
                  <a:srgbClr val="92D050"/>
                </a:solidFill>
                <a:latin typeface="Caveat Brush" pitchFamily="2" charset="0"/>
                <a:ea typeface="Century Gothic"/>
                <a:cs typeface="Century Gothic"/>
                <a:sym typeface="Century Gothic"/>
              </a:rPr>
              <a:t>Las personas que fuman sólo se hacen daño a sí mismas.​</a:t>
            </a:r>
            <a:endParaRPr lang="en-US" sz="6000" b="1">
              <a:solidFill>
                <a:srgbClr val="92D050"/>
              </a:solidFill>
              <a:latin typeface="Caveat Brush" pitchFamily="2" charset="0"/>
              <a:ea typeface="Century Gothic"/>
              <a:cs typeface="Century Gothic"/>
              <a:sym typeface="Century Gothic"/>
            </a:endParaRPr>
          </a:p>
        </p:txBody>
      </p:sp>
      <p:sp>
        <p:nvSpPr>
          <p:cNvPr id="9" name="TextBox 8">
            <a:extLst>
              <a:ext uri="{FF2B5EF4-FFF2-40B4-BE49-F238E27FC236}">
                <a16:creationId xmlns:a16="http://schemas.microsoft.com/office/drawing/2014/main" id="{0B6BE92F-BE4A-8A4A-7193-C6216A359631}"/>
              </a:ext>
            </a:extLst>
          </p:cNvPr>
          <p:cNvSpPr txBox="1"/>
          <p:nvPr/>
        </p:nvSpPr>
        <p:spPr>
          <a:xfrm>
            <a:off x="2074127" y="3436804"/>
            <a:ext cx="4995746" cy="307777"/>
          </a:xfrm>
          <a:prstGeom prst="rect">
            <a:avLst/>
          </a:prstGeom>
          <a:noFill/>
        </p:spPr>
        <p:txBody>
          <a:bodyPr wrap="square">
            <a:spAutoFit/>
          </a:bodyPr>
          <a:lstStyle/>
          <a:p>
            <a:r>
              <a:rPr lang="en-US"/>
              <a:t> </a:t>
            </a:r>
          </a:p>
        </p:txBody>
      </p:sp>
    </p:spTree>
    <p:extLst>
      <p:ext uri="{BB962C8B-B14F-4D97-AF65-F5344CB8AC3E}">
        <p14:creationId xmlns:p14="http://schemas.microsoft.com/office/powerpoint/2010/main" val="192733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reeform 3"/>
          <p:cNvSpPr/>
          <p:nvPr/>
        </p:nvSpPr>
        <p:spPr>
          <a:xfrm>
            <a:off x="5293584" y="1908340"/>
            <a:ext cx="3408462" cy="2819668"/>
          </a:xfrm>
          <a:custGeom>
            <a:avLst/>
            <a:gdLst/>
            <a:ahLst/>
            <a:cxnLst/>
            <a:rect l="l" t="t" r="r" b="b"/>
            <a:pathLst>
              <a:path w="4233790" h="3406377">
                <a:moveTo>
                  <a:pt x="0" y="0"/>
                </a:moveTo>
                <a:lnTo>
                  <a:pt x="4233791" y="0"/>
                </a:lnTo>
                <a:lnTo>
                  <a:pt x="4233791" y="3406376"/>
                </a:lnTo>
                <a:lnTo>
                  <a:pt x="0" y="3406376"/>
                </a:lnTo>
                <a:lnTo>
                  <a:pt x="0" y="0"/>
                </a:lnTo>
                <a:close/>
              </a:path>
            </a:pathLst>
          </a:custGeom>
          <a:blipFill>
            <a:blip r:embed="rId7"/>
            <a:stretch>
              <a:fillRect l="-7020" r="-13664"/>
            </a:stretch>
          </a:blipFill>
          <a:ln w="38100">
            <a:solidFill>
              <a:srgbClr val="92D050"/>
            </a:solid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22414"/>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3600" b="0" i="0" u="none" strike="noStrike" kern="1200" cap="none" spc="0" normalizeH="0" baseline="0" noProof="0">
                <a:ln>
                  <a:noFill/>
                </a:ln>
                <a:solidFill>
                  <a:srgbClr val="F98832"/>
                </a:solidFill>
                <a:effectLst/>
                <a:uLnTx/>
                <a:uFillTx/>
                <a:latin typeface="Caveat Brush"/>
                <a:ea typeface="+mn-ea"/>
                <a:cs typeface="Arial"/>
                <a:sym typeface="Arial"/>
              </a:rPr>
              <a:t>CONSUMO DE TABACO DURANTE EL EMBARAZO</a:t>
            </a:r>
            <a:endParaRPr kumimoji="0" lang="en-US" sz="3600" b="0" i="0" u="none" strike="noStrike" kern="0" cap="none" spc="0" normalizeH="0" baseline="0" noProof="0">
              <a:ln>
                <a:noFill/>
              </a:ln>
              <a:solidFill>
                <a:srgbClr val="000000"/>
              </a:solidFill>
              <a:effectLst/>
              <a:uLnTx/>
              <a:uFillTx/>
              <a:latin typeface="Caveat Brush"/>
              <a:ea typeface="+mn-ea"/>
              <a:cs typeface="Arial"/>
              <a:sym typeface="Arial"/>
            </a:endParaRPr>
          </a:p>
        </p:txBody>
      </p:sp>
      <p:sp>
        <p:nvSpPr>
          <p:cNvPr id="11" name="TextBox 11"/>
          <p:cNvSpPr txBox="1"/>
          <p:nvPr/>
        </p:nvSpPr>
        <p:spPr>
          <a:xfrm>
            <a:off x="380106" y="1247952"/>
            <a:ext cx="8889985" cy="5018682"/>
          </a:xfrm>
          <a:prstGeom prst="rect">
            <a:avLst/>
          </a:prstGeom>
        </p:spPr>
        <p:txBody>
          <a:bodyPr wrap="square" lIns="0" tIns="0" rIns="0" bIns="0" rtlCol="0" anchor="t">
            <a:spAutoFit/>
          </a:bodyPr>
          <a:lstStyle/>
          <a:p>
            <a:pPr marL="0" marR="0" lvl="1" indent="0" algn="l" defTabSz="857250" rtl="0" eaLnBrk="1" fontAlgn="auto" latinLnBrk="0" hangingPunct="1">
              <a:lnSpc>
                <a:spcPts val="4560"/>
              </a:lnSpc>
              <a:spcBef>
                <a:spcPts val="0"/>
              </a:spcBef>
              <a:spcAft>
                <a:spcPts val="0"/>
              </a:spcAft>
              <a:buClr>
                <a:srgbClr val="000000"/>
              </a:buClr>
              <a:buSzTx/>
              <a:buFont typeface="Arial"/>
              <a:buNone/>
              <a:tabLst/>
              <a:defRPr/>
            </a:pP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Efectos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en</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la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salud</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endParaRPr kumimoji="0" lang="en-US" sz="3200" b="0" i="0" u="none" strike="noStrike" kern="0" cap="none" spc="0" normalizeH="0" baseline="0" noProof="0">
              <a:ln>
                <a:noFill/>
              </a:ln>
              <a:solidFill>
                <a:srgbClr val="000000"/>
              </a:solidFill>
              <a:effectLst/>
              <a:uLnTx/>
              <a:uFillTx/>
              <a:latin typeface="Caveat Brush"/>
              <a:ea typeface="+mn-ea"/>
              <a:cs typeface="Arial"/>
              <a:sym typeface="Arial"/>
            </a:endParaRPr>
          </a:p>
          <a:p>
            <a:pPr marL="914400" marR="0" lvl="2" indent="-457200" algn="l" defTabSz="857250" rtl="0" eaLnBrk="1" fontAlgn="auto" latinLnBrk="0" hangingPunct="1">
              <a:lnSpc>
                <a:spcPts val="4560"/>
              </a:lnSpc>
              <a:spcBef>
                <a:spcPts val="0"/>
              </a:spcBef>
              <a:spcAft>
                <a:spcPts val="0"/>
              </a:spcAft>
              <a:buClr>
                <a:srgbClr val="000000"/>
              </a:buClr>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Parto </a:t>
            </a: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prematuro</a:t>
            </a: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 </a:t>
            </a:r>
            <a:endParaRPr kumimoji="0" lang="en-US" sz="2000" b="0" i="0" u="none" strike="noStrike" kern="0" cap="none" spc="0" normalizeH="0" baseline="0" noProof="0">
              <a:ln>
                <a:noFill/>
              </a:ln>
              <a:solidFill>
                <a:srgbClr val="000000"/>
              </a:solidFill>
              <a:effectLst/>
              <a:uLnTx/>
              <a:uFillTx/>
              <a:latin typeface="Caveat Brush"/>
              <a:ea typeface="+mn-ea"/>
              <a:cs typeface="Arial"/>
              <a:sym typeface="Arial"/>
            </a:endParaRPr>
          </a:p>
          <a:p>
            <a:pPr marL="914400" marR="0" lvl="2" indent="-457200" algn="l" defTabSz="857250" rtl="0" eaLnBrk="1" fontAlgn="auto" latinLnBrk="0" hangingPunct="1">
              <a:lnSpc>
                <a:spcPts val="4560"/>
              </a:lnSpc>
              <a:spcBef>
                <a:spcPts val="0"/>
              </a:spcBef>
              <a:spcAft>
                <a:spcPts val="0"/>
              </a:spcAft>
              <a:buClr>
                <a:srgbClr val="000000"/>
              </a:buClr>
              <a:buSzTx/>
              <a:buFont typeface="Arial"/>
              <a:buChar char="•"/>
              <a:tabLst/>
              <a:defRPr/>
            </a:pP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Aborto</a:t>
            </a: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espontáneo</a:t>
            </a: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 </a:t>
            </a:r>
            <a:endParaRPr kumimoji="0" lang="en-US" sz="2000" b="0" i="0" u="none" strike="noStrike" kern="0" cap="none" spc="0" normalizeH="0" baseline="0" noProof="0">
              <a:ln>
                <a:noFill/>
              </a:ln>
              <a:solidFill>
                <a:srgbClr val="000000"/>
              </a:solidFill>
              <a:effectLst/>
              <a:uLnTx/>
              <a:uFillTx/>
              <a:latin typeface="Caveat Brush"/>
              <a:ea typeface="+mn-ea"/>
              <a:cs typeface="Arial"/>
              <a:sym typeface="Arial"/>
            </a:endParaRPr>
          </a:p>
          <a:p>
            <a:pPr marL="914400" marR="0" lvl="2" indent="-457200" algn="l" defTabSz="857250" rtl="0" eaLnBrk="1" fontAlgn="auto" latinLnBrk="0" hangingPunct="1">
              <a:lnSpc>
                <a:spcPts val="4560"/>
              </a:lnSpc>
              <a:spcBef>
                <a:spcPts val="0"/>
              </a:spcBef>
              <a:spcAft>
                <a:spcPts val="0"/>
              </a:spcAft>
              <a:buClr>
                <a:srgbClr val="000000"/>
              </a:buClr>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Bajo peso al </a:t>
            </a: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nacer</a:t>
            </a: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 </a:t>
            </a:r>
            <a:endParaRPr kumimoji="0" lang="en-US" sz="2000" b="0" i="0" u="none" strike="noStrike" kern="0" cap="none" spc="0" normalizeH="0" baseline="0" noProof="0">
              <a:ln>
                <a:noFill/>
              </a:ln>
              <a:solidFill>
                <a:srgbClr val="000000"/>
              </a:solidFill>
              <a:effectLst/>
              <a:uLnTx/>
              <a:uFillTx/>
              <a:latin typeface="Caveat Brush"/>
              <a:ea typeface="+mn-ea"/>
              <a:cs typeface="Arial"/>
              <a:sym typeface="Arial"/>
            </a:endParaRPr>
          </a:p>
          <a:p>
            <a:pPr marL="914400" marR="0" lvl="2" indent="-457200" algn="l" defTabSz="857250" rtl="0" eaLnBrk="1" fontAlgn="auto" latinLnBrk="0" hangingPunct="1">
              <a:lnSpc>
                <a:spcPts val="4560"/>
              </a:lnSpc>
              <a:spcBef>
                <a:spcPts val="0"/>
              </a:spcBef>
              <a:spcAft>
                <a:spcPts val="0"/>
              </a:spcAft>
              <a:buClr>
                <a:srgbClr val="000000"/>
              </a:buClr>
              <a:buSzTx/>
              <a:buFont typeface="Arial"/>
              <a:buChar char="•"/>
              <a:tabLst/>
              <a:defRPr/>
            </a:pP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Complicaciones</a:t>
            </a: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 de la placenta </a:t>
            </a:r>
            <a:endParaRPr kumimoji="0" lang="en-US" sz="2000" b="0" i="0" u="none" strike="noStrike" kern="0" cap="none" spc="0" normalizeH="0" baseline="0" noProof="0">
              <a:ln>
                <a:noFill/>
              </a:ln>
              <a:solidFill>
                <a:srgbClr val="000000"/>
              </a:solidFill>
              <a:effectLst/>
              <a:uLnTx/>
              <a:uFillTx/>
              <a:latin typeface="Caveat Brush"/>
              <a:ea typeface="+mn-ea"/>
              <a:cs typeface="Arial"/>
              <a:sym typeface="Arial"/>
            </a:endParaRPr>
          </a:p>
          <a:p>
            <a:pPr marL="914400" marR="0" lvl="2" indent="-457200" algn="l" defTabSz="857250" rtl="0" eaLnBrk="1" fontAlgn="auto" latinLnBrk="0" hangingPunct="1">
              <a:lnSpc>
                <a:spcPts val="4560"/>
              </a:lnSpc>
              <a:spcBef>
                <a:spcPts val="0"/>
              </a:spcBef>
              <a:spcAft>
                <a:spcPts val="0"/>
              </a:spcAft>
              <a:buClr>
                <a:srgbClr val="000000"/>
              </a:buClr>
              <a:buSzTx/>
              <a:buFont typeface="Arial"/>
              <a:buChar char="•"/>
              <a:tabLst/>
              <a:defRPr/>
            </a:pP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Retraso</a:t>
            </a: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en</a:t>
            </a: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el</a:t>
            </a: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desarrollo</a:t>
            </a: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 cerebral del </a:t>
            </a: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bebé</a:t>
            </a:r>
            <a:endParaRPr kumimoji="0" lang="en-US" sz="2000" b="0" i="0" u="none" strike="noStrike" kern="1200" cap="none" spc="0" normalizeH="0" baseline="0" noProof="0">
              <a:ln>
                <a:noFill/>
              </a:ln>
              <a:solidFill>
                <a:srgbClr val="000000"/>
              </a:solidFill>
              <a:effectLst/>
              <a:uLnTx/>
              <a:uFillTx/>
              <a:latin typeface="Caveat Brush"/>
              <a:ea typeface="+mn-ea"/>
              <a:cs typeface="Arial"/>
              <a:sym typeface="Arial"/>
            </a:endParaRPr>
          </a:p>
          <a:p>
            <a:pPr marL="914400" marR="0" lvl="2" indent="-4572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Síntomas</a:t>
            </a: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abstinencia</a:t>
            </a: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 del </a:t>
            </a: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bebé</a:t>
            </a:r>
            <a:endParaRPr kumimoji="0" lang="en-US" sz="2000" b="0" i="0" u="none" strike="noStrike" kern="0" cap="none" spc="0" normalizeH="0" baseline="0" noProof="0">
              <a:ln>
                <a:noFill/>
              </a:ln>
              <a:solidFill>
                <a:srgbClr val="000000"/>
              </a:solidFill>
              <a:effectLst/>
              <a:uLnTx/>
              <a:uFillTx/>
              <a:latin typeface="Caveat Brush"/>
              <a:ea typeface="+mn-ea"/>
              <a:cs typeface="Arial"/>
              <a:sym typeface="Arial"/>
            </a:endParaRPr>
          </a:p>
          <a:p>
            <a:pPr marL="628650" marR="0" lvl="2" indent="-171450" algn="l" defTabSz="857250" rtl="0" eaLnBrk="1" fontAlgn="auto" latinLnBrk="0" hangingPunct="1">
              <a:lnSpc>
                <a:spcPct val="100000"/>
              </a:lnSpc>
              <a:spcBef>
                <a:spcPts val="0"/>
              </a:spcBef>
              <a:spcAft>
                <a:spcPts val="0"/>
              </a:spcAft>
              <a:buClr>
                <a:srgbClr val="000000"/>
              </a:buClr>
              <a:buSzTx/>
              <a:buFont typeface="Arial"/>
              <a:buChar char="•"/>
              <a:tabLst/>
              <a:defRPr/>
            </a:pPr>
            <a:endParaRPr kumimoji="0" lang="en-US" sz="1000" b="0" i="0" u="none" strike="noStrike" kern="0" cap="none" spc="0" normalizeH="0" baseline="0" noProof="0">
              <a:ln>
                <a:noFill/>
              </a:ln>
              <a:solidFill>
                <a:srgbClr val="000000"/>
              </a:solidFill>
              <a:effectLst/>
              <a:uLnTx/>
              <a:uFillTx/>
              <a:latin typeface="Arial"/>
              <a:ea typeface="+mn-ea"/>
              <a:cs typeface="Arial"/>
              <a:sym typeface="Arial"/>
            </a:endParaRPr>
          </a:p>
          <a:p>
            <a:pPr marL="914400" marR="0" lvl="2" indent="-457200" algn="l" defTabSz="857250" rtl="0" eaLnBrk="1" fontAlgn="auto" latinLnBrk="0" hangingPunct="1">
              <a:lnSpc>
                <a:spcPts val="4560"/>
              </a:lnSpc>
              <a:spcBef>
                <a:spcPts val="0"/>
              </a:spcBef>
              <a:spcAft>
                <a:spcPts val="0"/>
              </a:spcAft>
              <a:buClr>
                <a:srgbClr val="000000"/>
              </a:buClr>
              <a:buSzTx/>
              <a:buFont typeface="Arial"/>
              <a:buChar char="•"/>
              <a:tabLst/>
              <a:defRPr/>
            </a:pP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Aumento</a:t>
            </a: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 de la frecuencia cardíaca y la </a:t>
            </a: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presión</a:t>
            </a: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 arterial </a:t>
            </a: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durante</a:t>
            </a:r>
            <a:r>
              <a:rPr kumimoji="0" lang="en-US" sz="20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000" b="0" i="0" u="none" strike="noStrike" kern="1200" cap="none" spc="0" normalizeH="0" baseline="0" noProof="0" err="1">
                <a:ln>
                  <a:noFill/>
                </a:ln>
                <a:solidFill>
                  <a:srgbClr val="000000"/>
                </a:solidFill>
                <a:effectLst/>
                <a:uLnTx/>
                <a:uFillTx/>
                <a:latin typeface="Caveat Brush"/>
                <a:ea typeface="+mn-ea"/>
                <a:cs typeface="Arial"/>
                <a:sym typeface="Arial"/>
              </a:rPr>
              <a:t>elembarazo</a:t>
            </a:r>
            <a:endParaRPr kumimoji="0" lang="en-US" sz="20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l" defTabSz="857250" rtl="0" eaLnBrk="1" fontAlgn="auto" latinLnBrk="0" hangingPunct="1">
              <a:lnSpc>
                <a:spcPts val="3904"/>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000000"/>
              </a:solidFill>
              <a:effectLst/>
              <a:uLnTx/>
              <a:uFillTx/>
              <a:latin typeface="Atma"/>
              <a:ea typeface="+mn-ea"/>
              <a:cs typeface="Atma"/>
              <a:sym typeface="Arial"/>
            </a:endParaRPr>
          </a:p>
        </p:txBody>
      </p:sp>
      <p:sp>
        <p:nvSpPr>
          <p:cNvPr id="14" name="TextBox 13">
            <a:extLst>
              <a:ext uri="{FF2B5EF4-FFF2-40B4-BE49-F238E27FC236}">
                <a16:creationId xmlns:a16="http://schemas.microsoft.com/office/drawing/2014/main" id="{A2AE59D9-D42A-D99D-904D-34F75732D2CD}"/>
              </a:ext>
            </a:extLst>
          </p:cNvPr>
          <p:cNvSpPr txBox="1"/>
          <p:nvPr/>
        </p:nvSpPr>
        <p:spPr>
          <a:xfrm>
            <a:off x="2146610" y="3960912"/>
            <a:ext cx="5542156" cy="307777"/>
          </a:xfrm>
          <a:prstGeom prst="rect">
            <a:avLst/>
          </a:prstGeom>
          <a:noFill/>
        </p:spPr>
        <p:txBody>
          <a:bodyPr wrap="square">
            <a:spAutoFit/>
          </a:bodyPr>
          <a:lstStyle/>
          <a:p>
            <a:r>
              <a:rPr lang="en-US"/>
              <a:t> </a:t>
            </a:r>
          </a:p>
        </p:txBody>
      </p:sp>
    </p:spTree>
    <p:extLst>
      <p:ext uri="{BB962C8B-B14F-4D97-AF65-F5344CB8AC3E}">
        <p14:creationId xmlns:p14="http://schemas.microsoft.com/office/powerpoint/2010/main" val="4223334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104953" y="340788"/>
            <a:ext cx="9242990" cy="616323"/>
          </a:xfrm>
          <a:prstGeom prst="rect">
            <a:avLst/>
          </a:prstGeom>
        </p:spPr>
        <p:txBody>
          <a:bodyPr wrap="square"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3600" b="0" i="0" u="none" strike="noStrike" kern="1200" cap="none" spc="0" normalizeH="0" baseline="0" noProof="0">
                <a:ln>
                  <a:noFill/>
                </a:ln>
                <a:solidFill>
                  <a:srgbClr val="F98832"/>
                </a:solidFill>
                <a:effectLst/>
                <a:uLnTx/>
                <a:uFillTx/>
                <a:latin typeface="Caveat Brush"/>
                <a:ea typeface="+mn-ea"/>
                <a:cs typeface="Arial"/>
                <a:sym typeface="Arial"/>
              </a:rPr>
              <a:t>CONSUMO DE TABACO DURANTE EL EMBARAZO</a:t>
            </a:r>
            <a:endParaRPr kumimoji="0" lang="en-US"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1"/>
          <p:cNvSpPr txBox="1"/>
          <p:nvPr/>
        </p:nvSpPr>
        <p:spPr>
          <a:xfrm>
            <a:off x="380107" y="1603741"/>
            <a:ext cx="3915420" cy="3405356"/>
          </a:xfrm>
          <a:prstGeom prst="rect">
            <a:avLst/>
          </a:prstGeom>
        </p:spPr>
        <p:txBody>
          <a:bodyPr lIns="0" tIns="0" rIns="0" bIns="0" rtlCol="0" anchor="t">
            <a:spAutoFit/>
          </a:bodyPr>
          <a:lstStyle/>
          <a:p>
            <a:pPr marL="0" marR="0" lvl="0" indent="0" algn="ctr" defTabSz="857250" rtl="0" eaLnBrk="1" fontAlgn="auto" latinLnBrk="0" hangingPunct="1">
              <a:lnSpc>
                <a:spcPts val="4560"/>
              </a:lnSpc>
              <a:spcBef>
                <a:spcPts val="0"/>
              </a:spcBef>
              <a:spcAft>
                <a:spcPts val="0"/>
              </a:spcAft>
              <a:buClr>
                <a:srgbClr val="000000"/>
              </a:buClr>
              <a:buSzTx/>
              <a:buFont typeface="Arial"/>
              <a:buNone/>
              <a:tabLst/>
              <a:defRPr/>
            </a:pPr>
            <a:r>
              <a:rPr kumimoji="0" lang="en-US" sz="3250" b="0" i="0" u="none" strike="noStrike" kern="1200" cap="none" spc="0" normalizeH="0" baseline="0" noProof="0" err="1">
                <a:ln>
                  <a:noFill/>
                </a:ln>
                <a:solidFill>
                  <a:srgbClr val="000000"/>
                </a:solidFill>
                <a:effectLst/>
                <a:uLnTx/>
                <a:uFillTx/>
                <a:latin typeface="Caveat Brush"/>
                <a:ea typeface="+mn-ea"/>
                <a:cs typeface="Arial"/>
                <a:sym typeface="Arial"/>
              </a:rPr>
              <a:t>Dejar</a:t>
            </a:r>
            <a:r>
              <a:rPr kumimoji="0" lang="en-US" sz="325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250" b="0" i="0" u="none" strike="noStrike" kern="1200" cap="none" spc="0" normalizeH="0" baseline="0" noProof="0" err="1">
                <a:ln>
                  <a:noFill/>
                </a:ln>
                <a:solidFill>
                  <a:srgbClr val="000000"/>
                </a:solidFill>
                <a:effectLst/>
                <a:uLnTx/>
                <a:uFillTx/>
                <a:latin typeface="Caveat Brush"/>
                <a:ea typeface="+mn-ea"/>
                <a:cs typeface="Arial"/>
                <a:sym typeface="Arial"/>
              </a:rPr>
              <a:t>fumar</a:t>
            </a:r>
            <a:r>
              <a:rPr kumimoji="0" lang="en-US" sz="3250" b="0" i="0" u="none" strike="noStrike" kern="1200" cap="none" spc="0" normalizeH="0" baseline="0" noProof="0">
                <a:ln>
                  <a:noFill/>
                </a:ln>
                <a:solidFill>
                  <a:srgbClr val="000000"/>
                </a:solidFill>
                <a:effectLst/>
                <a:uLnTx/>
                <a:uFillTx/>
                <a:latin typeface="Caveat Brush"/>
                <a:ea typeface="+mn-ea"/>
                <a:cs typeface="Arial"/>
                <a:sym typeface="Arial"/>
              </a:rPr>
              <a:t> durante el embarazo ayudará al bebé </a:t>
            </a:r>
            <a:r>
              <a:rPr kumimoji="0" lang="en-US" sz="3250" b="0" i="0" u="none" strike="noStrike" kern="1200" cap="none" spc="0" normalizeH="0" baseline="0" noProof="0">
                <a:ln>
                  <a:noFill/>
                </a:ln>
                <a:solidFill>
                  <a:srgbClr val="F98832"/>
                </a:solidFill>
                <a:effectLst/>
                <a:uLnTx/>
                <a:uFillTx/>
                <a:latin typeface="Caveat Brush"/>
                <a:ea typeface="+mn-ea"/>
                <a:cs typeface="Arial"/>
                <a:sym typeface="Arial"/>
              </a:rPr>
              <a:t>AHORA</a:t>
            </a:r>
            <a:r>
              <a:rPr kumimoji="0" lang="en-US" sz="3250" b="0" i="0" u="none" strike="noStrike" kern="1200" cap="none" spc="0" normalizeH="0" baseline="0" noProof="0">
                <a:ln>
                  <a:noFill/>
                </a:ln>
                <a:solidFill>
                  <a:srgbClr val="000000"/>
                </a:solidFill>
                <a:effectLst/>
                <a:uLnTx/>
                <a:uFillTx/>
                <a:latin typeface="Caveat Brush"/>
                <a:ea typeface="+mn-ea"/>
                <a:cs typeface="Arial"/>
                <a:sym typeface="Arial"/>
              </a:rPr>
              <a:t> y </a:t>
            </a:r>
            <a:r>
              <a:rPr kumimoji="0" lang="en-US" sz="3250" b="0" i="0" u="none" strike="noStrike" kern="1200" cap="none" spc="0" normalizeH="0" baseline="0" noProof="0">
                <a:ln>
                  <a:noFill/>
                </a:ln>
                <a:solidFill>
                  <a:srgbClr val="F98832"/>
                </a:solidFill>
                <a:effectLst/>
                <a:uLnTx/>
                <a:uFillTx/>
                <a:latin typeface="Caveat Brush"/>
                <a:ea typeface="+mn-ea"/>
                <a:cs typeface="Arial"/>
                <a:sym typeface="Arial"/>
              </a:rPr>
              <a:t>DESPUÉS</a:t>
            </a:r>
            <a:r>
              <a:rPr kumimoji="0" lang="en-US" sz="325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250" b="0" i="0" u="none" strike="noStrike" kern="1200" cap="none" spc="0" normalizeH="0" baseline="0" noProof="0" err="1">
                <a:ln>
                  <a:noFill/>
                </a:ln>
                <a:solidFill>
                  <a:srgbClr val="000000"/>
                </a:solidFill>
                <a:effectLst/>
                <a:uLnTx/>
                <a:uFillTx/>
                <a:latin typeface="Caveat Brush"/>
                <a:ea typeface="+mn-ea"/>
                <a:cs typeface="Arial"/>
                <a:sym typeface="Arial"/>
              </a:rPr>
              <a:t>que</a:t>
            </a:r>
            <a:r>
              <a:rPr kumimoji="0" lang="en-US" sz="325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50" b="0" i="0" u="none" strike="noStrike" kern="1200" cap="none" spc="0" normalizeH="0" baseline="0" noProof="0" err="1">
                <a:ln>
                  <a:noFill/>
                </a:ln>
                <a:solidFill>
                  <a:srgbClr val="000000"/>
                </a:solidFill>
                <a:effectLst/>
                <a:uLnTx/>
                <a:uFillTx/>
                <a:latin typeface="Caveat Brush"/>
                <a:ea typeface="+mn-ea"/>
                <a:cs typeface="Arial"/>
                <a:sym typeface="Arial"/>
              </a:rPr>
              <a:t>nazca</a:t>
            </a:r>
            <a:r>
              <a:rPr kumimoji="0" lang="en-US" sz="3250" b="0" i="0" u="none" strike="noStrike" kern="1200" cap="none" spc="0" normalizeH="0" baseline="0" noProof="0">
                <a:ln>
                  <a:noFill/>
                </a:ln>
                <a:solidFill>
                  <a:srgbClr val="000000"/>
                </a:solidFill>
                <a:effectLst/>
                <a:uLnTx/>
                <a:uFillTx/>
                <a:latin typeface="Caveat Brush"/>
                <a:ea typeface="+mn-ea"/>
                <a:cs typeface="Arial"/>
                <a:sym typeface="Arial"/>
              </a:rPr>
              <a:t>.</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857250" rtl="0" eaLnBrk="1" fontAlgn="auto" latinLnBrk="0" hangingPunct="1">
              <a:lnSpc>
                <a:spcPts val="4560"/>
              </a:lnSpc>
              <a:spcBef>
                <a:spcPts val="0"/>
              </a:spcBef>
              <a:spcAft>
                <a:spcPts val="0"/>
              </a:spcAft>
              <a:buClrTx/>
              <a:buSzTx/>
              <a:buFont typeface="Arial"/>
              <a:buNone/>
              <a:tabLst/>
              <a:defRPr/>
            </a:pPr>
            <a:r>
              <a:rPr kumimoji="0" lang="en-US" sz="3257" b="0" i="0" u="none" strike="noStrike" kern="1200" cap="none" spc="0" normalizeH="0" baseline="0" noProof="0">
                <a:ln>
                  <a:noFill/>
                </a:ln>
                <a:solidFill>
                  <a:srgbClr val="000000"/>
                </a:solidFill>
                <a:effectLst/>
                <a:uLnTx/>
                <a:uFillTx/>
                <a:latin typeface="Caveat Brush" pitchFamily="2" charset="0"/>
                <a:ea typeface="+mn-ea"/>
                <a:cs typeface="Arial"/>
                <a:sym typeface="Arial"/>
              </a:rPr>
              <a:t>  </a:t>
            </a:r>
          </a:p>
          <a:p>
            <a:pPr marL="0" marR="0" lvl="0" indent="0" algn="l" defTabSz="857250" rtl="0" eaLnBrk="1" fontAlgn="auto" latinLnBrk="0" hangingPunct="1">
              <a:lnSpc>
                <a:spcPts val="3904"/>
              </a:lnSpc>
              <a:spcBef>
                <a:spcPts val="0"/>
              </a:spcBef>
              <a:spcAft>
                <a:spcPts val="0"/>
              </a:spcAft>
              <a:buClrTx/>
              <a:buSzTx/>
              <a:buFont typeface="Arial"/>
              <a:buNone/>
              <a:tabLst/>
              <a:defRPr/>
            </a:pPr>
            <a:endParaRPr kumimoji="0" lang="en-US" sz="2765" b="0" i="0" u="none" strike="noStrike" kern="1200" cap="none" spc="0" normalizeH="0" baseline="0" noProof="0">
              <a:ln>
                <a:noFill/>
              </a:ln>
              <a:solidFill>
                <a:srgbClr val="000000"/>
              </a:solidFill>
              <a:effectLst/>
              <a:uLnTx/>
              <a:uFillTx/>
              <a:latin typeface="Atma"/>
              <a:ea typeface="+mn-ea"/>
              <a:cs typeface="Arial"/>
              <a:sym typeface="Arial"/>
            </a:endParaRPr>
          </a:p>
        </p:txBody>
      </p:sp>
      <p:sp>
        <p:nvSpPr>
          <p:cNvPr id="12" name="TextBox 12"/>
          <p:cNvSpPr txBox="1"/>
          <p:nvPr/>
        </p:nvSpPr>
        <p:spPr>
          <a:xfrm>
            <a:off x="20871" y="4029977"/>
            <a:ext cx="4651770" cy="2007409"/>
          </a:xfrm>
          <a:prstGeom prst="rect">
            <a:avLst/>
          </a:prstGeom>
        </p:spPr>
        <p:txBody>
          <a:bodyPr wrap="square" lIns="0" tIns="0" rIns="0" bIns="0" rtlCol="0" anchor="t">
            <a:spAutoFit/>
          </a:bodyPr>
          <a:lstStyle/>
          <a:p>
            <a:pPr marL="298450" marR="0" lvl="1" indent="0" algn="ctr" defTabSz="857250" rtl="0" eaLnBrk="1" fontAlgn="auto" latinLnBrk="0" hangingPunct="1">
              <a:lnSpc>
                <a:spcPts val="3871"/>
              </a:lnSpc>
              <a:spcBef>
                <a:spcPts val="0"/>
              </a:spcBef>
              <a:spcAft>
                <a:spcPts val="0"/>
              </a:spcAft>
              <a:buClr>
                <a:srgbClr val="000000"/>
              </a:buClr>
              <a:buSzTx/>
              <a:buFont typeface="Arial"/>
              <a:buNone/>
              <a:tabLst/>
              <a:defRPr/>
            </a:pPr>
            <a:r>
              <a:rPr kumimoji="0" lang="en-US" sz="3600" b="0" i="0" u="none" strike="noStrike" kern="1200" cap="none" spc="0" normalizeH="0" baseline="0" noProof="0">
                <a:ln>
                  <a:noFill/>
                </a:ln>
                <a:solidFill>
                  <a:srgbClr val="F79646">
                    <a:lumMod val="75000"/>
                  </a:srgbClr>
                </a:solidFill>
                <a:effectLst/>
                <a:uLnTx/>
                <a:uFillTx/>
                <a:latin typeface="Caveat Brush"/>
                <a:ea typeface="+mn-ea"/>
                <a:cs typeface="Arial"/>
                <a:sym typeface="Arial"/>
              </a:rPr>
              <a:t>¡NO EXISTE UNA CANTIDAD SEGURA DE CONSUMO DE TABACO DURANTE EL EMBARAZO!</a:t>
            </a:r>
            <a:endParaRPr kumimoji="0" lang="en-US" sz="1400" b="0" i="0" u="none" strike="noStrike" kern="0" cap="none" spc="0" normalizeH="0" baseline="0" noProof="0">
              <a:ln>
                <a:noFill/>
              </a:ln>
              <a:solidFill>
                <a:srgbClr val="F79646">
                  <a:lumMod val="75000"/>
                </a:srgbClr>
              </a:solidFill>
              <a:effectLst/>
              <a:uLnTx/>
              <a:uFillTx/>
              <a:latin typeface="Caveat Brush"/>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Google Shape;188;p23" descr="Woman Pregnant in Black and White Striped Shirt Standing Near Bare Tree">
            <a:extLst>
              <a:ext uri="{FF2B5EF4-FFF2-40B4-BE49-F238E27FC236}">
                <a16:creationId xmlns:a16="http://schemas.microsoft.com/office/drawing/2014/main" id="{78CEF9A1-8D50-AE3E-F1C9-C753FD320F39}"/>
              </a:ext>
            </a:extLst>
          </p:cNvPr>
          <p:cNvPicPr preferRelativeResize="0"/>
          <p:nvPr/>
        </p:nvPicPr>
        <p:blipFill rotWithShape="1">
          <a:blip r:embed="rId15">
            <a:alphaModFix/>
          </a:blip>
          <a:srcRect l="26121" r="21905"/>
          <a:stretch/>
        </p:blipFill>
        <p:spPr>
          <a:xfrm>
            <a:off x="4923143" y="1603741"/>
            <a:ext cx="3339106" cy="4206678"/>
          </a:xfrm>
          <a:prstGeom prst="rect">
            <a:avLst/>
          </a:prstGeom>
          <a:noFill/>
          <a:ln w="38100">
            <a:solidFill>
              <a:srgbClr val="92D050"/>
            </a:solidFill>
          </a:ln>
        </p:spPr>
      </p:pic>
    </p:spTree>
    <p:extLst>
      <p:ext uri="{BB962C8B-B14F-4D97-AF65-F5344CB8AC3E}">
        <p14:creationId xmlns:p14="http://schemas.microsoft.com/office/powerpoint/2010/main" val="2501178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877141" cy="654025"/>
          </a:xfrm>
          <a:prstGeom prst="rect">
            <a:avLst/>
          </a:prstGeom>
        </p:spPr>
        <p:txBody>
          <a:bodyPr wrap="square"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HUMO DE SEGUNDA MANO: EMBARAZO</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1"/>
          <p:cNvSpPr txBox="1"/>
          <p:nvPr/>
        </p:nvSpPr>
        <p:spPr>
          <a:xfrm>
            <a:off x="443178" y="1394292"/>
            <a:ext cx="8122448" cy="5529655"/>
          </a:xfrm>
          <a:prstGeom prst="rect">
            <a:avLst/>
          </a:prstGeom>
        </p:spPr>
        <p:txBody>
          <a:bodyPr wrap="square" lIns="0" tIns="0" rIns="0" bIns="0" rtlCol="0" anchor="t">
            <a:spAutoFit/>
          </a:bodyPr>
          <a:lstStyle/>
          <a:p>
            <a:pPr marL="0" marR="0" lvl="0" indent="0" algn="l" defTabSz="857250" rtl="0" eaLnBrk="1" fontAlgn="auto" latinLnBrk="0" hangingPunct="1">
              <a:lnSpc>
                <a:spcPts val="4000"/>
              </a:lnSpc>
              <a:spcBef>
                <a:spcPts val="0"/>
              </a:spcBef>
              <a:spcAft>
                <a:spcPts val="0"/>
              </a:spcAft>
              <a:buClr>
                <a:srgbClr val="000000"/>
              </a:buClr>
              <a:buSzTx/>
              <a:buFont typeface="Arial"/>
              <a:buNone/>
              <a:tabLst/>
              <a:defRPr/>
            </a:pP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Incluso si alguien </a:t>
            </a:r>
            <a:r>
              <a:rPr kumimoji="0" lang="es-ES" sz="3200" b="0" i="0" u="none" strike="noStrike" kern="1200" cap="none" spc="0" normalizeH="0" baseline="0" noProof="0">
                <a:ln>
                  <a:noFill/>
                </a:ln>
                <a:solidFill>
                  <a:srgbClr val="F98832"/>
                </a:solidFill>
                <a:effectLst/>
                <a:uLnTx/>
                <a:uFillTx/>
                <a:latin typeface="Caveat Brush"/>
                <a:ea typeface="+mn-ea"/>
                <a:cs typeface="Arial"/>
                <a:sym typeface="Arial"/>
              </a:rPr>
              <a:t>NO</a:t>
            </a: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 consume tabaco, </a:t>
            </a:r>
          </a:p>
          <a:p>
            <a:pPr marL="0" marR="0" lvl="0" indent="0" algn="l" defTabSz="857250" rtl="0" eaLnBrk="1" fontAlgn="auto" latinLnBrk="0" hangingPunct="1">
              <a:lnSpc>
                <a:spcPts val="4000"/>
              </a:lnSpc>
              <a:spcBef>
                <a:spcPts val="0"/>
              </a:spcBef>
              <a:spcAft>
                <a:spcPts val="0"/>
              </a:spcAft>
              <a:buClr>
                <a:srgbClr val="000000"/>
              </a:buClr>
              <a:buSzTx/>
              <a:buFont typeface="Arial"/>
              <a:buNone/>
              <a:tabLst/>
              <a:defRPr/>
            </a:pP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el humo de segunda mano puede causar problemas </a:t>
            </a:r>
            <a:r>
              <a:rPr kumimoji="0" lang="es-ES" sz="3200" b="0" i="0" u="none" strike="noStrike" kern="1200" cap="none" spc="0" normalizeH="0" baseline="0" noProof="0">
                <a:ln>
                  <a:noFill/>
                </a:ln>
                <a:solidFill>
                  <a:srgbClr val="F98832"/>
                </a:solidFill>
                <a:effectLst/>
                <a:uLnTx/>
                <a:uFillTx/>
                <a:latin typeface="Caveat Brush"/>
                <a:ea typeface="+mn-ea"/>
                <a:cs typeface="Arial"/>
                <a:sym typeface="Arial"/>
              </a:rPr>
              <a:t>GRAVES</a:t>
            </a: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 en su</a:t>
            </a:r>
            <a:r>
              <a:rPr kumimoji="0" lang="es-ES" sz="3200" b="0" i="0" u="none" strike="noStrike" kern="1200" cap="none" spc="0" normalizeH="0" baseline="0" noProof="0">
                <a:ln>
                  <a:noFill/>
                </a:ln>
                <a:solidFill>
                  <a:srgbClr val="F98832"/>
                </a:solidFill>
                <a:effectLst/>
                <a:uLnTx/>
                <a:uFillTx/>
                <a:latin typeface="Caveat Brush"/>
                <a:ea typeface="+mn-ea"/>
                <a:cs typeface="Arial"/>
                <a:sym typeface="Arial"/>
              </a:rPr>
              <a:t> </a:t>
            </a: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embarazo, como</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p>
          <a:p>
            <a:pPr marL="0" marR="0" lvl="0" indent="0" algn="l" defTabSz="857250" rtl="0" eaLnBrk="1" fontAlgn="auto" latinLnBrk="0" hangingPunct="1">
              <a:lnSpc>
                <a:spcPts val="4000"/>
              </a:lnSpc>
              <a:spcBef>
                <a:spcPts val="0"/>
              </a:spcBef>
              <a:spcAft>
                <a:spcPts val="0"/>
              </a:spcAft>
              <a:buClr>
                <a:srgbClr val="000000"/>
              </a:buClr>
              <a:buSzTx/>
              <a:buFont typeface="Arial"/>
              <a:buNone/>
              <a:tabLst/>
              <a:defRPr/>
            </a:pPr>
            <a:endParaRPr kumimoji="0" lang="en-US" sz="2800" b="0" i="0" u="none" strike="noStrike" kern="1200" cap="none" spc="0" normalizeH="0" baseline="0" noProof="0">
              <a:ln>
                <a:noFill/>
              </a:ln>
              <a:solidFill>
                <a:srgbClr val="000000"/>
              </a:solidFill>
              <a:effectLst/>
              <a:uLnTx/>
              <a:uFillTx/>
              <a:latin typeface="Caveat Brush"/>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Parto prematuro</a:t>
            </a:r>
            <a:endParaRPr kumimoji="0" lang="es-E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Muerte fetal y abortos espontáneos</a:t>
            </a:r>
            <a:endParaRPr kumimoji="0" lang="es-E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Síndrome de muerte súbita infantil</a:t>
            </a:r>
            <a:endParaRPr kumimoji="0" lang="es-E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Embarazo ectópico</a:t>
            </a:r>
            <a:endParaRPr kumimoji="0" lang="es-E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Feto con bajo desarrollo</a:t>
            </a:r>
            <a:endParaRPr kumimoji="0" lang="es-E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Defectos cardíacos</a:t>
            </a:r>
            <a:endParaRPr kumimoji="0" lang="es-E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Hendiduras orofaciales</a:t>
            </a:r>
            <a:endParaRPr kumimoji="0" lang="es-E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Bajo peso al nacer</a:t>
            </a:r>
            <a:endParaRPr kumimoji="0" lang="es-ES"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857250" rtl="0" eaLnBrk="1" fontAlgn="auto" latinLnBrk="0" hangingPunct="1">
              <a:lnSpc>
                <a:spcPts val="4560"/>
              </a:lnSpc>
              <a:spcBef>
                <a:spcPts val="0"/>
              </a:spcBef>
              <a:spcAft>
                <a:spcPts val="0"/>
              </a:spcAft>
              <a:buClrTx/>
              <a:buSzTx/>
              <a:buFont typeface="Arial"/>
              <a:buNone/>
              <a:tabLst/>
              <a:defRPr/>
            </a:pPr>
            <a:endParaRPr kumimoji="0" lang="en-US" sz="2765" b="0" i="0" u="none" strike="noStrike" kern="1200" cap="none" spc="0" normalizeH="0" baseline="0" noProof="0">
              <a:ln>
                <a:noFill/>
              </a:ln>
              <a:solidFill>
                <a:srgbClr val="000000"/>
              </a:solidFill>
              <a:effectLst/>
              <a:uLnTx/>
              <a:uFillTx/>
              <a:latin typeface="Atma"/>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Picture 13" descr="A person and person embracing&#10;&#10;Description automatically generated with low confidence">
            <a:extLst>
              <a:ext uri="{FF2B5EF4-FFF2-40B4-BE49-F238E27FC236}">
                <a16:creationId xmlns:a16="http://schemas.microsoft.com/office/drawing/2014/main" id="{08318F01-234C-D590-F4DE-35FE205F4DF5}"/>
              </a:ext>
            </a:extLst>
          </p:cNvPr>
          <p:cNvPicPr>
            <a:picLocks noChangeAspect="1"/>
          </p:cNvPicPr>
          <p:nvPr/>
        </p:nvPicPr>
        <p:blipFill rotWithShape="1">
          <a:blip r:embed="rId13"/>
          <a:srcRect t="11130" b="2130"/>
          <a:stretch/>
        </p:blipFill>
        <p:spPr>
          <a:xfrm>
            <a:off x="5214858" y="2626118"/>
            <a:ext cx="3304621" cy="3301263"/>
          </a:xfrm>
          <a:prstGeom prst="rect">
            <a:avLst/>
          </a:prstGeom>
          <a:ln w="38100">
            <a:solidFill>
              <a:srgbClr val="92D050"/>
            </a:solidFill>
          </a:ln>
        </p:spPr>
      </p:pic>
    </p:spTree>
    <p:extLst>
      <p:ext uri="{BB962C8B-B14F-4D97-AF65-F5344CB8AC3E}">
        <p14:creationId xmlns:p14="http://schemas.microsoft.com/office/powerpoint/2010/main" val="3291808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HUMO DE SEGUNDA MANO: NIÑOS</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Google Shape;212;p25" descr="boy, child, cute">
            <a:extLst>
              <a:ext uri="{FF2B5EF4-FFF2-40B4-BE49-F238E27FC236}">
                <a16:creationId xmlns:a16="http://schemas.microsoft.com/office/drawing/2014/main" id="{FE6EF33E-5055-361D-2CE2-3454A60E9EE6}"/>
              </a:ext>
            </a:extLst>
          </p:cNvPr>
          <p:cNvPicPr preferRelativeResize="0"/>
          <p:nvPr/>
        </p:nvPicPr>
        <p:blipFill rotWithShape="1">
          <a:blip r:embed="rId13">
            <a:alphaModFix/>
          </a:blip>
          <a:srcRect l="43941" r="12022"/>
          <a:stretch/>
        </p:blipFill>
        <p:spPr>
          <a:xfrm>
            <a:off x="6114602" y="2532408"/>
            <a:ext cx="2416391" cy="3021566"/>
          </a:xfrm>
          <a:prstGeom prst="rect">
            <a:avLst/>
          </a:prstGeom>
          <a:noFill/>
          <a:ln w="38100">
            <a:solidFill>
              <a:srgbClr val="92D050"/>
            </a:solidFill>
          </a:ln>
        </p:spPr>
      </p:pic>
      <p:sp>
        <p:nvSpPr>
          <p:cNvPr id="15" name="TextBox 11">
            <a:extLst>
              <a:ext uri="{FF2B5EF4-FFF2-40B4-BE49-F238E27FC236}">
                <a16:creationId xmlns:a16="http://schemas.microsoft.com/office/drawing/2014/main" id="{C7D9B738-E3F0-54BD-1031-1B421778E959}"/>
              </a:ext>
            </a:extLst>
          </p:cNvPr>
          <p:cNvSpPr txBox="1"/>
          <p:nvPr/>
        </p:nvSpPr>
        <p:spPr>
          <a:xfrm>
            <a:off x="534966" y="1436598"/>
            <a:ext cx="8122448" cy="4569136"/>
          </a:xfrm>
          <a:prstGeom prst="rect">
            <a:avLst/>
          </a:prstGeom>
        </p:spPr>
        <p:txBody>
          <a:bodyPr wrap="square" lIns="0" tIns="0" rIns="0" bIns="0" rtlCol="0" anchor="t">
            <a:spAutoFit/>
          </a:bodyPr>
          <a:lstStyle/>
          <a:p>
            <a:pPr marL="0" marR="0" lvl="0" indent="0" algn="l" defTabSz="857250" rtl="0" eaLnBrk="1" fontAlgn="auto" latinLnBrk="0" hangingPunct="1">
              <a:lnSpc>
                <a:spcPts val="4000"/>
              </a:lnSpc>
              <a:spcBef>
                <a:spcPts val="0"/>
              </a:spcBef>
              <a:spcAft>
                <a:spcPts val="0"/>
              </a:spcAft>
              <a:buClr>
                <a:srgbClr val="000000"/>
              </a:buClr>
              <a:buSzTx/>
              <a:buFont typeface="Arial"/>
              <a:buNone/>
              <a:tabLst/>
              <a:defRPr/>
            </a:pPr>
            <a:r>
              <a:rPr kumimoji="0" lang="es-ES" sz="3000" b="0" i="0" u="none" strike="noStrike" kern="1200" cap="none" spc="0" normalizeH="0" baseline="0" noProof="0">
                <a:ln>
                  <a:noFill/>
                </a:ln>
                <a:solidFill>
                  <a:srgbClr val="000000"/>
                </a:solidFill>
                <a:effectLst/>
                <a:uLnTx/>
                <a:uFillTx/>
                <a:latin typeface="Caveat Brush"/>
                <a:ea typeface="+mn-ea"/>
                <a:cs typeface="Arial"/>
                <a:sym typeface="Arial"/>
              </a:rPr>
              <a:t>El humo de segunda mano es especialmente dañino para los niños porque sus pulmones y cerebros aún se están desarrollando y puede causar:</a:t>
            </a:r>
          </a:p>
          <a:p>
            <a:pPr marL="457200" marR="0" lvl="0" indent="-457200" algn="l" defTabSz="857250" rtl="0" eaLnBrk="1" fontAlgn="auto" latinLnBrk="0" hangingPunct="1">
              <a:lnSpc>
                <a:spcPts val="4000"/>
              </a:lnSpc>
              <a:spcBef>
                <a:spcPts val="0"/>
              </a:spcBef>
              <a:spcAft>
                <a:spcPts val="0"/>
              </a:spcAft>
              <a:buClr>
                <a:srgbClr val="000000"/>
              </a:buClr>
              <a:buSzTx/>
              <a:buFont typeface="Arial,Sans-Serif"/>
              <a:buChar char="•"/>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Infecciones de oído</a:t>
            </a: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000"/>
              </a:lnSpc>
              <a:spcBef>
                <a:spcPts val="0"/>
              </a:spcBef>
              <a:spcAft>
                <a:spcPts val="0"/>
              </a:spcAft>
              <a:buClr>
                <a:srgbClr val="000000"/>
              </a:buClr>
              <a:buSzTx/>
              <a:buFont typeface="Arial,Sans-Serif"/>
              <a:buChar char="•"/>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Bronquitis</a:t>
            </a: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000"/>
              </a:lnSpc>
              <a:spcBef>
                <a:spcPts val="0"/>
              </a:spcBef>
              <a:spcAft>
                <a:spcPts val="0"/>
              </a:spcAft>
              <a:buClr>
                <a:srgbClr val="000000"/>
              </a:buClr>
              <a:buSzTx/>
              <a:buFont typeface="Arial,Sans-Serif"/>
              <a:buChar char="•"/>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Neumonía</a:t>
            </a: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000"/>
              </a:lnSpc>
              <a:spcBef>
                <a:spcPts val="0"/>
              </a:spcBef>
              <a:spcAft>
                <a:spcPts val="0"/>
              </a:spcAft>
              <a:buClr>
                <a:srgbClr val="000000"/>
              </a:buClr>
              <a:buSzTx/>
              <a:buFont typeface="Arial,Sans-Serif"/>
              <a:buChar char="•"/>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Ataques de asma</a:t>
            </a: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000"/>
              </a:lnSpc>
              <a:spcBef>
                <a:spcPts val="0"/>
              </a:spcBef>
              <a:spcAft>
                <a:spcPts val="0"/>
              </a:spcAft>
              <a:buClr>
                <a:srgbClr val="000000"/>
              </a:buClr>
              <a:buSzTx/>
              <a:buFont typeface="Arial,Sans-Serif"/>
              <a:buChar char="•"/>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Dificultades de aprendizaje</a:t>
            </a: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000"/>
              </a:lnSpc>
              <a:spcBef>
                <a:spcPts val="0"/>
              </a:spcBef>
              <a:spcAft>
                <a:spcPts val="0"/>
              </a:spcAft>
              <a:buClr>
                <a:srgbClr val="000000"/>
              </a:buClr>
              <a:buSzTx/>
              <a:buFont typeface="Arial,Sans-Serif"/>
              <a:buChar char="•"/>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Cáncer y enfermedades cardíacas en la edad adulta</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08797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HUMO DE TERCERA MANO</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TextBox 11">
            <a:extLst>
              <a:ext uri="{FF2B5EF4-FFF2-40B4-BE49-F238E27FC236}">
                <a16:creationId xmlns:a16="http://schemas.microsoft.com/office/drawing/2014/main" id="{C7D9B738-E3F0-54BD-1031-1B421778E959}"/>
              </a:ext>
            </a:extLst>
          </p:cNvPr>
          <p:cNvSpPr txBox="1"/>
          <p:nvPr/>
        </p:nvSpPr>
        <p:spPr>
          <a:xfrm>
            <a:off x="506211" y="1460989"/>
            <a:ext cx="8122448" cy="5616922"/>
          </a:xfrm>
          <a:prstGeom prst="rect">
            <a:avLst/>
          </a:prstGeom>
        </p:spPr>
        <p:txBody>
          <a:bodyPr wrap="square" lIns="0" tIns="0" rIns="0" bIns="0" rtlCol="0" anchor="t">
            <a:spAutoFit/>
          </a:bodyPr>
          <a:lstStyle/>
          <a:p>
            <a:pPr marL="0" marR="0" lvl="3" indent="0" algn="ctr" defTabSz="857250" rtl="0" eaLnBrk="1" fontAlgn="auto" latinLnBrk="0" hangingPunct="1">
              <a:lnSpc>
                <a:spcPts val="4000"/>
              </a:lnSpc>
              <a:spcBef>
                <a:spcPts val="0"/>
              </a:spcBef>
              <a:spcAft>
                <a:spcPts val="0"/>
              </a:spcAft>
              <a:buClr>
                <a:srgbClr val="000000"/>
              </a:buClr>
              <a:buSzTx/>
              <a:buFont typeface="Arial"/>
              <a:buNone/>
              <a:tabLst/>
              <a:defRPr/>
            </a:pPr>
            <a:r>
              <a:rPr kumimoji="0" lang="es-ES" sz="2500" b="0" i="0" u="none" strike="noStrike" kern="1200" cap="none" spc="0" normalizeH="0" baseline="0" noProof="0">
                <a:ln>
                  <a:noFill/>
                </a:ln>
                <a:solidFill>
                  <a:srgbClr val="000000"/>
                </a:solidFill>
                <a:effectLst/>
                <a:uLnTx/>
                <a:uFillTx/>
                <a:latin typeface="Caveat Brush"/>
                <a:ea typeface="+mn-ea"/>
                <a:cs typeface="Arial"/>
                <a:sym typeface="Arial"/>
              </a:rPr>
              <a:t>El humo de tercera mano es lo que se huele </a:t>
            </a:r>
            <a:r>
              <a:rPr kumimoji="0" lang="es-ES" sz="2500" b="0" i="0" u="none" strike="noStrike" kern="1200" cap="none" spc="0" normalizeH="0" baseline="0" noProof="0">
                <a:ln>
                  <a:noFill/>
                </a:ln>
                <a:solidFill>
                  <a:srgbClr val="F98832"/>
                </a:solidFill>
                <a:effectLst/>
                <a:uLnTx/>
                <a:uFillTx/>
                <a:latin typeface="Caveat Brush"/>
                <a:ea typeface="+mn-ea"/>
                <a:cs typeface="Arial"/>
                <a:sym typeface="Arial"/>
              </a:rPr>
              <a:t>en la ropa, en las casas, o automóviles</a:t>
            </a:r>
            <a:r>
              <a:rPr kumimoji="0" lang="es-ES" sz="2500" b="0" i="0" u="none" strike="noStrike" kern="1200" cap="none" spc="0" normalizeH="0" baseline="0" noProof="0">
                <a:ln>
                  <a:noFill/>
                </a:ln>
                <a:solidFill>
                  <a:srgbClr val="000000"/>
                </a:solidFill>
                <a:effectLst/>
                <a:uLnTx/>
                <a:uFillTx/>
                <a:latin typeface="Caveat Brush"/>
                <a:ea typeface="+mn-ea"/>
                <a:cs typeface="Arial"/>
                <a:sym typeface="Arial"/>
              </a:rPr>
              <a:t> después de que alguien haya fumado.</a:t>
            </a:r>
          </a:p>
          <a:p>
            <a:pPr marL="0" marR="0" lvl="3" indent="0" algn="ctr" defTabSz="857250" rtl="0" eaLnBrk="1" fontAlgn="auto" latinLnBrk="0" hangingPunct="1">
              <a:lnSpc>
                <a:spcPts val="4000"/>
              </a:lnSpc>
              <a:spcBef>
                <a:spcPts val="0"/>
              </a:spcBef>
              <a:spcAft>
                <a:spcPts val="0"/>
              </a:spcAft>
              <a:buClr>
                <a:srgbClr val="000000"/>
              </a:buClr>
              <a:buSzTx/>
              <a:buFont typeface="Arial"/>
              <a:buNone/>
              <a:tabLst/>
              <a:defRPr/>
            </a:pPr>
            <a:endParaRPr kumimoji="0" lang="en-US" sz="25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3" indent="0" algn="ctr" defTabSz="857250" rtl="0" eaLnBrk="1" fontAlgn="auto" latinLnBrk="0" hangingPunct="1">
              <a:lnSpc>
                <a:spcPts val="4000"/>
              </a:lnSpc>
              <a:spcBef>
                <a:spcPts val="0"/>
              </a:spcBef>
              <a:spcAft>
                <a:spcPts val="0"/>
              </a:spcAft>
              <a:buClr>
                <a:srgbClr val="000000"/>
              </a:buClr>
              <a:buSzTx/>
              <a:buFont typeface="Arial"/>
              <a:buNone/>
              <a:tabLst/>
              <a:defRPr/>
            </a:pPr>
            <a:r>
              <a:rPr kumimoji="0" lang="es-ES" sz="2500" b="0" i="0" u="none" strike="noStrike" kern="1200" cap="none" spc="0" normalizeH="0" baseline="0" noProof="0">
                <a:ln>
                  <a:noFill/>
                </a:ln>
                <a:solidFill>
                  <a:srgbClr val="000000"/>
                </a:solidFill>
                <a:effectLst/>
                <a:uLnTx/>
                <a:uFillTx/>
                <a:latin typeface="Caveat Brush"/>
                <a:ea typeface="+mn-ea"/>
                <a:cs typeface="Arial"/>
                <a:sym typeface="Arial"/>
              </a:rPr>
              <a:t>Los productos químicos se adhieren y quedan en la ropa, los muebles, las alfombras, las cortinas, el cabello, los asientos del automóvil, los juguetes y a las mascotas </a:t>
            </a:r>
            <a:r>
              <a:rPr kumimoji="0" lang="es-ES" sz="2500" b="0" i="0" u="none" strike="noStrike" kern="1200" cap="none" spc="0" normalizeH="0" baseline="0" noProof="0">
                <a:ln>
                  <a:noFill/>
                </a:ln>
                <a:solidFill>
                  <a:srgbClr val="FF924C"/>
                </a:solidFill>
                <a:effectLst/>
                <a:uLnTx/>
                <a:uFillTx/>
                <a:latin typeface="Caveat Brush"/>
                <a:ea typeface="+mn-ea"/>
                <a:cs typeface="Arial"/>
                <a:sym typeface="Arial"/>
              </a:rPr>
              <a:t>incluso mucho después de que se deje de fumar.</a:t>
            </a:r>
            <a:r>
              <a:rPr kumimoji="0" lang="en-US" sz="2500" b="0" i="0" u="none" strike="noStrike" kern="1200" cap="none" spc="0" normalizeH="0" baseline="0" noProof="0">
                <a:ln>
                  <a:noFill/>
                </a:ln>
                <a:solidFill>
                  <a:srgbClr val="FF924C"/>
                </a:solidFill>
                <a:effectLst/>
                <a:uLnTx/>
                <a:uFillTx/>
                <a:latin typeface="Caveat Brush"/>
                <a:ea typeface="+mn-ea"/>
                <a:cs typeface="Arial"/>
                <a:sym typeface="Arial"/>
              </a:rPr>
              <a:t> </a:t>
            </a:r>
          </a:p>
          <a:p>
            <a:pPr marL="0" marR="0" lvl="3" indent="0" algn="ctr" defTabSz="857250" rtl="0" eaLnBrk="1" fontAlgn="auto" latinLnBrk="0" hangingPunct="1">
              <a:lnSpc>
                <a:spcPts val="4000"/>
              </a:lnSpc>
              <a:spcBef>
                <a:spcPts val="0"/>
              </a:spcBef>
              <a:spcAft>
                <a:spcPts val="0"/>
              </a:spcAft>
              <a:buClr>
                <a:srgbClr val="000000"/>
              </a:buClr>
              <a:buSzTx/>
              <a:buFont typeface="Arial"/>
              <a:buNone/>
              <a:tabLst/>
              <a:defRPr/>
            </a:pPr>
            <a:endParaRPr kumimoji="0" lang="en-US" sz="25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3" indent="0" algn="ctr" defTabSz="857250" rtl="0" eaLnBrk="1" fontAlgn="auto" latinLnBrk="0" hangingPunct="1">
              <a:lnSpc>
                <a:spcPts val="4000"/>
              </a:lnSpc>
              <a:spcBef>
                <a:spcPts val="0"/>
              </a:spcBef>
              <a:spcAft>
                <a:spcPts val="0"/>
              </a:spcAft>
              <a:buClr>
                <a:srgbClr val="000000"/>
              </a:buClr>
              <a:buSzTx/>
              <a:buFont typeface="Arial"/>
              <a:buNone/>
              <a:tabLst/>
              <a:defRPr/>
            </a:pPr>
            <a:r>
              <a:rPr kumimoji="0" lang="es-ES" sz="2500" b="0" i="0" u="none" strike="noStrike" kern="1200" cap="none" spc="0" normalizeH="0" baseline="0" noProof="0">
                <a:ln>
                  <a:noFill/>
                </a:ln>
                <a:solidFill>
                  <a:prstClr val="black"/>
                </a:solidFill>
                <a:effectLst/>
                <a:uLnTx/>
                <a:uFillTx/>
                <a:latin typeface="Caveat Brush"/>
                <a:ea typeface="+mn-ea"/>
                <a:cs typeface="Arial"/>
                <a:sym typeface="Arial"/>
              </a:rPr>
              <a:t>El humo de tercera mano </a:t>
            </a:r>
            <a:r>
              <a:rPr kumimoji="0" lang="es-ES" sz="2500" b="0" i="0" u="none" strike="noStrike" kern="1200" cap="none" spc="0" normalizeH="0" baseline="0" noProof="0">
                <a:ln>
                  <a:noFill/>
                </a:ln>
                <a:solidFill>
                  <a:srgbClr val="FF924C"/>
                </a:solidFill>
                <a:effectLst/>
                <a:uLnTx/>
                <a:uFillTx/>
                <a:latin typeface="Caveat Brush"/>
                <a:ea typeface="+mn-ea"/>
                <a:cs typeface="Arial"/>
                <a:sym typeface="Arial"/>
              </a:rPr>
              <a:t>NO SE PUEDE </a:t>
            </a:r>
            <a:r>
              <a:rPr kumimoji="0" lang="es-ES" sz="2500" b="0" i="0" u="none" strike="noStrike" kern="1200" cap="none" spc="0" normalizeH="0" baseline="0" noProof="0">
                <a:ln>
                  <a:noFill/>
                </a:ln>
                <a:solidFill>
                  <a:prstClr val="black"/>
                </a:solidFill>
                <a:effectLst/>
                <a:uLnTx/>
                <a:uFillTx/>
                <a:latin typeface="Caveat Brush"/>
                <a:ea typeface="+mn-ea"/>
                <a:cs typeface="Arial"/>
                <a:sym typeface="Arial"/>
              </a:rPr>
              <a:t>eliminar.</a:t>
            </a:r>
            <a:endParaRPr kumimoji="0" lang="en-US" sz="2500" b="0" i="0" u="none" strike="noStrike" kern="1200" cap="none" spc="0" normalizeH="0" baseline="0" noProof="0">
              <a:ln>
                <a:noFill/>
              </a:ln>
              <a:solidFill>
                <a:prstClr val="black"/>
              </a:solidFill>
              <a:effectLst/>
              <a:uLnTx/>
              <a:uFillTx/>
              <a:latin typeface="Caveat Brush"/>
              <a:ea typeface="+mn-ea"/>
              <a:cs typeface="Arial"/>
              <a:sym typeface="Arial"/>
            </a:endParaRPr>
          </a:p>
          <a:p>
            <a:pPr marL="0" marR="0" lvl="3" indent="0" algn="ctr" defTabSz="857250" rtl="0" eaLnBrk="1" fontAlgn="auto" latinLnBrk="0" hangingPunct="1">
              <a:lnSpc>
                <a:spcPts val="4000"/>
              </a:lnSpc>
              <a:spcBef>
                <a:spcPts val="0"/>
              </a:spcBef>
              <a:spcAft>
                <a:spcPts val="0"/>
              </a:spcAft>
              <a:buClr>
                <a:srgbClr val="000000"/>
              </a:buClr>
              <a:buSzTx/>
              <a:buFont typeface="Arial"/>
              <a:buNone/>
              <a:tabLst/>
              <a:defRPr/>
            </a:pPr>
            <a:r>
              <a:rPr kumimoji="0" lang="es-ES" sz="2500" b="0" i="0" u="none" strike="noStrike" kern="1200" cap="none" spc="0" normalizeH="0" baseline="0" noProof="0">
                <a:ln>
                  <a:noFill/>
                </a:ln>
                <a:solidFill>
                  <a:prstClr val="black"/>
                </a:solidFill>
                <a:effectLst/>
                <a:uLnTx/>
                <a:uFillTx/>
                <a:latin typeface="Caveat Brush"/>
                <a:ea typeface="+mn-ea"/>
                <a:cs typeface="Arial"/>
                <a:sym typeface="Arial"/>
              </a:rPr>
              <a:t>Ni abriendo ventanas, usando ventiladores/aires acondicionados o fumando en una sola habitación.</a:t>
            </a:r>
            <a:endParaRPr kumimoji="0" lang="es-ES" sz="2500" b="0" i="0" u="none" strike="noStrike" kern="0" cap="none" spc="0" normalizeH="0" baseline="0" noProof="0">
              <a:ln>
                <a:noFill/>
              </a:ln>
              <a:solidFill>
                <a:prstClr val="black"/>
              </a:solidFill>
              <a:effectLst/>
              <a:uLnTx/>
              <a:uFillTx/>
              <a:latin typeface="Caveat Brush"/>
              <a:ea typeface="+mn-ea"/>
              <a:cs typeface="Arial"/>
              <a:sym typeface="Arial"/>
            </a:endParaRPr>
          </a:p>
          <a:p>
            <a:pPr marL="457200" marR="0" lvl="3" indent="-457200" algn="l" defTabSz="857250" rtl="0" eaLnBrk="1" fontAlgn="auto" latinLnBrk="0" hangingPunct="1">
              <a:lnSpc>
                <a:spcPts val="4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3" name="Freeform 7">
            <a:extLst>
              <a:ext uri="{FF2B5EF4-FFF2-40B4-BE49-F238E27FC236}">
                <a16:creationId xmlns:a16="http://schemas.microsoft.com/office/drawing/2014/main" id="{6D469698-BAAD-6D84-F235-BBA5D3AE69F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93373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HUMO DE TERCERA MANO</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1"/>
          <p:cNvSpPr txBox="1"/>
          <p:nvPr/>
        </p:nvSpPr>
        <p:spPr>
          <a:xfrm>
            <a:off x="287679" y="1200907"/>
            <a:ext cx="7895288" cy="6254084"/>
          </a:xfrm>
          <a:prstGeom prst="rect">
            <a:avLst/>
          </a:prstGeom>
        </p:spPr>
        <p:txBody>
          <a:bodyPr wrap="square" lIns="0" tIns="0" rIns="0" bIns="0" rtlCol="0" anchor="t">
            <a:spAutoFit/>
          </a:bodyPr>
          <a:lstStyle/>
          <a:p>
            <a:pPr marL="0" marR="0" lvl="0" indent="0" algn="l" defTabSz="857250" rtl="0" eaLnBrk="1" fontAlgn="auto" latinLnBrk="0" hangingPunct="1">
              <a:lnSpc>
                <a:spcPts val="4560"/>
              </a:lnSpc>
              <a:spcBef>
                <a:spcPts val="0"/>
              </a:spcBef>
              <a:spcAft>
                <a:spcPts val="0"/>
              </a:spcAft>
              <a:buClr>
                <a:srgbClr val="000000"/>
              </a:buClr>
              <a:buSzTx/>
              <a:buFont typeface="Arial"/>
              <a:buNone/>
              <a:tabLst/>
              <a:defRPr/>
            </a:pPr>
            <a:r>
              <a:rPr kumimoji="0" lang="es-ES" sz="3000" b="0" i="0" u="none" strike="noStrike" kern="1200" cap="none" spc="0" normalizeH="0" baseline="0" noProof="0">
                <a:ln>
                  <a:noFill/>
                </a:ln>
                <a:solidFill>
                  <a:srgbClr val="000000"/>
                </a:solidFill>
                <a:effectLst/>
                <a:uLnTx/>
                <a:uFillTx/>
                <a:latin typeface="Caveat Brush"/>
                <a:ea typeface="+mn-ea"/>
                <a:cs typeface="Arial"/>
                <a:sym typeface="Arial"/>
              </a:rPr>
              <a:t>¿Quién está en riesgo de sufrir el humo de tercera mano? </a:t>
            </a:r>
            <a:endParaRPr kumimoji="0" lang="en-US" sz="3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l" defTabSz="857250" rtl="0" eaLnBrk="1" fontAlgn="auto" latinLnBrk="0" hangingPunct="1">
              <a:lnSpc>
                <a:spcPts val="4560"/>
              </a:lnSpc>
              <a:spcBef>
                <a:spcPts val="0"/>
              </a:spcBef>
              <a:spcAft>
                <a:spcPts val="0"/>
              </a:spcAft>
              <a:buClr>
                <a:srgbClr val="000000"/>
              </a:buClr>
              <a:buSzTx/>
              <a:buFont typeface="Arial"/>
              <a:buNone/>
              <a:tabLst/>
              <a:defRPr/>
            </a:pPr>
            <a:r>
              <a:rPr kumimoji="0" lang="en-US" sz="3600" b="0" i="0" u="none" strike="noStrike" kern="1200" cap="none" spc="0" normalizeH="0" baseline="0" noProof="0">
                <a:ln>
                  <a:noFill/>
                </a:ln>
                <a:solidFill>
                  <a:srgbClr val="F79646">
                    <a:lumMod val="75000"/>
                  </a:srgbClr>
                </a:solidFill>
                <a:effectLst/>
                <a:uLnTx/>
                <a:uFillTx/>
                <a:latin typeface="Caveat Brush"/>
                <a:ea typeface="+mn-ea"/>
                <a:cs typeface="Arial"/>
                <a:sym typeface="Arial"/>
              </a:rPr>
              <a:t> </a:t>
            </a:r>
            <a:r>
              <a:rPr kumimoji="0" lang="en-US" sz="3200" b="0" i="0" u="none" strike="noStrike" kern="1200" cap="none" spc="0" normalizeH="0" baseline="0" noProof="0">
                <a:ln>
                  <a:noFill/>
                </a:ln>
                <a:solidFill>
                  <a:srgbClr val="F79646">
                    <a:lumMod val="75000"/>
                  </a:srgbClr>
                </a:solidFill>
                <a:effectLst/>
                <a:uLnTx/>
                <a:uFillTx/>
                <a:latin typeface="Caveat Brush"/>
                <a:ea typeface="+mn-ea"/>
                <a:cs typeface="Arial"/>
                <a:sym typeface="Arial"/>
              </a:rPr>
              <a:t> ¡</a:t>
            </a:r>
            <a:r>
              <a:rPr kumimoji="0" lang="en-US" sz="3200" b="0" i="0" u="sng" strike="noStrike" kern="1200" cap="none" spc="0" normalizeH="0" baseline="0" noProof="0">
                <a:ln>
                  <a:noFill/>
                </a:ln>
                <a:solidFill>
                  <a:srgbClr val="F79646">
                    <a:lumMod val="75000"/>
                  </a:srgbClr>
                </a:solidFill>
                <a:effectLst/>
                <a:uLnTx/>
                <a:uFillTx/>
                <a:latin typeface="Caveat Brush"/>
                <a:ea typeface="+mn-ea"/>
                <a:cs typeface="Arial"/>
                <a:sym typeface="Arial"/>
              </a:rPr>
              <a:t>TODOS ESTAMOS EN RIESGO!</a:t>
            </a:r>
            <a:r>
              <a:rPr kumimoji="0" lang="en-US" sz="3200" b="0" i="0" u="none" strike="noStrike" kern="1200" cap="none" spc="0" normalizeH="0" baseline="0" noProof="0">
                <a:ln>
                  <a:noFill/>
                </a:ln>
                <a:solidFill>
                  <a:srgbClr val="F79646">
                    <a:lumMod val="75000"/>
                  </a:srgbClr>
                </a:solidFill>
                <a:effectLst/>
                <a:uLnTx/>
                <a:uFillTx/>
                <a:latin typeface="Caveat Brush"/>
                <a:ea typeface="+mn-ea"/>
                <a:cs typeface="Arial"/>
                <a:sym typeface="Arial"/>
              </a:rPr>
              <a:t> </a:t>
            </a:r>
            <a:endParaRPr kumimoji="0" lang="en-US" sz="3200" b="0" i="0" u="none" strike="noStrike" kern="1200" cap="none" spc="0" normalizeH="0" baseline="0" noProof="0">
              <a:ln>
                <a:noFill/>
              </a:ln>
              <a:solidFill>
                <a:srgbClr val="F79646">
                  <a:lumMod val="75000"/>
                </a:srgbClr>
              </a:solidFill>
              <a:effectLst/>
              <a:uLnTx/>
              <a:uFillTx/>
              <a:latin typeface="Caveat Brush" pitchFamily="2" charset="0"/>
              <a:ea typeface="+mn-ea"/>
              <a:cs typeface="Arial"/>
              <a:sym typeface="Arial"/>
            </a:endParaRPr>
          </a:p>
          <a:p>
            <a:pPr marL="0" marR="0" lvl="0" indent="0" algn="l" defTabSz="857250" rtl="0" eaLnBrk="1" fontAlgn="auto" latinLnBrk="0" hangingPunct="1">
              <a:lnSpc>
                <a:spcPts val="4560"/>
              </a:lnSpc>
              <a:spcBef>
                <a:spcPts val="0"/>
              </a:spcBef>
              <a:spcAft>
                <a:spcPts val="0"/>
              </a:spcAft>
              <a:buClr>
                <a:srgbClr val="000000"/>
              </a:buClr>
              <a:buSzTx/>
              <a:buFont typeface="Arial"/>
              <a:buNone/>
              <a:tabLst/>
              <a:defRPr/>
            </a:pPr>
            <a:r>
              <a:rPr kumimoji="0" lang="es-ES" sz="3300" b="0" i="0" u="none" strike="noStrike" kern="1200" cap="none" spc="0" normalizeH="0" baseline="0" noProof="0">
                <a:ln>
                  <a:noFill/>
                </a:ln>
                <a:solidFill>
                  <a:prstClr val="black"/>
                </a:solidFill>
                <a:effectLst/>
                <a:uLnTx/>
                <a:uFillTx/>
                <a:latin typeface="Caveat Brush"/>
                <a:ea typeface="+mn-ea"/>
                <a:cs typeface="Arial"/>
                <a:sym typeface="Arial"/>
              </a:rPr>
              <a:t>Especialmente</a:t>
            </a:r>
            <a:r>
              <a:rPr kumimoji="0" lang="es-ES" sz="3300" b="0" i="0" u="none" strike="noStrike" kern="1200" cap="none" spc="0" normalizeH="0" baseline="0" noProof="0">
                <a:ln>
                  <a:noFill/>
                </a:ln>
                <a:solidFill>
                  <a:srgbClr val="000000"/>
                </a:solidFill>
                <a:effectLst/>
                <a:uLnTx/>
                <a:uFillTx/>
                <a:latin typeface="Caveat Brush"/>
                <a:ea typeface="+mn-ea"/>
                <a:cs typeface="Arial"/>
                <a:sym typeface="Arial"/>
              </a:rPr>
              <a:t> bebés y niños pequeños</a:t>
            </a:r>
            <a:endParaRPr kumimoji="0" lang="en-US" sz="33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596900" marR="0" lvl="1" indent="-298450" algn="l" defTabSz="857250" rtl="0" eaLnBrk="1" fontAlgn="auto" latinLnBrk="0" hangingPunct="1">
              <a:lnSpc>
                <a:spcPts val="3800"/>
              </a:lnSpc>
              <a:spcBef>
                <a:spcPts val="0"/>
              </a:spcBef>
              <a:spcAft>
                <a:spcPts val="0"/>
              </a:spcAft>
              <a:buClr>
                <a:srgbClr val="000000"/>
              </a:buClr>
              <a:buSzTx/>
              <a:buFont typeface="Arial,Sans-Serif"/>
              <a:buChar char="•"/>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Los bebés se llevan todo a la boca</a:t>
            </a:r>
            <a:endParaRPr kumimoji="0" lang="en-US" sz="2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596900" marR="0" lvl="1" indent="-298450" algn="l" defTabSz="857250" rtl="0" eaLnBrk="1" fontAlgn="auto" latinLnBrk="0" hangingPunct="1">
              <a:lnSpc>
                <a:spcPts val="3800"/>
              </a:lnSpc>
              <a:spcBef>
                <a:spcPts val="0"/>
              </a:spcBef>
              <a:spcAft>
                <a:spcPts val="0"/>
              </a:spcAft>
              <a:buClr>
                <a:srgbClr val="000000"/>
              </a:buClr>
              <a:buSzTx/>
              <a:buFont typeface="Arial,Sans-Serif"/>
              <a:buChar char="•"/>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Los niños que están en contacto con </a:t>
            </a:r>
            <a:endParaRPr kumimoji="0" lang="en-US" sz="2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298450" marR="0" lvl="1" indent="0" algn="l" defTabSz="857250" rtl="0" eaLnBrk="1" fontAlgn="auto" latinLnBrk="0" hangingPunct="1">
              <a:lnSpc>
                <a:spcPts val="3800"/>
              </a:lnSpc>
              <a:spcBef>
                <a:spcPts val="0"/>
              </a:spcBef>
              <a:spcAft>
                <a:spcPts val="0"/>
              </a:spcAft>
              <a:buClr>
                <a:srgbClr val="000000"/>
              </a:buClr>
              <a:buSzTx/>
              <a:buFont typeface="Arial"/>
              <a:buNone/>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 personas que fuman están expuestos a las </a:t>
            </a:r>
            <a:endParaRPr kumimoji="0" lang="en-US" sz="2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298450" marR="0" lvl="1" indent="0" algn="l" defTabSz="857250" rtl="0" eaLnBrk="1" fontAlgn="auto" latinLnBrk="0" hangingPunct="1">
              <a:lnSpc>
                <a:spcPts val="3800"/>
              </a:lnSpc>
              <a:spcBef>
                <a:spcPts val="0"/>
              </a:spcBef>
              <a:spcAft>
                <a:spcPts val="0"/>
              </a:spcAft>
              <a:buClr>
                <a:srgbClr val="000000"/>
              </a:buClr>
              <a:buSzTx/>
              <a:buFont typeface="Arial"/>
              <a:buNone/>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 sustancias químicas del humo de tercera mano en la piel,</a:t>
            </a:r>
            <a:endParaRPr kumimoji="0" lang="en-US" sz="2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298450" marR="0" lvl="1" indent="0" algn="l" defTabSz="857250" rtl="0" eaLnBrk="1" fontAlgn="auto" latinLnBrk="0" hangingPunct="1">
              <a:lnSpc>
                <a:spcPts val="3800"/>
              </a:lnSpc>
              <a:spcBef>
                <a:spcPts val="0"/>
              </a:spcBef>
              <a:spcAft>
                <a:spcPts val="0"/>
              </a:spcAft>
              <a:buClr>
                <a:srgbClr val="000000"/>
              </a:buClr>
              <a:buSzTx/>
              <a:buFont typeface="Arial"/>
              <a:buNone/>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 la ropa y el cabello.</a:t>
            </a:r>
            <a:endParaRPr kumimoji="0" lang="en-US" sz="2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596900" marR="0" lvl="1" indent="-298450" algn="l" defTabSz="857250" rtl="0" eaLnBrk="1" fontAlgn="auto" latinLnBrk="0" hangingPunct="1">
              <a:lnSpc>
                <a:spcPts val="3800"/>
              </a:lnSpc>
              <a:spcBef>
                <a:spcPts val="0"/>
              </a:spcBef>
              <a:spcAft>
                <a:spcPts val="0"/>
              </a:spcAft>
              <a:buClr>
                <a:srgbClr val="000000"/>
              </a:buClr>
              <a:buSzTx/>
              <a:buFont typeface="Arial,Sans-Serif"/>
              <a:buChar char="•"/>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Los bebés respiran </a:t>
            </a:r>
            <a:r>
              <a:rPr kumimoji="0" lang="es-ES" sz="2600" b="0" i="0" u="none" strike="noStrike" kern="1200" cap="none" spc="0" normalizeH="0" baseline="0" noProof="0">
                <a:ln>
                  <a:noFill/>
                </a:ln>
                <a:solidFill>
                  <a:srgbClr val="FF924C"/>
                </a:solidFill>
                <a:effectLst/>
                <a:uLnTx/>
                <a:uFillTx/>
                <a:latin typeface="Caveat Brush"/>
                <a:ea typeface="+mn-ea"/>
                <a:cs typeface="Arial"/>
                <a:sym typeface="Arial"/>
              </a:rPr>
              <a:t>CUATRO</a:t>
            </a: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 veces más sustancias químicas que un adulto al caminar por la misma zona</a:t>
            </a:r>
            <a:endParaRPr kumimoji="0" lang="en-US" sz="2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l" defTabSz="857250" rtl="0" eaLnBrk="1" fontAlgn="auto" latinLnBrk="0" hangingPunct="1">
              <a:lnSpc>
                <a:spcPts val="4560"/>
              </a:lnSpc>
              <a:spcBef>
                <a:spcPts val="0"/>
              </a:spcBef>
              <a:spcAft>
                <a:spcPts val="0"/>
              </a:spcAft>
              <a:buClr>
                <a:srgbClr val="000000"/>
              </a:buClr>
              <a:buSzTx/>
              <a:buFont typeface="Arial"/>
              <a:buNone/>
              <a:tabLst/>
              <a:defRPr/>
            </a:pPr>
            <a:br>
              <a:rPr kumimoji="0" lang="en-US" sz="1400" b="0" i="0" u="none" strike="noStrike" kern="0" cap="none" spc="0" normalizeH="0" baseline="0" noProof="0">
                <a:ln>
                  <a:noFill/>
                </a:ln>
                <a:solidFill>
                  <a:srgbClr val="000000"/>
                </a:solidFill>
                <a:effectLst/>
                <a:uLnTx/>
                <a:uFillTx/>
                <a:latin typeface="Arial"/>
                <a:ea typeface="+mn-ea"/>
                <a:cs typeface="Arial"/>
                <a:sym typeface="Arial"/>
              </a:rPr>
            </a:b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Google Shape;244;p29" descr="Toddler in Black Shorts Crawling on Grey Floor Tiles">
            <a:extLst>
              <a:ext uri="{FF2B5EF4-FFF2-40B4-BE49-F238E27FC236}">
                <a16:creationId xmlns:a16="http://schemas.microsoft.com/office/drawing/2014/main" id="{8D662723-179E-CD82-FFC8-C163BCEFE1AC}"/>
              </a:ext>
            </a:extLst>
          </p:cNvPr>
          <p:cNvPicPr preferRelativeResize="0"/>
          <p:nvPr/>
        </p:nvPicPr>
        <p:blipFill rotWithShape="1">
          <a:blip r:embed="rId13">
            <a:alphaModFix/>
            <a:extLst>
              <a:ext uri="{BEBA8EAE-BF5A-486C-A8C5-ECC9F3942E4B}">
                <a14:imgProps xmlns:a14="http://schemas.microsoft.com/office/drawing/2010/main">
                  <a14:imgLayer r:embed="rId14">
                    <a14:imgEffect>
                      <a14:sharpenSoften amount="17000"/>
                    </a14:imgEffect>
                    <a14:imgEffect>
                      <a14:saturation sat="107000"/>
                    </a14:imgEffect>
                    <a14:imgEffect>
                      <a14:brightnessContrast bright="35000" contrast="10000"/>
                    </a14:imgEffect>
                  </a14:imgLayer>
                </a14:imgProps>
              </a:ext>
            </a:extLst>
          </a:blip>
          <a:srcRect l="7965" t="361" r="-201" b="16907"/>
          <a:stretch/>
        </p:blipFill>
        <p:spPr>
          <a:xfrm>
            <a:off x="6110648" y="1710443"/>
            <a:ext cx="2036489" cy="2585798"/>
          </a:xfrm>
          <a:prstGeom prst="rect">
            <a:avLst/>
          </a:prstGeom>
          <a:noFill/>
          <a:ln w="38100">
            <a:solidFill>
              <a:srgbClr val="92D050"/>
            </a:solidFill>
          </a:ln>
        </p:spPr>
      </p:pic>
    </p:spTree>
    <p:extLst>
      <p:ext uri="{BB962C8B-B14F-4D97-AF65-F5344CB8AC3E}">
        <p14:creationId xmlns:p14="http://schemas.microsoft.com/office/powerpoint/2010/main" val="2566250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a:solidFill>
                  <a:srgbClr val="F98832"/>
                </a:solidFill>
                <a:latin typeface="Caveat Brush" pitchFamily="2" charset="0"/>
                <a:ea typeface="+mn-ea"/>
                <a:cs typeface="+mn-cs"/>
              </a:rPr>
              <a:t>VIDE0 DE HUMO DE TERCERA MANO</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385287D-F4B0-C942-A555-891E1D09959B}"/>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14" name="thirdhand_smoke_spanish_subtitled (720p).mp4">
            <a:hlinkClick r:id="" action="ppaction://media"/>
            <a:extLst>
              <a:ext uri="{FF2B5EF4-FFF2-40B4-BE49-F238E27FC236}">
                <a16:creationId xmlns:a16="http://schemas.microsoft.com/office/drawing/2014/main" id="{2BFB1641-2F3E-C5A7-EE0E-5200526340FA}"/>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656059" y="1494302"/>
            <a:ext cx="7649077" cy="4302606"/>
          </a:xfrm>
          <a:prstGeom prst="rect">
            <a:avLst/>
          </a:prstGeom>
        </p:spPr>
      </p:pic>
    </p:spTree>
    <p:extLst>
      <p:ext uri="{BB962C8B-B14F-4D97-AF65-F5344CB8AC3E}">
        <p14:creationId xmlns:p14="http://schemas.microsoft.com/office/powerpoint/2010/main" val="299218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a:solidFill>
                  <a:srgbClr val="F98832"/>
                </a:solidFill>
                <a:latin typeface="Caveat Brush" pitchFamily="2" charset="0"/>
                <a:ea typeface="+mn-ea"/>
                <a:cs typeface="+mn-cs"/>
              </a:rPr>
              <a:t>¡MOMENTO DE DESESTRESARSE!</a:t>
            </a:r>
          </a:p>
        </p:txBody>
      </p:sp>
      <p:sp>
        <p:nvSpPr>
          <p:cNvPr id="12" name="TextBox 12"/>
          <p:cNvSpPr txBox="1"/>
          <p:nvPr/>
        </p:nvSpPr>
        <p:spPr>
          <a:xfrm>
            <a:off x="14460" y="1864402"/>
            <a:ext cx="9129539" cy="677108"/>
          </a:xfrm>
          <a:prstGeom prst="rect">
            <a:avLst/>
          </a:prstGeom>
        </p:spPr>
        <p:txBody>
          <a:bodyPr wrap="square" lIns="0" tIns="0" rIns="0" bIns="0" rtlCol="0" anchor="t">
            <a:spAutoFit/>
          </a:bodyPr>
          <a:lstStyle/>
          <a:p>
            <a:pPr algn="ctr">
              <a:buClr>
                <a:schemeClr val="dk1"/>
              </a:buClr>
              <a:buSzPts val="2800"/>
            </a:pPr>
            <a:r>
              <a:rPr lang="es-ES" sz="4400">
                <a:solidFill>
                  <a:srgbClr val="BCEE80"/>
                </a:solidFill>
                <a:latin typeface="Caveat Brush" pitchFamily="2" charset="0"/>
                <a:ea typeface="Calibri"/>
                <a:cs typeface="Calibri"/>
                <a:sym typeface="Calibri"/>
              </a:rPr>
              <a:t>¿Qué preocupaciones te están agobiando?</a:t>
            </a:r>
            <a:endParaRPr lang="en-US" sz="2765" kern="120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 name="TextBox 12">
            <a:extLst>
              <a:ext uri="{FF2B5EF4-FFF2-40B4-BE49-F238E27FC236}">
                <a16:creationId xmlns:a16="http://schemas.microsoft.com/office/drawing/2014/main" id="{5E215287-8658-EE79-2672-5BB92F1EC433}"/>
              </a:ext>
            </a:extLst>
          </p:cNvPr>
          <p:cNvSpPr txBox="1"/>
          <p:nvPr/>
        </p:nvSpPr>
        <p:spPr>
          <a:xfrm>
            <a:off x="0" y="2736734"/>
            <a:ext cx="9144000" cy="2395271"/>
          </a:xfrm>
          <a:prstGeom prst="rect">
            <a:avLst/>
          </a:prstGeom>
        </p:spPr>
        <p:txBody>
          <a:bodyPr wrap="square" lIns="0" tIns="0" rIns="0" bIns="0" rtlCol="0" anchor="t">
            <a:spAutoFit/>
          </a:bodyPr>
          <a:lstStyle/>
          <a:p>
            <a:pPr algn="ctr">
              <a:buClr>
                <a:schemeClr val="dk1"/>
              </a:buClr>
              <a:buSzPts val="2800"/>
            </a:pPr>
            <a:r>
              <a:rPr lang="en-US" sz="4000">
                <a:solidFill>
                  <a:schemeClr val="dk1"/>
                </a:solidFill>
                <a:latin typeface="Caveat Brush" pitchFamily="2" charset="0"/>
                <a:ea typeface="Calibri"/>
                <a:cs typeface="Calibri"/>
                <a:sym typeface="Calibri"/>
              </a:rPr>
              <a:t> </a:t>
            </a:r>
          </a:p>
          <a:p>
            <a:pPr algn="ctr">
              <a:buClr>
                <a:schemeClr val="dk1"/>
              </a:buClr>
              <a:buSzPts val="2800"/>
            </a:pPr>
            <a:r>
              <a:rPr lang="es-ES" sz="4400">
                <a:solidFill>
                  <a:schemeClr val="accent6"/>
                </a:solidFill>
                <a:latin typeface="Caveat Brush" pitchFamily="2" charset="0"/>
                <a:ea typeface="Calibri"/>
                <a:cs typeface="Calibri"/>
                <a:sym typeface="Calibri"/>
              </a:rPr>
              <a:t>¿Cuáles son tus maneras saludables de desestresarte?</a:t>
            </a:r>
            <a:r>
              <a:rPr lang="en-US" sz="4000">
                <a:solidFill>
                  <a:schemeClr val="dk1"/>
                </a:solidFill>
                <a:latin typeface="Caveat Brush" pitchFamily="2" charset="0"/>
                <a:ea typeface="Calibri"/>
                <a:cs typeface="Calibri"/>
                <a:sym typeface="Calibri"/>
              </a:rPr>
              <a:t> </a:t>
            </a:r>
          </a:p>
          <a:p>
            <a:pPr marL="342900" indent="-342900">
              <a:buClr>
                <a:schemeClr val="dk1"/>
              </a:buClr>
              <a:buSzPts val="2800"/>
              <a:buFont typeface="Arial"/>
              <a:buChar char="•"/>
            </a:pPr>
            <a:endParaRPr lang="en-US" sz="2765" kern="1200">
              <a:latin typeface="Caveat Brush" pitchFamily="2" charset="0"/>
              <a:ea typeface="+mn-ea"/>
              <a:cs typeface="+mn-cs"/>
            </a:endParaRPr>
          </a:p>
        </p:txBody>
      </p:sp>
      <p:sp>
        <p:nvSpPr>
          <p:cNvPr id="11" name="TextBox 12">
            <a:extLst>
              <a:ext uri="{FF2B5EF4-FFF2-40B4-BE49-F238E27FC236}">
                <a16:creationId xmlns:a16="http://schemas.microsoft.com/office/drawing/2014/main" id="{FC09F727-BC37-33FD-3860-44A6EE3B9E7B}"/>
              </a:ext>
            </a:extLst>
          </p:cNvPr>
          <p:cNvSpPr txBox="1"/>
          <p:nvPr/>
        </p:nvSpPr>
        <p:spPr>
          <a:xfrm>
            <a:off x="0" y="4355730"/>
            <a:ext cx="9144000" cy="2333716"/>
          </a:xfrm>
          <a:prstGeom prst="rect">
            <a:avLst/>
          </a:prstGeom>
        </p:spPr>
        <p:txBody>
          <a:bodyPr wrap="square" lIns="0" tIns="0" rIns="0" bIns="0" rtlCol="0" anchor="t">
            <a:spAutoFit/>
          </a:bodyPr>
          <a:lstStyle/>
          <a:p>
            <a:pPr algn="ctr">
              <a:buClr>
                <a:schemeClr val="dk1"/>
              </a:buClr>
              <a:buSzPts val="2800"/>
            </a:pPr>
            <a:r>
              <a:rPr lang="en-US" sz="4000">
                <a:solidFill>
                  <a:schemeClr val="dk1"/>
                </a:solidFill>
                <a:latin typeface="Caveat Brush" pitchFamily="2" charset="0"/>
                <a:ea typeface="Calibri"/>
                <a:cs typeface="Calibri"/>
                <a:sym typeface="Calibri"/>
              </a:rPr>
              <a:t> </a:t>
            </a:r>
          </a:p>
          <a:p>
            <a:pPr algn="ctr">
              <a:buClr>
                <a:schemeClr val="dk1"/>
              </a:buClr>
              <a:buSzPts val="2800"/>
            </a:pPr>
            <a:r>
              <a:rPr lang="es-ES" sz="4400">
                <a:solidFill>
                  <a:schemeClr val="accent2"/>
                </a:solidFill>
                <a:latin typeface="Caveat Brush" pitchFamily="2" charset="0"/>
                <a:ea typeface="Calibri"/>
                <a:cs typeface="Calibri"/>
                <a:sym typeface="Calibri"/>
              </a:rPr>
              <a:t>¿Cómo se relaciona esto con el tabaco?</a:t>
            </a:r>
            <a:r>
              <a:rPr lang="en-US" sz="4000">
                <a:solidFill>
                  <a:schemeClr val="dk1"/>
                </a:solidFill>
                <a:latin typeface="Caveat Brush" pitchFamily="2" charset="0"/>
                <a:ea typeface="Calibri"/>
                <a:cs typeface="Calibri"/>
                <a:sym typeface="Calibri"/>
              </a:rPr>
              <a:t> </a:t>
            </a:r>
          </a:p>
          <a:p>
            <a:pPr algn="ctr">
              <a:buClr>
                <a:schemeClr val="dk1"/>
              </a:buClr>
              <a:buSzPts val="2800"/>
            </a:pPr>
            <a:r>
              <a:rPr lang="en-US" sz="4000">
                <a:solidFill>
                  <a:schemeClr val="dk1"/>
                </a:solidFill>
                <a:latin typeface="Caveat Brush" pitchFamily="2" charset="0"/>
                <a:ea typeface="Calibri"/>
                <a:cs typeface="Calibri"/>
                <a:sym typeface="Calibri"/>
              </a:rPr>
              <a:t> </a:t>
            </a:r>
          </a:p>
          <a:p>
            <a:pPr marL="342900" indent="-342900">
              <a:buClr>
                <a:schemeClr val="dk1"/>
              </a:buClr>
              <a:buSzPts val="2800"/>
              <a:buFont typeface="Arial"/>
              <a:buChar char="•"/>
            </a:pPr>
            <a:endParaRPr lang="en-US" sz="2765" kern="1200">
              <a:latin typeface="Caveat Brush" pitchFamily="2" charset="0"/>
              <a:ea typeface="+mn-ea"/>
              <a:cs typeface="+mn-cs"/>
            </a:endParaRPr>
          </a:p>
        </p:txBody>
      </p:sp>
    </p:spTree>
    <p:extLst>
      <p:ext uri="{BB962C8B-B14F-4D97-AF65-F5344CB8AC3E}">
        <p14:creationId xmlns:p14="http://schemas.microsoft.com/office/powerpoint/2010/main" val="391195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marL="0" marR="0" lvl="0" indent="0" algn="ctr" defTabSz="857250" rtl="0" eaLnBrk="1" fontAlgn="auto" latinLnBrk="0" hangingPunct="1">
              <a:lnSpc>
                <a:spcPts val="6694"/>
              </a:lnSpc>
              <a:spcBef>
                <a:spcPts val="0"/>
              </a:spcBef>
              <a:spcAft>
                <a:spcPts val="0"/>
              </a:spcAft>
              <a:buClr>
                <a:srgbClr val="000000"/>
              </a:buClr>
              <a:buSzTx/>
              <a:buFont typeface="Arial"/>
              <a:buNone/>
              <a:tabLst/>
              <a:defRPr/>
            </a:pPr>
            <a:r>
              <a:rPr kumimoji="0" lang="en-US" sz="8800" b="0" i="0" u="none" strike="noStrike" kern="1200" cap="none" spc="0" normalizeH="0" baseline="0" noProof="0">
                <a:ln>
                  <a:noFill/>
                </a:ln>
                <a:solidFill>
                  <a:srgbClr val="FF914D"/>
                </a:solidFill>
                <a:effectLst/>
                <a:uLnTx/>
                <a:uFillTx/>
                <a:latin typeface="Caveat Brush"/>
                <a:ea typeface="+mn-ea"/>
                <a:cs typeface="Arial"/>
                <a:sym typeface="Arial"/>
              </a:rPr>
              <a:t>ACTIVIDAD</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TextBox 8"/>
          <p:cNvSpPr txBox="1"/>
          <p:nvPr/>
        </p:nvSpPr>
        <p:spPr>
          <a:xfrm>
            <a:off x="182881" y="2051974"/>
            <a:ext cx="8768324" cy="2816733"/>
          </a:xfrm>
          <a:prstGeom prst="rect">
            <a:avLst/>
          </a:prstGeom>
        </p:spPr>
        <p:txBody>
          <a:bodyPr wrap="square" lIns="0" tIns="0" rIns="0" bIns="0" rtlCol="0" anchor="t">
            <a:spAutoFit/>
          </a:bodyPr>
          <a:lstStyle/>
          <a:p>
            <a:pPr marL="0" marR="0" lvl="0" indent="0" algn="ctr" defTabSz="857250" rtl="0" eaLnBrk="1" fontAlgn="auto" latinLnBrk="0" hangingPunct="1">
              <a:lnSpc>
                <a:spcPts val="5405"/>
              </a:lnSpc>
              <a:spcBef>
                <a:spcPts val="0"/>
              </a:spcBef>
              <a:spcAft>
                <a:spcPts val="0"/>
              </a:spcAft>
              <a:buClrTx/>
              <a:buSzTx/>
              <a:buFont typeface="Arial"/>
              <a:buNone/>
              <a:tabLst/>
              <a:defRPr/>
            </a:pPr>
            <a:endParaRPr kumimoji="0" lang="en-US" sz="6756" b="0" i="0" u="none" strike="noStrike" kern="1200" cap="none" spc="0" normalizeH="0" baseline="0" noProof="0">
              <a:ln>
                <a:noFill/>
              </a:ln>
              <a:solidFill>
                <a:srgbClr val="8FDB34"/>
              </a:solidFill>
              <a:effectLst/>
              <a:uLnTx/>
              <a:uFillTx/>
              <a:latin typeface="Caveat Brush"/>
              <a:ea typeface="+mn-ea"/>
              <a:cs typeface="Arial"/>
              <a:sym typeface="Arial"/>
            </a:endParaRPr>
          </a:p>
          <a:p>
            <a:pPr marL="0" marR="0" lvl="0" indent="0" algn="ctr" defTabSz="857250" rtl="0" eaLnBrk="1" fontAlgn="auto" latinLnBrk="0" hangingPunct="1">
              <a:lnSpc>
                <a:spcPts val="5405"/>
              </a:lnSpc>
              <a:spcBef>
                <a:spcPts val="0"/>
              </a:spcBef>
              <a:spcAft>
                <a:spcPts val="0"/>
              </a:spcAft>
              <a:buClr>
                <a:srgbClr val="000000"/>
              </a:buClr>
              <a:buSzTx/>
              <a:buFont typeface="Arial"/>
              <a:buNone/>
              <a:tabLst/>
              <a:defRPr/>
            </a:pPr>
            <a:r>
              <a:rPr kumimoji="0" lang="es-ES" sz="6000" b="1" i="0" u="none" strike="noStrike" kern="0" cap="none" spc="0" normalizeH="0" baseline="0" noProof="0">
                <a:ln>
                  <a:noFill/>
                </a:ln>
                <a:solidFill>
                  <a:srgbClr val="92D050"/>
                </a:solidFill>
                <a:effectLst/>
                <a:uLnTx/>
                <a:uFillTx/>
                <a:latin typeface="Caveat Brush"/>
                <a:ea typeface="Century Gothic"/>
                <a:cs typeface="Century Gothic"/>
                <a:sym typeface="Century Gothic"/>
              </a:rPr>
              <a:t>¿Cómo están expuestos los niños al humo de segunda y tercera mano?</a:t>
            </a:r>
            <a:r>
              <a:rPr kumimoji="0" lang="en-US" sz="6000" b="1" i="0" u="none" strike="noStrike" kern="0" cap="none" spc="0" normalizeH="0" baseline="0" noProof="0">
                <a:ln>
                  <a:noFill/>
                </a:ln>
                <a:solidFill>
                  <a:srgbClr val="92D050"/>
                </a:solidFill>
                <a:effectLst/>
                <a:uLnTx/>
                <a:uFillTx/>
                <a:latin typeface="Caveat Brush"/>
                <a:ea typeface="Century Gothic"/>
                <a:cs typeface="Century Gothic"/>
                <a:sym typeface="Century Gothic"/>
              </a:rPr>
              <a:t>   </a:t>
            </a:r>
            <a:endParaRPr kumimoji="0" lang="en-US" sz="1400" b="0" i="0" u="none" strike="noStrike" kern="0" cap="none" spc="0" normalizeH="0" baseline="0" noProof="0">
              <a:ln>
                <a:noFill/>
              </a:ln>
              <a:solidFill>
                <a:srgbClr val="000000"/>
              </a:solidFill>
              <a:effectLst/>
              <a:uLnTx/>
              <a:uFillTx/>
              <a:latin typeface="Caveat Brush"/>
              <a:cs typeface="Arial"/>
              <a:sym typeface="Arial"/>
            </a:endParaRPr>
          </a:p>
        </p:txBody>
      </p:sp>
    </p:spTree>
    <p:extLst>
      <p:ext uri="{BB962C8B-B14F-4D97-AF65-F5344CB8AC3E}">
        <p14:creationId xmlns:p14="http://schemas.microsoft.com/office/powerpoint/2010/main" val="24999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07795"/>
          </a:xfrm>
          <a:prstGeom prst="rect">
            <a:avLst/>
          </a:prstGeom>
        </p:spPr>
        <p:txBody>
          <a:bodyPr lIns="0" tIns="0" rIns="0" bIns="0" rtlCol="0" anchor="t">
            <a:spAutoFit/>
          </a:bodyPr>
          <a:lstStyle/>
          <a:p>
            <a:pPr algn="ctr" defTabSz="857250">
              <a:lnSpc>
                <a:spcPts val="5057"/>
              </a:lnSpc>
              <a:buClrTx/>
            </a:pPr>
            <a:r>
              <a:rPr lang="es-ES" sz="3200" kern="1200">
                <a:solidFill>
                  <a:srgbClr val="F98832"/>
                </a:solidFill>
                <a:latin typeface="Caveat Brush" pitchFamily="2" charset="0"/>
                <a:ea typeface="+mn-ea"/>
                <a:cs typeface="+mn-cs"/>
              </a:rPr>
              <a:t>LUGARES EN DONDE LOS NIÑOS ESTÁN EXPUESTOS</a:t>
            </a:r>
            <a:endParaRPr lang="en-US" sz="32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3737501" y="1260075"/>
            <a:ext cx="5109912" cy="5363328"/>
          </a:xfrm>
          <a:prstGeom prst="rect">
            <a:avLst/>
          </a:prstGeom>
        </p:spPr>
        <p:txBody>
          <a:bodyPr wrap="square" lIns="0" tIns="0" rIns="0" bIns="0" rtlCol="0" anchor="t">
            <a:spAutoFit/>
          </a:bodyPr>
          <a:lstStyle/>
          <a:p>
            <a:pPr defTabSz="857250">
              <a:lnSpc>
                <a:spcPts val="4200"/>
              </a:lnSpc>
              <a:buClrTx/>
            </a:pPr>
            <a:r>
              <a:rPr lang="es-ES" sz="3200" kern="1200">
                <a:latin typeface="Caveat Brush" pitchFamily="2" charset="0"/>
                <a:ea typeface="+mn-ea"/>
                <a:cs typeface="+mn-cs"/>
              </a:rPr>
              <a:t>Lugares comunes en los que los niños están expuestos al humo de segunda y tercera mano:​</a:t>
            </a:r>
          </a:p>
          <a:p>
            <a:pPr marL="571500" indent="-571500" defTabSz="857250">
              <a:lnSpc>
                <a:spcPts val="4200"/>
              </a:lnSpc>
              <a:buClrTx/>
              <a:buFont typeface="Arial" panose="020B0604020202020204" pitchFamily="34" charset="0"/>
              <a:buChar char="•"/>
            </a:pPr>
            <a:r>
              <a:rPr lang="es-ES" sz="3200" kern="1200">
                <a:latin typeface="Caveat Brush" pitchFamily="2" charset="0"/>
                <a:ea typeface="+mn-ea"/>
                <a:cs typeface="+mn-cs"/>
              </a:rPr>
              <a:t>En la casa​</a:t>
            </a:r>
          </a:p>
          <a:p>
            <a:pPr marL="571500" indent="-571500" defTabSz="857250">
              <a:lnSpc>
                <a:spcPts val="4200"/>
              </a:lnSpc>
              <a:buClrTx/>
              <a:buFont typeface="Arial" panose="020B0604020202020204" pitchFamily="34" charset="0"/>
              <a:buChar char="•"/>
            </a:pPr>
            <a:r>
              <a:rPr lang="es-ES" sz="3200" kern="1200">
                <a:latin typeface="Caveat Brush" pitchFamily="2" charset="0"/>
                <a:ea typeface="+mn-ea"/>
                <a:cs typeface="+mn-cs"/>
              </a:rPr>
              <a:t>En el auto​</a:t>
            </a:r>
          </a:p>
          <a:p>
            <a:pPr marL="571500" indent="-571500" defTabSz="857250">
              <a:lnSpc>
                <a:spcPts val="4200"/>
              </a:lnSpc>
              <a:buClrTx/>
              <a:buFont typeface="Arial" panose="020B0604020202020204" pitchFamily="34" charset="0"/>
              <a:buChar char="•"/>
            </a:pPr>
            <a:r>
              <a:rPr lang="es-ES" sz="3200" kern="1200">
                <a:latin typeface="Caveat Brush" pitchFamily="2" charset="0"/>
                <a:ea typeface="+mn-ea"/>
                <a:cs typeface="+mn-cs"/>
              </a:rPr>
              <a:t>En lugares públicos​</a:t>
            </a:r>
          </a:p>
          <a:p>
            <a:pPr marL="571500" indent="-571500" defTabSz="857250">
              <a:lnSpc>
                <a:spcPts val="4200"/>
              </a:lnSpc>
              <a:buClrTx/>
              <a:buFont typeface="Arial" panose="020B0604020202020204" pitchFamily="34" charset="0"/>
              <a:buChar char="•"/>
            </a:pPr>
            <a:r>
              <a:rPr lang="es-ES" sz="3200" kern="1200">
                <a:latin typeface="Caveat Brush" pitchFamily="2" charset="0"/>
                <a:ea typeface="+mn-ea"/>
                <a:cs typeface="+mn-cs"/>
              </a:rPr>
              <a:t>En casa de un cuidador/familiar​</a:t>
            </a:r>
          </a:p>
          <a:p>
            <a:pPr marL="571500" indent="-571500" defTabSz="857250">
              <a:lnSpc>
                <a:spcPts val="4200"/>
              </a:lnSpc>
              <a:buClrTx/>
              <a:buFont typeface="Arial" panose="020B0604020202020204" pitchFamily="34" charset="0"/>
              <a:buChar char="•"/>
            </a:pPr>
            <a:r>
              <a:rPr lang="es-ES" sz="3200" kern="1200">
                <a:latin typeface="Caveat Brush" pitchFamily="2" charset="0"/>
                <a:ea typeface="+mn-ea"/>
                <a:cs typeface="+mn-cs"/>
              </a:rPr>
              <a:t>En parques o áreas de juego​</a:t>
            </a:r>
          </a:p>
          <a:p>
            <a:pPr marL="571500" indent="-571500" defTabSz="857250">
              <a:lnSpc>
                <a:spcPts val="4200"/>
              </a:lnSpc>
              <a:buClrTx/>
              <a:buFont typeface="Arial" panose="020B0604020202020204" pitchFamily="34" charset="0"/>
              <a:buChar char="•"/>
            </a:pPr>
            <a:r>
              <a:rPr lang="es-ES" sz="3200" kern="1200">
                <a:latin typeface="Caveat Brush" pitchFamily="2" charset="0"/>
                <a:ea typeface="+mn-ea"/>
                <a:cs typeface="+mn-cs"/>
              </a:rPr>
              <a:t>Cerca de entradas a tiendas y restaurantes.</a:t>
            </a:r>
            <a:endParaRPr lang="en-US" sz="3200" kern="1200">
              <a:latin typeface="Atma"/>
              <a:ea typeface="+mn-ea"/>
              <a:cs typeface="+mn-cs"/>
            </a:endParaRPr>
          </a:p>
        </p:txBody>
      </p:sp>
      <p:pic>
        <p:nvPicPr>
          <p:cNvPr id="11" name="Picture 10" descr="Children playing on a slide at a park&#10;&#10;Description automatically generated">
            <a:extLst>
              <a:ext uri="{FF2B5EF4-FFF2-40B4-BE49-F238E27FC236}">
                <a16:creationId xmlns:a16="http://schemas.microsoft.com/office/drawing/2014/main" id="{C5C9743E-24B9-6188-81D1-96E436449DDB}"/>
              </a:ext>
            </a:extLst>
          </p:cNvPr>
          <p:cNvPicPr>
            <a:picLocks noChangeAspect="1"/>
          </p:cNvPicPr>
          <p:nvPr/>
        </p:nvPicPr>
        <p:blipFill rotWithShape="1">
          <a:blip r:embed="rId11"/>
          <a:srcRect b="7998"/>
          <a:stretch/>
        </p:blipFill>
        <p:spPr>
          <a:xfrm>
            <a:off x="314506" y="1436598"/>
            <a:ext cx="3288335" cy="4537902"/>
          </a:xfrm>
          <a:prstGeom prst="rect">
            <a:avLst/>
          </a:prstGeom>
          <a:ln w="38100">
            <a:solidFill>
              <a:srgbClr val="92D050"/>
            </a:solidFill>
          </a:ln>
        </p:spPr>
      </p:pic>
      <p:sp>
        <p:nvSpPr>
          <p:cNvPr id="12" name="Freeform 7">
            <a:extLst>
              <a:ext uri="{FF2B5EF4-FFF2-40B4-BE49-F238E27FC236}">
                <a16:creationId xmlns:a16="http://schemas.microsoft.com/office/drawing/2014/main" id="{997BBA12-37F8-C803-86D9-E8699EAF034D}"/>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826599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a:solidFill>
                  <a:srgbClr val="FF914D"/>
                </a:solidFill>
                <a:latin typeface="Caveat Brush" pitchFamily="2" charset="0"/>
                <a:ea typeface="+mn-ea"/>
                <a:cs typeface="+mn-cs"/>
              </a:rPr>
              <a:t>ACTIVIDAD</a:t>
            </a:r>
          </a:p>
        </p:txBody>
      </p:sp>
      <p:sp>
        <p:nvSpPr>
          <p:cNvPr id="8" name="TextBox 8"/>
          <p:cNvSpPr txBox="1"/>
          <p:nvPr/>
        </p:nvSpPr>
        <p:spPr>
          <a:xfrm>
            <a:off x="182881" y="2051974"/>
            <a:ext cx="8768324" cy="3509230"/>
          </a:xfrm>
          <a:prstGeom prst="rect">
            <a:avLst/>
          </a:prstGeom>
        </p:spPr>
        <p:txBody>
          <a:bodyPr wrap="square" lIns="0" tIns="0" rIns="0" bIns="0" rtlCol="0" anchor="t">
            <a:spAutoFit/>
          </a:bodyPr>
          <a:lstStyle/>
          <a:p>
            <a:pPr algn="ctr" defTabSz="857250">
              <a:lnSpc>
                <a:spcPts val="5405"/>
              </a:lnSpc>
              <a:buClrTx/>
            </a:pPr>
            <a:endParaRPr lang="en-US" sz="6756" kern="1200">
              <a:solidFill>
                <a:srgbClr val="8FDB34"/>
              </a:solidFill>
              <a:latin typeface="Caveat Brush"/>
              <a:ea typeface="+mn-ea"/>
              <a:cs typeface="+mn-cs"/>
            </a:endParaRPr>
          </a:p>
          <a:p>
            <a:pPr algn="ctr" defTabSz="857250">
              <a:lnSpc>
                <a:spcPts val="5405"/>
              </a:lnSpc>
              <a:buClrTx/>
            </a:pPr>
            <a:r>
              <a:rPr lang="es-ES" sz="6000" b="1">
                <a:solidFill>
                  <a:srgbClr val="92D050"/>
                </a:solidFill>
                <a:latin typeface="Caveat Brush" pitchFamily="2" charset="0"/>
                <a:ea typeface="Century Gothic"/>
                <a:cs typeface="Century Gothic"/>
                <a:sym typeface="Century Gothic"/>
              </a:rPr>
              <a:t>¿Cómo pueden los adultos proteger a los niños de la exposición al humo de segunda y tercera mano?</a:t>
            </a:r>
            <a:endParaRPr lang="en-US" sz="6000" b="1">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2329919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991829" y="600011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305694" y="345239"/>
            <a:ext cx="8458199" cy="654025"/>
          </a:xfrm>
          <a:prstGeom prst="rect">
            <a:avLst/>
          </a:prstGeom>
        </p:spPr>
        <p:txBody>
          <a:bodyPr wrap="square" lIns="0" tIns="0" rIns="0" bIns="0" rtlCol="0" anchor="t">
            <a:spAutoFit/>
          </a:bodyPr>
          <a:lstStyle/>
          <a:p>
            <a:pPr algn="ctr" defTabSz="857250">
              <a:lnSpc>
                <a:spcPts val="5057"/>
              </a:lnSpc>
              <a:buClrTx/>
            </a:pPr>
            <a:r>
              <a:rPr lang="es-ES" sz="4400" kern="1200">
                <a:solidFill>
                  <a:srgbClr val="F98832"/>
                </a:solidFill>
                <a:latin typeface="Caveat Brush" pitchFamily="2" charset="0"/>
                <a:ea typeface="+mn-ea"/>
                <a:cs typeface="+mn-cs"/>
              </a:rPr>
              <a:t>COMO PODEMOS PROTEGER A LOS NIÑOS​</a:t>
            </a:r>
            <a:endParaRPr lang="en-US" sz="44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4671667" y="1392110"/>
            <a:ext cx="4472333" cy="2889958"/>
          </a:xfrm>
          <a:prstGeom prst="rect">
            <a:avLst/>
          </a:prstGeom>
        </p:spPr>
        <p:txBody>
          <a:bodyPr wrap="square" lIns="0" tIns="0" rIns="0" bIns="0" rtlCol="0" anchor="t">
            <a:spAutoFit/>
          </a:bodyPr>
          <a:lstStyle/>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Educar a los padres/cuidadores​</a:t>
            </a:r>
          </a:p>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Dejar de fumar​</a:t>
            </a:r>
          </a:p>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Fumar afuera​</a:t>
            </a:r>
          </a:p>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No fumar en el carro​</a:t>
            </a:r>
          </a:p>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Use una chaqueta de fumar​</a:t>
            </a:r>
          </a:p>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Apoye a las empresas libres de humo</a:t>
            </a:r>
            <a:endParaRPr lang="en-US" sz="2400" kern="1200">
              <a:latin typeface="Caveat Brush" pitchFamily="2" charset="0"/>
              <a:ea typeface="+mn-ea"/>
              <a:cs typeface="+mn-cs"/>
            </a:endParaRPr>
          </a:p>
        </p:txBody>
      </p:sp>
      <p:pic>
        <p:nvPicPr>
          <p:cNvPr id="3" name="Google Shape;350;p40" descr="Portrait Photo of Three Smiling Girls">
            <a:extLst>
              <a:ext uri="{FF2B5EF4-FFF2-40B4-BE49-F238E27FC236}">
                <a16:creationId xmlns:a16="http://schemas.microsoft.com/office/drawing/2014/main" id="{F7117D22-CC28-FF78-006E-0EF86EF2CF9A}"/>
              </a:ext>
            </a:extLst>
          </p:cNvPr>
          <p:cNvPicPr preferRelativeResize="0"/>
          <p:nvPr/>
        </p:nvPicPr>
        <p:blipFill rotWithShape="1">
          <a:blip r:embed="rId9">
            <a:alphaModFix/>
          </a:blip>
          <a:srcRect/>
          <a:stretch/>
        </p:blipFill>
        <p:spPr>
          <a:xfrm>
            <a:off x="290383" y="1431991"/>
            <a:ext cx="4281617" cy="2850077"/>
          </a:xfrm>
          <a:prstGeom prst="rect">
            <a:avLst/>
          </a:prstGeom>
          <a:noFill/>
          <a:ln w="38100">
            <a:solidFill>
              <a:srgbClr val="92D050"/>
            </a:solidFill>
          </a:ln>
        </p:spPr>
      </p:pic>
      <p:sp>
        <p:nvSpPr>
          <p:cNvPr id="8" name="TextBox 7">
            <a:extLst>
              <a:ext uri="{FF2B5EF4-FFF2-40B4-BE49-F238E27FC236}">
                <a16:creationId xmlns:a16="http://schemas.microsoft.com/office/drawing/2014/main" id="{B487EFEC-01B5-F60C-4A0B-A2FE37602173}"/>
              </a:ext>
            </a:extLst>
          </p:cNvPr>
          <p:cNvSpPr txBox="1"/>
          <p:nvPr/>
        </p:nvSpPr>
        <p:spPr>
          <a:xfrm>
            <a:off x="98650" y="4348339"/>
            <a:ext cx="8946699" cy="2007665"/>
          </a:xfrm>
          <a:prstGeom prst="rect">
            <a:avLst/>
          </a:prstGeom>
          <a:noFill/>
        </p:spPr>
        <p:txBody>
          <a:bodyPr wrap="square" rtlCol="0">
            <a:spAutoFit/>
          </a:bodyPr>
          <a:lstStyle/>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Permitir que los niños solo estén en casas y carros libres de humo​</a:t>
            </a:r>
          </a:p>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Aumentar la conciencia sobre las estrategias de venta engañosas de la​ industria tabacalera.​</a:t>
            </a:r>
          </a:p>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Pasar pólizas (para hogares, empresas, niveles locales, estatales y federales)</a:t>
            </a:r>
            <a:endParaRPr lang="en-US" sz="2400" kern="1200">
              <a:latin typeface="Caveat Brush" pitchFamily="2" charset="0"/>
              <a:ea typeface="+mn-ea"/>
              <a:cs typeface="+mn-cs"/>
            </a:endParaRPr>
          </a:p>
        </p:txBody>
      </p:sp>
    </p:spTree>
    <p:extLst>
      <p:ext uri="{BB962C8B-B14F-4D97-AF65-F5344CB8AC3E}">
        <p14:creationId xmlns:p14="http://schemas.microsoft.com/office/powerpoint/2010/main" val="4187361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b="0" i="0" u="none" strike="noStrike">
                <a:solidFill>
                  <a:srgbClr val="F98832"/>
                </a:solidFill>
                <a:effectLst/>
                <a:latin typeface="Caveat Brush" pitchFamily="2" charset="0"/>
              </a:rPr>
              <a:t>HOJAS DE COMPROMISO</a:t>
            </a:r>
            <a:r>
              <a:rPr lang="en-US" sz="4400" b="0" i="0">
                <a:solidFill>
                  <a:srgbClr val="000000"/>
                </a:solidFill>
                <a:effectLst/>
                <a:latin typeface="Caveat Brush" pitchFamily="2" charset="0"/>
              </a:rPr>
              <a:t>​</a:t>
            </a:r>
            <a:endParaRPr lang="en-US" sz="44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026" name="Picture 2" descr="A paper with text on it">
            <a:extLst>
              <a:ext uri="{FF2B5EF4-FFF2-40B4-BE49-F238E27FC236}">
                <a16:creationId xmlns:a16="http://schemas.microsoft.com/office/drawing/2014/main" id="{8E8C96B7-AD97-1D81-ED8F-CFD81A39CE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1" y="1157288"/>
            <a:ext cx="7144783" cy="552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565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79289"/>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5400" b="0" i="0" u="none" strike="noStrike" kern="1200" cap="none" spc="0" normalizeH="0" baseline="0" noProof="0">
                <a:ln>
                  <a:noFill/>
                </a:ln>
                <a:solidFill>
                  <a:srgbClr val="F98832"/>
                </a:solidFill>
                <a:effectLst/>
                <a:uLnTx/>
                <a:uFillTx/>
                <a:latin typeface="Caveat Brush"/>
                <a:ea typeface="+mn-ea"/>
                <a:cs typeface="Arial"/>
                <a:sym typeface="Arial"/>
              </a:rPr>
              <a:t>TABACO SIN HUMO</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1"/>
          <p:cNvSpPr txBox="1"/>
          <p:nvPr/>
        </p:nvSpPr>
        <p:spPr>
          <a:xfrm>
            <a:off x="2041" y="1042642"/>
            <a:ext cx="7927961" cy="2051844"/>
          </a:xfrm>
          <a:prstGeom prst="rect">
            <a:avLst/>
          </a:prstGeom>
        </p:spPr>
        <p:txBody>
          <a:bodyPr wrap="square" lIns="0" tIns="0" rIns="0" bIns="0" rtlCol="0" anchor="t">
            <a:spAutoFit/>
          </a:bodyPr>
          <a:lstStyle/>
          <a:p>
            <a:pPr marL="0" marR="0" lvl="0" indent="0" algn="l" defTabSz="857250" rtl="0" eaLnBrk="1" fontAlgn="auto" latinLnBrk="0" hangingPunct="1">
              <a:lnSpc>
                <a:spcPts val="4560"/>
              </a:lnSpc>
              <a:spcBef>
                <a:spcPts val="0"/>
              </a:spcBef>
              <a:spcAft>
                <a:spcPts val="0"/>
              </a:spcAft>
              <a:buClr>
                <a:srgbClr val="000000"/>
              </a:buClr>
              <a:buSzTx/>
              <a:buFont typeface="Arial"/>
              <a:buNone/>
              <a:tabLst/>
              <a:defRPr/>
            </a:pPr>
            <a:r>
              <a:rPr kumimoji="0" lang="es-ES" sz="4000" b="0" i="0" u="none" strike="noStrike" kern="1200" cap="none" spc="0" normalizeH="0" baseline="0" noProof="0">
                <a:ln>
                  <a:noFill/>
                </a:ln>
                <a:solidFill>
                  <a:prstClr val="black"/>
                </a:solidFill>
                <a:effectLst/>
                <a:uLnTx/>
                <a:uFillTx/>
                <a:latin typeface="Caveat Brush"/>
                <a:ea typeface="+mn-ea"/>
                <a:cs typeface="Arial"/>
                <a:sym typeface="Arial"/>
              </a:rPr>
              <a:t>   El tabaco sin</a:t>
            </a:r>
            <a:r>
              <a:rPr kumimoji="0" lang="es-ES" sz="4000" b="0" i="0" u="none" strike="noStrike" kern="1200" cap="none" spc="0" normalizeH="0" baseline="0" noProof="0">
                <a:ln>
                  <a:noFill/>
                </a:ln>
                <a:solidFill>
                  <a:srgbClr val="000000"/>
                </a:solidFill>
                <a:effectLst/>
                <a:uLnTx/>
                <a:uFillTx/>
                <a:latin typeface="Caveat Brush"/>
                <a:ea typeface="+mn-ea"/>
                <a:cs typeface="Arial"/>
                <a:sym typeface="Arial"/>
              </a:rPr>
              <a:t> humo aumenta el riesgo de:</a:t>
            </a:r>
            <a:endParaRPr kumimoji="0" lang="es-ES" sz="4000" b="0" i="0" u="none" strike="noStrike" kern="0" cap="none" spc="0" normalizeH="0" baseline="0" noProof="0">
              <a:ln>
                <a:noFill/>
              </a:ln>
              <a:solidFill>
                <a:srgbClr val="000000"/>
              </a:solidFill>
              <a:effectLst/>
              <a:uLnTx/>
              <a:uFillTx/>
              <a:latin typeface="Caveat Brush"/>
              <a:ea typeface="+mn-ea"/>
              <a:cs typeface="Arial"/>
              <a:sym typeface="Arial"/>
            </a:endParaRPr>
          </a:p>
          <a:p>
            <a:pPr marL="1054100" marR="0" lvl="0" indent="-457200" algn="l" defTabSz="857250" rtl="0" eaLnBrk="1" fontAlgn="auto" latinLnBrk="0" hangingPunct="1">
              <a:lnSpc>
                <a:spcPts val="3800"/>
              </a:lnSpc>
              <a:spcBef>
                <a:spcPts val="0"/>
              </a:spcBef>
              <a:spcAft>
                <a:spcPts val="0"/>
              </a:spcAft>
              <a:buClrTx/>
              <a:buSzTx/>
              <a:buFont typeface="Arial"/>
              <a:buChar char="•"/>
              <a:tabLst/>
              <a:defRPr/>
            </a:pP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Ciertos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tipos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cáncer</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endParaRPr kumimoji="0" lang="en-US" sz="3200" b="0" i="0" u="none" strike="noStrike" kern="1200" cap="none" spc="0" normalizeH="0" baseline="0" noProof="0" err="1">
              <a:ln>
                <a:noFill/>
              </a:ln>
              <a:solidFill>
                <a:srgbClr val="000000"/>
              </a:solidFill>
              <a:effectLst/>
              <a:uLnTx/>
              <a:uFillTx/>
              <a:latin typeface="Caveat Brush" pitchFamily="2" charset="0"/>
              <a:ea typeface="+mn-ea"/>
              <a:cs typeface="Arial"/>
              <a:sym typeface="Arial"/>
            </a:endParaRPr>
          </a:p>
          <a:p>
            <a:pPr marL="1054100" marR="0" lvl="0" indent="-457200" algn="l" defTabSz="857250" rtl="0" eaLnBrk="1" fontAlgn="auto" latinLnBrk="0" hangingPunct="1">
              <a:lnSpc>
                <a:spcPts val="3800"/>
              </a:lnSpc>
              <a:spcBef>
                <a:spcPts val="0"/>
              </a:spcBef>
              <a:spcAft>
                <a:spcPts val="0"/>
              </a:spcAft>
              <a:buClrTx/>
              <a:buSzTx/>
              <a:buFont typeface="Arial"/>
              <a:buChar char="•"/>
              <a:tabLst/>
              <a:defRPr/>
            </a:pP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Mortalidad</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fetal,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si</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está</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embarazada</a:t>
            </a:r>
            <a:endParaRPr kumimoji="0" lang="en-US" sz="3200" b="0" i="0" u="none" strike="noStrike" kern="1200" cap="none" spc="0" normalizeH="0" baseline="0" noProof="0">
              <a:ln>
                <a:noFill/>
              </a:ln>
              <a:solidFill>
                <a:srgbClr val="000000"/>
              </a:solidFill>
              <a:effectLst/>
              <a:uLnTx/>
              <a:uFillTx/>
              <a:latin typeface="Caveat Brush"/>
              <a:ea typeface="+mn-ea"/>
              <a:cs typeface="Arial"/>
              <a:sym typeface="Arial"/>
            </a:endParaRPr>
          </a:p>
          <a:p>
            <a:pPr marL="1054100" marR="0" lvl="0" indent="-457200" algn="l" defTabSz="857250" rtl="0" eaLnBrk="1" fontAlgn="auto" latinLnBrk="0" hangingPunct="1">
              <a:lnSpc>
                <a:spcPts val="3800"/>
              </a:lnSpc>
              <a:spcBef>
                <a:spcPts val="0"/>
              </a:spcBef>
              <a:spcAft>
                <a:spcPts val="0"/>
              </a:spcAft>
              <a:buClrTx/>
              <a:buSzTx/>
              <a:buFont typeface="Arial"/>
              <a:buChar char="•"/>
              <a:tabLst/>
              <a:defRPr/>
            </a:pP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Accidente</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cerebrovascular y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cardiopatía</a:t>
            </a: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11" descr="A close-up of a cigarette&#10;&#10;AI-generated content may be incorrect.">
            <a:extLst>
              <a:ext uri="{FF2B5EF4-FFF2-40B4-BE49-F238E27FC236}">
                <a16:creationId xmlns:a16="http://schemas.microsoft.com/office/drawing/2014/main" id="{D2AC88BE-D562-C9E7-C3B0-A1ED4DBB19DB}"/>
              </a:ext>
            </a:extLst>
          </p:cNvPr>
          <p:cNvPicPr>
            <a:picLocks noChangeAspect="1"/>
          </p:cNvPicPr>
          <p:nvPr/>
        </p:nvPicPr>
        <p:blipFill>
          <a:blip r:embed="rId13"/>
          <a:stretch>
            <a:fillRect/>
          </a:stretch>
        </p:blipFill>
        <p:spPr>
          <a:xfrm>
            <a:off x="6792171" y="1684569"/>
            <a:ext cx="2216471" cy="1447996"/>
          </a:xfrm>
          <a:prstGeom prst="rect">
            <a:avLst/>
          </a:prstGeom>
        </p:spPr>
      </p:pic>
      <p:pic>
        <p:nvPicPr>
          <p:cNvPr id="15" name="Picture 14" descr="A group of round containers with white and blue labels&#10;&#10;AI-generated content may be incorrect.">
            <a:extLst>
              <a:ext uri="{FF2B5EF4-FFF2-40B4-BE49-F238E27FC236}">
                <a16:creationId xmlns:a16="http://schemas.microsoft.com/office/drawing/2014/main" id="{1AA582B8-11FC-8151-AFCC-E2980F370FDF}"/>
              </a:ext>
            </a:extLst>
          </p:cNvPr>
          <p:cNvPicPr>
            <a:picLocks noChangeAspect="1"/>
          </p:cNvPicPr>
          <p:nvPr/>
        </p:nvPicPr>
        <p:blipFill>
          <a:blip r:embed="rId14"/>
          <a:stretch>
            <a:fillRect/>
          </a:stretch>
        </p:blipFill>
        <p:spPr>
          <a:xfrm>
            <a:off x="13567" y="3426257"/>
            <a:ext cx="3154391" cy="1845828"/>
          </a:xfrm>
          <a:prstGeom prst="rect">
            <a:avLst/>
          </a:prstGeom>
        </p:spPr>
      </p:pic>
      <p:sp>
        <p:nvSpPr>
          <p:cNvPr id="16" name="TextBox 15">
            <a:extLst>
              <a:ext uri="{FF2B5EF4-FFF2-40B4-BE49-F238E27FC236}">
                <a16:creationId xmlns:a16="http://schemas.microsoft.com/office/drawing/2014/main" id="{BAE447AD-BC43-67B9-0D46-524E92CCC102}"/>
              </a:ext>
            </a:extLst>
          </p:cNvPr>
          <p:cNvSpPr txBox="1"/>
          <p:nvPr/>
        </p:nvSpPr>
        <p:spPr>
          <a:xfrm>
            <a:off x="-244415" y="5756410"/>
            <a:ext cx="9449543" cy="1066959"/>
          </a:xfrm>
          <a:prstGeom prst="rect">
            <a:avLst/>
          </a:prstGeom>
          <a:noFill/>
        </p:spPr>
        <p:txBody>
          <a:bodyPr wrap="square" lIns="91440" tIns="45720" rIns="91440" bIns="45720" rtlCol="0" anchor="t">
            <a:spAutoFit/>
          </a:bodyPr>
          <a:lstStyle/>
          <a:p>
            <a:pPr marL="0" marR="0" lvl="1" indent="0" algn="ctr" defTabSz="857250" rtl="0" eaLnBrk="1" fontAlgn="auto" latinLnBrk="0" hangingPunct="1">
              <a:lnSpc>
                <a:spcPts val="3800"/>
              </a:lnSpc>
              <a:spcBef>
                <a:spcPts val="0"/>
              </a:spcBef>
              <a:spcAft>
                <a:spcPts val="0"/>
              </a:spcAft>
              <a:buClr>
                <a:srgbClr val="000000"/>
              </a:buClr>
              <a:buSzTx/>
              <a:buFont typeface="Arial"/>
              <a:buNone/>
              <a:tabLst/>
              <a:defRPr/>
            </a:pPr>
            <a:r>
              <a:rPr kumimoji="0" lang="en-US" sz="3400" b="0" i="0" u="none" strike="noStrike" kern="1200" cap="none" spc="0" normalizeH="0" baseline="0" noProof="0">
                <a:ln>
                  <a:noFill/>
                </a:ln>
                <a:solidFill>
                  <a:srgbClr val="8FDB33"/>
                </a:solidFill>
                <a:effectLst/>
                <a:uLnTx/>
                <a:uFillTx/>
                <a:latin typeface="Caveat Brush"/>
                <a:cs typeface="Arial"/>
                <a:sym typeface="Arial"/>
              </a:rPr>
              <a:t>Los </a:t>
            </a:r>
            <a:r>
              <a:rPr kumimoji="0" lang="en-US" sz="3400" b="0" i="0" u="none" strike="noStrike" kern="1200" cap="none" spc="0" normalizeH="0" baseline="0" noProof="0" err="1">
                <a:ln>
                  <a:noFill/>
                </a:ln>
                <a:solidFill>
                  <a:srgbClr val="8FDB33"/>
                </a:solidFill>
                <a:effectLst/>
                <a:uLnTx/>
                <a:uFillTx/>
                <a:latin typeface="Caveat Brush"/>
                <a:cs typeface="Arial"/>
                <a:sym typeface="Arial"/>
              </a:rPr>
              <a:t>niños</a:t>
            </a:r>
            <a:r>
              <a:rPr kumimoji="0" lang="en-US" sz="3400" b="0" i="0" u="none" strike="noStrike" kern="1200" cap="none" spc="0" normalizeH="0" baseline="0" noProof="0">
                <a:ln>
                  <a:noFill/>
                </a:ln>
                <a:solidFill>
                  <a:srgbClr val="8FDB33"/>
                </a:solidFill>
                <a:effectLst/>
                <a:uLnTx/>
                <a:uFillTx/>
                <a:latin typeface="Caveat Brush"/>
                <a:cs typeface="Arial"/>
                <a:sym typeface="Arial"/>
              </a:rPr>
              <a:t> </a:t>
            </a:r>
            <a:r>
              <a:rPr kumimoji="0" lang="en-US" sz="3400" b="0" i="0" u="none" strike="noStrike" kern="1200" cap="none" spc="0" normalizeH="0" baseline="0" noProof="0" err="1">
                <a:ln>
                  <a:noFill/>
                </a:ln>
                <a:solidFill>
                  <a:srgbClr val="8FDB33"/>
                </a:solidFill>
                <a:effectLst/>
                <a:uLnTx/>
                <a:uFillTx/>
                <a:latin typeface="Caveat Brush"/>
                <a:cs typeface="Arial"/>
                <a:sym typeface="Arial"/>
              </a:rPr>
              <a:t>pueden</a:t>
            </a:r>
            <a:r>
              <a:rPr kumimoji="0" lang="en-US" sz="3400" b="0" i="0" u="none" strike="noStrike" kern="1200" cap="none" spc="0" normalizeH="0" baseline="0" noProof="0">
                <a:ln>
                  <a:noFill/>
                </a:ln>
                <a:solidFill>
                  <a:srgbClr val="8FDB33"/>
                </a:solidFill>
                <a:effectLst/>
                <a:uLnTx/>
                <a:uFillTx/>
                <a:latin typeface="Caveat Brush"/>
                <a:cs typeface="Arial"/>
                <a:sym typeface="Arial"/>
              </a:rPr>
              <a:t> </a:t>
            </a:r>
            <a:r>
              <a:rPr kumimoji="0" lang="en-US" sz="3400" b="0" i="0" u="none" strike="noStrike" kern="1200" cap="none" spc="0" normalizeH="0" baseline="0" noProof="0" err="1">
                <a:ln>
                  <a:noFill/>
                </a:ln>
                <a:solidFill>
                  <a:srgbClr val="8FDB33"/>
                </a:solidFill>
                <a:effectLst/>
                <a:uLnTx/>
                <a:uFillTx/>
                <a:latin typeface="Caveat Brush"/>
                <a:cs typeface="Arial"/>
                <a:sym typeface="Arial"/>
              </a:rPr>
              <a:t>ingerir</a:t>
            </a:r>
            <a:r>
              <a:rPr kumimoji="0" lang="en-US" sz="3400" b="0" i="0" u="none" strike="noStrike" kern="1200" cap="none" spc="0" normalizeH="0" baseline="0" noProof="0">
                <a:ln>
                  <a:noFill/>
                </a:ln>
                <a:solidFill>
                  <a:srgbClr val="8FDB33"/>
                </a:solidFill>
                <a:effectLst/>
                <a:uLnTx/>
                <a:uFillTx/>
                <a:latin typeface="Caveat Brush"/>
                <a:cs typeface="Arial"/>
                <a:sym typeface="Arial"/>
              </a:rPr>
              <a:t> tabaco sin </a:t>
            </a:r>
            <a:r>
              <a:rPr kumimoji="0" lang="en-US" sz="3400" b="0" i="0" u="none" strike="noStrike" kern="1200" cap="none" spc="0" normalizeH="0" baseline="0" noProof="0" err="1">
                <a:ln>
                  <a:noFill/>
                </a:ln>
                <a:solidFill>
                  <a:srgbClr val="8FDB33"/>
                </a:solidFill>
                <a:effectLst/>
                <a:uLnTx/>
                <a:uFillTx/>
                <a:latin typeface="Caveat Brush"/>
                <a:cs typeface="Arial"/>
                <a:sym typeface="Arial"/>
              </a:rPr>
              <a:t>humo</a:t>
            </a:r>
            <a:r>
              <a:rPr kumimoji="0" lang="en-US" sz="3400" b="0" i="0" u="none" strike="noStrike" kern="1200" cap="none" spc="0" normalizeH="0" baseline="0" noProof="0">
                <a:ln>
                  <a:noFill/>
                </a:ln>
                <a:solidFill>
                  <a:srgbClr val="8FDB33"/>
                </a:solidFill>
                <a:effectLst/>
                <a:uLnTx/>
                <a:uFillTx/>
                <a:latin typeface="Caveat Brush"/>
                <a:cs typeface="Arial"/>
                <a:sym typeface="Arial"/>
              </a:rPr>
              <a:t> </a:t>
            </a:r>
            <a:endParaRPr kumimoji="0" lang="en-US" sz="1400" b="0" i="0" u="none" strike="noStrike" kern="0" cap="none" spc="0" normalizeH="0" baseline="0" noProof="0">
              <a:ln>
                <a:noFill/>
              </a:ln>
              <a:solidFill>
                <a:srgbClr val="000000"/>
              </a:solidFill>
              <a:effectLst/>
              <a:uLnTx/>
              <a:uFillTx/>
              <a:latin typeface="Arial"/>
              <a:cs typeface="Arial"/>
              <a:sym typeface="Arial"/>
            </a:endParaRPr>
          </a:p>
          <a:p>
            <a:pPr marL="0" marR="0" lvl="1" indent="0" algn="ctr" defTabSz="857250" rtl="0" eaLnBrk="1" fontAlgn="auto" latinLnBrk="0" hangingPunct="1">
              <a:lnSpc>
                <a:spcPts val="3800"/>
              </a:lnSpc>
              <a:spcBef>
                <a:spcPts val="0"/>
              </a:spcBef>
              <a:spcAft>
                <a:spcPts val="0"/>
              </a:spcAft>
              <a:buClr>
                <a:srgbClr val="000000"/>
              </a:buClr>
              <a:buSzTx/>
              <a:buFont typeface="Arial"/>
              <a:buNone/>
              <a:tabLst/>
              <a:defRPr/>
            </a:pPr>
            <a:r>
              <a:rPr kumimoji="0" lang="en-US" sz="3400" b="0" i="0" u="none" strike="noStrike" kern="1200" cap="none" spc="0" normalizeH="0" baseline="0" noProof="0">
                <a:ln>
                  <a:noFill/>
                </a:ln>
                <a:solidFill>
                  <a:srgbClr val="8FDB33"/>
                </a:solidFill>
                <a:effectLst/>
                <a:uLnTx/>
                <a:uFillTx/>
                <a:latin typeface="Caveat Brush"/>
                <a:cs typeface="Arial"/>
                <a:sym typeface="Arial"/>
              </a:rPr>
              <a:t>y </a:t>
            </a:r>
            <a:r>
              <a:rPr kumimoji="0" lang="en-US" sz="3400" b="0" i="0" u="none" strike="noStrike" kern="1200" cap="none" spc="0" normalizeH="0" baseline="0" noProof="0" err="1">
                <a:ln>
                  <a:noFill/>
                </a:ln>
                <a:solidFill>
                  <a:srgbClr val="8FDB33"/>
                </a:solidFill>
                <a:effectLst/>
                <a:uLnTx/>
                <a:uFillTx/>
                <a:latin typeface="Caveat Brush"/>
                <a:cs typeface="Arial"/>
                <a:sym typeface="Arial"/>
              </a:rPr>
              <a:t>envenenarse</a:t>
            </a:r>
            <a:r>
              <a:rPr kumimoji="0" lang="en-US" sz="3400" b="0" i="0" u="none" strike="noStrike" kern="1200" cap="none" spc="0" normalizeH="0" baseline="0" noProof="0">
                <a:ln>
                  <a:noFill/>
                </a:ln>
                <a:solidFill>
                  <a:srgbClr val="8FDB33"/>
                </a:solidFill>
                <a:effectLst/>
                <a:uLnTx/>
                <a:uFillTx/>
                <a:latin typeface="Caveat Brush"/>
                <a:cs typeface="Arial"/>
                <a:sym typeface="Arial"/>
              </a:rPr>
              <a:t> </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TextBox 16">
            <a:extLst>
              <a:ext uri="{FF2B5EF4-FFF2-40B4-BE49-F238E27FC236}">
                <a16:creationId xmlns:a16="http://schemas.microsoft.com/office/drawing/2014/main" id="{88F5DA61-781E-EB49-4326-374EF8DD8AA0}"/>
              </a:ext>
            </a:extLst>
          </p:cNvPr>
          <p:cNvSpPr txBox="1"/>
          <p:nvPr/>
        </p:nvSpPr>
        <p:spPr>
          <a:xfrm>
            <a:off x="3355753" y="3176695"/>
            <a:ext cx="5845758" cy="32316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000000"/>
                </a:solidFill>
                <a:effectLst/>
                <a:uLnTx/>
                <a:uFillTx/>
                <a:latin typeface="Caveat Brush"/>
                <a:cs typeface="Arial"/>
                <a:sym typeface="Arial"/>
              </a:rPr>
              <a:t>  Bolsitas de </a:t>
            </a:r>
            <a:r>
              <a:rPr kumimoji="0" lang="en-US" sz="3200" b="0" i="0" u="none" strike="noStrike" kern="1200" cap="none" spc="0" normalizeH="0" baseline="0" noProof="0" err="1">
                <a:ln>
                  <a:noFill/>
                </a:ln>
                <a:solidFill>
                  <a:srgbClr val="000000"/>
                </a:solidFill>
                <a:effectLst/>
                <a:uLnTx/>
                <a:uFillTx/>
                <a:latin typeface="Caveat Brush"/>
                <a:cs typeface="Arial"/>
                <a:sym typeface="Arial"/>
              </a:rPr>
              <a:t>nicotina</a:t>
            </a:r>
            <a:r>
              <a:rPr kumimoji="0" lang="en-US" sz="3200" b="0" i="0" u="none" strike="noStrike" kern="1200" cap="none" spc="0" normalizeH="0" baseline="0" noProof="0">
                <a:ln>
                  <a:noFill/>
                </a:ln>
                <a:solidFill>
                  <a:srgbClr val="000000"/>
                </a:solidFill>
                <a:effectLst/>
                <a:uLnTx/>
                <a:uFillTx/>
                <a:latin typeface="Caveat Brush"/>
                <a:cs typeface="Arial"/>
                <a:sym typeface="Arial"/>
              </a:rPr>
              <a: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veat Brush"/>
                <a:cs typeface="Arial"/>
                <a:sym typeface="Arial"/>
              </a:rPr>
              <a:t>Populares entre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los</a:t>
            </a:r>
            <a:r>
              <a:rPr kumimoji="0" lang="en-US" sz="2800" b="0" i="0" u="none" strike="noStrike" kern="1200" cap="none" spc="0" normalizeH="0" baseline="0" noProof="0">
                <a:ln>
                  <a:noFill/>
                </a:ln>
                <a:solidFill>
                  <a:srgbClr val="000000"/>
                </a:solidFill>
                <a:effectLst/>
                <a:uLnTx/>
                <a:uFillTx/>
                <a:latin typeface="Caveat Brush"/>
                <a:cs typeface="Arial"/>
                <a:sym typeface="Arial"/>
              </a:rPr>
              <a:t>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jóvenes</a:t>
            </a:r>
            <a:r>
              <a:rPr kumimoji="0" lang="en-US" sz="2800" b="0" i="0" u="none" strike="noStrike" kern="1200" cap="none" spc="0" normalizeH="0" baseline="0" noProof="0">
                <a:ln>
                  <a:noFill/>
                </a:ln>
                <a:solidFill>
                  <a:srgbClr val="000000"/>
                </a:solidFill>
                <a:effectLst/>
                <a:uLnTx/>
                <a:uFillTx/>
                <a:latin typeface="Caveat Brush"/>
                <a:cs typeface="Arial"/>
                <a:sym typeface="Arial"/>
              </a:rPr>
              <a:t>,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vienen</a:t>
            </a:r>
            <a:r>
              <a:rPr kumimoji="0" lang="en-US" sz="2800" b="0" i="0" u="none" strike="noStrike" kern="1200" cap="none" spc="0" normalizeH="0" baseline="0" noProof="0">
                <a:ln>
                  <a:noFill/>
                </a:ln>
                <a:solidFill>
                  <a:srgbClr val="000000"/>
                </a:solidFill>
                <a:effectLst/>
                <a:uLnTx/>
                <a:uFillTx/>
                <a:latin typeface="Caveat Brush"/>
                <a:cs typeface="Arial"/>
                <a:sym typeface="Arial"/>
              </a:rPr>
              <a:t> con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sabores</a:t>
            </a:r>
            <a:r>
              <a:rPr kumimoji="0" lang="en-US" sz="2800" b="0" i="0" u="none" strike="noStrike" kern="1200" cap="none" spc="0" normalizeH="0" baseline="0" noProof="0">
                <a:ln>
                  <a:noFill/>
                </a:ln>
                <a:solidFill>
                  <a:srgbClr val="000000"/>
                </a:solidFill>
                <a:effectLst/>
                <a:uLnTx/>
                <a:uFillTx/>
                <a:latin typeface="Caveat Brush"/>
                <a:cs typeface="Arial"/>
                <a:sym typeface="Arial"/>
              </a:rPr>
              <a:t>.</a:t>
            </a:r>
            <a:endParaRPr kumimoji="0" lang="en-US" sz="2800" b="0" i="0" u="none" strike="noStrike" kern="1200" cap="none" spc="0" normalizeH="0" baseline="0" noProof="0">
              <a:ln>
                <a:noFill/>
              </a:ln>
              <a:solidFill>
                <a:srgbClr val="000000"/>
              </a:solidFill>
              <a:effectLst/>
              <a:uLnTx/>
              <a:uFillTx/>
              <a:latin typeface="Caveat Brush" pitchFamily="2" charset="0"/>
              <a:cs typeface="Arial"/>
              <a:sym typeface="Arial"/>
            </a:endParaRPr>
          </a:p>
          <a:p>
            <a:pPr marL="285750" marR="0" lvl="3"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veat Brush"/>
                <a:cs typeface="Arial"/>
                <a:sym typeface="Arial"/>
              </a:rPr>
              <a:t>El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polvo</a:t>
            </a:r>
            <a:r>
              <a:rPr kumimoji="0" lang="en-US" sz="2800" b="0" i="0" u="none" strike="noStrike" kern="1200" cap="none" spc="0" normalizeH="0" baseline="0" noProof="0">
                <a:ln>
                  <a:noFill/>
                </a:ln>
                <a:solidFill>
                  <a:srgbClr val="000000"/>
                </a:solidFill>
                <a:effectLst/>
                <a:uLnTx/>
                <a:uFillTx/>
                <a:latin typeface="Caveat Brush"/>
                <a:cs typeface="Arial"/>
                <a:sym typeface="Arial"/>
              </a:rPr>
              <a:t> se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disuelve</a:t>
            </a:r>
            <a:r>
              <a:rPr kumimoji="0" lang="en-US" sz="2800" b="0" i="0" u="none" strike="noStrike" kern="1200" cap="none" spc="0" normalizeH="0" baseline="0" noProof="0">
                <a:ln>
                  <a:noFill/>
                </a:ln>
                <a:solidFill>
                  <a:srgbClr val="000000"/>
                </a:solidFill>
                <a:effectLst/>
                <a:uLnTx/>
                <a:uFillTx/>
                <a:latin typeface="Caveat Brush"/>
                <a:cs typeface="Arial"/>
                <a:sym typeface="Arial"/>
              </a:rPr>
              <a:t> (no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necesitas</a:t>
            </a:r>
            <a:r>
              <a:rPr kumimoji="0" lang="en-US" sz="2800" b="0" i="0" u="none" strike="noStrike" kern="1200" cap="none" spc="0" normalizeH="0" baseline="0" noProof="0">
                <a:ln>
                  <a:noFill/>
                </a:ln>
                <a:solidFill>
                  <a:srgbClr val="000000"/>
                </a:solidFill>
                <a:effectLst/>
                <a:uLnTx/>
                <a:uFillTx/>
                <a:latin typeface="Caveat Brush"/>
                <a:cs typeface="Arial"/>
                <a:sym typeface="Arial"/>
              </a:rPr>
              <a:t>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escupir</a:t>
            </a:r>
            <a:r>
              <a:rPr kumimoji="0" lang="en-US" sz="2800" b="0" i="0" u="none" strike="noStrike" kern="1200" cap="none" spc="0" normalizeH="0" baseline="0" noProof="0">
                <a:ln>
                  <a:noFill/>
                </a:ln>
                <a:solidFill>
                  <a:srgbClr val="000000"/>
                </a:solidFill>
                <a:effectLst/>
                <a:uLnTx/>
                <a:uFillTx/>
                <a:latin typeface="Caveat Brush"/>
                <a:cs typeface="Arial"/>
                <a:sym typeface="Arial"/>
              </a:rPr>
              <a:t>).</a:t>
            </a:r>
            <a:endParaRPr kumimoji="0" lang="en-US" sz="2800" b="0" i="0" u="none" strike="noStrike" kern="0" cap="none" spc="0" normalizeH="0" baseline="0" noProof="0">
              <a:ln>
                <a:noFill/>
              </a:ln>
              <a:solidFill>
                <a:srgbClr val="000000"/>
              </a:solidFill>
              <a:effectLst/>
              <a:uLnTx/>
              <a:uFillTx/>
              <a:latin typeface="Arial"/>
              <a:cs typeface="Arial"/>
              <a:sym typeface="Arial"/>
            </a:endParaRPr>
          </a:p>
          <a:p>
            <a:pPr marL="285750" marR="0" lvl="3"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veat Brush"/>
                <a:cs typeface="Arial"/>
                <a:sym typeface="Arial"/>
              </a:rPr>
              <a:t>La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nicotina</a:t>
            </a:r>
            <a:r>
              <a:rPr kumimoji="0" lang="en-US" sz="2800" b="0" i="0" u="none" strike="noStrike" kern="1200" cap="none" spc="0" normalizeH="0" baseline="0" noProof="0">
                <a:ln>
                  <a:noFill/>
                </a:ln>
                <a:solidFill>
                  <a:srgbClr val="000000"/>
                </a:solidFill>
                <a:effectLst/>
                <a:uLnTx/>
                <a:uFillTx/>
                <a:latin typeface="Caveat Brush"/>
                <a:cs typeface="Arial"/>
                <a:sym typeface="Arial"/>
              </a:rPr>
              <a:t> se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absorbe</a:t>
            </a:r>
            <a:r>
              <a:rPr kumimoji="0" lang="en-US" sz="2800" b="0" i="0" u="none" strike="noStrike" kern="1200" cap="none" spc="0" normalizeH="0" baseline="0" noProof="0">
                <a:ln>
                  <a:noFill/>
                </a:ln>
                <a:solidFill>
                  <a:srgbClr val="000000"/>
                </a:solidFill>
                <a:effectLst/>
                <a:uLnTx/>
                <a:uFillTx/>
                <a:latin typeface="Caveat Brush"/>
                <a:cs typeface="Arial"/>
                <a:sym typeface="Arial"/>
              </a:rPr>
              <a:t> a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través</a:t>
            </a:r>
            <a:r>
              <a:rPr kumimoji="0" lang="en-US" sz="2800" b="0" i="0" u="none" strike="noStrike" kern="1200" cap="none" spc="0" normalizeH="0" baseline="0" noProof="0">
                <a:ln>
                  <a:noFill/>
                </a:ln>
                <a:solidFill>
                  <a:srgbClr val="000000"/>
                </a:solidFill>
                <a:effectLst/>
                <a:uLnTx/>
                <a:uFillTx/>
                <a:latin typeface="Caveat Brush"/>
                <a:cs typeface="Arial"/>
                <a:sym typeface="Arial"/>
              </a:rPr>
              <a:t> de las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encías</a:t>
            </a:r>
            <a:r>
              <a:rPr kumimoji="0" lang="en-US" sz="2800" b="0" i="0" u="none" strike="noStrike" kern="1200" cap="none" spc="0" normalizeH="0" baseline="0" noProof="0">
                <a:ln>
                  <a:noFill/>
                </a:ln>
                <a:solidFill>
                  <a:srgbClr val="000000"/>
                </a:solidFill>
                <a:effectLst/>
                <a:uLnTx/>
                <a:uFillTx/>
                <a:latin typeface="Caveat Brush"/>
                <a:cs typeface="Arial"/>
                <a:sym typeface="Arial"/>
              </a:rPr>
              <a:t> y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el</a:t>
            </a:r>
            <a:r>
              <a:rPr kumimoji="0" lang="en-US" sz="2800" b="0" i="0" u="none" strike="noStrike" kern="1200" cap="none" spc="0" normalizeH="0" baseline="0" noProof="0">
                <a:ln>
                  <a:noFill/>
                </a:ln>
                <a:solidFill>
                  <a:srgbClr val="000000"/>
                </a:solidFill>
                <a:effectLst/>
                <a:uLnTx/>
                <a:uFillTx/>
                <a:latin typeface="Caveat Brush"/>
                <a:cs typeface="Arial"/>
                <a:sym typeface="Arial"/>
              </a:rPr>
              <a:t>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revestimiento</a:t>
            </a:r>
            <a:r>
              <a:rPr kumimoji="0" lang="en-US" sz="2800" b="0" i="0" u="none" strike="noStrike" kern="1200" cap="none" spc="0" normalizeH="0" baseline="0" noProof="0">
                <a:ln>
                  <a:noFill/>
                </a:ln>
                <a:solidFill>
                  <a:srgbClr val="000000"/>
                </a:solidFill>
                <a:effectLst/>
                <a:uLnTx/>
                <a:uFillTx/>
                <a:latin typeface="Caveat Brush"/>
                <a:cs typeface="Arial"/>
                <a:sym typeface="Arial"/>
              </a:rPr>
              <a:t> de la boca.</a:t>
            </a:r>
            <a:endParaRPr kumimoji="0" lang="en-US" sz="2800" b="0" i="0" u="none" strike="noStrike" kern="0" cap="none" spc="0" normalizeH="0" baseline="0" noProof="0">
              <a:ln>
                <a:noFill/>
              </a:ln>
              <a:solidFill>
                <a:srgbClr val="000000"/>
              </a:solidFill>
              <a:effectLst/>
              <a:uLnTx/>
              <a:uFillTx/>
              <a:latin typeface="Arial"/>
              <a:cs typeface="Arial"/>
              <a:sym typeface="Arial"/>
            </a:endParaRPr>
          </a:p>
          <a:p>
            <a:pPr marL="285750" marR="0" lvl="3"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1200" cap="none" spc="0" normalizeH="0" baseline="0" noProof="0">
              <a:ln>
                <a:noFill/>
              </a:ln>
              <a:solidFill>
                <a:srgbClr val="000000"/>
              </a:solidFill>
              <a:effectLst/>
              <a:uLnTx/>
              <a:uFillTx/>
              <a:latin typeface="Caveat Brush"/>
              <a:cs typeface="Arial"/>
              <a:sym typeface="Arial"/>
            </a:endParaRPr>
          </a:p>
        </p:txBody>
      </p:sp>
    </p:spTree>
    <p:extLst>
      <p:ext uri="{BB962C8B-B14F-4D97-AF65-F5344CB8AC3E}">
        <p14:creationId xmlns:p14="http://schemas.microsoft.com/office/powerpoint/2010/main" val="415894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96170"/>
          </a:xfrm>
          <a:prstGeom prst="rect">
            <a:avLst/>
          </a:prstGeom>
        </p:spPr>
        <p:txBody>
          <a:bodyPr lIns="0" tIns="0" rIns="0" bIns="0" rtlCol="0" anchor="t">
            <a:spAutoFit/>
          </a:bodyPr>
          <a:lstStyle/>
          <a:p>
            <a:pPr algn="ctr" defTabSz="857250">
              <a:lnSpc>
                <a:spcPts val="6694"/>
              </a:lnSpc>
              <a:buClrTx/>
            </a:pPr>
            <a:r>
              <a:rPr lang="en-US" sz="9600" b="0" i="0" u="none" strike="noStrike">
                <a:solidFill>
                  <a:srgbClr val="FF914D"/>
                </a:solidFill>
                <a:effectLst/>
                <a:latin typeface="Caveat Brush" pitchFamily="2" charset="0"/>
              </a:rPr>
              <a:t>MITO</a:t>
            </a:r>
            <a:r>
              <a:rPr lang="en-US" sz="8800" kern="1200">
                <a:solidFill>
                  <a:srgbClr val="FF914D"/>
                </a:solidFill>
                <a:latin typeface="Caveat Brush" pitchFamily="2" charset="0"/>
                <a:ea typeface="+mn-ea"/>
                <a:cs typeface="+mn-cs"/>
              </a:rPr>
              <a:t> </a:t>
            </a:r>
          </a:p>
        </p:txBody>
      </p:sp>
      <p:sp>
        <p:nvSpPr>
          <p:cNvPr id="8" name="TextBox 8"/>
          <p:cNvSpPr txBox="1"/>
          <p:nvPr/>
        </p:nvSpPr>
        <p:spPr>
          <a:xfrm>
            <a:off x="182881" y="2051974"/>
            <a:ext cx="8768324" cy="2816733"/>
          </a:xfrm>
          <a:prstGeom prst="rect">
            <a:avLst/>
          </a:prstGeom>
        </p:spPr>
        <p:txBody>
          <a:bodyPr wrap="square" lIns="0" tIns="0" rIns="0" bIns="0" rtlCol="0" anchor="t">
            <a:spAutoFit/>
          </a:bodyPr>
          <a:lstStyle/>
          <a:p>
            <a:pPr algn="ctr" defTabSz="857250">
              <a:lnSpc>
                <a:spcPts val="5405"/>
              </a:lnSpc>
              <a:buClrTx/>
            </a:pPr>
            <a:endParaRPr lang="en-US" sz="6756" kern="1200">
              <a:solidFill>
                <a:srgbClr val="8FDB34"/>
              </a:solidFill>
              <a:latin typeface="Caveat Brush"/>
              <a:ea typeface="+mn-ea"/>
              <a:cs typeface="+mn-cs"/>
            </a:endParaRPr>
          </a:p>
          <a:p>
            <a:pPr algn="ctr" defTabSz="857250">
              <a:lnSpc>
                <a:spcPts val="5405"/>
              </a:lnSpc>
              <a:buClrTx/>
            </a:pPr>
            <a:r>
              <a:rPr lang="es-ES" sz="6000" b="1">
                <a:solidFill>
                  <a:srgbClr val="92D050"/>
                </a:solidFill>
                <a:latin typeface="Caveat Brush" pitchFamily="2" charset="0"/>
                <a:ea typeface="Century Gothic"/>
                <a:cs typeface="Century Gothic"/>
                <a:sym typeface="Century Gothic"/>
              </a:rPr>
              <a:t>Vapear es seguro… ​</a:t>
            </a:r>
          </a:p>
          <a:p>
            <a:pPr algn="ctr" defTabSz="857250">
              <a:lnSpc>
                <a:spcPts val="5405"/>
              </a:lnSpc>
              <a:buClrTx/>
            </a:pPr>
            <a:endParaRPr lang="es-ES" sz="6000" b="1">
              <a:solidFill>
                <a:srgbClr val="92D050"/>
              </a:solidFill>
              <a:latin typeface="Caveat Brush" pitchFamily="2" charset="0"/>
              <a:ea typeface="Century Gothic"/>
              <a:cs typeface="Century Gothic"/>
              <a:sym typeface="Century Gothic"/>
            </a:endParaRPr>
          </a:p>
          <a:p>
            <a:pPr algn="ctr" defTabSz="857250">
              <a:lnSpc>
                <a:spcPts val="5405"/>
              </a:lnSpc>
              <a:buClrTx/>
            </a:pPr>
            <a:r>
              <a:rPr lang="es-ES" sz="6000" b="1">
                <a:solidFill>
                  <a:srgbClr val="92D050"/>
                </a:solidFill>
                <a:latin typeface="Caveat Brush" pitchFamily="2" charset="0"/>
                <a:ea typeface="Century Gothic"/>
                <a:cs typeface="Century Gothic"/>
                <a:sym typeface="Century Gothic"/>
              </a:rPr>
              <a:t>es solo vapor de agua.</a:t>
            </a:r>
            <a:endParaRPr lang="en-US" sz="6000" b="1">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3372572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311;p36">
            <a:extLst>
              <a:ext uri="{FF2B5EF4-FFF2-40B4-BE49-F238E27FC236}">
                <a16:creationId xmlns:a16="http://schemas.microsoft.com/office/drawing/2014/main" id="{E2EDF118-81F3-5C56-A364-9DBCA22777B8}"/>
              </a:ext>
            </a:extLst>
          </p:cNvPr>
          <p:cNvPicPr preferRelativeResize="0"/>
          <p:nvPr/>
        </p:nvPicPr>
        <p:blipFill rotWithShape="1">
          <a:blip r:embed="rId3">
            <a:alphaModFix/>
          </a:blip>
          <a:srcRect b="11909"/>
          <a:stretch/>
        </p:blipFill>
        <p:spPr>
          <a:xfrm>
            <a:off x="4228729" y="3919972"/>
            <a:ext cx="3223764" cy="1597369"/>
          </a:xfrm>
          <a:prstGeom prst="rect">
            <a:avLst/>
          </a:prstGeom>
          <a:noFill/>
          <a:ln>
            <a:noFill/>
          </a:ln>
        </p:spPr>
      </p:pic>
      <p:pic>
        <p:nvPicPr>
          <p:cNvPr id="7" name="Google Shape;309;p36">
            <a:extLst>
              <a:ext uri="{FF2B5EF4-FFF2-40B4-BE49-F238E27FC236}">
                <a16:creationId xmlns:a16="http://schemas.microsoft.com/office/drawing/2014/main" id="{6811D712-39B7-D3DB-9FE0-04342F1DFF09}"/>
              </a:ext>
            </a:extLst>
          </p:cNvPr>
          <p:cNvPicPr preferRelativeResize="0"/>
          <p:nvPr/>
        </p:nvPicPr>
        <p:blipFill rotWithShape="1">
          <a:blip r:embed="rId4">
            <a:alphaModFix/>
          </a:blip>
          <a:srcRect l="11579" t="11497" r="19043" b="46873"/>
          <a:stretch/>
        </p:blipFill>
        <p:spPr>
          <a:xfrm>
            <a:off x="4259528" y="1349365"/>
            <a:ext cx="3503363" cy="2570607"/>
          </a:xfrm>
          <a:prstGeom prst="rect">
            <a:avLst/>
          </a:prstGeom>
          <a:noFill/>
          <a:ln>
            <a:no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CIGARRO ELECTRONICO Y EL VAPEO</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1"/>
          <p:cNvSpPr txBox="1"/>
          <p:nvPr/>
        </p:nvSpPr>
        <p:spPr>
          <a:xfrm>
            <a:off x="132098" y="1438754"/>
            <a:ext cx="4312836" cy="1187505"/>
          </a:xfrm>
          <a:prstGeom prst="rect">
            <a:avLst/>
          </a:prstGeom>
        </p:spPr>
        <p:txBody>
          <a:bodyPr wrap="square" lIns="0" tIns="0" rIns="0" bIns="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Los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cigarrillos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electrónicos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a:ln>
                  <a:noFill/>
                </a:ln>
                <a:solidFill>
                  <a:srgbClr val="F98832"/>
                </a:solidFill>
                <a:effectLst/>
                <a:uLnTx/>
                <a:uFillTx/>
                <a:latin typeface="Caveat Brush"/>
                <a:ea typeface="+mn-ea"/>
                <a:cs typeface="Arial"/>
                <a:sym typeface="Arial"/>
              </a:rPr>
              <a:t>NO solo </a:t>
            </a:r>
            <a:r>
              <a:rPr kumimoji="0" lang="en-US" sz="2400" b="0" i="0" u="none" strike="noStrike" kern="1200" cap="none" spc="0" normalizeH="0" baseline="0" noProof="0" err="1">
                <a:ln>
                  <a:noFill/>
                </a:ln>
                <a:solidFill>
                  <a:prstClr val="black"/>
                </a:solidFill>
                <a:effectLst/>
                <a:uLnTx/>
                <a:uFillTx/>
                <a:latin typeface="Caveat Brush"/>
                <a:ea typeface="+mn-ea"/>
                <a:cs typeface="Arial"/>
                <a:sym typeface="Arial"/>
              </a:rPr>
              <a:t>emiten</a:t>
            </a:r>
            <a:r>
              <a:rPr kumimoji="0" lang="en-US" sz="2400" b="0" i="0" u="none" strike="noStrike" kern="1200" cap="none" spc="0" normalizeH="0" baseline="0" noProof="0">
                <a:ln>
                  <a:noFill/>
                </a:ln>
                <a:solidFill>
                  <a:prstClr val="black"/>
                </a:solidFill>
                <a:effectLst/>
                <a:uLnTx/>
                <a:uFillTx/>
                <a:latin typeface="Caveat Brush"/>
                <a:ea typeface="+mn-ea"/>
                <a:cs typeface="Arial"/>
                <a:sym typeface="Arial"/>
              </a:rPr>
              <a:t> vapor de </a:t>
            </a:r>
            <a:r>
              <a:rPr kumimoji="0" lang="en-US" sz="2400" b="0" i="0" u="none" strike="noStrike" kern="1200" cap="none" spc="0" normalizeH="0" baseline="0" noProof="0" err="1">
                <a:ln>
                  <a:noFill/>
                </a:ln>
                <a:solidFill>
                  <a:prstClr val="black"/>
                </a:solidFill>
                <a:effectLst/>
                <a:uLnTx/>
                <a:uFillTx/>
                <a:latin typeface="Caveat Brush"/>
                <a:ea typeface="+mn-ea"/>
                <a:cs typeface="Arial"/>
                <a:sym typeface="Arial"/>
              </a:rPr>
              <a:t>agua</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sino</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aerosoles</a:t>
            </a:r>
            <a:endParaRPr kumimoji="0" lang="en-US" sz="24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3500"/>
              </a:lnSpc>
              <a:spcBef>
                <a:spcPts val="0"/>
              </a:spcBef>
              <a:spcAft>
                <a:spcPts val="0"/>
              </a:spcAft>
              <a:buClrTx/>
              <a:buSzTx/>
              <a:buFont typeface="Arial"/>
              <a:buNone/>
              <a:tabLst/>
              <a:defRPr/>
            </a:pPr>
            <a:endParaRPr kumimoji="0" lang="en-US" sz="3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Google Shape;310;p36">
            <a:extLst>
              <a:ext uri="{FF2B5EF4-FFF2-40B4-BE49-F238E27FC236}">
                <a16:creationId xmlns:a16="http://schemas.microsoft.com/office/drawing/2014/main" id="{5BDDA392-F160-3BA2-7919-082F33D66C0C}"/>
              </a:ext>
            </a:extLst>
          </p:cNvPr>
          <p:cNvPicPr preferRelativeResize="0"/>
          <p:nvPr/>
        </p:nvPicPr>
        <p:blipFill rotWithShape="1">
          <a:blip r:embed="rId13">
            <a:alphaModFix/>
          </a:blip>
          <a:srcRect l="29079" r="30649"/>
          <a:stretch/>
        </p:blipFill>
        <p:spPr>
          <a:xfrm>
            <a:off x="7830585" y="1487059"/>
            <a:ext cx="996450" cy="2474307"/>
          </a:xfrm>
          <a:prstGeom prst="rect">
            <a:avLst/>
          </a:prstGeom>
          <a:noFill/>
          <a:ln>
            <a:noFill/>
          </a:ln>
        </p:spPr>
      </p:pic>
      <p:pic>
        <p:nvPicPr>
          <p:cNvPr id="15" name="Picture 14">
            <a:extLst>
              <a:ext uri="{FF2B5EF4-FFF2-40B4-BE49-F238E27FC236}">
                <a16:creationId xmlns:a16="http://schemas.microsoft.com/office/drawing/2014/main" id="{D04083B3-3FF0-16E8-E09E-BB1C7C6A49DE}"/>
              </a:ext>
            </a:extLst>
          </p:cNvPr>
          <p:cNvPicPr>
            <a:picLocks noChangeAspect="1"/>
          </p:cNvPicPr>
          <p:nvPr/>
        </p:nvPicPr>
        <p:blipFill>
          <a:blip r:embed="rId14"/>
          <a:stretch>
            <a:fillRect/>
          </a:stretch>
        </p:blipFill>
        <p:spPr>
          <a:xfrm>
            <a:off x="7269468" y="3989433"/>
            <a:ext cx="2011854" cy="1597290"/>
          </a:xfrm>
          <a:prstGeom prst="rect">
            <a:avLst/>
          </a:prstGeom>
        </p:spPr>
      </p:pic>
      <p:sp>
        <p:nvSpPr>
          <p:cNvPr id="3" name="TextBox 2">
            <a:extLst>
              <a:ext uri="{FF2B5EF4-FFF2-40B4-BE49-F238E27FC236}">
                <a16:creationId xmlns:a16="http://schemas.microsoft.com/office/drawing/2014/main" id="{7F3749E8-8B6F-A4D7-2728-1CB8117BA8BB}"/>
              </a:ext>
            </a:extLst>
          </p:cNvPr>
          <p:cNvSpPr txBox="1"/>
          <p:nvPr/>
        </p:nvSpPr>
        <p:spPr>
          <a:xfrm>
            <a:off x="43132" y="5551571"/>
            <a:ext cx="9057736" cy="175432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79646">
                    <a:lumMod val="75000"/>
                  </a:srgbClr>
                </a:solidFill>
                <a:effectLst/>
                <a:uLnTx/>
                <a:uFillTx/>
                <a:latin typeface="Caveat Brush"/>
                <a:cs typeface="Arial"/>
                <a:sym typeface="Arial"/>
              </a:rPr>
              <a:t>MITO EXTRA DESMENTIDO: </a:t>
            </a:r>
            <a:endParaRPr kumimoji="0" lang="en-US" sz="1400" b="0" i="0" u="none" strike="noStrike" kern="0" cap="none" spc="0" normalizeH="0" baseline="0" noProof="0">
              <a:ln>
                <a:noFill/>
              </a:ln>
              <a:solidFill>
                <a:srgbClr val="F79646">
                  <a:lumMod val="75000"/>
                </a:srgbClr>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0" i="0" u="none" strike="noStrike" kern="0" cap="none" spc="0" normalizeH="0" baseline="0" noProof="0">
                <a:ln>
                  <a:noFill/>
                </a:ln>
                <a:solidFill>
                  <a:srgbClr val="000000"/>
                </a:solidFill>
                <a:effectLst/>
                <a:uLnTx/>
                <a:uFillTx/>
                <a:latin typeface="Caveat Brush"/>
                <a:cs typeface="Arial"/>
                <a:sym typeface="Arial"/>
              </a:rPr>
              <a:t>Los cigarrillos electrónicos </a:t>
            </a:r>
            <a:r>
              <a:rPr kumimoji="0" lang="es-ES" sz="2400" b="0" i="0" u="none" strike="noStrike" kern="0" cap="none" spc="0" normalizeH="0" baseline="0" noProof="0">
                <a:ln>
                  <a:noFill/>
                </a:ln>
                <a:solidFill>
                  <a:srgbClr val="FF924C"/>
                </a:solidFill>
                <a:effectLst/>
                <a:uLnTx/>
                <a:uFillTx/>
                <a:latin typeface="Caveat Brush"/>
                <a:cs typeface="Arial"/>
                <a:sym typeface="Arial"/>
              </a:rPr>
              <a:t>NO</a:t>
            </a:r>
            <a:r>
              <a:rPr kumimoji="0" lang="es-ES" sz="2400" b="0" i="0" u="none" strike="noStrike" kern="0" cap="none" spc="0" normalizeH="0" baseline="0" noProof="0">
                <a:ln>
                  <a:noFill/>
                </a:ln>
                <a:solidFill>
                  <a:srgbClr val="000000"/>
                </a:solidFill>
                <a:effectLst/>
                <a:uLnTx/>
                <a:uFillTx/>
                <a:latin typeface="Caveat Brush"/>
                <a:cs typeface="Arial"/>
                <a:sym typeface="Arial"/>
              </a:rPr>
              <a:t> son una herramienta comprobada </a:t>
            </a:r>
            <a:endParaRPr kumimoji="0" lang="en-US" sz="2400" b="0" i="0" u="none" strike="noStrike" kern="0" cap="none" spc="0" normalizeH="0" baseline="0" noProof="0">
              <a:ln>
                <a:noFill/>
              </a:ln>
              <a:solidFill>
                <a:srgbClr val="000000"/>
              </a:solidFill>
              <a:effectLst/>
              <a:uLnTx/>
              <a:uFillTx/>
              <a:latin typeface="Caveat Brush"/>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0" i="0" u="none" strike="noStrike" kern="0" cap="none" spc="0" normalizeH="0" baseline="0" noProof="0">
                <a:ln>
                  <a:noFill/>
                </a:ln>
                <a:solidFill>
                  <a:srgbClr val="000000"/>
                </a:solidFill>
                <a:effectLst/>
                <a:uLnTx/>
                <a:uFillTx/>
                <a:latin typeface="Caveat Brush"/>
                <a:cs typeface="Arial"/>
                <a:sym typeface="Arial"/>
              </a:rPr>
              <a:t>para dejar de fumar</a:t>
            </a:r>
            <a:endParaRPr kumimoji="0" lang="en-US" sz="2400" b="0" i="0" u="none" strike="noStrike" kern="0" cap="none" spc="0" normalizeH="0" baseline="0" noProof="0">
              <a:ln>
                <a:noFill/>
              </a:ln>
              <a:solidFill>
                <a:srgbClr val="000000"/>
              </a:solidFill>
              <a:effectLst/>
              <a:uLnTx/>
              <a:uFillTx/>
              <a:latin typeface="Caveat Brush"/>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srgbClr val="F79646">
                  <a:lumMod val="75000"/>
                </a:srgbClr>
              </a:solidFill>
              <a:effectLst/>
              <a:uLnTx/>
              <a:uFillTx/>
              <a:latin typeface="Caveat Brush" pitchFamily="2" charset="0"/>
              <a:cs typeface="Arial"/>
              <a:sym typeface="Arial"/>
            </a:endParaRPr>
          </a:p>
        </p:txBody>
      </p:sp>
      <p:sp>
        <p:nvSpPr>
          <p:cNvPr id="16" name="TextBox 11">
            <a:extLst>
              <a:ext uri="{FF2B5EF4-FFF2-40B4-BE49-F238E27FC236}">
                <a16:creationId xmlns:a16="http://schemas.microsoft.com/office/drawing/2014/main" id="{D7140F09-469C-389E-1D41-6FA5B0BD36BD}"/>
              </a:ext>
            </a:extLst>
          </p:cNvPr>
          <p:cNvSpPr txBox="1"/>
          <p:nvPr/>
        </p:nvSpPr>
        <p:spPr>
          <a:xfrm>
            <a:off x="124376" y="2377954"/>
            <a:ext cx="4312836" cy="1528495"/>
          </a:xfrm>
          <a:prstGeom prst="rect">
            <a:avLst/>
          </a:prstGeom>
        </p:spPr>
        <p:txBody>
          <a:bodyPr wrap="square" lIns="0" tIns="0" rIns="0" bIns="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Los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líquidos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electrónicos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contienen</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ingredientes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similares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los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cigarrillos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normales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como</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plomo</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y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otros</a:t>
            </a:r>
            <a:endParaRPr kumimoji="0" lang="en-U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3500"/>
              </a:lnSpc>
              <a:spcBef>
                <a:spcPts val="0"/>
              </a:spcBef>
              <a:spcAft>
                <a:spcPts val="0"/>
              </a:spcAft>
              <a:buClr>
                <a:srgbClr val="000000"/>
              </a:buClr>
              <a:buSzTx/>
              <a:buFont typeface="Arial"/>
              <a:buNone/>
              <a:tabLst/>
              <a:defRPr/>
            </a:pP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productos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químicos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peligrosos</a:t>
            </a:r>
            <a:endParaRPr kumimoji="0" lang="en-US"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TextBox 11">
            <a:extLst>
              <a:ext uri="{FF2B5EF4-FFF2-40B4-BE49-F238E27FC236}">
                <a16:creationId xmlns:a16="http://schemas.microsoft.com/office/drawing/2014/main" id="{ACE502B0-DEA2-71A6-33DB-3634AB85545F}"/>
              </a:ext>
            </a:extLst>
          </p:cNvPr>
          <p:cNvSpPr txBox="1"/>
          <p:nvPr/>
        </p:nvSpPr>
        <p:spPr>
          <a:xfrm>
            <a:off x="117720" y="4117737"/>
            <a:ext cx="4312836" cy="1346522"/>
          </a:xfrm>
          <a:prstGeom prst="rect">
            <a:avLst/>
          </a:prstGeom>
        </p:spPr>
        <p:txBody>
          <a:bodyPr wrap="square" lIns="0" tIns="0" rIns="0" bIns="0" rtlCol="0" anchor="t">
            <a:spAutoFit/>
          </a:bodyPr>
          <a:lstStyle/>
          <a:p>
            <a:pPr marL="0" marR="0" lvl="0" indent="0" algn="ctr" defTabSz="857250" rtl="0" eaLnBrk="1" fontAlgn="auto" latinLnBrk="0" hangingPunct="1">
              <a:lnSpc>
                <a:spcPts val="3500"/>
              </a:lnSpc>
              <a:spcBef>
                <a:spcPts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Los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cigarrillos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electrónicos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y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los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vaporizadores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vienen</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en</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muchas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formas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diferentes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endParaRPr kumimoji="0" lang="en-US" sz="2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11962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77108"/>
          </a:xfrm>
          <a:prstGeom prst="rect">
            <a:avLst/>
          </a:prstGeom>
        </p:spPr>
        <p:txBody>
          <a:bodyPr lIns="0" tIns="0" rIns="0" bIns="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CIGARROS ELECTRONICOS Y EL VAPEO</a:t>
            </a:r>
            <a:endParaRPr kumimoji="0" lang="en-US" sz="4400" b="0" i="0" u="none" strike="noStrike" kern="1200" cap="none" spc="0" normalizeH="0" baseline="0" noProof="0">
              <a:ln>
                <a:noFill/>
              </a:ln>
              <a:solidFill>
                <a:srgbClr val="000000"/>
              </a:solidFill>
              <a:effectLst/>
              <a:uLnTx/>
              <a:uFillTx/>
              <a:latin typeface="Caveat Brush"/>
              <a:ea typeface="+mn-ea"/>
              <a:cs typeface="Arial"/>
              <a:sym typeface="Arial"/>
            </a:endParaRPr>
          </a:p>
        </p:txBody>
      </p:sp>
      <p:sp>
        <p:nvSpPr>
          <p:cNvPr id="11" name="TextBox 11"/>
          <p:cNvSpPr txBox="1"/>
          <p:nvPr/>
        </p:nvSpPr>
        <p:spPr>
          <a:xfrm>
            <a:off x="365730" y="2155785"/>
            <a:ext cx="5069870" cy="2546466"/>
          </a:xfrm>
          <a:prstGeom prst="rect">
            <a:avLst/>
          </a:prstGeom>
        </p:spPr>
        <p:txBody>
          <a:bodyPr wrap="square" lIns="0" tIns="0" rIns="0" bIns="0" rtlCol="0" anchor="t">
            <a:spAutoFit/>
          </a:bodyPr>
          <a:lstStyle/>
          <a:p>
            <a:pPr marL="594360" marR="0" lvl="0" indent="-301625" algn="l" defTabSz="857250" rtl="0" eaLnBrk="1" fontAlgn="auto" latinLnBrk="0" hangingPunct="1">
              <a:lnSpc>
                <a:spcPts val="4000"/>
              </a:lnSpc>
              <a:spcBef>
                <a:spcPts val="0"/>
              </a:spcBef>
              <a:spcAft>
                <a:spcPts val="0"/>
              </a:spcAft>
              <a:buClr>
                <a:srgbClr val="000000"/>
              </a:buClr>
              <a:buSzTx/>
              <a:buFont typeface="Arial,Sans-Serif" panose="020B0604020202020204" pitchFamily="34" charset="0"/>
              <a:buChar char="•"/>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El envenenamiento por nicotina puede ser mortal</a:t>
            </a:r>
            <a:endParaRPr kumimoji="0" lang="en-US" sz="2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594360" marR="0" lvl="0" indent="-301625" algn="l" defTabSz="857250" rtl="0" eaLnBrk="1" fontAlgn="auto" latinLnBrk="0" hangingPunct="1">
              <a:lnSpc>
                <a:spcPts val="4000"/>
              </a:lnSpc>
              <a:spcBef>
                <a:spcPts val="0"/>
              </a:spcBef>
              <a:spcAft>
                <a:spcPts val="0"/>
              </a:spcAft>
              <a:buClr>
                <a:srgbClr val="000000"/>
              </a:buClr>
              <a:buSzTx/>
              <a:buFont typeface="Arial,Sans-Serif" panose="020B0604020202020204" pitchFamily="34" charset="0"/>
              <a:buChar char="•"/>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Ocurre si una persona bebe, </a:t>
            </a:r>
          </a:p>
          <a:p>
            <a:pPr marL="0" marR="0" lvl="0" indent="0" algn="l" defTabSz="857250" rtl="0" eaLnBrk="1" fontAlgn="auto" latinLnBrk="0" hangingPunct="1">
              <a:lnSpc>
                <a:spcPts val="4000"/>
              </a:lnSpc>
              <a:spcBef>
                <a:spcPts val="0"/>
              </a:spcBef>
              <a:spcAft>
                <a:spcPts val="0"/>
              </a:spcAft>
              <a:buClr>
                <a:srgbClr val="000000"/>
              </a:buClr>
              <a:buSzTx/>
              <a:buFont typeface="Arial"/>
              <a:buNone/>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      huele o toca el líquido</a:t>
            </a:r>
            <a:endParaRPr kumimoji="0" lang="en-US" sz="2600" b="0" i="0" u="none" strike="noStrike" kern="1200" cap="none" spc="0" normalizeH="0" baseline="0" noProof="0">
              <a:ln>
                <a:noFill/>
              </a:ln>
              <a:solidFill>
                <a:srgbClr val="000000"/>
              </a:solidFill>
              <a:effectLst/>
              <a:uLnTx/>
              <a:uFillTx/>
              <a:latin typeface="Caveat Brush"/>
              <a:ea typeface="+mn-ea"/>
              <a:cs typeface="Arial"/>
              <a:sym typeface="Arial"/>
            </a:endParaRPr>
          </a:p>
          <a:p>
            <a:pPr marL="594360" marR="0" lvl="0" indent="-301625" algn="l" defTabSz="857250" rtl="0" eaLnBrk="1" fontAlgn="auto" latinLnBrk="0" hangingPunct="1">
              <a:lnSpc>
                <a:spcPts val="4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13" name="Freeform 13"/>
          <p:cNvSpPr/>
          <p:nvPr/>
        </p:nvSpPr>
        <p:spPr>
          <a:xfrm>
            <a:off x="7830584"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Google Shape;322;p37">
            <a:extLst>
              <a:ext uri="{FF2B5EF4-FFF2-40B4-BE49-F238E27FC236}">
                <a16:creationId xmlns:a16="http://schemas.microsoft.com/office/drawing/2014/main" id="{10B1EA6F-E003-A559-2A72-63B0C9E28CD5}"/>
              </a:ext>
            </a:extLst>
          </p:cNvPr>
          <p:cNvPicPr preferRelativeResize="0"/>
          <p:nvPr/>
        </p:nvPicPr>
        <p:blipFill rotWithShape="1">
          <a:blip r:embed="rId13">
            <a:alphaModFix/>
          </a:blip>
          <a:srcRect r="7655"/>
          <a:stretch/>
        </p:blipFill>
        <p:spPr>
          <a:xfrm>
            <a:off x="5593071" y="2055427"/>
            <a:ext cx="3186479" cy="2353953"/>
          </a:xfrm>
          <a:prstGeom prst="rect">
            <a:avLst/>
          </a:prstGeom>
          <a:noFill/>
          <a:ln w="38100">
            <a:solidFill>
              <a:srgbClr val="92D050"/>
            </a:solidFill>
          </a:ln>
        </p:spPr>
      </p:pic>
      <p:sp>
        <p:nvSpPr>
          <p:cNvPr id="21" name="TextBox 20">
            <a:extLst>
              <a:ext uri="{FF2B5EF4-FFF2-40B4-BE49-F238E27FC236}">
                <a16:creationId xmlns:a16="http://schemas.microsoft.com/office/drawing/2014/main" id="{96563E67-1A5C-87A9-9623-F1D949C3446C}"/>
              </a:ext>
            </a:extLst>
          </p:cNvPr>
          <p:cNvSpPr txBox="1"/>
          <p:nvPr/>
        </p:nvSpPr>
        <p:spPr>
          <a:xfrm>
            <a:off x="361685" y="1018952"/>
            <a:ext cx="10051836" cy="1241943"/>
          </a:xfrm>
          <a:prstGeom prst="rect">
            <a:avLst/>
          </a:prstGeom>
          <a:noFill/>
        </p:spPr>
        <p:txBody>
          <a:bodyPr wrap="square" lIns="91440" tIns="45720" rIns="91440" bIns="45720" rtlCol="0" anchor="t">
            <a:spAutoFit/>
          </a:bodyPr>
          <a:lstStyle/>
          <a:p>
            <a:pPr marL="0" marR="0" lvl="0" indent="0" algn="l" defTabSz="857250" rtl="0" eaLnBrk="1" fontAlgn="auto" latinLnBrk="0" hangingPunct="1">
              <a:lnSpc>
                <a:spcPts val="4560"/>
              </a:lnSpc>
              <a:spcBef>
                <a:spcPts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Los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líquidos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electrónicos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contienen</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nicotina</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que</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es </a:t>
            </a:r>
          </a:p>
          <a:p>
            <a:pPr marL="0" marR="0" lvl="0" indent="0" algn="l" defTabSz="857250" rtl="0" eaLnBrk="1" fontAlgn="auto" latinLnBrk="0" hangingPunct="1">
              <a:lnSpc>
                <a:spcPts val="4560"/>
              </a:lnSpc>
              <a:spcBef>
                <a:spcPts val="0"/>
              </a:spcBef>
              <a:spcAft>
                <a:spcPts val="0"/>
              </a:spcAft>
              <a:buClr>
                <a:srgbClr val="000000"/>
              </a:buClr>
              <a:buSzTx/>
              <a:buFont typeface="Arial"/>
              <a:buNone/>
              <a:tabLst/>
              <a:defRPr/>
            </a:pP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extremadamente</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adictiva</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a:t>
            </a:r>
          </a:p>
        </p:txBody>
      </p:sp>
      <p:sp>
        <p:nvSpPr>
          <p:cNvPr id="22" name="TextBox 21">
            <a:extLst>
              <a:ext uri="{FF2B5EF4-FFF2-40B4-BE49-F238E27FC236}">
                <a16:creationId xmlns:a16="http://schemas.microsoft.com/office/drawing/2014/main" id="{004BBEDC-F341-F02C-4F8F-E6E95E1DCF7B}"/>
              </a:ext>
            </a:extLst>
          </p:cNvPr>
          <p:cNvSpPr txBox="1"/>
          <p:nvPr/>
        </p:nvSpPr>
        <p:spPr>
          <a:xfrm>
            <a:off x="951157" y="5191056"/>
            <a:ext cx="7226006" cy="2061013"/>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a:t>
            </a:r>
            <a:r>
              <a:rPr kumimoji="0" lang="en-US" sz="3200" b="0" i="0" u="none" strike="noStrike" kern="1200" cap="none" spc="0" normalizeH="0" baseline="0" noProof="0">
                <a:ln>
                  <a:noFill/>
                </a:ln>
                <a:solidFill>
                  <a:srgbClr val="F98832"/>
                </a:solidFill>
                <a:effectLst/>
                <a:uLnTx/>
                <a:uFillTx/>
                <a:latin typeface="Caveat Brush"/>
                <a:ea typeface="+mn-ea"/>
                <a:cs typeface="Arial"/>
                <a:sym typeface="Arial"/>
              </a:rPr>
              <a:t>NO</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a:ln>
                  <a:noFill/>
                </a:ln>
                <a:solidFill>
                  <a:srgbClr val="F98832"/>
                </a:solidFill>
                <a:effectLst/>
                <a:uLnTx/>
                <a:uFillTx/>
                <a:latin typeface="Caveat Brush"/>
                <a:ea typeface="+mn-ea"/>
                <a:cs typeface="Arial"/>
                <a:sym typeface="Arial"/>
              </a:rPr>
              <a:t>ES SEGURO  </a:t>
            </a:r>
            <a:r>
              <a:rPr kumimoji="0" lang="en-US" sz="3200" b="0" i="0" u="none" strike="noStrike" kern="1200" cap="none" spc="0" normalizeH="0" baseline="0" noProof="0" err="1">
                <a:ln>
                  <a:noFill/>
                </a:ln>
                <a:solidFill>
                  <a:prstClr val="black"/>
                </a:solidFill>
                <a:effectLst/>
                <a:uLnTx/>
                <a:uFillTx/>
                <a:latin typeface="Caveat Brush"/>
                <a:ea typeface="+mn-ea"/>
                <a:cs typeface="Arial"/>
                <a:sym typeface="Arial"/>
              </a:rPr>
              <a:t>vapear</a:t>
            </a:r>
            <a:r>
              <a:rPr kumimoji="0" lang="en-US" sz="32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cerca</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los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niños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a:t>
            </a:r>
            <a:endParaRPr kumimoji="0" lang="en-US" sz="3200" b="0" i="0" u="none" strike="noStrike" kern="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a:t>
            </a:r>
            <a:r>
              <a:rPr kumimoji="0" lang="en-US" sz="3200" b="0" i="0" u="none" strike="noStrike" kern="1200" cap="none" spc="0" normalizeH="0" baseline="0" noProof="0">
                <a:ln>
                  <a:noFill/>
                </a:ln>
                <a:solidFill>
                  <a:prstClr val="black"/>
                </a:solidFill>
                <a:effectLst/>
                <a:uLnTx/>
                <a:uFillTx/>
                <a:latin typeface="Caveat Brush"/>
                <a:ea typeface="+mn-ea"/>
                <a:cs typeface="Arial"/>
                <a:sym typeface="Arial"/>
              </a:rPr>
              <a:t>NO </a:t>
            </a:r>
            <a:r>
              <a:rPr kumimoji="0" lang="en-US" sz="3200" b="0" i="0" u="none" strike="noStrike" kern="1200" cap="none" spc="0" normalizeH="0" baseline="0" noProof="0" err="1">
                <a:ln>
                  <a:noFill/>
                </a:ln>
                <a:solidFill>
                  <a:prstClr val="black"/>
                </a:solidFill>
                <a:effectLst/>
                <a:uLnTx/>
                <a:uFillTx/>
                <a:latin typeface="Caveat Brush"/>
                <a:ea typeface="+mn-ea"/>
                <a:cs typeface="Arial"/>
                <a:sym typeface="Arial"/>
              </a:rPr>
              <a:t>dejes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los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a:ln>
                  <a:noFill/>
                </a:ln>
                <a:solidFill>
                  <a:srgbClr val="F98832"/>
                </a:solidFill>
                <a:effectLst/>
                <a:uLnTx/>
                <a:uFillTx/>
                <a:latin typeface="Caveat Brush"/>
                <a:ea typeface="+mn-ea"/>
                <a:cs typeface="Arial"/>
                <a:sym typeface="Arial"/>
              </a:rPr>
              <a:t>PRODUCTOS PARA VAPEAR</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al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alcance</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los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niños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a:t>
            </a:r>
            <a:endParaRPr kumimoji="0" lang="en-US" sz="3200" b="0" i="0" u="none" strike="noStrike" kern="0" cap="none" spc="0" normalizeH="0" baseline="0" noProof="0">
              <a:ln>
                <a:noFill/>
              </a:ln>
              <a:solidFill>
                <a:srgbClr val="000000"/>
              </a:solidFill>
              <a:effectLst/>
              <a:uLnTx/>
              <a:uFillTx/>
              <a:latin typeface="Caveat Brush"/>
              <a:cs typeface="Arial"/>
              <a:sym typeface="Arial"/>
            </a:endParaRPr>
          </a:p>
          <a:p>
            <a:pPr marL="0" marR="0" lvl="0" indent="0" algn="l" defTabSz="857250" rtl="0" eaLnBrk="1" fontAlgn="auto" latinLnBrk="0" hangingPunct="1">
              <a:lnSpc>
                <a:spcPts val="4560"/>
              </a:lnSpc>
              <a:spcBef>
                <a:spcPts val="0"/>
              </a:spcBef>
              <a:spcAft>
                <a:spcPts val="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Caveat Brush" pitchFamily="2" charset="0"/>
                <a:ea typeface="+mn-ea"/>
                <a:cs typeface="Arial"/>
                <a:sym typeface="Arial"/>
              </a:rPr>
              <a:t> </a:t>
            </a:r>
            <a:endParaRPr kumimoji="0" lang="en-US" sz="1200" b="0" i="0" u="none" strike="noStrike" kern="1200" cap="none" spc="0" normalizeH="0" baseline="0" noProof="0">
              <a:ln>
                <a:noFill/>
              </a:ln>
              <a:solidFill>
                <a:srgbClr val="000000"/>
              </a:solidFill>
              <a:effectLst/>
              <a:uLnTx/>
              <a:uFillTx/>
              <a:latin typeface="Atma"/>
              <a:ea typeface="+mn-ea"/>
              <a:cs typeface="Arial"/>
              <a:sym typeface="Arial"/>
            </a:endParaRPr>
          </a:p>
        </p:txBody>
      </p:sp>
      <p:sp>
        <p:nvSpPr>
          <p:cNvPr id="7" name="TextBox 6">
            <a:extLst>
              <a:ext uri="{FF2B5EF4-FFF2-40B4-BE49-F238E27FC236}">
                <a16:creationId xmlns:a16="http://schemas.microsoft.com/office/drawing/2014/main" id="{531CCC5B-77AE-4EA4-4E63-ACC1C27F9F31}"/>
              </a:ext>
            </a:extLst>
          </p:cNvPr>
          <p:cNvSpPr txBox="1"/>
          <p:nvPr/>
        </p:nvSpPr>
        <p:spPr>
          <a:xfrm>
            <a:off x="491082" y="4229491"/>
            <a:ext cx="7979149" cy="954107"/>
          </a:xfrm>
          <a:prstGeom prst="rect">
            <a:avLst/>
          </a:prstGeom>
          <a:noFill/>
        </p:spPr>
        <p:txBody>
          <a:bodyPr wrap="square" lIns="91440" tIns="45720" rIns="91440" bIns="45720" rtlCol="0" anchor="t">
            <a:spAutoFit/>
          </a:bodyPr>
          <a:lstStyle/>
          <a:p>
            <a:pPr marL="0" marR="0" lvl="0"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Las baterías de los cigarrillos </a:t>
            </a:r>
            <a:endParaRPr kumimoji="0" lang="en-US" sz="28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 electrónicos pueden explotar y provocar quemaduras graves</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a:t>
            </a:r>
            <a:endParaRPr kumimoji="0" lang="en-US" sz="28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26747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32;p38" descr="Woman Taking Selfie While Smoking">
            <a:extLst>
              <a:ext uri="{FF2B5EF4-FFF2-40B4-BE49-F238E27FC236}">
                <a16:creationId xmlns:a16="http://schemas.microsoft.com/office/drawing/2014/main" id="{4088B711-D87B-A20D-6F0E-8C55B6B11261}"/>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2000"/>
                    </a14:imgEffect>
                  </a14:imgLayer>
                </a14:imgProps>
              </a:ext>
            </a:extLst>
          </a:blip>
          <a:srcRect/>
          <a:stretch/>
        </p:blipFill>
        <p:spPr>
          <a:xfrm>
            <a:off x="7153114" y="2119988"/>
            <a:ext cx="1965475" cy="2849894"/>
          </a:xfrm>
          <a:prstGeom prst="rect">
            <a:avLst/>
          </a:prstGeom>
          <a:noFill/>
          <a:ln w="38100">
            <a:solidFill>
              <a:srgbClr val="92D050"/>
            </a:solid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1087690" y="577616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69544"/>
            <a:ext cx="7747746" cy="1177245"/>
          </a:xfrm>
          <a:prstGeom prst="rect">
            <a:avLst/>
          </a:prstGeom>
        </p:spPr>
        <p:txBody>
          <a:bodyPr wrap="square" lIns="0" tIns="0" rIns="0" bIns="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1200" cap="none" spc="0" normalizeH="0" baseline="0" noProof="0">
                <a:ln>
                  <a:noFill/>
                </a:ln>
                <a:solidFill>
                  <a:srgbClr val="F98832"/>
                </a:solidFill>
                <a:effectLst/>
                <a:uLnTx/>
                <a:uFillTx/>
                <a:latin typeface="Caveat Brush"/>
                <a:ea typeface="+mn-ea"/>
                <a:cs typeface="Arial"/>
                <a:sym typeface="Arial"/>
              </a:rPr>
              <a:t>EL CIGARRO ELECTRONICO, VAPEOY LA JUVENTUD</a:t>
            </a:r>
            <a:endParaRPr kumimoji="0" lang="en-US" sz="34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5057"/>
              </a:lnSpc>
              <a:spcBef>
                <a:spcPts val="0"/>
              </a:spcBef>
              <a:spcAft>
                <a:spcPts val="0"/>
              </a:spcAft>
              <a:buClrTx/>
              <a:buSzTx/>
              <a:buFont typeface="Arial"/>
              <a:buNone/>
              <a:tabLst/>
              <a:defRPr/>
            </a:pPr>
            <a:endParaRPr kumimoji="0" lang="en-US" sz="4400" b="0" i="0" u="none" strike="noStrike" kern="1200" cap="none" spc="0" normalizeH="0" baseline="0" noProof="0">
              <a:ln>
                <a:noFill/>
              </a:ln>
              <a:solidFill>
                <a:srgbClr val="F98832"/>
              </a:solidFill>
              <a:effectLst/>
              <a:uLnTx/>
              <a:uFillTx/>
              <a:latin typeface="Caveat Brush" pitchFamily="2" charset="0"/>
              <a:ea typeface="+mn-ea"/>
              <a:cs typeface="Arial"/>
              <a:sym typeface="Arial"/>
            </a:endParaRPr>
          </a:p>
        </p:txBody>
      </p:sp>
      <p:sp>
        <p:nvSpPr>
          <p:cNvPr id="11" name="TextBox 11"/>
          <p:cNvSpPr txBox="1"/>
          <p:nvPr/>
        </p:nvSpPr>
        <p:spPr>
          <a:xfrm>
            <a:off x="451602" y="2504150"/>
            <a:ext cx="8398039" cy="4447371"/>
          </a:xfrm>
          <a:prstGeom prst="rect">
            <a:avLst/>
          </a:prstGeom>
        </p:spPr>
        <p:txBody>
          <a:bodyPr wrap="square" lIns="0" tIns="0" rIns="0" bIns="0" rtlCol="0" anchor="t">
            <a:spAutoFit/>
          </a:bodyPr>
          <a:lstStyle/>
          <a:p>
            <a:pPr marL="0" marR="0" lvl="0"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El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Cirujano</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General de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Estados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Unidos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declaró</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endParaRPr kumimoji="0" lang="en-US" sz="1400" b="0" i="0" u="none" strike="noStrike" kern="0" cap="none" spc="0" normalizeH="0" baseline="0" noProof="0">
              <a:ln>
                <a:noFill/>
              </a:ln>
              <a:solidFill>
                <a:prstClr val="black"/>
              </a:solidFill>
              <a:effectLst/>
              <a:uLnTx/>
              <a:uFillTx/>
              <a:latin typeface="Arial"/>
              <a:cs typeface="Arial"/>
              <a:sym typeface="Arial"/>
            </a:endParaRPr>
          </a:p>
          <a:p>
            <a:pPr marL="0" marR="0" lvl="0"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que</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el</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uso</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cigarrillos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electrónicos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por</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parte</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endParaRPr kumimoji="0" lang="en-US" sz="1400" b="0" i="0" u="none" strike="noStrike" kern="0" cap="none" spc="0" normalizeH="0" baseline="0" noProof="0">
              <a:ln>
                <a:noFill/>
              </a:ln>
              <a:solidFill>
                <a:prstClr val="black"/>
              </a:solidFill>
              <a:effectLst/>
              <a:uLnTx/>
              <a:uFillTx/>
              <a:latin typeface="Arial"/>
              <a:cs typeface="Arial"/>
              <a:sym typeface="Arial"/>
            </a:endParaRPr>
          </a:p>
          <a:p>
            <a:pPr marL="0" marR="0" lvl="0"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de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menores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es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una</a:t>
            </a:r>
            <a:r>
              <a:rPr kumimoji="0" lang="en-US" sz="2800" b="0" i="0" u="none" strike="noStrike" kern="1200" cap="none" spc="0" normalizeH="0" baseline="0" noProof="0">
                <a:ln>
                  <a:noFill/>
                </a:ln>
                <a:solidFill>
                  <a:srgbClr val="F98832"/>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srgbClr val="F98832"/>
                </a:solidFill>
                <a:effectLst/>
                <a:uLnTx/>
                <a:uFillTx/>
                <a:latin typeface="Caveat Brush"/>
                <a:ea typeface="+mn-ea"/>
                <a:cs typeface="Arial"/>
                <a:sym typeface="Arial"/>
              </a:rPr>
              <a:t>epidemia</a:t>
            </a:r>
            <a:r>
              <a:rPr kumimoji="0" lang="en-US" sz="2800" b="0" i="0" u="none" strike="noStrike" kern="1200" cap="none" spc="0" normalizeH="0" baseline="0" noProof="0">
                <a:ln>
                  <a:noFill/>
                </a:ln>
                <a:solidFill>
                  <a:srgbClr val="F98832"/>
                </a:solidFill>
                <a:effectLst/>
                <a:uLnTx/>
                <a:uFillTx/>
                <a:latin typeface="Caveat Brush"/>
                <a:ea typeface="+mn-ea"/>
                <a:cs typeface="Arial"/>
                <a:sym typeface="Arial"/>
              </a:rPr>
              <a:t>:</a:t>
            </a:r>
            <a:endParaRPr kumimoji="0" lang="en-US" sz="1400" b="0" i="0" u="none" strike="noStrike" kern="0" cap="none" spc="0" normalizeH="0" baseline="0" noProof="0">
              <a:ln>
                <a:noFill/>
              </a:ln>
              <a:solidFill>
                <a:srgbClr val="F98832"/>
              </a:solidFill>
              <a:effectLst/>
              <a:uLnTx/>
              <a:uFillTx/>
              <a:latin typeface="Arial"/>
              <a:ea typeface="+mn-ea"/>
              <a:cs typeface="Arial"/>
              <a:sym typeface="Arial"/>
            </a:endParaRPr>
          </a:p>
          <a:p>
            <a:pPr marL="914400" marR="0" lvl="1" indent="-457200" algn="l" defTabSz="857250" rtl="0" eaLnBrk="1" fontAlgn="auto" latinLnBrk="0" hangingPunct="1">
              <a:lnSpc>
                <a:spcPct val="100000"/>
              </a:lnSpc>
              <a:spcBef>
                <a:spcPts val="0"/>
              </a:spcBef>
              <a:spcAft>
                <a:spcPts val="0"/>
              </a:spcAft>
              <a:buClr>
                <a:srgbClr val="000000"/>
              </a:buClr>
              <a:buSzTx/>
              <a:buFont typeface="Courier New"/>
              <a:buChar char="o"/>
              <a:tabLst/>
              <a:defRPr/>
            </a:pP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Vapear</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se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convirtió</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en</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el</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mayor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aumento</a:t>
            </a:r>
            <a:r>
              <a:rPr kumimoji="0" lang="en-US" sz="2800" b="0" i="0" u="none" strike="noStrike" kern="1200" cap="none" spc="0" normalizeH="0" baseline="0" noProof="0">
                <a:ln>
                  <a:noFill/>
                </a:ln>
                <a:solidFill>
                  <a:srgbClr val="F98832"/>
                </a:solidFill>
                <a:effectLst/>
                <a:uLnTx/>
                <a:uFillTx/>
                <a:latin typeface="Caveat Brush"/>
                <a:ea typeface="+mn-ea"/>
                <a:cs typeface="Arial"/>
                <a:sym typeface="Arial"/>
              </a:rPr>
              <a:t> </a:t>
            </a:r>
            <a:endParaRPr kumimoji="0" lang="en-US" sz="2800" b="0" i="0" u="none" strike="noStrike" kern="0" cap="none" spc="0" normalizeH="0" baseline="0" noProof="0">
              <a:ln>
                <a:noFill/>
              </a:ln>
              <a:solidFill>
                <a:srgbClr val="F98832"/>
              </a:solidFill>
              <a:effectLst/>
              <a:uLnTx/>
              <a:uFillTx/>
              <a:latin typeface="Arial"/>
              <a:ea typeface="+mn-ea"/>
              <a:cs typeface="Arial"/>
              <a:sym typeface="Arial"/>
            </a:endParaRPr>
          </a:p>
          <a:p>
            <a:pPr marL="457200" marR="0" lvl="1"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en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el</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abuso</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sustancias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entre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jóvenes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endParaRPr kumimoji="0" lang="en-US" sz="2800" b="0" i="0" u="none" strike="noStrike" kern="0" cap="none" spc="0" normalizeH="0" baseline="0" noProof="0">
              <a:ln>
                <a:noFill/>
              </a:ln>
              <a:solidFill>
                <a:prstClr val="black"/>
              </a:solidFill>
              <a:effectLst/>
              <a:uLnTx/>
              <a:uFillTx/>
              <a:latin typeface="Arial"/>
              <a:ea typeface="+mn-ea"/>
              <a:cs typeface="Arial"/>
              <a:sym typeface="Arial"/>
            </a:endParaRPr>
          </a:p>
          <a:p>
            <a:pPr marL="457200" marR="0" lvl="1"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a:ln>
                  <a:noFill/>
                </a:ln>
                <a:solidFill>
                  <a:srgbClr val="F98832"/>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srgbClr val="F98832"/>
                </a:solidFill>
                <a:effectLst/>
                <a:uLnTx/>
                <a:uFillTx/>
                <a:latin typeface="Caveat Brush"/>
                <a:ea typeface="+mn-ea"/>
                <a:cs typeface="Arial"/>
                <a:sym typeface="Arial"/>
              </a:rPr>
              <a:t>JAMÁS</a:t>
            </a:r>
            <a:r>
              <a:rPr kumimoji="0" lang="en-US" sz="2800" b="0" i="0" u="none" strike="noStrike" kern="1200" cap="none" spc="0" normalizeH="0" baseline="0" noProof="0">
                <a:ln>
                  <a:noFill/>
                </a:ln>
                <a:solidFill>
                  <a:srgbClr val="F98832"/>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registrado</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a:t>
            </a:r>
            <a:endParaRPr kumimoji="0" lang="en-US" sz="2800" b="0" i="0" u="none" strike="noStrike" kern="0" cap="none" spc="0" normalizeH="0" baseline="0" noProof="0">
              <a:ln>
                <a:noFill/>
              </a:ln>
              <a:solidFill>
                <a:prstClr val="black"/>
              </a:solidFill>
              <a:effectLst/>
              <a:uLnTx/>
              <a:uFillTx/>
              <a:latin typeface="Arial"/>
              <a:ea typeface="+mn-ea"/>
              <a:cs typeface="Arial"/>
              <a:sym typeface="Arial"/>
            </a:endParaRPr>
          </a:p>
          <a:p>
            <a:pPr marL="914400" marR="0" lvl="1" indent="-457200" algn="l" defTabSz="857250" rtl="0" eaLnBrk="1" fontAlgn="auto" latinLnBrk="0" hangingPunct="1">
              <a:lnSpc>
                <a:spcPct val="100000"/>
              </a:lnSpc>
              <a:spcBef>
                <a:spcPts val="0"/>
              </a:spcBef>
              <a:spcAft>
                <a:spcPts val="0"/>
              </a:spcAft>
              <a:buClr>
                <a:srgbClr val="000000"/>
              </a:buClr>
              <a:buSzTx/>
              <a:buFont typeface="Courier New"/>
              <a:buChar char="o"/>
              <a:tabLst/>
              <a:defRPr/>
            </a:pP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Sabores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como</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algodón</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azúcar</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mezcla</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frutas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y </a:t>
            </a:r>
          </a:p>
          <a:p>
            <a:pPr marL="457200" marR="0" lvl="1"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crème-</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brulée</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atraen</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los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usuarios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jóvenes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a:t>
            </a:r>
            <a:endParaRPr kumimoji="0" lang="en-US" sz="2800" b="0" i="0" u="none" strike="noStrike" kern="0" cap="none" spc="0" normalizeH="0" baseline="0" noProof="0">
              <a:ln>
                <a:noFill/>
              </a:ln>
              <a:solidFill>
                <a:prstClr val="black"/>
              </a:solidFill>
              <a:effectLst/>
              <a:uLnTx/>
              <a:uFillTx/>
              <a:latin typeface="Arial"/>
              <a:ea typeface="+mn-ea"/>
              <a:cs typeface="Arial"/>
              <a:sym typeface="Arial"/>
            </a:endParaRPr>
          </a:p>
          <a:p>
            <a:pPr marL="914400" marR="0" lvl="1" indent="-457200" algn="l" defTabSz="857250" rtl="0" eaLnBrk="1" fontAlgn="auto" latinLnBrk="0" hangingPunct="1">
              <a:lnSpc>
                <a:spcPts val="4000"/>
              </a:lnSpc>
              <a:spcBef>
                <a:spcPts val="0"/>
              </a:spcBef>
              <a:spcAft>
                <a:spcPts val="0"/>
              </a:spcAft>
              <a:buClr>
                <a:srgbClr val="000000"/>
              </a:buClr>
              <a:buSzTx/>
              <a:buFont typeface="Courier New"/>
              <a:buChar char="o"/>
              <a:tabLst/>
              <a:defRPr/>
            </a:pP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La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nicotina</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puede</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dañar</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el</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cerebro</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adolescente</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en</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desarrollo</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a:t>
            </a:r>
            <a:endParaRPr kumimoji="0" lang="en-US" sz="2800" b="0" i="0" u="none" strike="noStrike" kern="0" cap="none" spc="0" normalizeH="0" baseline="0" noProof="0">
              <a:ln>
                <a:noFill/>
              </a:ln>
              <a:solidFill>
                <a:prstClr val="black"/>
              </a:solidFill>
              <a:effectLst/>
              <a:uLnTx/>
              <a:uFillTx/>
              <a:latin typeface="Caveat Brush"/>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1078302" y="1096732"/>
            <a:ext cx="6987314" cy="1406347"/>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r>
              <a:rPr kumimoji="0" lang="es-ES" sz="3200" b="0" i="0" u="none" strike="noStrike" kern="1200" cap="none" spc="0" normalizeH="0" baseline="0" noProof="0">
                <a:ln>
                  <a:noFill/>
                </a:ln>
                <a:solidFill>
                  <a:prstClr val="black"/>
                </a:solidFill>
                <a:effectLst/>
                <a:uLnTx/>
                <a:uFillTx/>
                <a:latin typeface="Caveat Brush"/>
                <a:ea typeface="+mn-ea"/>
                <a:cs typeface="Arial"/>
                <a:sym typeface="Arial"/>
              </a:rPr>
              <a:t>Casi </a:t>
            </a:r>
            <a:r>
              <a:rPr kumimoji="0" lang="es-ES" sz="3200" b="0" i="0" u="none" strike="noStrike" kern="1200" cap="none" spc="0" normalizeH="0" baseline="0" noProof="0">
                <a:ln>
                  <a:noFill/>
                </a:ln>
                <a:solidFill>
                  <a:srgbClr val="FF924C"/>
                </a:solidFill>
                <a:effectLst/>
                <a:uLnTx/>
                <a:uFillTx/>
                <a:latin typeface="Caveat Brush"/>
                <a:ea typeface="+mn-ea"/>
                <a:cs typeface="Arial"/>
                <a:sym typeface="Arial"/>
              </a:rPr>
              <a:t>1 de cada 20 </a:t>
            </a:r>
            <a:r>
              <a:rPr kumimoji="0" lang="es-ES" sz="3200" b="0" i="0" u="none" strike="noStrike" kern="1200" cap="none" spc="0" normalizeH="0" baseline="0" noProof="0">
                <a:ln>
                  <a:noFill/>
                </a:ln>
                <a:solidFill>
                  <a:prstClr val="black"/>
                </a:solidFill>
                <a:effectLst/>
                <a:uLnTx/>
                <a:uFillTx/>
                <a:latin typeface="Caveat Brush"/>
                <a:ea typeface="+mn-ea"/>
                <a:cs typeface="Arial"/>
                <a:sym typeface="Arial"/>
              </a:rPr>
              <a:t>estudiantes de secundaria</a:t>
            </a:r>
            <a:endParaRPr kumimoji="0" lang="en-US" sz="3200" b="0" i="0" u="none" strike="noStrike" kern="1200" cap="none" spc="0" normalizeH="0" baseline="0" noProof="0">
              <a:ln>
                <a:noFill/>
              </a:ln>
              <a:solidFill>
                <a:prstClr val="black"/>
              </a:solidFill>
              <a:effectLst/>
              <a:uLnTx/>
              <a:uFillTx/>
              <a:latin typeface="Caveat Brush"/>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r>
              <a:rPr kumimoji="0" lang="es-ES" sz="3200" b="0" i="0" u="none" strike="noStrike" kern="1200" cap="none" spc="0" normalizeH="0" baseline="0" noProof="0">
                <a:ln>
                  <a:noFill/>
                </a:ln>
                <a:solidFill>
                  <a:prstClr val="black"/>
                </a:solidFill>
                <a:effectLst/>
                <a:uLnTx/>
                <a:uFillTx/>
                <a:latin typeface="Caveat Brush"/>
                <a:ea typeface="+mn-ea"/>
                <a:cs typeface="Arial"/>
                <a:sym typeface="Arial"/>
              </a:rPr>
              <a:t>Admiten el uso de cigarrillos electrónicos</a:t>
            </a:r>
            <a:endParaRPr kumimoji="0" lang="en-US" sz="3200" b="0" i="0" u="none" strike="noStrike" kern="1200" cap="none" spc="0" normalizeH="0" baseline="0" noProof="0">
              <a:ln>
                <a:noFill/>
              </a:ln>
              <a:solidFill>
                <a:prstClr val="black"/>
              </a:solidFill>
              <a:effectLst/>
              <a:uLnTx/>
              <a:uFillTx/>
              <a:latin typeface="Caveat Brush"/>
              <a:ea typeface="+mn-ea"/>
              <a:cs typeface="Arial"/>
              <a:sym typeface="Arial"/>
            </a:endParaRPr>
          </a:p>
          <a:p>
            <a:pPr marL="0" marR="0" lvl="0" indent="0" algn="ctr" defTabSz="857250" rtl="0" eaLnBrk="1" fontAlgn="auto" latinLnBrk="0" hangingPunct="1">
              <a:lnSpc>
                <a:spcPts val="33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Caveat Brush"/>
                <a:ea typeface="+mn-ea"/>
                <a:cs typeface="Arial"/>
                <a:sym typeface="Arial"/>
              </a:rPr>
              <a:t>(Indiana Youth Tobacco Survey, 2012-2024)</a:t>
            </a:r>
          </a:p>
        </p:txBody>
      </p:sp>
    </p:spTree>
    <p:extLst>
      <p:ext uri="{BB962C8B-B14F-4D97-AF65-F5344CB8AC3E}">
        <p14:creationId xmlns:p14="http://schemas.microsoft.com/office/powerpoint/2010/main" val="419603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child's headache&#10;&#10;Description automatically generated">
            <a:extLst>
              <a:ext uri="{FF2B5EF4-FFF2-40B4-BE49-F238E27FC236}">
                <a16:creationId xmlns:a16="http://schemas.microsoft.com/office/drawing/2014/main" id="{303FCAB3-BC64-F720-FEDD-0A0DC598437C}"/>
              </a:ext>
            </a:extLst>
          </p:cNvPr>
          <p:cNvPicPr>
            <a:picLocks noChangeAspect="1"/>
          </p:cNvPicPr>
          <p:nvPr/>
        </p:nvPicPr>
        <p:blipFill>
          <a:blip r:embed="rId3"/>
          <a:stretch>
            <a:fillRect/>
          </a:stretch>
        </p:blipFill>
        <p:spPr>
          <a:xfrm>
            <a:off x="729253" y="1436598"/>
            <a:ext cx="3848100" cy="4997450"/>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s-ES" sz="4400" kern="1200">
                <a:solidFill>
                  <a:srgbClr val="F98832"/>
                </a:solidFill>
                <a:latin typeface="Caveat Brush" pitchFamily="2" charset="0"/>
                <a:ea typeface="+mn-ea"/>
                <a:cs typeface="+mn-cs"/>
              </a:rPr>
              <a:t>GUÍA PARA EL MANEJO DEL ESTRÉS</a:t>
            </a:r>
            <a:endParaRPr lang="en-US" sz="4400" kern="1200">
              <a:solidFill>
                <a:srgbClr val="F98832"/>
              </a:solidFill>
              <a:latin typeface="Caveat Brush" pitchFamily="2" charset="0"/>
              <a:ea typeface="+mn-ea"/>
              <a:cs typeface="+mn-cs"/>
            </a:endParaRPr>
          </a:p>
        </p:txBody>
      </p:sp>
      <p:sp>
        <p:nvSpPr>
          <p:cNvPr id="12" name="TextBox 12"/>
          <p:cNvSpPr txBox="1"/>
          <p:nvPr/>
        </p:nvSpPr>
        <p:spPr>
          <a:xfrm>
            <a:off x="4729820" y="2385252"/>
            <a:ext cx="4020024" cy="1661993"/>
          </a:xfrm>
          <a:prstGeom prst="rect">
            <a:avLst/>
          </a:prstGeom>
        </p:spPr>
        <p:txBody>
          <a:bodyPr wrap="square" lIns="0" tIns="0" rIns="0" bIns="0" rtlCol="0" anchor="t">
            <a:spAutoFit/>
          </a:bodyPr>
          <a:lstStyle/>
          <a:p>
            <a:pPr algn="ctr">
              <a:buClr>
                <a:schemeClr val="dk1"/>
              </a:buClr>
              <a:buSzPts val="2800"/>
            </a:pPr>
            <a:r>
              <a:rPr lang="es-ES" sz="3600">
                <a:solidFill>
                  <a:schemeClr val="tx1"/>
                </a:solidFill>
                <a:latin typeface="Caveat Brush" pitchFamily="2" charset="0"/>
                <a:ea typeface="Calibri"/>
                <a:cs typeface="Calibri"/>
                <a:sym typeface="Calibri"/>
              </a:rPr>
              <a:t>¡Descubre consejos para manejar el estrés SIN TABACO!</a:t>
            </a:r>
            <a:endParaRPr lang="en-US" sz="2765" kern="120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640711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a:solidFill>
                  <a:srgbClr val="F98832"/>
                </a:solidFill>
                <a:latin typeface="Caveat Brush" pitchFamily="2" charset="0"/>
                <a:ea typeface="+mn-ea"/>
                <a:cs typeface="+mn-cs"/>
              </a:rPr>
              <a:t>¿PUEDES VER LOS DISPOSITIVOS?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B49204F6-B246-DEFD-2988-66ED215614A4}"/>
              </a:ext>
            </a:extLst>
          </p:cNvPr>
          <p:cNvSpPr txBox="1"/>
          <p:nvPr/>
        </p:nvSpPr>
        <p:spPr>
          <a:xfrm>
            <a:off x="0" y="6104796"/>
            <a:ext cx="9144000" cy="307777"/>
          </a:xfrm>
          <a:prstGeom prst="rect">
            <a:avLst/>
          </a:prstGeom>
          <a:noFill/>
        </p:spPr>
        <p:txBody>
          <a:bodyPr wrap="square" rtlCol="0">
            <a:spAutoFit/>
          </a:bodyPr>
          <a:lstStyle/>
          <a:p>
            <a:pPr algn="ctr"/>
            <a:r>
              <a:rPr lang="en-US">
                <a:latin typeface="Caveat Brush" pitchFamily="2" charset="0"/>
              </a:rPr>
              <a:t>https://view.genial.ly/5f874bce0ba9f90d4e3c2503/interactive-image-can-you-spot-the-vaping-devices</a:t>
            </a:r>
          </a:p>
        </p:txBody>
      </p:sp>
      <p:pic>
        <p:nvPicPr>
          <p:cNvPr id="3" name="Picture 2" descr="A group of objects on a table&#10;&#10;Description automatically generated">
            <a:extLst>
              <a:ext uri="{FF2B5EF4-FFF2-40B4-BE49-F238E27FC236}">
                <a16:creationId xmlns:a16="http://schemas.microsoft.com/office/drawing/2014/main" id="{B2455ABE-C51D-B457-3B0C-19880122ACAF}"/>
              </a:ext>
            </a:extLst>
          </p:cNvPr>
          <p:cNvPicPr>
            <a:picLocks noChangeAspect="1"/>
          </p:cNvPicPr>
          <p:nvPr/>
        </p:nvPicPr>
        <p:blipFill>
          <a:blip r:embed="rId9"/>
          <a:stretch>
            <a:fillRect/>
          </a:stretch>
        </p:blipFill>
        <p:spPr>
          <a:xfrm>
            <a:off x="48858" y="1339850"/>
            <a:ext cx="9046284" cy="4485648"/>
          </a:xfrm>
          <a:prstGeom prst="rect">
            <a:avLst/>
          </a:prstGeom>
          <a:ln w="38100">
            <a:solidFill>
              <a:srgbClr val="92D050"/>
            </a:solidFill>
          </a:ln>
        </p:spPr>
      </p:pic>
    </p:spTree>
    <p:extLst>
      <p:ext uri="{BB962C8B-B14F-4D97-AF65-F5344CB8AC3E}">
        <p14:creationId xmlns:p14="http://schemas.microsoft.com/office/powerpoint/2010/main" val="3057520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objects on a table&#10;&#10;Description automatically generated">
            <a:extLst>
              <a:ext uri="{FF2B5EF4-FFF2-40B4-BE49-F238E27FC236}">
                <a16:creationId xmlns:a16="http://schemas.microsoft.com/office/drawing/2014/main" id="{C5F1C597-95A8-B7AC-5457-9C76A220A7D1}"/>
              </a:ext>
            </a:extLst>
          </p:cNvPr>
          <p:cNvPicPr>
            <a:picLocks noChangeAspect="1"/>
          </p:cNvPicPr>
          <p:nvPr/>
        </p:nvPicPr>
        <p:blipFill>
          <a:blip r:embed="rId3"/>
          <a:stretch>
            <a:fillRect/>
          </a:stretch>
        </p:blipFill>
        <p:spPr>
          <a:xfrm>
            <a:off x="399326" y="2419100"/>
            <a:ext cx="8345347" cy="4172674"/>
          </a:xfrm>
          <a:prstGeom prst="rect">
            <a:avLst/>
          </a:prstGeom>
        </p:spPr>
      </p:pic>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a:solidFill>
                  <a:srgbClr val="F98832"/>
                </a:solidFill>
                <a:latin typeface="Caveat Brush" pitchFamily="2" charset="0"/>
                <a:ea typeface="+mn-ea"/>
                <a:cs typeface="+mn-cs"/>
              </a:rPr>
              <a:t>¿PUEDES VER LOS DISPOSITIVOS?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B49204F6-B246-DEFD-2988-66ED215614A4}"/>
              </a:ext>
            </a:extLst>
          </p:cNvPr>
          <p:cNvSpPr txBox="1"/>
          <p:nvPr/>
        </p:nvSpPr>
        <p:spPr>
          <a:xfrm>
            <a:off x="0" y="1152235"/>
            <a:ext cx="9144000" cy="1200329"/>
          </a:xfrm>
          <a:prstGeom prst="rect">
            <a:avLst/>
          </a:prstGeom>
          <a:noFill/>
        </p:spPr>
        <p:txBody>
          <a:bodyPr wrap="square" rtlCol="0">
            <a:spAutoFit/>
          </a:bodyPr>
          <a:lstStyle/>
          <a:p>
            <a:pPr algn="ctr"/>
            <a:r>
              <a:rPr lang="fr-FR" sz="2400">
                <a:solidFill>
                  <a:srgbClr val="666666"/>
                </a:solidFill>
                <a:highlight>
                  <a:srgbClr val="FFFF00"/>
                </a:highlight>
                <a:latin typeface="Caveat Brush" pitchFamily="2" charset="0"/>
              </a:rPr>
              <a:t>1. Pen Pal Stealth Vaporizer</a:t>
            </a:r>
            <a:r>
              <a:rPr lang="fr-FR" sz="2400">
                <a:solidFill>
                  <a:srgbClr val="666666"/>
                </a:solidFill>
                <a:latin typeface="Caveat Brush" pitchFamily="2" charset="0"/>
              </a:rPr>
              <a:t>  </a:t>
            </a:r>
            <a:r>
              <a:rPr lang="fr-FR" sz="2400">
                <a:solidFill>
                  <a:srgbClr val="666666"/>
                </a:solidFill>
                <a:highlight>
                  <a:srgbClr val="FFFF00"/>
                </a:highlight>
                <a:latin typeface="Caveat Brush" pitchFamily="2" charset="0"/>
              </a:rPr>
              <a:t>2. JUUL</a:t>
            </a:r>
            <a:r>
              <a:rPr lang="fr-FR" sz="2400">
                <a:solidFill>
                  <a:srgbClr val="666666"/>
                </a:solidFill>
                <a:latin typeface="Caveat Brush" pitchFamily="2" charset="0"/>
              </a:rPr>
              <a:t>  3. USB flash drive  </a:t>
            </a:r>
            <a:r>
              <a:rPr lang="fr-FR" sz="2400">
                <a:solidFill>
                  <a:srgbClr val="666666"/>
                </a:solidFill>
                <a:highlight>
                  <a:srgbClr val="FFFF00"/>
                </a:highlight>
                <a:latin typeface="Caveat Brush" pitchFamily="2" charset="0"/>
              </a:rPr>
              <a:t>4. Sourin Drop</a:t>
            </a:r>
            <a:r>
              <a:rPr lang="fr-FR" sz="2400">
                <a:solidFill>
                  <a:srgbClr val="666666"/>
                </a:solidFill>
                <a:latin typeface="Caveat Brush" pitchFamily="2" charset="0"/>
              </a:rPr>
              <a:t>  </a:t>
            </a:r>
          </a:p>
          <a:p>
            <a:pPr algn="ctr"/>
            <a:r>
              <a:rPr lang="fr-FR" sz="2400">
                <a:solidFill>
                  <a:srgbClr val="666666"/>
                </a:solidFill>
                <a:latin typeface="Caveat Brush" pitchFamily="2" charset="0"/>
              </a:rPr>
              <a:t>5. MiO Liquid flavoring enhancer for water  </a:t>
            </a:r>
            <a:r>
              <a:rPr lang="fr-FR" sz="2400">
                <a:solidFill>
                  <a:srgbClr val="666666"/>
                </a:solidFill>
                <a:highlight>
                  <a:srgbClr val="FFFF00"/>
                </a:highlight>
                <a:latin typeface="Caveat Brush" pitchFamily="2" charset="0"/>
              </a:rPr>
              <a:t>6. Sourin Vagon Black</a:t>
            </a:r>
            <a:r>
              <a:rPr lang="fr-FR" sz="2400">
                <a:solidFill>
                  <a:srgbClr val="666666"/>
                </a:solidFill>
                <a:latin typeface="Caveat Brush" pitchFamily="2" charset="0"/>
              </a:rPr>
              <a:t>  7. Black Sharpie  </a:t>
            </a:r>
            <a:r>
              <a:rPr lang="fr-FR" sz="2400">
                <a:solidFill>
                  <a:srgbClr val="666666"/>
                </a:solidFill>
                <a:highlight>
                  <a:srgbClr val="FFFF00"/>
                </a:highlight>
                <a:latin typeface="Caveat Brush" pitchFamily="2" charset="0"/>
              </a:rPr>
              <a:t>8. Khree UFO</a:t>
            </a:r>
            <a:r>
              <a:rPr lang="fr-FR" sz="2400">
                <a:solidFill>
                  <a:srgbClr val="666666"/>
                </a:solidFill>
                <a:latin typeface="Caveat Brush" pitchFamily="2" charset="0"/>
              </a:rPr>
              <a:t>  9. Compact mirror  </a:t>
            </a:r>
            <a:r>
              <a:rPr lang="fr-FR" sz="2400">
                <a:solidFill>
                  <a:srgbClr val="666666"/>
                </a:solidFill>
                <a:highlight>
                  <a:srgbClr val="FFFF00"/>
                </a:highlight>
                <a:latin typeface="Caveat Brush" pitchFamily="2" charset="0"/>
              </a:rPr>
              <a:t>10. UwellAmulet Pod System</a:t>
            </a:r>
            <a:r>
              <a:rPr lang="fr-FR" sz="2400">
                <a:solidFill>
                  <a:srgbClr val="666666"/>
                </a:solidFill>
                <a:latin typeface="Caveat Brush" pitchFamily="2" charset="0"/>
              </a:rPr>
              <a:t>  </a:t>
            </a:r>
            <a:r>
              <a:rPr lang="fr-FR" sz="2400">
                <a:solidFill>
                  <a:srgbClr val="666666"/>
                </a:solidFill>
                <a:highlight>
                  <a:srgbClr val="FFFF00"/>
                </a:highlight>
                <a:latin typeface="Caveat Brush" pitchFamily="2" charset="0"/>
              </a:rPr>
              <a:t>11. Puff Bar  </a:t>
            </a:r>
            <a:endParaRPr lang="en-US" sz="2400">
              <a:highlight>
                <a:srgbClr val="FFFF00"/>
              </a:highlight>
              <a:latin typeface="Caveat Brush" pitchFamily="2" charset="0"/>
            </a:endParaRPr>
          </a:p>
        </p:txBody>
      </p:sp>
    </p:spTree>
    <p:extLst>
      <p:ext uri="{BB962C8B-B14F-4D97-AF65-F5344CB8AC3E}">
        <p14:creationId xmlns:p14="http://schemas.microsoft.com/office/powerpoint/2010/main" val="859330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96170"/>
          </a:xfrm>
          <a:prstGeom prst="rect">
            <a:avLst/>
          </a:prstGeom>
        </p:spPr>
        <p:txBody>
          <a:bodyPr lIns="0" tIns="0" rIns="0" bIns="0" rtlCol="0" anchor="t">
            <a:spAutoFit/>
          </a:bodyPr>
          <a:lstStyle/>
          <a:p>
            <a:pPr algn="ctr" defTabSz="857250">
              <a:lnSpc>
                <a:spcPts val="6694"/>
              </a:lnSpc>
              <a:buClrTx/>
            </a:pPr>
            <a:r>
              <a:rPr lang="en-US" sz="9600" b="0" i="0" u="none" strike="noStrike">
                <a:solidFill>
                  <a:srgbClr val="FF914D"/>
                </a:solidFill>
                <a:effectLst/>
                <a:latin typeface="Caveat Brush" pitchFamily="2" charset="0"/>
              </a:rPr>
              <a:t>MITO</a:t>
            </a:r>
            <a:r>
              <a:rPr lang="en-US" sz="8800" kern="1200">
                <a:solidFill>
                  <a:srgbClr val="FF914D"/>
                </a:solidFill>
                <a:latin typeface="Caveat Brush" pitchFamily="2" charset="0"/>
                <a:ea typeface="+mn-ea"/>
                <a:cs typeface="+mn-cs"/>
              </a:rPr>
              <a:t> </a:t>
            </a:r>
          </a:p>
        </p:txBody>
      </p:sp>
      <p:sp>
        <p:nvSpPr>
          <p:cNvPr id="8" name="TextBox 8"/>
          <p:cNvSpPr txBox="1"/>
          <p:nvPr/>
        </p:nvSpPr>
        <p:spPr>
          <a:xfrm>
            <a:off x="187835" y="1157942"/>
            <a:ext cx="8768324" cy="4732962"/>
          </a:xfrm>
          <a:prstGeom prst="rect">
            <a:avLst/>
          </a:prstGeom>
        </p:spPr>
        <p:txBody>
          <a:bodyPr wrap="square" lIns="0" tIns="0" rIns="0" bIns="0" rtlCol="0" anchor="t">
            <a:spAutoFit/>
          </a:bodyPr>
          <a:lstStyle/>
          <a:p>
            <a:pPr algn="ctr" defTabSz="857250">
              <a:buClrTx/>
            </a:pPr>
            <a:endParaRPr lang="en-US" sz="6756" kern="1200">
              <a:solidFill>
                <a:srgbClr val="8FDB34"/>
              </a:solidFill>
              <a:latin typeface="Caveat Brush"/>
              <a:ea typeface="+mn-ea"/>
              <a:cs typeface="+mn-cs"/>
            </a:endParaRPr>
          </a:p>
          <a:p>
            <a:pPr algn="ctr" rtl="0" fontAlgn="base">
              <a:buNone/>
            </a:pPr>
            <a:r>
              <a:rPr lang="es-ES" sz="6000" b="1" i="0" u="none" strike="noStrike">
                <a:solidFill>
                  <a:srgbClr val="92D050"/>
                </a:solidFill>
                <a:effectLst/>
                <a:latin typeface="Caveat Brush" pitchFamily="2" charset="0"/>
              </a:rPr>
              <a:t>La marihuana es natural... </a:t>
            </a:r>
            <a:r>
              <a:rPr lang="en-US" sz="6000" b="0" i="0">
                <a:solidFill>
                  <a:srgbClr val="000000"/>
                </a:solidFill>
                <a:effectLst/>
                <a:latin typeface="Caveat Brush" pitchFamily="2" charset="0"/>
              </a:rPr>
              <a:t>​</a:t>
            </a:r>
            <a:endParaRPr lang="en-US" sz="7200" b="0" i="0">
              <a:solidFill>
                <a:srgbClr val="000000"/>
              </a:solidFill>
              <a:effectLst/>
              <a:latin typeface="Segoe UI" panose="020B0502040204020203" pitchFamily="34" charset="0"/>
            </a:endParaRPr>
          </a:p>
          <a:p>
            <a:pPr algn="ctr" rtl="0" fontAlgn="base">
              <a:buNone/>
            </a:pPr>
            <a:r>
              <a:rPr lang="es-ES" sz="6000" b="1" i="0" u="none" strike="noStrike">
                <a:solidFill>
                  <a:srgbClr val="92D050"/>
                </a:solidFill>
                <a:effectLst/>
                <a:latin typeface="Caveat Brush" pitchFamily="2" charset="0"/>
              </a:rPr>
              <a:t>y por lo tanto segura de consumir durante el embarazo y alrededor de los niños.</a:t>
            </a:r>
            <a:endParaRPr lang="en-US" sz="7200"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763902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MARIHUANA</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136566" y="1234427"/>
            <a:ext cx="8870868" cy="1846468"/>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ts val="4560"/>
              </a:lnSpc>
              <a:spcBef>
                <a:spcPts val="0"/>
              </a:spcBef>
              <a:spcAft>
                <a:spcPts val="0"/>
              </a:spcAft>
              <a:buClr>
                <a:srgbClr val="000000"/>
              </a:buClr>
              <a:buSzTx/>
              <a:buFont typeface="Arial"/>
              <a:buNone/>
              <a:tabLst/>
              <a:defRPr/>
            </a:pP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Muchos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estados</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han</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legalizado</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alguna</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forma de</a:t>
            </a: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560"/>
              </a:lnSpc>
              <a:spcBef>
                <a:spcPts val="0"/>
              </a:spcBef>
              <a:spcAft>
                <a:spcPts val="0"/>
              </a:spcAft>
              <a:buClr>
                <a:srgbClr val="000000"/>
              </a:buClr>
              <a:buSzTx/>
              <a:buFont typeface="Arial"/>
              <a:buNone/>
              <a:tabLst/>
              <a:defRPr/>
            </a:pP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marihuana para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uso</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médico</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o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recreativo</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a:t>
            </a:r>
          </a:p>
          <a:p>
            <a:pPr marL="0" marR="0" lvl="0" indent="0" algn="ctr" defTabSz="857250" rtl="0" eaLnBrk="1" fontAlgn="auto" latinLnBrk="0" hangingPunct="1">
              <a:lnSpc>
                <a:spcPts val="4560"/>
              </a:lnSpc>
              <a:spcBef>
                <a:spcPts val="0"/>
              </a:spcBef>
              <a:spcAft>
                <a:spcPts val="0"/>
              </a:spcAft>
              <a:buClrTx/>
              <a:buSzTx/>
              <a:buFont typeface="Arial"/>
              <a:buNone/>
              <a:tabLst/>
              <a:defRPr/>
            </a:pP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pic>
        <p:nvPicPr>
          <p:cNvPr id="3" name="Google Shape;259;p31" descr="Shallow Focus Photography of Cannabis Plant">
            <a:extLst>
              <a:ext uri="{FF2B5EF4-FFF2-40B4-BE49-F238E27FC236}">
                <a16:creationId xmlns:a16="http://schemas.microsoft.com/office/drawing/2014/main" id="{1CABA2F7-6F5A-9715-087B-47A611932285}"/>
              </a:ext>
            </a:extLst>
          </p:cNvPr>
          <p:cNvPicPr preferRelativeResize="0">
            <a:picLocks/>
          </p:cNvPicPr>
          <p:nvPr/>
        </p:nvPicPr>
        <p:blipFill rotWithShape="1">
          <a:blip r:embed="rId13">
            <a:alphaModFix/>
          </a:blip>
          <a:stretch/>
        </p:blipFill>
        <p:spPr>
          <a:xfrm>
            <a:off x="4885464" y="2638599"/>
            <a:ext cx="3961515" cy="3182389"/>
          </a:xfrm>
          <a:prstGeom prst="rect">
            <a:avLst/>
          </a:prstGeom>
          <a:noFill/>
          <a:ln w="38100">
            <a:solidFill>
              <a:srgbClr val="92D050"/>
            </a:solidFill>
          </a:ln>
        </p:spPr>
      </p:pic>
      <p:sp>
        <p:nvSpPr>
          <p:cNvPr id="12" name="TextBox 11">
            <a:extLst>
              <a:ext uri="{FF2B5EF4-FFF2-40B4-BE49-F238E27FC236}">
                <a16:creationId xmlns:a16="http://schemas.microsoft.com/office/drawing/2014/main" id="{5C3F6CA8-FE1B-1E68-FE84-9061F956D3E6}"/>
              </a:ext>
            </a:extLst>
          </p:cNvPr>
          <p:cNvSpPr txBox="1"/>
          <p:nvPr/>
        </p:nvSpPr>
        <p:spPr>
          <a:xfrm>
            <a:off x="206365" y="2683414"/>
            <a:ext cx="4520723" cy="3606693"/>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Dado que la marihuana proviene de una planta, a menudo existe un malentendido sobre sus efectos durante el embarazo y en los niños.</a:t>
            </a:r>
            <a:endParaRPr kumimoji="0" lang="en-US" sz="3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857250" rtl="0" eaLnBrk="1" fontAlgn="auto" latinLnBrk="0" hangingPunct="1">
              <a:lnSpc>
                <a:spcPts val="456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Tree>
    <p:extLst>
      <p:ext uri="{BB962C8B-B14F-4D97-AF65-F5344CB8AC3E}">
        <p14:creationId xmlns:p14="http://schemas.microsoft.com/office/powerpoint/2010/main" val="1137913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1331134"/>
          </a:xfrm>
          <a:prstGeom prst="rect">
            <a:avLst/>
          </a:prstGeom>
        </p:spPr>
        <p:txBody>
          <a:bodyPr lIns="0" tIns="0" rIns="0" bIns="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s-ES" sz="4400" b="0" i="0" u="none" strike="noStrike" kern="1200" cap="none" spc="0" normalizeH="0" baseline="0" noProof="0">
                <a:ln>
                  <a:noFill/>
                </a:ln>
                <a:solidFill>
                  <a:srgbClr val="F98832"/>
                </a:solidFill>
                <a:effectLst/>
                <a:uLnTx/>
                <a:uFillTx/>
                <a:latin typeface="Caveat Brush"/>
                <a:ea typeface="+mn-ea"/>
                <a:cs typeface="Arial"/>
                <a:sym typeface="Arial"/>
              </a:rPr>
              <a:t>MARIHUANA: EMBARAZO Y MÁS ALLÁ</a:t>
            </a:r>
            <a:endParaRPr kumimoji="0" lang="en-US" sz="44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5057"/>
              </a:lnSpc>
              <a:spcBef>
                <a:spcPts val="0"/>
              </a:spcBef>
              <a:spcAft>
                <a:spcPts val="0"/>
              </a:spcAft>
              <a:buClrTx/>
              <a:buSzTx/>
              <a:buFont typeface="Arial"/>
              <a:buNone/>
              <a:tabLst/>
              <a:defRPr/>
            </a:pPr>
            <a:endParaRPr kumimoji="0" lang="en-US" sz="4400" b="0" i="0" u="none" strike="noStrike" kern="1200" cap="none" spc="0" normalizeH="0" baseline="0" noProof="0">
              <a:ln>
                <a:noFill/>
              </a:ln>
              <a:solidFill>
                <a:srgbClr val="F98832"/>
              </a:solidFill>
              <a:effectLst/>
              <a:uLnTx/>
              <a:uFillTx/>
              <a:latin typeface="Caveat Brush" pitchFamily="2" charset="0"/>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4732718" y="1358609"/>
            <a:ext cx="4147210" cy="5975803"/>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ts val="456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El THC y otras sustancias químicas de la marihuana pueden transmitirse a los bebés a través de la leche materna.</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a:t>
            </a:r>
            <a:endParaRPr kumimoji="0" lang="en-US" sz="2800" b="1"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560"/>
              </a:lnSpc>
              <a:spcBef>
                <a:spcPts val="0"/>
              </a:spcBef>
              <a:spcAft>
                <a:spcPts val="0"/>
              </a:spcAft>
              <a:buClr>
                <a:srgbClr val="000000"/>
              </a:buClr>
              <a:buSzTx/>
              <a:buFont typeface="Arial"/>
              <a:buNone/>
              <a:tabLst/>
              <a:defRPr/>
            </a:pPr>
            <a:endParaRPr kumimoji="0" lang="en-US" sz="1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560"/>
              </a:lnSpc>
              <a:spcBef>
                <a:spcPts val="0"/>
              </a:spcBef>
              <a:spcAft>
                <a:spcPts val="0"/>
              </a:spcAft>
              <a:buClr>
                <a:srgbClr val="000000"/>
              </a:buClr>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Una persona que está amamantando </a:t>
            </a:r>
            <a:r>
              <a:rPr kumimoji="0" lang="es-ES" sz="3600" b="0" i="0" u="none" strike="noStrike" kern="1200" cap="none" spc="0" normalizeH="0" baseline="0" noProof="0">
                <a:ln>
                  <a:noFill/>
                </a:ln>
                <a:solidFill>
                  <a:srgbClr val="FF924C"/>
                </a:solidFill>
                <a:effectLst/>
                <a:uLnTx/>
                <a:uFillTx/>
                <a:latin typeface="Caveat Brush"/>
                <a:ea typeface="+mn-ea"/>
                <a:cs typeface="Arial"/>
                <a:sym typeface="Arial"/>
              </a:rPr>
              <a:t>NO </a:t>
            </a: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debe consumir marihuana.</a:t>
            </a:r>
          </a:p>
          <a:p>
            <a:pPr marL="0" marR="0" lvl="0" indent="0" algn="ctr" defTabSz="857250" rtl="0" eaLnBrk="1" fontAlgn="auto" latinLnBrk="0" hangingPunct="1">
              <a:lnSpc>
                <a:spcPts val="4560"/>
              </a:lnSpc>
              <a:spcBef>
                <a:spcPts val="0"/>
              </a:spcBef>
              <a:spcAft>
                <a:spcPts val="0"/>
              </a:spcAft>
              <a:buClrTx/>
              <a:buSzTx/>
              <a:buFont typeface="Arial"/>
              <a:buNone/>
              <a:tabLst/>
              <a:defRPr/>
            </a:pP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560"/>
              </a:lnSpc>
              <a:spcBef>
                <a:spcPts val="0"/>
              </a:spcBef>
              <a:spcAft>
                <a:spcPts val="0"/>
              </a:spcAft>
              <a:buClrTx/>
              <a:buSzTx/>
              <a:buFont typeface="Arial"/>
              <a:buNone/>
              <a:tabLst/>
              <a:defRPr/>
            </a:pP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12" name="TextBox 11">
            <a:extLst>
              <a:ext uri="{FF2B5EF4-FFF2-40B4-BE49-F238E27FC236}">
                <a16:creationId xmlns:a16="http://schemas.microsoft.com/office/drawing/2014/main" id="{5C3F6CA8-FE1B-1E68-FE84-9061F956D3E6}"/>
              </a:ext>
            </a:extLst>
          </p:cNvPr>
          <p:cNvSpPr txBox="1"/>
          <p:nvPr/>
        </p:nvSpPr>
        <p:spPr>
          <a:xfrm>
            <a:off x="330488" y="1260892"/>
            <a:ext cx="4520723" cy="6679329"/>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ts val="4560"/>
              </a:lnSpc>
              <a:spcBef>
                <a:spcPts val="0"/>
              </a:spcBef>
              <a:spcAft>
                <a:spcPts val="0"/>
              </a:spcAft>
              <a:buClr>
                <a:srgbClr val="000000"/>
              </a:buClr>
              <a:buSzTx/>
              <a:buFont typeface="Arial"/>
              <a:buNone/>
              <a:tabLst/>
              <a:defRPr/>
            </a:pPr>
            <a:r>
              <a:rPr kumimoji="0" lang="en-US" sz="3200" b="0" i="0" u="sng" strike="noStrike" kern="1200" cap="none" spc="0" normalizeH="0" baseline="0" noProof="0" err="1">
                <a:ln>
                  <a:noFill/>
                </a:ln>
                <a:solidFill>
                  <a:srgbClr val="000000"/>
                </a:solidFill>
                <a:effectLst/>
                <a:uLnTx/>
                <a:uFillTx/>
                <a:latin typeface="Caveat Brush"/>
                <a:ea typeface="+mn-ea"/>
                <a:cs typeface="Arial"/>
                <a:sym typeface="Arial"/>
              </a:rPr>
              <a:t>Efectos</a:t>
            </a:r>
            <a:r>
              <a:rPr kumimoji="0" lang="en-US" sz="3200" b="0" i="0" u="sng"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sng" strike="noStrike" kern="1200" cap="none" spc="0" normalizeH="0" baseline="0" noProof="0" err="1">
                <a:ln>
                  <a:noFill/>
                </a:ln>
                <a:solidFill>
                  <a:srgbClr val="000000"/>
                </a:solidFill>
                <a:effectLst/>
                <a:uLnTx/>
                <a:uFillTx/>
                <a:latin typeface="Caveat Brush"/>
                <a:ea typeface="+mn-ea"/>
                <a:cs typeface="Arial"/>
                <a:sym typeface="Arial"/>
              </a:rPr>
              <a:t>en</a:t>
            </a:r>
            <a:r>
              <a:rPr kumimoji="0" lang="en-US" sz="3200" b="0" i="0" u="sng" strike="noStrike" kern="1200" cap="none" spc="0" normalizeH="0" baseline="0" noProof="0">
                <a:ln>
                  <a:noFill/>
                </a:ln>
                <a:solidFill>
                  <a:srgbClr val="000000"/>
                </a:solidFill>
                <a:effectLst/>
                <a:uLnTx/>
                <a:uFillTx/>
                <a:latin typeface="Caveat Brush"/>
                <a:ea typeface="+mn-ea"/>
                <a:cs typeface="Arial"/>
                <a:sym typeface="Arial"/>
              </a:rPr>
              <a:t> la Salud</a:t>
            </a: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200"/>
              </a:lnSpc>
              <a:spcBef>
                <a:spcPts val="0"/>
              </a:spcBef>
              <a:spcAft>
                <a:spcPts val="0"/>
              </a:spcAft>
              <a:buClr>
                <a:srgbClr val="000000"/>
              </a:buClr>
              <a:buSzTx/>
              <a:buFont typeface="Arial,Sans-Serif"/>
              <a:buChar char="•"/>
              <a:tabLst/>
              <a:defRPr/>
            </a:pP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Nacimiento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prematuro</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o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muerte</a:t>
            </a:r>
            <a:endParaRPr kumimoji="0" lang="en-US" sz="2800" b="0" i="0" u="none" strike="noStrike" kern="1200" cap="none" spc="0" normalizeH="0" baseline="0" noProof="0" err="1">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200"/>
              </a:lnSpc>
              <a:spcBef>
                <a:spcPts val="0"/>
              </a:spcBef>
              <a:spcAft>
                <a:spcPts val="0"/>
              </a:spcAft>
              <a:buClr>
                <a:srgbClr val="000000"/>
              </a:buClr>
              <a:buSzTx/>
              <a:buFont typeface="Arial,Sans-Serif"/>
              <a:buChar char="•"/>
              <a:tabLst/>
              <a:defRPr/>
            </a:pP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Problemas</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desarrollo</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cerebral</a:t>
            </a: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200"/>
              </a:lnSpc>
              <a:spcBef>
                <a:spcPts val="0"/>
              </a:spcBef>
              <a:spcAft>
                <a:spcPts val="0"/>
              </a:spcAft>
              <a:buClr>
                <a:srgbClr val="000000"/>
              </a:buClr>
              <a:buSzTx/>
              <a:buFont typeface="Arial,Sans-Serif"/>
              <a:buChar char="•"/>
              <a:tabLst/>
              <a:defRPr/>
            </a:pP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Síntomas</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abstinencia</a:t>
            </a:r>
            <a:endParaRPr kumimoji="0" lang="en-US" sz="2800" b="0" i="0" u="none" strike="noStrike" kern="1200" cap="none" spc="0" normalizeH="0" baseline="0" noProof="0" err="1">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200"/>
              </a:lnSpc>
              <a:spcBef>
                <a:spcPts val="0"/>
              </a:spcBef>
              <a:spcAft>
                <a:spcPts val="0"/>
              </a:spcAft>
              <a:buClr>
                <a:srgbClr val="000000"/>
              </a:buClr>
              <a:buSzTx/>
              <a:buFont typeface="Arial,Sans-Serif"/>
              <a:buChar char="•"/>
              <a:tabLst/>
              <a:defRPr/>
            </a:pP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Problemas</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para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dormir</a:t>
            </a:r>
            <a:endParaRPr kumimoji="0" lang="en-US" sz="2800" b="0" i="0" u="none" strike="noStrike" kern="1200" cap="none" spc="0" normalizeH="0" baseline="0" noProof="0" err="1">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200"/>
              </a:lnSpc>
              <a:spcBef>
                <a:spcPts val="0"/>
              </a:spcBef>
              <a:spcAft>
                <a:spcPts val="0"/>
              </a:spcAft>
              <a:buClr>
                <a:srgbClr val="000000"/>
              </a:buClr>
              <a:buSzTx/>
              <a:buFont typeface="Arial,Sans-Serif"/>
              <a:buChar char="•"/>
              <a:tabLst/>
              <a:defRPr/>
            </a:pP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Dificultades</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atención</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memoria</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y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aprendizaje</a:t>
            </a:r>
          </a:p>
          <a:p>
            <a:pPr marL="457200" marR="0" lvl="0" indent="-457200" algn="l" defTabSz="857250" rtl="0" eaLnBrk="1" fontAlgn="auto" latinLnBrk="0" hangingPunct="1">
              <a:lnSpc>
                <a:spcPts val="4200"/>
              </a:lnSpc>
              <a:spcBef>
                <a:spcPts val="0"/>
              </a:spcBef>
              <a:spcAft>
                <a:spcPts val="0"/>
              </a:spcAft>
              <a:buClr>
                <a:srgbClr val="000000"/>
              </a:buClr>
              <a:buSzTx/>
              <a:buFont typeface="Arial,Sans-Serif"/>
              <a:buChar char="•"/>
              <a:tabLst/>
              <a:defRPr/>
            </a:pP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Problemas</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comportamiento</a:t>
            </a:r>
            <a:endParaRPr kumimoji="0" lang="en-US" sz="2800" b="0" i="0" u="none" strike="noStrike" kern="1200" cap="none" spc="0" normalizeH="0" baseline="0" noProof="0" err="1">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560"/>
              </a:lnSpc>
              <a:spcBef>
                <a:spcPts val="0"/>
              </a:spcBef>
              <a:spcAft>
                <a:spcPts val="0"/>
              </a:spcAft>
              <a:buClrTx/>
              <a:buSzTx/>
              <a:buFont typeface="Arial"/>
              <a:buNone/>
              <a:tabLst/>
              <a:defRPr/>
            </a:pPr>
            <a:endParaRPr kumimoji="0" lang="en-US" sz="3200" b="0" i="0" u="sng"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560"/>
              </a:lnSpc>
              <a:spcBef>
                <a:spcPts val="0"/>
              </a:spcBef>
              <a:spcAft>
                <a:spcPts val="0"/>
              </a:spcAft>
              <a:buClrTx/>
              <a:buSzTx/>
              <a:buFont typeface="Arial"/>
              <a:buNone/>
              <a:tabLst/>
              <a:defRPr/>
            </a:pPr>
            <a:r>
              <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rPr>
              <a:t> </a:t>
            </a:r>
          </a:p>
        </p:txBody>
      </p:sp>
      <p:sp>
        <p:nvSpPr>
          <p:cNvPr id="7" name="Freeform 7">
            <a:extLst>
              <a:ext uri="{FF2B5EF4-FFF2-40B4-BE49-F238E27FC236}">
                <a16:creationId xmlns:a16="http://schemas.microsoft.com/office/drawing/2014/main" id="{19A8E264-8044-A64F-3752-8D225BEF862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AutoShape 5">
            <a:extLst>
              <a:ext uri="{FF2B5EF4-FFF2-40B4-BE49-F238E27FC236}">
                <a16:creationId xmlns:a16="http://schemas.microsoft.com/office/drawing/2014/main" id="{1493F4CC-515A-2B35-D8BF-79E0ABF2EF8A}"/>
              </a:ext>
            </a:extLst>
          </p:cNvPr>
          <p:cNvSpPr/>
          <p:nvPr/>
        </p:nvSpPr>
        <p:spPr>
          <a:xfrm flipV="1">
            <a:off x="4732718" y="1603168"/>
            <a:ext cx="0" cy="4797631"/>
          </a:xfrm>
          <a:prstGeom prst="line">
            <a:avLst/>
          </a:prstGeom>
          <a:ln w="57150" cap="flat">
            <a:solidFill>
              <a:srgbClr val="C9E265"/>
            </a:solidFill>
            <a:prstDash val="sysDot"/>
            <a:headEnd type="triangle" w="lg" len="med"/>
            <a:tailEnd type="triangle" w="lg"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03498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576691-6580-3CE0-34A5-8D90DD7D3293}"/>
              </a:ext>
            </a:extLst>
          </p:cNvPr>
          <p:cNvPicPr>
            <a:picLocks noChangeAspect="1"/>
          </p:cNvPicPr>
          <p:nvPr/>
        </p:nvPicPr>
        <p:blipFill>
          <a:blip r:embed="rId3"/>
          <a:stretch>
            <a:fillRect/>
          </a:stretch>
        </p:blipFill>
        <p:spPr>
          <a:xfrm>
            <a:off x="804727" y="3994855"/>
            <a:ext cx="7351741" cy="2767465"/>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570782" y="398297"/>
            <a:ext cx="8308461" cy="630301"/>
          </a:xfrm>
          <a:prstGeom prst="rect">
            <a:avLst/>
          </a:prstGeom>
        </p:spPr>
        <p:txBody>
          <a:bodyPr wrap="square"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000" b="0" i="0" u="none" strike="noStrike" kern="1200" cap="none" spc="0" normalizeH="0" baseline="0" noProof="0">
                <a:ln>
                  <a:noFill/>
                </a:ln>
                <a:solidFill>
                  <a:srgbClr val="F98832"/>
                </a:solidFill>
                <a:effectLst/>
                <a:uLnTx/>
                <a:uFillTx/>
                <a:latin typeface="Caveat Brush"/>
                <a:ea typeface="+mn-ea"/>
                <a:cs typeface="Arial"/>
                <a:sym typeface="Arial"/>
              </a:rPr>
              <a:t>HUMO DE MARIHUANA DE SEGUNDA MANO</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Freeform 7">
            <a:extLst>
              <a:ext uri="{FF2B5EF4-FFF2-40B4-BE49-F238E27FC236}">
                <a16:creationId xmlns:a16="http://schemas.microsoft.com/office/drawing/2014/main" id="{FDCD4B65-5DEE-B147-055E-90E277212DD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117059" y="1434310"/>
            <a:ext cx="8909881" cy="4960910"/>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ts val="4800"/>
              </a:lnSpc>
              <a:spcBef>
                <a:spcPts val="0"/>
              </a:spcBef>
              <a:spcAft>
                <a:spcPts val="0"/>
              </a:spcAft>
              <a:buClr>
                <a:srgbClr val="000000"/>
              </a:buClr>
              <a:buSzTx/>
              <a:buFont typeface="Arial"/>
              <a:buNone/>
              <a:tabLst/>
              <a:defRPr/>
            </a:pPr>
            <a:r>
              <a:rPr kumimoji="0" lang="es-ES" sz="3400" b="0" i="0" u="none" strike="noStrike" kern="1200" cap="none" spc="0" normalizeH="0" baseline="0" noProof="0">
                <a:ln>
                  <a:noFill/>
                </a:ln>
                <a:solidFill>
                  <a:srgbClr val="000000"/>
                </a:solidFill>
                <a:effectLst/>
                <a:uLnTx/>
                <a:uFillTx/>
                <a:latin typeface="Caveat Brush"/>
                <a:ea typeface="+mn-ea"/>
                <a:cs typeface="Arial"/>
                <a:sym typeface="Arial"/>
              </a:rPr>
              <a:t>Niños expuestos al humo de marihuana de segunda mano:</a:t>
            </a:r>
          </a:p>
          <a:p>
            <a:pPr marL="0" marR="0" lvl="0" indent="0" algn="ctr" defTabSz="857250" rtl="0" eaLnBrk="1" fontAlgn="auto" latinLnBrk="0" hangingPunct="1">
              <a:lnSpc>
                <a:spcPts val="48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Han mostrado rastros de THC en la orina.</a:t>
            </a:r>
            <a:endParaRPr kumimoji="0" lang="en-US" sz="28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48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Puede desencadenarse tener ataques de asma.</a:t>
            </a: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8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Puede experimentar reducción de memoria y coordinación</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857250" rtl="0" eaLnBrk="1" fontAlgn="auto" latinLnBrk="0" hangingPunct="1">
              <a:lnSpc>
                <a:spcPts val="4800"/>
              </a:lnSpc>
              <a:spcBef>
                <a:spcPts val="0"/>
              </a:spcBef>
              <a:spcAft>
                <a:spcPts val="0"/>
              </a:spcAft>
              <a:buClrTx/>
              <a:buSzTx/>
              <a:buFont typeface="Arial"/>
              <a:buNone/>
              <a:tabLst/>
              <a:defRPr/>
            </a:pP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8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8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l" defTabSz="857250" rtl="0" eaLnBrk="1" fontAlgn="auto" latinLnBrk="0" hangingPunct="1">
              <a:lnSpc>
                <a:spcPts val="456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Tree>
    <p:extLst>
      <p:ext uri="{BB962C8B-B14F-4D97-AF65-F5344CB8AC3E}">
        <p14:creationId xmlns:p14="http://schemas.microsoft.com/office/powerpoint/2010/main" val="2208008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1331134"/>
          </a:xfrm>
          <a:prstGeom prst="rect">
            <a:avLst/>
          </a:prstGeom>
        </p:spPr>
        <p:txBody>
          <a:bodyPr lIns="0" tIns="0" rIns="0" bIns="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MARIHUANA</a:t>
            </a:r>
            <a:endParaRPr kumimoji="0" lang="en-US" sz="44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5057"/>
              </a:lnSpc>
              <a:spcBef>
                <a:spcPts val="0"/>
              </a:spcBef>
              <a:spcAft>
                <a:spcPts val="0"/>
              </a:spcAft>
              <a:buClrTx/>
              <a:buSzTx/>
              <a:buFont typeface="Arial"/>
              <a:buNone/>
              <a:tabLst/>
              <a:defRPr/>
            </a:pPr>
            <a:endParaRPr kumimoji="0" lang="en-US" sz="4400" b="0" i="0" u="none" strike="noStrike" kern="1200" cap="none" spc="0" normalizeH="0" baseline="0" noProof="0">
              <a:ln>
                <a:noFill/>
              </a:ln>
              <a:solidFill>
                <a:srgbClr val="F98832"/>
              </a:solidFill>
              <a:effectLst/>
              <a:uLnTx/>
              <a:uFillTx/>
              <a:latin typeface="Caveat Brush" pitchFamily="2" charset="0"/>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136566" y="1216203"/>
            <a:ext cx="8870868" cy="1872116"/>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s-ES" sz="4000" b="0" i="0" u="none" strike="noStrike" kern="1200" cap="none" spc="0" normalizeH="0" baseline="0" noProof="0">
                <a:ln>
                  <a:noFill/>
                </a:ln>
                <a:solidFill>
                  <a:srgbClr val="000000"/>
                </a:solidFill>
                <a:effectLst/>
                <a:uLnTx/>
                <a:uFillTx/>
                <a:latin typeface="Caveat Brush"/>
                <a:ea typeface="+mn-ea"/>
                <a:cs typeface="Arial"/>
                <a:sym typeface="Arial"/>
              </a:rPr>
              <a:t>No existe un </a:t>
            </a:r>
            <a:r>
              <a:rPr kumimoji="0" lang="es-ES" sz="4000" b="0" i="0" u="none" strike="noStrike" kern="1200" cap="none" spc="0" normalizeH="0" baseline="0" noProof="0">
                <a:ln>
                  <a:noFill/>
                </a:ln>
                <a:solidFill>
                  <a:srgbClr val="FF924C"/>
                </a:solidFill>
                <a:effectLst/>
                <a:uLnTx/>
                <a:uFillTx/>
                <a:latin typeface="Caveat Brush"/>
                <a:ea typeface="+mn-ea"/>
                <a:cs typeface="Arial"/>
                <a:sym typeface="Arial"/>
              </a:rPr>
              <a:t>nivel seguro </a:t>
            </a:r>
            <a:r>
              <a:rPr kumimoji="0" lang="es-ES" sz="4000" b="0" i="0" u="none" strike="noStrike" kern="1200" cap="none" spc="0" normalizeH="0" baseline="0" noProof="0">
                <a:ln>
                  <a:noFill/>
                </a:ln>
                <a:solidFill>
                  <a:srgbClr val="000000"/>
                </a:solidFill>
                <a:effectLst/>
                <a:uLnTx/>
                <a:uFillTx/>
                <a:latin typeface="Caveat Brush"/>
                <a:ea typeface="+mn-ea"/>
                <a:cs typeface="Arial"/>
                <a:sym typeface="Arial"/>
              </a:rPr>
              <a:t>de exposición a...</a:t>
            </a:r>
            <a:endParaRPr kumimoji="0" lang="en-US" sz="40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456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560"/>
              </a:lnSpc>
              <a:spcBef>
                <a:spcPts val="0"/>
              </a:spcBef>
              <a:spcAft>
                <a:spcPts val="0"/>
              </a:spcAft>
              <a:buClrTx/>
              <a:buSzTx/>
              <a:buFont typeface="Arial"/>
              <a:buNone/>
              <a:tabLst/>
              <a:defRPr/>
            </a:pP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12" name="TextBox 11">
            <a:extLst>
              <a:ext uri="{FF2B5EF4-FFF2-40B4-BE49-F238E27FC236}">
                <a16:creationId xmlns:a16="http://schemas.microsoft.com/office/drawing/2014/main" id="{5C3F6CA8-FE1B-1E68-FE84-9061F956D3E6}"/>
              </a:ext>
            </a:extLst>
          </p:cNvPr>
          <p:cNvSpPr txBox="1"/>
          <p:nvPr/>
        </p:nvSpPr>
        <p:spPr>
          <a:xfrm>
            <a:off x="7134" y="1826202"/>
            <a:ext cx="3504229" cy="2571794"/>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500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El humo de la  marihuana durante el embarazo o la lactancia</a:t>
            </a:r>
            <a:endParaRPr kumimoji="0" lang="en-US" sz="28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44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pic>
        <p:nvPicPr>
          <p:cNvPr id="7" name="Google Shape;288;p34" descr="Announcement">
            <a:extLst>
              <a:ext uri="{FF2B5EF4-FFF2-40B4-BE49-F238E27FC236}">
                <a16:creationId xmlns:a16="http://schemas.microsoft.com/office/drawing/2014/main" id="{2438CAA1-8961-51F2-9FA5-182EF366B0BD}"/>
              </a:ext>
            </a:extLst>
          </p:cNvPr>
          <p:cNvPicPr preferRelativeResize="0"/>
          <p:nvPr/>
        </p:nvPicPr>
        <p:blipFill rotWithShape="1">
          <a:blip r:embed="rId13">
            <a:alphaModFix/>
            <a:extLst>
              <a:ext uri="{BEBA8EAE-BF5A-486C-A8C5-ECC9F3942E4B}">
                <a14:imgProps xmlns:a14="http://schemas.microsoft.com/office/drawing/2010/main">
                  <a14:imgLayer r:embed="rId14">
                    <a14:imgEffect>
                      <a14:sharpenSoften amount="24000"/>
                    </a14:imgEffect>
                  </a14:imgLayer>
                </a14:imgProps>
              </a:ext>
            </a:extLst>
          </a:blip>
          <a:srcRect/>
          <a:stretch/>
        </p:blipFill>
        <p:spPr>
          <a:xfrm>
            <a:off x="2259520" y="3771421"/>
            <a:ext cx="4442155" cy="2820421"/>
          </a:xfrm>
          <a:prstGeom prst="rect">
            <a:avLst/>
          </a:prstGeom>
          <a:noFill/>
          <a:ln w="38100">
            <a:solidFill>
              <a:srgbClr val="92D050"/>
            </a:solidFill>
          </a:ln>
        </p:spPr>
      </p:pic>
      <p:sp>
        <p:nvSpPr>
          <p:cNvPr id="11" name="TextBox 10">
            <a:extLst>
              <a:ext uri="{FF2B5EF4-FFF2-40B4-BE49-F238E27FC236}">
                <a16:creationId xmlns:a16="http://schemas.microsoft.com/office/drawing/2014/main" id="{218CDD27-A794-4A27-72A9-5D7A1BE33D24}"/>
              </a:ext>
            </a:extLst>
          </p:cNvPr>
          <p:cNvSpPr txBox="1"/>
          <p:nvPr/>
        </p:nvSpPr>
        <p:spPr>
          <a:xfrm>
            <a:off x="5444332" y="1823089"/>
            <a:ext cx="3259777" cy="3155287"/>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500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El humo de la marihuana de segunda mano para </a:t>
            </a:r>
            <a:endParaRPr kumimoji="0" lang="en-US" sz="28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ct val="1500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bebés y niños</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a:t>
            </a:r>
          </a:p>
          <a:p>
            <a:pPr marL="0" marR="0" lvl="0" indent="0" algn="ctr" defTabSz="857250" rtl="0" eaLnBrk="1" fontAlgn="auto" latinLnBrk="0" hangingPunct="1">
              <a:lnSpc>
                <a:spcPts val="4400"/>
              </a:lnSpc>
              <a:spcBef>
                <a:spcPts val="0"/>
              </a:spcBef>
              <a:spcAft>
                <a:spcPts val="0"/>
              </a:spcAft>
              <a:buClrTx/>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857250" rtl="0" eaLnBrk="1" fontAlgn="auto" latinLnBrk="0" hangingPunct="1">
              <a:lnSpc>
                <a:spcPts val="4560"/>
              </a:lnSpc>
              <a:spcBef>
                <a:spcPts val="0"/>
              </a:spcBef>
              <a:spcAft>
                <a:spcPts val="0"/>
              </a:spcAft>
              <a:buClrTx/>
              <a:buSzTx/>
              <a:buFont typeface="Arial"/>
              <a:buNone/>
              <a:tabLst/>
              <a:defRPr/>
            </a:pPr>
            <a:r>
              <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rPr>
              <a:t>  </a:t>
            </a:r>
          </a:p>
        </p:txBody>
      </p:sp>
      <p:sp>
        <p:nvSpPr>
          <p:cNvPr id="14" name="Freeform 7">
            <a:extLst>
              <a:ext uri="{FF2B5EF4-FFF2-40B4-BE49-F238E27FC236}">
                <a16:creationId xmlns:a16="http://schemas.microsoft.com/office/drawing/2014/main" id="{450583E0-5507-1C42-C306-B90FC90EEAC4}"/>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AutoShape 5">
            <a:extLst>
              <a:ext uri="{FF2B5EF4-FFF2-40B4-BE49-F238E27FC236}">
                <a16:creationId xmlns:a16="http://schemas.microsoft.com/office/drawing/2014/main" id="{E94D11D3-F14F-384A-D904-164116839EB1}"/>
              </a:ext>
            </a:extLst>
          </p:cNvPr>
          <p:cNvSpPr/>
          <p:nvPr/>
        </p:nvSpPr>
        <p:spPr>
          <a:xfrm flipV="1">
            <a:off x="3396344" y="2883830"/>
            <a:ext cx="2106145" cy="0"/>
          </a:xfrm>
          <a:prstGeom prst="line">
            <a:avLst/>
          </a:prstGeom>
          <a:ln w="57150" cap="flat">
            <a:solidFill>
              <a:srgbClr val="C9E265"/>
            </a:solidFill>
            <a:prstDash val="sysDot"/>
            <a:headEnd type="triangle" w="lg" len="med"/>
            <a:tailEnd type="triangle" w="lg"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37666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Tx/>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pitchFamily="2" charset="0"/>
                <a:ea typeface="+mn-ea"/>
                <a:cs typeface="Arial"/>
                <a:sym typeface="Arial"/>
              </a:rPr>
              <a:t>VIDE0 SOBRE LA MARIHUANA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reeform 7">
            <a:extLst>
              <a:ext uri="{FF2B5EF4-FFF2-40B4-BE49-F238E27FC236}">
                <a16:creationId xmlns:a16="http://schemas.microsoft.com/office/drawing/2014/main" id="{308CA8EB-2001-8715-9261-BCB823EFCB61}"/>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Online Media 6" title="Marijuana Use During Pregnancy_Spanish Subtitled">
            <a:hlinkClick r:id="" action="ppaction://media"/>
            <a:extLst>
              <a:ext uri="{FF2B5EF4-FFF2-40B4-BE49-F238E27FC236}">
                <a16:creationId xmlns:a16="http://schemas.microsoft.com/office/drawing/2014/main" id="{F510A8AE-2B8B-9915-B06E-C1CC39C4AA72}"/>
              </a:ext>
            </a:extLst>
          </p:cNvPr>
          <p:cNvPicPr>
            <a:picLocks noRot="1" noChangeAspect="1"/>
          </p:cNvPicPr>
          <p:nvPr>
            <a:videoFile r:link="rId1"/>
          </p:nvPr>
        </p:nvPicPr>
        <p:blipFill>
          <a:blip r:embed="rId16"/>
          <a:stretch>
            <a:fillRect/>
          </a:stretch>
        </p:blipFill>
        <p:spPr>
          <a:xfrm>
            <a:off x="846676" y="1586307"/>
            <a:ext cx="7450647" cy="4197456"/>
          </a:xfrm>
          <a:prstGeom prst="rect">
            <a:avLst/>
          </a:prstGeom>
        </p:spPr>
      </p:pic>
    </p:spTree>
    <p:extLst>
      <p:ext uri="{BB962C8B-B14F-4D97-AF65-F5344CB8AC3E}">
        <p14:creationId xmlns:p14="http://schemas.microsoft.com/office/powerpoint/2010/main" val="314499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6F867-16E8-D479-869C-26DC611028B1}"/>
            </a:ext>
          </a:extLst>
        </p:cNvPr>
        <p:cNvGrpSpPr/>
        <p:nvPr/>
      </p:nvGrpSpPr>
      <p:grpSpPr>
        <a:xfrm>
          <a:off x="0" y="0"/>
          <a:ext cx="0" cy="0"/>
          <a:chOff x="0" y="0"/>
          <a:chExt cx="0" cy="0"/>
        </a:xfrm>
      </p:grpSpPr>
      <p:pic>
        <p:nvPicPr>
          <p:cNvPr id="16" name="Picture 15" descr="A group of candy packages&#10;&#10;AI-generated content may be incorrect.">
            <a:extLst>
              <a:ext uri="{FF2B5EF4-FFF2-40B4-BE49-F238E27FC236}">
                <a16:creationId xmlns:a16="http://schemas.microsoft.com/office/drawing/2014/main" id="{F200DF31-E03B-081F-E491-F28184BBEE83}"/>
              </a:ext>
            </a:extLst>
          </p:cNvPr>
          <p:cNvPicPr>
            <a:picLocks noChangeAspect="1"/>
          </p:cNvPicPr>
          <p:nvPr/>
        </p:nvPicPr>
        <p:blipFill>
          <a:blip r:embed="rId3"/>
          <a:stretch>
            <a:fillRect/>
          </a:stretch>
        </p:blipFill>
        <p:spPr>
          <a:xfrm>
            <a:off x="632244" y="2634862"/>
            <a:ext cx="7879511" cy="4130122"/>
          </a:xfrm>
          <a:prstGeom prst="rect">
            <a:avLst/>
          </a:prstGeom>
        </p:spPr>
      </p:pic>
      <p:sp>
        <p:nvSpPr>
          <p:cNvPr id="4" name="Freeform 4">
            <a:extLst>
              <a:ext uri="{FF2B5EF4-FFF2-40B4-BE49-F238E27FC236}">
                <a16:creationId xmlns:a16="http://schemas.microsoft.com/office/drawing/2014/main" id="{433C79D4-A36B-D983-51F6-07B98F94BC2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a:extLst>
              <a:ext uri="{FF2B5EF4-FFF2-40B4-BE49-F238E27FC236}">
                <a16:creationId xmlns:a16="http://schemas.microsoft.com/office/drawing/2014/main" id="{AC3E43DE-B90C-7D6C-D562-9B8DDEF36803}"/>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a:extLst>
              <a:ext uri="{FF2B5EF4-FFF2-40B4-BE49-F238E27FC236}">
                <a16:creationId xmlns:a16="http://schemas.microsoft.com/office/drawing/2014/main" id="{4037C9AE-555F-A74A-B5AC-A41CB8CCD01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a:extLst>
              <a:ext uri="{FF2B5EF4-FFF2-40B4-BE49-F238E27FC236}">
                <a16:creationId xmlns:a16="http://schemas.microsoft.com/office/drawing/2014/main" id="{A4F6B16C-E844-F54D-0B21-1FAF564AAA22}"/>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a:extLst>
              <a:ext uri="{FF2B5EF4-FFF2-40B4-BE49-F238E27FC236}">
                <a16:creationId xmlns:a16="http://schemas.microsoft.com/office/drawing/2014/main" id="{055C0B32-9532-2070-3D3B-9D4235AF9753}"/>
              </a:ext>
            </a:extLst>
          </p:cNvPr>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MARIHUANA</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a:extLst>
              <a:ext uri="{FF2B5EF4-FFF2-40B4-BE49-F238E27FC236}">
                <a16:creationId xmlns:a16="http://schemas.microsoft.com/office/drawing/2014/main" id="{6D09030D-6F2F-1484-AE47-8C8C9361AE5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1CD9D22C-81CB-0874-AB9F-28088D821FEA}"/>
              </a:ext>
            </a:extLst>
          </p:cNvPr>
          <p:cNvSpPr txBox="1"/>
          <p:nvPr/>
        </p:nvSpPr>
        <p:spPr>
          <a:xfrm>
            <a:off x="0" y="1193009"/>
            <a:ext cx="9144000" cy="1477328"/>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1200" cap="none" spc="0" normalizeH="0" baseline="0" noProof="0" err="1">
                <a:ln>
                  <a:noFill/>
                </a:ln>
                <a:solidFill>
                  <a:srgbClr val="F98832"/>
                </a:solidFill>
                <a:effectLst/>
                <a:uLnTx/>
                <a:uFillTx/>
                <a:latin typeface="Caveat Brush"/>
                <a:ea typeface="+mn-ea"/>
                <a:cs typeface="Arial"/>
                <a:sym typeface="Arial"/>
              </a:rPr>
              <a:t>Gomitas</a:t>
            </a:r>
            <a:r>
              <a:rPr kumimoji="0" lang="en-US" sz="3000" b="0" i="0" u="none" strike="noStrike" kern="1200" cap="none" spc="0" normalizeH="0" baseline="0" noProof="0">
                <a:ln>
                  <a:noFill/>
                </a:ln>
                <a:solidFill>
                  <a:srgbClr val="F98832"/>
                </a:solidFill>
                <a:effectLst/>
                <a:uLnTx/>
                <a:uFillTx/>
                <a:latin typeface="Caveat Brush"/>
                <a:ea typeface="+mn-ea"/>
                <a:cs typeface="Arial"/>
                <a:sym typeface="Arial"/>
              </a:rPr>
              <a:t> </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a:t>
            </a:r>
            <a:r>
              <a:rPr kumimoji="0" lang="en-US" sz="3000" b="0" i="0" u="none" strike="noStrike" kern="1200" cap="none" spc="0" normalizeH="0" baseline="0" noProof="0">
                <a:ln>
                  <a:noFill/>
                </a:ln>
                <a:solidFill>
                  <a:srgbClr val="F98832"/>
                </a:solidFill>
                <a:effectLst/>
                <a:uLnTx/>
                <a:uFillTx/>
                <a:latin typeface="Caveat Brush"/>
                <a:ea typeface="+mn-ea"/>
                <a:cs typeface="Arial"/>
                <a:sym typeface="Arial"/>
              </a:rPr>
              <a:t> </a:t>
            </a:r>
            <a:r>
              <a:rPr kumimoji="0" lang="en-US" sz="3000" b="0" i="0" u="none" strike="noStrike" kern="1200" cap="none" spc="0" normalizeH="0" baseline="0" noProof="0">
                <a:ln>
                  <a:noFill/>
                </a:ln>
                <a:solidFill>
                  <a:srgbClr val="8FDB33"/>
                </a:solidFill>
                <a:effectLst/>
                <a:uLnTx/>
                <a:uFillTx/>
                <a:latin typeface="Caveat Brush"/>
                <a:ea typeface="+mn-ea"/>
                <a:cs typeface="Arial"/>
                <a:sym typeface="Arial"/>
              </a:rPr>
              <a:t>comestibles </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3000" b="0" i="0" u="none" strike="noStrike" kern="1200" cap="none" spc="0" normalizeH="0" baseline="0" noProof="0" err="1">
                <a:ln>
                  <a:noFill/>
                </a:ln>
                <a:solidFill>
                  <a:srgbClr val="F98832"/>
                </a:solidFill>
                <a:effectLst/>
                <a:uLnTx/>
                <a:uFillTx/>
                <a:latin typeface="Caveat Brush"/>
                <a:ea typeface="+mn-ea"/>
                <a:cs typeface="Arial"/>
                <a:sym typeface="Arial"/>
              </a:rPr>
              <a:t>productos</a:t>
            </a:r>
            <a:r>
              <a:rPr kumimoji="0" lang="en-US" sz="3000" b="0" i="0" u="none" strike="noStrike" kern="1200" cap="none" spc="0" normalizeH="0" baseline="0" noProof="0">
                <a:ln>
                  <a:noFill/>
                </a:ln>
                <a:solidFill>
                  <a:srgbClr val="F98832"/>
                </a:solidFill>
                <a:effectLst/>
                <a:uLnTx/>
                <a:uFillTx/>
                <a:latin typeface="Caveat Brush"/>
                <a:ea typeface="+mn-ea"/>
                <a:cs typeface="Arial"/>
                <a:sym typeface="Arial"/>
              </a:rPr>
              <a:t> con delta</a:t>
            </a:r>
            <a:r>
              <a:rPr kumimoji="0" lang="en-US" sz="3000" b="0" i="0" u="none" strike="noStrike" kern="1200" cap="none" spc="0" normalizeH="0" baseline="0" noProof="0">
                <a:ln>
                  <a:noFill/>
                </a:ln>
                <a:solidFill>
                  <a:srgbClr val="8FDB33"/>
                </a:solidFill>
                <a:effectLst/>
                <a:uLnTx/>
                <a:uFillTx/>
                <a:latin typeface="Caveat Brush"/>
                <a:ea typeface="+mn-ea"/>
                <a:cs typeface="Arial"/>
                <a:sym typeface="Arial"/>
              </a:rPr>
              <a:t> </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3000" b="0" i="0" u="none" strike="noStrike" kern="1200" cap="none" spc="0" normalizeH="0" baseline="0" noProof="0" err="1">
                <a:ln>
                  <a:noFill/>
                </a:ln>
                <a:solidFill>
                  <a:srgbClr val="8FDB33"/>
                </a:solidFill>
                <a:effectLst/>
                <a:uLnTx/>
                <a:uFillTx/>
                <a:latin typeface="Caveat Brush"/>
                <a:ea typeface="+mn-ea"/>
                <a:cs typeface="Arial"/>
                <a:sym typeface="Arial"/>
              </a:rPr>
              <a:t>bebidas</a:t>
            </a:r>
            <a:r>
              <a:rPr kumimoji="0" lang="en-US" sz="3000" b="0" i="0" u="none" strike="noStrike" kern="1200" cap="none" spc="0" normalizeH="0" baseline="0" noProof="0">
                <a:ln>
                  <a:noFill/>
                </a:ln>
                <a:solidFill>
                  <a:srgbClr val="8FDB33"/>
                </a:solidFill>
                <a:effectLst/>
                <a:uLnTx/>
                <a:uFillTx/>
                <a:latin typeface="Caveat Brush"/>
                <a:ea typeface="+mn-ea"/>
                <a:cs typeface="Arial"/>
                <a:sym typeface="Arial"/>
              </a:rPr>
              <a:t> con THC...</a:t>
            </a:r>
            <a:endParaRPr kumimoji="0" lang="en-US" sz="30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A menudo no </a:t>
            </a:r>
            <a:r>
              <a:rPr kumimoji="0" lang="en-US" sz="3000" b="0" i="0" u="none" strike="noStrike" kern="1200" cap="none" spc="0" normalizeH="0" baseline="0" noProof="0" err="1">
                <a:ln>
                  <a:noFill/>
                </a:ln>
                <a:solidFill>
                  <a:prstClr val="black"/>
                </a:solidFill>
                <a:effectLst/>
                <a:uLnTx/>
                <a:uFillTx/>
                <a:latin typeface="Caveat Brush"/>
                <a:ea typeface="+mn-ea"/>
                <a:cs typeface="Arial"/>
                <a:sym typeface="Arial"/>
              </a:rPr>
              <a:t>están</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3000" b="0" i="0" u="none" strike="noStrike" kern="1200" cap="none" spc="0" normalizeH="0" baseline="0" noProof="0" err="1">
                <a:ln>
                  <a:noFill/>
                </a:ln>
                <a:solidFill>
                  <a:prstClr val="black"/>
                </a:solidFill>
                <a:effectLst/>
                <a:uLnTx/>
                <a:uFillTx/>
                <a:latin typeface="Caveat Brush"/>
                <a:ea typeface="+mn-ea"/>
                <a:cs typeface="Arial"/>
                <a:sym typeface="Arial"/>
              </a:rPr>
              <a:t>regulados</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 o son </a:t>
            </a:r>
            <a:r>
              <a:rPr kumimoji="0" lang="en-US" sz="3000" b="0" i="0" u="none" strike="noStrike" kern="1200" cap="none" spc="0" normalizeH="0" baseline="0" noProof="0" err="1">
                <a:ln>
                  <a:noFill/>
                </a:ln>
                <a:solidFill>
                  <a:prstClr val="black"/>
                </a:solidFill>
                <a:effectLst/>
                <a:uLnTx/>
                <a:uFillTx/>
                <a:latin typeface="Caveat Brush"/>
                <a:ea typeface="+mn-ea"/>
                <a:cs typeface="Arial"/>
                <a:sym typeface="Arial"/>
              </a:rPr>
              <a:t>ilegales</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 y son </a:t>
            </a:r>
            <a:r>
              <a:rPr kumimoji="0" lang="en-US" sz="3000" b="0" i="0" u="none" strike="noStrike" kern="1200" cap="none" spc="0" normalizeH="0" baseline="0" noProof="0" err="1">
                <a:ln>
                  <a:noFill/>
                </a:ln>
                <a:solidFill>
                  <a:prstClr val="black"/>
                </a:solidFill>
                <a:effectLst/>
                <a:uLnTx/>
                <a:uFillTx/>
                <a:latin typeface="Caveat Brush"/>
                <a:ea typeface="+mn-ea"/>
                <a:cs typeface="Arial"/>
                <a:sym typeface="Arial"/>
              </a:rPr>
              <a:t>atractivos</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 para </a:t>
            </a:r>
            <a:r>
              <a:rPr kumimoji="0" lang="en-US" sz="3000" b="0" i="0" u="none" strike="noStrike" kern="1200" cap="none" spc="0" normalizeH="0" baseline="0" noProof="0" err="1">
                <a:ln>
                  <a:noFill/>
                </a:ln>
                <a:solidFill>
                  <a:prstClr val="black"/>
                </a:solidFill>
                <a:effectLst/>
                <a:uLnTx/>
                <a:uFillTx/>
                <a:latin typeface="Caveat Brush"/>
                <a:ea typeface="+mn-ea"/>
                <a:cs typeface="Arial"/>
                <a:sym typeface="Arial"/>
              </a:rPr>
              <a:t>los</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3000" b="0" i="0" u="none" strike="noStrike" kern="1200" cap="none" spc="0" normalizeH="0" baseline="0" noProof="0" err="1">
                <a:ln>
                  <a:noFill/>
                </a:ln>
                <a:solidFill>
                  <a:prstClr val="black"/>
                </a:solidFill>
                <a:effectLst/>
                <a:uLnTx/>
                <a:uFillTx/>
                <a:latin typeface="Caveat Brush"/>
                <a:ea typeface="+mn-ea"/>
                <a:cs typeface="Arial"/>
                <a:sym typeface="Arial"/>
              </a:rPr>
              <a:t>niños</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a:t>
            </a:r>
            <a:endParaRPr kumimoji="0" lang="en-US" sz="30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424828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marL="0" marR="0" lvl="0" indent="0" algn="ctr" defTabSz="857250" rtl="0" eaLnBrk="1" fontAlgn="auto" latinLnBrk="0" hangingPunct="1">
              <a:lnSpc>
                <a:spcPts val="6694"/>
              </a:lnSpc>
              <a:spcBef>
                <a:spcPts val="0"/>
              </a:spcBef>
              <a:spcAft>
                <a:spcPts val="0"/>
              </a:spcAft>
              <a:buClr>
                <a:srgbClr val="000000"/>
              </a:buClr>
              <a:buSzTx/>
              <a:buFont typeface="Arial"/>
              <a:buNone/>
              <a:tabLst/>
              <a:defRPr/>
            </a:pPr>
            <a:r>
              <a:rPr kumimoji="0" lang="en-US" sz="8800" b="0" i="0" u="none" strike="noStrike" kern="1200" cap="none" spc="0" normalizeH="0" baseline="0" noProof="0">
                <a:ln>
                  <a:noFill/>
                </a:ln>
                <a:solidFill>
                  <a:srgbClr val="FF914D"/>
                </a:solidFill>
                <a:effectLst/>
                <a:uLnTx/>
                <a:uFillTx/>
                <a:latin typeface="Caveat Brush"/>
                <a:ea typeface="+mn-ea"/>
                <a:cs typeface="Arial"/>
                <a:sym typeface="Arial"/>
              </a:rPr>
              <a:t>MITO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TextBox 8"/>
          <p:cNvSpPr txBox="1"/>
          <p:nvPr/>
        </p:nvSpPr>
        <p:spPr>
          <a:xfrm>
            <a:off x="182881" y="2051974"/>
            <a:ext cx="8768324" cy="2138534"/>
          </a:xfrm>
          <a:prstGeom prst="rect">
            <a:avLst/>
          </a:prstGeom>
        </p:spPr>
        <p:txBody>
          <a:bodyPr wrap="square" lIns="0" tIns="0" rIns="0" bIns="0" rtlCol="0" anchor="t">
            <a:spAutoFit/>
          </a:bodyPr>
          <a:lstStyle/>
          <a:p>
            <a:pPr marL="0" marR="0" lvl="0" indent="0" algn="ctr" defTabSz="857250" rtl="0" eaLnBrk="1" fontAlgn="auto" latinLnBrk="0" hangingPunct="1">
              <a:lnSpc>
                <a:spcPts val="5405"/>
              </a:lnSpc>
              <a:spcBef>
                <a:spcPts val="0"/>
              </a:spcBef>
              <a:spcAft>
                <a:spcPts val="0"/>
              </a:spcAft>
              <a:buClrTx/>
              <a:buSzTx/>
              <a:buFont typeface="Arial"/>
              <a:buNone/>
              <a:tabLst/>
              <a:defRPr/>
            </a:pPr>
            <a:endParaRPr kumimoji="0" lang="en-US" sz="6756" b="0" i="0" u="none" strike="noStrike" kern="1200" cap="none" spc="0" normalizeH="0" baseline="0" noProof="0">
              <a:ln>
                <a:noFill/>
              </a:ln>
              <a:solidFill>
                <a:srgbClr val="8FDB34"/>
              </a:solidFill>
              <a:effectLst/>
              <a:uLnTx/>
              <a:uFillTx/>
              <a:latin typeface="Caveat Brush"/>
              <a:ea typeface="+mn-ea"/>
              <a:cs typeface="Arial"/>
              <a:sym typeface="Arial"/>
            </a:endParaRPr>
          </a:p>
          <a:p>
            <a:pPr marL="0" marR="0" lvl="0" indent="0" algn="ctr" defTabSz="857250" rtl="0" eaLnBrk="1" fontAlgn="auto" latinLnBrk="0" hangingPunct="1">
              <a:lnSpc>
                <a:spcPts val="5405"/>
              </a:lnSpc>
              <a:spcBef>
                <a:spcPts val="0"/>
              </a:spcBef>
              <a:spcAft>
                <a:spcPts val="0"/>
              </a:spcAft>
              <a:buClr>
                <a:srgbClr val="000000"/>
              </a:buClr>
              <a:buSzTx/>
              <a:buFont typeface="Arial"/>
              <a:buNone/>
              <a:tabLst/>
              <a:defRPr/>
            </a:pPr>
            <a:r>
              <a:rPr kumimoji="0" lang="en-US" sz="6700" b="0" i="0" u="none" strike="noStrike" kern="0" cap="none" spc="0" normalizeH="0" baseline="0" noProof="0">
                <a:ln>
                  <a:noFill/>
                </a:ln>
                <a:solidFill>
                  <a:srgbClr val="8FDB34"/>
                </a:solidFill>
                <a:effectLst/>
                <a:uLnTx/>
                <a:uFillTx/>
                <a:latin typeface="Caveat Brush"/>
                <a:cs typeface="Arial"/>
                <a:sym typeface="Century Gothic"/>
              </a:rPr>
              <a:t>Es </a:t>
            </a:r>
            <a:r>
              <a:rPr kumimoji="0" lang="en-US" sz="6700" b="0" i="0" u="none" strike="noStrike" kern="0" cap="none" spc="0" normalizeH="0" baseline="0" noProof="0" err="1">
                <a:ln>
                  <a:noFill/>
                </a:ln>
                <a:solidFill>
                  <a:srgbClr val="8FDB34"/>
                </a:solidFill>
                <a:effectLst/>
                <a:uLnTx/>
                <a:uFillTx/>
                <a:latin typeface="Caveat Brush"/>
                <a:cs typeface="Arial"/>
                <a:sym typeface="Century Gothic"/>
              </a:rPr>
              <a:t>demasiado</a:t>
            </a:r>
            <a:r>
              <a:rPr kumimoji="0" lang="en-US" sz="6700" b="0" i="0" u="none" strike="noStrike" kern="0" cap="none" spc="0" normalizeH="0" baseline="0" noProof="0">
                <a:ln>
                  <a:noFill/>
                </a:ln>
                <a:solidFill>
                  <a:srgbClr val="8FDB34"/>
                </a:solidFill>
                <a:effectLst/>
                <a:uLnTx/>
                <a:uFillTx/>
                <a:latin typeface="Caveat Brush"/>
                <a:cs typeface="Arial"/>
                <a:sym typeface="Century Gothic"/>
              </a:rPr>
              <a:t> </a:t>
            </a:r>
            <a:r>
              <a:rPr kumimoji="0" lang="en-US" sz="6700" b="0" i="0" u="none" strike="noStrike" kern="0" cap="none" spc="0" normalizeH="0" baseline="0" noProof="0" err="1">
                <a:ln>
                  <a:noFill/>
                </a:ln>
                <a:solidFill>
                  <a:srgbClr val="8FDB34"/>
                </a:solidFill>
                <a:effectLst/>
                <a:uLnTx/>
                <a:uFillTx/>
                <a:latin typeface="Caveat Brush"/>
                <a:cs typeface="Arial"/>
                <a:sym typeface="Century Gothic"/>
              </a:rPr>
              <a:t>caro</a:t>
            </a:r>
            <a:r>
              <a:rPr kumimoji="0" lang="en-US" sz="6700" b="0" i="0" u="none" strike="noStrike" kern="0" cap="none" spc="0" normalizeH="0" baseline="0" noProof="0">
                <a:ln>
                  <a:noFill/>
                </a:ln>
                <a:solidFill>
                  <a:srgbClr val="8FDB34"/>
                </a:solidFill>
                <a:effectLst/>
                <a:uLnTx/>
                <a:uFillTx/>
                <a:latin typeface="Caveat Brush"/>
                <a:cs typeface="Arial"/>
                <a:sym typeface="Century Gothic"/>
              </a:rPr>
              <a:t> </a:t>
            </a:r>
            <a:r>
              <a:rPr kumimoji="0" lang="en-US" sz="6700" b="0" i="0" u="none" strike="noStrike" kern="0" cap="none" spc="0" normalizeH="0" baseline="0" noProof="0" err="1">
                <a:ln>
                  <a:noFill/>
                </a:ln>
                <a:solidFill>
                  <a:srgbClr val="8FDB34"/>
                </a:solidFill>
                <a:effectLst/>
                <a:uLnTx/>
                <a:uFillTx/>
                <a:latin typeface="Caveat Brush"/>
                <a:cs typeface="Arial"/>
                <a:sym typeface="Century Gothic"/>
              </a:rPr>
              <a:t>dejar</a:t>
            </a:r>
            <a:r>
              <a:rPr kumimoji="0" lang="en-US" sz="6700" b="0" i="0" u="none" strike="noStrike" kern="0" cap="none" spc="0" normalizeH="0" baseline="0" noProof="0">
                <a:ln>
                  <a:noFill/>
                </a:ln>
                <a:solidFill>
                  <a:srgbClr val="8FDB34"/>
                </a:solidFill>
                <a:effectLst/>
                <a:uLnTx/>
                <a:uFillTx/>
                <a:latin typeface="Caveat Brush"/>
                <a:cs typeface="Arial"/>
                <a:sym typeface="Century Gothic"/>
              </a:rPr>
              <a:t> de </a:t>
            </a:r>
            <a:r>
              <a:rPr kumimoji="0" lang="en-US" sz="6700" b="0" i="0" u="none" strike="noStrike" kern="0" cap="none" spc="0" normalizeH="0" baseline="0" noProof="0" err="1">
                <a:ln>
                  <a:noFill/>
                </a:ln>
                <a:solidFill>
                  <a:srgbClr val="8FDB34"/>
                </a:solidFill>
                <a:effectLst/>
                <a:uLnTx/>
                <a:uFillTx/>
                <a:latin typeface="Caveat Brush"/>
                <a:cs typeface="Arial"/>
                <a:sym typeface="Century Gothic"/>
              </a:rPr>
              <a:t>fumar</a:t>
            </a:r>
            <a:endParaRPr kumimoji="0" lang="en-US" sz="1400" b="0" i="0" u="none" strike="noStrike" kern="0" cap="none" spc="0" normalizeH="0" baseline="0" noProof="0" err="1">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9732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2A6BF-EC4D-220F-1492-BCEEEFFCAF2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5A07DE-E92A-2FA7-34F8-849A7506B57A}"/>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45FD4D0-3157-D978-CD28-E8F59CCF974A}"/>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0EE6C7D2-932F-74A1-DBAB-8869EC790A76}"/>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FA612402-86B7-8E65-8ACB-17A7AFE25BB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0C8AE5C-4B35-EC97-3EB7-9646EE66130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EDC591B3-75D5-FEA2-21B6-4B8F67638496}"/>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7A62AC2-58C7-54D4-C8A2-DBD16C9AC0B5}"/>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a:solidFill>
                  <a:srgbClr val="F98832"/>
                </a:solidFill>
                <a:latin typeface="Caveat Brush" pitchFamily="2" charset="0"/>
                <a:ea typeface="+mn-ea"/>
                <a:cs typeface="+mn-cs"/>
              </a:rPr>
              <a:t>PREPARANDO EL ESCENARIO​</a:t>
            </a:r>
          </a:p>
        </p:txBody>
      </p:sp>
      <p:sp>
        <p:nvSpPr>
          <p:cNvPr id="13" name="Freeform 13">
            <a:extLst>
              <a:ext uri="{FF2B5EF4-FFF2-40B4-BE49-F238E27FC236}">
                <a16:creationId xmlns:a16="http://schemas.microsoft.com/office/drawing/2014/main" id="{9C75A1E5-63C6-405B-C0C0-1B8281A57DCC}"/>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4D818CB9-B61C-5EC7-D9B5-4CCC55B80B1D}"/>
              </a:ext>
            </a:extLst>
          </p:cNvPr>
          <p:cNvSpPr txBox="1"/>
          <p:nvPr/>
        </p:nvSpPr>
        <p:spPr>
          <a:xfrm>
            <a:off x="4307200" y="2347292"/>
            <a:ext cx="4442644" cy="2939266"/>
          </a:xfrm>
          <a:prstGeom prst="rect">
            <a:avLst/>
          </a:prstGeom>
          <a:noFill/>
        </p:spPr>
        <p:txBody>
          <a:bodyPr wrap="square">
            <a:spAutoFit/>
          </a:bodyPr>
          <a:lstStyle/>
          <a:p>
            <a:pPr lvl="0" algn="ctr">
              <a:spcAft>
                <a:spcPts val="600"/>
              </a:spcAft>
              <a:buSzPts val="3000"/>
              <a:defRPr/>
            </a:pPr>
            <a:r>
              <a:rPr lang="es-ES" sz="3600">
                <a:solidFill>
                  <a:schemeClr val="tx1"/>
                </a:solidFill>
                <a:latin typeface="Caveat Brush" pitchFamily="2" charset="0"/>
              </a:rPr>
              <a:t>La industria tabacalera gasta miles de millones de dólares en comercializar agresivamente productos letales</a:t>
            </a:r>
            <a:endParaRPr kumimoji="0" lang="en-US" sz="3600" b="0" i="0" u="none" strike="noStrike" kern="0" cap="none" spc="0" normalizeH="0" baseline="0" noProof="0">
              <a:ln>
                <a:noFill/>
              </a:ln>
              <a:solidFill>
                <a:schemeClr val="tx1"/>
              </a:solidFill>
              <a:effectLst/>
              <a:uLnTx/>
              <a:uFillTx/>
              <a:latin typeface="Caveat Brush" pitchFamily="2" charset="0"/>
              <a:sym typeface="Arial"/>
            </a:endParaRPr>
          </a:p>
        </p:txBody>
      </p:sp>
      <p:pic>
        <p:nvPicPr>
          <p:cNvPr id="159" name="Google Shape;159;p20"/>
          <p:cNvPicPr preferRelativeResize="0"/>
          <p:nvPr/>
        </p:nvPicPr>
        <p:blipFill>
          <a:blip r:embed="rId13">
            <a:alphaModFix/>
          </a:blip>
          <a:stretch>
            <a:fillRect/>
          </a:stretch>
        </p:blipFill>
        <p:spPr>
          <a:xfrm>
            <a:off x="685801" y="1330449"/>
            <a:ext cx="3481928" cy="4764115"/>
          </a:xfrm>
          <a:prstGeom prst="rect">
            <a:avLst/>
          </a:prstGeom>
          <a:noFill/>
          <a:ln w="38100">
            <a:solidFill>
              <a:srgbClr val="92D050"/>
            </a:solidFill>
          </a:ln>
        </p:spPr>
      </p:pic>
    </p:spTree>
    <p:extLst>
      <p:ext uri="{BB962C8B-B14F-4D97-AF65-F5344CB8AC3E}">
        <p14:creationId xmlns:p14="http://schemas.microsoft.com/office/powerpoint/2010/main" val="332979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500" fill="hold"/>
                                        <p:tgtEl>
                                          <p:spTgt spid="159"/>
                                        </p:tgtEl>
                                        <p:attrNameLst>
                                          <p:attrName>ppt_x</p:attrName>
                                        </p:attrNameLst>
                                      </p:cBhvr>
                                      <p:tavLst>
                                        <p:tav tm="0">
                                          <p:val>
                                            <p:strVal val="#ppt_x"/>
                                          </p:val>
                                        </p:tav>
                                        <p:tav tm="100000">
                                          <p:val>
                                            <p:strVal val="#ppt_x"/>
                                          </p:val>
                                        </p:tav>
                                      </p:tavLst>
                                    </p:anim>
                                    <p:anim calcmode="lin" valueType="num">
                                      <p:cBhvr additive="base">
                                        <p:cTn id="8"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HABLEMOS DE DINERO</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685800" y="1151293"/>
            <a:ext cx="7709052" cy="1854739"/>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s-ES" sz="4000" b="0" i="0" u="none" strike="noStrike" kern="1200" cap="none" spc="0" normalizeH="0" baseline="0" noProof="0">
                <a:ln>
                  <a:noFill/>
                </a:ln>
                <a:solidFill>
                  <a:srgbClr val="000000"/>
                </a:solidFill>
                <a:effectLst/>
                <a:uLnTx/>
                <a:uFillTx/>
                <a:latin typeface="Caveat Brush"/>
                <a:ea typeface="+mn-ea"/>
                <a:cs typeface="Arial"/>
                <a:sym typeface="Arial"/>
              </a:rPr>
              <a:t>El consumo de tabaco no sólo nos cuesta la salud, ¡sino también mucho dinero!</a:t>
            </a:r>
          </a:p>
          <a:p>
            <a:pPr marL="0" marR="0" lvl="0" indent="0" algn="ctr" defTabSz="857250" rtl="0" eaLnBrk="1" fontAlgn="auto" latinLnBrk="0" hangingPunct="1">
              <a:lnSpc>
                <a:spcPts val="4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12" name="TextBox 11">
            <a:extLst>
              <a:ext uri="{FF2B5EF4-FFF2-40B4-BE49-F238E27FC236}">
                <a16:creationId xmlns:a16="http://schemas.microsoft.com/office/drawing/2014/main" id="{5C3F6CA8-FE1B-1E68-FE84-9061F956D3E6}"/>
              </a:ext>
            </a:extLst>
          </p:cNvPr>
          <p:cNvSpPr txBox="1"/>
          <p:nvPr/>
        </p:nvSpPr>
        <p:spPr>
          <a:xfrm>
            <a:off x="9607" y="2417317"/>
            <a:ext cx="6145820" cy="4483279"/>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ts val="40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En Indiana el costo promedio de un paquete de cigarros es de </a:t>
            </a:r>
            <a:r>
              <a:rPr kumimoji="0" lang="es-ES" sz="2800" b="0" i="0" u="none" strike="noStrike" kern="1200" cap="none" spc="0" normalizeH="0" baseline="0" noProof="0">
                <a:ln>
                  <a:noFill/>
                </a:ln>
                <a:solidFill>
                  <a:srgbClr val="FF924C"/>
                </a:solidFill>
                <a:effectLst/>
                <a:uLnTx/>
                <a:uFillTx/>
                <a:latin typeface="Caveat Brush"/>
                <a:ea typeface="+mn-ea"/>
                <a:cs typeface="Arial"/>
                <a:sym typeface="Arial"/>
              </a:rPr>
              <a:t>$11</a:t>
            </a: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 </a:t>
            </a:r>
            <a:endParaRPr kumimoji="0" lang="es-E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0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Fumar un paquete al día podría costar hasta </a:t>
            </a:r>
            <a:r>
              <a:rPr kumimoji="0" lang="es-ES" sz="2800" b="0" i="0" u="none" strike="noStrike" kern="1200" cap="none" spc="0" normalizeH="0" baseline="0" noProof="0">
                <a:ln>
                  <a:noFill/>
                </a:ln>
                <a:solidFill>
                  <a:srgbClr val="F98832"/>
                </a:solidFill>
                <a:effectLst/>
                <a:uLnTx/>
                <a:uFillTx/>
                <a:latin typeface="Caveat Brush"/>
                <a:ea typeface="+mn-ea"/>
                <a:cs typeface="Arial"/>
                <a:sym typeface="Arial"/>
              </a:rPr>
              <a:t>$4,015</a:t>
            </a: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 al año.</a:t>
            </a:r>
            <a:br>
              <a:rPr kumimoji="0" lang="en-US" sz="1200" b="0" i="0" u="none" strike="noStrike" kern="1200" cap="none" spc="0" normalizeH="0" baseline="0" noProof="0">
                <a:ln>
                  <a:noFill/>
                </a:ln>
                <a:solidFill>
                  <a:srgbClr val="000000"/>
                </a:solidFill>
                <a:effectLst/>
                <a:uLnTx/>
                <a:uFillTx/>
                <a:latin typeface="Caveat Brush" pitchFamily="2" charset="0"/>
                <a:ea typeface="+mn-ea"/>
                <a:cs typeface="Arial"/>
                <a:sym typeface="Arial"/>
              </a:rPr>
            </a:b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Los gastos adicionales incluyen visitas</a:t>
            </a:r>
            <a:endParaRPr kumimoji="0" lang="en-US" sz="28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ct val="100000"/>
              </a:lnSpc>
              <a:spcBef>
                <a:spcPts val="0"/>
              </a:spcBef>
              <a:spcAft>
                <a:spcPts val="0"/>
              </a:spcAft>
              <a:buClrTx/>
              <a:buSzTx/>
              <a:buFont typeface="Arial"/>
              <a:buNone/>
              <a:tabLst/>
              <a:defRPr/>
            </a:pP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al médico y medicamentos, además de tiempo libre en el trabajo y faltas a la escuela.</a:t>
            </a:r>
            <a:endParaRPr kumimoji="0" lang="es-ES"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85725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srgbClr val="000000"/>
              </a:solidFill>
              <a:effectLst/>
              <a:uLnTx/>
              <a:uFillTx/>
              <a:latin typeface="Caveat Brush"/>
              <a:ea typeface="+mn-ea"/>
              <a:cs typeface="Arial"/>
              <a:sym typeface="Arial"/>
            </a:endParaRPr>
          </a:p>
        </p:txBody>
      </p:sp>
      <p:pic>
        <p:nvPicPr>
          <p:cNvPr id="7" name="Picture 2">
            <a:extLst>
              <a:ext uri="{FF2B5EF4-FFF2-40B4-BE49-F238E27FC236}">
                <a16:creationId xmlns:a16="http://schemas.microsoft.com/office/drawing/2014/main" id="{F8307375-ECA4-FE5C-4778-ED215F35953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5906" b="3659"/>
          <a:stretch/>
        </p:blipFill>
        <p:spPr bwMode="auto">
          <a:xfrm>
            <a:off x="6123778" y="2704545"/>
            <a:ext cx="2794956" cy="3464921"/>
          </a:xfrm>
          <a:prstGeom prst="rect">
            <a:avLst/>
          </a:prstGeom>
          <a:noFill/>
          <a:ln w="38100">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058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MEDICAID LO CUBRE</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1968440" y="1099743"/>
            <a:ext cx="5208077" cy="5755806"/>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El Medicaid en Indiana cubre:</a:t>
            </a:r>
          </a:p>
          <a:p>
            <a:pPr marL="0" marR="0" lvl="0" indent="0" algn="ctr" defTabSz="857250" rtl="0" eaLnBrk="1" fontAlgn="auto" latinLnBrk="0" hangingPunct="1">
              <a:lnSpc>
                <a:spcPts val="3600"/>
              </a:lnSpc>
              <a:spcBef>
                <a:spcPts val="0"/>
              </a:spcBef>
              <a:spcAft>
                <a:spcPts val="0"/>
              </a:spcAft>
              <a:buClrTx/>
              <a:buSzTx/>
              <a:buFont typeface="Arial"/>
              <a:buNone/>
              <a:tabLst/>
              <a:defRPr/>
            </a:pP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Asesoramiento</a:t>
            </a:r>
            <a:endParaRPr kumimoji="0" lang="en-US" sz="36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endParaRPr kumimoji="0" lang="es-ES" sz="36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3600"/>
              </a:lnSpc>
              <a:spcBef>
                <a:spcPts val="0"/>
              </a:spcBef>
              <a:spcAft>
                <a:spcPts val="0"/>
              </a:spcAft>
              <a:buClrTx/>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Terapias</a:t>
            </a: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de reemplazo</a:t>
            </a: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con Nicotina</a:t>
            </a: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endParaRPr kumimoji="0" lang="es-E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Medicamentos</a:t>
            </a:r>
            <a:endParaRPr kumimoji="0" lang="en-US" sz="36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Recetados</a:t>
            </a: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3600"/>
              </a:lnSpc>
              <a:spcBef>
                <a:spcPts val="0"/>
              </a:spcBef>
              <a:spcAft>
                <a:spcPts val="0"/>
              </a:spcAft>
              <a:buClrTx/>
              <a:buSzTx/>
              <a:buFont typeface="Arial"/>
              <a:buNone/>
              <a:tabLst/>
              <a:defRPr/>
            </a:pP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l" defTabSz="857250" rtl="0" eaLnBrk="1" fontAlgn="auto" latinLnBrk="0" hangingPunct="1">
              <a:lnSpc>
                <a:spcPts val="36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pic>
        <p:nvPicPr>
          <p:cNvPr id="3" name="Google Shape;409;p46">
            <a:extLst>
              <a:ext uri="{FF2B5EF4-FFF2-40B4-BE49-F238E27FC236}">
                <a16:creationId xmlns:a16="http://schemas.microsoft.com/office/drawing/2014/main" id="{07AC18F4-0FBF-1D67-E652-22DC88DA4C1F}"/>
              </a:ext>
            </a:extLst>
          </p:cNvPr>
          <p:cNvPicPr preferRelativeResize="0"/>
          <p:nvPr/>
        </p:nvPicPr>
        <p:blipFill>
          <a:blip r:embed="rId11">
            <a:alphaModFix/>
            <a:extLst>
              <a:ext uri="{BEBA8EAE-BF5A-486C-A8C5-ECC9F3942E4B}">
                <a14:imgProps xmlns:a14="http://schemas.microsoft.com/office/drawing/2010/main">
                  <a14:imgLayer r:embed="rId12">
                    <a14:imgEffect>
                      <a14:sharpenSoften amount="32000"/>
                    </a14:imgEffect>
                    <a14:imgEffect>
                      <a14:brightnessContrast contrast="20000"/>
                    </a14:imgEffect>
                  </a14:imgLayer>
                </a14:imgProps>
              </a:ext>
            </a:extLst>
          </a:blip>
          <a:stretch>
            <a:fillRect/>
          </a:stretch>
        </p:blipFill>
        <p:spPr>
          <a:xfrm>
            <a:off x="6137462" y="4135223"/>
            <a:ext cx="2702194" cy="1798175"/>
          </a:xfrm>
          <a:prstGeom prst="rect">
            <a:avLst/>
          </a:prstGeom>
          <a:noFill/>
          <a:ln w="38100">
            <a:solidFill>
              <a:srgbClr val="92D050"/>
            </a:solidFill>
          </a:ln>
        </p:spPr>
      </p:pic>
      <p:pic>
        <p:nvPicPr>
          <p:cNvPr id="12" name="Google Shape;412;p46">
            <a:extLst>
              <a:ext uri="{FF2B5EF4-FFF2-40B4-BE49-F238E27FC236}">
                <a16:creationId xmlns:a16="http://schemas.microsoft.com/office/drawing/2014/main" id="{5B9D174E-9590-B3B2-BA34-FF488C968EF6}"/>
              </a:ext>
            </a:extLst>
          </p:cNvPr>
          <p:cNvPicPr preferRelativeResize="0"/>
          <p:nvPr/>
        </p:nvPicPr>
        <p:blipFill>
          <a:blip r:embed="rId13">
            <a:alphaModFix/>
            <a:extLst>
              <a:ext uri="{BEBA8EAE-BF5A-486C-A8C5-ECC9F3942E4B}">
                <a14:imgProps xmlns:a14="http://schemas.microsoft.com/office/drawing/2010/main">
                  <a14:imgLayer r:embed="rId14">
                    <a14:imgEffect>
                      <a14:sharpenSoften amount="29000"/>
                    </a14:imgEffect>
                    <a14:imgEffect>
                      <a14:brightnessContrast bright="4000" contrast="15000"/>
                    </a14:imgEffect>
                  </a14:imgLayer>
                </a14:imgProps>
              </a:ext>
            </a:extLst>
          </a:blip>
          <a:stretch>
            <a:fillRect/>
          </a:stretch>
        </p:blipFill>
        <p:spPr>
          <a:xfrm>
            <a:off x="304346" y="2103307"/>
            <a:ext cx="2702194" cy="1803331"/>
          </a:xfrm>
          <a:prstGeom prst="rect">
            <a:avLst/>
          </a:prstGeom>
          <a:noFill/>
          <a:ln w="38100">
            <a:solidFill>
              <a:srgbClr val="92D050"/>
            </a:solidFill>
          </a:ln>
        </p:spPr>
      </p:pic>
      <p:pic>
        <p:nvPicPr>
          <p:cNvPr id="14" name="Google Shape;410;p46">
            <a:extLst>
              <a:ext uri="{FF2B5EF4-FFF2-40B4-BE49-F238E27FC236}">
                <a16:creationId xmlns:a16="http://schemas.microsoft.com/office/drawing/2014/main" id="{F91779A2-96BD-0618-780E-156FABE14FD4}"/>
              </a:ext>
            </a:extLst>
          </p:cNvPr>
          <p:cNvPicPr preferRelativeResize="0"/>
          <p:nvPr/>
        </p:nvPicPr>
        <p:blipFill>
          <a:blip r:embed="rId15">
            <a:alphaModFix/>
            <a:extLst>
              <a:ext uri="{BEBA8EAE-BF5A-486C-A8C5-ECC9F3942E4B}">
                <a14:imgProps xmlns:a14="http://schemas.microsoft.com/office/drawing/2010/main">
                  <a14:imgLayer r:embed="rId16">
                    <a14:imgEffect>
                      <a14:sharpenSoften amount="9000"/>
                    </a14:imgEffect>
                    <a14:imgEffect>
                      <a14:brightnessContrast bright="7000" contrast="18000"/>
                    </a14:imgEffect>
                  </a14:imgLayer>
                </a14:imgProps>
              </a:ext>
            </a:extLst>
          </a:blip>
          <a:stretch>
            <a:fillRect/>
          </a:stretch>
        </p:blipFill>
        <p:spPr>
          <a:xfrm>
            <a:off x="6137462" y="2096922"/>
            <a:ext cx="2702194" cy="1798175"/>
          </a:xfrm>
          <a:prstGeom prst="rect">
            <a:avLst/>
          </a:prstGeom>
          <a:noFill/>
          <a:ln w="38100">
            <a:solidFill>
              <a:srgbClr val="92D050"/>
            </a:solidFill>
          </a:ln>
        </p:spPr>
      </p:pic>
      <p:pic>
        <p:nvPicPr>
          <p:cNvPr id="15" name="Google Shape;411;p46">
            <a:extLst>
              <a:ext uri="{FF2B5EF4-FFF2-40B4-BE49-F238E27FC236}">
                <a16:creationId xmlns:a16="http://schemas.microsoft.com/office/drawing/2014/main" id="{B6420AC3-4A0D-0158-BA5B-0F13B4E46883}"/>
              </a:ext>
            </a:extLst>
          </p:cNvPr>
          <p:cNvPicPr preferRelativeResize="0"/>
          <p:nvPr/>
        </p:nvPicPr>
        <p:blipFill>
          <a:blip r:embed="rId17">
            <a:alphaModFix/>
            <a:extLst>
              <a:ext uri="{BEBA8EAE-BF5A-486C-A8C5-ECC9F3942E4B}">
                <a14:imgProps xmlns:a14="http://schemas.microsoft.com/office/drawing/2010/main">
                  <a14:imgLayer r:embed="rId18">
                    <a14:imgEffect>
                      <a14:sharpenSoften amount="19000"/>
                    </a14:imgEffect>
                  </a14:imgLayer>
                </a14:imgProps>
              </a:ext>
            </a:extLst>
          </a:blip>
          <a:stretch>
            <a:fillRect/>
          </a:stretch>
        </p:blipFill>
        <p:spPr>
          <a:xfrm>
            <a:off x="304346" y="4135223"/>
            <a:ext cx="2702194" cy="1798175"/>
          </a:xfrm>
          <a:prstGeom prst="rect">
            <a:avLst/>
          </a:prstGeom>
          <a:noFill/>
          <a:ln w="38100">
            <a:solidFill>
              <a:srgbClr val="92D050"/>
            </a:solidFill>
          </a:ln>
        </p:spPr>
      </p:pic>
    </p:spTree>
    <p:extLst>
      <p:ext uri="{BB962C8B-B14F-4D97-AF65-F5344CB8AC3E}">
        <p14:creationId xmlns:p14="http://schemas.microsoft.com/office/powerpoint/2010/main" val="3840686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s-ES" sz="4400" kern="1200">
                <a:solidFill>
                  <a:srgbClr val="F98832"/>
                </a:solidFill>
                <a:latin typeface="Caveat Brush" pitchFamily="2" charset="0"/>
              </a:rPr>
              <a:t>VIDEO - </a:t>
            </a:r>
            <a:r>
              <a:rPr lang="es-ES" sz="4400" kern="1200">
                <a:solidFill>
                  <a:srgbClr val="F98832"/>
                </a:solidFill>
                <a:latin typeface="Caveat Brush" pitchFamily="2" charset="0"/>
                <a:ea typeface="+mn-ea"/>
                <a:cs typeface="+mn-cs"/>
              </a:rPr>
              <a:t>EL COSTO DEL TABACO</a:t>
            </a:r>
            <a:endParaRPr lang="en-US" sz="44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 name="Freeform 7">
            <a:extLst>
              <a:ext uri="{FF2B5EF4-FFF2-40B4-BE49-F238E27FC236}">
                <a16:creationId xmlns:a16="http://schemas.microsoft.com/office/drawing/2014/main" id="{308CA8EB-2001-8715-9261-BCB823EFCB61}"/>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7" name="cost_of_smoking_es (720p).mp4">
            <a:hlinkClick r:id="" action="ppaction://media"/>
            <a:extLst>
              <a:ext uri="{FF2B5EF4-FFF2-40B4-BE49-F238E27FC236}">
                <a16:creationId xmlns:a16="http://schemas.microsoft.com/office/drawing/2014/main" id="{64ADB7FD-40E6-0F5D-2310-A9895626D7CB}"/>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45714" y="1518281"/>
            <a:ext cx="7421671" cy="4174690"/>
          </a:xfrm>
          <a:prstGeom prst="rect">
            <a:avLst/>
          </a:prstGeom>
        </p:spPr>
      </p:pic>
    </p:spTree>
    <p:extLst>
      <p:ext uri="{BB962C8B-B14F-4D97-AF65-F5344CB8AC3E}">
        <p14:creationId xmlns:p14="http://schemas.microsoft.com/office/powerpoint/2010/main" val="74700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calculator&#10;&#10;Description automatically generated">
            <a:extLst>
              <a:ext uri="{FF2B5EF4-FFF2-40B4-BE49-F238E27FC236}">
                <a16:creationId xmlns:a16="http://schemas.microsoft.com/office/drawing/2014/main" id="{242647E7-21E5-8E8F-EC8F-5D37E5031530}"/>
              </a:ext>
            </a:extLst>
          </p:cNvPr>
          <p:cNvPicPr>
            <a:picLocks noChangeAspect="1"/>
          </p:cNvPicPr>
          <p:nvPr/>
        </p:nvPicPr>
        <p:blipFill>
          <a:blip r:embed="rId3"/>
          <a:stretch>
            <a:fillRect/>
          </a:stretch>
        </p:blipFill>
        <p:spPr>
          <a:xfrm>
            <a:off x="588154" y="1301300"/>
            <a:ext cx="3842832" cy="5037096"/>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685801" y="340788"/>
            <a:ext cx="7589594" cy="688394"/>
          </a:xfrm>
          <a:prstGeom prst="rect">
            <a:avLst/>
          </a:prstGeom>
        </p:spPr>
        <p:txBody>
          <a:bodyPr lIns="0" tIns="0" rIns="0" bIns="0" rtlCol="0" anchor="t">
            <a:spAutoFit/>
          </a:bodyPr>
          <a:lstStyle/>
          <a:p>
            <a:pPr algn="ctr" defTabSz="857250">
              <a:lnSpc>
                <a:spcPts val="5057"/>
              </a:lnSpc>
              <a:buClrTx/>
            </a:pPr>
            <a:r>
              <a:rPr lang="en-US" sz="5400" b="0" i="0" u="none" strike="noStrike">
                <a:solidFill>
                  <a:srgbClr val="F98832"/>
                </a:solidFill>
                <a:effectLst/>
                <a:latin typeface="Caveat Brush" pitchFamily="2" charset="0"/>
              </a:rPr>
              <a:t>¿QUÉ HARÍAS CON $4,015?</a:t>
            </a:r>
            <a:endParaRPr lang="en-US" sz="4400" kern="1200">
              <a:solidFill>
                <a:srgbClr val="F98832"/>
              </a:solidFill>
              <a:latin typeface="Caveat Brush" pitchFamily="2" charset="0"/>
              <a:ea typeface="+mn-ea"/>
              <a:cs typeface="+mn-cs"/>
            </a:endParaRPr>
          </a:p>
        </p:txBody>
      </p:sp>
      <p:sp>
        <p:nvSpPr>
          <p:cNvPr id="12" name="TextBox 12"/>
          <p:cNvSpPr txBox="1"/>
          <p:nvPr/>
        </p:nvSpPr>
        <p:spPr>
          <a:xfrm>
            <a:off x="4632173" y="1611067"/>
            <a:ext cx="4020024" cy="4985980"/>
          </a:xfrm>
          <a:prstGeom prst="rect">
            <a:avLst/>
          </a:prstGeom>
        </p:spPr>
        <p:txBody>
          <a:bodyPr wrap="square" lIns="0" tIns="0" rIns="0" bIns="0" rtlCol="0" anchor="t">
            <a:spAutoFit/>
          </a:bodyPr>
          <a:lstStyle/>
          <a:p>
            <a:pPr algn="ctr">
              <a:buClr>
                <a:schemeClr val="dk1"/>
              </a:buClr>
              <a:buSzPts val="2800"/>
            </a:pPr>
            <a:r>
              <a:rPr lang="es-ES" sz="3600">
                <a:solidFill>
                  <a:schemeClr val="tx1"/>
                </a:solidFill>
                <a:latin typeface="Caveat Brush" pitchFamily="2" charset="0"/>
                <a:ea typeface="Calibri"/>
                <a:cs typeface="Calibri"/>
                <a:sym typeface="Calibri"/>
              </a:rPr>
              <a:t>Esta hoja de trabajo le ayuda a identificar cuánto le está costando el tabaco y las diferentes formas en las que podría gastar ese dinero si adopta un estilo de vida ¡libre de tabaco!</a:t>
            </a:r>
            <a:endParaRPr lang="en-US" sz="2765" kern="120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16320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a:solidFill>
                  <a:srgbClr val="FF914D"/>
                </a:solidFill>
                <a:latin typeface="Caveat Brush" pitchFamily="2" charset="0"/>
                <a:ea typeface="+mn-ea"/>
                <a:cs typeface="+mn-cs"/>
              </a:rPr>
              <a:t>MITO </a:t>
            </a:r>
          </a:p>
        </p:txBody>
      </p:sp>
      <p:sp>
        <p:nvSpPr>
          <p:cNvPr id="8" name="TextBox 8"/>
          <p:cNvSpPr txBox="1"/>
          <p:nvPr/>
        </p:nvSpPr>
        <p:spPr>
          <a:xfrm>
            <a:off x="182881" y="2051974"/>
            <a:ext cx="8768324" cy="1431739"/>
          </a:xfrm>
          <a:prstGeom prst="rect">
            <a:avLst/>
          </a:prstGeom>
        </p:spPr>
        <p:txBody>
          <a:bodyPr wrap="square" lIns="0" tIns="0" rIns="0" bIns="0" rtlCol="0" anchor="t">
            <a:spAutoFit/>
          </a:bodyPr>
          <a:lstStyle/>
          <a:p>
            <a:pPr algn="ctr" defTabSz="857250">
              <a:lnSpc>
                <a:spcPts val="5405"/>
              </a:lnSpc>
              <a:buClrTx/>
            </a:pPr>
            <a:endParaRPr lang="en-US" sz="6756" kern="1200">
              <a:solidFill>
                <a:srgbClr val="8FDB34"/>
              </a:solidFill>
              <a:latin typeface="Caveat Brush"/>
              <a:ea typeface="+mn-ea"/>
              <a:cs typeface="+mn-cs"/>
            </a:endParaRPr>
          </a:p>
          <a:p>
            <a:pPr algn="ctr" defTabSz="857250">
              <a:lnSpc>
                <a:spcPts val="5405"/>
              </a:lnSpc>
              <a:buClrTx/>
            </a:pPr>
            <a:r>
              <a:rPr lang="es-ES" sz="6000" b="1">
                <a:solidFill>
                  <a:srgbClr val="92D050"/>
                </a:solidFill>
                <a:latin typeface="Caveat Brush" pitchFamily="2" charset="0"/>
                <a:ea typeface="Century Gothic"/>
                <a:cs typeface="Century Gothic"/>
                <a:sym typeface="Century Gothic"/>
              </a:rPr>
              <a:t>Dejar de fumar es imposible</a:t>
            </a:r>
            <a:endParaRPr lang="en-US" sz="6000" b="1">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3827578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372918" y="1062866"/>
            <a:ext cx="734685" cy="570153"/>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s-ES" sz="4400" b="0" i="0" u="none" strike="noStrike">
                <a:solidFill>
                  <a:srgbClr val="FF924C"/>
                </a:solidFill>
                <a:effectLst/>
                <a:latin typeface="Caveat Brush" pitchFamily="2" charset="0"/>
              </a:rPr>
              <a:t>¡</a:t>
            </a:r>
            <a:r>
              <a:rPr lang="en-US" sz="4400" b="0" i="0" u="none" strike="noStrike">
                <a:solidFill>
                  <a:srgbClr val="F98832"/>
                </a:solidFill>
                <a:effectLst/>
                <a:latin typeface="Caveat Brush" pitchFamily="2" charset="0"/>
              </a:rPr>
              <a:t>DEJALO YA!</a:t>
            </a:r>
            <a:endParaRPr lang="en-US" sz="44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217285" y="1586307"/>
            <a:ext cx="8709429" cy="5281318"/>
          </a:xfrm>
          <a:prstGeom prst="rect">
            <a:avLst/>
          </a:prstGeom>
          <a:noFill/>
        </p:spPr>
        <p:txBody>
          <a:bodyPr wrap="square" rtlCol="0">
            <a:spAutoFit/>
          </a:bodyPr>
          <a:lstStyle/>
          <a:p>
            <a:pPr algn="ctr" rtl="0" fontAlgn="base">
              <a:buNone/>
            </a:pPr>
            <a:r>
              <a:rPr lang="en-US" sz="3200" b="0" i="0" u="none" strike="noStrike">
                <a:solidFill>
                  <a:srgbClr val="000000"/>
                </a:solidFill>
                <a:effectLst/>
                <a:latin typeface="Caveat Brush" pitchFamily="2" charset="0"/>
              </a:rPr>
              <a:t>Una de las </a:t>
            </a:r>
            <a:r>
              <a:rPr lang="en-US" sz="3200" b="0" i="0" u="none" strike="noStrike" err="1">
                <a:solidFill>
                  <a:srgbClr val="000000"/>
                </a:solidFill>
                <a:effectLst/>
                <a:latin typeface="Caveat Brush" pitchFamily="2" charset="0"/>
              </a:rPr>
              <a:t>mejores</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cosas</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que</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los</a:t>
            </a:r>
            <a:r>
              <a:rPr lang="en-US" sz="3200" b="0" i="0" u="none" strike="noStrike">
                <a:solidFill>
                  <a:srgbClr val="000000"/>
                </a:solidFill>
                <a:effectLst/>
                <a:latin typeface="Caveat Brush" pitchFamily="2" charset="0"/>
              </a:rPr>
              <a:t> padres </a:t>
            </a:r>
            <a:r>
              <a:rPr lang="en-US" sz="3200" b="0" i="0" u="none" strike="noStrike" err="1">
                <a:solidFill>
                  <a:srgbClr val="000000"/>
                </a:solidFill>
                <a:effectLst/>
                <a:latin typeface="Caveat Brush" pitchFamily="2" charset="0"/>
              </a:rPr>
              <a:t>pueden</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hacer</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por</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su</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propia</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salud</a:t>
            </a:r>
            <a:r>
              <a:rPr lang="en-US" sz="3200" b="0" i="0" u="none" strike="noStrike">
                <a:solidFill>
                  <a:srgbClr val="000000"/>
                </a:solidFill>
                <a:effectLst/>
                <a:latin typeface="Caveat Brush" pitchFamily="2" charset="0"/>
              </a:rPr>
              <a:t> y la de sus </a:t>
            </a:r>
            <a:r>
              <a:rPr lang="en-US" sz="3200" b="0" i="0" u="none" strike="noStrike" err="1">
                <a:solidFill>
                  <a:srgbClr val="000000"/>
                </a:solidFill>
                <a:effectLst/>
                <a:latin typeface="Caveat Brush" pitchFamily="2" charset="0"/>
              </a:rPr>
              <a:t>hijos</a:t>
            </a:r>
            <a:r>
              <a:rPr lang="en-US" sz="3200" b="0" i="0" u="none" strike="noStrike">
                <a:solidFill>
                  <a:srgbClr val="000000"/>
                </a:solidFill>
                <a:effectLst/>
                <a:latin typeface="Caveat Brush" pitchFamily="2" charset="0"/>
              </a:rPr>
              <a:t> es </a:t>
            </a:r>
            <a:r>
              <a:rPr lang="en-US" sz="3200" b="0" i="0" u="none" strike="noStrike" err="1">
                <a:solidFill>
                  <a:srgbClr val="000000"/>
                </a:solidFill>
                <a:effectLst/>
                <a:latin typeface="Caveat Brush" pitchFamily="2" charset="0"/>
              </a:rPr>
              <a:t>dejar</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el</a:t>
            </a:r>
            <a:r>
              <a:rPr lang="en-US" sz="3200" b="0" i="0" u="none" strike="noStrike">
                <a:solidFill>
                  <a:srgbClr val="000000"/>
                </a:solidFill>
                <a:effectLst/>
                <a:latin typeface="Caveat Brush" pitchFamily="2" charset="0"/>
              </a:rPr>
              <a:t> tabaco.</a:t>
            </a:r>
            <a:r>
              <a:rPr lang="en-US" sz="3200" b="0" i="0">
                <a:solidFill>
                  <a:srgbClr val="000000"/>
                </a:solidFill>
                <a:effectLst/>
                <a:latin typeface="Caveat Brush" pitchFamily="2" charset="0"/>
              </a:rPr>
              <a:t>​</a:t>
            </a:r>
            <a:endParaRPr lang="en-US" sz="4000" b="0" i="0">
              <a:solidFill>
                <a:srgbClr val="000000"/>
              </a:solidFill>
              <a:effectLst/>
              <a:latin typeface="Segoe UI" panose="020B0502040204020203" pitchFamily="34" charset="0"/>
            </a:endParaRPr>
          </a:p>
          <a:p>
            <a:pPr algn="ctr" rtl="0" fontAlgn="base">
              <a:buNone/>
            </a:pPr>
            <a:r>
              <a:rPr lang="en-US" sz="3200" b="0" i="0">
                <a:solidFill>
                  <a:srgbClr val="000000"/>
                </a:solidFill>
                <a:effectLst/>
                <a:latin typeface="Caveat Brush" pitchFamily="2" charset="0"/>
              </a:rPr>
              <a:t>​</a:t>
            </a:r>
            <a:endParaRPr lang="en-US" sz="3200" kern="1200">
              <a:latin typeface="Caveat Brush" pitchFamily="2" charset="0"/>
              <a:ea typeface="+mn-ea"/>
              <a:cs typeface="+mn-cs"/>
            </a:endParaRPr>
          </a:p>
          <a:p>
            <a:pPr algn="ctr" defTabSz="857250">
              <a:lnSpc>
                <a:spcPts val="3100"/>
              </a:lnSpc>
              <a:buClrTx/>
            </a:pPr>
            <a:r>
              <a:rPr lang="es-ES" sz="3200" kern="1200">
                <a:latin typeface="Caveat Brush" pitchFamily="2" charset="0"/>
                <a:ea typeface="+mn-ea"/>
                <a:cs typeface="+mn-cs"/>
              </a:rPr>
              <a:t>Dejarlo también ayuda a mejorar los resultados de salud en nuestra comunidad y crea una mayor equidad en la salud.​</a:t>
            </a:r>
          </a:p>
          <a:p>
            <a:pPr algn="ctr" defTabSz="857250">
              <a:lnSpc>
                <a:spcPts val="3100"/>
              </a:lnSpc>
              <a:buClrTx/>
            </a:pPr>
            <a:endParaRPr lang="es-ES" sz="3200" kern="1200">
              <a:solidFill>
                <a:schemeClr val="accent6">
                  <a:lumMod val="75000"/>
                </a:schemeClr>
              </a:solidFill>
              <a:latin typeface="Caveat Brush" pitchFamily="2" charset="0"/>
              <a:ea typeface="+mn-ea"/>
              <a:cs typeface="+mn-cs"/>
            </a:endParaRPr>
          </a:p>
          <a:p>
            <a:pPr algn="ctr" defTabSz="857250">
              <a:lnSpc>
                <a:spcPts val="3100"/>
              </a:lnSpc>
              <a:buClrTx/>
            </a:pPr>
            <a:r>
              <a:rPr lang="es-ES" sz="3200" kern="1200">
                <a:solidFill>
                  <a:schemeClr val="accent6">
                    <a:lumMod val="75000"/>
                  </a:schemeClr>
                </a:solidFill>
                <a:latin typeface="Caveat Brush" pitchFamily="2" charset="0"/>
                <a:ea typeface="+mn-ea"/>
                <a:cs typeface="+mn-cs"/>
              </a:rPr>
              <a:t>Pero usted no puede OBLIGAR a alguien a dejar el tabaco.</a:t>
            </a:r>
            <a:endParaRPr lang="en-US" sz="3200" kern="1200">
              <a:latin typeface="Caveat Brush" pitchFamily="2" charset="0"/>
              <a:ea typeface="+mn-ea"/>
              <a:cs typeface="+mn-cs"/>
            </a:endParaRPr>
          </a:p>
          <a:p>
            <a:pPr algn="ctr" defTabSz="857250">
              <a:lnSpc>
                <a:spcPts val="3100"/>
              </a:lnSpc>
              <a:buClrTx/>
            </a:pPr>
            <a:r>
              <a:rPr lang="es-ES" sz="3200" kern="1200">
                <a:latin typeface="Caveat Brush" pitchFamily="2" charset="0"/>
                <a:ea typeface="+mn-ea"/>
                <a:cs typeface="+mn-cs"/>
              </a:rPr>
              <a:t>¡Dejarlo es difícil! Generalmente se necesitan entre 8 y 11 intentos para dejar de fumar con éxito.</a:t>
            </a:r>
            <a:endParaRPr lang="en-US" sz="3200" kern="1200">
              <a:latin typeface="Caveat Brush" pitchFamily="2" charset="0"/>
              <a:ea typeface="+mn-ea"/>
              <a:cs typeface="+mn-cs"/>
            </a:endParaRPr>
          </a:p>
          <a:p>
            <a:pPr algn="ctr" defTabSz="857250">
              <a:lnSpc>
                <a:spcPts val="3100"/>
              </a:lnSpc>
              <a:buClrTx/>
            </a:pPr>
            <a:endParaRPr lang="es-ES" sz="3200" kern="1200">
              <a:solidFill>
                <a:srgbClr val="F98832"/>
              </a:solidFill>
              <a:latin typeface="Caveat Brush" pitchFamily="2" charset="0"/>
            </a:endParaRPr>
          </a:p>
          <a:p>
            <a:pPr algn="ctr" defTabSz="857250">
              <a:lnSpc>
                <a:spcPts val="3100"/>
              </a:lnSpc>
              <a:buClrTx/>
            </a:pPr>
            <a:r>
              <a:rPr lang="es-ES" sz="3200" kern="1200">
                <a:solidFill>
                  <a:srgbClr val="F98832"/>
                </a:solidFill>
                <a:latin typeface="Caveat Brush" pitchFamily="2" charset="0"/>
              </a:rPr>
              <a:t>¡El apoyo es vital y la ayuda está disponible!</a:t>
            </a:r>
            <a:endParaRPr lang="en-US" sz="3200" kern="1200">
              <a:latin typeface="Caveat Brush" pitchFamily="2" charset="0"/>
              <a:ea typeface="+mn-ea"/>
              <a:cs typeface="+mn-cs"/>
            </a:endParaRPr>
          </a:p>
          <a:p>
            <a:pPr algn="ctr" defTabSz="857250">
              <a:lnSpc>
                <a:spcPts val="4000"/>
              </a:lnSpc>
              <a:buClrTx/>
            </a:pPr>
            <a:endParaRPr lang="en-US" sz="4000" kern="1200">
              <a:latin typeface="Caveat Brush" pitchFamily="2" charset="0"/>
              <a:ea typeface="+mn-ea"/>
              <a:cs typeface="+mn-cs"/>
            </a:endParaRPr>
          </a:p>
        </p:txBody>
      </p:sp>
      <p:sp>
        <p:nvSpPr>
          <p:cNvPr id="3" name="Freeform 7">
            <a:extLst>
              <a:ext uri="{FF2B5EF4-FFF2-40B4-BE49-F238E27FC236}">
                <a16:creationId xmlns:a16="http://schemas.microsoft.com/office/drawing/2014/main" id="{0622477C-5178-34DB-10D0-8E597D0D5F73}"/>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044134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s-ES" sz="4400" kern="1200">
                <a:solidFill>
                  <a:srgbClr val="F98832"/>
                </a:solidFill>
                <a:latin typeface="Caveat Brush" pitchFamily="2" charset="0"/>
                <a:ea typeface="+mn-ea"/>
                <a:cs typeface="+mn-cs"/>
              </a:rPr>
              <a:t>MÁS AYUDA PARA DEJAR DE FUMAR</a:t>
            </a:r>
            <a:endParaRPr lang="en-US" sz="44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217285" y="1248866"/>
            <a:ext cx="8709429" cy="4542269"/>
          </a:xfrm>
          <a:prstGeom prst="rect">
            <a:avLst/>
          </a:prstGeom>
          <a:noFill/>
        </p:spPr>
        <p:txBody>
          <a:bodyPr wrap="square" rtlCol="0">
            <a:spAutoFit/>
          </a:bodyPr>
          <a:lstStyle/>
          <a:p>
            <a:pPr algn="ctr" defTabSz="857250">
              <a:lnSpc>
                <a:spcPts val="3600"/>
              </a:lnSpc>
              <a:buClrTx/>
            </a:pPr>
            <a:r>
              <a:rPr lang="es-ES" sz="2800" kern="1200">
                <a:latin typeface="Caveat Brush" pitchFamily="2" charset="0"/>
                <a:ea typeface="+mn-ea"/>
                <a:cs typeface="+mn-cs"/>
              </a:rPr>
              <a:t>Consulte a su proveedor de atención médica​</a:t>
            </a:r>
          </a:p>
          <a:p>
            <a:pPr algn="ctr" defTabSz="857250">
              <a:buClrTx/>
            </a:pPr>
            <a:r>
              <a:rPr lang="es-ES" sz="2800" kern="1200">
                <a:latin typeface="Caveat Brush" pitchFamily="2" charset="0"/>
                <a:ea typeface="+mn-ea"/>
                <a:cs typeface="+mn-cs"/>
              </a:rPr>
              <a:t>Sugiera a los padres que pregunten sobre las terapias de reemplazo de nicotina (NRT)​</a:t>
            </a:r>
          </a:p>
          <a:p>
            <a:pPr algn="ctr" defTabSz="857250">
              <a:buClrTx/>
            </a:pPr>
            <a:endParaRPr lang="es-ES" sz="2800" kern="1200">
              <a:latin typeface="Caveat Brush" pitchFamily="2" charset="0"/>
              <a:ea typeface="+mn-ea"/>
              <a:cs typeface="+mn-cs"/>
            </a:endParaRPr>
          </a:p>
          <a:p>
            <a:pPr algn="ctr" defTabSz="857250">
              <a:buClrTx/>
            </a:pPr>
            <a:r>
              <a:rPr lang="es-ES" sz="2800" kern="1200">
                <a:latin typeface="Caveat Brush" pitchFamily="2" charset="0"/>
                <a:ea typeface="+mn-ea"/>
                <a:cs typeface="+mn-cs"/>
              </a:rPr>
              <a:t>En el estado de Indiana, los medicamentos para dejar de fumar ya no necesitan receta médica​</a:t>
            </a:r>
          </a:p>
          <a:p>
            <a:pPr algn="ctr" defTabSz="857250">
              <a:lnSpc>
                <a:spcPts val="3600"/>
              </a:lnSpc>
              <a:buClrTx/>
            </a:pPr>
            <a:endParaRPr lang="es-ES" sz="2800" kern="1200">
              <a:latin typeface="Caveat Brush" pitchFamily="2" charset="0"/>
              <a:ea typeface="+mn-ea"/>
              <a:cs typeface="+mn-cs"/>
            </a:endParaRPr>
          </a:p>
          <a:p>
            <a:pPr algn="ctr" defTabSz="857250">
              <a:lnSpc>
                <a:spcPts val="3600"/>
              </a:lnSpc>
              <a:buClrTx/>
            </a:pPr>
            <a:r>
              <a:rPr lang="es-ES" sz="2800" kern="1200" err="1">
                <a:latin typeface="Caveat Brush" pitchFamily="2" charset="0"/>
                <a:ea typeface="+mn-ea"/>
                <a:cs typeface="+mn-cs"/>
              </a:rPr>
              <a:t>Truth</a:t>
            </a:r>
            <a:r>
              <a:rPr lang="es-ES" sz="2800" kern="1200">
                <a:latin typeface="Caveat Brush" pitchFamily="2" charset="0"/>
                <a:ea typeface="+mn-ea"/>
                <a:cs typeface="+mn-cs"/>
              </a:rPr>
              <a:t> </a:t>
            </a:r>
            <a:r>
              <a:rPr lang="es-ES" sz="2800" kern="1200" err="1">
                <a:latin typeface="Caveat Brush" pitchFamily="2" charset="0"/>
                <a:ea typeface="+mn-ea"/>
                <a:cs typeface="+mn-cs"/>
              </a:rPr>
              <a:t>Initiative</a:t>
            </a:r>
            <a:r>
              <a:rPr lang="es-ES" sz="2800" kern="1200">
                <a:latin typeface="Caveat Brush" pitchFamily="2" charset="0"/>
                <a:ea typeface="+mn-ea"/>
                <a:cs typeface="+mn-cs"/>
              </a:rPr>
              <a:t>-  Textea DITCHVAPE al 88709​</a:t>
            </a:r>
          </a:p>
          <a:p>
            <a:pPr algn="ctr" defTabSz="857250">
              <a:lnSpc>
                <a:spcPts val="3600"/>
              </a:lnSpc>
              <a:buClrTx/>
            </a:pPr>
            <a:r>
              <a:rPr lang="es-ES" sz="2800" kern="1200">
                <a:latin typeface="Caveat Brush" pitchFamily="2" charset="0"/>
                <a:ea typeface="+mn-ea"/>
                <a:cs typeface="+mn-cs"/>
              </a:rPr>
              <a:t>Sistema de mensajería de texto anónimo para adolescentes y adultos jóvenes que quieren dejar de vapear</a:t>
            </a:r>
            <a:endParaRPr lang="en-US" sz="3200" kern="1200">
              <a:latin typeface="Caveat Brush" pitchFamily="2" charset="0"/>
              <a:ea typeface="+mn-ea"/>
              <a:cs typeface="+mn-cs"/>
            </a:endParaRPr>
          </a:p>
        </p:txBody>
      </p:sp>
      <p:sp>
        <p:nvSpPr>
          <p:cNvPr id="7" name="Freeform 7">
            <a:extLst>
              <a:ext uri="{FF2B5EF4-FFF2-40B4-BE49-F238E27FC236}">
                <a16:creationId xmlns:a16="http://schemas.microsoft.com/office/drawing/2014/main" id="{23DD2B3E-E3EB-D7CC-8C0B-30AB195DEE74}"/>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 name="Google Shape;389;p44">
            <a:extLst>
              <a:ext uri="{FF2B5EF4-FFF2-40B4-BE49-F238E27FC236}">
                <a16:creationId xmlns:a16="http://schemas.microsoft.com/office/drawing/2014/main" id="{81DBBE23-AA9F-9CC3-9A54-C800256234A1}"/>
              </a:ext>
            </a:extLst>
          </p:cNvPr>
          <p:cNvPicPr preferRelativeResize="0"/>
          <p:nvPr/>
        </p:nvPicPr>
        <p:blipFill rotWithShape="1">
          <a:blip r:embed="rId15">
            <a:alphaModFix/>
          </a:blip>
          <a:srcRect l="-7330" t="-6123"/>
          <a:stretch/>
        </p:blipFill>
        <p:spPr>
          <a:xfrm>
            <a:off x="3583650" y="5672954"/>
            <a:ext cx="1976699" cy="1185046"/>
          </a:xfrm>
          <a:prstGeom prst="rect">
            <a:avLst/>
          </a:prstGeom>
          <a:noFill/>
          <a:ln>
            <a:noFill/>
          </a:ln>
        </p:spPr>
      </p:pic>
    </p:spTree>
    <p:extLst>
      <p:ext uri="{BB962C8B-B14F-4D97-AF65-F5344CB8AC3E}">
        <p14:creationId xmlns:p14="http://schemas.microsoft.com/office/powerpoint/2010/main" val="2102297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Tx/>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pitchFamily="2" charset="0"/>
                <a:ea typeface="+mn-ea"/>
                <a:cs typeface="Arial"/>
                <a:sym typeface="Arial"/>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115018" y="1098521"/>
            <a:ext cx="4243132" cy="2893484"/>
          </a:xfrm>
          <a:prstGeom prst="rect">
            <a:avLst/>
          </a:prstGeom>
          <a:noFill/>
        </p:spPr>
        <p:txBody>
          <a:bodyPr wrap="square" lIns="91440" tIns="45720" rIns="91440" bIns="45720" rtlCol="0" anchor="t">
            <a:spAutoFit/>
          </a:bodyPr>
          <a:lstStyle/>
          <a:p>
            <a:pPr marL="292100" marR="0" lvl="0" indent="0" algn="ctr" defTabSz="857250" rtl="0" eaLnBrk="1" fontAlgn="auto" latinLnBrk="0" hangingPunct="1">
              <a:lnSpc>
                <a:spcPts val="4500"/>
              </a:lnSpc>
              <a:spcBef>
                <a:spcPts val="0"/>
              </a:spcBef>
              <a:spcAft>
                <a:spcPts val="0"/>
              </a:spcAft>
              <a:buClr>
                <a:srgbClr val="000000"/>
              </a:buClr>
              <a:buSzTx/>
              <a:buFont typeface="Arial"/>
              <a:buNone/>
              <a:tabLst/>
              <a:defRPr/>
            </a:pP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GRATUITO y Disponible 24/7  </a:t>
            </a:r>
            <a:endParaRPr kumimoji="0" lang="en-US" sz="3200" b="0" i="0" u="none" strike="noStrike" kern="1200" cap="none" spc="0" normalizeH="0" baseline="0" noProof="0">
              <a:ln>
                <a:noFill/>
              </a:ln>
              <a:solidFill>
                <a:srgbClr val="000000"/>
              </a:solidFill>
              <a:effectLst/>
              <a:uLnTx/>
              <a:uFillTx/>
              <a:latin typeface="Caveat Brush"/>
              <a:ea typeface="+mn-ea"/>
              <a:cs typeface="Arial"/>
              <a:sym typeface="Arial"/>
            </a:endParaRPr>
          </a:p>
          <a:p>
            <a:pPr marL="292100" marR="0" lvl="0" indent="0" algn="ctr" defTabSz="857250" rtl="0" eaLnBrk="1" fontAlgn="auto" latinLnBrk="0" hangingPunct="1">
              <a:lnSpc>
                <a:spcPts val="4500"/>
              </a:lnSpc>
              <a:spcBef>
                <a:spcPts val="0"/>
              </a:spcBef>
              <a:spcAft>
                <a:spcPts val="0"/>
              </a:spcAft>
              <a:buClr>
                <a:srgbClr val="000000"/>
              </a:buClr>
              <a:buSzTx/>
              <a:buFont typeface="Arial"/>
              <a:buNone/>
              <a:tabLst/>
              <a:defRPr/>
            </a:pPr>
            <a:endParaRPr kumimoji="0" lang="en-US" sz="3200" b="0" i="0" u="none" strike="noStrike" kern="1200" cap="none" spc="0" normalizeH="0" baseline="0" noProof="0">
              <a:ln>
                <a:noFill/>
              </a:ln>
              <a:solidFill>
                <a:srgbClr val="000000"/>
              </a:solidFill>
              <a:effectLst/>
              <a:uLnTx/>
              <a:uFillTx/>
              <a:latin typeface="Caveat Brush"/>
              <a:ea typeface="+mn-ea"/>
              <a:cs typeface="Arial"/>
              <a:sym typeface="Arial"/>
            </a:endParaRPr>
          </a:p>
          <a:p>
            <a:pPr marL="292100" marR="0" lvl="0" indent="0" algn="ctr" defTabSz="857250" rtl="0" eaLnBrk="1" fontAlgn="auto" latinLnBrk="0" hangingPunct="1">
              <a:lnSpc>
                <a:spcPts val="4500"/>
              </a:lnSpc>
              <a:spcBef>
                <a:spcPts val="0"/>
              </a:spcBef>
              <a:spcAft>
                <a:spcPts val="0"/>
              </a:spcAft>
              <a:buClr>
                <a:srgbClr val="000000"/>
              </a:buClr>
              <a:buSzTx/>
              <a:buFont typeface="Arial"/>
              <a:buNone/>
              <a:tabLst/>
              <a:defRPr/>
            </a:pP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Asesor</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Experto</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para </a:t>
            </a:r>
            <a:endParaRPr kumimoji="0" lang="en-US" sz="2800" b="0" i="0" u="none" strike="noStrike" kern="0" cap="none" spc="0" normalizeH="0" baseline="0" noProof="0">
              <a:ln>
                <a:noFill/>
              </a:ln>
              <a:solidFill>
                <a:srgbClr val="000000"/>
              </a:solidFill>
              <a:effectLst/>
              <a:uLnTx/>
              <a:uFillTx/>
              <a:latin typeface="Caveat Brush"/>
              <a:ea typeface="+mn-ea"/>
              <a:cs typeface="Arial"/>
              <a:sym typeface="Arial"/>
            </a:endParaRPr>
          </a:p>
          <a:p>
            <a:pPr marL="292100" marR="0" lvl="0" indent="0" algn="ctr" defTabSz="857250" rtl="0" eaLnBrk="1" fontAlgn="auto" latinLnBrk="0" hangingPunct="1">
              <a:lnSpc>
                <a:spcPts val="4500"/>
              </a:lnSpc>
              <a:spcBef>
                <a:spcPts val="0"/>
              </a:spcBef>
              <a:spcAft>
                <a:spcPts val="0"/>
              </a:spcAft>
              <a:buClr>
                <a:srgbClr val="000000"/>
              </a:buClr>
              <a:buSzTx/>
              <a:buFont typeface="Arial"/>
              <a:buNone/>
              <a:tabLst/>
              <a:defRPr/>
            </a:pP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Dejar</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Fumar</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endParaRPr kumimoji="0" lang="en-US" sz="2800" b="0" i="0" u="none" strike="noStrike" kern="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36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11">
            <a:extLst>
              <a:ext uri="{28A0092B-C50C-407E-A947-70E740481C1C}">
                <a14:useLocalDpi xmlns:a14="http://schemas.microsoft.com/office/drawing/2010/main" val="0"/>
              </a:ext>
            </a:extLst>
          </a:blip>
          <a:srcRect r="2334"/>
          <a:stretch/>
        </p:blipFill>
        <p:spPr>
          <a:xfrm>
            <a:off x="4040981" y="3131989"/>
            <a:ext cx="5086754" cy="3586110"/>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383120" y="3814069"/>
            <a:ext cx="2765621" cy="1740476"/>
          </a:xfrm>
          <a:prstGeom prst="rect">
            <a:avLst/>
          </a:prstGeom>
          <a:noFill/>
        </p:spPr>
        <p:txBody>
          <a:bodyPr wrap="square">
            <a:spAutoFit/>
          </a:bodyPr>
          <a:lstStyle/>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1-800-Quit-Now (784-8669)</a:t>
            </a:r>
          </a:p>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1-855-DÉJELO-YA (Spanish)</a:t>
            </a:r>
          </a:p>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1-877-777-6534 (TTY)</a:t>
            </a:r>
          </a:p>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Text READY to 34191</a:t>
            </a:r>
          </a:p>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Text LISTO to 34191 (Spanish)</a:t>
            </a:r>
          </a:p>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167355" y="3432485"/>
            <a:ext cx="4202887" cy="3278205"/>
          </a:xfrm>
          <a:prstGeom prst="rect">
            <a:avLst/>
          </a:prstGeom>
          <a:noFill/>
        </p:spPr>
        <p:txBody>
          <a:bodyPr wrap="square" lIns="91440" tIns="45720" rIns="91440" bIns="45720" rtlCol="0" anchor="t">
            <a:spAutoFit/>
          </a:bodyPr>
          <a:lstStyle/>
          <a:p>
            <a:pPr marL="292100" marR="0" lvl="0" indent="0" algn="l" defTabSz="857250" rtl="0" eaLnBrk="1" fontAlgn="auto" latinLnBrk="0" hangingPunct="1">
              <a:lnSpc>
                <a:spcPts val="42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292100" marR="0" lvl="2" indent="0" algn="ctr" defTabSz="857250" rtl="0" eaLnBrk="1" fontAlgn="auto" latinLnBrk="0" hangingPunct="1">
              <a:lnSpc>
                <a:spcPts val="4200"/>
              </a:lnSpc>
              <a:spcBef>
                <a:spcPts val="0"/>
              </a:spcBef>
              <a:spcAft>
                <a:spcPts val="0"/>
              </a:spcAft>
              <a:buClr>
                <a:srgbClr val="000000"/>
              </a:buClr>
              <a:buSzTx/>
              <a:buFont typeface="Arial"/>
              <a:buNone/>
              <a:tabLst/>
              <a:defRPr/>
            </a:pP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Terapias</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Reemplazo</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Nicotina</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(TRN) GRATUITAS,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según</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disponibilidad</a:t>
            </a:r>
            <a:endParaRPr kumimoji="0" lang="en-US" sz="1400" b="0" i="0" u="none" strike="noStrike" kern="0" cap="none" spc="0" normalizeH="0" baseline="0" noProof="0" err="1">
              <a:ln>
                <a:noFill/>
              </a:ln>
              <a:solidFill>
                <a:srgbClr val="000000"/>
              </a:solidFill>
              <a:effectLst/>
              <a:uLnTx/>
              <a:uFillTx/>
              <a:latin typeface="Arial"/>
              <a:ea typeface="+mn-ea"/>
              <a:cs typeface="Arial"/>
              <a:sym typeface="Arial"/>
            </a:endParaRPr>
          </a:p>
          <a:p>
            <a:pPr marL="0" marR="0" lvl="0" indent="0" algn="ctr" defTabSz="857250" rtl="0" eaLnBrk="1" fontAlgn="auto" latinLnBrk="0" hangingPunct="1">
              <a:lnSpc>
                <a:spcPts val="36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12" name="TextBox 11">
            <a:extLst>
              <a:ext uri="{FF2B5EF4-FFF2-40B4-BE49-F238E27FC236}">
                <a16:creationId xmlns:a16="http://schemas.microsoft.com/office/drawing/2014/main" id="{D1091BEA-62BB-CE60-1DF6-AE5F1F03CC0B}"/>
              </a:ext>
            </a:extLst>
          </p:cNvPr>
          <p:cNvSpPr txBox="1"/>
          <p:nvPr/>
        </p:nvSpPr>
        <p:spPr>
          <a:xfrm>
            <a:off x="3838755" y="1027982"/>
            <a:ext cx="5865963"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98832"/>
                </a:solidFill>
                <a:effectLst/>
                <a:uLnTx/>
                <a:uFillTx/>
                <a:latin typeface="Caveat Brush"/>
                <a:cs typeface="Arial"/>
                <a:sym typeface="Arial"/>
              </a:rPr>
              <a:t>&gt;&gt;  </a:t>
            </a:r>
            <a:r>
              <a:rPr kumimoji="0" lang="en-US" sz="3200" b="0" i="0" u="none" strike="noStrike" kern="0" cap="none" spc="0" normalizeH="0" baseline="0" noProof="0" err="1">
                <a:ln>
                  <a:noFill/>
                </a:ln>
                <a:solidFill>
                  <a:srgbClr val="000000"/>
                </a:solidFill>
                <a:effectLst/>
                <a:uLnTx/>
                <a:uFillTx/>
                <a:latin typeface="Caveat Brush"/>
                <a:cs typeface="Arial"/>
                <a:sym typeface="Arial"/>
              </a:rPr>
              <a:t>Llamada</a:t>
            </a:r>
            <a:r>
              <a:rPr kumimoji="0" lang="en-US" sz="3200" b="0" i="0" u="none" strike="noStrike" kern="0" cap="none" spc="0" normalizeH="0" baseline="0" noProof="0">
                <a:ln>
                  <a:noFill/>
                </a:ln>
                <a:solidFill>
                  <a:srgbClr val="000000"/>
                </a:solidFill>
                <a:effectLst/>
                <a:uLnTx/>
                <a:uFillTx/>
                <a:latin typeface="Caveat Brush"/>
                <a:cs typeface="Arial"/>
                <a:sym typeface="Arial"/>
              </a:rPr>
              <a:t>, </a:t>
            </a:r>
            <a:r>
              <a:rPr kumimoji="0" lang="en-US" sz="3200" b="0" i="0" u="none" strike="noStrike" kern="0" cap="none" spc="0" normalizeH="0" baseline="0" noProof="0" err="1">
                <a:ln>
                  <a:noFill/>
                </a:ln>
                <a:solidFill>
                  <a:srgbClr val="000000"/>
                </a:solidFill>
                <a:effectLst/>
                <a:uLnTx/>
                <a:uFillTx/>
                <a:latin typeface="Caveat Brush"/>
                <a:cs typeface="Arial"/>
                <a:sym typeface="Arial"/>
              </a:rPr>
              <a:t>Mensaje</a:t>
            </a:r>
            <a:r>
              <a:rPr kumimoji="0" lang="en-US" sz="3200" b="0" i="0" u="none" strike="noStrike" kern="0" cap="none" spc="0" normalizeH="0" baseline="0" noProof="0">
                <a:ln>
                  <a:noFill/>
                </a:ln>
                <a:solidFill>
                  <a:srgbClr val="000000"/>
                </a:solidFill>
                <a:effectLst/>
                <a:uLnTx/>
                <a:uFillTx/>
                <a:latin typeface="Caveat Brush"/>
                <a:cs typeface="Arial"/>
                <a:sym typeface="Arial"/>
              </a:rPr>
              <a:t> de </a:t>
            </a:r>
            <a:r>
              <a:rPr kumimoji="0" lang="en-US" sz="3200" b="0" i="0" u="none" strike="noStrike" kern="0" cap="none" spc="0" normalizeH="0" baseline="0" noProof="0" err="1">
                <a:ln>
                  <a:noFill/>
                </a:ln>
                <a:solidFill>
                  <a:srgbClr val="000000"/>
                </a:solidFill>
                <a:effectLst/>
                <a:uLnTx/>
                <a:uFillTx/>
                <a:latin typeface="Caveat Brush"/>
                <a:cs typeface="Arial"/>
                <a:sym typeface="Arial"/>
              </a:rPr>
              <a:t>Textoo</a:t>
            </a:r>
            <a:r>
              <a:rPr kumimoji="0" lang="en-US" sz="3200" b="0" i="0" u="none" strike="noStrike" kern="0" cap="none" spc="0" normalizeH="0" baseline="0" noProof="0">
                <a:ln>
                  <a:noFill/>
                </a:ln>
                <a:solidFill>
                  <a:srgbClr val="000000"/>
                </a:solidFill>
                <a:effectLst/>
                <a:uLnTx/>
                <a:uFillTx/>
                <a:latin typeface="Caveat Brush"/>
                <a:cs typeface="Arial"/>
                <a:sym typeface="Arial"/>
              </a:rPr>
              <a:t>, </a:t>
            </a:r>
            <a:endParaRPr kumimoji="0" lang="en-US" sz="32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Caveat Brush"/>
                <a:cs typeface="Arial"/>
                <a:sym typeface="Arial"/>
              </a:rPr>
              <a:t>      En Línea o </a:t>
            </a:r>
            <a:r>
              <a:rPr kumimoji="0" lang="en-US" sz="3200" b="0" i="0" u="none" strike="noStrike" kern="0" cap="none" spc="0" normalizeH="0" baseline="0" noProof="0" err="1">
                <a:ln>
                  <a:noFill/>
                </a:ln>
                <a:solidFill>
                  <a:srgbClr val="000000"/>
                </a:solidFill>
                <a:effectLst/>
                <a:uLnTx/>
                <a:uFillTx/>
                <a:latin typeface="Caveat Brush"/>
                <a:cs typeface="Arial"/>
                <a:sym typeface="Arial"/>
              </a:rPr>
              <a:t>por</a:t>
            </a:r>
            <a:r>
              <a:rPr kumimoji="0" lang="en-US" sz="3200" b="0" i="0" u="none" strike="noStrike" kern="0" cap="none" spc="0" normalizeH="0" baseline="0" noProof="0">
                <a:ln>
                  <a:noFill/>
                </a:ln>
                <a:solidFill>
                  <a:srgbClr val="000000"/>
                </a:solidFill>
                <a:effectLst/>
                <a:uLnTx/>
                <a:uFillTx/>
                <a:latin typeface="Caveat Brush"/>
                <a:cs typeface="Arial"/>
                <a:sym typeface="Arial"/>
              </a:rPr>
              <a:t> la </a:t>
            </a:r>
            <a:r>
              <a:rPr kumimoji="0" lang="en-US" sz="3200" b="0" i="0" u="none" strike="noStrike" kern="0" cap="none" spc="0" normalizeH="0" baseline="0" noProof="0" err="1">
                <a:ln>
                  <a:noFill/>
                </a:ln>
                <a:solidFill>
                  <a:srgbClr val="000000"/>
                </a:solidFill>
                <a:effectLst/>
                <a:uLnTx/>
                <a:uFillTx/>
                <a:latin typeface="Caveat Brush"/>
                <a:cs typeface="Arial"/>
                <a:sym typeface="Arial"/>
              </a:rPr>
              <a:t>Aplicación</a:t>
            </a:r>
            <a:r>
              <a:rPr kumimoji="0" sz="3200" b="0" i="0" u="none" strike="noStrike" kern="0" cap="none" spc="0" normalizeH="0" baseline="0" noProof="0">
                <a:ln>
                  <a:noFill/>
                </a:ln>
                <a:solidFill>
                  <a:srgbClr val="000000"/>
                </a:solidFill>
                <a:effectLst/>
                <a:uLnTx/>
                <a:uFillTx/>
                <a:latin typeface="Caveat Brush"/>
                <a:cs typeface="Arial"/>
                <a:sym typeface="Arial"/>
              </a:rPr>
              <a:t>​</a:t>
            </a:r>
            <a:endParaRPr kumimoji="0" lang="en-US" sz="32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98832"/>
              </a:solidFill>
              <a:effectLst/>
              <a:uLnTx/>
              <a:uFillTx/>
              <a:latin typeface="Caveat Brush"/>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98832"/>
                </a:solidFill>
                <a:effectLst/>
                <a:uLnTx/>
                <a:uFillTx/>
                <a:latin typeface="Caveat Brush"/>
                <a:cs typeface="Arial"/>
                <a:sym typeface="Arial"/>
              </a:rPr>
              <a:t>&gt;&gt;  </a:t>
            </a:r>
            <a:r>
              <a:rPr kumimoji="0" lang="en-US" sz="3200" b="0" i="0" u="none" strike="noStrike" kern="0" cap="none" spc="0" normalizeH="0" baseline="0" noProof="0">
                <a:ln>
                  <a:noFill/>
                </a:ln>
                <a:solidFill>
                  <a:srgbClr val="000000"/>
                </a:solidFill>
                <a:effectLst/>
                <a:uLnTx/>
                <a:uFillTx/>
                <a:latin typeface="Caveat Brush"/>
                <a:cs typeface="Arial"/>
                <a:sym typeface="Arial"/>
              </a:rPr>
              <a:t>Plan de </a:t>
            </a:r>
            <a:r>
              <a:rPr kumimoji="0" lang="en-US" sz="3200" b="0" i="0" u="none" strike="noStrike" kern="0" cap="none" spc="0" normalizeH="0" baseline="0" noProof="0" err="1">
                <a:ln>
                  <a:noFill/>
                </a:ln>
                <a:solidFill>
                  <a:srgbClr val="000000"/>
                </a:solidFill>
                <a:effectLst/>
                <a:uLnTx/>
                <a:uFillTx/>
                <a:latin typeface="Caveat Brush"/>
                <a:cs typeface="Arial"/>
                <a:sym typeface="Arial"/>
              </a:rPr>
              <a:t>Abandono</a:t>
            </a:r>
            <a:r>
              <a:rPr kumimoji="0" lang="en-US" sz="3200" b="0" i="0" u="none" strike="noStrike" kern="0" cap="none" spc="0" normalizeH="0" baseline="0" noProof="0">
                <a:ln>
                  <a:noFill/>
                </a:ln>
                <a:solidFill>
                  <a:srgbClr val="000000"/>
                </a:solidFill>
                <a:effectLst/>
                <a:uLnTx/>
                <a:uFillTx/>
                <a:latin typeface="Caveat Brush"/>
                <a:cs typeface="Arial"/>
                <a:sym typeface="Arial"/>
              </a:rPr>
              <a:t>, </a:t>
            </a:r>
            <a:r>
              <a:rPr kumimoji="0" lang="en-US" sz="3200" b="0" i="0" u="none" strike="noStrike" kern="0" cap="none" spc="0" normalizeH="0" baseline="0" noProof="0" err="1">
                <a:ln>
                  <a:noFill/>
                </a:ln>
                <a:solidFill>
                  <a:srgbClr val="000000"/>
                </a:solidFill>
                <a:effectLst/>
                <a:uLnTx/>
                <a:uFillTx/>
                <a:latin typeface="Caveat Brush"/>
                <a:cs typeface="Arial"/>
                <a:sym typeface="Arial"/>
              </a:rPr>
              <a:t>Personalizado</a:t>
            </a:r>
            <a:endParaRPr kumimoji="0" lang="en-US" sz="3200" b="0" i="0" u="none" strike="noStrike" kern="0" cap="none" spc="0" normalizeH="0" baseline="0" noProof="0">
              <a:ln>
                <a:noFill/>
              </a:ln>
              <a:solidFill>
                <a:srgbClr val="000000"/>
              </a:solidFill>
              <a:effectLst/>
              <a:uLnTx/>
              <a:uFillTx/>
              <a:latin typeface="Caveat Brush"/>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srgbClr val="000000"/>
              </a:solidFill>
              <a:effectLst/>
              <a:uLnTx/>
              <a:uFillTx/>
              <a:latin typeface="Caveat Brush"/>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08350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9D2683E4-955C-CF04-7D18-7C4D2FF8CE85}"/>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5">
            <a:extLst>
              <a:ext uri="{FF2B5EF4-FFF2-40B4-BE49-F238E27FC236}">
                <a16:creationId xmlns:a16="http://schemas.microsoft.com/office/drawing/2014/main" id="{75E409B1-05B6-35F0-D488-3D386EFAC0E7}"/>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Freeform 6">
            <a:extLst>
              <a:ext uri="{FF2B5EF4-FFF2-40B4-BE49-F238E27FC236}">
                <a16:creationId xmlns:a16="http://schemas.microsoft.com/office/drawing/2014/main" id="{C041F763-DE58-36DE-B95F-A6B0E86CF174}"/>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8A657244-A0FF-FC2A-493B-0E81DF67289F}"/>
              </a:ext>
            </a:extLst>
          </p:cNvPr>
          <p:cNvSpPr txBox="1"/>
          <p:nvPr/>
        </p:nvSpPr>
        <p:spPr>
          <a:xfrm>
            <a:off x="685801" y="340788"/>
            <a:ext cx="7589594" cy="60779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98832"/>
                </a:solidFill>
                <a:effectLst/>
                <a:uLnTx/>
                <a:uFillTx/>
                <a:latin typeface="Caveat Brush"/>
                <a:ea typeface="+mn-ea"/>
                <a:cs typeface="Arial"/>
                <a:sym typeface="Arial"/>
              </a:rPr>
              <a:t>PROGRAMAS ESTÁNDAR Y PERSONALIZADOS DE QNI</a:t>
            </a:r>
            <a:endParaRPr kumimoji="0" lang="en-US" sz="3200" b="0" i="0" u="none" strike="noStrike" kern="0" cap="none" spc="0" normalizeH="0" baseline="0" noProof="0">
              <a:ln>
                <a:noFill/>
              </a:ln>
              <a:solidFill>
                <a:srgbClr val="000000"/>
              </a:solidFill>
              <a:effectLst/>
              <a:uLnTx/>
              <a:uFillTx/>
              <a:latin typeface="Caveat Brush"/>
              <a:ea typeface="+mn-ea"/>
              <a:cs typeface="Arial"/>
              <a:sym typeface="Arial"/>
            </a:endParaRPr>
          </a:p>
        </p:txBody>
      </p:sp>
      <p:graphicFrame>
        <p:nvGraphicFramePr>
          <p:cNvPr id="6" name="Table 5">
            <a:extLst>
              <a:ext uri="{FF2B5EF4-FFF2-40B4-BE49-F238E27FC236}">
                <a16:creationId xmlns:a16="http://schemas.microsoft.com/office/drawing/2014/main" id="{61772745-5834-0074-4F80-FA61BE0DF574}"/>
              </a:ext>
            </a:extLst>
          </p:cNvPr>
          <p:cNvGraphicFramePr>
            <a:graphicFrameLocks noGrp="1"/>
          </p:cNvGraphicFramePr>
          <p:nvPr/>
        </p:nvGraphicFramePr>
        <p:xfrm>
          <a:off x="380107" y="1315400"/>
          <a:ext cx="8314915" cy="5201813"/>
        </p:xfrm>
        <a:graphic>
          <a:graphicData uri="http://schemas.openxmlformats.org/drawingml/2006/table">
            <a:tbl>
              <a:tblPr firstRow="1" firstCol="1" bandRow="1"/>
              <a:tblGrid>
                <a:gridCol w="1662983">
                  <a:extLst>
                    <a:ext uri="{9D8B030D-6E8A-4147-A177-3AD203B41FA5}">
                      <a16:colId xmlns:a16="http://schemas.microsoft.com/office/drawing/2014/main" val="3037873599"/>
                    </a:ext>
                  </a:extLst>
                </a:gridCol>
                <a:gridCol w="1662983">
                  <a:extLst>
                    <a:ext uri="{9D8B030D-6E8A-4147-A177-3AD203B41FA5}">
                      <a16:colId xmlns:a16="http://schemas.microsoft.com/office/drawing/2014/main" val="2225160234"/>
                    </a:ext>
                  </a:extLst>
                </a:gridCol>
                <a:gridCol w="1662983">
                  <a:extLst>
                    <a:ext uri="{9D8B030D-6E8A-4147-A177-3AD203B41FA5}">
                      <a16:colId xmlns:a16="http://schemas.microsoft.com/office/drawing/2014/main" val="1734986908"/>
                    </a:ext>
                  </a:extLst>
                </a:gridCol>
                <a:gridCol w="1662983">
                  <a:extLst>
                    <a:ext uri="{9D8B030D-6E8A-4147-A177-3AD203B41FA5}">
                      <a16:colId xmlns:a16="http://schemas.microsoft.com/office/drawing/2014/main" val="867093427"/>
                    </a:ext>
                  </a:extLst>
                </a:gridCol>
                <a:gridCol w="1662983">
                  <a:extLst>
                    <a:ext uri="{9D8B030D-6E8A-4147-A177-3AD203B41FA5}">
                      <a16:colId xmlns:a16="http://schemas.microsoft.com/office/drawing/2014/main" val="1302947085"/>
                    </a:ext>
                  </a:extLst>
                </a:gridCol>
              </a:tblGrid>
              <a:tr h="742194">
                <a:tc>
                  <a:txBody>
                    <a:bodyPr/>
                    <a:lstStyle/>
                    <a:p>
                      <a:pPr marL="0" marR="0" algn="ctr">
                        <a:lnSpc>
                          <a:spcPct val="107000"/>
                        </a:lnSpc>
                        <a:spcBef>
                          <a:spcPts val="0"/>
                        </a:spcBef>
                        <a:spcAft>
                          <a:spcPts val="0"/>
                        </a:spcAft>
                      </a:pPr>
                      <a:r>
                        <a:rPr lang="en-US" sz="1500" b="0" kern="100" err="1">
                          <a:solidFill>
                            <a:srgbClr val="FFFFFF"/>
                          </a:solidFill>
                          <a:effectLst/>
                          <a:highlight>
                            <a:srgbClr val="7F7F7F"/>
                          </a:highlight>
                          <a:latin typeface="Segoe UI"/>
                          <a:ea typeface="Aptos" panose="020B0004020202020204" pitchFamily="34" charset="0"/>
                          <a:cs typeface="Times New Roman"/>
                        </a:rPr>
                        <a:t>Programa</a:t>
                      </a:r>
                      <a:endParaRPr lang="en-US" sz="1100" b="0" kern="100" err="1">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900" b="0" kern="100">
                          <a:solidFill>
                            <a:srgbClr val="FFFFFF"/>
                          </a:solidFill>
                          <a:effectLst/>
                          <a:highlight>
                            <a:srgbClr val="7F7F7F"/>
                          </a:highlight>
                          <a:latin typeface="Segoe UI"/>
                          <a:ea typeface="Aptos" panose="020B0004020202020204" pitchFamily="34" charset="0"/>
                          <a:cs typeface="Times New Roman"/>
                        </a:rPr>
                        <a:t>(</a:t>
                      </a:r>
                      <a:r>
                        <a:rPr lang="en-US" sz="900" b="0" kern="100" err="1">
                          <a:solidFill>
                            <a:srgbClr val="FFFFFF"/>
                          </a:solidFill>
                          <a:effectLst/>
                          <a:highlight>
                            <a:srgbClr val="7F7F7F"/>
                          </a:highlight>
                          <a:latin typeface="Segoe UI"/>
                          <a:ea typeface="Aptos" panose="020B0004020202020204" pitchFamily="34" charset="0"/>
                          <a:cs typeface="Times New Roman"/>
                        </a:rPr>
                        <a:t>autorreporte</a:t>
                      </a:r>
                      <a:r>
                        <a:rPr lang="en-US" sz="900" b="0" kern="100">
                          <a:solidFill>
                            <a:srgbClr val="FFFFFF"/>
                          </a:solidFill>
                          <a:effectLst/>
                          <a:highlight>
                            <a:srgbClr val="7F7F7F"/>
                          </a:highlight>
                          <a:latin typeface="Segoe UI"/>
                          <a:ea typeface="Aptos" panose="020B0004020202020204" pitchFamily="34" charset="0"/>
                          <a:cs typeface="Times New Roman"/>
                        </a:rPr>
                        <a:t>)</a:t>
                      </a:r>
                      <a:endParaRPr lang="en-US" sz="1100" b="0" kern="10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000000"/>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lvl="0" algn="ctr">
                        <a:lnSpc>
                          <a:spcPct val="107000"/>
                        </a:lnSpc>
                        <a:spcBef>
                          <a:spcPts val="0"/>
                        </a:spcBef>
                        <a:spcAft>
                          <a:spcPts val="0"/>
                        </a:spcAft>
                        <a:buNone/>
                      </a:pPr>
                      <a:endParaRPr lang="en-US" sz="1100" b="0" kern="100">
                        <a:effectLst/>
                        <a:highlight>
                          <a:srgbClr val="7F7F7F"/>
                        </a:highlight>
                        <a:latin typeface="Segoe UI"/>
                        <a:cs typeface="Times New Roman"/>
                      </a:endParaRPr>
                    </a:p>
                    <a:p>
                      <a:pPr marL="0" marR="0" lvl="0" algn="ctr">
                        <a:lnSpc>
                          <a:spcPct val="107000"/>
                        </a:lnSpc>
                        <a:spcBef>
                          <a:spcPts val="0"/>
                        </a:spcBef>
                        <a:spcAft>
                          <a:spcPts val="0"/>
                        </a:spcAft>
                        <a:buNone/>
                      </a:pPr>
                      <a:r>
                        <a:rPr lang="en-US" sz="1500" b="0" kern="100" err="1">
                          <a:solidFill>
                            <a:srgbClr val="FFFFFF"/>
                          </a:solidFill>
                          <a:effectLst/>
                          <a:highlight>
                            <a:srgbClr val="7F7F7F"/>
                          </a:highlight>
                          <a:latin typeface="Segoe UI"/>
                          <a:cs typeface="Times New Roman"/>
                        </a:rPr>
                        <a:t>Sesiones</a:t>
                      </a:r>
                      <a:endParaRPr lang="en-US" sz="1500" b="0" kern="100">
                        <a:solidFill>
                          <a:srgbClr val="FFFFFF"/>
                        </a:solidFill>
                        <a:effectLst/>
                        <a:highlight>
                          <a:srgbClr val="7F7F7F"/>
                        </a:highlight>
                        <a:latin typeface="Segoe UI"/>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a:solidFill>
                            <a:srgbClr val="FFFFFF"/>
                          </a:solidFill>
                          <a:effectLst/>
                          <a:highlight>
                            <a:srgbClr val="7F7F7F"/>
                          </a:highlight>
                          <a:latin typeface="Segoe UI"/>
                          <a:ea typeface="Aptos" panose="020B0004020202020204" pitchFamily="34" charset="0"/>
                          <a:cs typeface="Times New Roman"/>
                        </a:rPr>
                        <a:t>NRT</a:t>
                      </a:r>
                      <a:endParaRPr lang="en-US" sz="1100" b="0" kern="10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500" b="0" kern="100" err="1">
                          <a:solidFill>
                            <a:srgbClr val="FFFFFF"/>
                          </a:solidFill>
                          <a:effectLst/>
                          <a:highlight>
                            <a:srgbClr val="7F7F7F"/>
                          </a:highlight>
                          <a:latin typeface="Segoe UI"/>
                          <a:ea typeface="Aptos" panose="020B0004020202020204" pitchFamily="34" charset="0"/>
                          <a:cs typeface="Times New Roman"/>
                        </a:rPr>
                        <a:t>Ofrece</a:t>
                      </a:r>
                      <a:endParaRPr lang="en-US" sz="1100" b="0" kern="100" err="1">
                        <a:effectLst/>
                        <a:highlight>
                          <a:srgbClr val="7F7F7F"/>
                        </a:highligh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err="1">
                          <a:solidFill>
                            <a:srgbClr val="FFFFFF"/>
                          </a:solidFill>
                          <a:effectLst/>
                          <a:highlight>
                            <a:srgbClr val="7F7F7F"/>
                          </a:highlight>
                          <a:latin typeface="Segoe UI"/>
                          <a:ea typeface="Aptos" panose="020B0004020202020204" pitchFamily="34" charset="0"/>
                          <a:cs typeface="Times New Roman"/>
                        </a:rPr>
                        <a:t>Duración</a:t>
                      </a:r>
                    </a:p>
                    <a:p>
                      <a:pPr marL="0" marR="0" algn="ctr">
                        <a:lnSpc>
                          <a:spcPct val="107000"/>
                        </a:lnSpc>
                        <a:spcBef>
                          <a:spcPts val="0"/>
                        </a:spcBef>
                        <a:spcAft>
                          <a:spcPts val="0"/>
                        </a:spcAft>
                      </a:pPr>
                      <a:r>
                        <a:rPr lang="en-US" sz="800" b="0" kern="100">
                          <a:solidFill>
                            <a:srgbClr val="FFFFFF"/>
                          </a:solidFill>
                          <a:effectLst/>
                          <a:highlight>
                            <a:srgbClr val="7F7F7F"/>
                          </a:highlight>
                          <a:latin typeface="Segoe UI"/>
                          <a:ea typeface="Aptos" panose="020B0004020202020204" pitchFamily="34" charset="0"/>
                          <a:cs typeface="Times New Roman"/>
                        </a:rPr>
                        <a:t>(subject to change)</a:t>
                      </a:r>
                      <a:endParaRPr lang="en-US" sz="1100" b="0" kern="10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extLst>
                  <a:ext uri="{0D108BD9-81ED-4DB2-BD59-A6C34878D82A}">
                    <a16:rowId xmlns:a16="http://schemas.microsoft.com/office/drawing/2014/main" val="4149195031"/>
                  </a:ext>
                </a:extLst>
              </a:tr>
              <a:tr h="759155">
                <a:tc>
                  <a:txBody>
                    <a:bodyPr/>
                    <a:lstStyle/>
                    <a:p>
                      <a:pPr marL="0" marR="0" algn="ctr">
                        <a:lnSpc>
                          <a:spcPct val="107000"/>
                        </a:lnSpc>
                        <a:spcBef>
                          <a:spcPts val="0"/>
                        </a:spcBef>
                        <a:spcAft>
                          <a:spcPts val="0"/>
                        </a:spcAft>
                      </a:pPr>
                      <a:r>
                        <a:rPr lang="en-US" sz="1200" b="0" kern="100" err="1">
                          <a:solidFill>
                            <a:srgbClr val="595959"/>
                          </a:solidFill>
                          <a:effectLst/>
                          <a:highlight>
                            <a:srgbClr val="C6EAF0"/>
                          </a:highlight>
                          <a:latin typeface="Segoe UI"/>
                          <a:ea typeface="Aptos" panose="020B0004020202020204" pitchFamily="34" charset="0"/>
                          <a:cs typeface="Times New Roman"/>
                        </a:rPr>
                        <a:t>Embarazo</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7</a:t>
                      </a: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Si*</a:t>
                      </a: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lvl="0" algn="ctr">
                        <a:lnSpc>
                          <a:spcPct val="107000"/>
                        </a:lnSpc>
                        <a:spcBef>
                          <a:spcPts val="0"/>
                        </a:spcBef>
                        <a:spcAft>
                          <a:spcPts val="0"/>
                        </a:spcAft>
                        <a:buNone/>
                      </a:pPr>
                      <a:r>
                        <a:rPr lang="en-US" sz="1400" b="0" i="0" u="none" strike="noStrike" kern="100" noProof="0">
                          <a:solidFill>
                            <a:srgbClr val="595959"/>
                          </a:solidFill>
                          <a:effectLst/>
                          <a:highlight>
                            <a:srgbClr val="C6EAF0"/>
                          </a:highlight>
                          <a:latin typeface="Segoe UI"/>
                        </a:rPr>
                        <a:t>Parche o Goma de </a:t>
                      </a:r>
                      <a:r>
                        <a:rPr lang="en-US" sz="1400" b="0" i="0" u="none" strike="noStrike" kern="100" noProof="0" err="1">
                          <a:solidFill>
                            <a:srgbClr val="595959"/>
                          </a:solidFill>
                          <a:effectLst/>
                          <a:highlight>
                            <a:srgbClr val="C6EAF0"/>
                          </a:highlight>
                          <a:latin typeface="Segoe UI"/>
                        </a:rPr>
                        <a:t>Mascar</a:t>
                      </a:r>
                      <a:endParaRPr lang="en-US" sz="1400" b="0" i="0" u="none" strike="noStrike" kern="100" noProof="0">
                        <a:solidFill>
                          <a:srgbClr val="595959"/>
                        </a:solidFill>
                        <a:effectLst/>
                        <a:highlight>
                          <a:srgbClr val="C6EAF0"/>
                        </a:highlight>
                        <a:latin typeface="Segoe UI"/>
                      </a:endParaRPr>
                    </a:p>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2 </a:t>
                      </a:r>
                      <a:r>
                        <a:rPr lang="en-US" sz="1200" b="0" kern="100" err="1">
                          <a:solidFill>
                            <a:srgbClr val="595959"/>
                          </a:solidFill>
                          <a:effectLst/>
                          <a:highlight>
                            <a:srgbClr val="C6EAF0"/>
                          </a:highlight>
                          <a:latin typeface="Segoe UI"/>
                          <a:ea typeface="Aptos" panose="020B0004020202020204" pitchFamily="34" charset="0"/>
                          <a:cs typeface="Times New Roman"/>
                        </a:rPr>
                        <a:t>semanas</a:t>
                      </a:r>
                      <a:endParaRPr lang="en-US" sz="800" b="0" kern="100" err="1">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291954401"/>
                  </a:ext>
                </a:extLst>
              </a:tr>
              <a:tr h="925116">
                <a:tc>
                  <a:txBody>
                    <a:bodyPr/>
                    <a:lstStyle/>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a:solidFill>
                            <a:srgbClr val="595959"/>
                          </a:solidFill>
                          <a:effectLst/>
                          <a:latin typeface="Segoe UI"/>
                          <a:ea typeface="Aptos" panose="020B0004020202020204" pitchFamily="34" charset="0"/>
                          <a:cs typeface="Times New Roman"/>
                        </a:rPr>
                        <a:t>Salud </a:t>
                      </a:r>
                      <a:r>
                        <a:rPr lang="en-US" sz="1200" b="0" kern="100" err="1">
                          <a:solidFill>
                            <a:srgbClr val="595959"/>
                          </a:solidFill>
                          <a:effectLst/>
                          <a:latin typeface="Segoe UI"/>
                          <a:ea typeface="Aptos" panose="020B0004020202020204" pitchFamily="34" charset="0"/>
                          <a:cs typeface="Times New Roman"/>
                        </a:rPr>
                        <a:t>Conductual</a:t>
                      </a:r>
                      <a:r>
                        <a:rPr lang="en-US" sz="1200" b="0" kern="100">
                          <a:solidFill>
                            <a:srgbClr val="595959"/>
                          </a:solidFill>
                          <a:effectLst/>
                          <a:latin typeface="Segoe UI"/>
                          <a:ea typeface="Aptos" panose="020B0004020202020204" pitchFamily="34" charset="0"/>
                          <a:cs typeface="Times New Roman"/>
                        </a:rPr>
                        <a:t> </a:t>
                      </a:r>
                    </a:p>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a:solidFill>
                            <a:srgbClr val="595959"/>
                          </a:solidFill>
                          <a:effectLst/>
                          <a:latin typeface="Segoe UI"/>
                          <a:ea typeface="Aptos" panose="020B0004020202020204" pitchFamily="34" charset="0"/>
                          <a:cs typeface="Times New Roman"/>
                        </a:rPr>
                        <a:t>7</a:t>
                      </a: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a:solidFill>
                            <a:srgbClr val="595959"/>
                          </a:solidFill>
                          <a:effectLst/>
                          <a:latin typeface="Segoe UI"/>
                          <a:ea typeface="Aptos" panose="020B0004020202020204" pitchFamily="34" charset="0"/>
                          <a:cs typeface="Times New Roman"/>
                        </a:rPr>
                        <a:t>Si</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lvl="0" algn="ctr">
                        <a:lnSpc>
                          <a:spcPct val="107000"/>
                        </a:lnSpc>
                        <a:spcBef>
                          <a:spcPts val="0"/>
                        </a:spcBef>
                        <a:spcAft>
                          <a:spcPts val="0"/>
                        </a:spcAft>
                        <a:buNone/>
                      </a:pPr>
                      <a:r>
                        <a:rPr lang="en-US" sz="1400" b="0" i="0" u="none" strike="noStrike" kern="100" noProof="0">
                          <a:solidFill>
                            <a:srgbClr val="595959"/>
                          </a:solidFill>
                          <a:effectLst/>
                          <a:latin typeface="Segoe UI"/>
                        </a:rPr>
                        <a:t>Parche o Goma de </a:t>
                      </a:r>
                      <a:r>
                        <a:rPr lang="en-US" sz="1400" b="0" i="0" u="none" strike="noStrike" kern="100" noProof="0" err="1">
                          <a:solidFill>
                            <a:srgbClr val="595959"/>
                          </a:solidFill>
                          <a:effectLst/>
                          <a:latin typeface="Segoe UI"/>
                        </a:rPr>
                        <a:t>Mascar</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a:solidFill>
                            <a:srgbClr val="595959"/>
                          </a:solidFill>
                          <a:effectLst/>
                          <a:latin typeface="Segoe UI"/>
                          <a:ea typeface="Aptos" panose="020B0004020202020204" pitchFamily="34" charset="0"/>
                          <a:cs typeface="Times New Roman"/>
                        </a:rPr>
                        <a:t>2 </a:t>
                      </a:r>
                      <a:r>
                        <a:rPr lang="en-US" sz="1200" b="0" kern="100" err="1">
                          <a:solidFill>
                            <a:srgbClr val="595959"/>
                          </a:solidFill>
                          <a:effectLst/>
                          <a:latin typeface="Segoe UI"/>
                          <a:ea typeface="Aptos" panose="020B0004020202020204" pitchFamily="34" charset="0"/>
                          <a:cs typeface="Times New Roman"/>
                        </a:rPr>
                        <a:t>semanas</a:t>
                      </a:r>
                      <a:endParaRPr lang="en-US" sz="800" b="0" kern="100" err="1">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2357214803"/>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err="1">
                          <a:solidFill>
                            <a:srgbClr val="595959"/>
                          </a:solidFill>
                          <a:effectLst/>
                          <a:highlight>
                            <a:srgbClr val="C6EAF0"/>
                          </a:highlight>
                          <a:latin typeface="Segoe UI"/>
                          <a:ea typeface="Aptos" panose="020B0004020202020204" pitchFamily="34" charset="0"/>
                          <a:cs typeface="Times New Roman"/>
                        </a:rPr>
                        <a:t>Jóvenes</a:t>
                      </a:r>
                      <a:r>
                        <a:rPr lang="en-US" sz="1200" b="0" kern="100">
                          <a:solidFill>
                            <a:srgbClr val="595959"/>
                          </a:solidFill>
                          <a:effectLst/>
                          <a:highlight>
                            <a:srgbClr val="C6EAF0"/>
                          </a:highlight>
                          <a:latin typeface="Segoe UI"/>
                          <a:ea typeface="Aptos" panose="020B0004020202020204" pitchFamily="34" charset="0"/>
                          <a:cs typeface="Times New Roman"/>
                        </a:rPr>
                        <a:t> </a:t>
                      </a:r>
                      <a:r>
                        <a:rPr lang="en-US" sz="1200" b="0" kern="100" err="1">
                          <a:solidFill>
                            <a:srgbClr val="595959"/>
                          </a:solidFill>
                          <a:effectLst/>
                          <a:highlight>
                            <a:srgbClr val="C6EAF0"/>
                          </a:highlight>
                          <a:latin typeface="Segoe UI"/>
                          <a:ea typeface="Aptos" panose="020B0004020202020204" pitchFamily="34" charset="0"/>
                          <a:cs typeface="Times New Roman"/>
                        </a:rPr>
                        <a:t>en</a:t>
                      </a:r>
                      <a:r>
                        <a:rPr lang="en-US" sz="1200" b="0" kern="100">
                          <a:solidFill>
                            <a:srgbClr val="595959"/>
                          </a:solidFill>
                          <a:effectLst/>
                          <a:highlight>
                            <a:srgbClr val="C6EAF0"/>
                          </a:highlight>
                          <a:latin typeface="Segoe UI"/>
                          <a:ea typeface="Aptos" panose="020B0004020202020204" pitchFamily="34" charset="0"/>
                          <a:cs typeface="Times New Roman"/>
                        </a:rPr>
                        <a:t> Linea</a:t>
                      </a:r>
                    </a:p>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6 Pasos</a:t>
                      </a: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No</a:t>
                      </a: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N/A</a:t>
                      </a: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N/A</a:t>
                      </a: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1781958574"/>
                  </a:ext>
                </a:extLst>
              </a:tr>
              <a:tr h="925116">
                <a:tc>
                  <a:txBody>
                    <a:bodyPr/>
                    <a:lstStyle/>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p>
                      <a:pPr marL="0" marR="0" lvl="0" algn="ctr">
                        <a:lnSpc>
                          <a:spcPct val="107000"/>
                        </a:lnSpc>
                        <a:spcBef>
                          <a:spcPts val="0"/>
                        </a:spcBef>
                        <a:spcAft>
                          <a:spcPts val="0"/>
                        </a:spcAft>
                        <a:buNone/>
                      </a:pPr>
                      <a:r>
                        <a:rPr lang="en-US" sz="1200" b="0" kern="100" err="1">
                          <a:solidFill>
                            <a:srgbClr val="595959"/>
                          </a:solidFill>
                          <a:effectLst/>
                          <a:latin typeface="Segoe UI"/>
                          <a:cs typeface="Times New Roman"/>
                        </a:rPr>
                        <a:t>Aumento</a:t>
                      </a:r>
                      <a:r>
                        <a:rPr lang="en-US" sz="1200" b="0" kern="100">
                          <a:solidFill>
                            <a:srgbClr val="595959"/>
                          </a:solidFill>
                          <a:effectLst/>
                          <a:latin typeface="Segoe UI"/>
                          <a:cs typeface="Times New Roman"/>
                        </a:rPr>
                        <a:t> de </a:t>
                      </a:r>
                      <a:r>
                        <a:rPr lang="en-US" sz="1200" b="0" kern="100" err="1">
                          <a:solidFill>
                            <a:srgbClr val="595959"/>
                          </a:solidFill>
                          <a:effectLst/>
                          <a:latin typeface="Segoe UI"/>
                          <a:cs typeface="Times New Roman"/>
                        </a:rPr>
                        <a:t>Mentol</a:t>
                      </a:r>
                      <a:endParaRPr lang="en-US" err="1"/>
                    </a:p>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a:solidFill>
                            <a:srgbClr val="595959"/>
                          </a:solidFill>
                          <a:effectLst/>
                          <a:latin typeface="Segoe UI"/>
                          <a:ea typeface="Aptos" panose="020B0004020202020204" pitchFamily="34" charset="0"/>
                          <a:cs typeface="Times New Roman"/>
                        </a:rPr>
                        <a:t>5 or 7</a:t>
                      </a:r>
                      <a:endParaRPr lang="en-US" sz="800" b="0" kern="100">
                        <a:effectLs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a:solidFill>
                            <a:srgbClr val="595959"/>
                          </a:solidFill>
                          <a:effectLst/>
                          <a:latin typeface="Segoe UI"/>
                          <a:ea typeface="Aptos" panose="020B0004020202020204" pitchFamily="34" charset="0"/>
                          <a:cs typeface="Times New Roman"/>
                        </a:rPr>
                        <a:t>Si</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kern="100">
                          <a:solidFill>
                            <a:srgbClr val="595959"/>
                          </a:solidFill>
                          <a:effectLst/>
                          <a:latin typeface="Segoe UI"/>
                          <a:cs typeface="Times New Roman"/>
                        </a:rPr>
                        <a:t>Parche o Goma de </a:t>
                      </a:r>
                      <a:r>
                        <a:rPr lang="en-US" sz="1400" b="0" kern="100" err="1">
                          <a:solidFill>
                            <a:srgbClr val="595959"/>
                          </a:solidFill>
                          <a:effectLst/>
                          <a:latin typeface="Segoe UI"/>
                          <a:cs typeface="Times New Roman"/>
                        </a:rPr>
                        <a:t>Mascar</a:t>
                      </a:r>
                      <a:endParaRPr lang="en-US" err="1"/>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800" b="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a:solidFill>
                            <a:srgbClr val="595959"/>
                          </a:solidFill>
                          <a:effectLst/>
                          <a:latin typeface="Segoe UI"/>
                          <a:ea typeface="Aptos" panose="020B0004020202020204" pitchFamily="34" charset="0"/>
                          <a:cs typeface="Times New Roman"/>
                        </a:rPr>
                        <a:t>2 </a:t>
                      </a:r>
                      <a:r>
                        <a:rPr lang="en-US" sz="1200" b="0" kern="100" err="1">
                          <a:solidFill>
                            <a:srgbClr val="595959"/>
                          </a:solidFill>
                          <a:effectLst/>
                          <a:latin typeface="Segoe UI"/>
                          <a:ea typeface="Aptos" panose="020B0004020202020204" pitchFamily="34" charset="0"/>
                          <a:cs typeface="Times New Roman"/>
                        </a:rPr>
                        <a:t>semanas</a:t>
                      </a:r>
                      <a:endParaRPr lang="en-US" sz="800" b="0" kern="100" err="1">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3493550331"/>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err="1">
                          <a:solidFill>
                            <a:srgbClr val="595959"/>
                          </a:solidFill>
                          <a:effectLst/>
                          <a:highlight>
                            <a:srgbClr val="C6EAF0"/>
                          </a:highlight>
                          <a:latin typeface="Segoe UI"/>
                          <a:ea typeface="Aptos" panose="020B0004020202020204" pitchFamily="34" charset="0"/>
                          <a:cs typeface="Times New Roman"/>
                        </a:rPr>
                        <a:t>Adulto</a:t>
                      </a:r>
                      <a:r>
                        <a:rPr lang="en-US" sz="1200" b="0" kern="100">
                          <a:solidFill>
                            <a:srgbClr val="595959"/>
                          </a:solidFill>
                          <a:effectLst/>
                          <a:highlight>
                            <a:srgbClr val="C6EAF0"/>
                          </a:highlight>
                          <a:latin typeface="Segoe UI"/>
                          <a:ea typeface="Aptos" panose="020B0004020202020204" pitchFamily="34" charset="0"/>
                          <a:cs typeface="Times New Roman"/>
                        </a:rPr>
                        <a:t> </a:t>
                      </a:r>
                      <a:r>
                        <a:rPr lang="en-US" sz="1200" b="0" kern="100" err="1">
                          <a:solidFill>
                            <a:srgbClr val="595959"/>
                          </a:solidFill>
                          <a:effectLst/>
                          <a:highlight>
                            <a:srgbClr val="C6EAF0"/>
                          </a:highlight>
                          <a:latin typeface="Segoe UI"/>
                          <a:ea typeface="Aptos" panose="020B0004020202020204" pitchFamily="34" charset="0"/>
                          <a:cs typeface="Times New Roman"/>
                        </a:rPr>
                        <a:t>Estandar</a:t>
                      </a:r>
                      <a:endParaRPr lang="en-US" sz="800" b="0" kern="100" err="1">
                        <a:effectLst/>
                        <a:highlight>
                          <a:srgbClr val="C6EAF0"/>
                        </a:highlight>
                        <a:latin typeface="Segoe UI"/>
                        <a:ea typeface="Aptos" panose="020B0004020202020204" pitchFamily="34" charset="0"/>
                        <a:cs typeface="Times New Roman"/>
                      </a:endParaRPr>
                    </a:p>
                    <a:p>
                      <a:pPr marL="0" marR="0" lvl="0" algn="ctr">
                        <a:lnSpc>
                          <a:spcPct val="107000"/>
                        </a:lnSpc>
                        <a:spcBef>
                          <a:spcPts val="0"/>
                        </a:spcBef>
                        <a:spcAft>
                          <a:spcPts val="0"/>
                        </a:spcAft>
                        <a:buNone/>
                      </a:pPr>
                      <a:endParaRPr lang="en-US" sz="12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5</a:t>
                      </a: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100" b="0" kern="100">
                          <a:solidFill>
                            <a:srgbClr val="595959"/>
                          </a:solidFill>
                          <a:effectLst/>
                          <a:highlight>
                            <a:srgbClr val="C6EAF0"/>
                          </a:highlight>
                          <a:latin typeface="Segoe UI"/>
                          <a:ea typeface="Aptos" panose="020B0004020202020204" pitchFamily="34" charset="0"/>
                          <a:cs typeface="Times New Roman"/>
                        </a:rPr>
                        <a:t>Si* para </a:t>
                      </a:r>
                      <a:r>
                        <a:rPr lang="en-US" sz="1100" b="0" kern="100" err="1">
                          <a:solidFill>
                            <a:srgbClr val="595959"/>
                          </a:solidFill>
                          <a:effectLst/>
                          <a:highlight>
                            <a:srgbClr val="C6EAF0"/>
                          </a:highlight>
                          <a:latin typeface="Segoe UI"/>
                          <a:ea typeface="Aptos" panose="020B0004020202020204" pitchFamily="34" charset="0"/>
                          <a:cs typeface="Times New Roman"/>
                        </a:rPr>
                        <a:t>los</a:t>
                      </a:r>
                      <a:r>
                        <a:rPr lang="en-US" sz="1100" b="0" kern="100">
                          <a:solidFill>
                            <a:srgbClr val="595959"/>
                          </a:solidFill>
                          <a:effectLst/>
                          <a:highlight>
                            <a:srgbClr val="C6EAF0"/>
                          </a:highlight>
                          <a:latin typeface="Segoe UI"/>
                          <a:ea typeface="Aptos" panose="020B0004020202020204" pitchFamily="34" charset="0"/>
                          <a:cs typeface="Times New Roman"/>
                        </a:rPr>
                        <a:t> </a:t>
                      </a:r>
                      <a:r>
                        <a:rPr lang="en-US" sz="1100" b="0" kern="100" err="1">
                          <a:solidFill>
                            <a:srgbClr val="595959"/>
                          </a:solidFill>
                          <a:effectLst/>
                          <a:highlight>
                            <a:srgbClr val="C6EAF0"/>
                          </a:highlight>
                          <a:latin typeface="Segoe UI"/>
                          <a:ea typeface="Aptos" panose="020B0004020202020204" pitchFamily="34" charset="0"/>
                          <a:cs typeface="Times New Roman"/>
                        </a:rPr>
                        <a:t>que</a:t>
                      </a:r>
                      <a:r>
                        <a:rPr lang="en-US" sz="1100" b="0" kern="100">
                          <a:solidFill>
                            <a:srgbClr val="595959"/>
                          </a:solidFill>
                          <a:effectLst/>
                          <a:highlight>
                            <a:srgbClr val="C6EAF0"/>
                          </a:highlight>
                          <a:latin typeface="Segoe UI"/>
                          <a:ea typeface="Aptos" panose="020B0004020202020204" pitchFamily="34" charset="0"/>
                          <a:cs typeface="Times New Roman"/>
                        </a:rPr>
                        <a:t> </a:t>
                      </a:r>
                      <a:r>
                        <a:rPr lang="en-US" sz="1100" b="0" kern="100" err="1">
                          <a:solidFill>
                            <a:srgbClr val="595959"/>
                          </a:solidFill>
                          <a:effectLst/>
                          <a:highlight>
                            <a:srgbClr val="C6EAF0"/>
                          </a:highlight>
                          <a:latin typeface="Segoe UI"/>
                          <a:ea typeface="Aptos" panose="020B0004020202020204" pitchFamily="34" charset="0"/>
                          <a:cs typeface="Times New Roman"/>
                        </a:rPr>
                        <a:t>califican</a:t>
                      </a:r>
                      <a:endParaRPr lang="en-US" sz="1100" b="0" kern="100" err="1">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lvl="0" algn="ctr">
                        <a:lnSpc>
                          <a:spcPct val="107000"/>
                        </a:lnSpc>
                        <a:spcBef>
                          <a:spcPts val="0"/>
                        </a:spcBef>
                        <a:spcAft>
                          <a:spcPts val="0"/>
                        </a:spcAft>
                        <a:buNone/>
                      </a:pPr>
                      <a:r>
                        <a:rPr lang="en-US" sz="1400" b="0" i="0" u="none" strike="noStrike" kern="100" noProof="0">
                          <a:solidFill>
                            <a:srgbClr val="595959"/>
                          </a:solidFill>
                          <a:effectLst/>
                          <a:highlight>
                            <a:srgbClr val="C6EAF0"/>
                          </a:highlight>
                          <a:latin typeface="Segoe UI"/>
                        </a:rPr>
                        <a:t>Parche o Goma de </a:t>
                      </a:r>
                      <a:r>
                        <a:rPr lang="en-US" sz="1400" b="0" i="0" u="none" strike="noStrike" kern="100" noProof="0" err="1">
                          <a:solidFill>
                            <a:srgbClr val="595959"/>
                          </a:solidFill>
                          <a:effectLst/>
                          <a:highlight>
                            <a:srgbClr val="C6EAF0"/>
                          </a:highlight>
                          <a:latin typeface="Segoe UI"/>
                        </a:rPr>
                        <a:t>Mascar</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2 </a:t>
                      </a:r>
                      <a:r>
                        <a:rPr lang="en-US" sz="1200" b="0" kern="100" err="1">
                          <a:solidFill>
                            <a:srgbClr val="595959"/>
                          </a:solidFill>
                          <a:effectLst/>
                          <a:highlight>
                            <a:srgbClr val="C6EAF0"/>
                          </a:highlight>
                          <a:latin typeface="Segoe UI"/>
                          <a:ea typeface="Aptos" panose="020B0004020202020204" pitchFamily="34" charset="0"/>
                          <a:cs typeface="Times New Roman"/>
                        </a:rPr>
                        <a:t>semanas</a:t>
                      </a:r>
                      <a:endParaRPr lang="en-US" sz="800" b="0" kern="100" err="1">
                        <a:effectLst/>
                        <a:highlight>
                          <a:srgbClr val="C6EAF0"/>
                        </a:highligh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608792907"/>
                  </a:ext>
                </a:extLst>
              </a:tr>
            </a:tbl>
          </a:graphicData>
        </a:graphic>
      </p:graphicFrame>
      <p:sp>
        <p:nvSpPr>
          <p:cNvPr id="15" name="Freeform 13">
            <a:extLst>
              <a:ext uri="{FF2B5EF4-FFF2-40B4-BE49-F238E27FC236}">
                <a16:creationId xmlns:a16="http://schemas.microsoft.com/office/drawing/2014/main" id="{00D99E25-1756-1C4F-91E6-69C4F9A5579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Freeform 9">
            <a:extLst>
              <a:ext uri="{FF2B5EF4-FFF2-40B4-BE49-F238E27FC236}">
                <a16:creationId xmlns:a16="http://schemas.microsoft.com/office/drawing/2014/main" id="{456753B6-8676-C1D6-17EE-FFF7AD1BFD1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2207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8" y="2596723"/>
            <a:ext cx="10011453" cy="966868"/>
          </a:xfrm>
          <a:prstGeom prst="rect">
            <a:avLst/>
          </a:prstGeom>
        </p:spPr>
        <p:txBody>
          <a:bodyPr lIns="0" tIns="0" rIns="0" bIns="0" rtlCol="0" anchor="t">
            <a:spAutoFit/>
          </a:bodyPr>
          <a:lstStyle/>
          <a:p>
            <a:pPr algn="ctr" defTabSz="857250">
              <a:lnSpc>
                <a:spcPts val="6694"/>
              </a:lnSpc>
              <a:buClrTx/>
            </a:pPr>
            <a:r>
              <a:rPr lang="en-US" sz="8800" kern="1200">
                <a:solidFill>
                  <a:srgbClr val="FF914D"/>
                </a:solidFill>
                <a:latin typeface="Caveat Brush" pitchFamily="2" charset="0"/>
                <a:ea typeface="+mn-ea"/>
                <a:cs typeface="+mn-cs"/>
              </a:rPr>
              <a:t>¿PREGUNTAS?</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3544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19D8-D429-2FFC-9EFF-D30D1253AEE2}"/>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516DA8D0-570F-9758-062F-596F1430645E}"/>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4EC21492-BC36-B502-20B3-8D9D6CDB349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5C7C1B25-16C9-DEB7-55A6-5D2A0524F20D}"/>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EE0B6AC-698D-6FAD-788B-CC4A94972E60}"/>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5840810F-056A-F77A-EF40-317C095DA6CC}"/>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F725048-F9C9-6BF4-7460-A7317274DB4A}"/>
              </a:ext>
            </a:extLst>
          </p:cNvPr>
          <p:cNvSpPr txBox="1"/>
          <p:nvPr/>
        </p:nvSpPr>
        <p:spPr>
          <a:xfrm>
            <a:off x="685801" y="340788"/>
            <a:ext cx="7589594" cy="688394"/>
          </a:xfrm>
          <a:prstGeom prst="rect">
            <a:avLst/>
          </a:prstGeom>
        </p:spPr>
        <p:txBody>
          <a:bodyPr lIns="0" tIns="0" rIns="0" bIns="0" rtlCol="0" anchor="t">
            <a:spAutoFit/>
          </a:bodyPr>
          <a:lstStyle/>
          <a:p>
            <a:pPr algn="ctr" defTabSz="857250">
              <a:lnSpc>
                <a:spcPts val="5057"/>
              </a:lnSpc>
              <a:buClrTx/>
            </a:pPr>
            <a:r>
              <a:rPr lang="en-US" sz="5400" dirty="0">
                <a:solidFill>
                  <a:srgbClr val="F98832"/>
                </a:solidFill>
                <a:latin typeface="Caveat Brush"/>
              </a:rPr>
              <a:t>MERCADEO </a:t>
            </a:r>
            <a:r>
              <a:rPr lang="en-US" sz="5400" b="0" i="0" u="none" strike="noStrike" dirty="0">
                <a:solidFill>
                  <a:srgbClr val="F98832"/>
                </a:solidFill>
                <a:effectLst/>
                <a:latin typeface="Caveat Brush"/>
              </a:rPr>
              <a:t>DEL TABACO</a:t>
            </a:r>
            <a:endParaRPr lang="en-US" sz="4400" kern="1200" dirty="0">
              <a:solidFill>
                <a:srgbClr val="F98832"/>
              </a:solidFill>
              <a:latin typeface="Caveat Brush"/>
              <a:ea typeface="+mn-ea"/>
              <a:cs typeface="+mn-cs"/>
            </a:endParaRPr>
          </a:p>
        </p:txBody>
      </p:sp>
      <p:sp>
        <p:nvSpPr>
          <p:cNvPr id="13" name="Freeform 13">
            <a:extLst>
              <a:ext uri="{FF2B5EF4-FFF2-40B4-BE49-F238E27FC236}">
                <a16:creationId xmlns:a16="http://schemas.microsoft.com/office/drawing/2014/main" id="{5E96426E-1A01-B1E0-F7BE-035618A5B21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56340511-AC63-3DC8-D734-93C3F0AD894D}"/>
              </a:ext>
            </a:extLst>
          </p:cNvPr>
          <p:cNvSpPr txBox="1"/>
          <p:nvPr/>
        </p:nvSpPr>
        <p:spPr>
          <a:xfrm>
            <a:off x="380107" y="1083655"/>
            <a:ext cx="4792017" cy="584775"/>
          </a:xfrm>
          <a:prstGeom prst="rect">
            <a:avLst/>
          </a:prstGeom>
          <a:noFill/>
        </p:spPr>
        <p:txBody>
          <a:bodyPr wrap="square" lIns="91440" tIns="45720" rIns="91440" bIns="45720" anchor="t">
            <a:spAutoFit/>
          </a:bodyPr>
          <a:lstStyle/>
          <a:p>
            <a:pPr>
              <a:spcAft>
                <a:spcPts val="600"/>
              </a:spcAft>
              <a:defRPr/>
            </a:pPr>
            <a:r>
              <a:rPr lang="es-ES" sz="3200">
                <a:solidFill>
                  <a:schemeClr val="tx1"/>
                </a:solidFill>
                <a:latin typeface="Caveat Brush" pitchFamily="2" charset="0"/>
              </a:rPr>
              <a:t>Mercadeo en el punto de venta</a:t>
            </a:r>
            <a:endParaRPr lang="en-US"/>
          </a:p>
        </p:txBody>
      </p:sp>
      <p:pic>
        <p:nvPicPr>
          <p:cNvPr id="8" name="Google Shape;157;p20">
            <a:extLst>
              <a:ext uri="{FF2B5EF4-FFF2-40B4-BE49-F238E27FC236}">
                <a16:creationId xmlns:a16="http://schemas.microsoft.com/office/drawing/2014/main" id="{370A12CA-EA3E-BC07-4196-223A1F1450FE}"/>
              </a:ext>
            </a:extLst>
          </p:cNvPr>
          <p:cNvPicPr preferRelativeResize="0"/>
          <p:nvPr/>
        </p:nvPicPr>
        <p:blipFill>
          <a:blip r:embed="rId11">
            <a:alphaModFix/>
          </a:blip>
          <a:stretch>
            <a:fillRect/>
          </a:stretch>
        </p:blipFill>
        <p:spPr>
          <a:xfrm>
            <a:off x="5037422" y="1317707"/>
            <a:ext cx="3857883" cy="2961687"/>
          </a:xfrm>
          <a:prstGeom prst="rect">
            <a:avLst/>
          </a:prstGeom>
          <a:noFill/>
          <a:ln w="38100">
            <a:solidFill>
              <a:srgbClr val="92D050"/>
            </a:solidFill>
          </a:ln>
        </p:spPr>
      </p:pic>
      <p:sp>
        <p:nvSpPr>
          <p:cNvPr id="11" name="TextBox 10">
            <a:extLst>
              <a:ext uri="{FF2B5EF4-FFF2-40B4-BE49-F238E27FC236}">
                <a16:creationId xmlns:a16="http://schemas.microsoft.com/office/drawing/2014/main" id="{1ADC41D7-4E9D-2967-99CD-777540B38ECF}"/>
              </a:ext>
            </a:extLst>
          </p:cNvPr>
          <p:cNvSpPr txBox="1"/>
          <p:nvPr/>
        </p:nvSpPr>
        <p:spPr>
          <a:xfrm>
            <a:off x="4870952" y="4510283"/>
            <a:ext cx="4024354" cy="1200329"/>
          </a:xfrm>
          <a:prstGeom prst="rect">
            <a:avLst/>
          </a:prstGeom>
          <a:noFill/>
        </p:spPr>
        <p:txBody>
          <a:bodyPr wrap="square" lIns="91440" tIns="45720" rIns="91440" bIns="45720" anchor="t">
            <a:spAutoFit/>
          </a:bodyPr>
          <a:lstStyle/>
          <a:p>
            <a:pPr algn="ctr">
              <a:spcAft>
                <a:spcPts val="600"/>
              </a:spcAft>
              <a:defRPr/>
            </a:pPr>
            <a:r>
              <a:rPr lang="en-US" sz="3600" err="1">
                <a:solidFill>
                  <a:schemeClr val="tx1"/>
                </a:solidFill>
                <a:latin typeface="Caveat Brush"/>
              </a:rPr>
              <a:t>Empaques</a:t>
            </a:r>
            <a:r>
              <a:rPr lang="en-US" sz="3600">
                <a:solidFill>
                  <a:schemeClr val="tx1"/>
                </a:solidFill>
                <a:latin typeface="Caveat Brush"/>
              </a:rPr>
              <a:t> </a:t>
            </a:r>
            <a:r>
              <a:rPr lang="en-US" sz="3600" err="1">
                <a:solidFill>
                  <a:schemeClr val="tx1"/>
                </a:solidFill>
                <a:latin typeface="Caveat Brush"/>
              </a:rPr>
              <a:t>que</a:t>
            </a:r>
            <a:r>
              <a:rPr lang="en-US" sz="3600">
                <a:solidFill>
                  <a:schemeClr val="tx1"/>
                </a:solidFill>
                <a:latin typeface="Caveat Brush"/>
              </a:rPr>
              <a:t> </a:t>
            </a:r>
            <a:r>
              <a:rPr lang="en-US" sz="3600" err="1">
                <a:solidFill>
                  <a:schemeClr val="tx1"/>
                </a:solidFill>
                <a:latin typeface="Caveat Brush"/>
              </a:rPr>
              <a:t>imitan</a:t>
            </a:r>
            <a:r>
              <a:rPr lang="en-US" sz="3600">
                <a:solidFill>
                  <a:schemeClr val="tx1"/>
                </a:solidFill>
                <a:latin typeface="Caveat Brush"/>
              </a:rPr>
              <a:t> </a:t>
            </a:r>
            <a:r>
              <a:rPr lang="en-US" sz="3600" err="1">
                <a:solidFill>
                  <a:schemeClr val="tx1"/>
                </a:solidFill>
                <a:latin typeface="Caveat Brush"/>
              </a:rPr>
              <a:t>dulces</a:t>
            </a:r>
            <a:r>
              <a:rPr lang="en-US" sz="3600">
                <a:solidFill>
                  <a:schemeClr val="tx1"/>
                </a:solidFill>
                <a:latin typeface="Caveat Brush"/>
              </a:rPr>
              <a:t> </a:t>
            </a:r>
            <a:r>
              <a:rPr lang="en-US" sz="3600" err="1">
                <a:solidFill>
                  <a:schemeClr val="tx1"/>
                </a:solidFill>
                <a:latin typeface="Caveat Brush"/>
              </a:rPr>
              <a:t>populares</a:t>
            </a:r>
            <a:endParaRPr lang="en-US" err="1">
              <a:solidFill>
                <a:schemeClr val="tx1"/>
              </a:solidFill>
              <a:latin typeface="Caveat Brush"/>
            </a:endParaRPr>
          </a:p>
        </p:txBody>
      </p:sp>
      <p:pic>
        <p:nvPicPr>
          <p:cNvPr id="15" name="Picture 14" descr="A freezer with ice cream in it&#10;&#10;AI-generated content may be incorrect.">
            <a:extLst>
              <a:ext uri="{FF2B5EF4-FFF2-40B4-BE49-F238E27FC236}">
                <a16:creationId xmlns:a16="http://schemas.microsoft.com/office/drawing/2014/main" id="{DC41F382-AA55-3739-618B-4427F6248254}"/>
              </a:ext>
            </a:extLst>
          </p:cNvPr>
          <p:cNvPicPr>
            <a:picLocks noChangeAspect="1"/>
          </p:cNvPicPr>
          <p:nvPr/>
        </p:nvPicPr>
        <p:blipFill>
          <a:blip r:embed="rId12"/>
          <a:stretch>
            <a:fillRect/>
          </a:stretch>
        </p:blipFill>
        <p:spPr>
          <a:xfrm>
            <a:off x="382220" y="1843871"/>
            <a:ext cx="4160441" cy="4745159"/>
          </a:xfrm>
          <a:prstGeom prst="rect">
            <a:avLst/>
          </a:prstGeom>
          <a:ln w="38100">
            <a:solidFill>
              <a:srgbClr val="92D050"/>
            </a:solidFill>
          </a:ln>
        </p:spPr>
      </p:pic>
    </p:spTree>
    <p:extLst>
      <p:ext uri="{BB962C8B-B14F-4D97-AF65-F5344CB8AC3E}">
        <p14:creationId xmlns:p14="http://schemas.microsoft.com/office/powerpoint/2010/main" val="305017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3BAAE-9CB6-9E55-CAA7-04A59A984DCA}"/>
            </a:ext>
          </a:extLst>
        </p:cNvPr>
        <p:cNvGrpSpPr/>
        <p:nvPr/>
      </p:nvGrpSpPr>
      <p:grpSpPr>
        <a:xfrm>
          <a:off x="0" y="0"/>
          <a:ext cx="0" cy="0"/>
          <a:chOff x="0" y="0"/>
          <a:chExt cx="0" cy="0"/>
        </a:xfrm>
      </p:grpSpPr>
      <p:pic>
        <p:nvPicPr>
          <p:cNvPr id="8" name="Picture 7" descr="A close-up of a cigarette&#10;&#10;AI-generated content may be incorrect.">
            <a:extLst>
              <a:ext uri="{FF2B5EF4-FFF2-40B4-BE49-F238E27FC236}">
                <a16:creationId xmlns:a16="http://schemas.microsoft.com/office/drawing/2014/main" id="{F8F637B8-2958-437B-453B-D347775C3CF3}"/>
              </a:ext>
            </a:extLst>
          </p:cNvPr>
          <p:cNvPicPr>
            <a:picLocks noChangeAspect="1"/>
          </p:cNvPicPr>
          <p:nvPr/>
        </p:nvPicPr>
        <p:blipFill>
          <a:blip r:embed="rId3"/>
          <a:stretch>
            <a:fillRect/>
          </a:stretch>
        </p:blipFill>
        <p:spPr>
          <a:xfrm>
            <a:off x="216177" y="1131317"/>
            <a:ext cx="8675895" cy="4988640"/>
          </a:xfrm>
          <a:prstGeom prst="rect">
            <a:avLst/>
          </a:prstGeom>
          <a:ln w="38100">
            <a:solidFill>
              <a:srgbClr val="8FDB33"/>
            </a:solidFill>
          </a:ln>
        </p:spPr>
      </p:pic>
      <p:sp>
        <p:nvSpPr>
          <p:cNvPr id="2" name="Freeform 2">
            <a:extLst>
              <a:ext uri="{FF2B5EF4-FFF2-40B4-BE49-F238E27FC236}">
                <a16:creationId xmlns:a16="http://schemas.microsoft.com/office/drawing/2014/main" id="{672F87C0-98C6-60ED-6CBE-FB58776D5749}"/>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FDD0B29A-20C3-C1DB-2C33-4EF7F5F4177A}"/>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17AF7969-EFB9-7C31-B2BD-F06CE10A5CA9}"/>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13">
            <a:extLst>
              <a:ext uri="{FF2B5EF4-FFF2-40B4-BE49-F238E27FC236}">
                <a16:creationId xmlns:a16="http://schemas.microsoft.com/office/drawing/2014/main" id="{E2155D60-2E1F-6BCF-645D-97DEF845A4FA}"/>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7822BC72-7592-8FFF-9B88-33A12A065C51}"/>
              </a:ext>
            </a:extLst>
          </p:cNvPr>
          <p:cNvSpPr/>
          <p:nvPr/>
        </p:nvSpPr>
        <p:spPr>
          <a:xfrm>
            <a:off x="7040907" y="21495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35B93482-7A65-E433-A1D2-E68C844BB6E4}"/>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3D7675B5-CA37-F7AF-E601-6573A68AE567}"/>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811534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a:solidFill>
                  <a:srgbClr val="F98832"/>
                </a:solidFill>
                <a:latin typeface="Caveat Brush" pitchFamily="2" charset="0"/>
                <a:ea typeface="+mn-ea"/>
                <a:cs typeface="+mn-cs"/>
              </a:rPr>
              <a:t>¡¡GRACIAS!!</a:t>
            </a:r>
          </a:p>
        </p:txBody>
      </p:sp>
      <p:sp>
        <p:nvSpPr>
          <p:cNvPr id="11" name="TextBox 11"/>
          <p:cNvSpPr txBox="1"/>
          <p:nvPr/>
        </p:nvSpPr>
        <p:spPr>
          <a:xfrm>
            <a:off x="14461" y="1310277"/>
            <a:ext cx="9144000" cy="4739054"/>
          </a:xfrm>
          <a:prstGeom prst="rect">
            <a:avLst/>
          </a:prstGeom>
        </p:spPr>
        <p:txBody>
          <a:bodyPr wrap="square" lIns="0" tIns="0" rIns="0" bIns="0" rtlCol="0" anchor="t">
            <a:spAutoFit/>
          </a:bodyPr>
          <a:lstStyle/>
          <a:p>
            <a:pPr algn="ctr" defTabSz="857250">
              <a:lnSpc>
                <a:spcPts val="4800"/>
              </a:lnSpc>
              <a:buClrTx/>
            </a:pPr>
            <a:r>
              <a:rPr lang="en-US" sz="4000" kern="1200">
                <a:solidFill>
                  <a:schemeClr val="accent6"/>
                </a:solidFill>
                <a:latin typeface="Caveat Brush" pitchFamily="2" charset="0"/>
                <a:ea typeface="+mn-ea"/>
                <a:cs typeface="+mn-cs"/>
              </a:rPr>
              <a:t>Tanya Shelburne, Project Manager</a:t>
            </a:r>
          </a:p>
          <a:p>
            <a:pPr algn="ctr" defTabSz="857250">
              <a:lnSpc>
                <a:spcPts val="4800"/>
              </a:lnSpc>
              <a:buClrTx/>
            </a:pPr>
            <a:r>
              <a:rPr lang="en-US" sz="3257" kern="1200">
                <a:solidFill>
                  <a:srgbClr val="92D050"/>
                </a:solidFill>
                <a:latin typeface="Caveat Brush" pitchFamily="2" charset="0"/>
                <a:ea typeface="+mn-ea"/>
                <a:cs typeface="+mn-cs"/>
                <a:hlinkClick r:id="rId11">
                  <a:extLst>
                    <a:ext uri="{A12FA001-AC4F-418D-AE19-62706E023703}">
                      <ahyp:hlinkClr xmlns:ahyp="http://schemas.microsoft.com/office/drawing/2018/hyperlinkcolor" val="tx"/>
                    </a:ext>
                  </a:extLst>
                </a:hlinkClick>
              </a:rPr>
              <a:t>tanyas@healthedpros.org</a:t>
            </a:r>
            <a:r>
              <a:rPr lang="en-US" sz="3257" kern="1200">
                <a:solidFill>
                  <a:srgbClr val="92D050"/>
                </a:solidFill>
                <a:latin typeface="Caveat Brush" pitchFamily="2" charset="0"/>
                <a:ea typeface="+mn-ea"/>
                <a:cs typeface="+mn-cs"/>
              </a:rPr>
              <a:t>  </a:t>
            </a:r>
          </a:p>
          <a:p>
            <a:pPr algn="ctr" defTabSz="857250">
              <a:lnSpc>
                <a:spcPts val="4800"/>
              </a:lnSpc>
              <a:buClrTx/>
            </a:pPr>
            <a:r>
              <a:rPr lang="en-US" sz="3257" kern="1200">
                <a:latin typeface="Caveat Brush" pitchFamily="2" charset="0"/>
                <a:ea typeface="+mn-ea"/>
                <a:cs typeface="+mn-cs"/>
              </a:rPr>
              <a:t>317-902-4505</a:t>
            </a:r>
          </a:p>
          <a:p>
            <a:pPr algn="ctr" defTabSz="857250">
              <a:lnSpc>
                <a:spcPts val="4800"/>
              </a:lnSpc>
              <a:buClrTx/>
            </a:pPr>
            <a:endParaRPr lang="en-US" sz="2000" kern="1200">
              <a:latin typeface="Caveat Brush" pitchFamily="2" charset="0"/>
              <a:ea typeface="+mn-ea"/>
              <a:cs typeface="+mn-cs"/>
            </a:endParaRPr>
          </a:p>
          <a:p>
            <a:pPr algn="ctr" defTabSz="857250">
              <a:lnSpc>
                <a:spcPts val="4800"/>
              </a:lnSpc>
              <a:buClrTx/>
            </a:pPr>
            <a:r>
              <a:rPr lang="en-US" sz="4000" kern="1200">
                <a:solidFill>
                  <a:schemeClr val="accent6"/>
                </a:solidFill>
                <a:latin typeface="Caveat Brush" pitchFamily="2" charset="0"/>
                <a:ea typeface="+mn-ea"/>
                <a:cs typeface="+mn-cs"/>
              </a:rPr>
              <a:t>Alison Mucherheide, Tobacco Control Specialist</a:t>
            </a:r>
          </a:p>
          <a:p>
            <a:pPr algn="ctr" defTabSz="857250">
              <a:lnSpc>
                <a:spcPts val="4800"/>
              </a:lnSpc>
              <a:buClrTx/>
            </a:pPr>
            <a:r>
              <a:rPr lang="en-US" sz="3257" kern="1200">
                <a:solidFill>
                  <a:srgbClr val="92D050"/>
                </a:solidFill>
                <a:latin typeface="Caveat Brush" pitchFamily="2" charset="0"/>
                <a:ea typeface="+mn-ea"/>
                <a:cs typeface="+mn-cs"/>
                <a:hlinkClick r:id="rId12">
                  <a:extLst>
                    <a:ext uri="{A12FA001-AC4F-418D-AE19-62706E023703}">
                      <ahyp:hlinkClr xmlns:ahyp="http://schemas.microsoft.com/office/drawing/2018/hyperlinkcolor" val="tx"/>
                    </a:ext>
                  </a:extLst>
                </a:hlinkClick>
              </a:rPr>
              <a:t>alisonm@healthedpros.org</a:t>
            </a:r>
            <a:r>
              <a:rPr lang="en-US" sz="3257" kern="1200">
                <a:solidFill>
                  <a:srgbClr val="92D050"/>
                </a:solidFill>
                <a:latin typeface="Caveat Brush" pitchFamily="2" charset="0"/>
                <a:ea typeface="+mn-ea"/>
                <a:cs typeface="+mn-cs"/>
              </a:rPr>
              <a:t> </a:t>
            </a:r>
            <a:endParaRPr lang="en-US" sz="3257" kern="1200">
              <a:latin typeface="Caveat Brush" pitchFamily="2" charset="0"/>
              <a:ea typeface="+mn-ea"/>
              <a:cs typeface="+mn-cs"/>
            </a:endParaRPr>
          </a:p>
          <a:p>
            <a:pPr defTabSz="857250">
              <a:lnSpc>
                <a:spcPts val="4560"/>
              </a:lnSpc>
              <a:buClrTx/>
            </a:pPr>
            <a:endParaRPr lang="en-US" sz="3257" kern="1200">
              <a:latin typeface="Caveat Brush" pitchFamily="2" charset="0"/>
              <a:ea typeface="+mn-ea"/>
              <a:cs typeface="+mn-cs"/>
            </a:endParaRPr>
          </a:p>
          <a:p>
            <a:pPr defTabSz="857250">
              <a:lnSpc>
                <a:spcPts val="3904"/>
              </a:lnSpc>
              <a:buClrTx/>
            </a:pPr>
            <a:endParaRPr lang="en-US" sz="2765" kern="120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 name="Google Shape;690;p79">
            <a:extLst>
              <a:ext uri="{FF2B5EF4-FFF2-40B4-BE49-F238E27FC236}">
                <a16:creationId xmlns:a16="http://schemas.microsoft.com/office/drawing/2014/main" id="{1857CD06-F813-6AD5-04DE-D90467957CDB}"/>
              </a:ext>
            </a:extLst>
          </p:cNvPr>
          <p:cNvPicPr preferRelativeResize="0"/>
          <p:nvPr/>
        </p:nvPicPr>
        <p:blipFill rotWithShape="1">
          <a:blip r:embed="rId15">
            <a:alphaModFix/>
          </a:blip>
          <a:srcRect/>
          <a:stretch/>
        </p:blipFill>
        <p:spPr>
          <a:xfrm>
            <a:off x="2022553" y="5299618"/>
            <a:ext cx="2052638" cy="1028700"/>
          </a:xfrm>
          <a:prstGeom prst="rect">
            <a:avLst/>
          </a:prstGeom>
          <a:noFill/>
          <a:ln>
            <a:noFill/>
          </a:ln>
        </p:spPr>
      </p:pic>
      <p:pic>
        <p:nvPicPr>
          <p:cNvPr id="3" name="Google Shape;692;p79">
            <a:extLst>
              <a:ext uri="{FF2B5EF4-FFF2-40B4-BE49-F238E27FC236}">
                <a16:creationId xmlns:a16="http://schemas.microsoft.com/office/drawing/2014/main" id="{88F1E110-F40E-FE24-9DA4-83B7A3F13273}"/>
              </a:ext>
            </a:extLst>
          </p:cNvPr>
          <p:cNvPicPr preferRelativeResize="0"/>
          <p:nvPr/>
        </p:nvPicPr>
        <p:blipFill rotWithShape="1">
          <a:blip r:embed="rId16">
            <a:alphaModFix/>
          </a:blip>
          <a:srcRect/>
          <a:stretch/>
        </p:blipFill>
        <p:spPr>
          <a:xfrm>
            <a:off x="4987848" y="5213893"/>
            <a:ext cx="2819400" cy="1200150"/>
          </a:xfrm>
          <a:prstGeom prst="rect">
            <a:avLst/>
          </a:prstGeom>
          <a:noFill/>
          <a:ln>
            <a:noFill/>
          </a:ln>
        </p:spPr>
      </p:pic>
    </p:spTree>
    <p:extLst>
      <p:ext uri="{BB962C8B-B14F-4D97-AF65-F5344CB8AC3E}">
        <p14:creationId xmlns:p14="http://schemas.microsoft.com/office/powerpoint/2010/main" val="1103058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AB16525-09B1-B96E-B4DE-D14D09EA417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513AEFB-5B01-6222-25B7-D353AC552099}"/>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5F963AB-1E50-67A9-0470-D432442C52C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E3EFDA7-939F-51F0-DC11-EC47CBFC2877}"/>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41067E1-B3B7-634F-0208-7501DBA87D65}"/>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925F1FE-61CC-3445-9C54-5C608D107C8C}"/>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b="0" i="0" u="none" strike="noStrike">
                <a:solidFill>
                  <a:srgbClr val="F98832"/>
                </a:solidFill>
                <a:effectLst/>
                <a:latin typeface="Caveat Brush" pitchFamily="2" charset="0"/>
              </a:rPr>
              <a:t>FUENTES DE DATOS</a:t>
            </a:r>
            <a:r>
              <a:rPr lang="en-US" sz="4400" b="0" i="0">
                <a:solidFill>
                  <a:srgbClr val="000000"/>
                </a:solidFill>
                <a:effectLst/>
                <a:latin typeface="Caveat Brush" pitchFamily="2" charset="0"/>
              </a:rPr>
              <a:t>​</a:t>
            </a:r>
            <a:endParaRPr lang="en-US" sz="4400" kern="1200">
              <a:solidFill>
                <a:srgbClr val="F98832"/>
              </a:solidFill>
              <a:latin typeface="Caveat Brush" pitchFamily="2" charset="0"/>
              <a:ea typeface="+mn-ea"/>
              <a:cs typeface="+mn-cs"/>
            </a:endParaRPr>
          </a:p>
        </p:txBody>
      </p:sp>
      <p:sp>
        <p:nvSpPr>
          <p:cNvPr id="11" name="TextBox 11">
            <a:extLst>
              <a:ext uri="{FF2B5EF4-FFF2-40B4-BE49-F238E27FC236}">
                <a16:creationId xmlns:a16="http://schemas.microsoft.com/office/drawing/2014/main" id="{978C5902-540F-CA91-EC5F-0F2014BF53FC}"/>
              </a:ext>
            </a:extLst>
          </p:cNvPr>
          <p:cNvSpPr txBox="1"/>
          <p:nvPr/>
        </p:nvSpPr>
        <p:spPr>
          <a:xfrm>
            <a:off x="102513" y="1267160"/>
            <a:ext cx="8938976" cy="5175071"/>
          </a:xfrm>
          <a:prstGeom prst="rect">
            <a:avLst/>
          </a:prstGeom>
        </p:spPr>
        <p:txBody>
          <a:bodyPr wrap="square" lIns="0" tIns="0" rIns="0" bIns="0" rtlCol="0" anchor="t">
            <a:spAutoFit/>
          </a:bodyPr>
          <a:lstStyle/>
          <a:p>
            <a:pPr algn="ctr" defTabSz="857250">
              <a:lnSpc>
                <a:spcPts val="4560"/>
              </a:lnSpc>
              <a:buClrTx/>
            </a:pPr>
            <a:r>
              <a:rPr lang="en-US" sz="2800">
                <a:solidFill>
                  <a:schemeClr val="tx1"/>
                </a:solidFill>
                <a:latin typeface="Caveat Brush" pitchFamily="2" charset="0"/>
              </a:rPr>
              <a:t>2023 Indiana Behavioral Risk Factor Surveillance System (BRFSS)</a:t>
            </a:r>
            <a:br>
              <a:rPr lang="en-US" sz="2800">
                <a:solidFill>
                  <a:schemeClr val="tx1"/>
                </a:solidFill>
                <a:latin typeface="Caveat Brush" pitchFamily="2" charset="0"/>
              </a:rPr>
            </a:br>
            <a:r>
              <a:rPr lang="en-US" sz="2800">
                <a:solidFill>
                  <a:schemeClr val="tx1"/>
                </a:solidFill>
                <a:latin typeface="Caveat Brush" pitchFamily="2" charset="0"/>
                <a:hlinkClick r:id="rId11"/>
              </a:rPr>
              <a:t>www.in.gov/health/tpc/</a:t>
            </a:r>
            <a:r>
              <a:rPr lang="en-US" sz="2800">
                <a:solidFill>
                  <a:schemeClr val="tx1"/>
                </a:solidFill>
                <a:latin typeface="Caveat Brush" pitchFamily="2" charset="0"/>
              </a:rPr>
              <a:t> </a:t>
            </a:r>
          </a:p>
          <a:p>
            <a:pPr algn="ctr" defTabSz="857250">
              <a:lnSpc>
                <a:spcPts val="4560"/>
              </a:lnSpc>
              <a:buClrTx/>
            </a:pPr>
            <a:r>
              <a:rPr lang="en-US" sz="2800">
                <a:solidFill>
                  <a:schemeClr val="tx1"/>
                </a:solidFill>
                <a:latin typeface="Caveat Brush" pitchFamily="2" charset="0"/>
                <a:hlinkClick r:id="rId12"/>
              </a:rPr>
              <a:t>www.cdc.gov/tobacco/</a:t>
            </a:r>
            <a:endParaRPr lang="en-US" sz="2800">
              <a:solidFill>
                <a:schemeClr val="tx1"/>
              </a:solidFill>
              <a:latin typeface="Caveat Brush" pitchFamily="2" charset="0"/>
            </a:endParaRPr>
          </a:p>
          <a:p>
            <a:pPr algn="ctr" defTabSz="857250">
              <a:lnSpc>
                <a:spcPts val="4560"/>
              </a:lnSpc>
              <a:buClrTx/>
            </a:pPr>
            <a:r>
              <a:rPr lang="en-US" sz="2800">
                <a:solidFill>
                  <a:schemeClr val="tx1"/>
                </a:solidFill>
                <a:latin typeface="Caveat Brush" pitchFamily="2" charset="0"/>
                <a:hlinkClick r:id="rId13"/>
              </a:rPr>
              <a:t>www.cancer.org/cancer/risk-prevention/tobacco</a:t>
            </a:r>
            <a:r>
              <a:rPr lang="en-US" sz="2800">
                <a:solidFill>
                  <a:schemeClr val="tx1"/>
                </a:solidFill>
                <a:latin typeface="Caveat Brush" pitchFamily="2" charset="0"/>
              </a:rPr>
              <a:t> </a:t>
            </a:r>
            <a:endParaRPr lang="en-US" sz="4000" kern="1200">
              <a:latin typeface="Caveat Brush" pitchFamily="2" charset="0"/>
              <a:ea typeface="+mn-ea"/>
              <a:cs typeface="+mn-cs"/>
            </a:endParaRPr>
          </a:p>
          <a:p>
            <a:pPr algn="ctr" defTabSz="857250">
              <a:lnSpc>
                <a:spcPts val="4560"/>
              </a:lnSpc>
              <a:buClrTx/>
            </a:pPr>
            <a:r>
              <a:rPr lang="en-US" sz="3200" kern="1200">
                <a:latin typeface="Caveat Brush" pitchFamily="2" charset="0"/>
                <a:ea typeface="+mn-ea"/>
                <a:cs typeface="+mn-cs"/>
              </a:rPr>
              <a:t>For a more detailed list of data sources used </a:t>
            </a:r>
          </a:p>
          <a:p>
            <a:pPr algn="ctr" defTabSz="857250">
              <a:lnSpc>
                <a:spcPts val="4560"/>
              </a:lnSpc>
              <a:buClrTx/>
            </a:pPr>
            <a:r>
              <a:rPr lang="en-US" sz="3200" kern="1200">
                <a:latin typeface="Caveat Brush" pitchFamily="2" charset="0"/>
                <a:ea typeface="+mn-ea"/>
                <a:cs typeface="+mn-cs"/>
              </a:rPr>
              <a:t>to create Breathe materials go to </a:t>
            </a:r>
          </a:p>
          <a:p>
            <a:pPr algn="ctr" defTabSz="857250">
              <a:lnSpc>
                <a:spcPts val="4560"/>
              </a:lnSpc>
              <a:buClrTx/>
            </a:pPr>
            <a:r>
              <a:rPr lang="en-US" sz="2800" kern="1200">
                <a:latin typeface="Caveat Brush" pitchFamily="2" charset="0"/>
                <a:ea typeface="+mn-ea"/>
                <a:cs typeface="+mn-cs"/>
                <a:hlinkClick r:id="rId14"/>
              </a:rPr>
              <a:t>justbreathein.org/additional-resources/data-sources/</a:t>
            </a:r>
            <a:r>
              <a:rPr lang="en-US" sz="2800" kern="1200">
                <a:latin typeface="Caveat Brush" pitchFamily="2" charset="0"/>
                <a:ea typeface="+mn-ea"/>
                <a:cs typeface="+mn-cs"/>
              </a:rPr>
              <a:t> </a:t>
            </a:r>
          </a:p>
          <a:p>
            <a:pPr defTabSz="857250">
              <a:lnSpc>
                <a:spcPts val="4560"/>
              </a:lnSpc>
              <a:buClrTx/>
            </a:pPr>
            <a:endParaRPr lang="en-US" sz="3257" kern="1200">
              <a:latin typeface="Caveat Brush" pitchFamily="2" charset="0"/>
              <a:ea typeface="+mn-ea"/>
              <a:cs typeface="+mn-cs"/>
            </a:endParaRPr>
          </a:p>
          <a:p>
            <a:pPr defTabSz="857250">
              <a:lnSpc>
                <a:spcPts val="3904"/>
              </a:lnSpc>
              <a:buClrTx/>
            </a:pPr>
            <a:endParaRPr lang="en-US" sz="2765" kern="1200">
              <a:latin typeface="Atma"/>
              <a:ea typeface="+mn-ea"/>
              <a:cs typeface="+mn-cs"/>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7">
            <a:alphaModFix/>
          </a:blip>
          <a:srcRect/>
          <a:stretch/>
        </p:blipFill>
        <p:spPr>
          <a:xfrm>
            <a:off x="2049859" y="5559909"/>
            <a:ext cx="2052638" cy="102870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8">
            <a:alphaModFix/>
          </a:blip>
          <a:srcRect/>
          <a:stretch/>
        </p:blipFill>
        <p:spPr>
          <a:xfrm>
            <a:off x="4804684" y="5512166"/>
            <a:ext cx="2819400" cy="120015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2C92-F4C1-5222-9323-4735D74B2360}"/>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DBFC5151-F254-5E56-BB8D-B1F782A5C299}"/>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B4FA9AE0-2F52-4546-6BCF-D2C8A49B261A}"/>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4CD63BB4-6E59-E2F3-B342-B59AD8676630}"/>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8462443-6563-1E55-01F1-3AF11D2F69C1}"/>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PUBLICIDAD DIRIGIDA</a:t>
            </a:r>
          </a:p>
        </p:txBody>
      </p:sp>
      <p:sp>
        <p:nvSpPr>
          <p:cNvPr id="13" name="Freeform 13">
            <a:extLst>
              <a:ext uri="{FF2B5EF4-FFF2-40B4-BE49-F238E27FC236}">
                <a16:creationId xmlns:a16="http://schemas.microsoft.com/office/drawing/2014/main" id="{494193B8-0B75-5803-4B82-052F058A5DCB}"/>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A3E5E350-C275-F7B1-BC03-72110218FD73}"/>
              </a:ext>
            </a:extLst>
          </p:cNvPr>
          <p:cNvSpPr txBox="1"/>
          <p:nvPr/>
        </p:nvSpPr>
        <p:spPr>
          <a:xfrm>
            <a:off x="101998" y="1532100"/>
            <a:ext cx="4935424" cy="120032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
                <a:srgbClr val="000000"/>
              </a:buClr>
              <a:buSzPts val="3000"/>
              <a:tabLst/>
              <a:defRPr/>
            </a:pPr>
            <a:r>
              <a:rPr lang="es-ES" sz="3600" b="0" i="0" u="none" strike="noStrike">
                <a:solidFill>
                  <a:srgbClr val="000000"/>
                </a:solidFill>
                <a:effectLst/>
                <a:latin typeface="Caveat Brush" pitchFamily="2" charset="0"/>
              </a:rPr>
              <a:t>Publicidad intensiva en barrios de bajos ingresos</a:t>
            </a:r>
            <a:endParaRPr kumimoji="0" lang="en-US" sz="3600" b="0" i="0" u="none" strike="noStrike" kern="0" cap="none" spc="0" normalizeH="0" baseline="0" noProof="0">
              <a:ln>
                <a:noFill/>
              </a:ln>
              <a:solidFill>
                <a:schemeClr val="tx1"/>
              </a:solidFill>
              <a:effectLst/>
              <a:uLnTx/>
              <a:uFillTx/>
              <a:latin typeface="Caveat Brush" pitchFamily="2" charset="0"/>
              <a:sym typeface="Arial"/>
            </a:endParaRPr>
          </a:p>
        </p:txBody>
      </p:sp>
      <p:sp>
        <p:nvSpPr>
          <p:cNvPr id="11" name="TextBox 10">
            <a:extLst>
              <a:ext uri="{FF2B5EF4-FFF2-40B4-BE49-F238E27FC236}">
                <a16:creationId xmlns:a16="http://schemas.microsoft.com/office/drawing/2014/main" id="{074047F8-FB99-72E5-7C03-8F320FD40B94}"/>
              </a:ext>
            </a:extLst>
          </p:cNvPr>
          <p:cNvSpPr txBox="1"/>
          <p:nvPr/>
        </p:nvSpPr>
        <p:spPr>
          <a:xfrm>
            <a:off x="5151363" y="5401977"/>
            <a:ext cx="4024354" cy="1031051"/>
          </a:xfrm>
          <a:prstGeom prst="rect">
            <a:avLst/>
          </a:prstGeom>
          <a:noFill/>
        </p:spPr>
        <p:txBody>
          <a:bodyPr wrap="square">
            <a:spAutoFit/>
          </a:bodyPr>
          <a:lstStyle/>
          <a:p>
            <a:pPr lvl="0" algn="ctr">
              <a:spcAft>
                <a:spcPts val="600"/>
              </a:spcAft>
              <a:buSzPts val="3000"/>
              <a:defRPr/>
            </a:pPr>
            <a:r>
              <a:rPr lang="en-US" sz="2800" err="1">
                <a:solidFill>
                  <a:schemeClr val="tx1"/>
                </a:solidFill>
                <a:latin typeface="Caveat Brush" pitchFamily="2" charset="0"/>
              </a:rPr>
              <a:t>Productos</a:t>
            </a:r>
            <a:r>
              <a:rPr lang="en-US" sz="2800">
                <a:solidFill>
                  <a:schemeClr val="tx1"/>
                </a:solidFill>
                <a:latin typeface="Caveat Brush" pitchFamily="2" charset="0"/>
              </a:rPr>
              <a:t> </a:t>
            </a:r>
            <a:r>
              <a:rPr lang="en-US" sz="2800" err="1">
                <a:solidFill>
                  <a:schemeClr val="tx1"/>
                </a:solidFill>
                <a:latin typeface="Caveat Brush" pitchFamily="2" charset="0"/>
              </a:rPr>
              <a:t>Amentolados</a:t>
            </a:r>
            <a:r>
              <a:rPr lang="en-US" sz="2800">
                <a:solidFill>
                  <a:schemeClr val="tx1"/>
                </a:solidFill>
                <a:latin typeface="Caveat Brush" pitchFamily="2" charset="0"/>
              </a:rPr>
              <a:t> ​</a:t>
            </a:r>
          </a:p>
          <a:p>
            <a:pPr lvl="0" algn="ctr">
              <a:spcAft>
                <a:spcPts val="600"/>
              </a:spcAft>
              <a:buSzPts val="3000"/>
              <a:defRPr/>
            </a:pPr>
            <a:r>
              <a:rPr lang="en-US" sz="2800">
                <a:solidFill>
                  <a:schemeClr val="tx1"/>
                </a:solidFill>
                <a:latin typeface="Caveat Brush" pitchFamily="2" charset="0"/>
              </a:rPr>
              <a:t>&amp; Los </a:t>
            </a:r>
            <a:r>
              <a:rPr lang="en-US" sz="2800" err="1">
                <a:solidFill>
                  <a:schemeClr val="tx1"/>
                </a:solidFill>
                <a:latin typeface="Caveat Brush" pitchFamily="2" charset="0"/>
              </a:rPr>
              <a:t>Afroamericanos</a:t>
            </a:r>
            <a:endParaRPr kumimoji="0" lang="en-US" sz="2800" b="0" i="0" u="none" strike="noStrike" kern="0" cap="none" spc="0" normalizeH="0" baseline="0" noProof="0">
              <a:ln>
                <a:noFill/>
              </a:ln>
              <a:solidFill>
                <a:schemeClr val="tx1"/>
              </a:solidFill>
              <a:effectLst/>
              <a:uLnTx/>
              <a:uFillTx/>
              <a:latin typeface="Caveat Brush" pitchFamily="2" charset="0"/>
              <a:sym typeface="Arial"/>
            </a:endParaRPr>
          </a:p>
        </p:txBody>
      </p:sp>
      <p:pic>
        <p:nvPicPr>
          <p:cNvPr id="12" name="Google Shape;158;p20">
            <a:extLst>
              <a:ext uri="{FF2B5EF4-FFF2-40B4-BE49-F238E27FC236}">
                <a16:creationId xmlns:a16="http://schemas.microsoft.com/office/drawing/2014/main" id="{AB90096C-88A5-0776-AE6B-D71842F9A402}"/>
              </a:ext>
            </a:extLst>
          </p:cNvPr>
          <p:cNvPicPr preferRelativeResize="0"/>
          <p:nvPr/>
        </p:nvPicPr>
        <p:blipFill rotWithShape="1">
          <a:blip r:embed="rId7">
            <a:alphaModFix/>
          </a:blip>
          <a:srcRect t="8524" b="8391"/>
          <a:stretch/>
        </p:blipFill>
        <p:spPr>
          <a:xfrm>
            <a:off x="5535827" y="1345539"/>
            <a:ext cx="3264931" cy="3879339"/>
          </a:xfrm>
          <a:prstGeom prst="rect">
            <a:avLst/>
          </a:prstGeom>
          <a:noFill/>
          <a:ln w="38100">
            <a:solidFill>
              <a:srgbClr val="92D050"/>
            </a:solidFill>
          </a:ln>
        </p:spPr>
      </p:pic>
      <p:pic>
        <p:nvPicPr>
          <p:cNvPr id="7" name="Picture 6" descr="A gas station with signs and cars&#10;&#10;AI-generated content may be incorrect.">
            <a:extLst>
              <a:ext uri="{FF2B5EF4-FFF2-40B4-BE49-F238E27FC236}">
                <a16:creationId xmlns:a16="http://schemas.microsoft.com/office/drawing/2014/main" id="{3AAC68AD-777F-C00A-8D44-C8A5AC16D34D}"/>
              </a:ext>
            </a:extLst>
          </p:cNvPr>
          <p:cNvPicPr>
            <a:picLocks noChangeAspect="1"/>
          </p:cNvPicPr>
          <p:nvPr/>
        </p:nvPicPr>
        <p:blipFill>
          <a:blip r:embed="rId8"/>
          <a:stretch>
            <a:fillRect/>
          </a:stretch>
        </p:blipFill>
        <p:spPr>
          <a:xfrm>
            <a:off x="101998" y="2916194"/>
            <a:ext cx="5231823" cy="3380248"/>
          </a:xfrm>
          <a:prstGeom prst="rect">
            <a:avLst/>
          </a:prstGeom>
          <a:ln w="38100">
            <a:solidFill>
              <a:srgbClr val="92D050"/>
            </a:solidFill>
          </a:ln>
        </p:spPr>
      </p:pic>
      <p:sp>
        <p:nvSpPr>
          <p:cNvPr id="9" name="Freeform 9">
            <a:extLst>
              <a:ext uri="{FF2B5EF4-FFF2-40B4-BE49-F238E27FC236}">
                <a16:creationId xmlns:a16="http://schemas.microsoft.com/office/drawing/2014/main" id="{051123D2-94A9-E64C-C319-4C80D49AC2AD}"/>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39887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743C0-45D4-A4C2-5921-DE522D3E6A14}"/>
            </a:ext>
          </a:extLst>
        </p:cNvPr>
        <p:cNvGrpSpPr/>
        <p:nvPr/>
      </p:nvGrpSpPr>
      <p:grpSpPr>
        <a:xfrm>
          <a:off x="0" y="0"/>
          <a:ext cx="0" cy="0"/>
          <a:chOff x="0" y="0"/>
          <a:chExt cx="0" cy="0"/>
        </a:xfrm>
      </p:grpSpPr>
      <p:pic>
        <p:nvPicPr>
          <p:cNvPr id="11" name="Picture 10" descr="A shelf with various snacks and snacks&#10;&#10;AI-generated content may be incorrect.">
            <a:extLst>
              <a:ext uri="{FF2B5EF4-FFF2-40B4-BE49-F238E27FC236}">
                <a16:creationId xmlns:a16="http://schemas.microsoft.com/office/drawing/2014/main" id="{DAB0BCD7-6A7E-EC0E-AE1E-C9D44099FCCA}"/>
              </a:ext>
            </a:extLst>
          </p:cNvPr>
          <p:cNvPicPr>
            <a:picLocks noChangeAspect="1"/>
          </p:cNvPicPr>
          <p:nvPr/>
        </p:nvPicPr>
        <p:blipFill>
          <a:blip r:embed="rId3"/>
          <a:stretch>
            <a:fillRect/>
          </a:stretch>
        </p:blipFill>
        <p:spPr>
          <a:xfrm>
            <a:off x="1040216" y="1253312"/>
            <a:ext cx="3401728" cy="4576077"/>
          </a:xfrm>
          <a:prstGeom prst="rect">
            <a:avLst/>
          </a:prstGeom>
          <a:ln w="38100">
            <a:solidFill>
              <a:srgbClr val="92D050"/>
            </a:solidFill>
          </a:ln>
        </p:spPr>
      </p:pic>
      <p:pic>
        <p:nvPicPr>
          <p:cNvPr id="7" name="Picture 6" descr="A horse ride in front of a sign&#10;&#10;AI-generated content may be incorrect.">
            <a:extLst>
              <a:ext uri="{FF2B5EF4-FFF2-40B4-BE49-F238E27FC236}">
                <a16:creationId xmlns:a16="http://schemas.microsoft.com/office/drawing/2014/main" id="{1C1D92AD-A711-AA96-330C-2C0A3BA05798}"/>
              </a:ext>
            </a:extLst>
          </p:cNvPr>
          <p:cNvPicPr>
            <a:picLocks noChangeAspect="1"/>
          </p:cNvPicPr>
          <p:nvPr/>
        </p:nvPicPr>
        <p:blipFill>
          <a:blip r:embed="rId4"/>
          <a:stretch>
            <a:fillRect/>
          </a:stretch>
        </p:blipFill>
        <p:spPr>
          <a:xfrm>
            <a:off x="4839773" y="1253312"/>
            <a:ext cx="3435622" cy="4580829"/>
          </a:xfrm>
          <a:prstGeom prst="rect">
            <a:avLst/>
          </a:prstGeom>
          <a:ln w="38100">
            <a:solidFill>
              <a:srgbClr val="92D050"/>
            </a:solidFill>
          </a:ln>
        </p:spPr>
      </p:pic>
      <p:sp>
        <p:nvSpPr>
          <p:cNvPr id="4" name="Freeform 4">
            <a:extLst>
              <a:ext uri="{FF2B5EF4-FFF2-40B4-BE49-F238E27FC236}">
                <a16:creationId xmlns:a16="http://schemas.microsoft.com/office/drawing/2014/main" id="{9D6881E7-973C-1CC1-20D7-CAF455AB5B4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87E4AD33-7333-CD60-577D-57315A21E952}"/>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A0C29CC-D47F-CEEB-7AAB-5EE927EFA33D}"/>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BAF0E0A8-E780-AAE7-6413-F81F96647E1E}"/>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5A8FC35-5D05-6AE4-4E05-CDBF64B4CB60}"/>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PUBLICIDAD DIRIGIDA</a:t>
            </a:r>
            <a:endParaRPr lang="en-US">
              <a:ea typeface="+mn-ea"/>
              <a:cs typeface="+mn-cs"/>
            </a:endParaRPr>
          </a:p>
        </p:txBody>
      </p:sp>
      <p:sp>
        <p:nvSpPr>
          <p:cNvPr id="13" name="Freeform 13">
            <a:extLst>
              <a:ext uri="{FF2B5EF4-FFF2-40B4-BE49-F238E27FC236}">
                <a16:creationId xmlns:a16="http://schemas.microsoft.com/office/drawing/2014/main" id="{9207E49C-D276-9D74-BA15-5D65420B59FC}"/>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6DF0D683-8708-6A79-2F3B-AE1A148353ED}"/>
              </a:ext>
            </a:extLst>
          </p:cNvPr>
          <p:cNvSpPr txBox="1"/>
          <p:nvPr/>
        </p:nvSpPr>
        <p:spPr>
          <a:xfrm>
            <a:off x="433155" y="5941193"/>
            <a:ext cx="8277690" cy="770660"/>
          </a:xfrm>
          <a:prstGeom prst="rect">
            <a:avLst/>
          </a:prstGeom>
          <a:noFill/>
        </p:spPr>
        <p:txBody>
          <a:bodyPr wrap="square">
            <a:spAutoFit/>
          </a:bodyPr>
          <a:lstStyle/>
          <a:p>
            <a:pPr marR="0" lvl="0" algn="ctr" defTabSz="914400" rtl="0" eaLnBrk="1" fontAlgn="auto" latinLnBrk="0" hangingPunct="1">
              <a:lnSpc>
                <a:spcPts val="2500"/>
              </a:lnSpc>
              <a:spcBef>
                <a:spcPts val="0"/>
              </a:spcBef>
              <a:spcAft>
                <a:spcPts val="600"/>
              </a:spcAft>
              <a:buClr>
                <a:srgbClr val="000000"/>
              </a:buClr>
              <a:buSzPts val="3000"/>
              <a:tabLst/>
              <a:defRPr/>
            </a:pPr>
            <a:r>
              <a:rPr kumimoji="0" lang="es-ES" sz="3200" b="0" i="0" u="none" strike="noStrike" kern="0" cap="none" spc="0" normalizeH="0" baseline="0" noProof="0">
                <a:ln>
                  <a:noFill/>
                </a:ln>
                <a:solidFill>
                  <a:schemeClr val="tx1"/>
                </a:solidFill>
                <a:effectLst/>
                <a:uLnTx/>
                <a:uFillTx/>
                <a:latin typeface="Caveat Brush" pitchFamily="2" charset="0"/>
                <a:sym typeface="Arial"/>
              </a:rPr>
              <a:t>La industria tabacalera desarrolla nuevos productos para evadir las leyes y captar nuevos clientes.</a:t>
            </a:r>
            <a:endParaRPr kumimoji="0" lang="en-US" sz="3200" b="0" i="0" u="none" strike="noStrike" kern="0" cap="none" spc="0" normalizeH="0" baseline="0" noProof="0">
              <a:ln>
                <a:noFill/>
              </a:ln>
              <a:solidFill>
                <a:schemeClr val="tx1"/>
              </a:solidFill>
              <a:effectLst/>
              <a:uLnTx/>
              <a:uFillTx/>
              <a:latin typeface="Caveat Brush" pitchFamily="2" charset="0"/>
              <a:sym typeface="Arial"/>
            </a:endParaRPr>
          </a:p>
        </p:txBody>
      </p:sp>
      <p:sp>
        <p:nvSpPr>
          <p:cNvPr id="3" name="Google Shape;121;p16">
            <a:extLst>
              <a:ext uri="{FF2B5EF4-FFF2-40B4-BE49-F238E27FC236}">
                <a16:creationId xmlns:a16="http://schemas.microsoft.com/office/drawing/2014/main" id="{AFAE751D-F8AF-C6D8-CAD0-F78C392D1B73}"/>
              </a:ext>
            </a:extLst>
          </p:cNvPr>
          <p:cNvSpPr/>
          <p:nvPr/>
        </p:nvSpPr>
        <p:spPr>
          <a:xfrm rot="20994339">
            <a:off x="66421" y="2997052"/>
            <a:ext cx="9011158" cy="692498"/>
          </a:xfrm>
          <a:prstGeom prst="rect">
            <a:avLst/>
          </a:prstGeom>
          <a:noFill/>
          <a:ln>
            <a:noFill/>
          </a:ln>
        </p:spPr>
        <p:txBody>
          <a:bodyPr spcFirstLastPara="1" wrap="square" lIns="68569" tIns="34275" rIns="68569" bIns="34275" anchor="t" anchorCtr="0">
            <a:noAutofit/>
          </a:bodyPr>
          <a:lstStyle/>
          <a:p>
            <a:pPr algn="ctr"/>
            <a:r>
              <a:rPr lang="es-ES" sz="4800" b="1">
                <a:solidFill>
                  <a:srgbClr val="F98832"/>
                </a:solidFill>
                <a:highlight>
                  <a:srgbClr val="BCEE80"/>
                </a:highlight>
                <a:latin typeface="Caveat Brush" pitchFamily="2" charset="0"/>
                <a:ea typeface="Calibri"/>
                <a:cs typeface="Calibri"/>
                <a:sym typeface="Calibri"/>
              </a:rPr>
              <a:t>¡Las grandes tabacaleras están trabajando en nuestra comunidad!</a:t>
            </a:r>
            <a:endParaRPr sz="4800" b="1">
              <a:solidFill>
                <a:srgbClr val="F98832"/>
              </a:solidFill>
              <a:highlight>
                <a:srgbClr val="BCEE80"/>
              </a:highlight>
              <a:latin typeface="Caveat Brush" pitchFamily="2" charset="0"/>
              <a:ea typeface="Calibri"/>
              <a:cs typeface="Calibri"/>
              <a:sym typeface="Calibri"/>
            </a:endParaRPr>
          </a:p>
        </p:txBody>
      </p:sp>
    </p:spTree>
    <p:extLst>
      <p:ext uri="{BB962C8B-B14F-4D97-AF65-F5344CB8AC3E}">
        <p14:creationId xmlns:p14="http://schemas.microsoft.com/office/powerpoint/2010/main" val="51862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a:solidFill>
                  <a:srgbClr val="FF914D"/>
                </a:solidFill>
                <a:latin typeface="Caveat Brush" pitchFamily="2" charset="0"/>
                <a:ea typeface="+mn-ea"/>
                <a:cs typeface="+mn-cs"/>
              </a:rPr>
              <a:t>MITO  </a:t>
            </a:r>
          </a:p>
        </p:txBody>
      </p:sp>
      <p:sp>
        <p:nvSpPr>
          <p:cNvPr id="8" name="TextBox 8"/>
          <p:cNvSpPr txBox="1"/>
          <p:nvPr/>
        </p:nvSpPr>
        <p:spPr>
          <a:xfrm>
            <a:off x="182881" y="2051974"/>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a:solidFill>
                <a:srgbClr val="8FDB34"/>
              </a:solidFill>
              <a:latin typeface="Caveat Brush"/>
              <a:ea typeface="+mn-ea"/>
              <a:cs typeface="+mn-cs"/>
            </a:endParaRPr>
          </a:p>
          <a:p>
            <a:pPr algn="ctr" defTabSz="857250">
              <a:lnSpc>
                <a:spcPts val="5405"/>
              </a:lnSpc>
              <a:buClrTx/>
            </a:pPr>
            <a:r>
              <a:rPr lang="es-ES" sz="6000" b="1">
                <a:solidFill>
                  <a:srgbClr val="92D050"/>
                </a:solidFill>
                <a:latin typeface="Caveat Brush" pitchFamily="2" charset="0"/>
                <a:ea typeface="Century Gothic"/>
                <a:cs typeface="Century Gothic"/>
                <a:sym typeface="Century Gothic"/>
              </a:rPr>
              <a:t>El consumo de tabaco ya no es un problema</a:t>
            </a:r>
            <a:endParaRPr lang="en-US" sz="6000" b="1">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3938123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380107" y="340788"/>
            <a:ext cx="8383786" cy="654025"/>
          </a:xfrm>
          <a:prstGeom prst="rect">
            <a:avLst/>
          </a:prstGeom>
        </p:spPr>
        <p:txBody>
          <a:bodyPr wrap="square" lIns="0" tIns="0" rIns="0" bIns="0" rtlCol="0" anchor="t">
            <a:spAutoFit/>
          </a:bodyPr>
          <a:lstStyle/>
          <a:p>
            <a:pPr algn="ctr" defTabSz="857250">
              <a:lnSpc>
                <a:spcPts val="5057"/>
              </a:lnSpc>
              <a:buClrTx/>
            </a:pPr>
            <a:r>
              <a:rPr lang="es-ES" sz="4400" kern="1200">
                <a:solidFill>
                  <a:srgbClr val="F98832"/>
                </a:solidFill>
                <a:latin typeface="Caveat Brush" pitchFamily="2" charset="0"/>
                <a:ea typeface="+mn-ea"/>
                <a:cs typeface="+mn-cs"/>
              </a:rPr>
              <a:t>ESTADÍSTICAS DEL TABACO EN INDIANA​</a:t>
            </a:r>
            <a:endParaRPr lang="en-US" sz="44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32127" y="1537514"/>
            <a:ext cx="9052484" cy="5201424"/>
          </a:xfrm>
          <a:prstGeom prst="rect">
            <a:avLst/>
          </a:prstGeom>
          <a:noFill/>
        </p:spPr>
        <p:txBody>
          <a:bodyPr wrap="square">
            <a:spAutoFit/>
          </a:bodyPr>
          <a:lstStyle/>
          <a:p>
            <a:pPr marR="0" lvl="0" algn="ctr" defTabSz="914400" rtl="0" eaLnBrk="1" fontAlgn="auto" latinLnBrk="0" hangingPunct="1">
              <a:lnSpc>
                <a:spcPct val="100000"/>
              </a:lnSpc>
              <a:spcBef>
                <a:spcPts val="0"/>
              </a:spcBef>
              <a:buClr>
                <a:srgbClr val="000000"/>
              </a:buClr>
              <a:buSzPts val="3000"/>
              <a:tabLst/>
              <a:defRPr/>
            </a:pPr>
            <a:r>
              <a:rPr kumimoji="0" lang="es-ES" sz="3600" b="0" i="0" u="none" strike="noStrike" kern="0" cap="none" spc="0" normalizeH="0" baseline="0" noProof="0">
                <a:ln>
                  <a:noFill/>
                </a:ln>
                <a:solidFill>
                  <a:schemeClr val="tx1"/>
                </a:solidFill>
                <a:effectLst/>
                <a:uLnTx/>
                <a:uFillTx/>
                <a:latin typeface="Caveat Brush" pitchFamily="2" charset="0"/>
                <a:sym typeface="Arial"/>
              </a:rPr>
              <a:t>El 14.5% de los adultos en Indiana fuma actualmente.​</a:t>
            </a:r>
          </a:p>
          <a:p>
            <a:pPr marR="0" lvl="0" algn="ctr" defTabSz="914400" rtl="0" eaLnBrk="1" fontAlgn="auto" latinLnBrk="0" hangingPunct="1">
              <a:lnSpc>
                <a:spcPct val="100000"/>
              </a:lnSpc>
              <a:spcBef>
                <a:spcPts val="0"/>
              </a:spcBef>
              <a:buClr>
                <a:srgbClr val="000000"/>
              </a:buClr>
              <a:buSzPts val="3000"/>
              <a:tabLst/>
              <a:defRPr/>
            </a:pPr>
            <a:r>
              <a:rPr kumimoji="0" lang="es-ES" sz="3600" b="0" i="0" u="none" strike="noStrike" kern="0" cap="none" spc="0" normalizeH="0" baseline="0" noProof="0">
                <a:ln>
                  <a:noFill/>
                </a:ln>
                <a:solidFill>
                  <a:schemeClr val="tx1"/>
                </a:solidFill>
                <a:effectLst/>
                <a:uLnTx/>
                <a:uFillTx/>
                <a:latin typeface="Caveat Brush" pitchFamily="2" charset="0"/>
                <a:sym typeface="Arial"/>
              </a:rPr>
              <a:t>Y el 8.5%  de los adultos en Indiana usan cigarros electrónicos actualmente.​</a:t>
            </a:r>
            <a:endParaRPr kumimoji="0" lang="en-US" sz="1200" b="0" i="0" u="none" strike="noStrike" kern="0" cap="none" spc="0" normalizeH="0" baseline="0" noProof="0">
              <a:ln>
                <a:noFill/>
              </a:ln>
              <a:solidFill>
                <a:schemeClr val="tx1"/>
              </a:solidFill>
              <a:effectLst/>
              <a:uLnTx/>
              <a:uFillTx/>
              <a:latin typeface="Caveat Brush" pitchFamily="2" charset="0"/>
              <a:sym typeface="Arial"/>
            </a:endParaRPr>
          </a:p>
          <a:p>
            <a:pPr lvl="2">
              <a:buSzPts val="3000"/>
              <a:defRPr/>
            </a:pPr>
            <a:endParaRPr kumimoji="0" lang="en-US" sz="1200" b="0" i="0" u="none" strike="noStrike" kern="0" cap="none" spc="0" normalizeH="0" baseline="0" noProof="0">
              <a:ln>
                <a:noFill/>
              </a:ln>
              <a:solidFill>
                <a:schemeClr val="tx1"/>
              </a:solidFill>
              <a:effectLst/>
              <a:uLnTx/>
              <a:uFillTx/>
              <a:latin typeface="Caveat Brush" pitchFamily="2" charset="0"/>
              <a:sym typeface="Arial"/>
            </a:endParaRPr>
          </a:p>
          <a:p>
            <a:pPr lvl="2">
              <a:buSzPts val="3000"/>
              <a:defRPr/>
            </a:pPr>
            <a:endParaRPr kumimoji="0" lang="en-US" sz="1200" b="0" i="0" u="none" strike="noStrike" kern="0" cap="none" spc="0" normalizeH="0" baseline="0" noProof="0">
              <a:ln>
                <a:noFill/>
              </a:ln>
              <a:solidFill>
                <a:schemeClr val="tx1"/>
              </a:solidFill>
              <a:effectLst/>
              <a:uLnTx/>
              <a:uFillTx/>
              <a:latin typeface="Caveat Brush" pitchFamily="2" charset="0"/>
              <a:sym typeface="Arial"/>
            </a:endParaRPr>
          </a:p>
          <a:p>
            <a:pPr lvl="2" algn="ctr">
              <a:buSzPts val="3000"/>
              <a:defRPr/>
            </a:pPr>
            <a:r>
              <a:rPr lang="es-ES" sz="3600">
                <a:solidFill>
                  <a:schemeClr val="tx1"/>
                </a:solidFill>
                <a:latin typeface="Caveat Brush" pitchFamily="2" charset="0"/>
              </a:rPr>
              <a:t>Parte de la </a:t>
            </a:r>
            <a:r>
              <a:rPr lang="es-ES" sz="3600">
                <a:solidFill>
                  <a:srgbClr val="F98832"/>
                </a:solidFill>
                <a:latin typeface="Caveat Brush" pitchFamily="2" charset="0"/>
              </a:rPr>
              <a:t>"Nación Tabacalera" </a:t>
            </a:r>
            <a:r>
              <a:rPr lang="es-ES" sz="3600">
                <a:solidFill>
                  <a:schemeClr val="tx1"/>
                </a:solidFill>
                <a:latin typeface="Caveat Brush" pitchFamily="2" charset="0"/>
              </a:rPr>
              <a:t>– Un grupo de 12 estados del Medio Oeste y del Sur de EE. UU. que tienen tasas de tabaquismo casi un 50% más altas que el promedio.​</a:t>
            </a:r>
            <a:endParaRPr lang="en-US" sz="1200">
              <a:solidFill>
                <a:schemeClr val="tx1"/>
              </a:solidFill>
              <a:latin typeface="Caveat Brush" pitchFamily="2" charset="0"/>
            </a:endParaRPr>
          </a:p>
          <a:p>
            <a:pPr lvl="2" algn="ctr">
              <a:buSzPts val="3000"/>
              <a:defRPr/>
            </a:pPr>
            <a:endParaRPr lang="en-US" sz="1200">
              <a:solidFill>
                <a:schemeClr val="tx1"/>
              </a:solidFill>
              <a:latin typeface="Caveat Brush" pitchFamily="2" charset="0"/>
            </a:endParaRPr>
          </a:p>
          <a:p>
            <a:pPr lvl="2" algn="ctr">
              <a:buSzPts val="3000"/>
              <a:defRPr/>
            </a:pPr>
            <a:endParaRPr lang="en-US" sz="1200">
              <a:solidFill>
                <a:schemeClr val="tx1"/>
              </a:solidFill>
              <a:latin typeface="Caveat Brush" pitchFamily="2" charset="0"/>
            </a:endParaRPr>
          </a:p>
          <a:p>
            <a:pPr lvl="4">
              <a:buSzPts val="3000"/>
              <a:defRPr/>
            </a:pPr>
            <a:r>
              <a:rPr lang="en-US" sz="3200">
                <a:solidFill>
                  <a:schemeClr val="tx1"/>
                </a:solidFill>
                <a:latin typeface="Caveat Brush" pitchFamily="2" charset="0"/>
              </a:rPr>
              <a:t>     </a:t>
            </a:r>
            <a:endParaRPr kumimoji="0" lang="en-US" sz="3600" b="0" i="0" u="none" strike="noStrike" kern="0" cap="none" spc="0" normalizeH="0" baseline="0" noProof="0">
              <a:ln>
                <a:noFill/>
              </a:ln>
              <a:solidFill>
                <a:schemeClr val="tx1"/>
              </a:solidFill>
              <a:effectLst/>
              <a:uLnTx/>
              <a:uFillTx/>
              <a:latin typeface="Caveat Brush" pitchFamily="2" charset="0"/>
              <a:sym typeface="Arial"/>
            </a:endParaRPr>
          </a:p>
        </p:txBody>
      </p:sp>
      <p:sp>
        <p:nvSpPr>
          <p:cNvPr id="15" name="Freeform 2">
            <a:extLst>
              <a:ext uri="{FF2B5EF4-FFF2-40B4-BE49-F238E27FC236}">
                <a16:creationId xmlns:a16="http://schemas.microsoft.com/office/drawing/2014/main" id="{2DBB5677-DF57-1C39-27A1-5C45494423B9}"/>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19040474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TotalTime>
  <Words>9258</Words>
  <Application>Microsoft Macintosh PowerPoint</Application>
  <PresentationFormat>On-screen Show (4:3)</PresentationFormat>
  <Paragraphs>598</Paragraphs>
  <Slides>52</Slides>
  <Notes>52</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52</vt:i4>
      </vt:variant>
    </vt:vector>
  </HeadingPairs>
  <TitlesOfParts>
    <vt:vector size="64" baseType="lpstr">
      <vt:lpstr>Calibri</vt:lpstr>
      <vt:lpstr>Atma Bold</vt:lpstr>
      <vt:lpstr>Open Sans</vt:lpstr>
      <vt:lpstr>Segoe UI</vt:lpstr>
      <vt:lpstr>Courier New</vt:lpstr>
      <vt:lpstr>Aptos</vt:lpstr>
      <vt:lpstr>Caveat Brush</vt:lpstr>
      <vt:lpstr>Arial,Sans-Serif</vt:lpstr>
      <vt:lpstr>Arial</vt:lpstr>
      <vt:lpstr>Atma</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Complete  Pre-Assessment</dc:title>
  <dc:creator>Tanya Shelburne</dc:creator>
  <cp:lastModifiedBy>Alison Muckerheide</cp:lastModifiedBy>
  <cp:revision>25</cp:revision>
  <dcterms:modified xsi:type="dcterms:W3CDTF">2025-11-11T19:54:35Z</dcterms:modified>
</cp:coreProperties>
</file>