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89" r:id="rId2"/>
    <p:sldId id="290" r:id="rId3"/>
    <p:sldId id="291" r:id="rId4"/>
    <p:sldId id="292" r:id="rId5"/>
    <p:sldId id="293" r:id="rId6"/>
    <p:sldId id="294" r:id="rId7"/>
    <p:sldId id="295" r:id="rId8"/>
    <p:sldId id="296" r:id="rId9"/>
    <p:sldId id="297" r:id="rId10"/>
    <p:sldId id="298" r:id="rId11"/>
    <p:sldId id="2146847496" r:id="rId12"/>
    <p:sldId id="2146847497" r:id="rId13"/>
    <p:sldId id="2146847498"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1" r:id="rId32"/>
    <p:sldId id="322" r:id="rId33"/>
  </p:sldIdLst>
  <p:sldSz cx="9144000" cy="6858000" type="screen4x3"/>
  <p:notesSz cx="7102475" cy="9388475"/>
  <p:embeddedFontLst>
    <p:embeddedFont>
      <p:font typeface="Arial Black" panose="020B0A04020102020204" pitchFamily="34" charset="0"/>
      <p:bold r:id="rId35"/>
    </p:embeddedFont>
    <p:embeddedFont>
      <p:font typeface="Impact" panose="020B0806030902050204" pitchFamily="34" charset="0"/>
      <p:regular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hgNMtzOvr+NOE7QK8YtObBEgrn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E80"/>
    <a:srgbClr val="F98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7CE9C0-24A5-466B-AE02-B64078853160}" v="3" dt="2025-09-02T03:19:16.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81961" autoAdjust="0"/>
  </p:normalViewPr>
  <p:slideViewPr>
    <p:cSldViewPr snapToGrid="0">
      <p:cViewPr varScale="1">
        <p:scale>
          <a:sx n="59" d="100"/>
          <a:sy n="59" d="100"/>
        </p:scale>
        <p:origin x="1958" y="27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95"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100" Type="http://schemas.microsoft.com/office/2016/11/relationships/changesInfo" Target="changesInfos/changesInfo1.xml"/><Relationship Id="rId8" Type="http://schemas.openxmlformats.org/officeDocument/2006/relationships/slide" Target="slides/slide7.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9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lburne" userId="5a8aca72b4acc242" providerId="LiveId" clId="{A47CE9C0-24A5-466B-AE02-B64078853160}"/>
    <pc:docChg chg="delSld modSld">
      <pc:chgData name="Tanya Shelburne" userId="5a8aca72b4acc242" providerId="LiveId" clId="{A47CE9C0-24A5-466B-AE02-B64078853160}" dt="2025-09-02T03:29:36.190" v="1076" actId="20577"/>
      <pc:docMkLst>
        <pc:docMk/>
      </pc:docMkLst>
      <pc:sldChg chg="del">
        <pc:chgData name="Tanya Shelburne" userId="5a8aca72b4acc242" providerId="LiveId" clId="{A47CE9C0-24A5-466B-AE02-B64078853160}" dt="2025-09-02T03:15:28.569" v="5" actId="47"/>
        <pc:sldMkLst>
          <pc:docMk/>
          <pc:sldMk cId="0" sldId="259"/>
        </pc:sldMkLst>
      </pc:sldChg>
      <pc:sldChg chg="del">
        <pc:chgData name="Tanya Shelburne" userId="5a8aca72b4acc242" providerId="LiveId" clId="{A47CE9C0-24A5-466B-AE02-B64078853160}" dt="2025-09-02T03:16:07.663" v="21" actId="47"/>
        <pc:sldMkLst>
          <pc:docMk/>
          <pc:sldMk cId="0" sldId="275"/>
        </pc:sldMkLst>
      </pc:sldChg>
      <pc:sldChg chg="del">
        <pc:chgData name="Tanya Shelburne" userId="5a8aca72b4acc242" providerId="LiveId" clId="{A47CE9C0-24A5-466B-AE02-B64078853160}" dt="2025-09-02T03:16:05.467" v="20" actId="47"/>
        <pc:sldMkLst>
          <pc:docMk/>
          <pc:sldMk cId="0" sldId="276"/>
        </pc:sldMkLst>
      </pc:sldChg>
      <pc:sldChg chg="del">
        <pc:chgData name="Tanya Shelburne" userId="5a8aca72b4acc242" providerId="LiveId" clId="{A47CE9C0-24A5-466B-AE02-B64078853160}" dt="2025-09-02T03:16:03.119" v="19" actId="47"/>
        <pc:sldMkLst>
          <pc:docMk/>
          <pc:sldMk cId="0" sldId="277"/>
        </pc:sldMkLst>
      </pc:sldChg>
      <pc:sldChg chg="del">
        <pc:chgData name="Tanya Shelburne" userId="5a8aca72b4acc242" providerId="LiveId" clId="{A47CE9C0-24A5-466B-AE02-B64078853160}" dt="2025-09-02T03:15:59.476" v="18" actId="47"/>
        <pc:sldMkLst>
          <pc:docMk/>
          <pc:sldMk cId="0" sldId="278"/>
        </pc:sldMkLst>
      </pc:sldChg>
      <pc:sldChg chg="del">
        <pc:chgData name="Tanya Shelburne" userId="5a8aca72b4acc242" providerId="LiveId" clId="{A47CE9C0-24A5-466B-AE02-B64078853160}" dt="2025-09-02T03:15:56.328" v="17" actId="47"/>
        <pc:sldMkLst>
          <pc:docMk/>
          <pc:sldMk cId="0" sldId="279"/>
        </pc:sldMkLst>
      </pc:sldChg>
      <pc:sldChg chg="del">
        <pc:chgData name="Tanya Shelburne" userId="5a8aca72b4acc242" providerId="LiveId" clId="{A47CE9C0-24A5-466B-AE02-B64078853160}" dt="2025-09-02T03:15:54.096" v="16" actId="47"/>
        <pc:sldMkLst>
          <pc:docMk/>
          <pc:sldMk cId="0" sldId="280"/>
        </pc:sldMkLst>
      </pc:sldChg>
      <pc:sldChg chg="del">
        <pc:chgData name="Tanya Shelburne" userId="5a8aca72b4acc242" providerId="LiveId" clId="{A47CE9C0-24A5-466B-AE02-B64078853160}" dt="2025-09-02T03:15:49.894" v="15" actId="47"/>
        <pc:sldMkLst>
          <pc:docMk/>
          <pc:sldMk cId="0" sldId="281"/>
        </pc:sldMkLst>
      </pc:sldChg>
      <pc:sldChg chg="del">
        <pc:chgData name="Tanya Shelburne" userId="5a8aca72b4acc242" providerId="LiveId" clId="{A47CE9C0-24A5-466B-AE02-B64078853160}" dt="2025-09-02T03:15:45.773" v="14" actId="47"/>
        <pc:sldMkLst>
          <pc:docMk/>
          <pc:sldMk cId="0" sldId="282"/>
        </pc:sldMkLst>
      </pc:sldChg>
      <pc:sldChg chg="del">
        <pc:chgData name="Tanya Shelburne" userId="5a8aca72b4acc242" providerId="LiveId" clId="{A47CE9C0-24A5-466B-AE02-B64078853160}" dt="2025-09-02T03:15:44.867" v="13" actId="47"/>
        <pc:sldMkLst>
          <pc:docMk/>
          <pc:sldMk cId="0" sldId="283"/>
        </pc:sldMkLst>
      </pc:sldChg>
      <pc:sldChg chg="del">
        <pc:chgData name="Tanya Shelburne" userId="5a8aca72b4acc242" providerId="LiveId" clId="{A47CE9C0-24A5-466B-AE02-B64078853160}" dt="2025-09-02T03:15:43.763" v="12" actId="47"/>
        <pc:sldMkLst>
          <pc:docMk/>
          <pc:sldMk cId="0" sldId="284"/>
        </pc:sldMkLst>
      </pc:sldChg>
      <pc:sldChg chg="modNotesTx">
        <pc:chgData name="Tanya Shelburne" userId="5a8aca72b4acc242" providerId="LiveId" clId="{A47CE9C0-24A5-466B-AE02-B64078853160}" dt="2025-09-02T03:19:53.569" v="202" actId="20577"/>
        <pc:sldMkLst>
          <pc:docMk/>
          <pc:sldMk cId="0" sldId="289"/>
        </pc:sldMkLst>
      </pc:sldChg>
      <pc:sldChg chg="modNotesTx">
        <pc:chgData name="Tanya Shelburne" userId="5a8aca72b4acc242" providerId="LiveId" clId="{A47CE9C0-24A5-466B-AE02-B64078853160}" dt="2025-09-02T03:20:48.917" v="205" actId="20577"/>
        <pc:sldMkLst>
          <pc:docMk/>
          <pc:sldMk cId="0" sldId="292"/>
        </pc:sldMkLst>
      </pc:sldChg>
      <pc:sldChg chg="modNotesTx">
        <pc:chgData name="Tanya Shelburne" userId="5a8aca72b4acc242" providerId="LiveId" clId="{A47CE9C0-24A5-466B-AE02-B64078853160}" dt="2025-09-02T03:23:43.925" v="372" actId="20577"/>
        <pc:sldMkLst>
          <pc:docMk/>
          <pc:sldMk cId="0" sldId="308"/>
        </pc:sldMkLst>
      </pc:sldChg>
      <pc:sldChg chg="modNotesTx">
        <pc:chgData name="Tanya Shelburne" userId="5a8aca72b4acc242" providerId="LiveId" clId="{A47CE9C0-24A5-466B-AE02-B64078853160}" dt="2025-09-02T03:24:50.923" v="455" actId="20577"/>
        <pc:sldMkLst>
          <pc:docMk/>
          <pc:sldMk cId="0" sldId="311"/>
        </pc:sldMkLst>
      </pc:sldChg>
      <pc:sldChg chg="modNotesTx">
        <pc:chgData name="Tanya Shelburne" userId="5a8aca72b4acc242" providerId="LiveId" clId="{A47CE9C0-24A5-466B-AE02-B64078853160}" dt="2025-09-02T03:26:19.654" v="683" actId="20577"/>
        <pc:sldMkLst>
          <pc:docMk/>
          <pc:sldMk cId="0" sldId="314"/>
        </pc:sldMkLst>
      </pc:sldChg>
      <pc:sldChg chg="modNotesTx">
        <pc:chgData name="Tanya Shelburne" userId="5a8aca72b4acc242" providerId="LiveId" clId="{A47CE9C0-24A5-466B-AE02-B64078853160}" dt="2025-09-02T03:27:42.923" v="881" actId="20577"/>
        <pc:sldMkLst>
          <pc:docMk/>
          <pc:sldMk cId="0" sldId="321"/>
        </pc:sldMkLst>
      </pc:sldChg>
      <pc:sldChg chg="modNotesTx">
        <pc:chgData name="Tanya Shelburne" userId="5a8aca72b4acc242" providerId="LiveId" clId="{A47CE9C0-24A5-466B-AE02-B64078853160}" dt="2025-09-02T03:29:36.190" v="1076" actId="20577"/>
        <pc:sldMkLst>
          <pc:docMk/>
          <pc:sldMk cId="0" sldId="322"/>
        </pc:sldMkLst>
      </pc:sldChg>
      <pc:sldChg chg="del">
        <pc:chgData name="Tanya Shelburne" userId="5a8aca72b4acc242" providerId="LiveId" clId="{A47CE9C0-24A5-466B-AE02-B64078853160}" dt="2025-09-02T03:16:30.169" v="31" actId="47"/>
        <pc:sldMkLst>
          <pc:docMk/>
          <pc:sldMk cId="408583405" sldId="415"/>
        </pc:sldMkLst>
      </pc:sldChg>
      <pc:sldChg chg="del">
        <pc:chgData name="Tanya Shelburne" userId="5a8aca72b4acc242" providerId="LiveId" clId="{A47CE9C0-24A5-466B-AE02-B64078853160}" dt="2025-09-02T03:15:27.927" v="4" actId="47"/>
        <pc:sldMkLst>
          <pc:docMk/>
          <pc:sldMk cId="3255723885" sldId="420"/>
        </pc:sldMkLst>
      </pc:sldChg>
      <pc:sldChg chg="del">
        <pc:chgData name="Tanya Shelburne" userId="5a8aca72b4acc242" providerId="LiveId" clId="{A47CE9C0-24A5-466B-AE02-B64078853160}" dt="2025-09-02T03:15:29.756" v="6" actId="47"/>
        <pc:sldMkLst>
          <pc:docMk/>
          <pc:sldMk cId="1773160984" sldId="427"/>
        </pc:sldMkLst>
      </pc:sldChg>
      <pc:sldChg chg="del">
        <pc:chgData name="Tanya Shelburne" userId="5a8aca72b4acc242" providerId="LiveId" clId="{A47CE9C0-24A5-466B-AE02-B64078853160}" dt="2025-09-02T03:16:08.790" v="22" actId="47"/>
        <pc:sldMkLst>
          <pc:docMk/>
          <pc:sldMk cId="272269664" sldId="439"/>
        </pc:sldMkLst>
      </pc:sldChg>
      <pc:sldChg chg="del">
        <pc:chgData name="Tanya Shelburne" userId="5a8aca72b4acc242" providerId="LiveId" clId="{A47CE9C0-24A5-466B-AE02-B64078853160}" dt="2025-09-02T03:16:26.897" v="30" actId="47"/>
        <pc:sldMkLst>
          <pc:docMk/>
          <pc:sldMk cId="1364903342" sldId="442"/>
        </pc:sldMkLst>
      </pc:sldChg>
      <pc:sldChg chg="del">
        <pc:chgData name="Tanya Shelburne" userId="5a8aca72b4acc242" providerId="LiveId" clId="{A47CE9C0-24A5-466B-AE02-B64078853160}" dt="2025-09-02T03:15:36.883" v="8" actId="47"/>
        <pc:sldMkLst>
          <pc:docMk/>
          <pc:sldMk cId="783993970" sldId="462"/>
        </pc:sldMkLst>
      </pc:sldChg>
      <pc:sldChg chg="del">
        <pc:chgData name="Tanya Shelburne" userId="5a8aca72b4acc242" providerId="LiveId" clId="{A47CE9C0-24A5-466B-AE02-B64078853160}" dt="2025-09-02T03:15:37.504" v="9" actId="47"/>
        <pc:sldMkLst>
          <pc:docMk/>
          <pc:sldMk cId="2628297459" sldId="463"/>
        </pc:sldMkLst>
      </pc:sldChg>
      <pc:sldChg chg="del">
        <pc:chgData name="Tanya Shelburne" userId="5a8aca72b4acc242" providerId="LiveId" clId="{A47CE9C0-24A5-466B-AE02-B64078853160}" dt="2025-09-02T03:16:21.138" v="28" actId="47"/>
        <pc:sldMkLst>
          <pc:docMk/>
          <pc:sldMk cId="1183220858" sldId="2146847490"/>
        </pc:sldMkLst>
      </pc:sldChg>
      <pc:sldChg chg="del">
        <pc:chgData name="Tanya Shelburne" userId="5a8aca72b4acc242" providerId="LiveId" clId="{A47CE9C0-24A5-466B-AE02-B64078853160}" dt="2025-09-02T03:15:25.089" v="0" actId="47"/>
        <pc:sldMkLst>
          <pc:docMk/>
          <pc:sldMk cId="3433675091" sldId="2146847493"/>
        </pc:sldMkLst>
      </pc:sldChg>
      <pc:sldChg chg="del">
        <pc:chgData name="Tanya Shelburne" userId="5a8aca72b4acc242" providerId="LiveId" clId="{A47CE9C0-24A5-466B-AE02-B64078853160}" dt="2025-09-02T03:15:25.747" v="1" actId="47"/>
        <pc:sldMkLst>
          <pc:docMk/>
          <pc:sldMk cId="0" sldId="2146847494"/>
        </pc:sldMkLst>
      </pc:sldChg>
      <pc:sldChg chg="del">
        <pc:chgData name="Tanya Shelburne" userId="5a8aca72b4acc242" providerId="LiveId" clId="{A47CE9C0-24A5-466B-AE02-B64078853160}" dt="2025-09-02T03:15:38.131" v="10" actId="47"/>
        <pc:sldMkLst>
          <pc:docMk/>
          <pc:sldMk cId="573548372" sldId="2146847495"/>
        </pc:sldMkLst>
      </pc:sldChg>
      <pc:sldChg chg="del">
        <pc:chgData name="Tanya Shelburne" userId="5a8aca72b4acc242" providerId="LiveId" clId="{A47CE9C0-24A5-466B-AE02-B64078853160}" dt="2025-09-02T03:15:27.175" v="3" actId="47"/>
        <pc:sldMkLst>
          <pc:docMk/>
          <pc:sldMk cId="2557350647" sldId="2146847501"/>
        </pc:sldMkLst>
      </pc:sldChg>
      <pc:sldChg chg="del">
        <pc:chgData name="Tanya Shelburne" userId="5a8aca72b4acc242" providerId="LiveId" clId="{A47CE9C0-24A5-466B-AE02-B64078853160}" dt="2025-09-02T03:15:35.643" v="7" actId="47"/>
        <pc:sldMkLst>
          <pc:docMk/>
          <pc:sldMk cId="2606766038" sldId="2146847512"/>
        </pc:sldMkLst>
      </pc:sldChg>
      <pc:sldChg chg="del">
        <pc:chgData name="Tanya Shelburne" userId="5a8aca72b4acc242" providerId="LiveId" clId="{A47CE9C0-24A5-466B-AE02-B64078853160}" dt="2025-09-02T03:15:26.424" v="2" actId="47"/>
        <pc:sldMkLst>
          <pc:docMk/>
          <pc:sldMk cId="3692635742" sldId="2146847514"/>
        </pc:sldMkLst>
      </pc:sldChg>
      <pc:sldChg chg="del">
        <pc:chgData name="Tanya Shelburne" userId="5a8aca72b4acc242" providerId="LiveId" clId="{A47CE9C0-24A5-466B-AE02-B64078853160}" dt="2025-09-02T03:16:24.866" v="29" actId="47"/>
        <pc:sldMkLst>
          <pc:docMk/>
          <pc:sldMk cId="3292973670" sldId="2146847515"/>
        </pc:sldMkLst>
      </pc:sldChg>
      <pc:sldChg chg="del">
        <pc:chgData name="Tanya Shelburne" userId="5a8aca72b4acc242" providerId="LiveId" clId="{A47CE9C0-24A5-466B-AE02-B64078853160}" dt="2025-09-02T03:16:20.719" v="27" actId="47"/>
        <pc:sldMkLst>
          <pc:docMk/>
          <pc:sldMk cId="3898035286" sldId="2146847516"/>
        </pc:sldMkLst>
      </pc:sldChg>
      <pc:sldChg chg="del">
        <pc:chgData name="Tanya Shelburne" userId="5a8aca72b4acc242" providerId="LiveId" clId="{A47CE9C0-24A5-466B-AE02-B64078853160}" dt="2025-09-02T03:16:17.659" v="26" actId="47"/>
        <pc:sldMkLst>
          <pc:docMk/>
          <pc:sldMk cId="958302938" sldId="2146847517"/>
        </pc:sldMkLst>
      </pc:sldChg>
      <pc:sldChg chg="del">
        <pc:chgData name="Tanya Shelburne" userId="5a8aca72b4acc242" providerId="LiveId" clId="{A47CE9C0-24A5-466B-AE02-B64078853160}" dt="2025-09-02T03:16:15.250" v="25" actId="47"/>
        <pc:sldMkLst>
          <pc:docMk/>
          <pc:sldMk cId="1982261477" sldId="2146847518"/>
        </pc:sldMkLst>
      </pc:sldChg>
      <pc:sldChg chg="del">
        <pc:chgData name="Tanya Shelburne" userId="5a8aca72b4acc242" providerId="LiveId" clId="{A47CE9C0-24A5-466B-AE02-B64078853160}" dt="2025-09-02T03:16:13.032" v="24" actId="47"/>
        <pc:sldMkLst>
          <pc:docMk/>
          <pc:sldMk cId="1187731454" sldId="2146847519"/>
        </pc:sldMkLst>
      </pc:sldChg>
      <pc:sldChg chg="del">
        <pc:chgData name="Tanya Shelburne" userId="5a8aca72b4acc242" providerId="LiveId" clId="{A47CE9C0-24A5-466B-AE02-B64078853160}" dt="2025-09-02T03:16:11.753" v="23" actId="47"/>
        <pc:sldMkLst>
          <pc:docMk/>
          <pc:sldMk cId="909110289" sldId="2146847520"/>
        </pc:sldMkLst>
      </pc:sldChg>
      <pc:sldChg chg="del">
        <pc:chgData name="Tanya Shelburne" userId="5a8aca72b4acc242" providerId="LiveId" clId="{A47CE9C0-24A5-466B-AE02-B64078853160}" dt="2025-09-02T03:15:39.544" v="11" actId="47"/>
        <pc:sldMkLst>
          <pc:docMk/>
          <pc:sldMk cId="549998576" sldId="2146847522"/>
        </pc:sldMkLst>
      </pc:sldChg>
      <pc:sldMasterChg chg="delSldLayout">
        <pc:chgData name="Tanya Shelburne" userId="5a8aca72b4acc242" providerId="LiveId" clId="{A47CE9C0-24A5-466B-AE02-B64078853160}" dt="2025-09-02T03:16:15.250" v="25" actId="47"/>
        <pc:sldMasterMkLst>
          <pc:docMk/>
          <pc:sldMasterMk cId="0" sldId="2147483648"/>
        </pc:sldMasterMkLst>
        <pc:sldLayoutChg chg="del">
          <pc:chgData name="Tanya Shelburne" userId="5a8aca72b4acc242" providerId="LiveId" clId="{A47CE9C0-24A5-466B-AE02-B64078853160}" dt="2025-09-02T03:16:15.250" v="25" actId="47"/>
          <pc:sldLayoutMkLst>
            <pc:docMk/>
            <pc:sldMasterMk cId="0" sldId="2147483648"/>
            <pc:sldLayoutMk cId="2464654112"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a167fc751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sz="1800" b="0" i="0" u="none" strike="noStrike" dirty="0">
                <a:solidFill>
                  <a:srgbClr val="000000"/>
                </a:solidFill>
                <a:effectLst/>
                <a:latin typeface="Arial" panose="020B0604020202020204" pitchFamily="34" charset="0"/>
              </a:rPr>
              <a:t>KEY POINT: Review the structure for how to play Who wants to be a millionaire.</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MATERIALS NEEDED: Dry erase board and markers or newsprint to keep the score on. The Who Wants to be a Millionaire cheat sheet so you know which answers to reveal, which can be found here: https://justbreathein.org/for-partners/ </a:t>
            </a: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VIRTUAL MODIFICATION: Participants will play as individuals and enter their guesses in the chat box. Provide commentary as the guesses come in and use the honor system by instructing participants to keep track of how many answers they get correct. At the end you can ask them to type how much money they earned ($100,000 per right answer) in the chat box…and then declare them all millionaires in your book. And remind them you are grant funded and therefore don’t have a million dollars to give away!</a:t>
            </a:r>
            <a:endParaRPr lang="en-US" b="0" i="0" u="none" strike="noStrike" dirty="0">
              <a:solidFill>
                <a:srgbClr val="000000"/>
              </a:solidFill>
              <a:effectLst/>
            </a:endParaRPr>
          </a:p>
          <a:p>
            <a:pPr algn="l" rtl="0">
              <a:spcBef>
                <a:spcPts val="0"/>
              </a:spcBef>
              <a:spcAft>
                <a:spcPts val="0"/>
              </a:spcAft>
            </a:pPr>
            <a:endParaRPr lang="en-US" sz="1800" b="0" i="0" u="none" strike="noStrike" dirty="0">
              <a:solidFill>
                <a:srgbClr val="000000"/>
              </a:solidFill>
              <a:effectLst/>
              <a:latin typeface="Arial" panose="020B0604020202020204" pitchFamily="34" charset="0"/>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 </a:t>
            </a:r>
            <a:r>
              <a:rPr lang="en-US" sz="1800" b="0" i="1" u="none" strike="noStrike" dirty="0">
                <a:solidFill>
                  <a:srgbClr val="000000"/>
                </a:solidFill>
                <a:effectLst/>
                <a:latin typeface="Arial" panose="020B0604020202020204" pitchFamily="34" charset="0"/>
              </a:rPr>
              <a:t>“ Who wants to be a Millionaire? I sure do! Today we are going to play a modified version of Who wants to be a millionaire! So as a group decide who will be your team’s spokesperson. I want you to work together as a group to decide on a final answer, but I will only take the final answer from the spokesperson. There are 10 questions, each worth $100,000. Now some of these questions can be kind of tricky, but you do have ONE “call a friend” option and ONE ”lifeline”. Call a friend means you can “call” me </a:t>
            </a:r>
            <a:r>
              <a:rPr lang="en-US" sz="1800" b="0" i="0" u="none" strike="noStrike" dirty="0">
                <a:solidFill>
                  <a:srgbClr val="000000"/>
                </a:solidFill>
                <a:effectLst/>
                <a:latin typeface="Arial" panose="020B0604020202020204" pitchFamily="34" charset="0"/>
              </a:rPr>
              <a:t>(you the presenter) </a:t>
            </a:r>
            <a:r>
              <a:rPr lang="en-US" sz="1800" b="0" i="1" u="none" strike="noStrike" dirty="0">
                <a:solidFill>
                  <a:srgbClr val="000000"/>
                </a:solidFill>
                <a:effectLst/>
                <a:latin typeface="Arial" panose="020B0604020202020204" pitchFamily="34" charset="0"/>
              </a:rPr>
              <a:t>for help </a:t>
            </a:r>
            <a:r>
              <a:rPr lang="en-US" sz="1800" b="0" i="0" u="none" strike="noStrike" dirty="0">
                <a:solidFill>
                  <a:srgbClr val="000000"/>
                </a:solidFill>
                <a:effectLst/>
                <a:latin typeface="Arial" panose="020B0604020202020204" pitchFamily="34" charset="0"/>
              </a:rPr>
              <a:t>(and you can use the cheat sheet!). </a:t>
            </a:r>
            <a:r>
              <a:rPr lang="en-US" sz="1800" b="0" i="1" u="none" strike="noStrike" dirty="0">
                <a:solidFill>
                  <a:srgbClr val="000000"/>
                </a:solidFill>
                <a:effectLst/>
                <a:latin typeface="Arial" panose="020B0604020202020204" pitchFamily="34" charset="0"/>
              </a:rPr>
              <a:t>For the lifeline option you can literally use your lifeline, *cough* your phone and google the answer!”</a:t>
            </a:r>
            <a:endParaRPr lang="en-US" b="0" i="0" u="none" strike="noStrike" dirty="0">
              <a:solidFill>
                <a:srgbClr val="000000"/>
              </a:solidFill>
              <a:effectLst/>
            </a:endParaRPr>
          </a:p>
          <a:p>
            <a:pPr algn="l" rtl="0">
              <a:spcBef>
                <a:spcPts val="0"/>
              </a:spcBef>
              <a:spcAft>
                <a:spcPts val="200"/>
              </a:spcAft>
            </a:pPr>
            <a:br>
              <a:rPr lang="en-US" b="0" i="0" u="none" strike="noStrike" dirty="0">
                <a:solidFill>
                  <a:srgbClr val="000000"/>
                </a:solidFill>
                <a:effectLst/>
              </a:rPr>
            </a:br>
            <a:r>
              <a:rPr lang="en-US" sz="1800" b="0" i="0" u="none" strike="noStrike" dirty="0">
                <a:solidFill>
                  <a:srgbClr val="000000"/>
                </a:solidFill>
                <a:effectLst/>
                <a:latin typeface="Arial" panose="020B0604020202020204" pitchFamily="34" charset="0"/>
              </a:rPr>
              <a:t>INSTRUCTIONS: Use your cheesiest Game Show voice and divide the participants into two groups. Ask them to pick a leader/spokesperson. If you want, ask for a volunteer to record the score on paper or a dry erase board. Go through the questions in order 1 through 10 until all question are completed. After each answer is revealed, another slide provides additional commentary that will help you continue the conversation on that topic. At the end of the game add up how much “money” they have won to see if they are millionaires. Congratulate them on doing a good job and acknowledge some of the questions were difficult, but hopefully we all walk away with a good review or learned something new. </a:t>
            </a:r>
            <a:endParaRPr lang="en-US" b="0" i="0" u="none" strike="noStrike" dirty="0">
              <a:solidFill>
                <a:srgbClr val="000000"/>
              </a:solidFill>
              <a:effectLst/>
            </a:endParaRPr>
          </a:p>
          <a:p>
            <a:pPr algn="l"/>
            <a:br>
              <a:rPr lang="en-US" dirty="0"/>
            </a:br>
            <a:br>
              <a:rPr lang="en-US" dirty="0"/>
            </a:br>
            <a:endParaRPr dirty="0"/>
          </a:p>
        </p:txBody>
      </p:sp>
      <p:sp>
        <p:nvSpPr>
          <p:cNvPr id="131" name="Google Shape;131;g20a167fc751_2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0a167fc75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E-cigarettes are not considered harmless water vapor.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“Many people think when someone vapes they they are just inhaling water vapor with flavors, but </a:t>
            </a:r>
            <a:r>
              <a:rPr lang="en-US" sz="1800" b="0" i="1" u="none" strike="noStrike" dirty="0">
                <a:solidFill>
                  <a:srgbClr val="000000"/>
                </a:solidFill>
                <a:effectLst/>
                <a:latin typeface="Arial" panose="020B0604020202020204" pitchFamily="34" charset="0"/>
              </a:rPr>
              <a:t>E-cigarettes contain many harmful substances including nicotine, ultrafine particles that can be inhaled deep into the lungs, like heavy metals, and cancer-causing chemicals. Think of inhaling a can of hairspray, that is more comparable to vaping!”</a:t>
            </a:r>
            <a:endParaRPr dirty="0"/>
          </a:p>
        </p:txBody>
      </p:sp>
      <p:sp>
        <p:nvSpPr>
          <p:cNvPr id="393" name="Google Shape;393;g20a167fc751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330efe105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444" name="Google Shape;444;g2330efe105f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517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0a167fc751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are thousands of e-liquid flavors out there that attract youth users.</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“There are thousands of flavors being produced ranging from fruit medley to cookies and even unicorn poop! All of these candy and fun flavored products are targeting our youth. Realistically, grandpa is not going to one day decide to pick up a starburst flavored e-cigarette and create a new habit, but our youth might. Big tobacco companies know once they get our adolescents addicted, they will have life-long customers.”</a:t>
            </a:r>
            <a:endParaRPr lang="en-US" b="0" i="0" u="none" strike="noStrike" dirty="0">
              <a:solidFill>
                <a:srgbClr val="000000"/>
              </a:solidFill>
              <a:effectLst/>
            </a:endParaRPr>
          </a:p>
          <a:p>
            <a:br>
              <a:rPr lang="en-US" b="0" i="0" u="none" strike="noStrike" dirty="0">
                <a:solidFill>
                  <a:srgbClr val="000000"/>
                </a:solidFill>
                <a:effectLst/>
              </a:rPr>
            </a:br>
            <a:br>
              <a:rPr lang="en-US" dirty="0"/>
            </a:br>
            <a:endParaRPr dirty="0"/>
          </a:p>
        </p:txBody>
      </p:sp>
      <p:sp>
        <p:nvSpPr>
          <p:cNvPr id="480" name="Google Shape;480;g20a167fc751_0_4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0a167fc751_2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489" name="Google Shape;489;g20a167fc751_2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330efe105f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527" name="Google Shape;527;g2330efe105f_0_3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0a167fc751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Point of Sale includes marketing tactics used by Big Tobacco to obtain new customers.</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Point of Sale advertising exposes marginalized populations, including youth, to pro-tobacco/vape messages &amp; creates positive attitudes toward tobacco / vaping products and brands. So tactics used to attract customers include placing ads by candy and other items that attract children, or splattering multiple advertisements across businesses , or offering cost saving coupons and discounts. These tactics also make it harder for people who are trying to quit tobacco.”</a:t>
            </a:r>
            <a:endParaRPr dirty="0"/>
          </a:p>
        </p:txBody>
      </p:sp>
      <p:sp>
        <p:nvSpPr>
          <p:cNvPr id="565" name="Google Shape;565;g20a167fc751_2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31144228b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576" name="Google Shape;576;g231144228bf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330efe105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617" name="Google Shape;617;g2330efe105f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31144228bf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Marijuana is not safe while pregnant or breastfeeding or around children.</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baseline="0" dirty="0">
                <a:solidFill>
                  <a:srgbClr val="262626"/>
                </a:solidFill>
                <a:effectLst/>
                <a:latin typeface="Arial" panose="020B0604020202020204" pitchFamily="34" charset="0"/>
              </a:rPr>
              <a:t>I</a:t>
            </a:r>
            <a:r>
              <a:rPr lang="en-US" i="1" baseline="0" dirty="0"/>
              <a:t>t is important to make sure families understand the dangers of marijuana when it comes to pregnancy and young children. So not smoking marijuana while pregnant or breast feeding and keeping any products with THC away from little ones is a critical message we want to share.”</a:t>
            </a:r>
            <a:endParaRPr dirty="0"/>
          </a:p>
        </p:txBody>
      </p:sp>
      <p:sp>
        <p:nvSpPr>
          <p:cNvPr id="652" name="Google Shape;652;g231144228bf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a167fc751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dirty="0"/>
          </a:p>
        </p:txBody>
      </p:sp>
      <p:sp>
        <p:nvSpPr>
          <p:cNvPr id="141" name="Google Shape;141;g20a167fc751_0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31144228bf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661" name="Google Shape;661;g231144228bf_1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330efe105f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03" name="Google Shape;703;g2330efe105f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31144228bf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 number of youth exposed to secondhand/thirdhand smoke has come down, but we want it lower.</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The rate is likely even higher among people of color, those who live in multi-unit housing and in families with low incomes. Breathe is all about making sure we keep kiddos safe and healthy. Even if someone isn’t ready to quit, find ways to protect children from second and thirdhand smoke/vapor should be a top priority.”</a:t>
            </a:r>
            <a:endParaRPr dirty="0"/>
          </a:p>
        </p:txBody>
      </p:sp>
      <p:sp>
        <p:nvSpPr>
          <p:cNvPr id="739" name="Google Shape;739;g231144228bf_1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31144228bf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748" name="Google Shape;748;g231144228bf_1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330efe105f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790" name="Google Shape;790;g2330efe105f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31144228bf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People with 5 or more aces are more likely to be start smoking and smoke heavily.</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“You may not have heard of ACEs, but when children are exposed to various traumatic things, it can have lasting negative effects on health, wellbeing, and opportunity. These kiddos need extra help to set themselves up for success and a healthy future and to protect them from the burden of tobacco.”</a:t>
            </a:r>
            <a:endParaRPr lang="en-US" b="0" i="0" u="none" strike="noStrike" dirty="0">
              <a:solidFill>
                <a:srgbClr val="000000"/>
              </a:solidFill>
              <a:effectLst/>
            </a:endParaRPr>
          </a:p>
          <a:p>
            <a:br>
              <a:rPr lang="en-US" dirty="0"/>
            </a:br>
            <a:br>
              <a:rPr lang="en-US" dirty="0"/>
            </a:br>
            <a:endParaRPr dirty="0"/>
          </a:p>
        </p:txBody>
      </p:sp>
      <p:sp>
        <p:nvSpPr>
          <p:cNvPr id="826" name="Google Shape;826;g231144228bf_1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31144228bf_1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835" name="Google Shape;835;g231144228bf_1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30efe105f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877" name="Google Shape;877;g2330efe105f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31144228bf_1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Smoking/Vaping costs money, and so much more!</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a:t>
            </a:r>
            <a:r>
              <a:rPr lang="en-US" sz="1800" b="0" i="1" u="none" strike="noStrike" dirty="0">
                <a:solidFill>
                  <a:srgbClr val="000000"/>
                </a:solidFill>
                <a:effectLst/>
                <a:latin typeface="Arial" panose="020B0604020202020204" pitchFamily="34" charset="0"/>
              </a:rPr>
              <a:t>We think about the cost of the actual products most of the time, but the cost of smoking &amp; vaping is more than just the amount someone spends on tobacco products. Tobacco/Vape use also leads to loss of wages from missed time at work and extra medical bills for the tobacco user or family members who suffer from smoking related illnesses such as asthma, bronchitis, etc.”</a:t>
            </a:r>
            <a:endParaRPr dirty="0"/>
          </a:p>
        </p:txBody>
      </p:sp>
      <p:sp>
        <p:nvSpPr>
          <p:cNvPr id="919" name="Google Shape;919;g231144228bf_1_4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31144228bf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928" name="Google Shape;928;g231144228bf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330efe105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183" name="Google Shape;183;g2330efe105f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330efe105f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Read the correct answer out loud.</a:t>
            </a:r>
            <a:endParaRPr dirty="0"/>
          </a:p>
        </p:txBody>
      </p:sp>
      <p:sp>
        <p:nvSpPr>
          <p:cNvPr id="970" name="Google Shape;970;g2330efe105f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31144228bf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Quit Now Indiana is new and improved.</a:t>
            </a:r>
            <a:endParaRPr lang="en-US" b="0" i="0" u="none" strike="noStrike" dirty="0">
              <a:solidFill>
                <a:srgbClr val="000000"/>
              </a:solidFill>
              <a:effectLst/>
            </a:endParaRPr>
          </a:p>
          <a:p>
            <a:endParaRPr lang="en-US" sz="1800" b="0" i="0" u="none" strike="noStrike" dirty="0">
              <a:solidFill>
                <a:srgbClr val="000000"/>
              </a:solidFill>
              <a:effectLst/>
              <a:latin typeface="Arial" panose="020B0604020202020204"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“If you are someone you know is ready to quit tobacco,</a:t>
            </a:r>
            <a:r>
              <a:rPr lang="en-US" i="1" dirty="0"/>
              <a:t> Quit Now Indiana is a fabulous resource. Quit Now Indiana is free and available 24/7. People can call, text, go online or use the app to access services in whatever way works best for them. A trained quit coach will help them create a customized quit plan. Free Nicotine Replacement Therapies, including the patch and gum, are provided for free, as available. Quit Now Indiana has a dedicated number for those who speak Spanish and other language services are available as well as TTY capabilities for those who are deaf or hard of hearing.” </a:t>
            </a:r>
            <a:endParaRPr lang="en-US" sz="1200" b="0" i="0" dirty="0">
              <a:solidFill>
                <a:schemeClr val="dk1"/>
              </a:solidFill>
              <a:latin typeface="Calibri"/>
              <a:ea typeface="Calibri"/>
              <a:cs typeface="Calibri"/>
              <a:sym typeface="Calibri"/>
            </a:endParaRPr>
          </a:p>
          <a:p>
            <a:endParaRPr dirty="0"/>
          </a:p>
        </p:txBody>
      </p:sp>
      <p:sp>
        <p:nvSpPr>
          <p:cNvPr id="1006" name="Google Shape;1006;g231144228bf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330efe105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0"/>
              </a:spcBef>
              <a:spcAft>
                <a:spcPts val="0"/>
              </a:spcAft>
            </a:pPr>
            <a:r>
              <a:rPr lang="en-US" b="0" i="0" u="none" strike="noStrike" dirty="0">
                <a:solidFill>
                  <a:srgbClr val="000000"/>
                </a:solidFill>
                <a:effectLst/>
              </a:rPr>
              <a:t>KEY POINT: Acknowledge how much everyone knows about tobacco.</a:t>
            </a:r>
            <a:br>
              <a:rPr lang="en-US" b="0" i="0" u="none" strike="noStrike" dirty="0">
                <a:solidFill>
                  <a:srgbClr val="000000"/>
                </a:solidFill>
                <a:effectLst/>
              </a:rPr>
            </a:br>
            <a:endParaRPr lang="en-US"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Arial" panose="020B0604020202020204" pitchFamily="34" charset="0"/>
              </a:rPr>
              <a:t>SCRIPT/INSTRUCTIONS: (Add up how much money they have won and congratulate them on their hard work. Quickly discuss with them how the game went and do not forget to give them a big shout out for playing.) </a:t>
            </a:r>
            <a:r>
              <a:rPr lang="en-US" sz="1800" b="0" i="1" u="none" strike="noStrike" dirty="0">
                <a:solidFill>
                  <a:srgbClr val="000000"/>
                </a:solidFill>
                <a:effectLst/>
                <a:latin typeface="Arial" panose="020B0604020202020204" pitchFamily="34" charset="0"/>
              </a:rPr>
              <a:t>“You guys did an awesome job and I hope you learned a lot and had fun too! I really wish I had $1,000,000 to hand out today, but we are a non-profit organization so you will have to settle for a round of applause! But everyone of you is worth a million bucks in my book!  Thanks for playing Who Wants t be </a:t>
            </a:r>
            <a:r>
              <a:rPr lang="en-US" sz="1800" b="0" i="1" u="none" strike="noStrike">
                <a:solidFill>
                  <a:srgbClr val="000000"/>
                </a:solidFill>
                <a:effectLst/>
                <a:latin typeface="Arial" panose="020B0604020202020204" pitchFamily="34" charset="0"/>
              </a:rPr>
              <a:t>a Millionaire!”  </a:t>
            </a:r>
            <a:endParaRPr lang="en-US" b="0" i="0" u="none" strike="noStrike" dirty="0">
              <a:solidFill>
                <a:srgbClr val="000000"/>
              </a:solidFill>
              <a:effectLst/>
            </a:endParaRPr>
          </a:p>
          <a:p>
            <a:br>
              <a:rPr lang="en-US" dirty="0"/>
            </a:br>
            <a:br>
              <a:rPr lang="en-US" dirty="0"/>
            </a:br>
            <a:endParaRPr dirty="0"/>
          </a:p>
        </p:txBody>
      </p:sp>
      <p:sp>
        <p:nvSpPr>
          <p:cNvPr id="1015" name="Google Shape;1015;g2330efe105f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a167fc7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Big Tobacco targets marginalized communities.</a:t>
            </a:r>
            <a:endParaRPr lang="en-US" sz="1200" b="0" i="0" u="none" strike="noStrike" dirty="0">
              <a:solidFill>
                <a:srgbClr val="000000"/>
              </a:solidFill>
              <a:effectLst/>
              <a:latin typeface="Arial"/>
            </a:endParaRPr>
          </a:p>
          <a:p>
            <a:pPr algn="l" rtl="0">
              <a:spcBef>
                <a:spcPts val="1200"/>
              </a:spcBef>
              <a:spcAft>
                <a:spcPts val="1200"/>
              </a:spcAft>
            </a:pPr>
            <a:endParaRPr lang="en-US" sz="1200" b="0" i="0" u="none" strike="noStrike" dirty="0">
              <a:solidFill>
                <a:srgbClr val="000000"/>
              </a:solidFill>
              <a:effectLst/>
              <a:latin typeface="Arial"/>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1" i="0" u="none" strike="noStrike" dirty="0">
                <a:solidFill>
                  <a:srgbClr val="262626"/>
                </a:solidFill>
                <a:effectLst/>
                <a:latin typeface="Arial" panose="020B0604020202020204" pitchFamily="34" charset="0"/>
              </a:rPr>
              <a:t>Read the quote out loud* “</a:t>
            </a:r>
            <a:r>
              <a:rPr lang="en-US" sz="1800" b="0" i="1" u="none" strike="noStrike" dirty="0">
                <a:solidFill>
                  <a:srgbClr val="262626"/>
                </a:solidFill>
                <a:effectLst/>
                <a:latin typeface="Arial" panose="020B0604020202020204" pitchFamily="34" charset="0"/>
              </a:rPr>
              <a:t>This was an actual quote from back in the day that was in the documents seized from Big Tobacco. These companies know the product they are promoting is extremely harmful and they deliberately and aggressively market their products to various marginalized groups, thereby creating more health inequities.”</a:t>
            </a:r>
            <a:endParaRPr lang="en-US" b="0" i="0" u="none" strike="noStrike" dirty="0">
              <a:solidFill>
                <a:srgbClr val="000000"/>
              </a:solidFill>
              <a:effectLst/>
            </a:endParaRPr>
          </a:p>
          <a:p>
            <a:br>
              <a:rPr lang="en-US" dirty="0"/>
            </a:br>
            <a:br>
              <a:rPr lang="en-US" dirty="0"/>
            </a:br>
            <a:endParaRPr dirty="0"/>
          </a:p>
        </p:txBody>
      </p:sp>
      <p:sp>
        <p:nvSpPr>
          <p:cNvPr id="219" name="Google Shape;219;g20a167fc751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31144228bf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228" name="Google Shape;228;g231144228bf_1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330efe105f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270" name="Google Shape;270;g2330efe105f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31144228bf_1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a:spcBef>
                <a:spcPts val="1200"/>
              </a:spcBef>
              <a:spcAft>
                <a:spcPts val="1200"/>
              </a:spcAft>
            </a:pPr>
            <a:r>
              <a:rPr lang="en-US" sz="1800" b="0" i="0" u="none" strike="noStrike" dirty="0">
                <a:solidFill>
                  <a:srgbClr val="262626"/>
                </a:solidFill>
                <a:effectLst/>
                <a:latin typeface="Arial" panose="020B0604020202020204" pitchFamily="34" charset="0"/>
              </a:rPr>
              <a:t>KEY POINT: There is no safe amount of smoking or vaping that is recommended during pregnancy. </a:t>
            </a:r>
            <a:endParaRPr lang="en-US" b="0" i="0" u="none" strike="noStrike" dirty="0">
              <a:solidFill>
                <a:srgbClr val="000000"/>
              </a:solidFill>
              <a:effectLst/>
            </a:endParaRPr>
          </a:p>
          <a:p>
            <a:pPr algn="l" rtl="0">
              <a:spcBef>
                <a:spcPts val="1200"/>
              </a:spcBef>
              <a:spcAft>
                <a:spcPts val="1200"/>
              </a:spcAft>
            </a:pPr>
            <a:endParaRPr lang="en-US" sz="1800" b="0" i="0" u="none" strike="noStrike" dirty="0">
              <a:solidFill>
                <a:srgbClr val="000000"/>
              </a:solidFill>
              <a:effectLst/>
              <a:latin typeface="Arial" panose="020B0604020202020204" pitchFamily="34" charset="0"/>
            </a:endParaRPr>
          </a:p>
          <a:p>
            <a:pPr algn="l" rtl="0">
              <a:spcBef>
                <a:spcPts val="1200"/>
              </a:spcBef>
              <a:spcAft>
                <a:spcPts val="1200"/>
              </a:spcAft>
            </a:pPr>
            <a:r>
              <a:rPr lang="en-US" sz="1800" b="0" i="0" u="none" strike="noStrike" dirty="0">
                <a:solidFill>
                  <a:srgbClr val="262626"/>
                </a:solidFill>
                <a:effectLst/>
                <a:latin typeface="Arial" panose="020B0604020202020204" pitchFamily="34" charset="0"/>
              </a:rPr>
              <a:t>SCRIPT: </a:t>
            </a:r>
            <a:r>
              <a:rPr lang="en-US" sz="1800" b="0" i="1" u="none" strike="noStrike" dirty="0">
                <a:solidFill>
                  <a:srgbClr val="262626"/>
                </a:solidFill>
                <a:effectLst/>
                <a:latin typeface="Arial" panose="020B0604020202020204" pitchFamily="34" charset="0"/>
              </a:rPr>
              <a:t>“Obviously we don’t want someone who is pregnant directly using tobacco and vape products, but we also know second &amp; thirdhand smoke/vapor can harm the pregnant person and the development of the baby. Also, smoking &amp; vaping has the ability to impact every phase of reproduction. If someone is trying to become pregnant, smoking &amp; vaping could also cause problems with fertility.”</a:t>
            </a:r>
            <a:endParaRPr lang="en-US" b="0" i="0" u="none" strike="noStrike" dirty="0">
              <a:solidFill>
                <a:srgbClr val="000000"/>
              </a:solidFill>
              <a:effectLst/>
            </a:endParaRPr>
          </a:p>
          <a:p>
            <a:br>
              <a:rPr lang="en-US" dirty="0"/>
            </a:br>
            <a:br>
              <a:rPr lang="en-US" dirty="0"/>
            </a:br>
            <a:endParaRPr dirty="0"/>
          </a:p>
        </p:txBody>
      </p:sp>
      <p:sp>
        <p:nvSpPr>
          <p:cNvPr id="306" name="Google Shape;306;g231144228bf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0a167fc75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question and answer choices aloud. Periodically remind participants they can use a lifeline, if they haven’t already and seem to be struggling.  </a:t>
            </a:r>
            <a:endParaRPr lang="en-US" dirty="0"/>
          </a:p>
          <a:p>
            <a:pPr marL="0" lvl="0" indent="0" algn="l" rtl="0">
              <a:spcBef>
                <a:spcPts val="0"/>
              </a:spcBef>
              <a:spcAft>
                <a:spcPts val="0"/>
              </a:spcAft>
              <a:buNone/>
            </a:pPr>
            <a:endParaRPr dirty="0"/>
          </a:p>
        </p:txBody>
      </p:sp>
      <p:sp>
        <p:nvSpPr>
          <p:cNvPr id="315" name="Google Shape;315;g20a167fc751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330efe105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effectLst/>
                <a:latin typeface="Arial" panose="020B0604020202020204" pitchFamily="34" charset="0"/>
              </a:rPr>
              <a:t>Read the correct answer out loud.</a:t>
            </a:r>
            <a:endParaRPr lang="en-US" dirty="0"/>
          </a:p>
          <a:p>
            <a:pPr marL="0" lvl="0" indent="0" algn="l" rtl="0">
              <a:spcBef>
                <a:spcPts val="0"/>
              </a:spcBef>
              <a:spcAft>
                <a:spcPts val="0"/>
              </a:spcAft>
              <a:buNone/>
            </a:pPr>
            <a:endParaRPr dirty="0"/>
          </a:p>
        </p:txBody>
      </p:sp>
      <p:sp>
        <p:nvSpPr>
          <p:cNvPr id="357" name="Google Shape;357;g2330efe105f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3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3887391" y="987426"/>
            <a:ext cx="4629150" cy="4873625"/>
          </a:xfrm>
          <a:prstGeom prst="rect">
            <a:avLst/>
          </a:prstGeom>
          <a:noFill/>
          <a:ln>
            <a:noFill/>
          </a:ln>
        </p:spPr>
      </p:sp>
      <p:sp>
        <p:nvSpPr>
          <p:cNvPr id="68" name="Google Shape;68;p3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11" name="Google Shape;11;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2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2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gif"/><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34" name="Google Shape;134;p26" descr="Ein Bild, das Zeichnung enthält.&#10;&#10;Automatisch generierte Beschreibung"/>
          <p:cNvPicPr preferRelativeResize="0"/>
          <p:nvPr/>
        </p:nvPicPr>
        <p:blipFill rotWithShape="1">
          <a:blip r:embed="rId4">
            <a:alphaModFix/>
          </a:blip>
          <a:srcRect/>
          <a:stretch/>
        </p:blipFill>
        <p:spPr>
          <a:xfrm>
            <a:off x="8747828" y="5811677"/>
            <a:ext cx="217575" cy="43525"/>
          </a:xfrm>
          <a:prstGeom prst="rect">
            <a:avLst/>
          </a:prstGeom>
          <a:noFill/>
          <a:ln>
            <a:noFill/>
          </a:ln>
        </p:spPr>
      </p:pic>
      <p:pic>
        <p:nvPicPr>
          <p:cNvPr id="135" name="Google Shape;135;p26"/>
          <p:cNvPicPr preferRelativeResize="0"/>
          <p:nvPr/>
        </p:nvPicPr>
        <p:blipFill rotWithShape="1">
          <a:blip r:embed="rId5">
            <a:alphaModFix/>
          </a:blip>
          <a:srcRect/>
          <a:stretch/>
        </p:blipFill>
        <p:spPr>
          <a:xfrm>
            <a:off x="962406" y="911220"/>
            <a:ext cx="7219188" cy="5090331"/>
          </a:xfrm>
          <a:prstGeom prst="rect">
            <a:avLst/>
          </a:prstGeom>
          <a:noFill/>
          <a:ln>
            <a:noFill/>
          </a:ln>
        </p:spPr>
      </p:pic>
      <p:pic>
        <p:nvPicPr>
          <p:cNvPr id="136" name="Google Shape;136;p26"/>
          <p:cNvPicPr preferRelativeResize="0"/>
          <p:nvPr/>
        </p:nvPicPr>
        <p:blipFill rotWithShape="1">
          <a:blip r:embed="rId6">
            <a:alphaModFix/>
          </a:blip>
          <a:srcRect/>
          <a:stretch/>
        </p:blipFill>
        <p:spPr>
          <a:xfrm>
            <a:off x="-783813" y="1057770"/>
            <a:ext cx="457200" cy="457200"/>
          </a:xfrm>
          <a:prstGeom prst="rect">
            <a:avLst/>
          </a:prstGeom>
          <a:noFill/>
          <a:ln>
            <a:noFill/>
          </a:ln>
        </p:spPr>
      </p:pic>
      <p:sp>
        <p:nvSpPr>
          <p:cNvPr id="137" name="Google Shape;137;p26"/>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138" name="Google Shape;138;p26"/>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0"/>
                                        <p:tgtEl>
                                          <p:spTgt spid="136"/>
                                        </p:tgtEl>
                                      </p:cBhvr>
                                    </p:animEffect>
                                  </p:childTnLst>
                                </p:cTn>
                              </p:par>
                              <p:par>
                                <p:cTn id="8" presetID="23" presetClass="entr" presetSubtype="16" fill="hold" nodeType="withEffect">
                                  <p:stCondLst>
                                    <p:cond delay="1000"/>
                                  </p:stCondLst>
                                  <p:childTnLst>
                                    <p:set>
                                      <p:cBhvr>
                                        <p:cTn id="9" dur="1" fill="hold">
                                          <p:stCondLst>
                                            <p:cond delay="0"/>
                                          </p:stCondLst>
                                        </p:cTn>
                                        <p:tgtEl>
                                          <p:spTgt spid="135"/>
                                        </p:tgtEl>
                                        <p:attrNameLst>
                                          <p:attrName>style.visibility</p:attrName>
                                        </p:attrNameLst>
                                      </p:cBhvr>
                                      <p:to>
                                        <p:strVal val="visible"/>
                                      </p:to>
                                    </p:set>
                                    <p:anim calcmode="lin" valueType="num">
                                      <p:cBhvr additive="base">
                                        <p:cTn id="10" dur="1750"/>
                                        <p:tgtEl>
                                          <p:spTgt spid="135"/>
                                        </p:tgtEl>
                                        <p:attrNameLst>
                                          <p:attrName>ppt_w</p:attrName>
                                        </p:attrNameLst>
                                      </p:cBhvr>
                                      <p:tavLst>
                                        <p:tav tm="0">
                                          <p:val>
                                            <p:strVal val="0"/>
                                          </p:val>
                                        </p:tav>
                                        <p:tav tm="100000">
                                          <p:val>
                                            <p:strVal val="#ppt_w"/>
                                          </p:val>
                                        </p:tav>
                                      </p:tavLst>
                                    </p:anim>
                                    <p:anim calcmode="lin" valueType="num">
                                      <p:cBhvr additive="base">
                                        <p:cTn id="11" dur="175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96" name="Google Shape;396;p35" descr="Ein Bild, das Zeichnung enthält.&#10;&#10;Automatisch generierte Beschreibung"/>
          <p:cNvPicPr preferRelativeResize="0"/>
          <p:nvPr/>
        </p:nvPicPr>
        <p:blipFill rotWithShape="1">
          <a:blip r:embed="rId4">
            <a:alphaModFix/>
          </a:blip>
          <a:srcRect/>
          <a:stretch/>
        </p:blipFill>
        <p:spPr>
          <a:xfrm>
            <a:off x="7981652" y="5658451"/>
            <a:ext cx="983749" cy="196750"/>
          </a:xfrm>
          <a:prstGeom prst="rect">
            <a:avLst/>
          </a:prstGeom>
          <a:noFill/>
          <a:ln>
            <a:noFill/>
          </a:ln>
        </p:spPr>
      </p:pic>
      <p:sp>
        <p:nvSpPr>
          <p:cNvPr id="397" name="Google Shape;397;p35"/>
          <p:cNvSpPr/>
          <p:nvPr/>
        </p:nvSpPr>
        <p:spPr>
          <a:xfrm>
            <a:off x="1089675" y="1253604"/>
            <a:ext cx="7007100" cy="3932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8" name="Google Shape;398;p35"/>
          <p:cNvSpPr/>
          <p:nvPr/>
        </p:nvSpPr>
        <p:spPr>
          <a:xfrm>
            <a:off x="1927700" y="1388700"/>
            <a:ext cx="5404800" cy="1173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100" b="1" i="1">
                <a:solidFill>
                  <a:schemeClr val="dk1"/>
                </a:solidFill>
              </a:rPr>
              <a:t>The CDC has stated that e-cigarette </a:t>
            </a:r>
            <a:r>
              <a:rPr lang="en" sz="2100" b="1" i="1">
                <a:solidFill>
                  <a:schemeClr val="lt1"/>
                </a:solidFill>
              </a:rPr>
              <a:t>aerosol</a:t>
            </a:r>
            <a:r>
              <a:rPr lang="en" sz="2100" b="1" i="1">
                <a:solidFill>
                  <a:schemeClr val="dk1"/>
                </a:solidFill>
              </a:rPr>
              <a:t> is not harmless “water vapor”! </a:t>
            </a:r>
            <a:endParaRPr sz="2400" b="1">
              <a:solidFill>
                <a:schemeClr val="dk1"/>
              </a:solidFill>
              <a:latin typeface="Calibri"/>
              <a:ea typeface="Calibri"/>
              <a:cs typeface="Calibri"/>
              <a:sym typeface="Calibri"/>
            </a:endParaRPr>
          </a:p>
        </p:txBody>
      </p:sp>
      <p:pic>
        <p:nvPicPr>
          <p:cNvPr id="399" name="Google Shape;399;p35"/>
          <p:cNvPicPr preferRelativeResize="0"/>
          <p:nvPr/>
        </p:nvPicPr>
        <p:blipFill>
          <a:blip r:embed="rId5">
            <a:alphaModFix/>
          </a:blip>
          <a:stretch>
            <a:fillRect/>
          </a:stretch>
        </p:blipFill>
        <p:spPr>
          <a:xfrm>
            <a:off x="1719775" y="2562000"/>
            <a:ext cx="5943600" cy="247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1704"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a:solidFill>
            <a:schemeClr val="tx1"/>
          </a:solidFill>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grp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grp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7" y="4185359"/>
              <a:ext cx="3378900" cy="916200"/>
            </a:xfrm>
            <a:prstGeom prst="rect">
              <a:avLst/>
            </a:prstGeom>
            <a:grp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7"/>
          <p:cNvPicPr preferRelativeResize="0"/>
          <p:nvPr/>
        </p:nvPicPr>
        <p:blipFill rotWithShape="1">
          <a:blip r:embed="rId3">
            <a:alphaModFix/>
          </a:blip>
          <a:srcRect/>
          <a:stretch/>
        </p:blipFill>
        <p:spPr>
          <a:xfrm>
            <a:off x="21220" y="0"/>
            <a:ext cx="9144000" cy="6858000"/>
          </a:xfrm>
          <a:prstGeom prst="rect">
            <a:avLst/>
          </a:prstGeom>
          <a:noFill/>
          <a:ln>
            <a:noFill/>
          </a:ln>
        </p:spPr>
      </p:pic>
      <p:pic>
        <p:nvPicPr>
          <p:cNvPr id="447" name="Google Shape;447;p3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48" name="Google Shape;448;p3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49" name="Google Shape;449;p37"/>
          <p:cNvGrpSpPr/>
          <p:nvPr/>
        </p:nvGrpSpPr>
        <p:grpSpPr>
          <a:xfrm>
            <a:off x="4707503" y="4837423"/>
            <a:ext cx="3393130" cy="697259"/>
            <a:chOff x="1452892" y="4172004"/>
            <a:chExt cx="4524174" cy="929679"/>
          </a:xfrm>
        </p:grpSpPr>
        <p:sp>
          <p:nvSpPr>
            <p:cNvPr id="450" name="Google Shape;450;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1" name="Google Shape;451;p37"/>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52" name="Google Shape;452;p37"/>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3000" dirty="0">
                  <a:solidFill>
                    <a:schemeClr val="lt1"/>
                  </a:solidFill>
                </a:rPr>
                <a:t>Youth</a:t>
              </a:r>
              <a:endParaRPr sz="3000" dirty="0">
                <a:solidFill>
                  <a:schemeClr val="lt1"/>
                </a:solidFill>
              </a:endParaRPr>
            </a:p>
          </p:txBody>
        </p:sp>
      </p:grpSp>
      <p:grpSp>
        <p:nvGrpSpPr>
          <p:cNvPr id="453" name="Google Shape;453;p37"/>
          <p:cNvGrpSpPr/>
          <p:nvPr/>
        </p:nvGrpSpPr>
        <p:grpSpPr>
          <a:xfrm>
            <a:off x="1091373" y="4837423"/>
            <a:ext cx="3393130" cy="697259"/>
            <a:chOff x="1452892" y="4172004"/>
            <a:chExt cx="4524174" cy="929679"/>
          </a:xfrm>
        </p:grpSpPr>
        <p:sp>
          <p:nvSpPr>
            <p:cNvPr id="454" name="Google Shape;454;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5" name="Google Shape;455;p3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456" name="Google Shape;456;p3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fontScale="92500"/>
            </a:bodyPr>
            <a:lstStyle/>
            <a:p>
              <a:r>
                <a:rPr lang="en" sz="2900" dirty="0">
                  <a:solidFill>
                    <a:schemeClr val="lt1"/>
                  </a:solidFill>
                </a:rPr>
                <a:t>Senior Citizens</a:t>
              </a:r>
              <a:endParaRPr sz="2900" dirty="0">
                <a:solidFill>
                  <a:schemeClr val="lt1"/>
                </a:solidFill>
              </a:endParaRPr>
            </a:p>
          </p:txBody>
        </p:sp>
      </p:grpSp>
      <p:cxnSp>
        <p:nvCxnSpPr>
          <p:cNvPr id="457" name="Google Shape;457;p3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458" name="Google Shape;458;p3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59" name="Google Shape;459;p3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460" name="Google Shape;460;p37"/>
          <p:cNvSpPr txBox="1"/>
          <p:nvPr/>
        </p:nvSpPr>
        <p:spPr>
          <a:xfrm>
            <a:off x="5217555" y="3979083"/>
            <a:ext cx="2534100" cy="687300"/>
          </a:xfrm>
          <a:prstGeom prst="rect">
            <a:avLst/>
          </a:prstGeom>
          <a:noFill/>
          <a:ln>
            <a:noFill/>
          </a:ln>
        </p:spPr>
        <p:txBody>
          <a:bodyPr spcFirstLastPara="1" wrap="square" lIns="68575" tIns="34275" rIns="68575" bIns="34275" anchor="ctr" anchorCtr="0">
            <a:normAutofit/>
          </a:bodyPr>
          <a:lstStyle/>
          <a:p>
            <a:r>
              <a:rPr lang="en" sz="3000" dirty="0">
                <a:solidFill>
                  <a:schemeClr val="lt1"/>
                </a:solidFill>
              </a:rPr>
              <a:t>Athletes</a:t>
            </a:r>
            <a:endParaRPr sz="3000" dirty="0">
              <a:solidFill>
                <a:schemeClr val="lt1"/>
              </a:solidFill>
            </a:endParaRPr>
          </a:p>
        </p:txBody>
      </p:sp>
      <p:sp>
        <p:nvSpPr>
          <p:cNvPr id="461" name="Google Shape;461;p37"/>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462" name="Google Shape;462;p37"/>
          <p:cNvGrpSpPr/>
          <p:nvPr/>
        </p:nvGrpSpPr>
        <p:grpSpPr>
          <a:xfrm>
            <a:off x="1089669" y="3991262"/>
            <a:ext cx="3393130" cy="697259"/>
            <a:chOff x="1452892" y="4172004"/>
            <a:chExt cx="4524174" cy="929679"/>
          </a:xfrm>
        </p:grpSpPr>
        <p:sp>
          <p:nvSpPr>
            <p:cNvPr id="463" name="Google Shape;463;p3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64" name="Google Shape;464;p3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465" name="Google Shape;465;p37"/>
            <p:cNvSpPr txBox="1"/>
            <p:nvPr/>
          </p:nvSpPr>
          <p:spPr>
            <a:xfrm>
              <a:off x="2163338" y="4185359"/>
              <a:ext cx="3378900" cy="9162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People who smoke traditional cigarettes</a:t>
              </a:r>
              <a:endParaRPr sz="2100" dirty="0">
                <a:solidFill>
                  <a:schemeClr val="lt1"/>
                </a:solidFill>
              </a:endParaRPr>
            </a:p>
          </p:txBody>
        </p:sp>
      </p:grpSp>
      <p:pic>
        <p:nvPicPr>
          <p:cNvPr id="466" name="Google Shape;466;p37"/>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467" name="Google Shape;467;p37"/>
          <p:cNvGrpSpPr/>
          <p:nvPr/>
        </p:nvGrpSpPr>
        <p:grpSpPr>
          <a:xfrm>
            <a:off x="0" y="3002835"/>
            <a:ext cx="9144000" cy="852303"/>
            <a:chOff x="0" y="2860778"/>
            <a:chExt cx="12192000" cy="1136404"/>
          </a:xfrm>
        </p:grpSpPr>
        <p:cxnSp>
          <p:nvCxnSpPr>
            <p:cNvPr id="468" name="Google Shape;468;p3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469" name="Google Shape;469;p37"/>
            <p:cNvSpPr/>
            <p:nvPr/>
          </p:nvSpPr>
          <p:spPr>
            <a:xfrm>
              <a:off x="1452892" y="2860778"/>
              <a:ext cx="9342803"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470" name="Google Shape;470;p37"/>
            <p:cNvSpPr txBox="1"/>
            <p:nvPr/>
          </p:nvSpPr>
          <p:spPr>
            <a:xfrm>
              <a:off x="1325660" y="2955074"/>
              <a:ext cx="9271273" cy="932400"/>
            </a:xfrm>
            <a:prstGeom prst="rect">
              <a:avLst/>
            </a:prstGeom>
            <a:noFill/>
            <a:ln>
              <a:noFill/>
            </a:ln>
          </p:spPr>
          <p:txBody>
            <a:bodyPr spcFirstLastPara="1" wrap="square" lIns="68575" tIns="34275" rIns="68575" bIns="34275" anchor="ctr" anchorCtr="0">
              <a:noAutofit/>
            </a:bodyPr>
            <a:lstStyle/>
            <a:p>
              <a:pPr marL="457200" indent="-368300" algn="ctr">
                <a:lnSpc>
                  <a:spcPct val="115000"/>
                </a:lnSpc>
                <a:buClr>
                  <a:schemeClr val="dk1"/>
                </a:buClr>
                <a:buSzPts val="2200"/>
                <a:buAutoNum type="arabicPeriod"/>
              </a:pPr>
              <a:r>
                <a:rPr lang="en" sz="2200" b="1" dirty="0">
                  <a:solidFill>
                    <a:schemeClr val="lt1"/>
                  </a:solidFill>
                </a:rPr>
                <a:t>4. E-cigarette companies primarily target which group of people with candy/fruit flavorings?</a:t>
              </a:r>
              <a:endParaRPr sz="2200" dirty="0">
                <a:solidFill>
                  <a:schemeClr val="lt1"/>
                </a:solidFill>
              </a:endParaRPr>
            </a:p>
          </p:txBody>
        </p:sp>
      </p:grpSp>
      <p:pic>
        <p:nvPicPr>
          <p:cNvPr id="471" name="Google Shape;471;p3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472" name="Google Shape;472;p3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473" name="Google Shape;473;p3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474" name="Google Shape;474;p37"/>
          <p:cNvGrpSpPr/>
          <p:nvPr/>
        </p:nvGrpSpPr>
        <p:grpSpPr>
          <a:xfrm>
            <a:off x="6464099" y="2599016"/>
            <a:ext cx="2680317" cy="260366"/>
            <a:chOff x="8618369" y="2322355"/>
            <a:chExt cx="3555740" cy="347154"/>
          </a:xfrm>
        </p:grpSpPr>
        <p:cxnSp>
          <p:nvCxnSpPr>
            <p:cNvPr id="475" name="Google Shape;475;p37"/>
            <p:cNvCxnSpPr>
              <a:stCxn id="476"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476" name="Google Shape;476;p3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77" name="Google Shape;477;p3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extLst>
      <p:ext uri="{BB962C8B-B14F-4D97-AF65-F5344CB8AC3E}">
        <p14:creationId xmlns:p14="http://schemas.microsoft.com/office/powerpoint/2010/main" val="229858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83" name="Google Shape;483;p38" descr="Ein Bild, das Zeichnung enthält.&#10;&#10;Automatisch generierte Beschreibung"/>
          <p:cNvPicPr preferRelativeResize="0"/>
          <p:nvPr/>
        </p:nvPicPr>
        <p:blipFill rotWithShape="1">
          <a:blip r:embed="rId4">
            <a:alphaModFix/>
          </a:blip>
          <a:srcRect/>
          <a:stretch/>
        </p:blipFill>
        <p:spPr>
          <a:xfrm>
            <a:off x="7872902" y="5636700"/>
            <a:ext cx="1092501" cy="218500"/>
          </a:xfrm>
          <a:prstGeom prst="rect">
            <a:avLst/>
          </a:prstGeom>
          <a:noFill/>
          <a:ln>
            <a:noFill/>
          </a:ln>
        </p:spPr>
      </p:pic>
      <p:sp>
        <p:nvSpPr>
          <p:cNvPr id="484" name="Google Shape;484;p38"/>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85" name="Google Shape;485;p38"/>
          <p:cNvSpPr/>
          <p:nvPr/>
        </p:nvSpPr>
        <p:spPr>
          <a:xfrm>
            <a:off x="1341900" y="1767050"/>
            <a:ext cx="2630700" cy="28557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r>
              <a:rPr lang="en" sz="1800" b="1" dirty="0">
                <a:solidFill>
                  <a:schemeClr val="dk1"/>
                </a:solidFill>
              </a:rPr>
              <a:t>Companies sell</a:t>
            </a:r>
          </a:p>
          <a:p>
            <a:pPr algn="ctr">
              <a:lnSpc>
                <a:spcPct val="115000"/>
              </a:lnSpc>
              <a:buClr>
                <a:schemeClr val="dk1"/>
              </a:buClr>
              <a:buSzPts val="1100"/>
            </a:pPr>
            <a:r>
              <a:rPr lang="en" sz="1800" b="1" dirty="0">
                <a:solidFill>
                  <a:schemeClr val="dk1"/>
                </a:solidFill>
              </a:rPr>
              <a:t> e-cigarettes in </a:t>
            </a:r>
            <a:r>
              <a:rPr lang="en" sz="1800" b="1" dirty="0">
                <a:solidFill>
                  <a:schemeClr val="lt1"/>
                </a:solidFill>
              </a:rPr>
              <a:t>thousands</a:t>
            </a:r>
            <a:r>
              <a:rPr lang="en" sz="1800" b="1" dirty="0">
                <a:solidFill>
                  <a:schemeClr val="dk1"/>
                </a:solidFill>
              </a:rPr>
              <a:t> of unique flavors, including candy and fruit flavors that appeal to youth. The </a:t>
            </a:r>
            <a:r>
              <a:rPr lang="en" sz="1800" b="1" dirty="0">
                <a:solidFill>
                  <a:schemeClr val="lt1"/>
                </a:solidFill>
              </a:rPr>
              <a:t>majority</a:t>
            </a:r>
            <a:r>
              <a:rPr lang="en" sz="1800" b="1" dirty="0">
                <a:solidFill>
                  <a:schemeClr val="dk1"/>
                </a:solidFill>
              </a:rPr>
              <a:t> of youth who begin vaping start with flavored products.</a:t>
            </a:r>
            <a:endParaRPr sz="2200" b="1" dirty="0">
              <a:solidFill>
                <a:schemeClr val="dk1"/>
              </a:solidFill>
              <a:latin typeface="Calibri"/>
              <a:ea typeface="Calibri"/>
              <a:cs typeface="Calibri"/>
              <a:sym typeface="Calibri"/>
            </a:endParaRPr>
          </a:p>
        </p:txBody>
      </p:sp>
      <p:pic>
        <p:nvPicPr>
          <p:cNvPr id="486" name="Google Shape;486;p38"/>
          <p:cNvPicPr preferRelativeResize="0"/>
          <p:nvPr/>
        </p:nvPicPr>
        <p:blipFill>
          <a:blip r:embed="rId5">
            <a:alphaModFix/>
          </a:blip>
          <a:stretch>
            <a:fillRect/>
          </a:stretch>
        </p:blipFill>
        <p:spPr>
          <a:xfrm>
            <a:off x="4159351" y="1437864"/>
            <a:ext cx="3590925" cy="3590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92" name="Google Shape;492;p3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493" name="Google Shape;493;p3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494" name="Google Shape;494;p39"/>
          <p:cNvGrpSpPr/>
          <p:nvPr/>
        </p:nvGrpSpPr>
        <p:grpSpPr>
          <a:xfrm>
            <a:off x="4707504" y="4837423"/>
            <a:ext cx="3393121" cy="697263"/>
            <a:chOff x="1452892" y="4172004"/>
            <a:chExt cx="4524162" cy="929684"/>
          </a:xfrm>
        </p:grpSpPr>
        <p:sp>
          <p:nvSpPr>
            <p:cNvPr id="495" name="Google Shape;495;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496" name="Google Shape;496;p39"/>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497" name="Google Shape;497;p39"/>
            <p:cNvSpPr txBox="1"/>
            <p:nvPr/>
          </p:nvSpPr>
          <p:spPr>
            <a:xfrm>
              <a:off x="2210521" y="4236023"/>
              <a:ext cx="3279900" cy="8133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498" name="Google Shape;498;p39"/>
          <p:cNvGrpSpPr/>
          <p:nvPr/>
        </p:nvGrpSpPr>
        <p:grpSpPr>
          <a:xfrm>
            <a:off x="1091374" y="4837422"/>
            <a:ext cx="3393121" cy="697264"/>
            <a:chOff x="1452892" y="4172004"/>
            <a:chExt cx="4524162" cy="929685"/>
          </a:xfrm>
        </p:grpSpPr>
        <p:sp>
          <p:nvSpPr>
            <p:cNvPr id="499" name="Google Shape;499;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0" name="Google Shape;500;p39"/>
            <p:cNvSpPr txBox="1"/>
            <p:nvPr/>
          </p:nvSpPr>
          <p:spPr>
            <a:xfrm>
              <a:off x="1717288" y="4381083"/>
              <a:ext cx="511849"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01" name="Google Shape;501;p39"/>
            <p:cNvSpPr txBox="1"/>
            <p:nvPr/>
          </p:nvSpPr>
          <p:spPr>
            <a:xfrm>
              <a:off x="2163338" y="4185359"/>
              <a:ext cx="3378818" cy="91633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02" name="Google Shape;502;p3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03" name="Google Shape;503;p39"/>
          <p:cNvSpPr/>
          <p:nvPr/>
        </p:nvSpPr>
        <p:spPr>
          <a:xfrm>
            <a:off x="4705799" y="3991262"/>
            <a:ext cx="3393122" cy="697263"/>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4" name="Google Shape;504;p39"/>
          <p:cNvSpPr txBox="1"/>
          <p:nvPr/>
        </p:nvSpPr>
        <p:spPr>
          <a:xfrm>
            <a:off x="4904097" y="4148071"/>
            <a:ext cx="372469" cy="392415"/>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05" name="Google Shape;505;p39"/>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06" name="Google Shape;506;p39"/>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07" name="Google Shape;507;p39"/>
          <p:cNvGrpSpPr/>
          <p:nvPr/>
        </p:nvGrpSpPr>
        <p:grpSpPr>
          <a:xfrm>
            <a:off x="1089670" y="3991261"/>
            <a:ext cx="3393121" cy="698604"/>
            <a:chOff x="1452892" y="4172004"/>
            <a:chExt cx="4524162" cy="931472"/>
          </a:xfrm>
        </p:grpSpPr>
        <p:sp>
          <p:nvSpPr>
            <p:cNvPr id="508" name="Google Shape;508;p39"/>
            <p:cNvSpPr/>
            <p:nvPr/>
          </p:nvSpPr>
          <p:spPr>
            <a:xfrm>
              <a:off x="1452892" y="4172004"/>
              <a:ext cx="4524162" cy="92968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09" name="Google Shape;509;p39"/>
            <p:cNvSpPr txBox="1"/>
            <p:nvPr/>
          </p:nvSpPr>
          <p:spPr>
            <a:xfrm>
              <a:off x="1717288" y="4381083"/>
              <a:ext cx="514121" cy="52322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10" name="Google Shape;510;p39"/>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11" name="Google Shape;511;p39"/>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12" name="Google Shape;512;p39"/>
          <p:cNvGrpSpPr/>
          <p:nvPr/>
        </p:nvGrpSpPr>
        <p:grpSpPr>
          <a:xfrm>
            <a:off x="0" y="3002835"/>
            <a:ext cx="9144000" cy="852305"/>
            <a:chOff x="0" y="2860778"/>
            <a:chExt cx="12192000" cy="1136407"/>
          </a:xfrm>
        </p:grpSpPr>
        <p:cxnSp>
          <p:nvCxnSpPr>
            <p:cNvPr id="513" name="Google Shape;513;p39"/>
            <p:cNvCxnSpPr/>
            <p:nvPr/>
          </p:nvCxnSpPr>
          <p:spPr>
            <a:xfrm rot="10800000" flipH="1">
              <a:off x="0" y="3429000"/>
              <a:ext cx="12192000" cy="1"/>
            </a:xfrm>
            <a:prstGeom prst="straightConnector1">
              <a:avLst/>
            </a:prstGeom>
            <a:noFill/>
            <a:ln w="19050" cap="flat" cmpd="sng">
              <a:solidFill>
                <a:schemeClr val="lt1"/>
              </a:solidFill>
              <a:prstDash val="solid"/>
              <a:miter lim="800000"/>
              <a:headEnd type="none" w="sm" len="sm"/>
              <a:tailEnd type="none" w="sm" len="sm"/>
            </a:ln>
          </p:spPr>
        </p:cxnSp>
        <p:sp>
          <p:nvSpPr>
            <p:cNvPr id="514" name="Google Shape;514;p39"/>
            <p:cNvSpPr/>
            <p:nvPr/>
          </p:nvSpPr>
          <p:spPr>
            <a:xfrm>
              <a:off x="1452892" y="2860778"/>
              <a:ext cx="9342799" cy="1136407"/>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15" name="Google Shape;515;p39"/>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16" name="Google Shape;516;p3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17" name="Google Shape;517;p3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18" name="Google Shape;518;p3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19" name="Google Shape;519;p39"/>
          <p:cNvGrpSpPr/>
          <p:nvPr/>
        </p:nvGrpSpPr>
        <p:grpSpPr>
          <a:xfrm>
            <a:off x="6465385" y="2565517"/>
            <a:ext cx="2680304" cy="263528"/>
            <a:chOff x="8618386" y="2327939"/>
            <a:chExt cx="3555723" cy="351370"/>
          </a:xfrm>
        </p:grpSpPr>
        <p:cxnSp>
          <p:nvCxnSpPr>
            <p:cNvPr id="520" name="Google Shape;520;p39"/>
            <p:cNvCxnSpPr>
              <a:stCxn id="521"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21" name="Google Shape;521;p39"/>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22" name="Google Shape;522;p39"/>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23" name="Google Shape;523;p39"/>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24" name="Google Shape;524;p39"/>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7"/>
                                        </p:tgtEl>
                                        <p:attrNameLst>
                                          <p:attrName>style.visibility</p:attrName>
                                        </p:attrNameLst>
                                      </p:cBhvr>
                                      <p:to>
                                        <p:strVal val="visible"/>
                                      </p:to>
                                    </p:set>
                                    <p:animEffect transition="in" filter="fade">
                                      <p:cBhvr>
                                        <p:cTn id="7" dur="3573"/>
                                        <p:tgtEl>
                                          <p:spTgt spid="517"/>
                                        </p:tgtEl>
                                      </p:cBhvr>
                                    </p:animEffect>
                                  </p:childTnLst>
                                </p:cTn>
                              </p:par>
                              <p:par>
                                <p:cTn id="8" presetID="10" presetClass="entr" presetSubtype="0" fill="hold" nodeType="withEffect">
                                  <p:stCondLst>
                                    <p:cond delay="1000"/>
                                  </p:stCondLst>
                                  <p:childTnLst>
                                    <p:set>
                                      <p:cBhvr>
                                        <p:cTn id="9" dur="1" fill="hold">
                                          <p:stCondLst>
                                            <p:cond delay="0"/>
                                          </p:stCondLst>
                                        </p:cTn>
                                        <p:tgtEl>
                                          <p:spTgt spid="512"/>
                                        </p:tgtEl>
                                        <p:attrNameLst>
                                          <p:attrName>style.visibility</p:attrName>
                                        </p:attrNameLst>
                                      </p:cBhvr>
                                      <p:to>
                                        <p:strVal val="visible"/>
                                      </p:to>
                                    </p:set>
                                    <p:animEffect transition="in" filter="fade">
                                      <p:cBhvr>
                                        <p:cTn id="10" dur="1000"/>
                                        <p:tgtEl>
                                          <p:spTgt spid="512"/>
                                        </p:tgtEl>
                                      </p:cBhvr>
                                    </p:animEffect>
                                  </p:childTnLst>
                                </p:cTn>
                              </p:par>
                              <p:par>
                                <p:cTn id="11" presetID="2" presetClass="entr" presetSubtype="2" fill="hold" nodeType="withEffect">
                                  <p:stCondLst>
                                    <p:cond delay="2250"/>
                                  </p:stCondLst>
                                  <p:childTnLst>
                                    <p:set>
                                      <p:cBhvr>
                                        <p:cTn id="12" dur="1" fill="hold">
                                          <p:stCondLst>
                                            <p:cond delay="0"/>
                                          </p:stCondLst>
                                        </p:cTn>
                                        <p:tgtEl>
                                          <p:spTgt spid="519"/>
                                        </p:tgtEl>
                                        <p:attrNameLst>
                                          <p:attrName>style.visibility</p:attrName>
                                        </p:attrNameLst>
                                      </p:cBhvr>
                                      <p:to>
                                        <p:strVal val="visible"/>
                                      </p:to>
                                    </p:set>
                                    <p:anim calcmode="lin" valueType="num">
                                      <p:cBhvr additive="base">
                                        <p:cTn id="13" dur="500"/>
                                        <p:tgtEl>
                                          <p:spTgt spid="519"/>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516"/>
                                        </p:tgtEl>
                                        <p:attrNameLst>
                                          <p:attrName>style.visibility</p:attrName>
                                        </p:attrNameLst>
                                      </p:cBhvr>
                                      <p:to>
                                        <p:strVal val="visible"/>
                                      </p:to>
                                    </p:set>
                                    <p:animEffect transition="in" filter="fade">
                                      <p:cBhvr>
                                        <p:cTn id="17" dur="5000"/>
                                        <p:tgtEl>
                                          <p:spTgt spid="516"/>
                                        </p:tgtEl>
                                      </p:cBhvr>
                                    </p:animEffect>
                                  </p:childTnLst>
                                </p:cTn>
                              </p:par>
                              <p:par>
                                <p:cTn id="18" presetID="10" presetClass="entr" presetSubtype="0" fill="hold" nodeType="withEffect">
                                  <p:stCondLst>
                                    <p:cond delay="0"/>
                                  </p:stCondLst>
                                  <p:childTnLst>
                                    <p:set>
                                      <p:cBhvr>
                                        <p:cTn id="19" dur="1" fill="hold">
                                          <p:stCondLst>
                                            <p:cond delay="0"/>
                                          </p:stCondLst>
                                        </p:cTn>
                                        <p:tgtEl>
                                          <p:spTgt spid="502"/>
                                        </p:tgtEl>
                                        <p:attrNameLst>
                                          <p:attrName>style.visibility</p:attrName>
                                        </p:attrNameLst>
                                      </p:cBhvr>
                                      <p:to>
                                        <p:strVal val="visible"/>
                                      </p:to>
                                    </p:set>
                                    <p:animEffect transition="in" filter="fade">
                                      <p:cBhvr>
                                        <p:cTn id="20" dur="500"/>
                                        <p:tgtEl>
                                          <p:spTgt spid="502"/>
                                        </p:tgtEl>
                                      </p:cBhvr>
                                    </p:animEffect>
                                  </p:childTnLst>
                                </p:cTn>
                              </p:par>
                              <p:par>
                                <p:cTn id="21" presetID="10" presetClass="entr" presetSubtype="0" fill="hold" nodeType="withEffect">
                                  <p:stCondLst>
                                    <p:cond delay="0"/>
                                  </p:stCondLst>
                                  <p:childTnLst>
                                    <p:set>
                                      <p:cBhvr>
                                        <p:cTn id="22" dur="1" fill="hold">
                                          <p:stCondLst>
                                            <p:cond delay="0"/>
                                          </p:stCondLst>
                                        </p:cTn>
                                        <p:tgtEl>
                                          <p:spTgt spid="493"/>
                                        </p:tgtEl>
                                        <p:attrNameLst>
                                          <p:attrName>style.visibility</p:attrName>
                                        </p:attrNameLst>
                                      </p:cBhvr>
                                      <p:to>
                                        <p:strVal val="visible"/>
                                      </p:to>
                                    </p:set>
                                    <p:animEffect transition="in" filter="fade">
                                      <p:cBhvr>
                                        <p:cTn id="23" dur="500"/>
                                        <p:tgtEl>
                                          <p:spTgt spid="493"/>
                                        </p:tgtEl>
                                      </p:cBhvr>
                                    </p:animEffect>
                                  </p:childTnLst>
                                </p:cTn>
                              </p:par>
                              <p:par>
                                <p:cTn id="24" presetID="2" presetClass="entr" presetSubtype="8" fill="hold" nodeType="withEffect">
                                  <p:stCondLst>
                                    <p:cond delay="500"/>
                                  </p:stCondLst>
                                  <p:childTnLst>
                                    <p:set>
                                      <p:cBhvr>
                                        <p:cTn id="25" dur="1" fill="hold">
                                          <p:stCondLst>
                                            <p:cond delay="0"/>
                                          </p:stCondLst>
                                        </p:cTn>
                                        <p:tgtEl>
                                          <p:spTgt spid="507"/>
                                        </p:tgtEl>
                                        <p:attrNameLst>
                                          <p:attrName>style.visibility</p:attrName>
                                        </p:attrNameLst>
                                      </p:cBhvr>
                                      <p:to>
                                        <p:strVal val="visible"/>
                                      </p:to>
                                    </p:set>
                                    <p:anim calcmode="lin" valueType="num">
                                      <p:cBhvr additive="base">
                                        <p:cTn id="26" dur="500"/>
                                        <p:tgtEl>
                                          <p:spTgt spid="507"/>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03"/>
                                        </p:tgtEl>
                                        <p:attrNameLst>
                                          <p:attrName>style.visibility</p:attrName>
                                        </p:attrNameLst>
                                      </p:cBhvr>
                                      <p:to>
                                        <p:strVal val="visible"/>
                                      </p:to>
                                    </p:set>
                                    <p:anim calcmode="lin" valueType="num">
                                      <p:cBhvr additive="base">
                                        <p:cTn id="29" dur="500"/>
                                        <p:tgtEl>
                                          <p:spTgt spid="503"/>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04"/>
                                        </p:tgtEl>
                                        <p:attrNameLst>
                                          <p:attrName>style.visibility</p:attrName>
                                        </p:attrNameLst>
                                      </p:cBhvr>
                                      <p:to>
                                        <p:strVal val="visible"/>
                                      </p:to>
                                    </p:set>
                                    <p:anim calcmode="lin" valueType="num">
                                      <p:cBhvr additive="base">
                                        <p:cTn id="32" dur="500"/>
                                        <p:tgtEl>
                                          <p:spTgt spid="504"/>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05"/>
                                        </p:tgtEl>
                                        <p:attrNameLst>
                                          <p:attrName>style.visibility</p:attrName>
                                        </p:attrNameLst>
                                      </p:cBhvr>
                                      <p:to>
                                        <p:strVal val="visible"/>
                                      </p:to>
                                    </p:set>
                                    <p:anim calcmode="lin" valueType="num">
                                      <p:cBhvr additive="base">
                                        <p:cTn id="35" dur="500"/>
                                        <p:tgtEl>
                                          <p:spTgt spid="505"/>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498"/>
                                        </p:tgtEl>
                                        <p:attrNameLst>
                                          <p:attrName>style.visibility</p:attrName>
                                        </p:attrNameLst>
                                      </p:cBhvr>
                                      <p:to>
                                        <p:strVal val="visible"/>
                                      </p:to>
                                    </p:set>
                                    <p:anim calcmode="lin" valueType="num">
                                      <p:cBhvr additive="base">
                                        <p:cTn id="38" dur="500"/>
                                        <p:tgtEl>
                                          <p:spTgt spid="498"/>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494"/>
                                        </p:tgtEl>
                                        <p:attrNameLst>
                                          <p:attrName>style.visibility</p:attrName>
                                        </p:attrNameLst>
                                      </p:cBhvr>
                                      <p:to>
                                        <p:strVal val="visible"/>
                                      </p:to>
                                    </p:set>
                                    <p:anim calcmode="lin" valueType="num">
                                      <p:cBhvr additive="base">
                                        <p:cTn id="41" dur="500"/>
                                        <p:tgtEl>
                                          <p:spTgt spid="494"/>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8"/>
                                        </p:tgtEl>
                                        <p:attrNameLst>
                                          <p:attrName>style.visibility</p:attrName>
                                        </p:attrNameLst>
                                      </p:cBhvr>
                                      <p:to>
                                        <p:strVal val="visible"/>
                                      </p:to>
                                    </p:set>
                                    <p:animEffect transition="in" filter="fade">
                                      <p:cBhvr>
                                        <p:cTn id="46" dur="5000"/>
                                        <p:tgtEl>
                                          <p:spTgt spid="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0" name="Google Shape;530;p4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31" name="Google Shape;531;p4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32" name="Google Shape;532;p40"/>
          <p:cNvGrpSpPr/>
          <p:nvPr/>
        </p:nvGrpSpPr>
        <p:grpSpPr>
          <a:xfrm>
            <a:off x="4707503" y="4837423"/>
            <a:ext cx="3393130" cy="697259"/>
            <a:chOff x="1452892" y="4172004"/>
            <a:chExt cx="4524174" cy="929679"/>
          </a:xfrm>
        </p:grpSpPr>
        <p:sp>
          <p:nvSpPr>
            <p:cNvPr id="533" name="Google Shape;533;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4" name="Google Shape;534;p40"/>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35" name="Google Shape;535;p40"/>
            <p:cNvSpPr txBox="1"/>
            <p:nvPr/>
          </p:nvSpPr>
          <p:spPr>
            <a:xfrm>
              <a:off x="2210521" y="4236023"/>
              <a:ext cx="3279900" cy="8133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536" name="Google Shape;536;p40"/>
          <p:cNvGrpSpPr/>
          <p:nvPr/>
        </p:nvGrpSpPr>
        <p:grpSpPr>
          <a:xfrm>
            <a:off x="1091373" y="4837423"/>
            <a:ext cx="3393130" cy="697259"/>
            <a:chOff x="1452892" y="4172004"/>
            <a:chExt cx="4524174" cy="929679"/>
          </a:xfrm>
        </p:grpSpPr>
        <p:sp>
          <p:nvSpPr>
            <p:cNvPr id="537" name="Google Shape;537;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38" name="Google Shape;538;p4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39" name="Google Shape;539;p40"/>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1700">
                  <a:solidFill>
                    <a:schemeClr val="lt1"/>
                  </a:solidFill>
                </a:rPr>
                <a:t>Placing advertisements by candy</a:t>
              </a:r>
              <a:endParaRPr sz="2400">
                <a:solidFill>
                  <a:schemeClr val="lt1"/>
                </a:solidFill>
              </a:endParaRPr>
            </a:p>
          </p:txBody>
        </p:sp>
      </p:grpSp>
      <p:cxnSp>
        <p:nvCxnSpPr>
          <p:cNvPr id="540" name="Google Shape;540;p4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41" name="Google Shape;541;p4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2" name="Google Shape;542;p4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43" name="Google Shape;543;p40"/>
          <p:cNvSpPr txBox="1"/>
          <p:nvPr/>
        </p:nvSpPr>
        <p:spPr>
          <a:xfrm>
            <a:off x="5319709" y="3996265"/>
            <a:ext cx="2534100" cy="687300"/>
          </a:xfrm>
          <a:prstGeom prst="rect">
            <a:avLst/>
          </a:prstGeom>
          <a:noFill/>
          <a:ln>
            <a:noFill/>
          </a:ln>
        </p:spPr>
        <p:txBody>
          <a:bodyPr spcFirstLastPara="1" wrap="square" lIns="68575" tIns="34275" rIns="68575" bIns="34275" anchor="ctr" anchorCtr="0">
            <a:normAutofit/>
          </a:bodyPr>
          <a:lstStyle/>
          <a:p>
            <a:pPr algn="ctr"/>
            <a:r>
              <a:rPr lang="en" sz="2000">
                <a:solidFill>
                  <a:schemeClr val="lt1"/>
                </a:solidFill>
              </a:rPr>
              <a:t>In store coupons &amp; deals</a:t>
            </a:r>
            <a:endParaRPr sz="2700">
              <a:solidFill>
                <a:schemeClr val="lt1"/>
              </a:solidFill>
            </a:endParaRPr>
          </a:p>
        </p:txBody>
      </p:sp>
      <p:sp>
        <p:nvSpPr>
          <p:cNvPr id="544" name="Google Shape;544;p40"/>
          <p:cNvSpPr/>
          <p:nvPr/>
        </p:nvSpPr>
        <p:spPr>
          <a:xfrm>
            <a:off x="4809122" y="53035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endParaRPr>
              <a:solidFill>
                <a:schemeClr val="lt1"/>
              </a:solidFill>
              <a:latin typeface="Calibri"/>
              <a:ea typeface="Calibri"/>
              <a:cs typeface="Calibri"/>
              <a:sym typeface="Calibri"/>
            </a:endParaRPr>
          </a:p>
        </p:txBody>
      </p:sp>
      <p:grpSp>
        <p:nvGrpSpPr>
          <p:cNvPr id="545" name="Google Shape;545;p40"/>
          <p:cNvGrpSpPr/>
          <p:nvPr/>
        </p:nvGrpSpPr>
        <p:grpSpPr>
          <a:xfrm>
            <a:off x="1089669" y="3991261"/>
            <a:ext cx="3393130" cy="698604"/>
            <a:chOff x="1452892" y="4172004"/>
            <a:chExt cx="4524174" cy="931472"/>
          </a:xfrm>
        </p:grpSpPr>
        <p:sp>
          <p:nvSpPr>
            <p:cNvPr id="546" name="Google Shape;546;p4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47" name="Google Shape;547;p4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48" name="Google Shape;548;p40"/>
            <p:cNvSpPr txBox="1"/>
            <p:nvPr/>
          </p:nvSpPr>
          <p:spPr>
            <a:xfrm>
              <a:off x="2027805" y="4187276"/>
              <a:ext cx="3378900" cy="916200"/>
            </a:xfrm>
            <a:prstGeom prst="rect">
              <a:avLst/>
            </a:prstGeom>
            <a:noFill/>
            <a:ln>
              <a:noFill/>
            </a:ln>
          </p:spPr>
          <p:txBody>
            <a:bodyPr spcFirstLastPara="1" wrap="square" lIns="68575" tIns="34275" rIns="68575" bIns="34275" anchor="ctr" anchorCtr="0">
              <a:normAutofit/>
            </a:bodyPr>
            <a:lstStyle/>
            <a:p>
              <a:pPr algn="ctr">
                <a:lnSpc>
                  <a:spcPct val="115000"/>
                </a:lnSpc>
              </a:pPr>
              <a:r>
                <a:rPr lang="en">
                  <a:solidFill>
                    <a:schemeClr val="lt1"/>
                  </a:solidFill>
                </a:rPr>
                <a:t>Brightly colored ads on storefronts and gas pumps</a:t>
              </a:r>
              <a:endParaRPr sz="2100">
                <a:solidFill>
                  <a:schemeClr val="lt1"/>
                </a:solidFill>
              </a:endParaRPr>
            </a:p>
          </p:txBody>
        </p:sp>
      </p:grpSp>
      <p:pic>
        <p:nvPicPr>
          <p:cNvPr id="549" name="Google Shape;549;p4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550" name="Google Shape;550;p40"/>
          <p:cNvGrpSpPr/>
          <p:nvPr/>
        </p:nvGrpSpPr>
        <p:grpSpPr>
          <a:xfrm>
            <a:off x="0" y="3002835"/>
            <a:ext cx="9144000" cy="852303"/>
            <a:chOff x="0" y="2860778"/>
            <a:chExt cx="12192000" cy="1136404"/>
          </a:xfrm>
        </p:grpSpPr>
        <p:cxnSp>
          <p:nvCxnSpPr>
            <p:cNvPr id="551" name="Google Shape;551;p4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552" name="Google Shape;552;p4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553" name="Google Shape;553;p40"/>
            <p:cNvSpPr txBox="1"/>
            <p:nvPr/>
          </p:nvSpPr>
          <p:spPr>
            <a:xfrm>
              <a:off x="1332955" y="2973934"/>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rgbClr val="FFFFFF"/>
                  </a:solidFill>
                </a:rPr>
                <a:t>5. Which is an example of ‘Point of Sale’ marketing of tobacco products?</a:t>
              </a:r>
              <a:endParaRPr sz="2000">
                <a:solidFill>
                  <a:srgbClr val="FFFFFF"/>
                </a:solidFill>
              </a:endParaRPr>
            </a:p>
          </p:txBody>
        </p:sp>
      </p:grpSp>
      <p:pic>
        <p:nvPicPr>
          <p:cNvPr id="554" name="Google Shape;554;p4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555" name="Google Shape;555;p4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556" name="Google Shape;556;p4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557" name="Google Shape;557;p40"/>
          <p:cNvGrpSpPr/>
          <p:nvPr/>
        </p:nvGrpSpPr>
        <p:grpSpPr>
          <a:xfrm>
            <a:off x="6465385" y="2565517"/>
            <a:ext cx="2680304" cy="263528"/>
            <a:chOff x="8618386" y="2327939"/>
            <a:chExt cx="3555723" cy="351370"/>
          </a:xfrm>
        </p:grpSpPr>
        <p:cxnSp>
          <p:nvCxnSpPr>
            <p:cNvPr id="558" name="Google Shape;558;p40"/>
            <p:cNvCxnSpPr>
              <a:stCxn id="55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559" name="Google Shape;559;p40"/>
            <p:cNvSpPr/>
            <p:nvPr/>
          </p:nvSpPr>
          <p:spPr>
            <a:xfrm>
              <a:off x="8618386" y="23321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60" name="Google Shape;560;p40"/>
            <p:cNvSpPr txBox="1"/>
            <p:nvPr/>
          </p:nvSpPr>
          <p:spPr>
            <a:xfrm>
              <a:off x="8785840" y="23279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
        <p:nvSpPr>
          <p:cNvPr id="561" name="Google Shape;561;p40"/>
          <p:cNvSpPr/>
          <p:nvPr/>
        </p:nvSpPr>
        <p:spPr>
          <a:xfrm>
            <a:off x="7156949" y="110524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CALL A FRIEND</a:t>
            </a:r>
            <a:endParaRPr>
              <a:solidFill>
                <a:schemeClr val="lt1"/>
              </a:solidFill>
              <a:latin typeface="Calibri"/>
              <a:ea typeface="Calibri"/>
              <a:cs typeface="Calibri"/>
              <a:sym typeface="Calibri"/>
            </a:endParaRPr>
          </a:p>
        </p:txBody>
      </p:sp>
      <p:sp>
        <p:nvSpPr>
          <p:cNvPr id="562" name="Google Shape;562;p40"/>
          <p:cNvSpPr/>
          <p:nvPr/>
        </p:nvSpPr>
        <p:spPr>
          <a:xfrm>
            <a:off x="7156949" y="1403291"/>
            <a:ext cx="1490585" cy="260378"/>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a:solidFill>
                  <a:schemeClr val="lt1"/>
                </a:solidFill>
                <a:latin typeface="Calibri"/>
                <a:ea typeface="Calibri"/>
                <a:cs typeface="Calibri"/>
                <a:sym typeface="Calibri"/>
              </a:rPr>
              <a:t>LIFELINE</a:t>
            </a:r>
            <a:endParaRPr>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4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68" name="Google Shape;568;p41" descr="Ein Bild, das Zeichnung enthält.&#10;&#10;Automatisch generierte Beschreibung"/>
          <p:cNvPicPr preferRelativeResize="0"/>
          <p:nvPr/>
        </p:nvPicPr>
        <p:blipFill rotWithShape="1">
          <a:blip r:embed="rId4">
            <a:alphaModFix/>
          </a:blip>
          <a:srcRect/>
          <a:stretch/>
        </p:blipFill>
        <p:spPr>
          <a:xfrm>
            <a:off x="8395355" y="5741201"/>
            <a:ext cx="570051" cy="114000"/>
          </a:xfrm>
          <a:prstGeom prst="rect">
            <a:avLst/>
          </a:prstGeom>
          <a:noFill/>
          <a:ln>
            <a:noFill/>
          </a:ln>
        </p:spPr>
      </p:pic>
      <p:sp>
        <p:nvSpPr>
          <p:cNvPr id="569" name="Google Shape;569;p41"/>
          <p:cNvSpPr/>
          <p:nvPr/>
        </p:nvSpPr>
        <p:spPr>
          <a:xfrm>
            <a:off x="1068450" y="1361704"/>
            <a:ext cx="7007100" cy="3824100"/>
          </a:xfrm>
          <a:prstGeom prst="roundRect">
            <a:avLst>
              <a:gd name="adj" fmla="val 16667"/>
            </a:avLst>
          </a:prstGeom>
          <a:solidFill>
            <a:schemeClr val="lt1">
              <a:alpha val="49803"/>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70" name="Google Shape;570;p41"/>
          <p:cNvSpPr/>
          <p:nvPr/>
        </p:nvSpPr>
        <p:spPr>
          <a:xfrm>
            <a:off x="1068450" y="1929200"/>
            <a:ext cx="2612700" cy="28938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buClr>
                <a:schemeClr val="dk1"/>
              </a:buClr>
              <a:buSzPts val="1100"/>
            </a:pPr>
            <a:endParaRPr sz="2000" b="1">
              <a:solidFill>
                <a:schemeClr val="dk1"/>
              </a:solidFill>
            </a:endParaRPr>
          </a:p>
          <a:p>
            <a:pPr algn="ctr">
              <a:spcBef>
                <a:spcPts val="1200"/>
              </a:spcBef>
              <a:buClr>
                <a:schemeClr val="dk1"/>
              </a:buClr>
              <a:buSzPts val="1400"/>
            </a:pPr>
            <a:endParaRPr b="1">
              <a:solidFill>
                <a:schemeClr val="dk1"/>
              </a:solidFill>
              <a:latin typeface="Calibri"/>
              <a:ea typeface="Calibri"/>
              <a:cs typeface="Calibri"/>
              <a:sym typeface="Calibri"/>
            </a:endParaRPr>
          </a:p>
        </p:txBody>
      </p:sp>
      <p:pic>
        <p:nvPicPr>
          <p:cNvPr id="571" name="Google Shape;571;p41"/>
          <p:cNvPicPr preferRelativeResize="0"/>
          <p:nvPr/>
        </p:nvPicPr>
        <p:blipFill>
          <a:blip r:embed="rId5">
            <a:alphaModFix/>
          </a:blip>
          <a:stretch>
            <a:fillRect/>
          </a:stretch>
        </p:blipFill>
        <p:spPr>
          <a:xfrm>
            <a:off x="1423226" y="1514801"/>
            <a:ext cx="3306675" cy="2200125"/>
          </a:xfrm>
          <a:prstGeom prst="rect">
            <a:avLst/>
          </a:prstGeom>
          <a:noFill/>
          <a:ln>
            <a:noFill/>
          </a:ln>
        </p:spPr>
      </p:pic>
      <p:pic>
        <p:nvPicPr>
          <p:cNvPr id="572" name="Google Shape;572;p41"/>
          <p:cNvPicPr preferRelativeResize="0"/>
          <p:nvPr/>
        </p:nvPicPr>
        <p:blipFill rotWithShape="1">
          <a:blip r:embed="rId6">
            <a:alphaModFix/>
          </a:blip>
          <a:srcRect r="8088" b="7535"/>
          <a:stretch/>
        </p:blipFill>
        <p:spPr>
          <a:xfrm>
            <a:off x="4801975" y="1514800"/>
            <a:ext cx="2916116" cy="2200124"/>
          </a:xfrm>
          <a:prstGeom prst="rect">
            <a:avLst/>
          </a:prstGeom>
          <a:noFill/>
          <a:ln>
            <a:noFill/>
          </a:ln>
        </p:spPr>
      </p:pic>
      <p:pic>
        <p:nvPicPr>
          <p:cNvPr id="573" name="Google Shape;573;p41"/>
          <p:cNvPicPr preferRelativeResize="0"/>
          <p:nvPr/>
        </p:nvPicPr>
        <p:blipFill>
          <a:blip r:embed="rId7">
            <a:alphaModFix/>
          </a:blip>
          <a:stretch>
            <a:fillRect/>
          </a:stretch>
        </p:blipFill>
        <p:spPr>
          <a:xfrm>
            <a:off x="2914650" y="3754864"/>
            <a:ext cx="3314700" cy="138112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79" name="Google Shape;579;p4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580" name="Google Shape;580;p4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581" name="Google Shape;581;p42"/>
          <p:cNvGrpSpPr/>
          <p:nvPr/>
        </p:nvGrpSpPr>
        <p:grpSpPr>
          <a:xfrm>
            <a:off x="4707503" y="4824639"/>
            <a:ext cx="3393130" cy="710043"/>
            <a:chOff x="1452892" y="4154959"/>
            <a:chExt cx="4524174" cy="946724"/>
          </a:xfrm>
        </p:grpSpPr>
        <p:sp>
          <p:nvSpPr>
            <p:cNvPr id="582" name="Google Shape;582;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3" name="Google Shape;583;p42"/>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584" name="Google Shape;584;p42"/>
            <p:cNvSpPr txBox="1"/>
            <p:nvPr/>
          </p:nvSpPr>
          <p:spPr>
            <a:xfrm>
              <a:off x="2163338" y="4154959"/>
              <a:ext cx="3378900" cy="916200"/>
            </a:xfrm>
            <a:prstGeom prst="rect">
              <a:avLst/>
            </a:prstGeom>
            <a:noFill/>
            <a:ln>
              <a:noFill/>
            </a:ln>
          </p:spPr>
          <p:txBody>
            <a:bodyPr spcFirstLastPara="1" wrap="square" lIns="68575" tIns="34275" rIns="68575" bIns="34275" anchor="ctr" anchorCtr="0">
              <a:normAutofit/>
            </a:bodyPr>
            <a:lstStyle/>
            <a:p>
              <a:r>
                <a:rPr lang="en" sz="2300" dirty="0">
                  <a:solidFill>
                    <a:schemeClr val="lt1"/>
                  </a:solidFill>
                </a:rPr>
                <a:t>None of the above</a:t>
              </a:r>
              <a:endParaRPr sz="2300" dirty="0">
                <a:solidFill>
                  <a:schemeClr val="lt1"/>
                </a:solidFill>
              </a:endParaRPr>
            </a:p>
          </p:txBody>
        </p:sp>
      </p:grpSp>
      <p:grpSp>
        <p:nvGrpSpPr>
          <p:cNvPr id="585" name="Google Shape;585;p42"/>
          <p:cNvGrpSpPr/>
          <p:nvPr/>
        </p:nvGrpSpPr>
        <p:grpSpPr>
          <a:xfrm>
            <a:off x="1091373" y="4837423"/>
            <a:ext cx="3393130" cy="697259"/>
            <a:chOff x="1452892" y="4172004"/>
            <a:chExt cx="4524174" cy="929679"/>
          </a:xfrm>
        </p:grpSpPr>
        <p:sp>
          <p:nvSpPr>
            <p:cNvPr id="586" name="Google Shape;586;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87" name="Google Shape;587;p4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588" name="Google Shape;588;p4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589" name="Google Shape;589;p4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590" name="Google Shape;590;p4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1" name="Google Shape;591;p4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592" name="Google Shape;592;p42"/>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593" name="Google Shape;593;p42"/>
          <p:cNvGrpSpPr/>
          <p:nvPr/>
        </p:nvGrpSpPr>
        <p:grpSpPr>
          <a:xfrm>
            <a:off x="1089669" y="3991262"/>
            <a:ext cx="3393130" cy="698591"/>
            <a:chOff x="1452892" y="4172004"/>
            <a:chExt cx="4524174" cy="931455"/>
          </a:xfrm>
        </p:grpSpPr>
        <p:sp>
          <p:nvSpPr>
            <p:cNvPr id="594" name="Google Shape;594;p4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595" name="Google Shape;595;p4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596" name="Google Shape;596;p42"/>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597" name="Google Shape;597;p42"/>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598" name="Google Shape;598;p42"/>
          <p:cNvGrpSpPr/>
          <p:nvPr/>
        </p:nvGrpSpPr>
        <p:grpSpPr>
          <a:xfrm>
            <a:off x="0" y="3002835"/>
            <a:ext cx="9144000" cy="852303"/>
            <a:chOff x="0" y="2860778"/>
            <a:chExt cx="12192000" cy="1136404"/>
          </a:xfrm>
        </p:grpSpPr>
        <p:cxnSp>
          <p:nvCxnSpPr>
            <p:cNvPr id="599" name="Google Shape;599;p4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00" name="Google Shape;600;p4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01" name="Google Shape;601;p42"/>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02" name="Google Shape;602;p4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03" name="Google Shape;603;p4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04" name="Google Shape;604;p4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05" name="Google Shape;605;p42"/>
          <p:cNvGrpSpPr/>
          <p:nvPr/>
        </p:nvGrpSpPr>
        <p:grpSpPr>
          <a:xfrm>
            <a:off x="6464099" y="2599016"/>
            <a:ext cx="2680317" cy="260366"/>
            <a:chOff x="8618369" y="2322355"/>
            <a:chExt cx="3555740" cy="347154"/>
          </a:xfrm>
        </p:grpSpPr>
        <p:cxnSp>
          <p:nvCxnSpPr>
            <p:cNvPr id="606" name="Google Shape;606;p42"/>
            <p:cNvCxnSpPr>
              <a:stCxn id="60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07" name="Google Shape;607;p4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08" name="Google Shape;608;p4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09" name="Google Shape;609;p42"/>
          <p:cNvGrpSpPr/>
          <p:nvPr/>
        </p:nvGrpSpPr>
        <p:grpSpPr>
          <a:xfrm>
            <a:off x="7120923" y="1159966"/>
            <a:ext cx="1490596" cy="260366"/>
            <a:chOff x="9395100" y="2116888"/>
            <a:chExt cx="1977442" cy="347154"/>
          </a:xfrm>
        </p:grpSpPr>
        <p:sp>
          <p:nvSpPr>
            <p:cNvPr id="610" name="Google Shape;610;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1" name="Google Shape;611;p4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12" name="Google Shape;612;p42"/>
          <p:cNvGrpSpPr/>
          <p:nvPr/>
        </p:nvGrpSpPr>
        <p:grpSpPr>
          <a:xfrm>
            <a:off x="7157646" y="1474420"/>
            <a:ext cx="1453420" cy="260366"/>
            <a:chOff x="9395100" y="2116888"/>
            <a:chExt cx="1977442" cy="347154"/>
          </a:xfrm>
        </p:grpSpPr>
        <p:sp>
          <p:nvSpPr>
            <p:cNvPr id="613" name="Google Shape;613;p4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14" name="Google Shape;614;p4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3573"/>
                                        <p:tgtEl>
                                          <p:spTgt spid="603"/>
                                        </p:tgtEl>
                                      </p:cBhvr>
                                    </p:animEffect>
                                  </p:childTnLst>
                                </p:cTn>
                              </p:par>
                              <p:par>
                                <p:cTn id="8" presetID="10" presetClass="entr" presetSubtype="0" fill="hold" nodeType="withEffect">
                                  <p:stCondLst>
                                    <p:cond delay="1000"/>
                                  </p:stCondLst>
                                  <p:childTnLst>
                                    <p:set>
                                      <p:cBhvr>
                                        <p:cTn id="9" dur="1" fill="hold">
                                          <p:stCondLst>
                                            <p:cond delay="0"/>
                                          </p:stCondLst>
                                        </p:cTn>
                                        <p:tgtEl>
                                          <p:spTgt spid="598"/>
                                        </p:tgtEl>
                                        <p:attrNameLst>
                                          <p:attrName>style.visibility</p:attrName>
                                        </p:attrNameLst>
                                      </p:cBhvr>
                                      <p:to>
                                        <p:strVal val="visible"/>
                                      </p:to>
                                    </p:set>
                                    <p:animEffect transition="in" filter="fade">
                                      <p:cBhvr>
                                        <p:cTn id="10" dur="1000"/>
                                        <p:tgtEl>
                                          <p:spTgt spid="598"/>
                                        </p:tgtEl>
                                      </p:cBhvr>
                                    </p:animEffect>
                                  </p:childTnLst>
                                </p:cTn>
                              </p:par>
                              <p:par>
                                <p:cTn id="11" presetID="2" presetClass="entr" presetSubtype="2" fill="hold" nodeType="withEffect">
                                  <p:stCondLst>
                                    <p:cond delay="2250"/>
                                  </p:stCondLst>
                                  <p:childTnLst>
                                    <p:set>
                                      <p:cBhvr>
                                        <p:cTn id="12" dur="1" fill="hold">
                                          <p:stCondLst>
                                            <p:cond delay="0"/>
                                          </p:stCondLst>
                                        </p:cTn>
                                        <p:tgtEl>
                                          <p:spTgt spid="605"/>
                                        </p:tgtEl>
                                        <p:attrNameLst>
                                          <p:attrName>style.visibility</p:attrName>
                                        </p:attrNameLst>
                                      </p:cBhvr>
                                      <p:to>
                                        <p:strVal val="visible"/>
                                      </p:to>
                                    </p:set>
                                    <p:anim calcmode="lin" valueType="num">
                                      <p:cBhvr additive="base">
                                        <p:cTn id="13" dur="500"/>
                                        <p:tgtEl>
                                          <p:spTgt spid="60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02"/>
                                        </p:tgtEl>
                                        <p:attrNameLst>
                                          <p:attrName>style.visibility</p:attrName>
                                        </p:attrNameLst>
                                      </p:cBhvr>
                                      <p:to>
                                        <p:strVal val="visible"/>
                                      </p:to>
                                    </p:set>
                                    <p:animEffect transition="in" filter="fade">
                                      <p:cBhvr>
                                        <p:cTn id="17" dur="5000"/>
                                        <p:tgtEl>
                                          <p:spTgt spid="602"/>
                                        </p:tgtEl>
                                      </p:cBhvr>
                                    </p:animEffect>
                                  </p:childTnLst>
                                </p:cTn>
                              </p:par>
                              <p:par>
                                <p:cTn id="18" presetID="10" presetClass="entr" presetSubtype="0" fill="hold" nodeType="withEffect">
                                  <p:stCondLst>
                                    <p:cond delay="0"/>
                                  </p:stCondLst>
                                  <p:childTnLst>
                                    <p:set>
                                      <p:cBhvr>
                                        <p:cTn id="19" dur="1" fill="hold">
                                          <p:stCondLst>
                                            <p:cond delay="0"/>
                                          </p:stCondLst>
                                        </p:cTn>
                                        <p:tgtEl>
                                          <p:spTgt spid="589"/>
                                        </p:tgtEl>
                                        <p:attrNameLst>
                                          <p:attrName>style.visibility</p:attrName>
                                        </p:attrNameLst>
                                      </p:cBhvr>
                                      <p:to>
                                        <p:strVal val="visible"/>
                                      </p:to>
                                    </p:set>
                                    <p:animEffect transition="in" filter="fade">
                                      <p:cBhvr>
                                        <p:cTn id="20" dur="500"/>
                                        <p:tgtEl>
                                          <p:spTgt spid="589"/>
                                        </p:tgtEl>
                                      </p:cBhvr>
                                    </p:animEffect>
                                  </p:childTnLst>
                                </p:cTn>
                              </p:par>
                              <p:par>
                                <p:cTn id="21" presetID="10" presetClass="entr" presetSubtype="0" fill="hold" nodeType="withEffect">
                                  <p:stCondLst>
                                    <p:cond delay="0"/>
                                  </p:stCondLst>
                                  <p:childTnLst>
                                    <p:set>
                                      <p:cBhvr>
                                        <p:cTn id="22" dur="1" fill="hold">
                                          <p:stCondLst>
                                            <p:cond delay="0"/>
                                          </p:stCondLst>
                                        </p:cTn>
                                        <p:tgtEl>
                                          <p:spTgt spid="580"/>
                                        </p:tgtEl>
                                        <p:attrNameLst>
                                          <p:attrName>style.visibility</p:attrName>
                                        </p:attrNameLst>
                                      </p:cBhvr>
                                      <p:to>
                                        <p:strVal val="visible"/>
                                      </p:to>
                                    </p:set>
                                    <p:animEffect transition="in" filter="fade">
                                      <p:cBhvr>
                                        <p:cTn id="23" dur="500"/>
                                        <p:tgtEl>
                                          <p:spTgt spid="580"/>
                                        </p:tgtEl>
                                      </p:cBhvr>
                                    </p:animEffect>
                                  </p:childTnLst>
                                </p:cTn>
                              </p:par>
                              <p:par>
                                <p:cTn id="24" presetID="2" presetClass="entr" presetSubtype="8" fill="hold" nodeType="withEffect">
                                  <p:stCondLst>
                                    <p:cond delay="500"/>
                                  </p:stCondLst>
                                  <p:childTnLst>
                                    <p:set>
                                      <p:cBhvr>
                                        <p:cTn id="25" dur="1" fill="hold">
                                          <p:stCondLst>
                                            <p:cond delay="0"/>
                                          </p:stCondLst>
                                        </p:cTn>
                                        <p:tgtEl>
                                          <p:spTgt spid="593"/>
                                        </p:tgtEl>
                                        <p:attrNameLst>
                                          <p:attrName>style.visibility</p:attrName>
                                        </p:attrNameLst>
                                      </p:cBhvr>
                                      <p:to>
                                        <p:strVal val="visible"/>
                                      </p:to>
                                    </p:set>
                                    <p:anim calcmode="lin" valueType="num">
                                      <p:cBhvr additive="base">
                                        <p:cTn id="26" dur="500"/>
                                        <p:tgtEl>
                                          <p:spTgt spid="59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590"/>
                                        </p:tgtEl>
                                        <p:attrNameLst>
                                          <p:attrName>style.visibility</p:attrName>
                                        </p:attrNameLst>
                                      </p:cBhvr>
                                      <p:to>
                                        <p:strVal val="visible"/>
                                      </p:to>
                                    </p:set>
                                    <p:anim calcmode="lin" valueType="num">
                                      <p:cBhvr additive="base">
                                        <p:cTn id="29" dur="500"/>
                                        <p:tgtEl>
                                          <p:spTgt spid="590"/>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591"/>
                                        </p:tgtEl>
                                        <p:attrNameLst>
                                          <p:attrName>style.visibility</p:attrName>
                                        </p:attrNameLst>
                                      </p:cBhvr>
                                      <p:to>
                                        <p:strVal val="visible"/>
                                      </p:to>
                                    </p:set>
                                    <p:anim calcmode="lin" valueType="num">
                                      <p:cBhvr additive="base">
                                        <p:cTn id="32" dur="500"/>
                                        <p:tgtEl>
                                          <p:spTgt spid="591"/>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592"/>
                                        </p:tgtEl>
                                        <p:attrNameLst>
                                          <p:attrName>style.visibility</p:attrName>
                                        </p:attrNameLst>
                                      </p:cBhvr>
                                      <p:to>
                                        <p:strVal val="visible"/>
                                      </p:to>
                                    </p:set>
                                    <p:anim calcmode="lin" valueType="num">
                                      <p:cBhvr additive="base">
                                        <p:cTn id="35" dur="500"/>
                                        <p:tgtEl>
                                          <p:spTgt spid="592"/>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585"/>
                                        </p:tgtEl>
                                        <p:attrNameLst>
                                          <p:attrName>style.visibility</p:attrName>
                                        </p:attrNameLst>
                                      </p:cBhvr>
                                      <p:to>
                                        <p:strVal val="visible"/>
                                      </p:to>
                                    </p:set>
                                    <p:anim calcmode="lin" valueType="num">
                                      <p:cBhvr additive="base">
                                        <p:cTn id="38" dur="500"/>
                                        <p:tgtEl>
                                          <p:spTgt spid="585"/>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581"/>
                                        </p:tgtEl>
                                        <p:attrNameLst>
                                          <p:attrName>style.visibility</p:attrName>
                                        </p:attrNameLst>
                                      </p:cBhvr>
                                      <p:to>
                                        <p:strVal val="visible"/>
                                      </p:to>
                                    </p:set>
                                    <p:anim calcmode="lin" valueType="num">
                                      <p:cBhvr additive="base">
                                        <p:cTn id="41" dur="500"/>
                                        <p:tgtEl>
                                          <p:spTgt spid="581"/>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4"/>
                                        </p:tgtEl>
                                        <p:attrNameLst>
                                          <p:attrName>style.visibility</p:attrName>
                                        </p:attrNameLst>
                                      </p:cBhvr>
                                      <p:to>
                                        <p:strVal val="visible"/>
                                      </p:to>
                                    </p:set>
                                    <p:animEffect transition="in" filter="fade">
                                      <p:cBhvr>
                                        <p:cTn id="46" dur="5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4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0" name="Google Shape;620;p4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21" name="Google Shape;621;p4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22" name="Google Shape;622;p43"/>
          <p:cNvGrpSpPr/>
          <p:nvPr/>
        </p:nvGrpSpPr>
        <p:grpSpPr>
          <a:xfrm>
            <a:off x="4707503" y="4837423"/>
            <a:ext cx="3393130" cy="697259"/>
            <a:chOff x="1452892" y="4172004"/>
            <a:chExt cx="4524174" cy="929679"/>
          </a:xfrm>
        </p:grpSpPr>
        <p:sp>
          <p:nvSpPr>
            <p:cNvPr id="623" name="Google Shape;623;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4" name="Google Shape;624;p43"/>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25" name="Google Shape;625;p43"/>
            <p:cNvSpPr txBox="1"/>
            <p:nvPr/>
          </p:nvSpPr>
          <p:spPr>
            <a:xfrm>
              <a:off x="2213787" y="4172007"/>
              <a:ext cx="3328500" cy="899100"/>
            </a:xfrm>
            <a:prstGeom prst="rect">
              <a:avLst/>
            </a:prstGeom>
            <a:solidFill>
              <a:schemeClr val="accent2"/>
            </a:solidFill>
            <a:ln>
              <a:noFill/>
            </a:ln>
          </p:spPr>
          <p:txBody>
            <a:bodyPr spcFirstLastPara="1" wrap="square" lIns="68575" tIns="34275" rIns="68575" bIns="34275" anchor="ctr" anchorCtr="0">
              <a:normAutofit fontScale="92500"/>
            </a:bodyPr>
            <a:lstStyle/>
            <a:p>
              <a:r>
                <a:rPr lang="en" sz="2300" dirty="0">
                  <a:solidFill>
                    <a:schemeClr val="lt1"/>
                  </a:solidFill>
                </a:rPr>
                <a:t>None of the above</a:t>
              </a:r>
              <a:endParaRPr sz="2300" dirty="0">
                <a:solidFill>
                  <a:schemeClr val="lt1"/>
                </a:solidFill>
              </a:endParaRPr>
            </a:p>
          </p:txBody>
        </p:sp>
      </p:grpSp>
      <p:grpSp>
        <p:nvGrpSpPr>
          <p:cNvPr id="626" name="Google Shape;626;p43"/>
          <p:cNvGrpSpPr/>
          <p:nvPr/>
        </p:nvGrpSpPr>
        <p:grpSpPr>
          <a:xfrm>
            <a:off x="1091373" y="4837423"/>
            <a:ext cx="3393130" cy="697259"/>
            <a:chOff x="1452892" y="4172004"/>
            <a:chExt cx="4524174" cy="929679"/>
          </a:xfrm>
        </p:grpSpPr>
        <p:sp>
          <p:nvSpPr>
            <p:cNvPr id="627" name="Google Shape;627;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28" name="Google Shape;628;p4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29" name="Google Shape;629;p4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pPr algn="ctr"/>
              <a:r>
                <a:rPr lang="en" sz="2000" dirty="0">
                  <a:solidFill>
                    <a:schemeClr val="lt1"/>
                  </a:solidFill>
                </a:rPr>
                <a:t>Around Children</a:t>
              </a:r>
              <a:endParaRPr sz="2000" dirty="0">
                <a:solidFill>
                  <a:schemeClr val="lt1"/>
                </a:solidFill>
              </a:endParaRPr>
            </a:p>
          </p:txBody>
        </p:sp>
      </p:grpSp>
      <p:cxnSp>
        <p:nvCxnSpPr>
          <p:cNvPr id="630" name="Google Shape;630;p4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31" name="Google Shape;631;p4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2" name="Google Shape;632;p4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33" name="Google Shape;633;p43"/>
          <p:cNvSpPr txBox="1"/>
          <p:nvPr/>
        </p:nvSpPr>
        <p:spPr>
          <a:xfrm>
            <a:off x="5193609" y="3991252"/>
            <a:ext cx="2534100" cy="687300"/>
          </a:xfrm>
          <a:prstGeom prst="rect">
            <a:avLst/>
          </a:prstGeom>
          <a:noFill/>
          <a:ln>
            <a:noFill/>
          </a:ln>
        </p:spPr>
        <p:txBody>
          <a:bodyPr spcFirstLastPara="1" wrap="square" lIns="68575" tIns="34275" rIns="68575" bIns="34275" anchor="ctr" anchorCtr="0">
            <a:noAutofit/>
          </a:bodyPr>
          <a:lstStyle/>
          <a:p>
            <a:pPr algn="ctr"/>
            <a:r>
              <a:rPr lang="en" sz="2100" dirty="0">
                <a:solidFill>
                  <a:schemeClr val="lt1"/>
                </a:solidFill>
              </a:rPr>
              <a:t>While Breastfeeding</a:t>
            </a:r>
            <a:endParaRPr sz="2800" dirty="0">
              <a:solidFill>
                <a:schemeClr val="lt1"/>
              </a:solidFill>
            </a:endParaRPr>
          </a:p>
        </p:txBody>
      </p:sp>
      <p:grpSp>
        <p:nvGrpSpPr>
          <p:cNvPr id="634" name="Google Shape;634;p43"/>
          <p:cNvGrpSpPr/>
          <p:nvPr/>
        </p:nvGrpSpPr>
        <p:grpSpPr>
          <a:xfrm>
            <a:off x="1089669" y="3991262"/>
            <a:ext cx="3393130" cy="698591"/>
            <a:chOff x="1452892" y="4172004"/>
            <a:chExt cx="4524174" cy="931455"/>
          </a:xfrm>
        </p:grpSpPr>
        <p:sp>
          <p:nvSpPr>
            <p:cNvPr id="635" name="Google Shape;635;p4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36" name="Google Shape;636;p4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37" name="Google Shape;637;p43"/>
            <p:cNvSpPr txBox="1"/>
            <p:nvPr/>
          </p:nvSpPr>
          <p:spPr>
            <a:xfrm>
              <a:off x="2111905" y="4187259"/>
              <a:ext cx="3378900" cy="916200"/>
            </a:xfrm>
            <a:prstGeom prst="rect">
              <a:avLst/>
            </a:prstGeom>
            <a:noFill/>
            <a:ln>
              <a:noFill/>
            </a:ln>
          </p:spPr>
          <p:txBody>
            <a:bodyPr spcFirstLastPara="1" wrap="square" lIns="68575" tIns="34275" rIns="68575" bIns="34275" anchor="ctr" anchorCtr="0">
              <a:noAutofit/>
            </a:bodyPr>
            <a:lstStyle/>
            <a:p>
              <a:pPr algn="ctr"/>
              <a:r>
                <a:rPr lang="en" sz="2000" dirty="0">
                  <a:solidFill>
                    <a:schemeClr val="lt1"/>
                  </a:solidFill>
                </a:rPr>
                <a:t>While Pregnant</a:t>
              </a:r>
              <a:endParaRPr sz="2700" dirty="0">
                <a:solidFill>
                  <a:schemeClr val="lt1"/>
                </a:solidFill>
              </a:endParaRPr>
            </a:p>
          </p:txBody>
        </p:sp>
      </p:grpSp>
      <p:pic>
        <p:nvPicPr>
          <p:cNvPr id="638" name="Google Shape;638;p43"/>
          <p:cNvPicPr preferRelativeResize="0"/>
          <p:nvPr/>
        </p:nvPicPr>
        <p:blipFill rotWithShape="1">
          <a:blip r:embed="rId5">
            <a:alphaModFix/>
          </a:blip>
          <a:srcRect/>
          <a:stretch/>
        </p:blipFill>
        <p:spPr>
          <a:xfrm>
            <a:off x="2940109" y="860430"/>
            <a:ext cx="3263782" cy="2301330"/>
          </a:xfrm>
          <a:prstGeom prst="rect">
            <a:avLst/>
          </a:prstGeom>
          <a:noFill/>
          <a:ln>
            <a:noFill/>
          </a:ln>
        </p:spPr>
      </p:pic>
      <p:grpSp>
        <p:nvGrpSpPr>
          <p:cNvPr id="639" name="Google Shape;639;p43"/>
          <p:cNvGrpSpPr/>
          <p:nvPr/>
        </p:nvGrpSpPr>
        <p:grpSpPr>
          <a:xfrm>
            <a:off x="0" y="3002835"/>
            <a:ext cx="9144000" cy="852303"/>
            <a:chOff x="0" y="2860778"/>
            <a:chExt cx="12192000" cy="1136404"/>
          </a:xfrm>
        </p:grpSpPr>
        <p:cxnSp>
          <p:nvCxnSpPr>
            <p:cNvPr id="640" name="Google Shape;640;p4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41" name="Google Shape;641;p4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42" name="Google Shape;642;p43"/>
            <p:cNvSpPr txBox="1"/>
            <p:nvPr/>
          </p:nvSpPr>
          <p:spPr>
            <a:xfrm>
              <a:off x="1669433" y="3062450"/>
              <a:ext cx="85266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100" b="1" dirty="0">
                  <a:solidFill>
                    <a:schemeClr val="lt1"/>
                  </a:solidFill>
                </a:rPr>
                <a:t>6. When is it safe to use marijuana?</a:t>
              </a:r>
              <a:endParaRPr sz="2100" b="1" dirty="0">
                <a:solidFill>
                  <a:schemeClr val="lt1"/>
                </a:solidFill>
              </a:endParaRPr>
            </a:p>
            <a:p>
              <a:pPr marL="457200">
                <a:lnSpc>
                  <a:spcPct val="115000"/>
                </a:lnSpc>
              </a:pPr>
              <a:endParaRPr sz="1100" b="1" dirty="0">
                <a:solidFill>
                  <a:schemeClr val="lt1"/>
                </a:solidFill>
              </a:endParaRPr>
            </a:p>
          </p:txBody>
        </p:sp>
      </p:grpSp>
      <p:pic>
        <p:nvPicPr>
          <p:cNvPr id="643" name="Google Shape;643;p4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44" name="Google Shape;644;p4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45" name="Google Shape;645;p4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46" name="Google Shape;646;p43"/>
          <p:cNvGrpSpPr/>
          <p:nvPr/>
        </p:nvGrpSpPr>
        <p:grpSpPr>
          <a:xfrm>
            <a:off x="6464099" y="2599016"/>
            <a:ext cx="2680317" cy="260366"/>
            <a:chOff x="8618369" y="2322355"/>
            <a:chExt cx="3555740" cy="347154"/>
          </a:xfrm>
        </p:grpSpPr>
        <p:cxnSp>
          <p:nvCxnSpPr>
            <p:cNvPr id="647" name="Google Shape;647;p43"/>
            <p:cNvCxnSpPr>
              <a:stCxn id="648"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48" name="Google Shape;648;p4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49" name="Google Shape;649;p4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4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57" name="Google Shape;657;p44"/>
          <p:cNvSpPr/>
          <p:nvPr/>
        </p:nvSpPr>
        <p:spPr>
          <a:xfrm>
            <a:off x="1702575" y="1595900"/>
            <a:ext cx="5781300" cy="892200"/>
          </a:xfrm>
          <a:prstGeom prst="rect">
            <a:avLst/>
          </a:prstGeom>
          <a:noFill/>
          <a:ln>
            <a:noFill/>
          </a:ln>
        </p:spPr>
        <p:txBody>
          <a:bodyPr spcFirstLastPara="1" wrap="square" lIns="68575" tIns="34275" rIns="68575" bIns="34275" anchor="ctr" anchorCtr="0">
            <a:noAutofit/>
          </a:bodyPr>
          <a:lstStyle/>
          <a:p>
            <a:pPr algn="ctr">
              <a:lnSpc>
                <a:spcPct val="115000"/>
              </a:lnSpc>
              <a:buClr>
                <a:schemeClr val="dk1"/>
              </a:buClr>
              <a:buSzPts val="1100"/>
            </a:pPr>
            <a:endParaRPr sz="1700" b="1" dirty="0">
              <a:solidFill>
                <a:schemeClr val="dk1"/>
              </a:solidFill>
              <a:latin typeface="Calibri"/>
              <a:ea typeface="Calibri"/>
              <a:cs typeface="Calibri"/>
              <a:sym typeface="Calibri"/>
            </a:endParaRPr>
          </a:p>
        </p:txBody>
      </p:sp>
      <p:pic>
        <p:nvPicPr>
          <p:cNvPr id="4" name="Google Shape;259;p31" descr="Shallow Focus Photography of Cannabis Plant">
            <a:extLst>
              <a:ext uri="{FF2B5EF4-FFF2-40B4-BE49-F238E27FC236}">
                <a16:creationId xmlns:a16="http://schemas.microsoft.com/office/drawing/2014/main" id="{E2088D73-0AA7-9C59-6604-FD84F66033E3}"/>
              </a:ext>
            </a:extLst>
          </p:cNvPr>
          <p:cNvPicPr preferRelativeResize="0">
            <a:picLocks/>
          </p:cNvPicPr>
          <p:nvPr/>
        </p:nvPicPr>
        <p:blipFill rotWithShape="1">
          <a:blip r:embed="rId4">
            <a:alphaModFix/>
          </a:blip>
          <a:srcRect t="27366"/>
          <a:stretch>
            <a:fillRect/>
          </a:stretch>
        </p:blipFill>
        <p:spPr>
          <a:xfrm>
            <a:off x="2285940" y="312650"/>
            <a:ext cx="4783232" cy="2652299"/>
          </a:xfrm>
          <a:prstGeom prst="rect">
            <a:avLst/>
          </a:prstGeom>
          <a:noFill/>
          <a:ln w="38100">
            <a:solidFill>
              <a:srgbClr val="92D050"/>
            </a:solidFill>
          </a:ln>
        </p:spPr>
      </p:pic>
      <p:sp>
        <p:nvSpPr>
          <p:cNvPr id="3" name="TextBox 2">
            <a:extLst>
              <a:ext uri="{FF2B5EF4-FFF2-40B4-BE49-F238E27FC236}">
                <a16:creationId xmlns:a16="http://schemas.microsoft.com/office/drawing/2014/main" id="{19F90643-F51B-DE89-3AE7-EC7853B3760B}"/>
              </a:ext>
            </a:extLst>
          </p:cNvPr>
          <p:cNvSpPr txBox="1"/>
          <p:nvPr/>
        </p:nvSpPr>
        <p:spPr>
          <a:xfrm>
            <a:off x="2285941" y="923988"/>
            <a:ext cx="4783231" cy="1846659"/>
          </a:xfrm>
          <a:prstGeom prst="rect">
            <a:avLst/>
          </a:prstGeom>
          <a:noFill/>
        </p:spPr>
        <p:txBody>
          <a:bodyPr wrap="square">
            <a:spAutoFit/>
          </a:bodyPr>
          <a:lstStyle/>
          <a:p>
            <a:pPr algn="ctr"/>
            <a:r>
              <a:rPr lang="en-US" sz="1900" b="1" dirty="0">
                <a:solidFill>
                  <a:schemeClr val="bg1"/>
                </a:solidFill>
              </a:rPr>
              <a:t>It’s common to hear people say marijuana is safe because they feel it is “natural.” There are many plants found in nature that are not safe for children or pregnant people to be exposed to and marijuana is one of them.</a:t>
            </a:r>
          </a:p>
        </p:txBody>
      </p:sp>
      <p:pic>
        <p:nvPicPr>
          <p:cNvPr id="16" name="Picture 15" descr="A group of candy packages&#10;&#10;AI-generated content may be incorrect.">
            <a:extLst>
              <a:ext uri="{FF2B5EF4-FFF2-40B4-BE49-F238E27FC236}">
                <a16:creationId xmlns:a16="http://schemas.microsoft.com/office/drawing/2014/main" id="{F200DF31-E03B-081F-E491-F28184BBEE83}"/>
              </a:ext>
            </a:extLst>
          </p:cNvPr>
          <p:cNvPicPr>
            <a:picLocks noChangeAspect="1"/>
          </p:cNvPicPr>
          <p:nvPr/>
        </p:nvPicPr>
        <p:blipFill>
          <a:blip r:embed="rId5"/>
          <a:stretch>
            <a:fillRect/>
          </a:stretch>
        </p:blipFill>
        <p:spPr>
          <a:xfrm>
            <a:off x="1047970" y="3053195"/>
            <a:ext cx="7090509" cy="371655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44" name="Google Shape;144;p27"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45" name="Google Shape;145;p27"/>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46" name="Google Shape;146;p27"/>
          <p:cNvGrpSpPr/>
          <p:nvPr/>
        </p:nvGrpSpPr>
        <p:grpSpPr>
          <a:xfrm>
            <a:off x="4707503" y="4837423"/>
            <a:ext cx="3393130" cy="697259"/>
            <a:chOff x="1452892" y="4172004"/>
            <a:chExt cx="4524174" cy="929679"/>
          </a:xfrm>
        </p:grpSpPr>
        <p:sp>
          <p:nvSpPr>
            <p:cNvPr id="147" name="Google Shape;147;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48" name="Google Shape;148;p27"/>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49" name="Google Shape;149;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50" name="Google Shape;150;p27"/>
          <p:cNvGrpSpPr/>
          <p:nvPr/>
        </p:nvGrpSpPr>
        <p:grpSpPr>
          <a:xfrm>
            <a:off x="1091373" y="4837423"/>
            <a:ext cx="3393130" cy="697259"/>
            <a:chOff x="1452892" y="4172004"/>
            <a:chExt cx="4524174" cy="929679"/>
          </a:xfrm>
        </p:grpSpPr>
        <p:sp>
          <p:nvSpPr>
            <p:cNvPr id="151" name="Google Shape;151;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2" name="Google Shape;152;p27"/>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53" name="Google Shape;153;p27"/>
            <p:cNvSpPr txBox="1"/>
            <p:nvPr/>
          </p:nvSpPr>
          <p:spPr>
            <a:xfrm>
              <a:off x="2190431" y="4185359"/>
              <a:ext cx="3566214" cy="916200"/>
            </a:xfrm>
            <a:prstGeom prst="rect">
              <a:avLst/>
            </a:prstGeom>
            <a:noFill/>
            <a:ln>
              <a:noFill/>
            </a:ln>
          </p:spPr>
          <p:txBody>
            <a:bodyPr spcFirstLastPara="1" wrap="square" lIns="68575" tIns="34275" rIns="68575" bIns="34275" anchor="ctr" anchorCtr="0">
              <a:normAutofit fontScale="85000" lnSpcReduction="10000"/>
            </a:bodyPr>
            <a:lstStyle/>
            <a:p>
              <a:r>
                <a:rPr lang="en" sz="2000" dirty="0">
                  <a:solidFill>
                    <a:schemeClr val="lt1"/>
                  </a:solidFill>
                </a:rPr>
                <a:t>Low Income Households/Communities</a:t>
              </a:r>
              <a:endParaRPr sz="2000" dirty="0">
                <a:solidFill>
                  <a:schemeClr val="lt1"/>
                </a:solidFill>
              </a:endParaRPr>
            </a:p>
          </p:txBody>
        </p:sp>
      </p:grpSp>
      <p:cxnSp>
        <p:nvCxnSpPr>
          <p:cNvPr id="154" name="Google Shape;154;p27"/>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55" name="Google Shape;155;p27"/>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56" name="Google Shape;156;p27"/>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57" name="Google Shape;157;p27"/>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158" name="Google Shape;158;p27"/>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159" name="Google Shape;159;p27"/>
          <p:cNvGrpSpPr/>
          <p:nvPr/>
        </p:nvGrpSpPr>
        <p:grpSpPr>
          <a:xfrm>
            <a:off x="1089669" y="3991262"/>
            <a:ext cx="3393130" cy="697259"/>
            <a:chOff x="1452892" y="4172004"/>
            <a:chExt cx="4524174" cy="929679"/>
          </a:xfrm>
        </p:grpSpPr>
        <p:sp>
          <p:nvSpPr>
            <p:cNvPr id="160" name="Google Shape;160;p27"/>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61" name="Google Shape;161;p27"/>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162" name="Google Shape;162;p27"/>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163" name="Google Shape;163;p27"/>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164" name="Google Shape;164;p27"/>
          <p:cNvGrpSpPr/>
          <p:nvPr/>
        </p:nvGrpSpPr>
        <p:grpSpPr>
          <a:xfrm>
            <a:off x="0" y="3002835"/>
            <a:ext cx="9144000" cy="923317"/>
            <a:chOff x="0" y="2860778"/>
            <a:chExt cx="12192000" cy="1231090"/>
          </a:xfrm>
        </p:grpSpPr>
        <p:cxnSp>
          <p:nvCxnSpPr>
            <p:cNvPr id="165" name="Google Shape;165;p27"/>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166" name="Google Shape;166;p27"/>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167" name="Google Shape;167;p27"/>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168" name="Google Shape;168;p27"/>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169" name="Google Shape;169;p27"/>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170" name="Google Shape;170;p27"/>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71" name="Google Shape;171;p27"/>
          <p:cNvGrpSpPr/>
          <p:nvPr/>
        </p:nvGrpSpPr>
        <p:grpSpPr>
          <a:xfrm>
            <a:off x="6464099" y="2599016"/>
            <a:ext cx="2680317" cy="260366"/>
            <a:chOff x="8618369" y="2322355"/>
            <a:chExt cx="3555740" cy="347154"/>
          </a:xfrm>
        </p:grpSpPr>
        <p:cxnSp>
          <p:nvCxnSpPr>
            <p:cNvPr id="172" name="Google Shape;172;p27"/>
            <p:cNvCxnSpPr>
              <a:stCxn id="17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73" name="Google Shape;173;p27"/>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4" name="Google Shape;174;p27"/>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175" name="Google Shape;175;p27"/>
          <p:cNvGrpSpPr/>
          <p:nvPr/>
        </p:nvGrpSpPr>
        <p:grpSpPr>
          <a:xfrm>
            <a:off x="7120923" y="1159966"/>
            <a:ext cx="1490596" cy="260366"/>
            <a:chOff x="9395100" y="2116888"/>
            <a:chExt cx="1977442" cy="347154"/>
          </a:xfrm>
        </p:grpSpPr>
        <p:sp>
          <p:nvSpPr>
            <p:cNvPr id="176" name="Google Shape;176;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77" name="Google Shape;177;p27"/>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178" name="Google Shape;178;p27"/>
          <p:cNvGrpSpPr/>
          <p:nvPr/>
        </p:nvGrpSpPr>
        <p:grpSpPr>
          <a:xfrm>
            <a:off x="7157646" y="1474420"/>
            <a:ext cx="1453420" cy="260366"/>
            <a:chOff x="9395100" y="2116888"/>
            <a:chExt cx="1977442" cy="347154"/>
          </a:xfrm>
        </p:grpSpPr>
        <p:sp>
          <p:nvSpPr>
            <p:cNvPr id="179" name="Google Shape;179;p27"/>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80" name="Google Shape;180;p27"/>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3573"/>
                                        <p:tgtEl>
                                          <p:spTgt spid="169"/>
                                        </p:tgtEl>
                                      </p:cBhvr>
                                    </p:animEffect>
                                  </p:childTnLst>
                                </p:cTn>
                              </p:par>
                              <p:par>
                                <p:cTn id="8" presetID="10" presetClass="entr" presetSubtype="0" fill="hold" nodeType="withEffect">
                                  <p:stCondLst>
                                    <p:cond delay="100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par>
                                <p:cTn id="11" presetID="2" presetClass="entr" presetSubtype="2" fill="hold" nodeType="withEffect">
                                  <p:stCondLst>
                                    <p:cond delay="2250"/>
                                  </p:stCondLst>
                                  <p:childTnLst>
                                    <p:set>
                                      <p:cBhvr>
                                        <p:cTn id="12" dur="1" fill="hold">
                                          <p:stCondLst>
                                            <p:cond delay="0"/>
                                          </p:stCondLst>
                                        </p:cTn>
                                        <p:tgtEl>
                                          <p:spTgt spid="171"/>
                                        </p:tgtEl>
                                        <p:attrNameLst>
                                          <p:attrName>style.visibility</p:attrName>
                                        </p:attrNameLst>
                                      </p:cBhvr>
                                      <p:to>
                                        <p:strVal val="visible"/>
                                      </p:to>
                                    </p:set>
                                    <p:anim calcmode="lin" valueType="num">
                                      <p:cBhvr additive="base">
                                        <p:cTn id="13" dur="500"/>
                                        <p:tgtEl>
                                          <p:spTgt spid="17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5000"/>
                                        <p:tgtEl>
                                          <p:spTgt spid="168"/>
                                        </p:tgtEl>
                                      </p:cBhvr>
                                    </p:animEffect>
                                  </p:childTnLst>
                                </p:cTn>
                              </p:par>
                              <p:par>
                                <p:cTn id="18" presetID="10" presetClass="entr" presetSubtype="0"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par>
                                <p:cTn id="21" presetID="10"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animEffect transition="in" filter="fade">
                                      <p:cBhvr>
                                        <p:cTn id="23" dur="500"/>
                                        <p:tgtEl>
                                          <p:spTgt spid="145"/>
                                        </p:tgtEl>
                                      </p:cBhvr>
                                    </p:animEffect>
                                  </p:childTnLst>
                                </p:cTn>
                              </p:par>
                              <p:par>
                                <p:cTn id="24" presetID="2" presetClass="entr" presetSubtype="8" fill="hold" nodeType="withEffect">
                                  <p:stCondLst>
                                    <p:cond delay="500"/>
                                  </p:stCondLst>
                                  <p:childTnLst>
                                    <p:set>
                                      <p:cBhvr>
                                        <p:cTn id="25" dur="1" fill="hold">
                                          <p:stCondLst>
                                            <p:cond delay="0"/>
                                          </p:stCondLst>
                                        </p:cTn>
                                        <p:tgtEl>
                                          <p:spTgt spid="159"/>
                                        </p:tgtEl>
                                        <p:attrNameLst>
                                          <p:attrName>style.visibility</p:attrName>
                                        </p:attrNameLst>
                                      </p:cBhvr>
                                      <p:to>
                                        <p:strVal val="visible"/>
                                      </p:to>
                                    </p:set>
                                    <p:anim calcmode="lin" valueType="num">
                                      <p:cBhvr additive="base">
                                        <p:cTn id="26" dur="500"/>
                                        <p:tgtEl>
                                          <p:spTgt spid="15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155"/>
                                        </p:tgtEl>
                                        <p:attrNameLst>
                                          <p:attrName>style.visibility</p:attrName>
                                        </p:attrNameLst>
                                      </p:cBhvr>
                                      <p:to>
                                        <p:strVal val="visible"/>
                                      </p:to>
                                    </p:set>
                                    <p:anim calcmode="lin" valueType="num">
                                      <p:cBhvr additive="base">
                                        <p:cTn id="29" dur="500"/>
                                        <p:tgtEl>
                                          <p:spTgt spid="15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156"/>
                                        </p:tgtEl>
                                        <p:attrNameLst>
                                          <p:attrName>style.visibility</p:attrName>
                                        </p:attrNameLst>
                                      </p:cBhvr>
                                      <p:to>
                                        <p:strVal val="visible"/>
                                      </p:to>
                                    </p:set>
                                    <p:anim calcmode="lin" valueType="num">
                                      <p:cBhvr additive="base">
                                        <p:cTn id="32" dur="500"/>
                                        <p:tgtEl>
                                          <p:spTgt spid="15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157"/>
                                        </p:tgtEl>
                                        <p:attrNameLst>
                                          <p:attrName>style.visibility</p:attrName>
                                        </p:attrNameLst>
                                      </p:cBhvr>
                                      <p:to>
                                        <p:strVal val="visible"/>
                                      </p:to>
                                    </p:set>
                                    <p:anim calcmode="lin" valueType="num">
                                      <p:cBhvr additive="base">
                                        <p:cTn id="35" dur="500"/>
                                        <p:tgtEl>
                                          <p:spTgt spid="15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150"/>
                                        </p:tgtEl>
                                        <p:attrNameLst>
                                          <p:attrName>style.visibility</p:attrName>
                                        </p:attrNameLst>
                                      </p:cBhvr>
                                      <p:to>
                                        <p:strVal val="visible"/>
                                      </p:to>
                                    </p:set>
                                    <p:anim calcmode="lin" valueType="num">
                                      <p:cBhvr additive="base">
                                        <p:cTn id="38" dur="500"/>
                                        <p:tgtEl>
                                          <p:spTgt spid="15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146"/>
                                        </p:tgtEl>
                                        <p:attrNameLst>
                                          <p:attrName>style.visibility</p:attrName>
                                        </p:attrNameLst>
                                      </p:cBhvr>
                                      <p:to>
                                        <p:strVal val="visible"/>
                                      </p:to>
                                    </p:set>
                                    <p:anim calcmode="lin" valueType="num">
                                      <p:cBhvr additive="base">
                                        <p:cTn id="41" dur="500"/>
                                        <p:tgtEl>
                                          <p:spTgt spid="14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fade">
                                      <p:cBhvr>
                                        <p:cTn id="46" dur="5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64" name="Google Shape;664;p4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665" name="Google Shape;665;p4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666" name="Google Shape;666;p45"/>
          <p:cNvGrpSpPr/>
          <p:nvPr/>
        </p:nvGrpSpPr>
        <p:grpSpPr>
          <a:xfrm>
            <a:off x="4707503" y="4837423"/>
            <a:ext cx="3393130" cy="697259"/>
            <a:chOff x="1452892" y="4172004"/>
            <a:chExt cx="4524174" cy="929679"/>
          </a:xfrm>
        </p:grpSpPr>
        <p:sp>
          <p:nvSpPr>
            <p:cNvPr id="667" name="Google Shape;667;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68" name="Google Shape;668;p4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669" name="Google Shape;669;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670" name="Google Shape;670;p45"/>
          <p:cNvGrpSpPr/>
          <p:nvPr/>
        </p:nvGrpSpPr>
        <p:grpSpPr>
          <a:xfrm>
            <a:off x="1091373" y="4837423"/>
            <a:ext cx="3393130" cy="697259"/>
            <a:chOff x="1452892" y="4172004"/>
            <a:chExt cx="4524174" cy="929679"/>
          </a:xfrm>
        </p:grpSpPr>
        <p:sp>
          <p:nvSpPr>
            <p:cNvPr id="671" name="Google Shape;671;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2" name="Google Shape;672;p4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673" name="Google Shape;673;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674" name="Google Shape;674;p4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675" name="Google Shape;675;p4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76" name="Google Shape;676;p4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677" name="Google Shape;677;p4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678" name="Google Shape;678;p45"/>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679" name="Google Shape;679;p45"/>
          <p:cNvGrpSpPr/>
          <p:nvPr/>
        </p:nvGrpSpPr>
        <p:grpSpPr>
          <a:xfrm>
            <a:off x="1089669" y="3991262"/>
            <a:ext cx="3393130" cy="697259"/>
            <a:chOff x="1452892" y="4172004"/>
            <a:chExt cx="4524174" cy="929679"/>
          </a:xfrm>
        </p:grpSpPr>
        <p:sp>
          <p:nvSpPr>
            <p:cNvPr id="680" name="Google Shape;680;p4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81" name="Google Shape;681;p4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682" name="Google Shape;682;p4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683" name="Google Shape;683;p4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684" name="Google Shape;684;p45"/>
          <p:cNvGrpSpPr/>
          <p:nvPr/>
        </p:nvGrpSpPr>
        <p:grpSpPr>
          <a:xfrm>
            <a:off x="0" y="3002835"/>
            <a:ext cx="9144000" cy="852303"/>
            <a:chOff x="0" y="2860778"/>
            <a:chExt cx="12192000" cy="1136404"/>
          </a:xfrm>
        </p:grpSpPr>
        <p:cxnSp>
          <p:nvCxnSpPr>
            <p:cNvPr id="685" name="Google Shape;685;p4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686" name="Google Shape;686;p4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687" name="Google Shape;687;p45"/>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688" name="Google Shape;688;p4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689" name="Google Shape;689;p4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690" name="Google Shape;690;p4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691" name="Google Shape;691;p45"/>
          <p:cNvGrpSpPr/>
          <p:nvPr/>
        </p:nvGrpSpPr>
        <p:grpSpPr>
          <a:xfrm>
            <a:off x="6464099" y="2599016"/>
            <a:ext cx="2680317" cy="260366"/>
            <a:chOff x="8618369" y="2322355"/>
            <a:chExt cx="3555740" cy="347154"/>
          </a:xfrm>
        </p:grpSpPr>
        <p:cxnSp>
          <p:nvCxnSpPr>
            <p:cNvPr id="692" name="Google Shape;692;p45"/>
            <p:cNvCxnSpPr>
              <a:stCxn id="693"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693" name="Google Shape;693;p4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4" name="Google Shape;694;p4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695" name="Google Shape;695;p45"/>
          <p:cNvGrpSpPr/>
          <p:nvPr/>
        </p:nvGrpSpPr>
        <p:grpSpPr>
          <a:xfrm>
            <a:off x="7120923" y="1159966"/>
            <a:ext cx="1490596" cy="260366"/>
            <a:chOff x="9395100" y="2116888"/>
            <a:chExt cx="1977442" cy="347154"/>
          </a:xfrm>
        </p:grpSpPr>
        <p:sp>
          <p:nvSpPr>
            <p:cNvPr id="696" name="Google Shape;696;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697" name="Google Shape;697;p45"/>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698" name="Google Shape;698;p45"/>
          <p:cNvGrpSpPr/>
          <p:nvPr/>
        </p:nvGrpSpPr>
        <p:grpSpPr>
          <a:xfrm>
            <a:off x="7157646" y="1474420"/>
            <a:ext cx="1453420" cy="260366"/>
            <a:chOff x="9395100" y="2116888"/>
            <a:chExt cx="1977442" cy="347154"/>
          </a:xfrm>
        </p:grpSpPr>
        <p:sp>
          <p:nvSpPr>
            <p:cNvPr id="699" name="Google Shape;699;p45"/>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00" name="Google Shape;700;p45"/>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3573"/>
                                        <p:tgtEl>
                                          <p:spTgt spid="689"/>
                                        </p:tgtEl>
                                      </p:cBhvr>
                                    </p:animEffect>
                                  </p:childTnLst>
                                </p:cTn>
                              </p:par>
                              <p:par>
                                <p:cTn id="8" presetID="10" presetClass="entr" presetSubtype="0" fill="hold" nodeType="withEffect">
                                  <p:stCondLst>
                                    <p:cond delay="1000"/>
                                  </p:stCondLst>
                                  <p:childTnLst>
                                    <p:set>
                                      <p:cBhvr>
                                        <p:cTn id="9" dur="1" fill="hold">
                                          <p:stCondLst>
                                            <p:cond delay="0"/>
                                          </p:stCondLst>
                                        </p:cTn>
                                        <p:tgtEl>
                                          <p:spTgt spid="684"/>
                                        </p:tgtEl>
                                        <p:attrNameLst>
                                          <p:attrName>style.visibility</p:attrName>
                                        </p:attrNameLst>
                                      </p:cBhvr>
                                      <p:to>
                                        <p:strVal val="visible"/>
                                      </p:to>
                                    </p:set>
                                    <p:animEffect transition="in" filter="fade">
                                      <p:cBhvr>
                                        <p:cTn id="10" dur="1000"/>
                                        <p:tgtEl>
                                          <p:spTgt spid="684"/>
                                        </p:tgtEl>
                                      </p:cBhvr>
                                    </p:animEffect>
                                  </p:childTnLst>
                                </p:cTn>
                              </p:par>
                              <p:par>
                                <p:cTn id="11" presetID="2" presetClass="entr" presetSubtype="2" fill="hold" nodeType="withEffect">
                                  <p:stCondLst>
                                    <p:cond delay="2250"/>
                                  </p:stCondLst>
                                  <p:childTnLst>
                                    <p:set>
                                      <p:cBhvr>
                                        <p:cTn id="12" dur="1" fill="hold">
                                          <p:stCondLst>
                                            <p:cond delay="0"/>
                                          </p:stCondLst>
                                        </p:cTn>
                                        <p:tgtEl>
                                          <p:spTgt spid="691"/>
                                        </p:tgtEl>
                                        <p:attrNameLst>
                                          <p:attrName>style.visibility</p:attrName>
                                        </p:attrNameLst>
                                      </p:cBhvr>
                                      <p:to>
                                        <p:strVal val="visible"/>
                                      </p:to>
                                    </p:set>
                                    <p:anim calcmode="lin" valueType="num">
                                      <p:cBhvr additive="base">
                                        <p:cTn id="13" dur="500"/>
                                        <p:tgtEl>
                                          <p:spTgt spid="691"/>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688"/>
                                        </p:tgtEl>
                                        <p:attrNameLst>
                                          <p:attrName>style.visibility</p:attrName>
                                        </p:attrNameLst>
                                      </p:cBhvr>
                                      <p:to>
                                        <p:strVal val="visible"/>
                                      </p:to>
                                    </p:set>
                                    <p:animEffect transition="in" filter="fade">
                                      <p:cBhvr>
                                        <p:cTn id="17" dur="5000"/>
                                        <p:tgtEl>
                                          <p:spTgt spid="688"/>
                                        </p:tgtEl>
                                      </p:cBhvr>
                                    </p:animEffect>
                                  </p:childTnLst>
                                </p:cTn>
                              </p:par>
                              <p:par>
                                <p:cTn id="18" presetID="10" presetClass="entr" presetSubtype="0" fill="hold" nodeType="withEffect">
                                  <p:stCondLst>
                                    <p:cond delay="0"/>
                                  </p:stCondLst>
                                  <p:childTnLst>
                                    <p:set>
                                      <p:cBhvr>
                                        <p:cTn id="19" dur="1" fill="hold">
                                          <p:stCondLst>
                                            <p:cond delay="0"/>
                                          </p:stCondLst>
                                        </p:cTn>
                                        <p:tgtEl>
                                          <p:spTgt spid="674"/>
                                        </p:tgtEl>
                                        <p:attrNameLst>
                                          <p:attrName>style.visibility</p:attrName>
                                        </p:attrNameLst>
                                      </p:cBhvr>
                                      <p:to>
                                        <p:strVal val="visible"/>
                                      </p:to>
                                    </p:set>
                                    <p:animEffect transition="in" filter="fade">
                                      <p:cBhvr>
                                        <p:cTn id="20" dur="500"/>
                                        <p:tgtEl>
                                          <p:spTgt spid="674"/>
                                        </p:tgtEl>
                                      </p:cBhvr>
                                    </p:animEffect>
                                  </p:childTnLst>
                                </p:cTn>
                              </p:par>
                              <p:par>
                                <p:cTn id="21" presetID="10" presetClass="entr" presetSubtype="0" fill="hold" nodeType="withEffect">
                                  <p:stCondLst>
                                    <p:cond delay="0"/>
                                  </p:stCondLst>
                                  <p:childTnLst>
                                    <p:set>
                                      <p:cBhvr>
                                        <p:cTn id="22" dur="1" fill="hold">
                                          <p:stCondLst>
                                            <p:cond delay="0"/>
                                          </p:stCondLst>
                                        </p:cTn>
                                        <p:tgtEl>
                                          <p:spTgt spid="665"/>
                                        </p:tgtEl>
                                        <p:attrNameLst>
                                          <p:attrName>style.visibility</p:attrName>
                                        </p:attrNameLst>
                                      </p:cBhvr>
                                      <p:to>
                                        <p:strVal val="visible"/>
                                      </p:to>
                                    </p:set>
                                    <p:animEffect transition="in" filter="fade">
                                      <p:cBhvr>
                                        <p:cTn id="23" dur="500"/>
                                        <p:tgtEl>
                                          <p:spTgt spid="665"/>
                                        </p:tgtEl>
                                      </p:cBhvr>
                                    </p:animEffect>
                                  </p:childTnLst>
                                </p:cTn>
                              </p:par>
                              <p:par>
                                <p:cTn id="24" presetID="2" presetClass="entr" presetSubtype="8" fill="hold" nodeType="withEffect">
                                  <p:stCondLst>
                                    <p:cond delay="500"/>
                                  </p:stCondLst>
                                  <p:childTnLst>
                                    <p:set>
                                      <p:cBhvr>
                                        <p:cTn id="25" dur="1" fill="hold">
                                          <p:stCondLst>
                                            <p:cond delay="0"/>
                                          </p:stCondLst>
                                        </p:cTn>
                                        <p:tgtEl>
                                          <p:spTgt spid="679"/>
                                        </p:tgtEl>
                                        <p:attrNameLst>
                                          <p:attrName>style.visibility</p:attrName>
                                        </p:attrNameLst>
                                      </p:cBhvr>
                                      <p:to>
                                        <p:strVal val="visible"/>
                                      </p:to>
                                    </p:set>
                                    <p:anim calcmode="lin" valueType="num">
                                      <p:cBhvr additive="base">
                                        <p:cTn id="26" dur="500"/>
                                        <p:tgtEl>
                                          <p:spTgt spid="679"/>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675"/>
                                        </p:tgtEl>
                                        <p:attrNameLst>
                                          <p:attrName>style.visibility</p:attrName>
                                        </p:attrNameLst>
                                      </p:cBhvr>
                                      <p:to>
                                        <p:strVal val="visible"/>
                                      </p:to>
                                    </p:set>
                                    <p:anim calcmode="lin" valueType="num">
                                      <p:cBhvr additive="base">
                                        <p:cTn id="29" dur="500"/>
                                        <p:tgtEl>
                                          <p:spTgt spid="675"/>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676"/>
                                        </p:tgtEl>
                                        <p:attrNameLst>
                                          <p:attrName>style.visibility</p:attrName>
                                        </p:attrNameLst>
                                      </p:cBhvr>
                                      <p:to>
                                        <p:strVal val="visible"/>
                                      </p:to>
                                    </p:set>
                                    <p:anim calcmode="lin" valueType="num">
                                      <p:cBhvr additive="base">
                                        <p:cTn id="32" dur="500"/>
                                        <p:tgtEl>
                                          <p:spTgt spid="676"/>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677"/>
                                        </p:tgtEl>
                                        <p:attrNameLst>
                                          <p:attrName>style.visibility</p:attrName>
                                        </p:attrNameLst>
                                      </p:cBhvr>
                                      <p:to>
                                        <p:strVal val="visible"/>
                                      </p:to>
                                    </p:set>
                                    <p:anim calcmode="lin" valueType="num">
                                      <p:cBhvr additive="base">
                                        <p:cTn id="35" dur="500"/>
                                        <p:tgtEl>
                                          <p:spTgt spid="677"/>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670"/>
                                        </p:tgtEl>
                                        <p:attrNameLst>
                                          <p:attrName>style.visibility</p:attrName>
                                        </p:attrNameLst>
                                      </p:cBhvr>
                                      <p:to>
                                        <p:strVal val="visible"/>
                                      </p:to>
                                    </p:set>
                                    <p:anim calcmode="lin" valueType="num">
                                      <p:cBhvr additive="base">
                                        <p:cTn id="38" dur="500"/>
                                        <p:tgtEl>
                                          <p:spTgt spid="670"/>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666"/>
                                        </p:tgtEl>
                                        <p:attrNameLst>
                                          <p:attrName>style.visibility</p:attrName>
                                        </p:attrNameLst>
                                      </p:cBhvr>
                                      <p:to>
                                        <p:strVal val="visible"/>
                                      </p:to>
                                    </p:set>
                                    <p:anim calcmode="lin" valueType="num">
                                      <p:cBhvr additive="base">
                                        <p:cTn id="41" dur="500"/>
                                        <p:tgtEl>
                                          <p:spTgt spid="666"/>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90"/>
                                        </p:tgtEl>
                                        <p:attrNameLst>
                                          <p:attrName>style.visibility</p:attrName>
                                        </p:attrNameLst>
                                      </p:cBhvr>
                                      <p:to>
                                        <p:strVal val="visible"/>
                                      </p:to>
                                    </p:set>
                                    <p:animEffect transition="in" filter="fade">
                                      <p:cBhvr>
                                        <p:cTn id="46" dur="5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p46"/>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06" name="Google Shape;706;p46"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07" name="Google Shape;707;p46"/>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08" name="Google Shape;708;p46"/>
          <p:cNvGrpSpPr/>
          <p:nvPr/>
        </p:nvGrpSpPr>
        <p:grpSpPr>
          <a:xfrm>
            <a:off x="4707503" y="4837423"/>
            <a:ext cx="3393130" cy="697259"/>
            <a:chOff x="1452892" y="4172004"/>
            <a:chExt cx="4524174" cy="929679"/>
          </a:xfrm>
        </p:grpSpPr>
        <p:sp>
          <p:nvSpPr>
            <p:cNvPr id="709" name="Google Shape;709;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0" name="Google Shape;710;p46"/>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11" name="Google Shape;711;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75%</a:t>
              </a:r>
              <a:endParaRPr sz="2700">
                <a:solidFill>
                  <a:schemeClr val="lt1"/>
                </a:solidFill>
              </a:endParaRPr>
            </a:p>
          </p:txBody>
        </p:sp>
      </p:grpSp>
      <p:grpSp>
        <p:nvGrpSpPr>
          <p:cNvPr id="712" name="Google Shape;712;p46"/>
          <p:cNvGrpSpPr/>
          <p:nvPr/>
        </p:nvGrpSpPr>
        <p:grpSpPr>
          <a:xfrm>
            <a:off x="1091373" y="4837423"/>
            <a:ext cx="3393130" cy="697259"/>
            <a:chOff x="1452892" y="4172004"/>
            <a:chExt cx="4524174" cy="929679"/>
          </a:xfrm>
        </p:grpSpPr>
        <p:sp>
          <p:nvSpPr>
            <p:cNvPr id="713" name="Google Shape;713;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4" name="Google Shape;714;p46"/>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15" name="Google Shape;715;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50%</a:t>
              </a:r>
              <a:endParaRPr sz="2700">
                <a:solidFill>
                  <a:schemeClr val="lt1"/>
                </a:solidFill>
              </a:endParaRPr>
            </a:p>
          </p:txBody>
        </p:sp>
      </p:grpSp>
      <p:cxnSp>
        <p:nvCxnSpPr>
          <p:cNvPr id="716" name="Google Shape;716;p46"/>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17" name="Google Shape;717;p46"/>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18" name="Google Shape;718;p46"/>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19" name="Google Shape;719;p46"/>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25%</a:t>
            </a:r>
            <a:endParaRPr sz="2700">
              <a:solidFill>
                <a:schemeClr val="lt1"/>
              </a:solidFill>
            </a:endParaRPr>
          </a:p>
        </p:txBody>
      </p:sp>
      <p:sp>
        <p:nvSpPr>
          <p:cNvPr id="720" name="Google Shape;720;p46"/>
          <p:cNvSpPr/>
          <p:nvPr/>
        </p:nvSpPr>
        <p:spPr>
          <a:xfrm>
            <a:off x="475254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21" name="Google Shape;721;p46"/>
          <p:cNvGrpSpPr/>
          <p:nvPr/>
        </p:nvGrpSpPr>
        <p:grpSpPr>
          <a:xfrm>
            <a:off x="1089669" y="3991262"/>
            <a:ext cx="3393130" cy="697259"/>
            <a:chOff x="1452892" y="4172004"/>
            <a:chExt cx="4524174" cy="929679"/>
          </a:xfrm>
        </p:grpSpPr>
        <p:sp>
          <p:nvSpPr>
            <p:cNvPr id="722" name="Google Shape;722;p46"/>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23" name="Google Shape;723;p46"/>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24" name="Google Shape;724;p46"/>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10%</a:t>
              </a:r>
              <a:endParaRPr sz="2700">
                <a:solidFill>
                  <a:schemeClr val="lt1"/>
                </a:solidFill>
              </a:endParaRPr>
            </a:p>
          </p:txBody>
        </p:sp>
      </p:grpSp>
      <p:pic>
        <p:nvPicPr>
          <p:cNvPr id="725" name="Google Shape;725;p46"/>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26" name="Google Shape;726;p46"/>
          <p:cNvGrpSpPr/>
          <p:nvPr/>
        </p:nvGrpSpPr>
        <p:grpSpPr>
          <a:xfrm>
            <a:off x="0" y="3002835"/>
            <a:ext cx="9144000" cy="852303"/>
            <a:chOff x="0" y="2860778"/>
            <a:chExt cx="12192000" cy="1136404"/>
          </a:xfrm>
        </p:grpSpPr>
        <p:cxnSp>
          <p:nvCxnSpPr>
            <p:cNvPr id="727" name="Google Shape;727;p46"/>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28" name="Google Shape;728;p46"/>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29" name="Google Shape;729;p46"/>
            <p:cNvSpPr txBox="1"/>
            <p:nvPr/>
          </p:nvSpPr>
          <p:spPr>
            <a:xfrm>
              <a:off x="1524421" y="29645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dirty="0">
                  <a:solidFill>
                    <a:schemeClr val="lt1"/>
                  </a:solidFill>
                </a:rPr>
                <a:t>7. What percentage of Hoosier youth are exposed to secondhand smoke in cars/homes?</a:t>
              </a:r>
              <a:endParaRPr sz="2000" dirty="0">
                <a:solidFill>
                  <a:schemeClr val="lt1"/>
                </a:solidFill>
              </a:endParaRPr>
            </a:p>
          </p:txBody>
        </p:sp>
      </p:grpSp>
      <p:pic>
        <p:nvPicPr>
          <p:cNvPr id="730" name="Google Shape;730;p46"/>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31" name="Google Shape;731;p46"/>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32" name="Google Shape;732;p46"/>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33" name="Google Shape;733;p46"/>
          <p:cNvGrpSpPr/>
          <p:nvPr/>
        </p:nvGrpSpPr>
        <p:grpSpPr>
          <a:xfrm>
            <a:off x="6464099" y="2599016"/>
            <a:ext cx="2680317" cy="260366"/>
            <a:chOff x="8618369" y="2322355"/>
            <a:chExt cx="3555740" cy="347154"/>
          </a:xfrm>
        </p:grpSpPr>
        <p:cxnSp>
          <p:nvCxnSpPr>
            <p:cNvPr id="734" name="Google Shape;734;p46"/>
            <p:cNvCxnSpPr>
              <a:stCxn id="73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35" name="Google Shape;735;p46"/>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36" name="Google Shape;736;p46"/>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4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42" name="Google Shape;742;p47"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743" name="Google Shape;743;p47"/>
          <p:cNvSpPr/>
          <p:nvPr/>
        </p:nvSpPr>
        <p:spPr>
          <a:xfrm>
            <a:off x="1089675" y="1271629"/>
            <a:ext cx="7007100" cy="3914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44" name="Google Shape;744;p47"/>
          <p:cNvSpPr/>
          <p:nvPr/>
        </p:nvSpPr>
        <p:spPr>
          <a:xfrm>
            <a:off x="1287850" y="2212350"/>
            <a:ext cx="3135000" cy="18162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000" b="1">
                <a:solidFill>
                  <a:schemeClr val="dk1"/>
                </a:solidFill>
              </a:rPr>
              <a:t>…and if a Hoosier youth </a:t>
            </a:r>
            <a:r>
              <a:rPr lang="en" sz="2000" b="1">
                <a:solidFill>
                  <a:schemeClr val="lt1"/>
                </a:solidFill>
              </a:rPr>
              <a:t>lives with someone who smokes</a:t>
            </a:r>
            <a:r>
              <a:rPr lang="en" sz="2000" b="1">
                <a:solidFill>
                  <a:schemeClr val="dk1"/>
                </a:solidFill>
              </a:rPr>
              <a:t> their chances of being exposed to secondhand smoke in the home/car greatly </a:t>
            </a:r>
            <a:r>
              <a:rPr lang="en" sz="2000" b="1">
                <a:solidFill>
                  <a:schemeClr val="lt1"/>
                </a:solidFill>
              </a:rPr>
              <a:t>increases.</a:t>
            </a:r>
            <a:endParaRPr sz="2300" b="1">
              <a:solidFill>
                <a:schemeClr val="lt1"/>
              </a:solidFill>
              <a:latin typeface="Calibri"/>
              <a:ea typeface="Calibri"/>
              <a:cs typeface="Calibri"/>
              <a:sym typeface="Calibri"/>
            </a:endParaRPr>
          </a:p>
        </p:txBody>
      </p:sp>
      <p:pic>
        <p:nvPicPr>
          <p:cNvPr id="745" name="Google Shape;745;p47"/>
          <p:cNvPicPr preferRelativeResize="0"/>
          <p:nvPr/>
        </p:nvPicPr>
        <p:blipFill rotWithShape="1">
          <a:blip r:embed="rId5">
            <a:alphaModFix/>
          </a:blip>
          <a:srcRect r="28515"/>
          <a:stretch/>
        </p:blipFill>
        <p:spPr>
          <a:xfrm>
            <a:off x="4476951" y="1613926"/>
            <a:ext cx="3341899" cy="3116701"/>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4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51" name="Google Shape;751;p4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52" name="Google Shape;752;p4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53" name="Google Shape;753;p48"/>
          <p:cNvGrpSpPr/>
          <p:nvPr/>
        </p:nvGrpSpPr>
        <p:grpSpPr>
          <a:xfrm>
            <a:off x="4707503" y="4837423"/>
            <a:ext cx="3393130" cy="697259"/>
            <a:chOff x="1452892" y="4172004"/>
            <a:chExt cx="4524174" cy="929679"/>
          </a:xfrm>
        </p:grpSpPr>
        <p:sp>
          <p:nvSpPr>
            <p:cNvPr id="754" name="Google Shape;754;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5" name="Google Shape;755;p48"/>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56" name="Google Shape;756;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57" name="Google Shape;757;p48"/>
          <p:cNvGrpSpPr/>
          <p:nvPr/>
        </p:nvGrpSpPr>
        <p:grpSpPr>
          <a:xfrm>
            <a:off x="1091373" y="4837423"/>
            <a:ext cx="3393130" cy="697259"/>
            <a:chOff x="1452892" y="4172004"/>
            <a:chExt cx="4524174" cy="929679"/>
          </a:xfrm>
        </p:grpSpPr>
        <p:sp>
          <p:nvSpPr>
            <p:cNvPr id="758" name="Google Shape;758;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59" name="Google Shape;759;p4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760" name="Google Shape;760;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761" name="Google Shape;761;p4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762" name="Google Shape;762;p4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3" name="Google Shape;763;p4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764" name="Google Shape;764;p4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765" name="Google Shape;765;p48"/>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766" name="Google Shape;766;p48"/>
          <p:cNvGrpSpPr/>
          <p:nvPr/>
        </p:nvGrpSpPr>
        <p:grpSpPr>
          <a:xfrm>
            <a:off x="1089669" y="3991262"/>
            <a:ext cx="3393130" cy="697259"/>
            <a:chOff x="1452892" y="4172004"/>
            <a:chExt cx="4524174" cy="929679"/>
          </a:xfrm>
        </p:grpSpPr>
        <p:sp>
          <p:nvSpPr>
            <p:cNvPr id="767" name="Google Shape;767;p4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68" name="Google Shape;768;p4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769" name="Google Shape;769;p4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770" name="Google Shape;770;p48"/>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771" name="Google Shape;771;p48"/>
          <p:cNvGrpSpPr/>
          <p:nvPr/>
        </p:nvGrpSpPr>
        <p:grpSpPr>
          <a:xfrm>
            <a:off x="0" y="2990050"/>
            <a:ext cx="9144000" cy="852312"/>
            <a:chOff x="0" y="2843733"/>
            <a:chExt cx="12192000" cy="1136416"/>
          </a:xfrm>
        </p:grpSpPr>
        <p:cxnSp>
          <p:nvCxnSpPr>
            <p:cNvPr id="772" name="Google Shape;772;p4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773" name="Google Shape;773;p48"/>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774" name="Google Shape;774;p48"/>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775" name="Google Shape;775;p4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776" name="Google Shape;776;p4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777" name="Google Shape;777;p4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778" name="Google Shape;778;p48"/>
          <p:cNvGrpSpPr/>
          <p:nvPr/>
        </p:nvGrpSpPr>
        <p:grpSpPr>
          <a:xfrm>
            <a:off x="6464099" y="2599016"/>
            <a:ext cx="2680317" cy="260366"/>
            <a:chOff x="8618369" y="2322355"/>
            <a:chExt cx="3555740" cy="347154"/>
          </a:xfrm>
        </p:grpSpPr>
        <p:cxnSp>
          <p:nvCxnSpPr>
            <p:cNvPr id="779" name="Google Shape;779;p48"/>
            <p:cNvCxnSpPr>
              <a:stCxn id="78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780" name="Google Shape;780;p4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1" name="Google Shape;781;p4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782" name="Google Shape;782;p48"/>
          <p:cNvGrpSpPr/>
          <p:nvPr/>
        </p:nvGrpSpPr>
        <p:grpSpPr>
          <a:xfrm>
            <a:off x="7120923" y="1159966"/>
            <a:ext cx="1490596" cy="260366"/>
            <a:chOff x="9395100" y="2116888"/>
            <a:chExt cx="1977442" cy="347154"/>
          </a:xfrm>
        </p:grpSpPr>
        <p:sp>
          <p:nvSpPr>
            <p:cNvPr id="783" name="Google Shape;783;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4" name="Google Shape;784;p48"/>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785" name="Google Shape;785;p48"/>
          <p:cNvGrpSpPr/>
          <p:nvPr/>
        </p:nvGrpSpPr>
        <p:grpSpPr>
          <a:xfrm>
            <a:off x="7157646" y="1474420"/>
            <a:ext cx="1453420" cy="260366"/>
            <a:chOff x="9395100" y="2116888"/>
            <a:chExt cx="1977442" cy="347154"/>
          </a:xfrm>
        </p:grpSpPr>
        <p:sp>
          <p:nvSpPr>
            <p:cNvPr id="786" name="Google Shape;786;p48"/>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87" name="Google Shape;787;p48"/>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fade">
                                      <p:cBhvr>
                                        <p:cTn id="7" dur="3573"/>
                                        <p:tgtEl>
                                          <p:spTgt spid="776"/>
                                        </p:tgtEl>
                                      </p:cBhvr>
                                    </p:animEffect>
                                  </p:childTnLst>
                                </p:cTn>
                              </p:par>
                              <p:par>
                                <p:cTn id="8" presetID="10" presetClass="entr" presetSubtype="0" fill="hold" nodeType="withEffect">
                                  <p:stCondLst>
                                    <p:cond delay="1000"/>
                                  </p:stCondLst>
                                  <p:childTnLst>
                                    <p:set>
                                      <p:cBhvr>
                                        <p:cTn id="9" dur="1" fill="hold">
                                          <p:stCondLst>
                                            <p:cond delay="0"/>
                                          </p:stCondLst>
                                        </p:cTn>
                                        <p:tgtEl>
                                          <p:spTgt spid="771"/>
                                        </p:tgtEl>
                                        <p:attrNameLst>
                                          <p:attrName>style.visibility</p:attrName>
                                        </p:attrNameLst>
                                      </p:cBhvr>
                                      <p:to>
                                        <p:strVal val="visible"/>
                                      </p:to>
                                    </p:set>
                                    <p:animEffect transition="in" filter="fade">
                                      <p:cBhvr>
                                        <p:cTn id="10" dur="1000"/>
                                        <p:tgtEl>
                                          <p:spTgt spid="771"/>
                                        </p:tgtEl>
                                      </p:cBhvr>
                                    </p:animEffect>
                                  </p:childTnLst>
                                </p:cTn>
                              </p:par>
                              <p:par>
                                <p:cTn id="11" presetID="2" presetClass="entr" presetSubtype="2" fill="hold" nodeType="withEffect">
                                  <p:stCondLst>
                                    <p:cond delay="2250"/>
                                  </p:stCondLst>
                                  <p:childTnLst>
                                    <p:set>
                                      <p:cBhvr>
                                        <p:cTn id="12" dur="1" fill="hold">
                                          <p:stCondLst>
                                            <p:cond delay="0"/>
                                          </p:stCondLst>
                                        </p:cTn>
                                        <p:tgtEl>
                                          <p:spTgt spid="778"/>
                                        </p:tgtEl>
                                        <p:attrNameLst>
                                          <p:attrName>style.visibility</p:attrName>
                                        </p:attrNameLst>
                                      </p:cBhvr>
                                      <p:to>
                                        <p:strVal val="visible"/>
                                      </p:to>
                                    </p:set>
                                    <p:anim calcmode="lin" valueType="num">
                                      <p:cBhvr additive="base">
                                        <p:cTn id="13" dur="500"/>
                                        <p:tgtEl>
                                          <p:spTgt spid="77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775"/>
                                        </p:tgtEl>
                                        <p:attrNameLst>
                                          <p:attrName>style.visibility</p:attrName>
                                        </p:attrNameLst>
                                      </p:cBhvr>
                                      <p:to>
                                        <p:strVal val="visible"/>
                                      </p:to>
                                    </p:set>
                                    <p:animEffect transition="in" filter="fade">
                                      <p:cBhvr>
                                        <p:cTn id="17" dur="5000"/>
                                        <p:tgtEl>
                                          <p:spTgt spid="775"/>
                                        </p:tgtEl>
                                      </p:cBhvr>
                                    </p:animEffect>
                                  </p:childTnLst>
                                </p:cTn>
                              </p:par>
                              <p:par>
                                <p:cTn id="18" presetID="10" presetClass="entr" presetSubtype="0" fill="hold" nodeType="withEffect">
                                  <p:stCondLst>
                                    <p:cond delay="0"/>
                                  </p:stCondLst>
                                  <p:childTnLst>
                                    <p:set>
                                      <p:cBhvr>
                                        <p:cTn id="19" dur="1" fill="hold">
                                          <p:stCondLst>
                                            <p:cond delay="0"/>
                                          </p:stCondLst>
                                        </p:cTn>
                                        <p:tgtEl>
                                          <p:spTgt spid="761"/>
                                        </p:tgtEl>
                                        <p:attrNameLst>
                                          <p:attrName>style.visibility</p:attrName>
                                        </p:attrNameLst>
                                      </p:cBhvr>
                                      <p:to>
                                        <p:strVal val="visible"/>
                                      </p:to>
                                    </p:set>
                                    <p:animEffect transition="in" filter="fade">
                                      <p:cBhvr>
                                        <p:cTn id="20" dur="500"/>
                                        <p:tgtEl>
                                          <p:spTgt spid="761"/>
                                        </p:tgtEl>
                                      </p:cBhvr>
                                    </p:animEffect>
                                  </p:childTnLst>
                                </p:cTn>
                              </p:par>
                              <p:par>
                                <p:cTn id="21" presetID="10" presetClass="entr" presetSubtype="0" fill="hold" nodeType="withEffect">
                                  <p:stCondLst>
                                    <p:cond delay="0"/>
                                  </p:stCondLst>
                                  <p:childTnLst>
                                    <p:set>
                                      <p:cBhvr>
                                        <p:cTn id="22" dur="1" fill="hold">
                                          <p:stCondLst>
                                            <p:cond delay="0"/>
                                          </p:stCondLst>
                                        </p:cTn>
                                        <p:tgtEl>
                                          <p:spTgt spid="752"/>
                                        </p:tgtEl>
                                        <p:attrNameLst>
                                          <p:attrName>style.visibility</p:attrName>
                                        </p:attrNameLst>
                                      </p:cBhvr>
                                      <p:to>
                                        <p:strVal val="visible"/>
                                      </p:to>
                                    </p:set>
                                    <p:animEffect transition="in" filter="fade">
                                      <p:cBhvr>
                                        <p:cTn id="23" dur="500"/>
                                        <p:tgtEl>
                                          <p:spTgt spid="752"/>
                                        </p:tgtEl>
                                      </p:cBhvr>
                                    </p:animEffect>
                                  </p:childTnLst>
                                </p:cTn>
                              </p:par>
                              <p:par>
                                <p:cTn id="24" presetID="2" presetClass="entr" presetSubtype="8" fill="hold" nodeType="withEffect">
                                  <p:stCondLst>
                                    <p:cond delay="500"/>
                                  </p:stCondLst>
                                  <p:childTnLst>
                                    <p:set>
                                      <p:cBhvr>
                                        <p:cTn id="25" dur="1" fill="hold">
                                          <p:stCondLst>
                                            <p:cond delay="0"/>
                                          </p:stCondLst>
                                        </p:cTn>
                                        <p:tgtEl>
                                          <p:spTgt spid="766"/>
                                        </p:tgtEl>
                                        <p:attrNameLst>
                                          <p:attrName>style.visibility</p:attrName>
                                        </p:attrNameLst>
                                      </p:cBhvr>
                                      <p:to>
                                        <p:strVal val="visible"/>
                                      </p:to>
                                    </p:set>
                                    <p:anim calcmode="lin" valueType="num">
                                      <p:cBhvr additive="base">
                                        <p:cTn id="26" dur="500"/>
                                        <p:tgtEl>
                                          <p:spTgt spid="76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762"/>
                                        </p:tgtEl>
                                        <p:attrNameLst>
                                          <p:attrName>style.visibility</p:attrName>
                                        </p:attrNameLst>
                                      </p:cBhvr>
                                      <p:to>
                                        <p:strVal val="visible"/>
                                      </p:to>
                                    </p:set>
                                    <p:anim calcmode="lin" valueType="num">
                                      <p:cBhvr additive="base">
                                        <p:cTn id="29" dur="500"/>
                                        <p:tgtEl>
                                          <p:spTgt spid="76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763"/>
                                        </p:tgtEl>
                                        <p:attrNameLst>
                                          <p:attrName>style.visibility</p:attrName>
                                        </p:attrNameLst>
                                      </p:cBhvr>
                                      <p:to>
                                        <p:strVal val="visible"/>
                                      </p:to>
                                    </p:set>
                                    <p:anim calcmode="lin" valueType="num">
                                      <p:cBhvr additive="base">
                                        <p:cTn id="32" dur="500"/>
                                        <p:tgtEl>
                                          <p:spTgt spid="76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764"/>
                                        </p:tgtEl>
                                        <p:attrNameLst>
                                          <p:attrName>style.visibility</p:attrName>
                                        </p:attrNameLst>
                                      </p:cBhvr>
                                      <p:to>
                                        <p:strVal val="visible"/>
                                      </p:to>
                                    </p:set>
                                    <p:anim calcmode="lin" valueType="num">
                                      <p:cBhvr additive="base">
                                        <p:cTn id="35" dur="500"/>
                                        <p:tgtEl>
                                          <p:spTgt spid="76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757"/>
                                        </p:tgtEl>
                                        <p:attrNameLst>
                                          <p:attrName>style.visibility</p:attrName>
                                        </p:attrNameLst>
                                      </p:cBhvr>
                                      <p:to>
                                        <p:strVal val="visible"/>
                                      </p:to>
                                    </p:set>
                                    <p:anim calcmode="lin" valueType="num">
                                      <p:cBhvr additive="base">
                                        <p:cTn id="38" dur="500"/>
                                        <p:tgtEl>
                                          <p:spTgt spid="75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753"/>
                                        </p:tgtEl>
                                        <p:attrNameLst>
                                          <p:attrName>style.visibility</p:attrName>
                                        </p:attrNameLst>
                                      </p:cBhvr>
                                      <p:to>
                                        <p:strVal val="visible"/>
                                      </p:to>
                                    </p:set>
                                    <p:anim calcmode="lin" valueType="num">
                                      <p:cBhvr additive="base">
                                        <p:cTn id="41" dur="500"/>
                                        <p:tgtEl>
                                          <p:spTgt spid="75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77"/>
                                        </p:tgtEl>
                                        <p:attrNameLst>
                                          <p:attrName>style.visibility</p:attrName>
                                        </p:attrNameLst>
                                      </p:cBhvr>
                                      <p:to>
                                        <p:strVal val="visible"/>
                                      </p:to>
                                    </p:set>
                                    <p:animEffect transition="in" filter="fade">
                                      <p:cBhvr>
                                        <p:cTn id="46" dur="50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49"/>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793" name="Google Shape;793;p49"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794" name="Google Shape;794;p49"/>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795" name="Google Shape;795;p49"/>
          <p:cNvGrpSpPr/>
          <p:nvPr/>
        </p:nvGrpSpPr>
        <p:grpSpPr>
          <a:xfrm>
            <a:off x="4707503" y="4837423"/>
            <a:ext cx="3393130" cy="697259"/>
            <a:chOff x="1452892" y="4172004"/>
            <a:chExt cx="4524174" cy="929679"/>
          </a:xfrm>
        </p:grpSpPr>
        <p:sp>
          <p:nvSpPr>
            <p:cNvPr id="796" name="Google Shape;796;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797" name="Google Shape;797;p49"/>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798" name="Google Shape;798;p49"/>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900">
                  <a:solidFill>
                    <a:schemeClr val="lt1"/>
                  </a:solidFill>
                </a:rPr>
                <a:t>5</a:t>
              </a:r>
              <a:endParaRPr sz="2900">
                <a:solidFill>
                  <a:schemeClr val="lt1"/>
                </a:solidFill>
              </a:endParaRPr>
            </a:p>
          </p:txBody>
        </p:sp>
      </p:grpSp>
      <p:grpSp>
        <p:nvGrpSpPr>
          <p:cNvPr id="799" name="Google Shape;799;p49"/>
          <p:cNvGrpSpPr/>
          <p:nvPr/>
        </p:nvGrpSpPr>
        <p:grpSpPr>
          <a:xfrm>
            <a:off x="1091373" y="4837423"/>
            <a:ext cx="3393130" cy="697259"/>
            <a:chOff x="1452892" y="4172004"/>
            <a:chExt cx="4524174" cy="929679"/>
          </a:xfrm>
        </p:grpSpPr>
        <p:sp>
          <p:nvSpPr>
            <p:cNvPr id="800" name="Google Shape;800;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1" name="Google Shape;801;p49"/>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02" name="Google Shape;802;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4</a:t>
              </a:r>
              <a:endParaRPr sz="2900">
                <a:solidFill>
                  <a:schemeClr val="lt1"/>
                </a:solidFill>
              </a:endParaRPr>
            </a:p>
          </p:txBody>
        </p:sp>
      </p:grpSp>
      <p:cxnSp>
        <p:nvCxnSpPr>
          <p:cNvPr id="803" name="Google Shape;803;p49"/>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04" name="Google Shape;804;p49"/>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05" name="Google Shape;805;p49"/>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06" name="Google Shape;806;p49"/>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900">
                <a:solidFill>
                  <a:schemeClr val="lt1"/>
                </a:solidFill>
              </a:rPr>
              <a:t>3</a:t>
            </a:r>
            <a:endParaRPr sz="2900">
              <a:solidFill>
                <a:schemeClr val="lt1"/>
              </a:solidFill>
            </a:endParaRPr>
          </a:p>
        </p:txBody>
      </p:sp>
      <p:sp>
        <p:nvSpPr>
          <p:cNvPr id="807" name="Google Shape;807;p49"/>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08" name="Google Shape;808;p49"/>
          <p:cNvGrpSpPr/>
          <p:nvPr/>
        </p:nvGrpSpPr>
        <p:grpSpPr>
          <a:xfrm>
            <a:off x="1089669" y="3991262"/>
            <a:ext cx="3393130" cy="697259"/>
            <a:chOff x="1452892" y="4172004"/>
            <a:chExt cx="4524174" cy="929679"/>
          </a:xfrm>
        </p:grpSpPr>
        <p:sp>
          <p:nvSpPr>
            <p:cNvPr id="809" name="Google Shape;809;p49"/>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10" name="Google Shape;810;p49"/>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11" name="Google Shape;811;p49"/>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2</a:t>
              </a:r>
              <a:endParaRPr sz="3000">
                <a:solidFill>
                  <a:schemeClr val="lt1"/>
                </a:solidFill>
              </a:endParaRPr>
            </a:p>
          </p:txBody>
        </p:sp>
      </p:grpSp>
      <p:pic>
        <p:nvPicPr>
          <p:cNvPr id="812" name="Google Shape;812;p49"/>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13" name="Google Shape;813;p49"/>
          <p:cNvGrpSpPr/>
          <p:nvPr/>
        </p:nvGrpSpPr>
        <p:grpSpPr>
          <a:xfrm>
            <a:off x="0" y="2990050"/>
            <a:ext cx="9144000" cy="852312"/>
            <a:chOff x="0" y="2843733"/>
            <a:chExt cx="12192000" cy="1136416"/>
          </a:xfrm>
        </p:grpSpPr>
        <p:cxnSp>
          <p:nvCxnSpPr>
            <p:cNvPr id="814" name="Google Shape;814;p49"/>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15" name="Google Shape;815;p49"/>
            <p:cNvSpPr/>
            <p:nvPr/>
          </p:nvSpPr>
          <p:spPr>
            <a:xfrm>
              <a:off x="1426859" y="2843745"/>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16" name="Google Shape;816;p49"/>
            <p:cNvSpPr txBox="1"/>
            <p:nvPr/>
          </p:nvSpPr>
          <p:spPr>
            <a:xfrm>
              <a:off x="1455167" y="2843733"/>
              <a:ext cx="8839200" cy="1122300"/>
            </a:xfrm>
            <a:prstGeom prst="rect">
              <a:avLst/>
            </a:prstGeom>
            <a:noFill/>
            <a:ln>
              <a:noFill/>
            </a:ln>
          </p:spPr>
          <p:txBody>
            <a:bodyPr spcFirstLastPara="1" wrap="square" lIns="68575" tIns="34275" rIns="68575" bIns="34275" anchor="ctr" anchorCtr="0">
              <a:noAutofit/>
            </a:bodyPr>
            <a:lstStyle/>
            <a:p>
              <a:pPr marL="457200" algn="ctr">
                <a:lnSpc>
                  <a:spcPct val="115000"/>
                </a:lnSpc>
                <a:spcBef>
                  <a:spcPts val="1200"/>
                </a:spcBef>
                <a:spcAft>
                  <a:spcPts val="1200"/>
                </a:spcAft>
              </a:pPr>
              <a:r>
                <a:rPr lang="en" sz="1500" b="1" dirty="0">
                  <a:solidFill>
                    <a:schemeClr val="lt1"/>
                  </a:solidFill>
                </a:rPr>
                <a:t>8. Individuals who reported exposure to 5 or more Adverse Childhood Experiences-ACES (traumatic events before age 18)  were ___ times as likely to start smoking at an early age.</a:t>
              </a:r>
              <a:endParaRPr sz="1500" dirty="0">
                <a:solidFill>
                  <a:schemeClr val="lt1"/>
                </a:solidFill>
              </a:endParaRPr>
            </a:p>
          </p:txBody>
        </p:sp>
      </p:grpSp>
      <p:pic>
        <p:nvPicPr>
          <p:cNvPr id="817" name="Google Shape;817;p49"/>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18" name="Google Shape;818;p49"/>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19" name="Google Shape;819;p49"/>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20" name="Google Shape;820;p49"/>
          <p:cNvGrpSpPr/>
          <p:nvPr/>
        </p:nvGrpSpPr>
        <p:grpSpPr>
          <a:xfrm>
            <a:off x="6464099" y="2599016"/>
            <a:ext cx="2680317" cy="260366"/>
            <a:chOff x="8618369" y="2322355"/>
            <a:chExt cx="3555740" cy="347154"/>
          </a:xfrm>
        </p:grpSpPr>
        <p:cxnSp>
          <p:nvCxnSpPr>
            <p:cNvPr id="821" name="Google Shape;821;p49"/>
            <p:cNvCxnSpPr>
              <a:stCxn id="82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22" name="Google Shape;822;p49"/>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23" name="Google Shape;823;p49"/>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29" name="Google Shape;829;p50" descr="Ein Bild, das Zeichnung enthält.&#10;&#10;Automatisch generierte Beschreibung"/>
          <p:cNvPicPr preferRelativeResize="0"/>
          <p:nvPr/>
        </p:nvPicPr>
        <p:blipFill rotWithShape="1">
          <a:blip r:embed="rId4">
            <a:alphaModFix/>
          </a:blip>
          <a:srcRect/>
          <a:stretch/>
        </p:blipFill>
        <p:spPr>
          <a:xfrm>
            <a:off x="7936652" y="5649450"/>
            <a:ext cx="1028749" cy="205750"/>
          </a:xfrm>
          <a:prstGeom prst="rect">
            <a:avLst/>
          </a:prstGeom>
          <a:noFill/>
          <a:ln>
            <a:noFill/>
          </a:ln>
        </p:spPr>
      </p:pic>
      <p:sp>
        <p:nvSpPr>
          <p:cNvPr id="830" name="Google Shape;830;p50"/>
          <p:cNvSpPr/>
          <p:nvPr/>
        </p:nvSpPr>
        <p:spPr>
          <a:xfrm>
            <a:off x="1089675" y="1244604"/>
            <a:ext cx="7007100" cy="394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31" name="Google Shape;831;p50"/>
          <p:cNvSpPr/>
          <p:nvPr/>
        </p:nvSpPr>
        <p:spPr>
          <a:xfrm>
            <a:off x="1332875" y="3747550"/>
            <a:ext cx="6819300" cy="11898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buClr>
                <a:schemeClr val="dk1"/>
              </a:buClr>
              <a:buSzPts val="1100"/>
            </a:pPr>
            <a:r>
              <a:rPr lang="en" sz="2100" b="1">
                <a:solidFill>
                  <a:srgbClr val="262626"/>
                </a:solidFill>
              </a:rPr>
              <a:t>…And if someone has 5 or more ACEs and already smokes they are </a:t>
            </a:r>
            <a:r>
              <a:rPr lang="en" sz="2100" b="1">
                <a:solidFill>
                  <a:schemeClr val="lt1"/>
                </a:solidFill>
              </a:rPr>
              <a:t>MORE</a:t>
            </a:r>
            <a:r>
              <a:rPr lang="en" sz="2100" b="1">
                <a:solidFill>
                  <a:srgbClr val="262626"/>
                </a:solidFill>
              </a:rPr>
              <a:t> likely to smoke heavily.</a:t>
            </a:r>
            <a:r>
              <a:rPr lang="en" sz="2100" i="1">
                <a:solidFill>
                  <a:srgbClr val="262626"/>
                </a:solidFill>
              </a:rPr>
              <a:t> </a:t>
            </a:r>
            <a:endParaRPr sz="2400" b="1">
              <a:solidFill>
                <a:schemeClr val="dk1"/>
              </a:solidFill>
              <a:latin typeface="Calibri"/>
              <a:ea typeface="Calibri"/>
              <a:cs typeface="Calibri"/>
              <a:sym typeface="Calibri"/>
            </a:endParaRPr>
          </a:p>
        </p:txBody>
      </p:sp>
      <p:pic>
        <p:nvPicPr>
          <p:cNvPr id="832" name="Google Shape;832;p50"/>
          <p:cNvPicPr preferRelativeResize="0"/>
          <p:nvPr/>
        </p:nvPicPr>
        <p:blipFill>
          <a:blip r:embed="rId5">
            <a:alphaModFix/>
          </a:blip>
          <a:stretch>
            <a:fillRect/>
          </a:stretch>
        </p:blipFill>
        <p:spPr>
          <a:xfrm>
            <a:off x="1820063" y="1532876"/>
            <a:ext cx="5682776" cy="2367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51"/>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838" name="Google Shape;838;p5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39" name="Google Shape;839;p5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40" name="Google Shape;840;p51"/>
          <p:cNvGrpSpPr/>
          <p:nvPr/>
        </p:nvGrpSpPr>
        <p:grpSpPr>
          <a:xfrm>
            <a:off x="4707503" y="4837423"/>
            <a:ext cx="3393130" cy="697259"/>
            <a:chOff x="1452892" y="4172004"/>
            <a:chExt cx="4524174" cy="929679"/>
          </a:xfrm>
        </p:grpSpPr>
        <p:sp>
          <p:nvSpPr>
            <p:cNvPr id="841" name="Google Shape;841;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2" name="Google Shape;842;p51"/>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43" name="Google Shape;843;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44" name="Google Shape;844;p51"/>
          <p:cNvGrpSpPr/>
          <p:nvPr/>
        </p:nvGrpSpPr>
        <p:grpSpPr>
          <a:xfrm>
            <a:off x="1091373" y="4837423"/>
            <a:ext cx="3393130" cy="697259"/>
            <a:chOff x="1452892" y="4172004"/>
            <a:chExt cx="4524174" cy="929679"/>
          </a:xfrm>
        </p:grpSpPr>
        <p:sp>
          <p:nvSpPr>
            <p:cNvPr id="845" name="Google Shape;845;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46" name="Google Shape;846;p5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47" name="Google Shape;847;p51"/>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48" name="Google Shape;848;p5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49" name="Google Shape;849;p5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0" name="Google Shape;850;p5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51" name="Google Shape;851;p51"/>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52" name="Google Shape;852;p51"/>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53" name="Google Shape;853;p51"/>
          <p:cNvGrpSpPr/>
          <p:nvPr/>
        </p:nvGrpSpPr>
        <p:grpSpPr>
          <a:xfrm>
            <a:off x="1089669" y="3991263"/>
            <a:ext cx="3393130" cy="705519"/>
            <a:chOff x="1452892" y="4172004"/>
            <a:chExt cx="4524174" cy="940692"/>
          </a:xfrm>
        </p:grpSpPr>
        <p:sp>
          <p:nvSpPr>
            <p:cNvPr id="854" name="Google Shape;854;p5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55" name="Google Shape;855;p5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56" name="Google Shape;856;p51"/>
            <p:cNvSpPr txBox="1"/>
            <p:nvPr/>
          </p:nvSpPr>
          <p:spPr>
            <a:xfrm>
              <a:off x="1778087" y="4196496"/>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57" name="Google Shape;857;p5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858" name="Google Shape;858;p51"/>
          <p:cNvGrpSpPr/>
          <p:nvPr/>
        </p:nvGrpSpPr>
        <p:grpSpPr>
          <a:xfrm>
            <a:off x="0" y="3002835"/>
            <a:ext cx="9144000" cy="852303"/>
            <a:chOff x="0" y="2860778"/>
            <a:chExt cx="12192000" cy="1136404"/>
          </a:xfrm>
        </p:grpSpPr>
        <p:cxnSp>
          <p:nvCxnSpPr>
            <p:cNvPr id="859" name="Google Shape;859;p5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860" name="Google Shape;860;p5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861" name="Google Shape;861;p51"/>
            <p:cNvSpPr txBox="1"/>
            <p:nvPr/>
          </p:nvSpPr>
          <p:spPr>
            <a:xfrm>
              <a:off x="1789367" y="2964567"/>
              <a:ext cx="90114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dirty="0">
                  <a:solidFill>
                    <a:schemeClr val="lt1"/>
                  </a:solidFill>
                </a:rPr>
                <a:t>9. What are the financial costs of smoking/vaping?</a:t>
              </a:r>
              <a:endParaRPr sz="2100" dirty="0">
                <a:solidFill>
                  <a:schemeClr val="lt1"/>
                </a:solidFill>
              </a:endParaRPr>
            </a:p>
          </p:txBody>
        </p:sp>
      </p:grpSp>
      <p:pic>
        <p:nvPicPr>
          <p:cNvPr id="862" name="Google Shape;862;p5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863" name="Google Shape;863;p5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864" name="Google Shape;864;p5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865" name="Google Shape;865;p51"/>
          <p:cNvGrpSpPr/>
          <p:nvPr/>
        </p:nvGrpSpPr>
        <p:grpSpPr>
          <a:xfrm>
            <a:off x="6464099" y="2599016"/>
            <a:ext cx="2680317" cy="260366"/>
            <a:chOff x="8618369" y="2322355"/>
            <a:chExt cx="3555740" cy="347154"/>
          </a:xfrm>
        </p:grpSpPr>
        <p:cxnSp>
          <p:nvCxnSpPr>
            <p:cNvPr id="866" name="Google Shape;866;p51"/>
            <p:cNvCxnSpPr>
              <a:stCxn id="86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867" name="Google Shape;867;p5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68" name="Google Shape;868;p5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869" name="Google Shape;869;p51"/>
          <p:cNvGrpSpPr/>
          <p:nvPr/>
        </p:nvGrpSpPr>
        <p:grpSpPr>
          <a:xfrm>
            <a:off x="7120923" y="1159966"/>
            <a:ext cx="1490596" cy="260366"/>
            <a:chOff x="9395100" y="2116888"/>
            <a:chExt cx="1977442" cy="347154"/>
          </a:xfrm>
        </p:grpSpPr>
        <p:sp>
          <p:nvSpPr>
            <p:cNvPr id="870" name="Google Shape;870;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1" name="Google Shape;871;p51"/>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872" name="Google Shape;872;p51"/>
          <p:cNvGrpSpPr/>
          <p:nvPr/>
        </p:nvGrpSpPr>
        <p:grpSpPr>
          <a:xfrm>
            <a:off x="7157646" y="1474420"/>
            <a:ext cx="1453420" cy="260366"/>
            <a:chOff x="9395100" y="2116888"/>
            <a:chExt cx="1977442" cy="347154"/>
          </a:xfrm>
        </p:grpSpPr>
        <p:sp>
          <p:nvSpPr>
            <p:cNvPr id="873" name="Google Shape;873;p51"/>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74" name="Google Shape;874;p51"/>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3573"/>
                                        <p:tgtEl>
                                          <p:spTgt spid="863"/>
                                        </p:tgtEl>
                                      </p:cBhvr>
                                    </p:animEffect>
                                  </p:childTnLst>
                                </p:cTn>
                              </p:par>
                              <p:par>
                                <p:cTn id="8" presetID="10" presetClass="entr" presetSubtype="0" fill="hold" nodeType="withEffect">
                                  <p:stCondLst>
                                    <p:cond delay="1000"/>
                                  </p:stCondLst>
                                  <p:childTnLst>
                                    <p:set>
                                      <p:cBhvr>
                                        <p:cTn id="9" dur="1" fill="hold">
                                          <p:stCondLst>
                                            <p:cond delay="0"/>
                                          </p:stCondLst>
                                        </p:cTn>
                                        <p:tgtEl>
                                          <p:spTgt spid="858"/>
                                        </p:tgtEl>
                                        <p:attrNameLst>
                                          <p:attrName>style.visibility</p:attrName>
                                        </p:attrNameLst>
                                      </p:cBhvr>
                                      <p:to>
                                        <p:strVal val="visible"/>
                                      </p:to>
                                    </p:set>
                                    <p:animEffect transition="in" filter="fade">
                                      <p:cBhvr>
                                        <p:cTn id="10" dur="1000"/>
                                        <p:tgtEl>
                                          <p:spTgt spid="858"/>
                                        </p:tgtEl>
                                      </p:cBhvr>
                                    </p:animEffect>
                                  </p:childTnLst>
                                </p:cTn>
                              </p:par>
                              <p:par>
                                <p:cTn id="11" presetID="2" presetClass="entr" presetSubtype="2" fill="hold" nodeType="withEffect">
                                  <p:stCondLst>
                                    <p:cond delay="2250"/>
                                  </p:stCondLst>
                                  <p:childTnLst>
                                    <p:set>
                                      <p:cBhvr>
                                        <p:cTn id="12" dur="1" fill="hold">
                                          <p:stCondLst>
                                            <p:cond delay="0"/>
                                          </p:stCondLst>
                                        </p:cTn>
                                        <p:tgtEl>
                                          <p:spTgt spid="865"/>
                                        </p:tgtEl>
                                        <p:attrNameLst>
                                          <p:attrName>style.visibility</p:attrName>
                                        </p:attrNameLst>
                                      </p:cBhvr>
                                      <p:to>
                                        <p:strVal val="visible"/>
                                      </p:to>
                                    </p:set>
                                    <p:anim calcmode="lin" valueType="num">
                                      <p:cBhvr additive="base">
                                        <p:cTn id="13" dur="500"/>
                                        <p:tgtEl>
                                          <p:spTgt spid="86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862"/>
                                        </p:tgtEl>
                                        <p:attrNameLst>
                                          <p:attrName>style.visibility</p:attrName>
                                        </p:attrNameLst>
                                      </p:cBhvr>
                                      <p:to>
                                        <p:strVal val="visible"/>
                                      </p:to>
                                    </p:set>
                                    <p:animEffect transition="in" filter="fade">
                                      <p:cBhvr>
                                        <p:cTn id="17" dur="5000"/>
                                        <p:tgtEl>
                                          <p:spTgt spid="862"/>
                                        </p:tgtEl>
                                      </p:cBhvr>
                                    </p:animEffect>
                                  </p:childTnLst>
                                </p:cTn>
                              </p:par>
                              <p:par>
                                <p:cTn id="18" presetID="10" presetClass="entr" presetSubtype="0" fill="hold" nodeType="withEffect">
                                  <p:stCondLst>
                                    <p:cond delay="0"/>
                                  </p:stCondLst>
                                  <p:childTnLst>
                                    <p:set>
                                      <p:cBhvr>
                                        <p:cTn id="19" dur="1" fill="hold">
                                          <p:stCondLst>
                                            <p:cond delay="0"/>
                                          </p:stCondLst>
                                        </p:cTn>
                                        <p:tgtEl>
                                          <p:spTgt spid="848"/>
                                        </p:tgtEl>
                                        <p:attrNameLst>
                                          <p:attrName>style.visibility</p:attrName>
                                        </p:attrNameLst>
                                      </p:cBhvr>
                                      <p:to>
                                        <p:strVal val="visible"/>
                                      </p:to>
                                    </p:set>
                                    <p:animEffect transition="in" filter="fade">
                                      <p:cBhvr>
                                        <p:cTn id="20" dur="500"/>
                                        <p:tgtEl>
                                          <p:spTgt spid="848"/>
                                        </p:tgtEl>
                                      </p:cBhvr>
                                    </p:animEffect>
                                  </p:childTnLst>
                                </p:cTn>
                              </p:par>
                              <p:par>
                                <p:cTn id="21" presetID="10" presetClass="entr" presetSubtype="0" fill="hold" nodeType="withEffect">
                                  <p:stCondLst>
                                    <p:cond delay="0"/>
                                  </p:stCondLst>
                                  <p:childTnLst>
                                    <p:set>
                                      <p:cBhvr>
                                        <p:cTn id="22" dur="1" fill="hold">
                                          <p:stCondLst>
                                            <p:cond delay="0"/>
                                          </p:stCondLst>
                                        </p:cTn>
                                        <p:tgtEl>
                                          <p:spTgt spid="839"/>
                                        </p:tgtEl>
                                        <p:attrNameLst>
                                          <p:attrName>style.visibility</p:attrName>
                                        </p:attrNameLst>
                                      </p:cBhvr>
                                      <p:to>
                                        <p:strVal val="visible"/>
                                      </p:to>
                                    </p:set>
                                    <p:animEffect transition="in" filter="fade">
                                      <p:cBhvr>
                                        <p:cTn id="23" dur="500"/>
                                        <p:tgtEl>
                                          <p:spTgt spid="839"/>
                                        </p:tgtEl>
                                      </p:cBhvr>
                                    </p:animEffect>
                                  </p:childTnLst>
                                </p:cTn>
                              </p:par>
                              <p:par>
                                <p:cTn id="24" presetID="2" presetClass="entr" presetSubtype="8" fill="hold" nodeType="withEffect">
                                  <p:stCondLst>
                                    <p:cond delay="500"/>
                                  </p:stCondLst>
                                  <p:childTnLst>
                                    <p:set>
                                      <p:cBhvr>
                                        <p:cTn id="25" dur="1" fill="hold">
                                          <p:stCondLst>
                                            <p:cond delay="0"/>
                                          </p:stCondLst>
                                        </p:cTn>
                                        <p:tgtEl>
                                          <p:spTgt spid="853"/>
                                        </p:tgtEl>
                                        <p:attrNameLst>
                                          <p:attrName>style.visibility</p:attrName>
                                        </p:attrNameLst>
                                      </p:cBhvr>
                                      <p:to>
                                        <p:strVal val="visible"/>
                                      </p:to>
                                    </p:set>
                                    <p:anim calcmode="lin" valueType="num">
                                      <p:cBhvr additive="base">
                                        <p:cTn id="26" dur="500"/>
                                        <p:tgtEl>
                                          <p:spTgt spid="85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849"/>
                                        </p:tgtEl>
                                        <p:attrNameLst>
                                          <p:attrName>style.visibility</p:attrName>
                                        </p:attrNameLst>
                                      </p:cBhvr>
                                      <p:to>
                                        <p:strVal val="visible"/>
                                      </p:to>
                                    </p:set>
                                    <p:anim calcmode="lin" valueType="num">
                                      <p:cBhvr additive="base">
                                        <p:cTn id="29" dur="500"/>
                                        <p:tgtEl>
                                          <p:spTgt spid="84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850"/>
                                        </p:tgtEl>
                                        <p:attrNameLst>
                                          <p:attrName>style.visibility</p:attrName>
                                        </p:attrNameLst>
                                      </p:cBhvr>
                                      <p:to>
                                        <p:strVal val="visible"/>
                                      </p:to>
                                    </p:set>
                                    <p:anim calcmode="lin" valueType="num">
                                      <p:cBhvr additive="base">
                                        <p:cTn id="32" dur="500"/>
                                        <p:tgtEl>
                                          <p:spTgt spid="85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851"/>
                                        </p:tgtEl>
                                        <p:attrNameLst>
                                          <p:attrName>style.visibility</p:attrName>
                                        </p:attrNameLst>
                                      </p:cBhvr>
                                      <p:to>
                                        <p:strVal val="visible"/>
                                      </p:to>
                                    </p:set>
                                    <p:anim calcmode="lin" valueType="num">
                                      <p:cBhvr additive="base">
                                        <p:cTn id="35" dur="500"/>
                                        <p:tgtEl>
                                          <p:spTgt spid="85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844"/>
                                        </p:tgtEl>
                                        <p:attrNameLst>
                                          <p:attrName>style.visibility</p:attrName>
                                        </p:attrNameLst>
                                      </p:cBhvr>
                                      <p:to>
                                        <p:strVal val="visible"/>
                                      </p:to>
                                    </p:set>
                                    <p:anim calcmode="lin" valueType="num">
                                      <p:cBhvr additive="base">
                                        <p:cTn id="38" dur="500"/>
                                        <p:tgtEl>
                                          <p:spTgt spid="84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840"/>
                                        </p:tgtEl>
                                        <p:attrNameLst>
                                          <p:attrName>style.visibility</p:attrName>
                                        </p:attrNameLst>
                                      </p:cBhvr>
                                      <p:to>
                                        <p:strVal val="visible"/>
                                      </p:to>
                                    </p:set>
                                    <p:anim calcmode="lin" valueType="num">
                                      <p:cBhvr additive="base">
                                        <p:cTn id="41" dur="500"/>
                                        <p:tgtEl>
                                          <p:spTgt spid="84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64"/>
                                        </p:tgtEl>
                                        <p:attrNameLst>
                                          <p:attrName>style.visibility</p:attrName>
                                        </p:attrNameLst>
                                      </p:cBhvr>
                                      <p:to>
                                        <p:strVal val="visible"/>
                                      </p:to>
                                    </p:set>
                                    <p:animEffect transition="in" filter="fade">
                                      <p:cBhvr>
                                        <p:cTn id="46" dur="5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5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880" name="Google Shape;880;p52"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881" name="Google Shape;881;p52"/>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882" name="Google Shape;882;p52"/>
          <p:cNvGrpSpPr/>
          <p:nvPr/>
        </p:nvGrpSpPr>
        <p:grpSpPr>
          <a:xfrm>
            <a:off x="4707503" y="4837423"/>
            <a:ext cx="3393130" cy="697259"/>
            <a:chOff x="1452892" y="4172004"/>
            <a:chExt cx="4524174" cy="929679"/>
          </a:xfrm>
        </p:grpSpPr>
        <p:sp>
          <p:nvSpPr>
            <p:cNvPr id="883" name="Google Shape;883;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4" name="Google Shape;884;p52"/>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885" name="Google Shape;885;p52"/>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1800">
                  <a:solidFill>
                    <a:schemeClr val="lt1"/>
                  </a:solidFill>
                </a:rPr>
                <a:t>All of the above</a:t>
              </a:r>
              <a:endParaRPr sz="1800">
                <a:solidFill>
                  <a:schemeClr val="lt1"/>
                </a:solidFill>
              </a:endParaRPr>
            </a:p>
          </p:txBody>
        </p:sp>
      </p:grpSp>
      <p:grpSp>
        <p:nvGrpSpPr>
          <p:cNvPr id="886" name="Google Shape;886;p52"/>
          <p:cNvGrpSpPr/>
          <p:nvPr/>
        </p:nvGrpSpPr>
        <p:grpSpPr>
          <a:xfrm>
            <a:off x="1091373" y="4837423"/>
            <a:ext cx="3393130" cy="697259"/>
            <a:chOff x="1452892" y="4172004"/>
            <a:chExt cx="4524174" cy="929679"/>
          </a:xfrm>
        </p:grpSpPr>
        <p:sp>
          <p:nvSpPr>
            <p:cNvPr id="887" name="Google Shape;887;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88" name="Google Shape;888;p52"/>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889" name="Google Shape;889;p52"/>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Medical Bills</a:t>
              </a:r>
              <a:endParaRPr sz="2000">
                <a:solidFill>
                  <a:schemeClr val="lt1"/>
                </a:solidFill>
              </a:endParaRPr>
            </a:p>
          </p:txBody>
        </p:sp>
      </p:grpSp>
      <p:cxnSp>
        <p:nvCxnSpPr>
          <p:cNvPr id="890" name="Google Shape;890;p52"/>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891" name="Google Shape;891;p52"/>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2" name="Google Shape;892;p52"/>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893" name="Google Shape;893;p52"/>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dirty="0">
                <a:solidFill>
                  <a:schemeClr val="lt1"/>
                </a:solidFill>
              </a:rPr>
              <a:t>Missed days of work</a:t>
            </a:r>
            <a:endParaRPr sz="1800" dirty="0">
              <a:solidFill>
                <a:schemeClr val="lt1"/>
              </a:solidFill>
            </a:endParaRPr>
          </a:p>
        </p:txBody>
      </p:sp>
      <p:sp>
        <p:nvSpPr>
          <p:cNvPr id="894" name="Google Shape;894;p52"/>
          <p:cNvSpPr/>
          <p:nvPr/>
        </p:nvSpPr>
        <p:spPr>
          <a:xfrm>
            <a:off x="47074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895" name="Google Shape;895;p52"/>
          <p:cNvGrpSpPr/>
          <p:nvPr/>
        </p:nvGrpSpPr>
        <p:grpSpPr>
          <a:xfrm>
            <a:off x="1089669" y="3991262"/>
            <a:ext cx="3393130" cy="697259"/>
            <a:chOff x="1452892" y="4172004"/>
            <a:chExt cx="4524174" cy="929679"/>
          </a:xfrm>
        </p:grpSpPr>
        <p:sp>
          <p:nvSpPr>
            <p:cNvPr id="896" name="Google Shape;896;p52"/>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897" name="Google Shape;897;p52"/>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898" name="Google Shape;898;p52"/>
            <p:cNvSpPr txBox="1"/>
            <p:nvPr/>
          </p:nvSpPr>
          <p:spPr>
            <a:xfrm>
              <a:off x="1892208" y="4185483"/>
              <a:ext cx="3573901" cy="9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800" dirty="0">
                  <a:solidFill>
                    <a:schemeClr val="lt1"/>
                  </a:solidFill>
                </a:rPr>
                <a:t>Cost of Tobacco &amp; Vaping Products</a:t>
              </a:r>
              <a:endParaRPr sz="1800" dirty="0">
                <a:solidFill>
                  <a:schemeClr val="lt1"/>
                </a:solidFill>
              </a:endParaRPr>
            </a:p>
          </p:txBody>
        </p:sp>
      </p:grpSp>
      <p:pic>
        <p:nvPicPr>
          <p:cNvPr id="899" name="Google Shape;899;p52"/>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00" name="Google Shape;900;p52"/>
          <p:cNvGrpSpPr/>
          <p:nvPr/>
        </p:nvGrpSpPr>
        <p:grpSpPr>
          <a:xfrm>
            <a:off x="0" y="3002835"/>
            <a:ext cx="9144000" cy="852303"/>
            <a:chOff x="0" y="2860778"/>
            <a:chExt cx="12192000" cy="1136404"/>
          </a:xfrm>
        </p:grpSpPr>
        <p:cxnSp>
          <p:nvCxnSpPr>
            <p:cNvPr id="901" name="Google Shape;901;p52"/>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02" name="Google Shape;902;p52"/>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03" name="Google Shape;903;p52"/>
            <p:cNvSpPr txBox="1"/>
            <p:nvPr/>
          </p:nvSpPr>
          <p:spPr>
            <a:xfrm>
              <a:off x="1789367" y="2964567"/>
              <a:ext cx="9006300" cy="932400"/>
            </a:xfrm>
            <a:prstGeom prst="rect">
              <a:avLst/>
            </a:prstGeom>
            <a:noFill/>
            <a:ln>
              <a:noFill/>
            </a:ln>
          </p:spPr>
          <p:txBody>
            <a:bodyPr spcFirstLastPara="1" wrap="square" lIns="68575" tIns="34275" rIns="68575" bIns="34275" anchor="ctr" anchorCtr="0">
              <a:noAutofit/>
            </a:bodyPr>
            <a:lstStyle/>
            <a:p>
              <a:pPr>
                <a:lnSpc>
                  <a:spcPct val="115000"/>
                </a:lnSpc>
                <a:spcBef>
                  <a:spcPts val="1200"/>
                </a:spcBef>
                <a:spcAft>
                  <a:spcPts val="1200"/>
                </a:spcAft>
              </a:pPr>
              <a:r>
                <a:rPr lang="en" sz="2100" b="1">
                  <a:solidFill>
                    <a:schemeClr val="lt1"/>
                  </a:solidFill>
                </a:rPr>
                <a:t>9. What are the financial costs of smoking / vaping?</a:t>
              </a:r>
              <a:endParaRPr sz="2100">
                <a:solidFill>
                  <a:schemeClr val="lt1"/>
                </a:solidFill>
              </a:endParaRPr>
            </a:p>
          </p:txBody>
        </p:sp>
      </p:grpSp>
      <p:pic>
        <p:nvPicPr>
          <p:cNvPr id="904" name="Google Shape;904;p52"/>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05" name="Google Shape;905;p52"/>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06" name="Google Shape;906;p52"/>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07" name="Google Shape;907;p52"/>
          <p:cNvGrpSpPr/>
          <p:nvPr/>
        </p:nvGrpSpPr>
        <p:grpSpPr>
          <a:xfrm>
            <a:off x="6464099" y="2599016"/>
            <a:ext cx="2680317" cy="260366"/>
            <a:chOff x="8618369" y="2322355"/>
            <a:chExt cx="3555740" cy="347154"/>
          </a:xfrm>
        </p:grpSpPr>
        <p:cxnSp>
          <p:nvCxnSpPr>
            <p:cNvPr id="908" name="Google Shape;908;p52"/>
            <p:cNvCxnSpPr>
              <a:stCxn id="90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09" name="Google Shape;909;p52"/>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0" name="Google Shape;910;p52"/>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11" name="Google Shape;911;p52"/>
          <p:cNvGrpSpPr/>
          <p:nvPr/>
        </p:nvGrpSpPr>
        <p:grpSpPr>
          <a:xfrm>
            <a:off x="7120923" y="1159966"/>
            <a:ext cx="1490596" cy="260366"/>
            <a:chOff x="9395100" y="2116888"/>
            <a:chExt cx="1977442" cy="347154"/>
          </a:xfrm>
        </p:grpSpPr>
        <p:sp>
          <p:nvSpPr>
            <p:cNvPr id="912" name="Google Shape;912;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3" name="Google Shape;913;p52"/>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14" name="Google Shape;914;p52"/>
          <p:cNvGrpSpPr/>
          <p:nvPr/>
        </p:nvGrpSpPr>
        <p:grpSpPr>
          <a:xfrm>
            <a:off x="7157646" y="1474420"/>
            <a:ext cx="1453420" cy="260366"/>
            <a:chOff x="9395100" y="2116888"/>
            <a:chExt cx="1977442" cy="347154"/>
          </a:xfrm>
        </p:grpSpPr>
        <p:sp>
          <p:nvSpPr>
            <p:cNvPr id="915" name="Google Shape;915;p52"/>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16" name="Google Shape;916;p52"/>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5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22" name="Google Shape;922;p53" descr="Ein Bild, das Zeichnung enthält.&#10;&#10;Automatisch generierte Beschreibung"/>
          <p:cNvPicPr preferRelativeResize="0"/>
          <p:nvPr/>
        </p:nvPicPr>
        <p:blipFill rotWithShape="1">
          <a:blip r:embed="rId4">
            <a:alphaModFix/>
          </a:blip>
          <a:srcRect/>
          <a:stretch/>
        </p:blipFill>
        <p:spPr>
          <a:xfrm>
            <a:off x="7891526" y="5640426"/>
            <a:ext cx="1073876" cy="214775"/>
          </a:xfrm>
          <a:prstGeom prst="rect">
            <a:avLst/>
          </a:prstGeom>
          <a:noFill/>
          <a:ln>
            <a:noFill/>
          </a:ln>
        </p:spPr>
      </p:pic>
      <p:sp>
        <p:nvSpPr>
          <p:cNvPr id="923" name="Google Shape;923;p53"/>
          <p:cNvSpPr/>
          <p:nvPr/>
        </p:nvSpPr>
        <p:spPr>
          <a:xfrm>
            <a:off x="1089675" y="1280629"/>
            <a:ext cx="7007100" cy="3905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24" name="Google Shape;924;p53"/>
          <p:cNvSpPr/>
          <p:nvPr/>
        </p:nvSpPr>
        <p:spPr>
          <a:xfrm>
            <a:off x="1210425" y="1376978"/>
            <a:ext cx="6765600" cy="10185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900" b="1" i="1" dirty="0">
                <a:solidFill>
                  <a:srgbClr val="262626"/>
                </a:solidFill>
              </a:rPr>
              <a:t>Smoking &amp; vaping have many financial, social, and health costs for </a:t>
            </a:r>
            <a:r>
              <a:rPr lang="en" sz="1900" b="1" i="1" dirty="0">
                <a:solidFill>
                  <a:schemeClr val="lt1"/>
                </a:solidFill>
              </a:rPr>
              <a:t>the person who smokes/vapes</a:t>
            </a:r>
            <a:r>
              <a:rPr lang="en" sz="1900" b="1" i="1" dirty="0">
                <a:solidFill>
                  <a:srgbClr val="262626"/>
                </a:solidFill>
              </a:rPr>
              <a:t> </a:t>
            </a:r>
            <a:br>
              <a:rPr lang="en" sz="1900" b="1" i="1" dirty="0">
                <a:solidFill>
                  <a:srgbClr val="262626"/>
                </a:solidFill>
              </a:rPr>
            </a:br>
            <a:r>
              <a:rPr lang="en" sz="1900" b="1" i="1" dirty="0">
                <a:solidFill>
                  <a:schemeClr val="bg1"/>
                </a:solidFill>
              </a:rPr>
              <a:t>and</a:t>
            </a:r>
            <a:r>
              <a:rPr lang="en" sz="1900" b="1" i="1" dirty="0">
                <a:solidFill>
                  <a:srgbClr val="262626"/>
                </a:solidFill>
              </a:rPr>
              <a:t> </a:t>
            </a:r>
            <a:r>
              <a:rPr lang="en" sz="1900" b="1" i="1" dirty="0">
                <a:solidFill>
                  <a:schemeClr val="lt1"/>
                </a:solidFill>
              </a:rPr>
              <a:t>their family.</a:t>
            </a:r>
            <a:endParaRPr sz="2200" b="1" dirty="0">
              <a:solidFill>
                <a:schemeClr val="lt1"/>
              </a:solidFill>
              <a:latin typeface="Calibri"/>
              <a:ea typeface="Calibri"/>
              <a:cs typeface="Calibri"/>
              <a:sym typeface="Calibri"/>
            </a:endParaRPr>
          </a:p>
        </p:txBody>
      </p:sp>
      <p:pic>
        <p:nvPicPr>
          <p:cNvPr id="925" name="Google Shape;925;p53"/>
          <p:cNvPicPr preferRelativeResize="0"/>
          <p:nvPr/>
        </p:nvPicPr>
        <p:blipFill>
          <a:blip r:embed="rId5">
            <a:alphaModFix/>
          </a:blip>
          <a:stretch>
            <a:fillRect/>
          </a:stretch>
        </p:blipFill>
        <p:spPr>
          <a:xfrm>
            <a:off x="2603250" y="2491826"/>
            <a:ext cx="3828850" cy="25525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5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931" name="Google Shape;931;p5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32" name="Google Shape;932;p5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33" name="Google Shape;933;p54"/>
          <p:cNvGrpSpPr/>
          <p:nvPr/>
        </p:nvGrpSpPr>
        <p:grpSpPr>
          <a:xfrm>
            <a:off x="4707503" y="4837423"/>
            <a:ext cx="3393130" cy="697259"/>
            <a:chOff x="1452892" y="4172004"/>
            <a:chExt cx="4524174" cy="929679"/>
          </a:xfrm>
        </p:grpSpPr>
        <p:sp>
          <p:nvSpPr>
            <p:cNvPr id="934" name="Google Shape;934;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5" name="Google Shape;935;p5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36" name="Google Shape;936;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37" name="Google Shape;937;p54"/>
          <p:cNvGrpSpPr/>
          <p:nvPr/>
        </p:nvGrpSpPr>
        <p:grpSpPr>
          <a:xfrm>
            <a:off x="1091373" y="4837423"/>
            <a:ext cx="3393130" cy="697259"/>
            <a:chOff x="1452892" y="4172004"/>
            <a:chExt cx="4524174" cy="929679"/>
          </a:xfrm>
        </p:grpSpPr>
        <p:sp>
          <p:nvSpPr>
            <p:cNvPr id="938" name="Google Shape;938;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39" name="Google Shape;939;p5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40" name="Google Shape;940;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41" name="Google Shape;941;p5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42" name="Google Shape;942;p5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3" name="Google Shape;943;p5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44" name="Google Shape;944;p5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45" name="Google Shape;945;p54"/>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46" name="Google Shape;946;p54"/>
          <p:cNvGrpSpPr/>
          <p:nvPr/>
        </p:nvGrpSpPr>
        <p:grpSpPr>
          <a:xfrm>
            <a:off x="1089669" y="3991262"/>
            <a:ext cx="3393130" cy="697259"/>
            <a:chOff x="1452892" y="4172004"/>
            <a:chExt cx="4524174" cy="929679"/>
          </a:xfrm>
        </p:grpSpPr>
        <p:sp>
          <p:nvSpPr>
            <p:cNvPr id="947" name="Google Shape;947;p5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48" name="Google Shape;948;p5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49" name="Google Shape;949;p5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50" name="Google Shape;950;p5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51" name="Google Shape;951;p54"/>
          <p:cNvGrpSpPr/>
          <p:nvPr/>
        </p:nvGrpSpPr>
        <p:grpSpPr>
          <a:xfrm>
            <a:off x="0" y="3002835"/>
            <a:ext cx="9144000" cy="852303"/>
            <a:chOff x="0" y="2860778"/>
            <a:chExt cx="12192000" cy="1136404"/>
          </a:xfrm>
        </p:grpSpPr>
        <p:cxnSp>
          <p:nvCxnSpPr>
            <p:cNvPr id="952" name="Google Shape;952;p5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53" name="Google Shape;953;p5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54" name="Google Shape;954;p54"/>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55" name="Google Shape;955;p5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56" name="Google Shape;956;p5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57" name="Google Shape;957;p5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958" name="Google Shape;958;p54"/>
          <p:cNvGrpSpPr/>
          <p:nvPr/>
        </p:nvGrpSpPr>
        <p:grpSpPr>
          <a:xfrm>
            <a:off x="6464099" y="2599016"/>
            <a:ext cx="2680317" cy="260366"/>
            <a:chOff x="8618369" y="2322355"/>
            <a:chExt cx="3555740" cy="347154"/>
          </a:xfrm>
        </p:grpSpPr>
        <p:cxnSp>
          <p:nvCxnSpPr>
            <p:cNvPr id="959" name="Google Shape;959;p54"/>
            <p:cNvCxnSpPr>
              <a:stCxn id="9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960" name="Google Shape;960;p5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1" name="Google Shape;961;p5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962" name="Google Shape;962;p54"/>
          <p:cNvGrpSpPr/>
          <p:nvPr/>
        </p:nvGrpSpPr>
        <p:grpSpPr>
          <a:xfrm>
            <a:off x="7120923" y="1159966"/>
            <a:ext cx="1490596" cy="260366"/>
            <a:chOff x="9395100" y="2116888"/>
            <a:chExt cx="1977442" cy="347154"/>
          </a:xfrm>
        </p:grpSpPr>
        <p:sp>
          <p:nvSpPr>
            <p:cNvPr id="963" name="Google Shape;963;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4" name="Google Shape;964;p54"/>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965" name="Google Shape;965;p54"/>
          <p:cNvGrpSpPr/>
          <p:nvPr/>
        </p:nvGrpSpPr>
        <p:grpSpPr>
          <a:xfrm>
            <a:off x="7157646" y="1474420"/>
            <a:ext cx="1453420" cy="260366"/>
            <a:chOff x="9395100" y="2116888"/>
            <a:chExt cx="1977442" cy="347154"/>
          </a:xfrm>
        </p:grpSpPr>
        <p:sp>
          <p:nvSpPr>
            <p:cNvPr id="966" name="Google Shape;966;p54"/>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67" name="Google Shape;967;p54"/>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6"/>
                                        </p:tgtEl>
                                        <p:attrNameLst>
                                          <p:attrName>style.visibility</p:attrName>
                                        </p:attrNameLst>
                                      </p:cBhvr>
                                      <p:to>
                                        <p:strVal val="visible"/>
                                      </p:to>
                                    </p:set>
                                    <p:animEffect transition="in" filter="fade">
                                      <p:cBhvr>
                                        <p:cTn id="7" dur="3573"/>
                                        <p:tgtEl>
                                          <p:spTgt spid="956"/>
                                        </p:tgtEl>
                                      </p:cBhvr>
                                    </p:animEffect>
                                  </p:childTnLst>
                                </p:cTn>
                              </p:par>
                              <p:par>
                                <p:cTn id="8" presetID="10" presetClass="entr" presetSubtype="0" fill="hold" nodeType="withEffect">
                                  <p:stCondLst>
                                    <p:cond delay="100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1000"/>
                                        <p:tgtEl>
                                          <p:spTgt spid="951"/>
                                        </p:tgtEl>
                                      </p:cBhvr>
                                    </p:animEffect>
                                  </p:childTnLst>
                                </p:cTn>
                              </p:par>
                              <p:par>
                                <p:cTn id="11" presetID="2" presetClass="entr" presetSubtype="2" fill="hold" nodeType="withEffect">
                                  <p:stCondLst>
                                    <p:cond delay="2250"/>
                                  </p:stCondLst>
                                  <p:childTnLst>
                                    <p:set>
                                      <p:cBhvr>
                                        <p:cTn id="12" dur="1" fill="hold">
                                          <p:stCondLst>
                                            <p:cond delay="0"/>
                                          </p:stCondLst>
                                        </p:cTn>
                                        <p:tgtEl>
                                          <p:spTgt spid="958"/>
                                        </p:tgtEl>
                                        <p:attrNameLst>
                                          <p:attrName>style.visibility</p:attrName>
                                        </p:attrNameLst>
                                      </p:cBhvr>
                                      <p:to>
                                        <p:strVal val="visible"/>
                                      </p:to>
                                    </p:set>
                                    <p:anim calcmode="lin" valueType="num">
                                      <p:cBhvr additive="base">
                                        <p:cTn id="13" dur="500"/>
                                        <p:tgtEl>
                                          <p:spTgt spid="9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5000"/>
                                        <p:tgtEl>
                                          <p:spTgt spid="955"/>
                                        </p:tgtEl>
                                      </p:cBhvr>
                                    </p:animEffect>
                                  </p:childTnLst>
                                </p:cTn>
                              </p:par>
                              <p:par>
                                <p:cTn id="18" presetID="10" presetClass="entr" presetSubtype="0" fill="hold" nodeType="withEffect">
                                  <p:stCondLst>
                                    <p:cond delay="0"/>
                                  </p:stCondLst>
                                  <p:childTnLst>
                                    <p:set>
                                      <p:cBhvr>
                                        <p:cTn id="19" dur="1" fill="hold">
                                          <p:stCondLst>
                                            <p:cond delay="0"/>
                                          </p:stCondLst>
                                        </p:cTn>
                                        <p:tgtEl>
                                          <p:spTgt spid="941"/>
                                        </p:tgtEl>
                                        <p:attrNameLst>
                                          <p:attrName>style.visibility</p:attrName>
                                        </p:attrNameLst>
                                      </p:cBhvr>
                                      <p:to>
                                        <p:strVal val="visible"/>
                                      </p:to>
                                    </p:set>
                                    <p:animEffect transition="in" filter="fade">
                                      <p:cBhvr>
                                        <p:cTn id="20" dur="500"/>
                                        <p:tgtEl>
                                          <p:spTgt spid="941"/>
                                        </p:tgtEl>
                                      </p:cBhvr>
                                    </p:animEffect>
                                  </p:childTnLst>
                                </p:cTn>
                              </p:par>
                              <p:par>
                                <p:cTn id="21" presetID="10" presetClass="entr" presetSubtype="0" fill="hold" nodeType="withEffect">
                                  <p:stCondLst>
                                    <p:cond delay="0"/>
                                  </p:stCondLst>
                                  <p:childTnLst>
                                    <p:set>
                                      <p:cBhvr>
                                        <p:cTn id="22" dur="1" fill="hold">
                                          <p:stCondLst>
                                            <p:cond delay="0"/>
                                          </p:stCondLst>
                                        </p:cTn>
                                        <p:tgtEl>
                                          <p:spTgt spid="932"/>
                                        </p:tgtEl>
                                        <p:attrNameLst>
                                          <p:attrName>style.visibility</p:attrName>
                                        </p:attrNameLst>
                                      </p:cBhvr>
                                      <p:to>
                                        <p:strVal val="visible"/>
                                      </p:to>
                                    </p:set>
                                    <p:animEffect transition="in" filter="fade">
                                      <p:cBhvr>
                                        <p:cTn id="23" dur="500"/>
                                        <p:tgtEl>
                                          <p:spTgt spid="932"/>
                                        </p:tgtEl>
                                      </p:cBhvr>
                                    </p:animEffect>
                                  </p:childTnLst>
                                </p:cTn>
                              </p:par>
                              <p:par>
                                <p:cTn id="24" presetID="2" presetClass="entr" presetSubtype="8" fill="hold" nodeType="withEffect">
                                  <p:stCondLst>
                                    <p:cond delay="500"/>
                                  </p:stCondLst>
                                  <p:childTnLst>
                                    <p:set>
                                      <p:cBhvr>
                                        <p:cTn id="25" dur="1" fill="hold">
                                          <p:stCondLst>
                                            <p:cond delay="0"/>
                                          </p:stCondLst>
                                        </p:cTn>
                                        <p:tgtEl>
                                          <p:spTgt spid="946"/>
                                        </p:tgtEl>
                                        <p:attrNameLst>
                                          <p:attrName>style.visibility</p:attrName>
                                        </p:attrNameLst>
                                      </p:cBhvr>
                                      <p:to>
                                        <p:strVal val="visible"/>
                                      </p:to>
                                    </p:set>
                                    <p:anim calcmode="lin" valueType="num">
                                      <p:cBhvr additive="base">
                                        <p:cTn id="26" dur="500"/>
                                        <p:tgtEl>
                                          <p:spTgt spid="9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942"/>
                                        </p:tgtEl>
                                        <p:attrNameLst>
                                          <p:attrName>style.visibility</p:attrName>
                                        </p:attrNameLst>
                                      </p:cBhvr>
                                      <p:to>
                                        <p:strVal val="visible"/>
                                      </p:to>
                                    </p:set>
                                    <p:anim calcmode="lin" valueType="num">
                                      <p:cBhvr additive="base">
                                        <p:cTn id="29" dur="500"/>
                                        <p:tgtEl>
                                          <p:spTgt spid="9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943"/>
                                        </p:tgtEl>
                                        <p:attrNameLst>
                                          <p:attrName>style.visibility</p:attrName>
                                        </p:attrNameLst>
                                      </p:cBhvr>
                                      <p:to>
                                        <p:strVal val="visible"/>
                                      </p:to>
                                    </p:set>
                                    <p:anim calcmode="lin" valueType="num">
                                      <p:cBhvr additive="base">
                                        <p:cTn id="32" dur="500"/>
                                        <p:tgtEl>
                                          <p:spTgt spid="9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944"/>
                                        </p:tgtEl>
                                        <p:attrNameLst>
                                          <p:attrName>style.visibility</p:attrName>
                                        </p:attrNameLst>
                                      </p:cBhvr>
                                      <p:to>
                                        <p:strVal val="visible"/>
                                      </p:to>
                                    </p:set>
                                    <p:anim calcmode="lin" valueType="num">
                                      <p:cBhvr additive="base">
                                        <p:cTn id="35" dur="500"/>
                                        <p:tgtEl>
                                          <p:spTgt spid="9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937"/>
                                        </p:tgtEl>
                                        <p:attrNameLst>
                                          <p:attrName>style.visibility</p:attrName>
                                        </p:attrNameLst>
                                      </p:cBhvr>
                                      <p:to>
                                        <p:strVal val="visible"/>
                                      </p:to>
                                    </p:set>
                                    <p:anim calcmode="lin" valueType="num">
                                      <p:cBhvr additive="base">
                                        <p:cTn id="38" dur="500"/>
                                        <p:tgtEl>
                                          <p:spTgt spid="9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933"/>
                                        </p:tgtEl>
                                        <p:attrNameLst>
                                          <p:attrName>style.visibility</p:attrName>
                                        </p:attrNameLst>
                                      </p:cBhvr>
                                      <p:to>
                                        <p:strVal val="visible"/>
                                      </p:to>
                                    </p:set>
                                    <p:anim calcmode="lin" valueType="num">
                                      <p:cBhvr additive="base">
                                        <p:cTn id="41" dur="500"/>
                                        <p:tgtEl>
                                          <p:spTgt spid="9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57"/>
                                        </p:tgtEl>
                                        <p:attrNameLst>
                                          <p:attrName>style.visibility</p:attrName>
                                        </p:attrNameLst>
                                      </p:cBhvr>
                                      <p:to>
                                        <p:strVal val="visible"/>
                                      </p:to>
                                    </p:set>
                                    <p:animEffect transition="in" filter="fade">
                                      <p:cBhvr>
                                        <p:cTn id="46" dur="5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8"/>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186" name="Google Shape;186;p28"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187" name="Google Shape;187;p28"/>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188" name="Google Shape;188;p28"/>
          <p:cNvGrpSpPr/>
          <p:nvPr/>
        </p:nvGrpSpPr>
        <p:grpSpPr>
          <a:xfrm>
            <a:off x="4707503" y="4837423"/>
            <a:ext cx="3393130" cy="697259"/>
            <a:chOff x="1452892" y="4172004"/>
            <a:chExt cx="4524174" cy="929679"/>
          </a:xfrm>
        </p:grpSpPr>
        <p:sp>
          <p:nvSpPr>
            <p:cNvPr id="189" name="Google Shape;189;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0" name="Google Shape;190;p28"/>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191" name="Google Shape;191;p28"/>
            <p:cNvSpPr txBox="1"/>
            <p:nvPr/>
          </p:nvSpPr>
          <p:spPr>
            <a:xfrm>
              <a:off x="2163338" y="4185359"/>
              <a:ext cx="3378900" cy="916200"/>
            </a:xfrm>
            <a:prstGeom prst="rect">
              <a:avLst/>
            </a:prstGeom>
            <a:solidFill>
              <a:schemeClr val="accent2"/>
            </a:solidFill>
            <a:ln>
              <a:noFill/>
            </a:ln>
          </p:spPr>
          <p:txBody>
            <a:bodyPr spcFirstLastPara="1" wrap="square" lIns="68575" tIns="34275" rIns="68575" bIns="34275" anchor="ctr" anchorCtr="0">
              <a:normAutofit/>
            </a:bodyPr>
            <a:lstStyle/>
            <a:p>
              <a:r>
                <a:rPr lang="en" sz="2400">
                  <a:solidFill>
                    <a:schemeClr val="lt1"/>
                  </a:solidFill>
                </a:rPr>
                <a:t>All of the above</a:t>
              </a:r>
              <a:endParaRPr sz="2400">
                <a:solidFill>
                  <a:schemeClr val="lt1"/>
                </a:solidFill>
              </a:endParaRPr>
            </a:p>
          </p:txBody>
        </p:sp>
      </p:grpSp>
      <p:grpSp>
        <p:nvGrpSpPr>
          <p:cNvPr id="192" name="Google Shape;192;p28"/>
          <p:cNvGrpSpPr/>
          <p:nvPr/>
        </p:nvGrpSpPr>
        <p:grpSpPr>
          <a:xfrm>
            <a:off x="1091373" y="4837423"/>
            <a:ext cx="3393130" cy="697259"/>
            <a:chOff x="1452892" y="4172004"/>
            <a:chExt cx="4524174" cy="929679"/>
          </a:xfrm>
        </p:grpSpPr>
        <p:sp>
          <p:nvSpPr>
            <p:cNvPr id="193" name="Google Shape;193;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4" name="Google Shape;194;p28"/>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195" name="Google Shape;195;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Low Income Households</a:t>
              </a:r>
              <a:endParaRPr sz="2000">
                <a:solidFill>
                  <a:schemeClr val="lt1"/>
                </a:solidFill>
              </a:endParaRPr>
            </a:p>
          </p:txBody>
        </p:sp>
      </p:grpSp>
      <p:cxnSp>
        <p:nvCxnSpPr>
          <p:cNvPr id="196" name="Google Shape;196;p28"/>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197" name="Google Shape;197;p28"/>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98" name="Google Shape;198;p28"/>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199" name="Google Shape;199;p28"/>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People of Color &amp; LGBTQ+</a:t>
            </a:r>
            <a:endParaRPr sz="1800">
              <a:solidFill>
                <a:schemeClr val="lt1"/>
              </a:solidFill>
            </a:endParaRPr>
          </a:p>
        </p:txBody>
      </p:sp>
      <p:sp>
        <p:nvSpPr>
          <p:cNvPr id="200" name="Google Shape;200;p28"/>
          <p:cNvSpPr/>
          <p:nvPr/>
        </p:nvSpPr>
        <p:spPr>
          <a:xfrm>
            <a:off x="4770884" y="424580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01" name="Google Shape;201;p28"/>
          <p:cNvGrpSpPr/>
          <p:nvPr/>
        </p:nvGrpSpPr>
        <p:grpSpPr>
          <a:xfrm>
            <a:off x="1089669" y="3991262"/>
            <a:ext cx="3393130" cy="697259"/>
            <a:chOff x="1452892" y="4172004"/>
            <a:chExt cx="4524174" cy="929679"/>
          </a:xfrm>
        </p:grpSpPr>
        <p:sp>
          <p:nvSpPr>
            <p:cNvPr id="202" name="Google Shape;202;p28"/>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03" name="Google Shape;203;p28"/>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04" name="Google Shape;204;p28"/>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300">
                  <a:solidFill>
                    <a:schemeClr val="lt1"/>
                  </a:solidFill>
                </a:rPr>
                <a:t>Youth &amp; Women</a:t>
              </a:r>
              <a:endParaRPr sz="2300">
                <a:solidFill>
                  <a:schemeClr val="lt1"/>
                </a:solidFill>
              </a:endParaRPr>
            </a:p>
          </p:txBody>
        </p:sp>
      </p:grpSp>
      <p:pic>
        <p:nvPicPr>
          <p:cNvPr id="205" name="Google Shape;205;p28"/>
          <p:cNvPicPr preferRelativeResize="0"/>
          <p:nvPr/>
        </p:nvPicPr>
        <p:blipFill rotWithShape="1">
          <a:blip r:embed="rId5">
            <a:alphaModFix/>
          </a:blip>
          <a:srcRect/>
          <a:stretch/>
        </p:blipFill>
        <p:spPr>
          <a:xfrm>
            <a:off x="2941809" y="860442"/>
            <a:ext cx="3263782" cy="2301330"/>
          </a:xfrm>
          <a:prstGeom prst="rect">
            <a:avLst/>
          </a:prstGeom>
          <a:noFill/>
          <a:ln>
            <a:noFill/>
          </a:ln>
        </p:spPr>
      </p:pic>
      <p:grpSp>
        <p:nvGrpSpPr>
          <p:cNvPr id="206" name="Google Shape;206;p28"/>
          <p:cNvGrpSpPr/>
          <p:nvPr/>
        </p:nvGrpSpPr>
        <p:grpSpPr>
          <a:xfrm>
            <a:off x="0" y="3002835"/>
            <a:ext cx="9144000" cy="923317"/>
            <a:chOff x="0" y="2860778"/>
            <a:chExt cx="12192000" cy="1231090"/>
          </a:xfrm>
        </p:grpSpPr>
        <p:cxnSp>
          <p:nvCxnSpPr>
            <p:cNvPr id="207" name="Google Shape;207;p28"/>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08" name="Google Shape;208;p28"/>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09" name="Google Shape;209;p28"/>
            <p:cNvSpPr txBox="1"/>
            <p:nvPr/>
          </p:nvSpPr>
          <p:spPr>
            <a:xfrm>
              <a:off x="1368821" y="3159468"/>
              <a:ext cx="8839200" cy="932400"/>
            </a:xfrm>
            <a:prstGeom prst="rect">
              <a:avLst/>
            </a:prstGeom>
            <a:noFill/>
            <a:ln>
              <a:noFill/>
            </a:ln>
          </p:spPr>
          <p:txBody>
            <a:bodyPr spcFirstLastPara="1" wrap="square" lIns="68575" tIns="34275" rIns="68575" bIns="34275" anchor="ctr" anchorCtr="0">
              <a:noAutofit/>
            </a:bodyPr>
            <a:lstStyle/>
            <a:p>
              <a:pPr marL="457200" algn="ctr">
                <a:lnSpc>
                  <a:spcPct val="115000"/>
                </a:lnSpc>
              </a:pPr>
              <a:r>
                <a:rPr lang="en" sz="2000" b="1">
                  <a:solidFill>
                    <a:schemeClr val="lt1"/>
                  </a:solidFill>
                </a:rPr>
                <a:t>1. Which communities are directly targeted by Big Tobacco companies?</a:t>
              </a:r>
              <a:endParaRPr sz="2000" b="1">
                <a:solidFill>
                  <a:schemeClr val="lt1"/>
                </a:solidFill>
              </a:endParaRPr>
            </a:p>
            <a:p>
              <a:endParaRPr sz="1800">
                <a:solidFill>
                  <a:schemeClr val="lt1"/>
                </a:solidFill>
              </a:endParaRPr>
            </a:p>
          </p:txBody>
        </p:sp>
      </p:grpSp>
      <p:pic>
        <p:nvPicPr>
          <p:cNvPr id="210" name="Google Shape;210;p28"/>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11" name="Google Shape;211;p28"/>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12" name="Google Shape;212;p28"/>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13" name="Google Shape;213;p28"/>
          <p:cNvGrpSpPr/>
          <p:nvPr/>
        </p:nvGrpSpPr>
        <p:grpSpPr>
          <a:xfrm>
            <a:off x="6464099" y="2599016"/>
            <a:ext cx="2680317" cy="260366"/>
            <a:chOff x="8618369" y="2322355"/>
            <a:chExt cx="3555740" cy="347154"/>
          </a:xfrm>
        </p:grpSpPr>
        <p:cxnSp>
          <p:nvCxnSpPr>
            <p:cNvPr id="214" name="Google Shape;214;p28"/>
            <p:cNvCxnSpPr>
              <a:stCxn id="215"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15" name="Google Shape;215;p28"/>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16" name="Google Shape;216;p28"/>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55"/>
          <p:cNvPicPr preferRelativeResize="0"/>
          <p:nvPr/>
        </p:nvPicPr>
        <p:blipFill rotWithShape="1">
          <a:blip r:embed="rId3">
            <a:alphaModFix/>
          </a:blip>
          <a:srcRect/>
          <a:stretch/>
        </p:blipFill>
        <p:spPr>
          <a:xfrm>
            <a:off x="0" y="-1"/>
            <a:ext cx="9144000" cy="6857999"/>
          </a:xfrm>
          <a:prstGeom prst="rect">
            <a:avLst/>
          </a:prstGeom>
          <a:noFill/>
          <a:ln>
            <a:noFill/>
          </a:ln>
        </p:spPr>
      </p:pic>
      <p:pic>
        <p:nvPicPr>
          <p:cNvPr id="973" name="Google Shape;973;p55"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974" name="Google Shape;974;p55"/>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975" name="Google Shape;975;p55"/>
          <p:cNvGrpSpPr/>
          <p:nvPr/>
        </p:nvGrpSpPr>
        <p:grpSpPr>
          <a:xfrm>
            <a:off x="4707503" y="4837423"/>
            <a:ext cx="3393130" cy="697259"/>
            <a:chOff x="1452892" y="4172004"/>
            <a:chExt cx="4524174" cy="929679"/>
          </a:xfrm>
        </p:grpSpPr>
        <p:sp>
          <p:nvSpPr>
            <p:cNvPr id="976" name="Google Shape;976;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77" name="Google Shape;977;p55"/>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978" name="Google Shape;978;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Fresh Air Indiana</a:t>
              </a:r>
              <a:endParaRPr sz="1800">
                <a:solidFill>
                  <a:schemeClr val="lt1"/>
                </a:solidFill>
              </a:endParaRPr>
            </a:p>
          </p:txBody>
        </p:sp>
      </p:grpSp>
      <p:grpSp>
        <p:nvGrpSpPr>
          <p:cNvPr id="979" name="Google Shape;979;p55"/>
          <p:cNvGrpSpPr/>
          <p:nvPr/>
        </p:nvGrpSpPr>
        <p:grpSpPr>
          <a:xfrm>
            <a:off x="1091373" y="4837423"/>
            <a:ext cx="3393130" cy="697259"/>
            <a:chOff x="1452892" y="4172004"/>
            <a:chExt cx="4524174" cy="929679"/>
          </a:xfrm>
        </p:grpSpPr>
        <p:sp>
          <p:nvSpPr>
            <p:cNvPr id="980" name="Google Shape;980;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1" name="Google Shape;981;p55"/>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982" name="Google Shape;982;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Smoke Free Indiana</a:t>
              </a:r>
              <a:endParaRPr sz="1800">
                <a:solidFill>
                  <a:schemeClr val="lt1"/>
                </a:solidFill>
              </a:endParaRPr>
            </a:p>
          </p:txBody>
        </p:sp>
      </p:grpSp>
      <p:cxnSp>
        <p:nvCxnSpPr>
          <p:cNvPr id="983" name="Google Shape;983;p55"/>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984" name="Google Shape;984;p55"/>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85" name="Google Shape;985;p55"/>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986" name="Google Shape;986;p55"/>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Quit Now Indiana</a:t>
            </a:r>
            <a:endParaRPr sz="1800">
              <a:solidFill>
                <a:schemeClr val="lt1"/>
              </a:solidFill>
            </a:endParaRPr>
          </a:p>
        </p:txBody>
      </p:sp>
      <p:sp>
        <p:nvSpPr>
          <p:cNvPr id="987" name="Google Shape;987;p55"/>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988" name="Google Shape;988;p55"/>
          <p:cNvGrpSpPr/>
          <p:nvPr/>
        </p:nvGrpSpPr>
        <p:grpSpPr>
          <a:xfrm>
            <a:off x="1089669" y="3991262"/>
            <a:ext cx="3393130" cy="697259"/>
            <a:chOff x="1452892" y="4172004"/>
            <a:chExt cx="4524174" cy="929679"/>
          </a:xfrm>
        </p:grpSpPr>
        <p:sp>
          <p:nvSpPr>
            <p:cNvPr id="989" name="Google Shape;989;p55"/>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990" name="Google Shape;990;p55"/>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991" name="Google Shape;991;p55"/>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1800">
                  <a:solidFill>
                    <a:schemeClr val="lt1"/>
                  </a:solidFill>
                </a:rPr>
                <a:t>Stop it Indiana</a:t>
              </a:r>
              <a:endParaRPr sz="1800">
                <a:solidFill>
                  <a:schemeClr val="lt1"/>
                </a:solidFill>
              </a:endParaRPr>
            </a:p>
          </p:txBody>
        </p:sp>
      </p:grpSp>
      <p:pic>
        <p:nvPicPr>
          <p:cNvPr id="992" name="Google Shape;992;p55"/>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993" name="Google Shape;993;p55"/>
          <p:cNvGrpSpPr/>
          <p:nvPr/>
        </p:nvGrpSpPr>
        <p:grpSpPr>
          <a:xfrm>
            <a:off x="0" y="3002835"/>
            <a:ext cx="9144000" cy="852303"/>
            <a:chOff x="0" y="2860778"/>
            <a:chExt cx="12192000" cy="1136404"/>
          </a:xfrm>
        </p:grpSpPr>
        <p:cxnSp>
          <p:nvCxnSpPr>
            <p:cNvPr id="994" name="Google Shape;994;p55"/>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995" name="Google Shape;995;p55"/>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996" name="Google Shape;996;p55"/>
            <p:cNvSpPr txBox="1"/>
            <p:nvPr/>
          </p:nvSpPr>
          <p:spPr>
            <a:xfrm>
              <a:off x="1597188" y="2964568"/>
              <a:ext cx="8839200" cy="932400"/>
            </a:xfrm>
            <a:prstGeom prst="rect">
              <a:avLst/>
            </a:prstGeom>
            <a:noFill/>
            <a:ln>
              <a:noFill/>
            </a:ln>
          </p:spPr>
          <p:txBody>
            <a:bodyPr spcFirstLastPara="1" wrap="square" lIns="68575" tIns="34275" rIns="68575" bIns="34275" anchor="ctr" anchorCtr="0">
              <a:normAutofit lnSpcReduction="10000"/>
            </a:bodyPr>
            <a:lstStyle/>
            <a:p>
              <a:pPr marL="457200" algn="ctr">
                <a:lnSpc>
                  <a:spcPct val="115000"/>
                </a:lnSpc>
              </a:pPr>
              <a:r>
                <a:rPr lang="en" sz="1900" b="1">
                  <a:solidFill>
                    <a:schemeClr val="lt1"/>
                  </a:solidFill>
                </a:rPr>
                <a:t>10. Which organization helps provide FREE tobacco cessation resources and 24/7 support?</a:t>
              </a:r>
              <a:endParaRPr sz="1900">
                <a:solidFill>
                  <a:schemeClr val="lt1"/>
                </a:solidFill>
              </a:endParaRPr>
            </a:p>
          </p:txBody>
        </p:sp>
      </p:grpSp>
      <p:pic>
        <p:nvPicPr>
          <p:cNvPr id="997" name="Google Shape;997;p55"/>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998" name="Google Shape;998;p55"/>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999" name="Google Shape;999;p55"/>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1000" name="Google Shape;1000;p55"/>
          <p:cNvGrpSpPr/>
          <p:nvPr/>
        </p:nvGrpSpPr>
        <p:grpSpPr>
          <a:xfrm>
            <a:off x="6464099" y="2599016"/>
            <a:ext cx="2680317" cy="260366"/>
            <a:chOff x="8618369" y="2322355"/>
            <a:chExt cx="3555740" cy="347154"/>
          </a:xfrm>
        </p:grpSpPr>
        <p:cxnSp>
          <p:nvCxnSpPr>
            <p:cNvPr id="1001" name="Google Shape;1001;p55"/>
            <p:cNvCxnSpPr>
              <a:stCxn id="10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1002" name="Google Shape;1002;p55"/>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03" name="Google Shape;1003;p55"/>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5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09" name="Google Shape;1009;p56" descr="Ein Bild, das Zeichnung enthält.&#10;&#10;Automatisch generierte Beschreibung"/>
          <p:cNvPicPr preferRelativeResize="0"/>
          <p:nvPr/>
        </p:nvPicPr>
        <p:blipFill rotWithShape="1">
          <a:blip r:embed="rId4">
            <a:alphaModFix/>
          </a:blip>
          <a:srcRect/>
          <a:stretch/>
        </p:blipFill>
        <p:spPr>
          <a:xfrm>
            <a:off x="8075550" y="5677230"/>
            <a:ext cx="889850" cy="177970"/>
          </a:xfrm>
          <a:prstGeom prst="rect">
            <a:avLst/>
          </a:prstGeom>
          <a:noFill/>
          <a:ln>
            <a:noFill/>
          </a:ln>
        </p:spPr>
      </p:pic>
      <p:sp>
        <p:nvSpPr>
          <p:cNvPr id="1010" name="Google Shape;1010;p56"/>
          <p:cNvSpPr/>
          <p:nvPr/>
        </p:nvSpPr>
        <p:spPr>
          <a:xfrm>
            <a:off x="1068450" y="1262625"/>
            <a:ext cx="7007100" cy="39906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1011" name="Google Shape;1011;p56"/>
          <p:cNvSpPr/>
          <p:nvPr/>
        </p:nvSpPr>
        <p:spPr>
          <a:xfrm>
            <a:off x="3999499" y="1857125"/>
            <a:ext cx="3936187" cy="2945700"/>
          </a:xfrm>
          <a:prstGeom prst="rect">
            <a:avLst/>
          </a:prstGeom>
          <a:noFill/>
          <a:ln>
            <a:noFill/>
          </a:ln>
        </p:spPr>
        <p:txBody>
          <a:bodyPr spcFirstLastPara="1" wrap="square" lIns="68575" tIns="34275" rIns="68575" bIns="34275" anchor="ctr" anchorCtr="0">
            <a:noAutofit/>
          </a:bodyPr>
          <a:lstStyle/>
          <a:p>
            <a:pPr>
              <a:lnSpc>
                <a:spcPct val="115000"/>
              </a:lnSpc>
              <a:buClr>
                <a:schemeClr val="dk1"/>
              </a:buClr>
              <a:buSzPts val="1100"/>
            </a:pPr>
            <a:r>
              <a:rPr lang="en" sz="2100" b="1" i="1" dirty="0">
                <a:solidFill>
                  <a:srgbClr val="333333"/>
                </a:solidFill>
              </a:rPr>
              <a:t>Quit Now Indiana is the </a:t>
            </a:r>
            <a:br>
              <a:rPr lang="en" sz="2100" b="1" i="1" dirty="0">
                <a:solidFill>
                  <a:srgbClr val="333333"/>
                </a:solidFill>
              </a:rPr>
            </a:br>
            <a:r>
              <a:rPr lang="en" sz="2100" b="1" i="1" dirty="0">
                <a:solidFill>
                  <a:schemeClr val="lt1"/>
                </a:solidFill>
              </a:rPr>
              <a:t>FREE </a:t>
            </a:r>
            <a:r>
              <a:rPr lang="en" sz="2100" b="1" i="1" dirty="0">
                <a:solidFill>
                  <a:srgbClr val="333333"/>
                </a:solidFill>
              </a:rPr>
              <a:t>frontline tool for helping Hoosiers who use tobacco break their addiction.</a:t>
            </a:r>
            <a:br>
              <a:rPr lang="en" sz="2100" b="1" i="1" dirty="0">
                <a:solidFill>
                  <a:srgbClr val="333333"/>
                </a:solidFill>
              </a:rPr>
            </a:br>
            <a:r>
              <a:rPr lang="en" sz="2100" b="1" i="1" dirty="0">
                <a:solidFill>
                  <a:srgbClr val="333333"/>
                </a:solidFill>
              </a:rPr>
              <a:t> </a:t>
            </a:r>
          </a:p>
          <a:p>
            <a:pPr>
              <a:lnSpc>
                <a:spcPct val="115000"/>
              </a:lnSpc>
              <a:buClr>
                <a:schemeClr val="dk1"/>
              </a:buClr>
              <a:buSzPts val="1100"/>
            </a:pPr>
            <a:r>
              <a:rPr lang="en" sz="2100" b="1" i="1" dirty="0">
                <a:solidFill>
                  <a:srgbClr val="333333"/>
                </a:solidFill>
              </a:rPr>
              <a:t>Support those who are ready to quit by referring them to </a:t>
            </a:r>
            <a:r>
              <a:rPr lang="en" sz="2100" b="1" i="1" dirty="0">
                <a:solidFill>
                  <a:schemeClr val="bg1"/>
                </a:solidFill>
              </a:rPr>
              <a:t>Quit Now Indiana! </a:t>
            </a:r>
            <a:endParaRPr sz="2400" b="1" dirty="0">
              <a:solidFill>
                <a:schemeClr val="bg1"/>
              </a:solidFill>
              <a:latin typeface="Calibri"/>
              <a:ea typeface="Calibri"/>
              <a:cs typeface="Calibri"/>
              <a:sym typeface="Calibri"/>
            </a:endParaRPr>
          </a:p>
        </p:txBody>
      </p:sp>
      <p:pic>
        <p:nvPicPr>
          <p:cNvPr id="1012" name="Google Shape;1012;p56"/>
          <p:cNvPicPr preferRelativeResize="0"/>
          <p:nvPr/>
        </p:nvPicPr>
        <p:blipFill>
          <a:blip r:embed="rId5">
            <a:alphaModFix/>
          </a:blip>
          <a:stretch>
            <a:fillRect/>
          </a:stretch>
        </p:blipFill>
        <p:spPr>
          <a:xfrm>
            <a:off x="1737776" y="1510064"/>
            <a:ext cx="1990725" cy="3495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5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18" name="Google Shape;1018;p57"/>
          <p:cNvPicPr preferRelativeResize="0"/>
          <p:nvPr/>
        </p:nvPicPr>
        <p:blipFill>
          <a:blip r:embed="rId4">
            <a:alphaModFix/>
          </a:blip>
          <a:stretch>
            <a:fillRect/>
          </a:stretch>
        </p:blipFill>
        <p:spPr>
          <a:xfrm>
            <a:off x="2357521" y="2293276"/>
            <a:ext cx="4484554" cy="2522575"/>
          </a:xfrm>
          <a:prstGeom prst="rect">
            <a:avLst/>
          </a:prstGeom>
          <a:noFill/>
          <a:ln>
            <a:noFill/>
          </a:ln>
        </p:spPr>
      </p:pic>
      <p:sp>
        <p:nvSpPr>
          <p:cNvPr id="1019" name="Google Shape;1019;p57"/>
          <p:cNvSpPr txBox="1"/>
          <p:nvPr/>
        </p:nvSpPr>
        <p:spPr>
          <a:xfrm>
            <a:off x="234198" y="837830"/>
            <a:ext cx="87312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So… are you a millionaire?</a:t>
            </a:r>
            <a:endParaRPr sz="5900" b="1" dirty="0">
              <a:solidFill>
                <a:schemeClr val="accent2"/>
              </a:solidFill>
              <a:latin typeface="Impact"/>
              <a:ea typeface="Impact"/>
              <a:cs typeface="Impact"/>
              <a:sym typeface="Impact"/>
            </a:endParaRPr>
          </a:p>
        </p:txBody>
      </p:sp>
      <p:pic>
        <p:nvPicPr>
          <p:cNvPr id="1020" name="Google Shape;1020;p57"/>
          <p:cNvPicPr preferRelativeResize="0"/>
          <p:nvPr/>
        </p:nvPicPr>
        <p:blipFill>
          <a:blip r:embed="rId5">
            <a:alphaModFix/>
          </a:blip>
          <a:stretch>
            <a:fillRect/>
          </a:stretch>
        </p:blipFill>
        <p:spPr>
          <a:xfrm>
            <a:off x="0" y="2385227"/>
            <a:ext cx="2522576" cy="2522576"/>
          </a:xfrm>
          <a:prstGeom prst="rect">
            <a:avLst/>
          </a:prstGeom>
          <a:noFill/>
          <a:ln>
            <a:noFill/>
          </a:ln>
        </p:spPr>
      </p:pic>
      <p:pic>
        <p:nvPicPr>
          <p:cNvPr id="1021" name="Google Shape;1021;p57"/>
          <p:cNvPicPr preferRelativeResize="0"/>
          <p:nvPr/>
        </p:nvPicPr>
        <p:blipFill>
          <a:blip r:embed="rId5">
            <a:alphaModFix/>
          </a:blip>
          <a:stretch>
            <a:fillRect/>
          </a:stretch>
        </p:blipFill>
        <p:spPr>
          <a:xfrm>
            <a:off x="6765225" y="2385227"/>
            <a:ext cx="2522576" cy="2522576"/>
          </a:xfrm>
          <a:prstGeom prst="rect">
            <a:avLst/>
          </a:prstGeom>
          <a:noFill/>
          <a:ln>
            <a:noFill/>
          </a:ln>
        </p:spPr>
      </p:pic>
      <p:sp>
        <p:nvSpPr>
          <p:cNvPr id="1022" name="Google Shape;1022;p57"/>
          <p:cNvSpPr txBox="1"/>
          <p:nvPr/>
        </p:nvSpPr>
        <p:spPr>
          <a:xfrm>
            <a:off x="152298" y="5178397"/>
            <a:ext cx="8813100" cy="1092900"/>
          </a:xfrm>
          <a:prstGeom prst="rect">
            <a:avLst/>
          </a:prstGeom>
          <a:noFill/>
          <a:ln>
            <a:noFill/>
          </a:ln>
        </p:spPr>
        <p:txBody>
          <a:bodyPr spcFirstLastPara="1" wrap="square" lIns="91425" tIns="91425" rIns="91425" bIns="91425" anchor="t" anchorCtr="0">
            <a:spAutoFit/>
          </a:bodyPr>
          <a:lstStyle/>
          <a:p>
            <a:pPr algn="ctr"/>
            <a:r>
              <a:rPr lang="en" sz="5900" b="1" dirty="0">
                <a:solidFill>
                  <a:schemeClr val="accent2"/>
                </a:solidFill>
                <a:latin typeface="Impact"/>
                <a:ea typeface="Impact"/>
                <a:cs typeface="Impact"/>
                <a:sym typeface="Impact"/>
              </a:rPr>
              <a:t>Thanks for playing!</a:t>
            </a:r>
            <a:endParaRPr sz="5900" b="1" dirty="0">
              <a:solidFill>
                <a:schemeClr val="accent2"/>
              </a:solidFill>
              <a:latin typeface="Impact"/>
              <a:ea typeface="Impact"/>
              <a:cs typeface="Impact"/>
              <a:sym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021"/>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10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22" name="Google Shape;222;p29" descr="Ein Bild, das Zeichnung enthält.&#10;&#10;Automatisch generierte Beschreibung"/>
          <p:cNvPicPr preferRelativeResize="0"/>
          <p:nvPr/>
        </p:nvPicPr>
        <p:blipFill rotWithShape="1">
          <a:blip r:embed="rId4">
            <a:alphaModFix/>
          </a:blip>
          <a:srcRect/>
          <a:stretch/>
        </p:blipFill>
        <p:spPr>
          <a:xfrm>
            <a:off x="8161775" y="5694476"/>
            <a:ext cx="803626" cy="160725"/>
          </a:xfrm>
          <a:prstGeom prst="rect">
            <a:avLst/>
          </a:prstGeom>
          <a:noFill/>
          <a:ln>
            <a:noFill/>
          </a:ln>
        </p:spPr>
      </p:pic>
      <p:sp>
        <p:nvSpPr>
          <p:cNvPr id="223" name="Google Shape;223;p29"/>
          <p:cNvSpPr/>
          <p:nvPr/>
        </p:nvSpPr>
        <p:spPr>
          <a:xfrm>
            <a:off x="1089675" y="1217579"/>
            <a:ext cx="7007100" cy="3968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24" name="Google Shape;224;p29"/>
          <p:cNvSpPr/>
          <p:nvPr/>
        </p:nvSpPr>
        <p:spPr>
          <a:xfrm>
            <a:off x="1089669" y="3429002"/>
            <a:ext cx="7007100" cy="18162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2200" b="1">
                <a:solidFill>
                  <a:schemeClr val="dk1"/>
                </a:solidFill>
              </a:rPr>
              <a:t>  The tobacco industry </a:t>
            </a:r>
            <a:r>
              <a:rPr lang="en" sz="2200" b="1">
                <a:solidFill>
                  <a:schemeClr val="lt1"/>
                </a:solidFill>
              </a:rPr>
              <a:t>aggressively</a:t>
            </a:r>
            <a:r>
              <a:rPr lang="en" sz="2200" b="1">
                <a:solidFill>
                  <a:schemeClr val="dk1"/>
                </a:solidFill>
              </a:rPr>
              <a:t> markets to historically marginalized groups and this creates many health inequities.</a:t>
            </a:r>
            <a:endParaRPr sz="2500" b="1">
              <a:solidFill>
                <a:schemeClr val="dk1"/>
              </a:solidFill>
              <a:latin typeface="Calibri"/>
              <a:ea typeface="Calibri"/>
              <a:cs typeface="Calibri"/>
              <a:sym typeface="Calibri"/>
            </a:endParaRPr>
          </a:p>
        </p:txBody>
      </p:sp>
      <p:pic>
        <p:nvPicPr>
          <p:cNvPr id="225" name="Google Shape;225;p29"/>
          <p:cNvPicPr preferRelativeResize="0"/>
          <p:nvPr/>
        </p:nvPicPr>
        <p:blipFill>
          <a:blip r:embed="rId5">
            <a:alphaModFix/>
          </a:blip>
          <a:stretch>
            <a:fillRect/>
          </a:stretch>
        </p:blipFill>
        <p:spPr>
          <a:xfrm>
            <a:off x="1280376" y="1406725"/>
            <a:ext cx="6769875" cy="25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p:cNvPicPr preferRelativeResize="0"/>
          <p:nvPr/>
        </p:nvPicPr>
        <p:blipFill rotWithShape="1">
          <a:blip r:embed="rId3">
            <a:alphaModFix/>
          </a:blip>
          <a:srcRect/>
          <a:stretch/>
        </p:blipFill>
        <p:spPr>
          <a:xfrm>
            <a:off x="0" y="-1"/>
            <a:ext cx="9144000" cy="6857997"/>
          </a:xfrm>
          <a:prstGeom prst="rect">
            <a:avLst/>
          </a:prstGeom>
          <a:noFill/>
          <a:ln>
            <a:noFill/>
          </a:ln>
        </p:spPr>
      </p:pic>
      <p:pic>
        <p:nvPicPr>
          <p:cNvPr id="231" name="Google Shape;231;p30"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32" name="Google Shape;232;p30"/>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33" name="Google Shape;233;p30"/>
          <p:cNvGrpSpPr/>
          <p:nvPr/>
        </p:nvGrpSpPr>
        <p:grpSpPr>
          <a:xfrm>
            <a:off x="4707503" y="4837421"/>
            <a:ext cx="3393130" cy="721332"/>
            <a:chOff x="1452892" y="4172004"/>
            <a:chExt cx="4524174" cy="961777"/>
          </a:xfrm>
        </p:grpSpPr>
        <p:sp>
          <p:nvSpPr>
            <p:cNvPr id="234" name="Google Shape;234;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5" name="Google Shape;235;p30"/>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36" name="Google Shape;236;p30"/>
            <p:cNvSpPr txBox="1"/>
            <p:nvPr/>
          </p:nvSpPr>
          <p:spPr>
            <a:xfrm>
              <a:off x="2127767" y="4217581"/>
              <a:ext cx="3503681" cy="916200"/>
            </a:xfrm>
            <a:prstGeom prst="rect">
              <a:avLst/>
            </a:prstGeom>
            <a:noFill/>
            <a:ln>
              <a:noFill/>
            </a:ln>
          </p:spPr>
          <p:txBody>
            <a:bodyPr spcFirstLastPara="1" wrap="square" lIns="68575" tIns="34275" rIns="68575" bIns="34275" anchor="ctr" anchorCtr="0">
              <a:normAutofit fontScale="77500" lnSpcReduction="20000"/>
            </a:bodyPr>
            <a:lstStyle/>
            <a:p>
              <a:pPr algn="ctr">
                <a:spcBef>
                  <a:spcPts val="1200"/>
                </a:spcBef>
                <a:spcAft>
                  <a:spcPts val="1200"/>
                </a:spcAft>
              </a:pPr>
              <a:r>
                <a:rPr lang="en" sz="1500" dirty="0">
                  <a:solidFill>
                    <a:schemeClr val="lt1"/>
                  </a:solidFill>
                </a:rPr>
                <a:t>No smoke or vapor exposure is safe during pregnancy</a:t>
              </a:r>
              <a:endParaRPr sz="2200" dirty="0">
                <a:solidFill>
                  <a:schemeClr val="lt1"/>
                </a:solidFill>
              </a:endParaRPr>
            </a:p>
          </p:txBody>
        </p:sp>
      </p:grpSp>
      <p:grpSp>
        <p:nvGrpSpPr>
          <p:cNvPr id="237" name="Google Shape;237;p30"/>
          <p:cNvGrpSpPr/>
          <p:nvPr/>
        </p:nvGrpSpPr>
        <p:grpSpPr>
          <a:xfrm>
            <a:off x="1091355" y="4837468"/>
            <a:ext cx="3614362" cy="747042"/>
            <a:chOff x="1452892" y="4172004"/>
            <a:chExt cx="4524174" cy="996056"/>
          </a:xfrm>
        </p:grpSpPr>
        <p:sp>
          <p:nvSpPr>
            <p:cNvPr id="238" name="Google Shape;238;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39" name="Google Shape;239;p30"/>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40" name="Google Shape;240;p30"/>
            <p:cNvSpPr txBox="1"/>
            <p:nvPr/>
          </p:nvSpPr>
          <p:spPr>
            <a:xfrm>
              <a:off x="1992440" y="4251860"/>
              <a:ext cx="3817249"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smoked/vaped previously</a:t>
              </a:r>
              <a:endParaRPr sz="5270" dirty="0">
                <a:solidFill>
                  <a:schemeClr val="lt1"/>
                </a:solidFill>
              </a:endParaRPr>
            </a:p>
            <a:p>
              <a:pPr>
                <a:spcBef>
                  <a:spcPts val="1200"/>
                </a:spcBef>
              </a:pPr>
              <a:endParaRPr sz="1800" dirty="0">
                <a:solidFill>
                  <a:schemeClr val="lt1"/>
                </a:solidFill>
              </a:endParaRPr>
            </a:p>
          </p:txBody>
        </p:sp>
      </p:grpSp>
      <p:cxnSp>
        <p:nvCxnSpPr>
          <p:cNvPr id="241" name="Google Shape;241;p30"/>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42" name="Google Shape;242;p30"/>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3" name="Google Shape;243;p30"/>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44" name="Google Shape;244;p30"/>
          <p:cNvSpPr txBox="1"/>
          <p:nvPr/>
        </p:nvSpPr>
        <p:spPr>
          <a:xfrm>
            <a:off x="5213659" y="3984227"/>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45" name="Google Shape;245;p30"/>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46" name="Google Shape;246;p30"/>
          <p:cNvGrpSpPr/>
          <p:nvPr/>
        </p:nvGrpSpPr>
        <p:grpSpPr>
          <a:xfrm>
            <a:off x="1089669" y="3967228"/>
            <a:ext cx="3393130" cy="721293"/>
            <a:chOff x="1452892" y="4139959"/>
            <a:chExt cx="4524174" cy="961724"/>
          </a:xfrm>
        </p:grpSpPr>
        <p:sp>
          <p:nvSpPr>
            <p:cNvPr id="247" name="Google Shape;247;p30"/>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48" name="Google Shape;248;p30"/>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49" name="Google Shape;249;p30"/>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buClr>
                  <a:schemeClr val="dk1"/>
                </a:buClr>
                <a:buSzPts val="1100"/>
              </a:pPr>
              <a:r>
                <a:rPr lang="en" sz="1800">
                  <a:solidFill>
                    <a:schemeClr val="lt1"/>
                  </a:solidFill>
                </a:rPr>
                <a:t>Personally smoking/vaping</a:t>
              </a:r>
              <a:endParaRPr sz="2500">
                <a:solidFill>
                  <a:schemeClr val="lt1"/>
                </a:solidFill>
              </a:endParaRPr>
            </a:p>
          </p:txBody>
        </p:sp>
      </p:grpSp>
      <p:pic>
        <p:nvPicPr>
          <p:cNvPr id="250" name="Google Shape;250;p30"/>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51" name="Google Shape;251;p30"/>
          <p:cNvGrpSpPr/>
          <p:nvPr/>
        </p:nvGrpSpPr>
        <p:grpSpPr>
          <a:xfrm>
            <a:off x="0" y="3002835"/>
            <a:ext cx="9144000" cy="930241"/>
            <a:chOff x="0" y="2860778"/>
            <a:chExt cx="12192000" cy="1240322"/>
          </a:xfrm>
        </p:grpSpPr>
        <p:cxnSp>
          <p:nvCxnSpPr>
            <p:cNvPr id="252" name="Google Shape;252;p30"/>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53" name="Google Shape;253;p30"/>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54" name="Google Shape;254;p30"/>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55" name="Google Shape;255;p30"/>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56" name="Google Shape;256;p30"/>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57" name="Google Shape;257;p30"/>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258" name="Google Shape;258;p30"/>
          <p:cNvGrpSpPr/>
          <p:nvPr/>
        </p:nvGrpSpPr>
        <p:grpSpPr>
          <a:xfrm>
            <a:off x="6464099" y="2599016"/>
            <a:ext cx="2680317" cy="260366"/>
            <a:chOff x="8618369" y="2322355"/>
            <a:chExt cx="3555740" cy="347154"/>
          </a:xfrm>
        </p:grpSpPr>
        <p:cxnSp>
          <p:nvCxnSpPr>
            <p:cNvPr id="259" name="Google Shape;259;p30"/>
            <p:cNvCxnSpPr>
              <a:stCxn id="260"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260" name="Google Shape;260;p30"/>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1" name="Google Shape;261;p30"/>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262" name="Google Shape;262;p30"/>
          <p:cNvGrpSpPr/>
          <p:nvPr/>
        </p:nvGrpSpPr>
        <p:grpSpPr>
          <a:xfrm>
            <a:off x="7120923" y="1159966"/>
            <a:ext cx="1490596" cy="260366"/>
            <a:chOff x="9395100" y="2116888"/>
            <a:chExt cx="1977442" cy="347154"/>
          </a:xfrm>
        </p:grpSpPr>
        <p:sp>
          <p:nvSpPr>
            <p:cNvPr id="263" name="Google Shape;263;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4" name="Google Shape;264;p30"/>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265" name="Google Shape;265;p30"/>
          <p:cNvGrpSpPr/>
          <p:nvPr/>
        </p:nvGrpSpPr>
        <p:grpSpPr>
          <a:xfrm>
            <a:off x="7157646" y="1474420"/>
            <a:ext cx="1453420" cy="260366"/>
            <a:chOff x="9395100" y="2116888"/>
            <a:chExt cx="1977442" cy="347154"/>
          </a:xfrm>
        </p:grpSpPr>
        <p:sp>
          <p:nvSpPr>
            <p:cNvPr id="266" name="Google Shape;266;p30"/>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67" name="Google Shape;267;p30"/>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3573"/>
                                        <p:tgtEl>
                                          <p:spTgt spid="256"/>
                                        </p:tgtEl>
                                      </p:cBhvr>
                                    </p:animEffect>
                                  </p:childTnLst>
                                </p:cTn>
                              </p:par>
                              <p:par>
                                <p:cTn id="8" presetID="10" presetClass="entr" presetSubtype="0" fill="hold" nodeType="withEffect">
                                  <p:stCondLst>
                                    <p:cond delay="100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2" presetClass="entr" presetSubtype="2" fill="hold" nodeType="withEffect">
                                  <p:stCondLst>
                                    <p:cond delay="2250"/>
                                  </p:stCondLst>
                                  <p:childTnLst>
                                    <p:set>
                                      <p:cBhvr>
                                        <p:cTn id="12" dur="1" fill="hold">
                                          <p:stCondLst>
                                            <p:cond delay="0"/>
                                          </p:stCondLst>
                                        </p:cTn>
                                        <p:tgtEl>
                                          <p:spTgt spid="258"/>
                                        </p:tgtEl>
                                        <p:attrNameLst>
                                          <p:attrName>style.visibility</p:attrName>
                                        </p:attrNameLst>
                                      </p:cBhvr>
                                      <p:to>
                                        <p:strVal val="visible"/>
                                      </p:to>
                                    </p:set>
                                    <p:anim calcmode="lin" valueType="num">
                                      <p:cBhvr additive="base">
                                        <p:cTn id="13" dur="500"/>
                                        <p:tgtEl>
                                          <p:spTgt spid="258"/>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fade">
                                      <p:cBhvr>
                                        <p:cTn id="17" dur="5000"/>
                                        <p:tgtEl>
                                          <p:spTgt spid="255"/>
                                        </p:tgtEl>
                                      </p:cBhvr>
                                    </p:animEffect>
                                  </p:childTnLst>
                                </p:cTn>
                              </p:par>
                              <p:par>
                                <p:cTn id="18" presetID="10" presetClass="entr" presetSubtype="0" fill="hold" nodeType="with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fade">
                                      <p:cBhvr>
                                        <p:cTn id="20" dur="500"/>
                                        <p:tgtEl>
                                          <p:spTgt spid="241"/>
                                        </p:tgtEl>
                                      </p:cBhvr>
                                    </p:animEffect>
                                  </p:childTnLst>
                                </p:cTn>
                              </p:par>
                              <p:par>
                                <p:cTn id="21" presetID="10" presetClass="entr" presetSubtype="0" fill="hold" nodeType="withEffect">
                                  <p:stCondLst>
                                    <p:cond delay="0"/>
                                  </p:stCondLst>
                                  <p:childTnLst>
                                    <p:set>
                                      <p:cBhvr>
                                        <p:cTn id="22" dur="1" fill="hold">
                                          <p:stCondLst>
                                            <p:cond delay="0"/>
                                          </p:stCondLst>
                                        </p:cTn>
                                        <p:tgtEl>
                                          <p:spTgt spid="232"/>
                                        </p:tgtEl>
                                        <p:attrNameLst>
                                          <p:attrName>style.visibility</p:attrName>
                                        </p:attrNameLst>
                                      </p:cBhvr>
                                      <p:to>
                                        <p:strVal val="visible"/>
                                      </p:to>
                                    </p:set>
                                    <p:animEffect transition="in" filter="fade">
                                      <p:cBhvr>
                                        <p:cTn id="23" dur="500"/>
                                        <p:tgtEl>
                                          <p:spTgt spid="232"/>
                                        </p:tgtEl>
                                      </p:cBhvr>
                                    </p:animEffect>
                                  </p:childTnLst>
                                </p:cTn>
                              </p:par>
                              <p:par>
                                <p:cTn id="24" presetID="2" presetClass="entr" presetSubtype="8" fill="hold" nodeType="withEffect">
                                  <p:stCondLst>
                                    <p:cond delay="500"/>
                                  </p:stCondLst>
                                  <p:childTnLst>
                                    <p:set>
                                      <p:cBhvr>
                                        <p:cTn id="25" dur="1" fill="hold">
                                          <p:stCondLst>
                                            <p:cond delay="0"/>
                                          </p:stCondLst>
                                        </p:cTn>
                                        <p:tgtEl>
                                          <p:spTgt spid="246"/>
                                        </p:tgtEl>
                                        <p:attrNameLst>
                                          <p:attrName>style.visibility</p:attrName>
                                        </p:attrNameLst>
                                      </p:cBhvr>
                                      <p:to>
                                        <p:strVal val="visible"/>
                                      </p:to>
                                    </p:set>
                                    <p:anim calcmode="lin" valueType="num">
                                      <p:cBhvr additive="base">
                                        <p:cTn id="26" dur="500"/>
                                        <p:tgtEl>
                                          <p:spTgt spid="246"/>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242"/>
                                        </p:tgtEl>
                                        <p:attrNameLst>
                                          <p:attrName>style.visibility</p:attrName>
                                        </p:attrNameLst>
                                      </p:cBhvr>
                                      <p:to>
                                        <p:strVal val="visible"/>
                                      </p:to>
                                    </p:set>
                                    <p:anim calcmode="lin" valueType="num">
                                      <p:cBhvr additive="base">
                                        <p:cTn id="29" dur="500"/>
                                        <p:tgtEl>
                                          <p:spTgt spid="2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243"/>
                                        </p:tgtEl>
                                        <p:attrNameLst>
                                          <p:attrName>style.visibility</p:attrName>
                                        </p:attrNameLst>
                                      </p:cBhvr>
                                      <p:to>
                                        <p:strVal val="visible"/>
                                      </p:to>
                                    </p:set>
                                    <p:anim calcmode="lin" valueType="num">
                                      <p:cBhvr additive="base">
                                        <p:cTn id="32" dur="500"/>
                                        <p:tgtEl>
                                          <p:spTgt spid="243"/>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244"/>
                                        </p:tgtEl>
                                        <p:attrNameLst>
                                          <p:attrName>style.visibility</p:attrName>
                                        </p:attrNameLst>
                                      </p:cBhvr>
                                      <p:to>
                                        <p:strVal val="visible"/>
                                      </p:to>
                                    </p:set>
                                    <p:anim calcmode="lin" valueType="num">
                                      <p:cBhvr additive="base">
                                        <p:cTn id="35" dur="500"/>
                                        <p:tgtEl>
                                          <p:spTgt spid="244"/>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237"/>
                                        </p:tgtEl>
                                        <p:attrNameLst>
                                          <p:attrName>style.visibility</p:attrName>
                                        </p:attrNameLst>
                                      </p:cBhvr>
                                      <p:to>
                                        <p:strVal val="visible"/>
                                      </p:to>
                                    </p:set>
                                    <p:anim calcmode="lin" valueType="num">
                                      <p:cBhvr additive="base">
                                        <p:cTn id="38" dur="500"/>
                                        <p:tgtEl>
                                          <p:spTgt spid="237"/>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233"/>
                                        </p:tgtEl>
                                        <p:attrNameLst>
                                          <p:attrName>style.visibility</p:attrName>
                                        </p:attrNameLst>
                                      </p:cBhvr>
                                      <p:to>
                                        <p:strVal val="visible"/>
                                      </p:to>
                                    </p:set>
                                    <p:anim calcmode="lin" valueType="num">
                                      <p:cBhvr additive="base">
                                        <p:cTn id="41" dur="500"/>
                                        <p:tgtEl>
                                          <p:spTgt spid="233"/>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7"/>
                                        </p:tgtEl>
                                        <p:attrNameLst>
                                          <p:attrName>style.visibility</p:attrName>
                                        </p:attrNameLst>
                                      </p:cBhvr>
                                      <p:to>
                                        <p:strVal val="visible"/>
                                      </p:to>
                                    </p:set>
                                    <p:animEffect transition="in" filter="fade">
                                      <p:cBhvr>
                                        <p:cTn id="46" dur="5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73" name="Google Shape;273;p31"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274" name="Google Shape;274;p31"/>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275" name="Google Shape;275;p31"/>
          <p:cNvGrpSpPr/>
          <p:nvPr/>
        </p:nvGrpSpPr>
        <p:grpSpPr>
          <a:xfrm>
            <a:off x="4707503" y="4837423"/>
            <a:ext cx="3393130" cy="697259"/>
            <a:chOff x="1452892" y="4172004"/>
            <a:chExt cx="4524174" cy="929679"/>
          </a:xfrm>
        </p:grpSpPr>
        <p:sp>
          <p:nvSpPr>
            <p:cNvPr id="276" name="Google Shape;276;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77" name="Google Shape;277;p31"/>
            <p:cNvSpPr txBox="1"/>
            <p:nvPr/>
          </p:nvSpPr>
          <p:spPr>
            <a:xfrm>
              <a:off x="1717288" y="4381083"/>
              <a:ext cx="496500" cy="523200"/>
            </a:xfrm>
            <a:prstGeom prst="rect">
              <a:avLst/>
            </a:prstGeom>
            <a:solidFill>
              <a:schemeClr val="accent2"/>
            </a:solid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278" name="Google Shape;278;p31"/>
            <p:cNvSpPr txBox="1"/>
            <p:nvPr/>
          </p:nvSpPr>
          <p:spPr>
            <a:xfrm>
              <a:off x="2127688" y="4235673"/>
              <a:ext cx="3503759" cy="821247"/>
            </a:xfrm>
            <a:prstGeom prst="rect">
              <a:avLst/>
            </a:prstGeom>
            <a:solidFill>
              <a:schemeClr val="accent2"/>
            </a:solidFill>
            <a:ln>
              <a:noFill/>
            </a:ln>
          </p:spPr>
          <p:txBody>
            <a:bodyPr spcFirstLastPara="1" wrap="square" lIns="68575" tIns="34275" rIns="68575" bIns="34275" anchor="ctr" anchorCtr="0">
              <a:noAutofit/>
            </a:bodyPr>
            <a:lstStyle/>
            <a:p>
              <a:pPr algn="ctr">
                <a:spcBef>
                  <a:spcPts val="1200"/>
                </a:spcBef>
                <a:spcAft>
                  <a:spcPts val="1200"/>
                </a:spcAft>
              </a:pPr>
              <a:r>
                <a:rPr lang="en" sz="1200" dirty="0">
                  <a:solidFill>
                    <a:schemeClr val="lt1"/>
                  </a:solidFill>
                </a:rPr>
                <a:t>No smoke or vapor exposure is safe during pregnancy</a:t>
              </a:r>
              <a:endParaRPr sz="1200" dirty="0">
                <a:solidFill>
                  <a:schemeClr val="lt1"/>
                </a:solidFill>
              </a:endParaRPr>
            </a:p>
          </p:txBody>
        </p:sp>
      </p:grpSp>
      <p:grpSp>
        <p:nvGrpSpPr>
          <p:cNvPr id="279" name="Google Shape;279;p31"/>
          <p:cNvGrpSpPr/>
          <p:nvPr/>
        </p:nvGrpSpPr>
        <p:grpSpPr>
          <a:xfrm>
            <a:off x="1091355" y="4837468"/>
            <a:ext cx="3614362" cy="752076"/>
            <a:chOff x="1452892" y="4172004"/>
            <a:chExt cx="4524174" cy="1002768"/>
          </a:xfrm>
        </p:grpSpPr>
        <p:sp>
          <p:nvSpPr>
            <p:cNvPr id="280" name="Google Shape;280;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1" name="Google Shape;281;p31"/>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282" name="Google Shape;282;p31"/>
            <p:cNvSpPr txBox="1"/>
            <p:nvPr/>
          </p:nvSpPr>
          <p:spPr>
            <a:xfrm>
              <a:off x="1992435" y="4258572"/>
              <a:ext cx="3705600" cy="9162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5270" dirty="0">
                  <a:solidFill>
                    <a:schemeClr val="lt1"/>
                  </a:solidFill>
                </a:rPr>
                <a:t>Being in a house/car where someone smoked /vaped previously</a:t>
              </a:r>
              <a:endParaRPr sz="5270" dirty="0">
                <a:solidFill>
                  <a:schemeClr val="lt1"/>
                </a:solidFill>
              </a:endParaRPr>
            </a:p>
            <a:p>
              <a:pPr>
                <a:spcBef>
                  <a:spcPts val="1200"/>
                </a:spcBef>
              </a:pPr>
              <a:endParaRPr sz="1800" dirty="0">
                <a:solidFill>
                  <a:schemeClr val="lt1"/>
                </a:solidFill>
              </a:endParaRPr>
            </a:p>
          </p:txBody>
        </p:sp>
      </p:grpSp>
      <p:cxnSp>
        <p:nvCxnSpPr>
          <p:cNvPr id="283" name="Google Shape;283;p31"/>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284" name="Google Shape;284;p31"/>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85" name="Google Shape;285;p31"/>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286" name="Google Shape;286;p31"/>
          <p:cNvSpPr txBox="1"/>
          <p:nvPr/>
        </p:nvSpPr>
        <p:spPr>
          <a:xfrm>
            <a:off x="5276696" y="4016572"/>
            <a:ext cx="2534100" cy="6873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pPr>
            <a:r>
              <a:rPr lang="en" sz="1500" dirty="0">
                <a:solidFill>
                  <a:schemeClr val="lt1"/>
                </a:solidFill>
              </a:rPr>
              <a:t>Being around someone else who smokes/vapes</a:t>
            </a:r>
            <a:endParaRPr sz="1500" dirty="0">
              <a:solidFill>
                <a:schemeClr val="lt1"/>
              </a:solidFill>
            </a:endParaRPr>
          </a:p>
        </p:txBody>
      </p:sp>
      <p:sp>
        <p:nvSpPr>
          <p:cNvPr id="287" name="Google Shape;287;p31"/>
          <p:cNvSpPr/>
          <p:nvPr/>
        </p:nvSpPr>
        <p:spPr>
          <a:xfrm>
            <a:off x="4705797" y="434815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288" name="Google Shape;288;p31"/>
          <p:cNvGrpSpPr/>
          <p:nvPr/>
        </p:nvGrpSpPr>
        <p:grpSpPr>
          <a:xfrm>
            <a:off x="1089669" y="3967228"/>
            <a:ext cx="3393130" cy="721293"/>
            <a:chOff x="1452892" y="4139959"/>
            <a:chExt cx="4524174" cy="961724"/>
          </a:xfrm>
        </p:grpSpPr>
        <p:sp>
          <p:nvSpPr>
            <p:cNvPr id="289" name="Google Shape;289;p31"/>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290" name="Google Shape;290;p31"/>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291" name="Google Shape;291;p31"/>
            <p:cNvSpPr txBox="1"/>
            <p:nvPr/>
          </p:nvSpPr>
          <p:spPr>
            <a:xfrm>
              <a:off x="2025538" y="4139959"/>
              <a:ext cx="3378900" cy="916200"/>
            </a:xfrm>
            <a:prstGeom prst="rect">
              <a:avLst/>
            </a:prstGeom>
            <a:noFill/>
            <a:ln>
              <a:noFill/>
            </a:ln>
          </p:spPr>
          <p:txBody>
            <a:bodyPr spcFirstLastPara="1" wrap="square" lIns="68575" tIns="34275" rIns="68575" bIns="34275" anchor="ctr" anchorCtr="0">
              <a:normAutofit fontScale="85000" lnSpcReduction="10000"/>
            </a:bodyPr>
            <a:lstStyle/>
            <a:p>
              <a:pPr algn="ctr">
                <a:lnSpc>
                  <a:spcPct val="115000"/>
                </a:lnSpc>
                <a:spcBef>
                  <a:spcPts val="1200"/>
                </a:spcBef>
                <a:spcAft>
                  <a:spcPts val="1200"/>
                </a:spcAft>
              </a:pPr>
              <a:r>
                <a:rPr lang="en" sz="1800" dirty="0">
                  <a:solidFill>
                    <a:schemeClr val="lt1"/>
                  </a:solidFill>
                </a:rPr>
                <a:t>Personally smoking/vaping</a:t>
              </a:r>
              <a:endParaRPr sz="2500" dirty="0">
                <a:solidFill>
                  <a:schemeClr val="lt1"/>
                </a:solidFill>
              </a:endParaRPr>
            </a:p>
          </p:txBody>
        </p:sp>
      </p:grpSp>
      <p:pic>
        <p:nvPicPr>
          <p:cNvPr id="292" name="Google Shape;292;p31"/>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293" name="Google Shape;293;p31"/>
          <p:cNvGrpSpPr/>
          <p:nvPr/>
        </p:nvGrpSpPr>
        <p:grpSpPr>
          <a:xfrm>
            <a:off x="0" y="3002835"/>
            <a:ext cx="9144000" cy="930241"/>
            <a:chOff x="0" y="2860778"/>
            <a:chExt cx="12192000" cy="1240322"/>
          </a:xfrm>
        </p:grpSpPr>
        <p:cxnSp>
          <p:nvCxnSpPr>
            <p:cNvPr id="294" name="Google Shape;294;p31"/>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295" name="Google Shape;295;p31"/>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296" name="Google Shape;296;p31"/>
            <p:cNvSpPr txBox="1"/>
            <p:nvPr/>
          </p:nvSpPr>
          <p:spPr>
            <a:xfrm>
              <a:off x="1717300" y="2964700"/>
              <a:ext cx="8839200" cy="1136400"/>
            </a:xfrm>
            <a:prstGeom prst="rect">
              <a:avLst/>
            </a:prstGeom>
            <a:noFill/>
            <a:ln>
              <a:noFill/>
            </a:ln>
          </p:spPr>
          <p:txBody>
            <a:bodyPr spcFirstLastPara="1" wrap="square" lIns="68575" tIns="34275" rIns="68575" bIns="34275" anchor="ctr" anchorCtr="0">
              <a:normAutofit fontScale="25000" lnSpcReduction="20000"/>
            </a:bodyPr>
            <a:lstStyle/>
            <a:p>
              <a:pPr algn="ctr">
                <a:lnSpc>
                  <a:spcPct val="115000"/>
                </a:lnSpc>
                <a:spcBef>
                  <a:spcPts val="1200"/>
                </a:spcBef>
              </a:pPr>
              <a:r>
                <a:rPr lang="en" sz="8254" b="1" dirty="0">
                  <a:solidFill>
                    <a:schemeClr val="lt1"/>
                  </a:solidFill>
                </a:rPr>
                <a:t>2. What level of smoke/vapor exposure is considered safe during pregnancy?</a:t>
              </a:r>
              <a:endParaRPr sz="8254" b="1" dirty="0">
                <a:solidFill>
                  <a:schemeClr val="lt1"/>
                </a:solidFill>
              </a:endParaRPr>
            </a:p>
            <a:p>
              <a:pPr>
                <a:lnSpc>
                  <a:spcPct val="115000"/>
                </a:lnSpc>
                <a:spcBef>
                  <a:spcPts val="1200"/>
                </a:spcBef>
                <a:spcAft>
                  <a:spcPts val="1200"/>
                </a:spcAft>
              </a:pPr>
              <a:endParaRPr sz="1100" b="1" dirty="0">
                <a:solidFill>
                  <a:schemeClr val="lt1"/>
                </a:solidFill>
              </a:endParaRPr>
            </a:p>
          </p:txBody>
        </p:sp>
      </p:grpSp>
      <p:pic>
        <p:nvPicPr>
          <p:cNvPr id="297" name="Google Shape;297;p31"/>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298" name="Google Shape;298;p31"/>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299" name="Google Shape;299;p31"/>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00" name="Google Shape;300;p31"/>
          <p:cNvGrpSpPr/>
          <p:nvPr/>
        </p:nvGrpSpPr>
        <p:grpSpPr>
          <a:xfrm>
            <a:off x="6464099" y="2599016"/>
            <a:ext cx="2680317" cy="260366"/>
            <a:chOff x="8618369" y="2322355"/>
            <a:chExt cx="3555740" cy="347154"/>
          </a:xfrm>
        </p:grpSpPr>
        <p:cxnSp>
          <p:nvCxnSpPr>
            <p:cNvPr id="301" name="Google Shape;301;p31"/>
            <p:cNvCxnSpPr>
              <a:stCxn id="302"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02" name="Google Shape;302;p31"/>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03" name="Google Shape;303;p31"/>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2"/>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09" name="Google Shape;309;p32" descr="Ein Bild, das Zeichnung enthält.&#10;&#10;Automatisch generierte Beschreibung"/>
          <p:cNvPicPr preferRelativeResize="0"/>
          <p:nvPr/>
        </p:nvPicPr>
        <p:blipFill rotWithShape="1">
          <a:blip r:embed="rId4">
            <a:alphaModFix/>
          </a:blip>
          <a:srcRect/>
          <a:stretch/>
        </p:blipFill>
        <p:spPr>
          <a:xfrm>
            <a:off x="8161777" y="5694477"/>
            <a:ext cx="803626" cy="160725"/>
          </a:xfrm>
          <a:prstGeom prst="rect">
            <a:avLst/>
          </a:prstGeom>
          <a:noFill/>
          <a:ln>
            <a:noFill/>
          </a:ln>
        </p:spPr>
      </p:pic>
      <p:sp>
        <p:nvSpPr>
          <p:cNvPr id="310" name="Google Shape;310;p32"/>
          <p:cNvSpPr/>
          <p:nvPr/>
        </p:nvSpPr>
        <p:spPr>
          <a:xfrm>
            <a:off x="1089675" y="1334679"/>
            <a:ext cx="7007100" cy="3851400"/>
          </a:xfrm>
          <a:prstGeom prst="roundRect">
            <a:avLst>
              <a:gd name="adj" fmla="val 16667"/>
            </a:avLst>
          </a:prstGeom>
          <a:solidFill>
            <a:schemeClr val="lt1">
              <a:alpha val="49800"/>
            </a:schemeClr>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11" name="Google Shape;311;p32"/>
          <p:cNvSpPr/>
          <p:nvPr/>
        </p:nvSpPr>
        <p:spPr>
          <a:xfrm>
            <a:off x="1089675" y="1478775"/>
            <a:ext cx="7007100" cy="891900"/>
          </a:xfrm>
          <a:prstGeom prst="rect">
            <a:avLst/>
          </a:prstGeom>
          <a:noFill/>
          <a:ln>
            <a:noFill/>
          </a:ln>
        </p:spPr>
        <p:txBody>
          <a:bodyPr spcFirstLastPara="1" wrap="square" lIns="68575" tIns="34275" rIns="68575" bIns="34275" anchor="ctr" anchorCtr="0">
            <a:noAutofit/>
          </a:bodyPr>
          <a:lstStyle/>
          <a:p>
            <a:pPr algn="ctr">
              <a:lnSpc>
                <a:spcPct val="115000"/>
              </a:lnSpc>
              <a:spcBef>
                <a:spcPts val="1200"/>
              </a:spcBef>
              <a:spcAft>
                <a:spcPts val="1200"/>
              </a:spcAft>
              <a:buClr>
                <a:schemeClr val="dk1"/>
              </a:buClr>
              <a:buSzPts val="1100"/>
            </a:pPr>
            <a:r>
              <a:rPr lang="en" sz="1600" b="1">
                <a:solidFill>
                  <a:srgbClr val="262626"/>
                </a:solidFill>
              </a:rPr>
              <a:t>Use of</a:t>
            </a:r>
            <a:r>
              <a:rPr lang="en" sz="1600" b="1">
                <a:solidFill>
                  <a:schemeClr val="lt1"/>
                </a:solidFill>
              </a:rPr>
              <a:t> tobacco/vape </a:t>
            </a:r>
            <a:r>
              <a:rPr lang="en" sz="1600" b="1">
                <a:solidFill>
                  <a:srgbClr val="262626"/>
                </a:solidFill>
              </a:rPr>
              <a:t>products and </a:t>
            </a:r>
            <a:r>
              <a:rPr lang="en" sz="1600" b="1">
                <a:solidFill>
                  <a:schemeClr val="lt1"/>
                </a:solidFill>
              </a:rPr>
              <a:t>second/thirdhand</a:t>
            </a:r>
            <a:r>
              <a:rPr lang="en" sz="1600" b="1">
                <a:solidFill>
                  <a:srgbClr val="262626"/>
                </a:solidFill>
              </a:rPr>
              <a:t> smoke negatively impacts the person who is pregnant and their unborn child. </a:t>
            </a:r>
            <a:endParaRPr sz="1900" b="1">
              <a:solidFill>
                <a:schemeClr val="dk1"/>
              </a:solidFill>
              <a:latin typeface="Calibri"/>
              <a:ea typeface="Calibri"/>
              <a:cs typeface="Calibri"/>
              <a:sym typeface="Calibri"/>
            </a:endParaRPr>
          </a:p>
        </p:txBody>
      </p:sp>
      <p:pic>
        <p:nvPicPr>
          <p:cNvPr id="312" name="Google Shape;312;p32"/>
          <p:cNvPicPr preferRelativeResize="0"/>
          <p:nvPr/>
        </p:nvPicPr>
        <p:blipFill>
          <a:blip r:embed="rId5">
            <a:alphaModFix/>
          </a:blip>
          <a:stretch>
            <a:fillRect/>
          </a:stretch>
        </p:blipFill>
        <p:spPr>
          <a:xfrm>
            <a:off x="2506551" y="2274201"/>
            <a:ext cx="4173351" cy="2780075"/>
          </a:xfrm>
          <a:prstGeom prst="rect">
            <a:avLst/>
          </a:prstGeom>
          <a:noFill/>
          <a:ln w="19050" cap="flat" cmpd="sng">
            <a:solidFill>
              <a:schemeClr val="lt1"/>
            </a:solid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8" name="Google Shape;318;p33"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19" name="Google Shape;319;p33"/>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20" name="Google Shape;320;p33"/>
          <p:cNvGrpSpPr/>
          <p:nvPr/>
        </p:nvGrpSpPr>
        <p:grpSpPr>
          <a:xfrm>
            <a:off x="4707503" y="4837423"/>
            <a:ext cx="3393130" cy="697259"/>
            <a:chOff x="1452892" y="4172004"/>
            <a:chExt cx="4524174" cy="929679"/>
          </a:xfrm>
        </p:grpSpPr>
        <p:sp>
          <p:nvSpPr>
            <p:cNvPr id="321" name="Google Shape;321;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2" name="Google Shape;322;p33"/>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23" name="Google Shape;323;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24" name="Google Shape;324;p33"/>
          <p:cNvGrpSpPr/>
          <p:nvPr/>
        </p:nvGrpSpPr>
        <p:grpSpPr>
          <a:xfrm>
            <a:off x="1091373" y="4837423"/>
            <a:ext cx="3393130" cy="697259"/>
            <a:chOff x="1452892" y="4172004"/>
            <a:chExt cx="4524174" cy="929679"/>
          </a:xfrm>
        </p:grpSpPr>
        <p:sp>
          <p:nvSpPr>
            <p:cNvPr id="325" name="Google Shape;325;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26" name="Google Shape;326;p33"/>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27" name="Google Shape;327;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28" name="Google Shape;328;p33"/>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29" name="Google Shape;329;p33"/>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0" name="Google Shape;330;p33"/>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31" name="Google Shape;331;p33"/>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32" name="Google Shape;332;p33"/>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33" name="Google Shape;333;p33"/>
          <p:cNvGrpSpPr/>
          <p:nvPr/>
        </p:nvGrpSpPr>
        <p:grpSpPr>
          <a:xfrm>
            <a:off x="1089669" y="3991262"/>
            <a:ext cx="3393130" cy="697259"/>
            <a:chOff x="1452892" y="4172004"/>
            <a:chExt cx="4524174" cy="929679"/>
          </a:xfrm>
        </p:grpSpPr>
        <p:sp>
          <p:nvSpPr>
            <p:cNvPr id="334" name="Google Shape;334;p33"/>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35" name="Google Shape;335;p33"/>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36" name="Google Shape;336;p33"/>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37" name="Google Shape;337;p33"/>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38" name="Google Shape;338;p33"/>
          <p:cNvGrpSpPr/>
          <p:nvPr/>
        </p:nvGrpSpPr>
        <p:grpSpPr>
          <a:xfrm>
            <a:off x="0" y="3002835"/>
            <a:ext cx="9144000" cy="852303"/>
            <a:chOff x="0" y="2860778"/>
            <a:chExt cx="12192000" cy="1136404"/>
          </a:xfrm>
        </p:grpSpPr>
        <p:cxnSp>
          <p:nvCxnSpPr>
            <p:cNvPr id="339" name="Google Shape;339;p33"/>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40" name="Google Shape;340;p33"/>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41" name="Google Shape;341;p33"/>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42" name="Google Shape;342;p33"/>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43" name="Google Shape;343;p33"/>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44" name="Google Shape;344;p33"/>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45" name="Google Shape;345;p33"/>
          <p:cNvGrpSpPr/>
          <p:nvPr/>
        </p:nvGrpSpPr>
        <p:grpSpPr>
          <a:xfrm>
            <a:off x="6464099" y="2599016"/>
            <a:ext cx="2680317" cy="260366"/>
            <a:chOff x="8618369" y="2322355"/>
            <a:chExt cx="3555740" cy="347154"/>
          </a:xfrm>
        </p:grpSpPr>
        <p:cxnSp>
          <p:nvCxnSpPr>
            <p:cNvPr id="346" name="Google Shape;346;p33"/>
            <p:cNvCxnSpPr>
              <a:stCxn id="347"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47" name="Google Shape;347;p33"/>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48" name="Google Shape;348;p33"/>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grpSp>
        <p:nvGrpSpPr>
          <p:cNvPr id="349" name="Google Shape;349;p33"/>
          <p:cNvGrpSpPr/>
          <p:nvPr/>
        </p:nvGrpSpPr>
        <p:grpSpPr>
          <a:xfrm>
            <a:off x="7120923" y="1159966"/>
            <a:ext cx="1490596" cy="260366"/>
            <a:chOff x="9395100" y="2116888"/>
            <a:chExt cx="1977442" cy="347154"/>
          </a:xfrm>
        </p:grpSpPr>
        <p:sp>
          <p:nvSpPr>
            <p:cNvPr id="350" name="Google Shape;350;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1" name="Google Shape;351;p33"/>
            <p:cNvSpPr txBox="1"/>
            <p:nvPr/>
          </p:nvSpPr>
          <p:spPr>
            <a:xfrm>
              <a:off x="9671536" y="2136572"/>
              <a:ext cx="1642500" cy="307800"/>
            </a:xfrm>
            <a:prstGeom prst="rect">
              <a:avLst/>
            </a:prstGeom>
            <a:noFill/>
            <a:ln>
              <a:noFill/>
            </a:ln>
          </p:spPr>
          <p:txBody>
            <a:bodyPr spcFirstLastPara="1" wrap="square" lIns="0" tIns="0" rIns="0" bIns="0" anchor="ctr" anchorCtr="0">
              <a:normAutofit/>
            </a:bodyPr>
            <a:lstStyle/>
            <a:p>
              <a:r>
                <a:rPr lang="en">
                  <a:solidFill>
                    <a:schemeClr val="lt1"/>
                  </a:solidFill>
                  <a:latin typeface="Calibri"/>
                  <a:ea typeface="Calibri"/>
                  <a:cs typeface="Calibri"/>
                  <a:sym typeface="Calibri"/>
                </a:rPr>
                <a:t>CALL A FRIEND</a:t>
              </a:r>
              <a:endParaRPr sz="1300">
                <a:solidFill>
                  <a:schemeClr val="lt1"/>
                </a:solidFill>
                <a:latin typeface="Calibri"/>
                <a:ea typeface="Calibri"/>
                <a:cs typeface="Calibri"/>
                <a:sym typeface="Calibri"/>
              </a:endParaRPr>
            </a:p>
          </p:txBody>
        </p:sp>
      </p:grpSp>
      <p:grpSp>
        <p:nvGrpSpPr>
          <p:cNvPr id="352" name="Google Shape;352;p33"/>
          <p:cNvGrpSpPr/>
          <p:nvPr/>
        </p:nvGrpSpPr>
        <p:grpSpPr>
          <a:xfrm>
            <a:off x="7157646" y="1474420"/>
            <a:ext cx="1453420" cy="260366"/>
            <a:chOff x="9395100" y="2116888"/>
            <a:chExt cx="1977442" cy="347154"/>
          </a:xfrm>
        </p:grpSpPr>
        <p:sp>
          <p:nvSpPr>
            <p:cNvPr id="353" name="Google Shape;353;p33"/>
            <p:cNvSpPr/>
            <p:nvPr/>
          </p:nvSpPr>
          <p:spPr>
            <a:xfrm>
              <a:off x="9395100" y="2116888"/>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54" name="Google Shape;354;p33"/>
            <p:cNvSpPr txBox="1"/>
            <p:nvPr/>
          </p:nvSpPr>
          <p:spPr>
            <a:xfrm>
              <a:off x="9562571" y="2136572"/>
              <a:ext cx="1642500" cy="307800"/>
            </a:xfrm>
            <a:prstGeom prst="rect">
              <a:avLst/>
            </a:prstGeom>
            <a:noFill/>
            <a:ln>
              <a:noFill/>
            </a:ln>
          </p:spPr>
          <p:txBody>
            <a:bodyPr spcFirstLastPara="1" wrap="square" lIns="0" tIns="0" rIns="0" bIns="0" anchor="ctr" anchorCtr="0">
              <a:normAutofit/>
            </a:bodyPr>
            <a:lstStyle/>
            <a:p>
              <a:pPr algn="ctr"/>
              <a:r>
                <a:rPr lang="en">
                  <a:solidFill>
                    <a:schemeClr val="lt1"/>
                  </a:solidFill>
                  <a:latin typeface="Calibri"/>
                  <a:ea typeface="Calibri"/>
                  <a:cs typeface="Calibri"/>
                  <a:sym typeface="Calibri"/>
                </a:rPr>
                <a:t>LIFELINE</a:t>
              </a:r>
              <a:endParaRPr sz="13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3573"/>
                                        <p:tgtEl>
                                          <p:spTgt spid="343"/>
                                        </p:tgtEl>
                                      </p:cBhvr>
                                    </p:animEffect>
                                  </p:childTnLst>
                                </p:cTn>
                              </p:par>
                              <p:par>
                                <p:cTn id="8" presetID="10" presetClass="entr" presetSubtype="0" fill="hold" nodeType="withEffect">
                                  <p:stCondLst>
                                    <p:cond delay="1000"/>
                                  </p:stCondLst>
                                  <p:childTnLst>
                                    <p:set>
                                      <p:cBhvr>
                                        <p:cTn id="9" dur="1" fill="hold">
                                          <p:stCondLst>
                                            <p:cond delay="0"/>
                                          </p:stCondLst>
                                        </p:cTn>
                                        <p:tgtEl>
                                          <p:spTgt spid="338"/>
                                        </p:tgtEl>
                                        <p:attrNameLst>
                                          <p:attrName>style.visibility</p:attrName>
                                        </p:attrNameLst>
                                      </p:cBhvr>
                                      <p:to>
                                        <p:strVal val="visible"/>
                                      </p:to>
                                    </p:set>
                                    <p:animEffect transition="in" filter="fade">
                                      <p:cBhvr>
                                        <p:cTn id="10" dur="1000"/>
                                        <p:tgtEl>
                                          <p:spTgt spid="338"/>
                                        </p:tgtEl>
                                      </p:cBhvr>
                                    </p:animEffect>
                                  </p:childTnLst>
                                </p:cTn>
                              </p:par>
                              <p:par>
                                <p:cTn id="11" presetID="2" presetClass="entr" presetSubtype="2" fill="hold" nodeType="withEffect">
                                  <p:stCondLst>
                                    <p:cond delay="2250"/>
                                  </p:stCondLst>
                                  <p:childTnLst>
                                    <p:set>
                                      <p:cBhvr>
                                        <p:cTn id="12" dur="1" fill="hold">
                                          <p:stCondLst>
                                            <p:cond delay="0"/>
                                          </p:stCondLst>
                                        </p:cTn>
                                        <p:tgtEl>
                                          <p:spTgt spid="345"/>
                                        </p:tgtEl>
                                        <p:attrNameLst>
                                          <p:attrName>style.visibility</p:attrName>
                                        </p:attrNameLst>
                                      </p:cBhvr>
                                      <p:to>
                                        <p:strVal val="visible"/>
                                      </p:to>
                                    </p:set>
                                    <p:anim calcmode="lin" valueType="num">
                                      <p:cBhvr additive="base">
                                        <p:cTn id="13" dur="500"/>
                                        <p:tgtEl>
                                          <p:spTgt spid="345"/>
                                        </p:tgtEl>
                                        <p:attrNameLst>
                                          <p:attrName>ppt_x</p:attrName>
                                        </p:attrNameLst>
                                      </p:cBhvr>
                                      <p:tavLst>
                                        <p:tav tm="0">
                                          <p:val>
                                            <p:strVal val="#ppt_x+1"/>
                                          </p:val>
                                        </p:tav>
                                        <p:tav tm="100000">
                                          <p:val>
                                            <p:strVal val="#ppt_x"/>
                                          </p:val>
                                        </p:tav>
                                      </p:tavLst>
                                    </p:anim>
                                  </p:childTnLst>
                                </p:cTn>
                              </p:par>
                            </p:childTnLst>
                          </p:cTn>
                        </p:par>
                        <p:par>
                          <p:cTn id="14" fill="hold">
                            <p:stCondLst>
                              <p:cond delay="3573"/>
                            </p:stCondLst>
                            <p:childTnLst>
                              <p:par>
                                <p:cTn id="15" presetID="10" presetClass="entr" presetSubtype="0" fill="hold" nodeType="after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5000"/>
                                        <p:tgtEl>
                                          <p:spTgt spid="342"/>
                                        </p:tgtEl>
                                      </p:cBhvr>
                                    </p:animEffect>
                                  </p:childTnLst>
                                </p:cTn>
                              </p:par>
                              <p:par>
                                <p:cTn id="18" presetID="10" presetClass="entr" presetSubtype="0" fill="hold" nodeType="withEffect">
                                  <p:stCondLst>
                                    <p:cond delay="0"/>
                                  </p:stCondLst>
                                  <p:childTnLst>
                                    <p:set>
                                      <p:cBhvr>
                                        <p:cTn id="19" dur="1" fill="hold">
                                          <p:stCondLst>
                                            <p:cond delay="0"/>
                                          </p:stCondLst>
                                        </p:cTn>
                                        <p:tgtEl>
                                          <p:spTgt spid="328"/>
                                        </p:tgtEl>
                                        <p:attrNameLst>
                                          <p:attrName>style.visibility</p:attrName>
                                        </p:attrNameLst>
                                      </p:cBhvr>
                                      <p:to>
                                        <p:strVal val="visible"/>
                                      </p:to>
                                    </p:set>
                                    <p:animEffect transition="in" filter="fade">
                                      <p:cBhvr>
                                        <p:cTn id="20" dur="500"/>
                                        <p:tgtEl>
                                          <p:spTgt spid="328"/>
                                        </p:tgtEl>
                                      </p:cBhvr>
                                    </p:animEffect>
                                  </p:childTnLst>
                                </p:cTn>
                              </p:par>
                              <p:par>
                                <p:cTn id="21" presetID="10" presetClass="entr" presetSubtype="0" fill="hold" nodeType="with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500"/>
                                        <p:tgtEl>
                                          <p:spTgt spid="319"/>
                                        </p:tgtEl>
                                      </p:cBhvr>
                                    </p:animEffect>
                                  </p:childTnLst>
                                </p:cTn>
                              </p:par>
                              <p:par>
                                <p:cTn id="24" presetID="2" presetClass="entr" presetSubtype="8" fill="hold" nodeType="withEffect">
                                  <p:stCondLst>
                                    <p:cond delay="500"/>
                                  </p:stCondLst>
                                  <p:childTnLst>
                                    <p:set>
                                      <p:cBhvr>
                                        <p:cTn id="25" dur="1" fill="hold">
                                          <p:stCondLst>
                                            <p:cond delay="0"/>
                                          </p:stCondLst>
                                        </p:cTn>
                                        <p:tgtEl>
                                          <p:spTgt spid="333"/>
                                        </p:tgtEl>
                                        <p:attrNameLst>
                                          <p:attrName>style.visibility</p:attrName>
                                        </p:attrNameLst>
                                      </p:cBhvr>
                                      <p:to>
                                        <p:strVal val="visible"/>
                                      </p:to>
                                    </p:set>
                                    <p:anim calcmode="lin" valueType="num">
                                      <p:cBhvr additive="base">
                                        <p:cTn id="26" dur="500"/>
                                        <p:tgtEl>
                                          <p:spTgt spid="333"/>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1250"/>
                                  </p:stCondLst>
                                  <p:childTnLst>
                                    <p:set>
                                      <p:cBhvr>
                                        <p:cTn id="28" dur="1" fill="hold">
                                          <p:stCondLst>
                                            <p:cond delay="0"/>
                                          </p:stCondLst>
                                        </p:cTn>
                                        <p:tgtEl>
                                          <p:spTgt spid="329"/>
                                        </p:tgtEl>
                                        <p:attrNameLst>
                                          <p:attrName>style.visibility</p:attrName>
                                        </p:attrNameLst>
                                      </p:cBhvr>
                                      <p:to>
                                        <p:strVal val="visible"/>
                                      </p:to>
                                    </p:set>
                                    <p:anim calcmode="lin" valueType="num">
                                      <p:cBhvr additive="base">
                                        <p:cTn id="29" dur="500"/>
                                        <p:tgtEl>
                                          <p:spTgt spid="32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1250"/>
                                  </p:stCondLst>
                                  <p:childTnLst>
                                    <p:set>
                                      <p:cBhvr>
                                        <p:cTn id="31" dur="1" fill="hold">
                                          <p:stCondLst>
                                            <p:cond delay="0"/>
                                          </p:stCondLst>
                                        </p:cTn>
                                        <p:tgtEl>
                                          <p:spTgt spid="330"/>
                                        </p:tgtEl>
                                        <p:attrNameLst>
                                          <p:attrName>style.visibility</p:attrName>
                                        </p:attrNameLst>
                                      </p:cBhvr>
                                      <p:to>
                                        <p:strVal val="visible"/>
                                      </p:to>
                                    </p:set>
                                    <p:anim calcmode="lin" valueType="num">
                                      <p:cBhvr additive="base">
                                        <p:cTn id="32" dur="500"/>
                                        <p:tgtEl>
                                          <p:spTgt spid="330"/>
                                        </p:tgtEl>
                                        <p:attrNameLst>
                                          <p:attrName>ppt_x</p:attrName>
                                        </p:attrNameLst>
                                      </p:cBhvr>
                                      <p:tavLst>
                                        <p:tav tm="0">
                                          <p:val>
                                            <p:strVal val="#ppt_x+1"/>
                                          </p:val>
                                        </p:tav>
                                        <p:tav tm="100000">
                                          <p:val>
                                            <p:strVal val="#ppt_x"/>
                                          </p:val>
                                        </p:tav>
                                      </p:tavLst>
                                    </p:anim>
                                  </p:childTnLst>
                                </p:cTn>
                              </p:par>
                              <p:par>
                                <p:cTn id="33" presetID="2" presetClass="entr" presetSubtype="2" fill="hold" nodeType="withEffect">
                                  <p:stCondLst>
                                    <p:cond delay="1250"/>
                                  </p:stCondLst>
                                  <p:childTnLst>
                                    <p:set>
                                      <p:cBhvr>
                                        <p:cTn id="34" dur="1" fill="hold">
                                          <p:stCondLst>
                                            <p:cond delay="0"/>
                                          </p:stCondLst>
                                        </p:cTn>
                                        <p:tgtEl>
                                          <p:spTgt spid="331"/>
                                        </p:tgtEl>
                                        <p:attrNameLst>
                                          <p:attrName>style.visibility</p:attrName>
                                        </p:attrNameLst>
                                      </p:cBhvr>
                                      <p:to>
                                        <p:strVal val="visible"/>
                                      </p:to>
                                    </p:set>
                                    <p:anim calcmode="lin" valueType="num">
                                      <p:cBhvr additive="base">
                                        <p:cTn id="35" dur="500"/>
                                        <p:tgtEl>
                                          <p:spTgt spid="331"/>
                                        </p:tgtEl>
                                        <p:attrNameLst>
                                          <p:attrName>ppt_x</p:attrName>
                                        </p:attrNameLst>
                                      </p:cBhvr>
                                      <p:tavLst>
                                        <p:tav tm="0">
                                          <p:val>
                                            <p:strVal val="#ppt_x+1"/>
                                          </p:val>
                                        </p:tav>
                                        <p:tav tm="100000">
                                          <p:val>
                                            <p:strVal val="#ppt_x"/>
                                          </p:val>
                                        </p:tav>
                                      </p:tavLst>
                                    </p:anim>
                                  </p:childTnLst>
                                </p:cTn>
                              </p:par>
                              <p:par>
                                <p:cTn id="36" presetID="2" presetClass="entr" presetSubtype="8" fill="hold" nodeType="withEffect">
                                  <p:stCondLst>
                                    <p:cond delay="2000"/>
                                  </p:stCondLst>
                                  <p:childTnLst>
                                    <p:set>
                                      <p:cBhvr>
                                        <p:cTn id="37" dur="1" fill="hold">
                                          <p:stCondLst>
                                            <p:cond delay="0"/>
                                          </p:stCondLst>
                                        </p:cTn>
                                        <p:tgtEl>
                                          <p:spTgt spid="324"/>
                                        </p:tgtEl>
                                        <p:attrNameLst>
                                          <p:attrName>style.visibility</p:attrName>
                                        </p:attrNameLst>
                                      </p:cBhvr>
                                      <p:to>
                                        <p:strVal val="visible"/>
                                      </p:to>
                                    </p:set>
                                    <p:anim calcmode="lin" valueType="num">
                                      <p:cBhvr additive="base">
                                        <p:cTn id="38" dur="500"/>
                                        <p:tgtEl>
                                          <p:spTgt spid="324"/>
                                        </p:tgtEl>
                                        <p:attrNameLst>
                                          <p:attrName>ppt_x</p:attrName>
                                        </p:attrNameLst>
                                      </p:cBhvr>
                                      <p:tavLst>
                                        <p:tav tm="0">
                                          <p:val>
                                            <p:strVal val="#ppt_x-1"/>
                                          </p:val>
                                        </p:tav>
                                        <p:tav tm="100000">
                                          <p:val>
                                            <p:strVal val="#ppt_x"/>
                                          </p:val>
                                        </p:tav>
                                      </p:tavLst>
                                    </p:anim>
                                  </p:childTnLst>
                                </p:cTn>
                              </p:par>
                              <p:par>
                                <p:cTn id="39" presetID="2" presetClass="entr" presetSubtype="2" fill="hold" nodeType="withEffect">
                                  <p:stCondLst>
                                    <p:cond delay="2750"/>
                                  </p:stCondLst>
                                  <p:childTnLst>
                                    <p:set>
                                      <p:cBhvr>
                                        <p:cTn id="40" dur="1" fill="hold">
                                          <p:stCondLst>
                                            <p:cond delay="0"/>
                                          </p:stCondLst>
                                        </p:cTn>
                                        <p:tgtEl>
                                          <p:spTgt spid="320"/>
                                        </p:tgtEl>
                                        <p:attrNameLst>
                                          <p:attrName>style.visibility</p:attrName>
                                        </p:attrNameLst>
                                      </p:cBhvr>
                                      <p:to>
                                        <p:strVal val="visible"/>
                                      </p:to>
                                    </p:set>
                                    <p:anim calcmode="lin" valueType="num">
                                      <p:cBhvr additive="base">
                                        <p:cTn id="41" dur="500"/>
                                        <p:tgtEl>
                                          <p:spTgt spid="320"/>
                                        </p:tgtEl>
                                        <p:attrNameLst>
                                          <p:attrName>ppt_x</p:attrName>
                                        </p:attrNameLst>
                                      </p:cBhvr>
                                      <p:tavLst>
                                        <p:tav tm="0">
                                          <p:val>
                                            <p:strVal val="#ppt_x+1"/>
                                          </p:val>
                                        </p:tav>
                                        <p:tav tm="100000">
                                          <p:val>
                                            <p:strVal val="#ppt_x"/>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4"/>
                                        </p:tgtEl>
                                        <p:attrNameLst>
                                          <p:attrName>style.visibility</p:attrName>
                                        </p:attrNameLst>
                                      </p:cBhvr>
                                      <p:to>
                                        <p:strVal val="visible"/>
                                      </p:to>
                                    </p:set>
                                    <p:animEffect transition="in" filter="fade">
                                      <p:cBhvr>
                                        <p:cTn id="46" dur="5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60" name="Google Shape;360;p34" descr="Ein Bild, das Zeichnung enthält.&#10;&#10;Automatisch generierte Beschreibung"/>
          <p:cNvPicPr preferRelativeResize="0"/>
          <p:nvPr/>
        </p:nvPicPr>
        <p:blipFill rotWithShape="1">
          <a:blip r:embed="rId4">
            <a:alphaModFix/>
          </a:blip>
          <a:srcRect/>
          <a:stretch/>
        </p:blipFill>
        <p:spPr>
          <a:xfrm>
            <a:off x="8334654" y="5729051"/>
            <a:ext cx="630749" cy="126150"/>
          </a:xfrm>
          <a:prstGeom prst="rect">
            <a:avLst/>
          </a:prstGeom>
          <a:noFill/>
          <a:ln>
            <a:noFill/>
          </a:ln>
        </p:spPr>
      </p:pic>
      <p:cxnSp>
        <p:nvCxnSpPr>
          <p:cNvPr id="361" name="Google Shape;361;p34"/>
          <p:cNvCxnSpPr/>
          <p:nvPr/>
        </p:nvCxnSpPr>
        <p:spPr>
          <a:xfrm>
            <a:off x="1704" y="5194312"/>
            <a:ext cx="9144000" cy="0"/>
          </a:xfrm>
          <a:prstGeom prst="straightConnector1">
            <a:avLst/>
          </a:prstGeom>
          <a:noFill/>
          <a:ln w="19050" cap="flat" cmpd="sng">
            <a:solidFill>
              <a:schemeClr val="lt1"/>
            </a:solidFill>
            <a:prstDash val="solid"/>
            <a:miter lim="800000"/>
            <a:headEnd type="none" w="sm" len="sm"/>
            <a:tailEnd type="none" w="sm" len="sm"/>
          </a:ln>
        </p:spPr>
      </p:cxnSp>
      <p:grpSp>
        <p:nvGrpSpPr>
          <p:cNvPr id="362" name="Google Shape;362;p34"/>
          <p:cNvGrpSpPr/>
          <p:nvPr/>
        </p:nvGrpSpPr>
        <p:grpSpPr>
          <a:xfrm>
            <a:off x="4707503" y="4837423"/>
            <a:ext cx="3393130" cy="697259"/>
            <a:chOff x="1452892" y="4172004"/>
            <a:chExt cx="4524174" cy="929679"/>
          </a:xfrm>
        </p:grpSpPr>
        <p:sp>
          <p:nvSpPr>
            <p:cNvPr id="363" name="Google Shape;363;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4" name="Google Shape;364;p34"/>
            <p:cNvSpPr txBox="1"/>
            <p:nvPr/>
          </p:nvSpPr>
          <p:spPr>
            <a:xfrm>
              <a:off x="1717288" y="4381083"/>
              <a:ext cx="4965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D</a:t>
              </a:r>
              <a:endParaRPr sz="1100"/>
            </a:p>
          </p:txBody>
        </p:sp>
        <p:sp>
          <p:nvSpPr>
            <p:cNvPr id="365" name="Google Shape;365;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000">
                  <a:solidFill>
                    <a:schemeClr val="lt1"/>
                  </a:solidFill>
                </a:rPr>
                <a:t>Harmless Flavorings</a:t>
              </a:r>
              <a:endParaRPr sz="2000">
                <a:solidFill>
                  <a:schemeClr val="lt1"/>
                </a:solidFill>
              </a:endParaRPr>
            </a:p>
          </p:txBody>
        </p:sp>
      </p:grpSp>
      <p:grpSp>
        <p:nvGrpSpPr>
          <p:cNvPr id="366" name="Google Shape;366;p34"/>
          <p:cNvGrpSpPr/>
          <p:nvPr/>
        </p:nvGrpSpPr>
        <p:grpSpPr>
          <a:xfrm>
            <a:off x="1091373" y="4837423"/>
            <a:ext cx="3393130" cy="697259"/>
            <a:chOff x="1452892" y="4172004"/>
            <a:chExt cx="4524174" cy="929679"/>
          </a:xfrm>
        </p:grpSpPr>
        <p:sp>
          <p:nvSpPr>
            <p:cNvPr id="367" name="Google Shape;367;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2"/>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68" name="Google Shape;368;p34"/>
            <p:cNvSpPr txBox="1"/>
            <p:nvPr/>
          </p:nvSpPr>
          <p:spPr>
            <a:xfrm>
              <a:off x="1717288" y="4381083"/>
              <a:ext cx="5118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C</a:t>
              </a:r>
              <a:endParaRPr sz="1100"/>
            </a:p>
          </p:txBody>
        </p:sp>
        <p:sp>
          <p:nvSpPr>
            <p:cNvPr id="369" name="Google Shape;369;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2600">
                  <a:solidFill>
                    <a:schemeClr val="lt1"/>
                  </a:solidFill>
                </a:rPr>
                <a:t>Aerosol </a:t>
              </a:r>
              <a:endParaRPr sz="2600">
                <a:solidFill>
                  <a:schemeClr val="lt1"/>
                </a:solidFill>
              </a:endParaRPr>
            </a:p>
          </p:txBody>
        </p:sp>
      </p:grpSp>
      <p:cxnSp>
        <p:nvCxnSpPr>
          <p:cNvPr id="370" name="Google Shape;370;p34"/>
          <p:cNvCxnSpPr/>
          <p:nvPr/>
        </p:nvCxnSpPr>
        <p:spPr>
          <a:xfrm>
            <a:off x="0" y="4348150"/>
            <a:ext cx="9144000" cy="0"/>
          </a:xfrm>
          <a:prstGeom prst="straightConnector1">
            <a:avLst/>
          </a:prstGeom>
          <a:noFill/>
          <a:ln w="19050" cap="flat" cmpd="sng">
            <a:solidFill>
              <a:schemeClr val="lt1"/>
            </a:solidFill>
            <a:prstDash val="solid"/>
            <a:miter lim="800000"/>
            <a:headEnd type="none" w="sm" len="sm"/>
            <a:tailEnd type="none" w="sm" len="sm"/>
          </a:ln>
        </p:spPr>
      </p:cxnSp>
      <p:sp>
        <p:nvSpPr>
          <p:cNvPr id="371" name="Google Shape;371;p34"/>
          <p:cNvSpPr/>
          <p:nvPr/>
        </p:nvSpPr>
        <p:spPr>
          <a:xfrm>
            <a:off x="4705799" y="3991262"/>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2" name="Google Shape;372;p34"/>
          <p:cNvSpPr txBox="1"/>
          <p:nvPr/>
        </p:nvSpPr>
        <p:spPr>
          <a:xfrm>
            <a:off x="4904096" y="4148070"/>
            <a:ext cx="372600" cy="3924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B</a:t>
            </a:r>
            <a:endParaRPr sz="1100"/>
          </a:p>
        </p:txBody>
      </p:sp>
      <p:sp>
        <p:nvSpPr>
          <p:cNvPr id="373" name="Google Shape;373;p34"/>
          <p:cNvSpPr txBox="1"/>
          <p:nvPr/>
        </p:nvSpPr>
        <p:spPr>
          <a:xfrm>
            <a:off x="5238634" y="4001277"/>
            <a:ext cx="2534100" cy="687300"/>
          </a:xfrm>
          <a:prstGeom prst="rect">
            <a:avLst/>
          </a:prstGeom>
          <a:noFill/>
          <a:ln>
            <a:noFill/>
          </a:ln>
        </p:spPr>
        <p:txBody>
          <a:bodyPr spcFirstLastPara="1" wrap="square" lIns="68575" tIns="34275" rIns="68575" bIns="34275" anchor="ctr" anchorCtr="0">
            <a:normAutofit/>
          </a:bodyPr>
          <a:lstStyle/>
          <a:p>
            <a:r>
              <a:rPr lang="en" sz="2700">
                <a:solidFill>
                  <a:schemeClr val="lt1"/>
                </a:solidFill>
              </a:rPr>
              <a:t>Gasoline</a:t>
            </a:r>
            <a:endParaRPr sz="2700">
              <a:solidFill>
                <a:schemeClr val="lt1"/>
              </a:solidFill>
            </a:endParaRPr>
          </a:p>
        </p:txBody>
      </p:sp>
      <p:sp>
        <p:nvSpPr>
          <p:cNvPr id="374" name="Google Shape;374;p34"/>
          <p:cNvSpPr/>
          <p:nvPr/>
        </p:nvSpPr>
        <p:spPr>
          <a:xfrm>
            <a:off x="4770884" y="4540477"/>
            <a:ext cx="3393130" cy="69725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a:noFill/>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grpSp>
        <p:nvGrpSpPr>
          <p:cNvPr id="375" name="Google Shape;375;p34"/>
          <p:cNvGrpSpPr/>
          <p:nvPr/>
        </p:nvGrpSpPr>
        <p:grpSpPr>
          <a:xfrm>
            <a:off x="1089669" y="3991262"/>
            <a:ext cx="3393130" cy="697259"/>
            <a:chOff x="1452892" y="4172004"/>
            <a:chExt cx="4524174" cy="929679"/>
          </a:xfrm>
        </p:grpSpPr>
        <p:sp>
          <p:nvSpPr>
            <p:cNvPr id="376" name="Google Shape;376;p34"/>
            <p:cNvSpPr/>
            <p:nvPr/>
          </p:nvSpPr>
          <p:spPr>
            <a:xfrm>
              <a:off x="1452892" y="4172004"/>
              <a:ext cx="4524174" cy="929679"/>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77" name="Google Shape;377;p34"/>
            <p:cNvSpPr txBox="1"/>
            <p:nvPr/>
          </p:nvSpPr>
          <p:spPr>
            <a:xfrm>
              <a:off x="1717288" y="4381083"/>
              <a:ext cx="514200" cy="523200"/>
            </a:xfrm>
            <a:prstGeom prst="rect">
              <a:avLst/>
            </a:prstGeom>
            <a:noFill/>
            <a:ln>
              <a:noFill/>
            </a:ln>
          </p:spPr>
          <p:txBody>
            <a:bodyPr spcFirstLastPara="1" wrap="square" lIns="68575" tIns="34275" rIns="68575" bIns="34275" anchor="t" anchorCtr="0">
              <a:spAutoFit/>
            </a:bodyPr>
            <a:lstStyle/>
            <a:p>
              <a:r>
                <a:rPr lang="en" sz="2100" b="1">
                  <a:solidFill>
                    <a:srgbClr val="FFC000"/>
                  </a:solidFill>
                </a:rPr>
                <a:t>A</a:t>
              </a:r>
              <a:endParaRPr sz="1100"/>
            </a:p>
          </p:txBody>
        </p:sp>
        <p:sp>
          <p:nvSpPr>
            <p:cNvPr id="378" name="Google Shape;378;p34"/>
            <p:cNvSpPr txBox="1"/>
            <p:nvPr/>
          </p:nvSpPr>
          <p:spPr>
            <a:xfrm>
              <a:off x="2163338" y="4185359"/>
              <a:ext cx="3378900" cy="916200"/>
            </a:xfrm>
            <a:prstGeom prst="rect">
              <a:avLst/>
            </a:prstGeom>
            <a:noFill/>
            <a:ln>
              <a:noFill/>
            </a:ln>
          </p:spPr>
          <p:txBody>
            <a:bodyPr spcFirstLastPara="1" wrap="square" lIns="68575" tIns="34275" rIns="68575" bIns="34275" anchor="ctr" anchorCtr="0">
              <a:normAutofit/>
            </a:bodyPr>
            <a:lstStyle/>
            <a:p>
              <a:r>
                <a:rPr lang="en" sz="3000">
                  <a:solidFill>
                    <a:schemeClr val="lt1"/>
                  </a:solidFill>
                </a:rPr>
                <a:t>Water Vapor</a:t>
              </a:r>
              <a:endParaRPr sz="3000">
                <a:solidFill>
                  <a:schemeClr val="lt1"/>
                </a:solidFill>
              </a:endParaRPr>
            </a:p>
          </p:txBody>
        </p:sp>
      </p:grpSp>
      <p:pic>
        <p:nvPicPr>
          <p:cNvPr id="379" name="Google Shape;379;p34"/>
          <p:cNvPicPr preferRelativeResize="0"/>
          <p:nvPr/>
        </p:nvPicPr>
        <p:blipFill rotWithShape="1">
          <a:blip r:embed="rId5">
            <a:alphaModFix/>
          </a:blip>
          <a:srcRect/>
          <a:stretch/>
        </p:blipFill>
        <p:spPr>
          <a:xfrm>
            <a:off x="2940109" y="860442"/>
            <a:ext cx="3263782" cy="2301330"/>
          </a:xfrm>
          <a:prstGeom prst="rect">
            <a:avLst/>
          </a:prstGeom>
          <a:noFill/>
          <a:ln>
            <a:noFill/>
          </a:ln>
        </p:spPr>
      </p:pic>
      <p:grpSp>
        <p:nvGrpSpPr>
          <p:cNvPr id="380" name="Google Shape;380;p34"/>
          <p:cNvGrpSpPr/>
          <p:nvPr/>
        </p:nvGrpSpPr>
        <p:grpSpPr>
          <a:xfrm>
            <a:off x="0" y="3002835"/>
            <a:ext cx="9144000" cy="852303"/>
            <a:chOff x="0" y="2860778"/>
            <a:chExt cx="12192000" cy="1136404"/>
          </a:xfrm>
        </p:grpSpPr>
        <p:cxnSp>
          <p:nvCxnSpPr>
            <p:cNvPr id="381" name="Google Shape;381;p34"/>
            <p:cNvCxnSpPr/>
            <p:nvPr/>
          </p:nvCxnSpPr>
          <p:spPr>
            <a:xfrm>
              <a:off x="0" y="3429001"/>
              <a:ext cx="12192000" cy="0"/>
            </a:xfrm>
            <a:prstGeom prst="straightConnector1">
              <a:avLst/>
            </a:prstGeom>
            <a:noFill/>
            <a:ln w="19050" cap="flat" cmpd="sng">
              <a:solidFill>
                <a:schemeClr val="lt1"/>
              </a:solidFill>
              <a:prstDash val="solid"/>
              <a:miter lim="800000"/>
              <a:headEnd type="none" w="sm" len="sm"/>
              <a:tailEnd type="none" w="sm" len="sm"/>
            </a:ln>
          </p:spPr>
        </p:cxnSp>
        <p:sp>
          <p:nvSpPr>
            <p:cNvPr id="382" name="Google Shape;382;p34"/>
            <p:cNvSpPr/>
            <p:nvPr/>
          </p:nvSpPr>
          <p:spPr>
            <a:xfrm>
              <a:off x="1452892" y="2860778"/>
              <a:ext cx="9342802" cy="1136404"/>
            </a:xfrm>
            <a:custGeom>
              <a:avLst/>
              <a:gdLst/>
              <a:ahLst/>
              <a:cxnLst/>
              <a:rect l="l" t="t" r="r" b="b"/>
              <a:pathLst>
                <a:path w="10006" h="10004" extrusionOk="0">
                  <a:moveTo>
                    <a:pt x="0" y="5045"/>
                  </a:moveTo>
                  <a:cubicBezTo>
                    <a:pt x="513" y="1631"/>
                    <a:pt x="122" y="86"/>
                    <a:pt x="1050" y="1"/>
                  </a:cubicBezTo>
                  <a:lnTo>
                    <a:pt x="8961" y="1"/>
                  </a:lnTo>
                  <a:cubicBezTo>
                    <a:pt x="9990" y="-16"/>
                    <a:pt x="9537" y="540"/>
                    <a:pt x="10006" y="5039"/>
                  </a:cubicBezTo>
                  <a:cubicBezTo>
                    <a:pt x="9608" y="9039"/>
                    <a:pt x="9872" y="10038"/>
                    <a:pt x="8939" y="9927"/>
                  </a:cubicBezTo>
                  <a:lnTo>
                    <a:pt x="1050" y="9972"/>
                  </a:lnTo>
                  <a:cubicBezTo>
                    <a:pt x="110" y="10230"/>
                    <a:pt x="521" y="8962"/>
                    <a:pt x="0" y="5045"/>
                  </a:cubicBezTo>
                  <a:close/>
                </a:path>
              </a:pathLst>
            </a:custGeom>
            <a:solidFill>
              <a:schemeClr val="dk1"/>
            </a:solid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baseline="-25000">
                <a:solidFill>
                  <a:schemeClr val="lt1"/>
                </a:solidFill>
                <a:latin typeface="Calibri"/>
                <a:ea typeface="Calibri"/>
                <a:cs typeface="Calibri"/>
                <a:sym typeface="Calibri"/>
              </a:endParaRPr>
            </a:p>
          </p:txBody>
        </p:sp>
        <p:sp>
          <p:nvSpPr>
            <p:cNvPr id="383" name="Google Shape;383;p34"/>
            <p:cNvSpPr txBox="1"/>
            <p:nvPr/>
          </p:nvSpPr>
          <p:spPr>
            <a:xfrm>
              <a:off x="1704688" y="3062434"/>
              <a:ext cx="8839200" cy="932400"/>
            </a:xfrm>
            <a:prstGeom prst="rect">
              <a:avLst/>
            </a:prstGeom>
            <a:noFill/>
            <a:ln>
              <a:noFill/>
            </a:ln>
          </p:spPr>
          <p:txBody>
            <a:bodyPr spcFirstLastPara="1" wrap="square" lIns="68575" tIns="34275" rIns="68575" bIns="34275" anchor="ctr" anchorCtr="0">
              <a:normAutofit fontScale="77500" lnSpcReduction="20000"/>
            </a:bodyPr>
            <a:lstStyle/>
            <a:p>
              <a:pPr marL="457200">
                <a:lnSpc>
                  <a:spcPct val="115000"/>
                </a:lnSpc>
              </a:pPr>
              <a:r>
                <a:rPr lang="en" sz="3565" b="1">
                  <a:solidFill>
                    <a:schemeClr val="lt1"/>
                  </a:solidFill>
                </a:rPr>
                <a:t>3. What does an E-cigarette emit?</a:t>
              </a:r>
              <a:endParaRPr sz="3565" b="1">
                <a:solidFill>
                  <a:schemeClr val="lt1"/>
                </a:solidFill>
              </a:endParaRPr>
            </a:p>
            <a:p>
              <a:endParaRPr sz="1800">
                <a:solidFill>
                  <a:schemeClr val="lt1"/>
                </a:solidFill>
              </a:endParaRPr>
            </a:p>
          </p:txBody>
        </p:sp>
      </p:grpSp>
      <p:pic>
        <p:nvPicPr>
          <p:cNvPr id="384" name="Google Shape;384;p34"/>
          <p:cNvPicPr preferRelativeResize="0"/>
          <p:nvPr/>
        </p:nvPicPr>
        <p:blipFill rotWithShape="1">
          <a:blip r:embed="rId6">
            <a:alphaModFix/>
          </a:blip>
          <a:srcRect/>
          <a:stretch/>
        </p:blipFill>
        <p:spPr>
          <a:xfrm>
            <a:off x="-1457362" y="1061557"/>
            <a:ext cx="457200" cy="457200"/>
          </a:xfrm>
          <a:prstGeom prst="rect">
            <a:avLst/>
          </a:prstGeom>
          <a:noFill/>
          <a:ln>
            <a:noFill/>
          </a:ln>
        </p:spPr>
      </p:pic>
      <p:pic>
        <p:nvPicPr>
          <p:cNvPr id="385" name="Google Shape;385;p34"/>
          <p:cNvPicPr preferRelativeResize="0"/>
          <p:nvPr/>
        </p:nvPicPr>
        <p:blipFill rotWithShape="1">
          <a:blip r:embed="rId6">
            <a:alphaModFix/>
          </a:blip>
          <a:srcRect/>
          <a:stretch/>
        </p:blipFill>
        <p:spPr>
          <a:xfrm>
            <a:off x="-784080" y="1061557"/>
            <a:ext cx="457200" cy="457200"/>
          </a:xfrm>
          <a:prstGeom prst="rect">
            <a:avLst/>
          </a:prstGeom>
          <a:noFill/>
          <a:ln>
            <a:noFill/>
          </a:ln>
        </p:spPr>
      </p:pic>
      <p:pic>
        <p:nvPicPr>
          <p:cNvPr id="386" name="Google Shape;386;p34"/>
          <p:cNvPicPr preferRelativeResize="0"/>
          <p:nvPr/>
        </p:nvPicPr>
        <p:blipFill rotWithShape="1">
          <a:blip r:embed="rId6">
            <a:alphaModFix/>
          </a:blip>
          <a:srcRect/>
          <a:stretch/>
        </p:blipFill>
        <p:spPr>
          <a:xfrm>
            <a:off x="9730613" y="1896807"/>
            <a:ext cx="228600" cy="228600"/>
          </a:xfrm>
          <a:prstGeom prst="rect">
            <a:avLst/>
          </a:prstGeom>
          <a:noFill/>
          <a:ln>
            <a:noFill/>
          </a:ln>
        </p:spPr>
      </p:pic>
      <p:grpSp>
        <p:nvGrpSpPr>
          <p:cNvPr id="387" name="Google Shape;387;p34"/>
          <p:cNvGrpSpPr/>
          <p:nvPr/>
        </p:nvGrpSpPr>
        <p:grpSpPr>
          <a:xfrm>
            <a:off x="6464099" y="2599016"/>
            <a:ext cx="2680317" cy="260366"/>
            <a:chOff x="8618369" y="2322355"/>
            <a:chExt cx="3555740" cy="347154"/>
          </a:xfrm>
        </p:grpSpPr>
        <p:cxnSp>
          <p:nvCxnSpPr>
            <p:cNvPr id="388" name="Google Shape;388;p34"/>
            <p:cNvCxnSpPr>
              <a:stCxn id="389" idx="3"/>
            </p:cNvCxnSpPr>
            <p:nvPr/>
          </p:nvCxnSpPr>
          <p:spPr>
            <a:xfrm>
              <a:off x="10595809" y="2501848"/>
              <a:ext cx="1578300" cy="0"/>
            </a:xfrm>
            <a:prstGeom prst="straightConnector1">
              <a:avLst/>
            </a:prstGeom>
            <a:noFill/>
            <a:ln w="19050" cap="flat" cmpd="sng">
              <a:solidFill>
                <a:schemeClr val="lt1"/>
              </a:solidFill>
              <a:prstDash val="solid"/>
              <a:miter lim="800000"/>
              <a:headEnd type="none" w="sm" len="sm"/>
              <a:tailEnd type="none" w="sm" len="sm"/>
            </a:ln>
          </p:spPr>
        </p:cxnSp>
        <p:sp>
          <p:nvSpPr>
            <p:cNvPr id="389" name="Google Shape;389;p34"/>
            <p:cNvSpPr/>
            <p:nvPr/>
          </p:nvSpPr>
          <p:spPr>
            <a:xfrm>
              <a:off x="8618369" y="2322355"/>
              <a:ext cx="1977442" cy="347154"/>
            </a:xfrm>
            <a:custGeom>
              <a:avLst/>
              <a:gdLst/>
              <a:ahLst/>
              <a:cxnLst/>
              <a:rect l="l" t="t" r="r" b="b"/>
              <a:pathLst>
                <a:path w="10013" h="10003" extrusionOk="0">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endParaRPr>
                <a:solidFill>
                  <a:schemeClr val="lt1"/>
                </a:solidFill>
                <a:latin typeface="Calibri"/>
                <a:ea typeface="Calibri"/>
                <a:cs typeface="Calibri"/>
                <a:sym typeface="Calibri"/>
              </a:endParaRPr>
            </a:p>
          </p:txBody>
        </p:sp>
        <p:sp>
          <p:nvSpPr>
            <p:cNvPr id="390" name="Google Shape;390;p34"/>
            <p:cNvSpPr txBox="1"/>
            <p:nvPr/>
          </p:nvSpPr>
          <p:spPr>
            <a:xfrm>
              <a:off x="8793584" y="2338239"/>
              <a:ext cx="1642500" cy="307800"/>
            </a:xfrm>
            <a:prstGeom prst="rect">
              <a:avLst/>
            </a:prstGeom>
            <a:noFill/>
            <a:ln>
              <a:noFill/>
            </a:ln>
          </p:spPr>
          <p:txBody>
            <a:bodyPr spcFirstLastPara="1" wrap="square" lIns="0" tIns="0" rIns="0" bIns="0" anchor="ctr" anchorCtr="0">
              <a:normAutofit/>
            </a:bodyPr>
            <a:lstStyle/>
            <a:p>
              <a:pPr algn="ctr"/>
              <a:r>
                <a:rPr lang="en" sz="1500" b="1">
                  <a:solidFill>
                    <a:schemeClr val="lt1"/>
                  </a:solidFill>
                  <a:latin typeface="Arial Black"/>
                  <a:ea typeface="Arial Black"/>
                  <a:cs typeface="Arial Black"/>
                  <a:sym typeface="Arial Black"/>
                </a:rPr>
                <a:t>$ 100,000</a:t>
              </a:r>
              <a:endParaRPr sz="1500" b="1">
                <a:solidFill>
                  <a:schemeClr val="lt1"/>
                </a:solidFill>
                <a:latin typeface="Arial Black"/>
                <a:ea typeface="Arial Black"/>
                <a:cs typeface="Arial Black"/>
                <a:sym typeface="Arial Black"/>
              </a:endParaRPr>
            </a:p>
          </p:txBody>
        </p:sp>
      </p:grpSp>
    </p:spTree>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55A11"/>
      </a:hlink>
      <a:folHlink>
        <a:srgbClr val="C55A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TotalTime>
  <Words>2789</Words>
  <Application>Microsoft Office PowerPoint</Application>
  <PresentationFormat>On-screen Show (4:3)</PresentationFormat>
  <Paragraphs>303</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Impact</vt:lpstr>
      <vt:lpstr>Verdana</vt:lpstr>
      <vt:lpstr>Calibri</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Shelburne</dc:creator>
  <cp:lastModifiedBy>Tanya Shelburne</cp:lastModifiedBy>
  <cp:revision>16</cp:revision>
  <dcterms:modified xsi:type="dcterms:W3CDTF">2025-09-02T03:29:38Z</dcterms:modified>
</cp:coreProperties>
</file>