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8" r:id="rId1"/>
  </p:sldMasterIdLst>
  <p:notesMasterIdLst>
    <p:notesMasterId r:id="rId36"/>
  </p:notesMasterIdLst>
  <p:sldIdLst>
    <p:sldId id="394" r:id="rId2"/>
    <p:sldId id="419" r:id="rId3"/>
    <p:sldId id="420" r:id="rId4"/>
    <p:sldId id="2146847503" r:id="rId5"/>
    <p:sldId id="2146847504" r:id="rId6"/>
    <p:sldId id="2146847505" r:id="rId7"/>
    <p:sldId id="2146847506" r:id="rId8"/>
    <p:sldId id="449" r:id="rId9"/>
    <p:sldId id="2146847489" r:id="rId10"/>
    <p:sldId id="2146847507" r:id="rId11"/>
    <p:sldId id="2146847508" r:id="rId12"/>
    <p:sldId id="2146847509" r:id="rId13"/>
    <p:sldId id="2146847510" r:id="rId14"/>
    <p:sldId id="2146847511" r:id="rId15"/>
    <p:sldId id="2146847512" r:id="rId16"/>
    <p:sldId id="456" r:id="rId17"/>
    <p:sldId id="458" r:id="rId18"/>
    <p:sldId id="460" r:id="rId19"/>
    <p:sldId id="2146847513" r:id="rId20"/>
    <p:sldId id="2146847514" r:id="rId21"/>
    <p:sldId id="2146847515" r:id="rId22"/>
    <p:sldId id="2146847516" r:id="rId23"/>
    <p:sldId id="2146847517" r:id="rId24"/>
    <p:sldId id="2146847518" r:id="rId25"/>
    <p:sldId id="2146847519" r:id="rId26"/>
    <p:sldId id="2146847521" r:id="rId27"/>
    <p:sldId id="2146847522" r:id="rId28"/>
    <p:sldId id="2146847523" r:id="rId29"/>
    <p:sldId id="475" r:id="rId30"/>
    <p:sldId id="2146847524" r:id="rId31"/>
    <p:sldId id="477" r:id="rId32"/>
    <p:sldId id="2146847485" r:id="rId33"/>
    <p:sldId id="416" r:id="rId34"/>
    <p:sldId id="2146847525" r:id="rId35"/>
  </p:sldIdLst>
  <p:sldSz cx="9144000" cy="6858000" type="screen4x3"/>
  <p:notesSz cx="7102475" cy="9388475"/>
  <p:embeddedFontLst>
    <p:embeddedFont>
      <p:font typeface="Atma" panose="020B0604020202020204" charset="0"/>
      <p:regular r:id="rId37"/>
      <p:bold r:id="rId38"/>
      <p:italic r:id="rId39"/>
      <p:boldItalic r:id="rId40"/>
    </p:embeddedFont>
    <p:embeddedFont>
      <p:font typeface="Atma Bold" panose="020B0604020202020204" charset="0"/>
      <p:regular r:id="rId41"/>
      <p:bold r:id="rId42"/>
      <p:italic r:id="rId43"/>
      <p:boldItalic r:id="rId44"/>
    </p:embeddedFont>
    <p:embeddedFont>
      <p:font typeface="Caveat Brush" pitchFamily="2" charset="0"/>
      <p:regular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EE80"/>
    <a:srgbClr val="F98832"/>
    <a:srgbClr val="8FDB33"/>
    <a:srgbClr val="FF92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F89BCB-2B38-4EE9-8E5D-43ABD2A717C0}" v="2" dt="2025-04-23T17:38:56.2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031" autoAdjust="0"/>
    <p:restoredTop sz="85023" autoAdjust="0"/>
  </p:normalViewPr>
  <p:slideViewPr>
    <p:cSldViewPr snapToGrid="0">
      <p:cViewPr varScale="1">
        <p:scale>
          <a:sx n="50" d="100"/>
          <a:sy n="50" d="100"/>
        </p:scale>
        <p:origin x="43" y="3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ya Shelburne" userId="5a8aca72b4acc242" providerId="LiveId" clId="{F5F89BCB-2B38-4EE9-8E5D-43ABD2A717C0}"/>
    <pc:docChg chg="modSld">
      <pc:chgData name="Tanya Shelburne" userId="5a8aca72b4acc242" providerId="LiveId" clId="{F5F89BCB-2B38-4EE9-8E5D-43ABD2A717C0}" dt="2025-04-23T17:39:51.346" v="117" actId="1076"/>
      <pc:docMkLst>
        <pc:docMk/>
      </pc:docMkLst>
      <pc:sldChg chg="modSp mod">
        <pc:chgData name="Tanya Shelburne" userId="5a8aca72b4acc242" providerId="LiveId" clId="{F5F89BCB-2B38-4EE9-8E5D-43ABD2A717C0}" dt="2025-04-23T17:37:26.612" v="51" actId="20577"/>
        <pc:sldMkLst>
          <pc:docMk/>
          <pc:sldMk cId="0" sldId="394"/>
        </pc:sldMkLst>
        <pc:spChg chg="mod">
          <ac:chgData name="Tanya Shelburne" userId="5a8aca72b4acc242" providerId="LiveId" clId="{F5F89BCB-2B38-4EE9-8E5D-43ABD2A717C0}" dt="2025-04-23T17:37:26.612" v="51" actId="20577"/>
          <ac:spMkLst>
            <pc:docMk/>
            <pc:sldMk cId="0" sldId="394"/>
            <ac:spMk id="2" creationId="{00000000-0000-0000-0000-000000000000}"/>
          </ac:spMkLst>
        </pc:spChg>
      </pc:sldChg>
      <pc:sldChg chg="addSp modSp mod">
        <pc:chgData name="Tanya Shelburne" userId="5a8aca72b4acc242" providerId="LiveId" clId="{F5F89BCB-2B38-4EE9-8E5D-43ABD2A717C0}" dt="2025-04-23T17:39:51.346" v="117" actId="1076"/>
        <pc:sldMkLst>
          <pc:docMk/>
          <pc:sldMk cId="4079122304" sldId="416"/>
        </pc:sldMkLst>
        <pc:spChg chg="mod">
          <ac:chgData name="Tanya Shelburne" userId="5a8aca72b4acc242" providerId="LiveId" clId="{F5F89BCB-2B38-4EE9-8E5D-43ABD2A717C0}" dt="2025-04-23T17:38:24" v="111" actId="20577"/>
          <ac:spMkLst>
            <pc:docMk/>
            <pc:sldMk cId="4079122304" sldId="416"/>
            <ac:spMk id="11" creationId="{00000000-0000-0000-0000-000000000000}"/>
          </ac:spMkLst>
        </pc:spChg>
        <pc:picChg chg="add mod">
          <ac:chgData name="Tanya Shelburne" userId="5a8aca72b4acc242" providerId="LiveId" clId="{F5F89BCB-2B38-4EE9-8E5D-43ABD2A717C0}" dt="2025-04-23T17:39:51.346" v="117" actId="1076"/>
          <ac:picMkLst>
            <pc:docMk/>
            <pc:sldMk cId="4079122304" sldId="416"/>
            <ac:picMk id="2" creationId="{F6D04B1E-6757-9DA5-3D5F-9F43418DD2A6}"/>
          </ac:picMkLst>
        </pc:picChg>
        <pc:picChg chg="add mod">
          <ac:chgData name="Tanya Shelburne" userId="5a8aca72b4acc242" providerId="LiveId" clId="{F5F89BCB-2B38-4EE9-8E5D-43ABD2A717C0}" dt="2025-04-23T17:39:16.050" v="116" actId="1076"/>
          <ac:picMkLst>
            <pc:docMk/>
            <pc:sldMk cId="4079122304" sldId="416"/>
            <ac:picMk id="3" creationId="{324598EF-9DE0-4753-C70B-E0FF9607832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7739" cy="471054"/>
          </a:xfrm>
          <a:prstGeom prst="rect">
            <a:avLst/>
          </a:prstGeom>
          <a:noFill/>
          <a:ln>
            <a:noFill/>
          </a:ln>
        </p:spPr>
        <p:txBody>
          <a:bodyPr spcFirstLastPara="1" wrap="square" lIns="94225" tIns="47100" rIns="94225" bIns="471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092" y="0"/>
            <a:ext cx="3077739" cy="471054"/>
          </a:xfrm>
          <a:prstGeom prst="rect">
            <a:avLst/>
          </a:prstGeom>
          <a:noFill/>
          <a:ln>
            <a:noFill/>
          </a:ln>
        </p:spPr>
        <p:txBody>
          <a:bodyPr spcFirstLastPara="1" wrap="square" lIns="94225" tIns="47100" rIns="94225" bIns="471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7422"/>
            <a:ext cx="3077739" cy="471053"/>
          </a:xfrm>
          <a:prstGeom prst="rect">
            <a:avLst/>
          </a:prstGeom>
          <a:noFill/>
          <a:ln>
            <a:noFill/>
          </a:ln>
        </p:spPr>
        <p:txBody>
          <a:bodyPr spcFirstLastPara="1" wrap="square" lIns="94225" tIns="47100" rIns="94225" bIns="471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Participants should know your name and a bit about your background and position.</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Sample Breathe kit and Quit Now Indiana materials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Make plans with your site contact to deliver Quit Now Indiana materials either before or after the training.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Personalize this slide with your information. Welcome everyone to the Breathe Teaser, introduce yourself, and give a brief background on your experience, your organization, and your position. Bring materials to the training (sample breathe kit, Quit Now Indiana materials, etc.) but do not distribute them until the end of the training as some attendees will leave/not pay attention if materials are distrusted too early.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0634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Tobacco use during pregnancy leads to many negative health effects for both the adult and the baby.</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“Because we do have higher rates of smoking while pregnant in Indiana, it is critical that pregnant people understand the impact of tobacco use on their unborn baby. Tobacco use during pregnancy can cause preterm labor, miscarriage, low birth weight, problems with the placenta, and slow development of the brain. Babies will also experience withdrawal symptoms after birth. The pregnant person may experience increased heart rate and blood pressure. There is a myth a low birth weight is a good thing and will make delivery easier…which is not true and is not healthy for the baby!”</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069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There is no safe amount of tobacco use during pregnancy.</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The good news is that no matter how far along someone is in their pregnancy, stopping tobacco use will help the baby! Not only will it help the baby before birth, but if a baby is born into a smoke free home they will not have all of the</a:t>
            </a:r>
            <a:r>
              <a:rPr lang="en-US" i="1" dirty="0">
                <a:solidFill>
                  <a:srgbClr val="FF0000"/>
                </a:solidFill>
              </a:rPr>
              <a:t> dangerous</a:t>
            </a:r>
            <a:r>
              <a:rPr lang="en-US" i="1" dirty="0"/>
              <a:t> health impacts of secondhand and thirdhand smoke in the future. The bottom line and what we want to stress to pregnant people is that there is no safe amount of tobacco use during pregnancy.”</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6770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Being around secondhand smoke is also dangerous for pregnant people and can lead to some of the same health problems as smoking.</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“Even if someone does not use tobacco themselves, if they are exposed to secondhand smoke, it can cause problems with the pregnancy. I won’t read the whole list of possible negative health outcomes, but you will notice that many are the same ones that can result from direct smoking during pregnancy. It is very important to avoid secondhand smoke during pregnancy for their own health and the health of their baby.”</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7341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Secondhand smoke also has lots of negative health effects for children who are exposed.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“Beyond pregnancy, </a:t>
            </a:r>
            <a:r>
              <a:rPr lang="en-US" sz="1200" i="1" dirty="0"/>
              <a:t>Secondhand smoke is also harmful to children as their lungs and brains are still developing. Long-term secondhand smoke exposure can cause these children to have health issues now and in the future. Children who are around secondhand smoke may get frequent ear infections, suffer from bronchitis, pneumonia, and asthma attacks. They may also experience learning difficulties and even develop cancer or heart disease later in life. Sharing this information with parents can help them make informed decisions for their children's future!”</a:t>
            </a:r>
            <a:endParaRPr lang="en-US" i="1"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4516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Thirdhand smoke may be less well-known, but it also exposes children to the same dangerous chemicals as secondhand smoke.</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t>
            </a:r>
            <a:r>
              <a:rPr lang="en-US" sz="1200" i="1" dirty="0"/>
              <a:t>I’m sure you have all heard of secondhand smoke, but Thirdhand smoke may not be as familiar. Thirdhand smoke is the lingering odor and harmful chemicals left behind when someone smokes in an area. The dangerous chemicals in smoke stick to everything…clothes, furniture, carpet, curtains, hair, </a:t>
            </a:r>
            <a:r>
              <a:rPr lang="en-US" sz="1200" i="1" dirty="0" err="1"/>
              <a:t>carseats</a:t>
            </a:r>
            <a:r>
              <a:rPr lang="en-US" sz="1200" i="1" dirty="0"/>
              <a:t>, toys, and even pets, and they can cause serious health problems. Unfortunately, t</a:t>
            </a:r>
            <a:r>
              <a:rPr lang="en-US" i="1" dirty="0"/>
              <a:t>hese chemicals can’t simply be removed by airing out the room.”</a:t>
            </a:r>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5753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Infants and Children are at high risk from thirdhand smoke.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“Everyone is at risk from thirdhand smoke, but this can be especially harmful for infants and children. We all know that babies love to put everything in their mouths! So if someone smoked in that area, even when the baby wasn’t around, they are still ingesting the chemicals left behind by thirdhand smoke. If someone who smokes holds a tiny baby close to them that baby is taking in all the chemicals and toxins that are lingering on their hair and clothes. And when infants and toddlers crawl around on the floor they kick up all the toxins that have fallen on the floor and breathe them in. Simply because of their size and how they breathe infants take in four times as many chemicals as an adult would in the same area, which can damage their growing bodies.”</a:t>
            </a:r>
            <a:endParaRPr lang="en-US" sz="1200"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1087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Breathe offers several short videos that can be shown to parents, like this one on Thirdhand smoke.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“Let’s watch this short video on thirdhand smoke, which is just one of over 20 videos available in the Breathe kits for our fully trained partners.”</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9579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There are lots of places where children could be exposed to secondhand smoke.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“Some common places children are exposed to second and thirdhand smoke include their own home or in cars as well as public places that are not covered by a comprehensive tobacco ordinance. Relatives and caregivers houses is a big one and can be difficult situations, especially when children travel back and forth between two parents’ homes and one household allows smoking and the other doesn’t. Parks and playgrounds are another place where children often spend time yet people may smoke around them. And even though there is a law in Indiana that prohibits smoking near the entrances of stores and restaurants this is hard to enforce so exposure still happens. It’s important to help families identify where their children may be exposed to second and thirdhand smoke and then help them make a plan to eliminate or at least minimize that exposure.”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1447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Quitting is a great way to protect children from second and thirdhand smoke but if parents are not ready to quit there are lots of baby steps they can take.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“So how can we protect children from second and thirdhand smoke? Education is a great first step, and that’s why we are here today! Of course, if parents quit smoking that is the best way to protect their own health as well as their family’s health. But even if they are not ready to quit, there are lots of other things they can do to minimize exposure for their children such as designating their home as smoke free and only smoking outside, and also not smoking in the car. They can wear a smoking jacket and peel off that outer layer of thirdhand smoke before coming around their children. Supporting smoke-free businesses is another great idea and only allowing children to be in smoke free homes and cars. This may require some difficult conversations with family members and caregivers but those conversations should always come back to what is best for the children’s health. We can increase awareness of the deceptive marketing tactics of the tobacco industry as well as pass policies that protect everyone from second and thirdhand smoke. These policies can be official laws at all levels of government as well as the rules we put in place in our own homes and businesses. Encourage parents to take baby steps and reinforce that even small steps in the right direction can help protect their children.”</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9067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Smokeless tobacco doesn’t carry the risk of secondhand smoke, but it still dangerous for the user and if children get ahold of smokeless products.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“There is not the same risk of second and thirdhand smoke with smokeless tobacco, however it does carry many health risks for the user, including pregnant people. Smokeless tobacco now comes in many different forms, including small pouches.  These are actually spitless and they are gaining in popularity with youth. Zyn is just one popular brand of nicotine pouches and they come in flavors that may make them more appealing then traditional smokeless/chewing tobacco. These flavors and minty smell might also make these products intriguing to very small children so it is important to remind parents that Smokeless tobacco products should not be left where children can get them. If they eat or put these products in their mouths they could experience nicotine poisoning, which can very dangerous.”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6556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DELETE THIS SLIDE IF CONDUCTING AN IN-PERSON TRAINING!</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KEY POINT: Go over housekeeping and expectations for the training.</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a:t>
            </a:r>
            <a:r>
              <a:rPr lang="en-US" dirty="0"/>
              <a:t>Personalize this slide as needed.) </a:t>
            </a:r>
            <a:r>
              <a:rPr lang="en-US" i="1" dirty="0"/>
              <a:t>“Now before we jump into the actual training, I want to go over a few housekeeping items. I want to make sure everyone is aware that the training is being recorded and I will share a link to the recording in a follow up email in a day or two should you want to watch it again or share it with someone on staff who may have missed the training. Please keep yourself on mute to minimize background noise and just unmute yourself when you want to share something or ask a question. Do your best to minimize distractions around you.  We only have a short time today so I’m going to talk fast! But hopefully we will have some time to interact so feel free to use the chat box or raise your hand at any time.  If you have any issues during the training feel free to message the co-host and we will try to assist.”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639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E-cigarettes/vapes are not safe and are not proven cessation tools.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“Whether you use the term e-cigarettes or vapes, this is a very hot topic that we get lots of questions about. Vaping has grown in popularity tremendously over the past ten+ years and there is a lot we are still learning about the negative health impact of these products. It is important to understand that e-cigarettes don’t emit harmless water vapor, but rather an aerosol that contains many of the same dangerous chemicals found in traditional cigarettes. Vapes come in many different forms. Some look like </a:t>
            </a:r>
            <a:r>
              <a:rPr lang="en-US" i="1" dirty="0" err="1"/>
              <a:t>flashdrives</a:t>
            </a:r>
            <a:r>
              <a:rPr lang="en-US" i="1" dirty="0"/>
              <a:t> or highlighters. Some come with pre-filled pods and some can be refilled with e-juice. It is important to know that e-cigarettes are not a proven cessation strategy. Many people who smoke and then start vaping actually end up dual using or just continue vaping and don’t actually quit.”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1646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It is not safe for young children to have access to vapes/e-cigarettes and e-juice.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“Research is still being done on the long-term effects of vaping and the FDA is slowly starting to regulate these products. We do know that E-liquids contain nicotine, which is extremely addictive, and nicotine poisoning can be very dangerous for children if they drink the e-juice or just get it on their skin. The batteries in e-cigarettes have also been know to explode. It is important that parents understand that it is not safe for young children to have access to vapes and e-juice or to be around people who are vaping.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1993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Vaping has become an epidemic among youth.</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“Vaping is a huge concern for teachers and school administrators in Middle Schools and High Schools these days! The most recent tobacco survey shows that 1 in 20 high school students report current e-cigarette use, and unfortunately middle school and even some grade school students are also vaping.  Vaping has actually declined some since the previous study so that is good news. A few years ago the U.S. Surgeon General declared e-cigarette usage an epidemic and shared that vaping use had the biggest increase in youth substance abuse EVER recorded! Even though in the U.S. it is not legal to sell tobacco products, including e-cigarettes, to anyone under 21, the tobacco industry clearly markets these products to youth and entices them with appealing flavors like cotton candy, fruit, and flavors with names like unicorn poop! Unfortunately, e-cigarettes are appealing to youth, which is leading to nicotine addiction for a whole new generation and a host of health issues. The adolescent brain does not fully develop until age 25 and nicotine can harm the developing brain so the vaping epidemic is of great concern among parents, educators, and anyone who cares about the wellbeing of our youth.”</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3552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Even though marijuana comes from a plant it is not safe during pregnancy or to smoke around children.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“With Breathe we do briefly touch on marijuana as well. Of course, many states have legalized certain forms of marijuana for various uses, but it remains illegal in Indiana. Because marijuana derives from a plant many people believe that it is safe, but the key point I want to convey is that marijuana is not safe to use during pregnancy or to smoke it around children.”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3381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Marijuana use during pregnancy or while breastfeeding has many negative health effects.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“Marijuana use during pregnancy can lead to premature birth or still birth, brain development issues, withdrawal symptoms for the baby, trouble sleeping, attention, memory, and learning difficulties as well as behavior problems. Research has also shown that THC, the main chemical in marijuana, is passed to babies through breast milk. Therefore, it is not safe for someone who is breastfeeding to use marijuana.”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26089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Exposure to secondhand marijuana smoke is harmful to children.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“It is also not safe for children to be around secondhand marijuana smoke. Again, research shows that children exposed to marijuana smoke have traces of THC in their urine. This can lead to asthma attacks and problems with memory and coordination.”</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28663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89961-78CE-7BF1-DE7E-439D176936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FE1947-DD6E-2E45-8247-33F19E9E8F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EF0467-01B4-B4A1-B4CD-991C819D368D}"/>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Marijuana comes in many different forms and can be a poison danger for children.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“Smoking isn’t the only way people use marijuana or </a:t>
            </a:r>
            <a:r>
              <a:rPr lang="en-US" i="1" dirty="0" err="1"/>
              <a:t>injest</a:t>
            </a:r>
            <a:r>
              <a:rPr lang="en-US" i="1" dirty="0"/>
              <a:t> THC. There are gummies, homemade and storebought edibles, various Delta products, and drinks containing THC.  At first glance it might look like this is a photo of popular snacks…but if you look closer you will see that they all include THC!  Imagine a 4 year old coming across this bag of Cheetos or Skittles!  When it comes to the safety of children it is important to keep all marijuana products out of reach of young children.”</a:t>
            </a:r>
            <a:endParaRPr lang="en-US" dirty="0"/>
          </a:p>
          <a:p>
            <a:endParaRPr lang="en-US" dirty="0"/>
          </a:p>
        </p:txBody>
      </p:sp>
      <p:sp>
        <p:nvSpPr>
          <p:cNvPr id="4" name="Slide Number Placeholder 3">
            <a:extLst>
              <a:ext uri="{FF2B5EF4-FFF2-40B4-BE49-F238E27FC236}">
                <a16:creationId xmlns:a16="http://schemas.microsoft.com/office/drawing/2014/main" id="{B695F882-D891-0082-E803-51615DB10677}"/>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71151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In addition to negative health effects, tobacco use also costs a lot of money.</a:t>
            </a:r>
          </a:p>
          <a:p>
            <a:pPr marL="0" lvl="0" indent="0" algn="l" rtl="0">
              <a:spcBef>
                <a:spcPts val="0"/>
              </a:spcBef>
              <a:spcAft>
                <a:spcPts val="0"/>
              </a:spcAft>
              <a:buClr>
                <a:schemeClr val="dk1"/>
              </a:buClr>
              <a:buSzPts val="1200"/>
              <a:buFont typeface="Arial"/>
              <a:buNone/>
            </a:pPr>
            <a:r>
              <a:rPr lang="en-US" dirty="0"/>
              <a:t>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 tobacco addiction can cost someone their health, but it can also cost a ton of money. And it just got even more expensive in Indiana!  The cigarette tax increased as of July 1</a:t>
            </a:r>
            <a:r>
              <a:rPr lang="en-US" i="1" baseline="30000" dirty="0"/>
              <a:t>st</a:t>
            </a:r>
            <a:r>
              <a:rPr lang="en-US" i="1" dirty="0"/>
              <a:t> and data shows that a substantial price increase leads more adults to quit and fewer youth to start smoking. The average price of a pack of cigarettes in Indiana is now $11.  So someone who smokes a pack a day will end up spending over $4000 a year just on cigarettes. The tobacco industry will try to combat this with coupons and price promotions, but they aren’t trying to help the consumer…they are just trying to create lifelong customers by getting people addicted to nicotine. On top of the cost of the products </a:t>
            </a:r>
            <a:r>
              <a:rPr lang="en-US" i="0" dirty="0"/>
              <a:t>themselves, </a:t>
            </a:r>
            <a:r>
              <a:rPr lang="en-US" i="1" dirty="0"/>
              <a:t>prolonged tobacco use also leads to additional expenses for doctor’s visits and medications, plus the financial impact of missing work and school.”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8390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Indiana Medicaid offers lots of cessation support.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“Fortunately, Indiana Medicaid offers lots of cessation support so encourage your families that are on Medicaid to check into this coverage. Indiana Medicaid covers cessation counseling as well as several forms of nicotine replacement therapies and medications that can help in their quit attempt. Even if a family does not have Medicaid, encourage them to find out what their health insurance covers because many other insurances may help with cessation support as well!”</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60736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You can’t make someone quit tobacco, but support is critical to their success.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“Speaking of quitting…this is one of the best things parents can do for their own health as well as the health of their children. But we you can’t make someone quit. It has to be their choice. But for those who are ready to quit, you can support them in a quit attempt. It actually takes someone on average 8-11 quit attempts to successfully quit for good. Each quit attempt is a step in the right direction so we want to support people when they make an attempt and acknowledge that setbacks are often a part of the process. You never know when someone will be ready to quit, so its important to be prepared and let them know you can provide support when they are ready to take that step.”</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128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Show the Breathe Promo video.</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“Today we only have time for a brief teaser of our Breathe program, but I want to start by sharing our short Breathe Promo video that will give you a better idea of the full program and all the free materials available once an organization completes the full training, which I would be happy to discuss with your leadership whenever they are ready.”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44509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Quit Now Indiana is a great resource for those who want to quit.</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Bring a variety of Quit Now Indiana materials for participants to pick up after the training.</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“You don’t have to be the expert on quitting, but you can help parents who want to quit by connecting them to Quit Now Indiana.. Quit Now Indiana is free and available 24/7. A trained quit coach will help them create a customized quit plan just for them. People can call, text, go online or use the app to access services in whatever way works best for them. Quit Now Indiana has a dedicated number for those who speak Spanish and other language services are available as well as TTY capabilities for those who are deaf or hard of hearing. Quit Now Indiana handouts are available and free to order. I have brought a stack for you today and I encourage you to make these handouts easily accessible in your lobbies and to have them on hand when you do home visits or meet with parents so you can share this valuable resource when the time is right.”</a:t>
            </a:r>
            <a:endParaRPr lang="en-US" sz="1200" b="0" i="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31284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Quit Now Indiana is a great resource for those who want to quit.</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Bring a variety of Quit Now Indiana materials for participants to pick up after the training.</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“You don’t have to be the expert on quitting, but you can help parents who want to quit by connecting them to Quit Now Indiana. Tons of updates and enhancements have been made to this services making it even more user friendly and accessible. Quit Now Indiana is free and available 24/7. A trained quit coach will help them create a customized quit plan just for them. People can call, text, go online or use the brand new app to access services in whatever way works best for them. There are specialized services provided for youth, pregnant people and those with behavioral health issues and there is a separate line for those who speak Spanish. I brought some Quit Now Indiana materials so feel free to take some to share with the parents you serve.” </a:t>
            </a:r>
            <a:endParaRPr lang="en-US" sz="1200" b="0" i="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31284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 am happy to answer any questions now or in the future.</a:t>
            </a:r>
          </a:p>
          <a:p>
            <a:pPr marL="0" lvl="0" indent="0" algn="l" rtl="0">
              <a:spcBef>
                <a:spcPts val="0"/>
              </a:spcBef>
              <a:spcAft>
                <a:spcPts val="0"/>
              </a:spcAft>
              <a:buClr>
                <a:schemeClr val="dk1"/>
              </a:buClr>
              <a:buSzPts val="1200"/>
              <a:buFont typeface="Arial"/>
              <a:buNone/>
            </a:pPr>
            <a:r>
              <a:rPr lang="en-US" dirty="0"/>
              <a:t>I </a:t>
            </a:r>
          </a:p>
          <a:p>
            <a:pPr marL="0" lvl="0" indent="0" algn="l" rtl="0">
              <a:spcBef>
                <a:spcPts val="0"/>
              </a:spcBef>
              <a:spcAft>
                <a:spcPts val="0"/>
              </a:spcAft>
              <a:buClr>
                <a:schemeClr val="dk1"/>
              </a:buClr>
              <a:buSzPts val="1200"/>
              <a:buFont typeface="Arial"/>
              <a:buNone/>
            </a:pPr>
            <a:r>
              <a:rPr lang="en-US" dirty="0"/>
              <a:t>VIRTUAL MODIFICATION: Check the chat box for any questions that may have been posted during the training and let participants know they can post questions in the chat box or unmute to ask questions now.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 know we covered a ton on information very quickly, but that is all we have time for today. I would love to answer any questions you may have as time allows.”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6747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contact information.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(Personalize this slide with your contact information.) </a:t>
            </a:r>
            <a:r>
              <a:rPr lang="en-US" i="1" dirty="0"/>
              <a:t>“Thank you so much for participating in today’s Breathe teaser. It was my pleasure to provide a brief overview of tobacco and the Breathe program. Feel free to contact me at any time when you are ready to schedule a full Breathe training for your staff and receive our free Breathe kits.”  </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59230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056DF-903F-48C1-82D2-CB59269578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3FE971-EA5D-D5EB-812D-F1A1E4051C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1AA820-7B81-B9DA-D863-D032320EAA96}"/>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basic data sources and where they can find more.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(You can just leave this slide up for people to see or refer to it if anyone asks about the source of information you shared.)</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a:extLst>
              <a:ext uri="{FF2B5EF4-FFF2-40B4-BE49-F238E27FC236}">
                <a16:creationId xmlns:a16="http://schemas.microsoft.com/office/drawing/2014/main" id="{FC0BFE5C-88DE-3566-826B-56E579A23B54}"/>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7292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6E096-4B49-9592-1763-9FB86FA4FB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39F65B-86B1-91F1-1D71-9CD8499ACC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D57115-4F69-6E2E-B1B8-591DED728958}"/>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The tobacco industry spends a lot of money to aggressively market deadly products.</a:t>
            </a:r>
          </a:p>
          <a:p>
            <a:pPr marL="0" lvl="0" indent="0" algn="l" rtl="0">
              <a:spcBef>
                <a:spcPts val="0"/>
              </a:spcBef>
              <a:spcAft>
                <a:spcPts val="0"/>
              </a:spcAft>
              <a:buClr>
                <a:schemeClr val="dk1"/>
              </a:buClr>
              <a:buSzPts val="1200"/>
              <a:buFont typeface="Arial"/>
              <a:buNone/>
            </a:pPr>
            <a:endParaRPr lang="en-US" dirty="0"/>
          </a:p>
          <a:p>
            <a:pPr marL="0" marR="0">
              <a:lnSpc>
                <a:spcPct val="107000"/>
              </a:lnSpc>
              <a:spcBef>
                <a:spcPts val="0"/>
              </a:spcBef>
              <a:spcAft>
                <a:spcPts val="800"/>
              </a:spcAft>
            </a:pPr>
            <a:r>
              <a:rPr lang="en-US" dirty="0"/>
              <a:t>SCRIPT/INSTRUCTIONS: (STAY ON BLANK SLIDE) </a:t>
            </a:r>
            <a:r>
              <a:rPr lang="en-US" i="1" dirty="0"/>
              <a:t>“Next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I want to set the stage and provide some context for the tobacco burden here in Indiana and all across the country. </a:t>
            </a:r>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0" dirty="0">
                <a:effectLst/>
                <a:latin typeface="Calibri" panose="020F0502020204030204" pitchFamily="34" charset="0"/>
                <a:ea typeface="Calibri" panose="020F0502020204030204" pitchFamily="34" charset="0"/>
                <a:cs typeface="Times New Roman" panose="02020603050405020304" pitchFamily="18" charset="0"/>
              </a:rPr>
              <a:t>(DOUBLE CLICK)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For many decades the tobacco industry has been hard at work creating and selling addictive products that when used as directed lead to all kinds of negative health outcomes, including death. Billions of dollars are spent by the tobacco industry to market their deadly products, and Big Tobacco uses targeted and aggressive marketing strategies to prey on certain populations, thereby creating health disparities. Here you can see a very old ad encouraging women to take up smoking as a way to lose weight. The tobacco industry is still aggressively marketing to women with new and deceptive strategies as well as targeting many other groups of people.</a:t>
            </a:r>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D4368BF2-9B2D-E47C-D2FB-EA5DD48A625F}"/>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7915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A5FFF-EA94-0166-FCCC-BAEEB697F4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932851-83A9-E8DF-7BC2-F7B3CE28CB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B2B5B5-BC4C-E7A3-C6CA-02257AFBEC5C}"/>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Point-of-sale marketing and design of products is aimed at attracting youth.</a:t>
            </a:r>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“As laws restricted certain forms of advertising for tobacco products, point of sale marketing became a key focus for the tobacco industry. Tobacco promotions are specifically placed near products that appeal to children, such as candy and ice cream.</a:t>
            </a:r>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0" dirty="0">
                <a:effectLst/>
                <a:latin typeface="Calibri" panose="020F0502020204030204" pitchFamily="34" charset="0"/>
                <a:ea typeface="Calibri" panose="020F0502020204030204" pitchFamily="34" charset="0"/>
                <a:cs typeface="Times New Roman" panose="02020603050405020304" pitchFamily="18" charset="0"/>
              </a:rPr>
              <a:t>(DOUBLE CLICK TO IMAGE OF GUM AND PACK OF CAMELS AND TEXT)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They use colorful packaging that often mimics popular candy and gum and tobacco companies also use candy and fruit flavors in many of their products to appeal to youth in an attempt to create lifelong customers.  </a:t>
            </a:r>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77E99D0-AE42-0179-F6C1-A6C3CAA45C4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8800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6A45A-70F6-3D6C-6461-9AE65BD668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D62781-0F21-4FFD-728A-C724B94B31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DD8BFF-FB0E-6904-5B69-B4FAB03CEB55}"/>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The tobacco industry uses aggressive and targeted marketing strategies aimed at marginalized populations, such as communities with low income households and African Americans, creating further health disparities.</a:t>
            </a:r>
          </a:p>
          <a:p>
            <a:pPr marL="0" lvl="0" indent="0" algn="l" rtl="0">
              <a:spcBef>
                <a:spcPts val="0"/>
              </a:spcBef>
              <a:spcAft>
                <a:spcPts val="0"/>
              </a:spcAft>
              <a:buClr>
                <a:schemeClr val="dk1"/>
              </a:buClr>
              <a:buSzPts val="1200"/>
              <a:buFont typeface="Arial"/>
              <a:buNone/>
            </a:pPr>
            <a:endParaRPr lang="en-US" dirty="0"/>
          </a:p>
          <a:p>
            <a:pPr marL="0" marR="0">
              <a:lnSpc>
                <a:spcPct val="107000"/>
              </a:lnSpc>
              <a:spcBef>
                <a:spcPts val="0"/>
              </a:spcBef>
              <a:spcAft>
                <a:spcPts val="80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“The tobacco industry aggressively targets and markets their products to various marginalized groups, including people of color, those living in rural communities, and to people who identify as LGBTQ+. Higher levels of advertising, discounts, and displays of tobacco products are strategically placed in communities with lower household incomes.</a:t>
            </a:r>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0" dirty="0">
                <a:effectLst/>
                <a:latin typeface="Calibri" panose="020F0502020204030204" pitchFamily="34" charset="0"/>
                <a:ea typeface="Calibri" panose="020F0502020204030204" pitchFamily="34" charset="0"/>
                <a:cs typeface="Times New Roman" panose="02020603050405020304" pitchFamily="18" charset="0"/>
              </a:rPr>
              <a:t>(DOUBLE CLICK)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Another example is the overt marketing strategy seen with Menthol cigarettes being targeted to African Americans over several decades. When flavored cigarettes were banned the tobacco industry lobbied hard for Menthol cigarettes to be excluded from the ban, which created a higher burden of tobacco for African Americans.”  </a:t>
            </a:r>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B6A56B9A-944C-9BE4-062B-E6B0A0283EAE}"/>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8122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31A4D-C015-FD15-915A-D9FAC284B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B0D5B7-FA96-58D8-F621-10DE7FE50A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782D4F-27BE-3172-C12E-EE5A3E01DED7}"/>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The tobacco industry is at work in this community.</a:t>
            </a:r>
          </a:p>
          <a:p>
            <a:pPr marL="0" lvl="0" indent="0" algn="l" rtl="0">
              <a:spcBef>
                <a:spcPts val="0"/>
              </a:spcBef>
              <a:spcAft>
                <a:spcPts val="0"/>
              </a:spcAft>
              <a:buClr>
                <a:schemeClr val="dk1"/>
              </a:buClr>
              <a:buSzPts val="1200"/>
              <a:buFont typeface="Arial"/>
              <a:buNone/>
            </a:pPr>
            <a:endParaRPr lang="en-US" dirty="0"/>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“As new laws are put in place to protect Americans from these dangerous products and the negative effects of secondhand smoke, the tobacco industry continues to innovate and develop new and addictive products in an attempt to get around laws aimed to protect all Hoosiers, and exploitation of marginalized populations continues. I want to be clear that the Breathe program is not against people who use tobacco. I am here to provide education, support, and resources so that each of you can effectively communicate with the parents and families you serve in a non-judgmental way so they can make informed decisions for their families. </a:t>
            </a:r>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0" dirty="0">
                <a:effectLst/>
                <a:latin typeface="Calibri" panose="020F0502020204030204" pitchFamily="34" charset="0"/>
                <a:ea typeface="Calibri" panose="020F0502020204030204" pitchFamily="34" charset="0"/>
                <a:cs typeface="Times New Roman" panose="02020603050405020304" pitchFamily="18" charset="0"/>
              </a:rPr>
              <a:t>(CLICK TO YELLOW BAR)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The reality is that Big Tobacco is at work right here in this community…but there is a lot we can do to support the health of families and fight against the tobacco industry’s dangerous tactics…and that starts with educating ourselves! And that’s why we want to partner with your organization and join together to reduce the burden of tobacco!”  </a:t>
            </a:r>
          </a:p>
          <a:p>
            <a:endParaRPr lang="en-US" dirty="0"/>
          </a:p>
        </p:txBody>
      </p:sp>
      <p:sp>
        <p:nvSpPr>
          <p:cNvPr id="4" name="Slide Number Placeholder 3">
            <a:extLst>
              <a:ext uri="{FF2B5EF4-FFF2-40B4-BE49-F238E27FC236}">
                <a16:creationId xmlns:a16="http://schemas.microsoft.com/office/drawing/2014/main" id="{D3179577-F18E-39EB-4A9F-9C18FE3808FD}"/>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9780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While smoking has decreased over the past few decades various forms of commercial tobacco use continues to remain high.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“While traditional smoking has decreased over the past several decades 14.5% of Hoosier adults still smoke traditional cigarettes and 8.5% use e-cigarettes. Unfortunately, we know that many adult tobacco user actually use multiple forms of commercial tobacco products. Sadly, Indiana falls into the part of the country deemed “Tobacco Nation”, which includes 12 Midwest and Southern states where the smoking rate is nearly 50% higher than in other parts of the country. As I mentioned earlier the tobacco industry preys on low income communities and that is a huge factor in the smoking rate being so much higher for those on Medicaid and with low incomes, as evidenced by this chart. For those making less than $15,000 a year, the smoking rate is 28.8%, compared to 9.1% among Hoosiers earning over $75,000 a year. This is just one reason why it is so important to us to partner with Head Start and other organizations that serve families with low incomes. We believe all families deserve access to healthy smoke free environments and accurate health information.”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8789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Additional data sheds light on the tobacco burden for various populations.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“We also know that 5.3% of pregnant people in Indiana reported smoking during their pregnancy. In some Indiana counties the smoking rate during pregnancy is over 20%, so we clearly have some work to do in this area. We know this is a concern for many of you who want to help ensure healthy pregnancies and a good start to life for Hoosier babies. Even those who don’t smoke suffer negative health effects and even death from exposure to secondhand smoke. Again, the burden in disproportionate with African Americans, people with low incomes, and those who live in multiunit housing being more likely to be exposed to secondhand smoke. It is rather sobering to realize that around1,300 Hoosiers dies each year due to someone else’s smoking.”</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6564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8" y="1997274"/>
            <a:ext cx="7286625" cy="1378148"/>
          </a:xfrm>
        </p:spPr>
        <p:txBody>
          <a:bodyPr/>
          <a:lstStyle/>
          <a:p>
            <a:r>
              <a:rPr lang="en-US"/>
              <a:t>Click to edit Master title style</a:t>
            </a:r>
          </a:p>
        </p:txBody>
      </p:sp>
      <p:sp>
        <p:nvSpPr>
          <p:cNvPr id="3" name="Subtitle 2"/>
          <p:cNvSpPr>
            <a:spLocks noGrp="1"/>
          </p:cNvSpPr>
          <p:nvPr>
            <p:ph type="subTitle" idx="1"/>
          </p:nvPr>
        </p:nvSpPr>
        <p:spPr>
          <a:xfrm>
            <a:off x="1285875" y="3643312"/>
            <a:ext cx="600075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9493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0472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5062" y="257473"/>
            <a:ext cx="1928813"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257473"/>
            <a:ext cx="5643563"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4949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4268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168" y="4131469"/>
            <a:ext cx="7286625"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677168" y="2725044"/>
            <a:ext cx="7286625"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9773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8625"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57687"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4623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8625" y="1439168"/>
            <a:ext cx="3787676"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428625" y="2038945"/>
            <a:ext cx="3787676"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54711" y="1439168"/>
            <a:ext cx="3789164"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354711" y="2038945"/>
            <a:ext cx="3789164"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2889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104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7563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626" y="255984"/>
            <a:ext cx="2820293"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3351609" y="255985"/>
            <a:ext cx="4792266"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28626" y="1345406"/>
            <a:ext cx="2820293"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7257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270" y="4500562"/>
            <a:ext cx="51435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1680270" y="574477"/>
            <a:ext cx="51435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r>
              <a:rPr lang="en-US"/>
              <a:t>Click icon to add picture</a:t>
            </a:r>
          </a:p>
        </p:txBody>
      </p:sp>
      <p:sp>
        <p:nvSpPr>
          <p:cNvPr id="4" name="Text Placeholder 3"/>
          <p:cNvSpPr>
            <a:spLocks noGrp="1"/>
          </p:cNvSpPr>
          <p:nvPr>
            <p:ph type="body" sz="half" idx="2"/>
          </p:nvPr>
        </p:nvSpPr>
        <p:spPr>
          <a:xfrm>
            <a:off x="1680270" y="5031879"/>
            <a:ext cx="51435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3453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5" y="257473"/>
            <a:ext cx="771525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28625" y="1500188"/>
            <a:ext cx="771525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28625" y="5959078"/>
            <a:ext cx="2000250" cy="342305"/>
          </a:xfrm>
          <a:prstGeom prst="rect">
            <a:avLst/>
          </a:prstGeom>
        </p:spPr>
        <p:txBody>
          <a:bodyPr vert="horz" lIns="91440" tIns="45720" rIns="91440" bIns="45720" rtlCol="0" anchor="ctr"/>
          <a:lstStyle>
            <a:lvl1pPr algn="l">
              <a:defRPr sz="1125">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2928938" y="5959078"/>
            <a:ext cx="2714625"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143625" y="5959078"/>
            <a:ext cx="200025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00000000-1234-1234-1234-123412341234}" type="slidenum">
              <a:rPr lang="en-US" smtClean="0"/>
              <a:pPr/>
              <a:t>‹#›</a:t>
            </a:fld>
            <a:endParaRPr lang="en-US"/>
          </a:p>
        </p:txBody>
      </p:sp>
    </p:spTree>
    <p:extLst>
      <p:ext uri="{BB962C8B-B14F-4D97-AF65-F5344CB8AC3E}">
        <p14:creationId xmlns:p14="http://schemas.microsoft.com/office/powerpoint/2010/main" val="204211342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3.pn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4.pn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4.svg"/><Relationship Id="rId9" Type="http://schemas.openxmlformats.org/officeDocument/2006/relationships/image" Target="../media/image8.svg"/><Relationship Id="rId1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25.jp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1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6.jp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4.sv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7.jp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4.sv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4.svg"/><Relationship Id="rId9" Type="http://schemas.openxmlformats.org/officeDocument/2006/relationships/image" Target="../media/image11.png"/><Relationship Id="rId14" Type="http://schemas.openxmlformats.org/officeDocument/2006/relationships/image" Target="../media/image8.svg"/></Relationships>
</file>

<file path=ppt/slides/_rels/slide1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4.svg"/><Relationship Id="rId9" Type="http://schemas.openxmlformats.org/officeDocument/2006/relationships/image" Target="../media/image11.png"/><Relationship Id="rId1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2.svg"/><Relationship Id="rId17" Type="http://schemas.openxmlformats.org/officeDocument/2006/relationships/image" Target="../media/image8.svg"/><Relationship Id="rId2" Type="http://schemas.openxmlformats.org/officeDocument/2006/relationships/video" Target="../media/media1.mp4"/><Relationship Id="rId16" Type="http://schemas.openxmlformats.org/officeDocument/2006/relationships/image" Target="../media/image7.png"/><Relationship Id="rId1" Type="http://schemas.microsoft.com/office/2007/relationships/media" Target="../media/media1.mp4"/><Relationship Id="rId6" Type="http://schemas.openxmlformats.org/officeDocument/2006/relationships/image" Target="../media/image4.svg"/><Relationship Id="rId11" Type="http://schemas.openxmlformats.org/officeDocument/2006/relationships/image" Target="../media/image11.png"/><Relationship Id="rId5" Type="http://schemas.openxmlformats.org/officeDocument/2006/relationships/image" Target="../media/image3.png"/><Relationship Id="rId15" Type="http://schemas.openxmlformats.org/officeDocument/2006/relationships/image" Target="../media/image29.png"/><Relationship Id="rId10" Type="http://schemas.openxmlformats.org/officeDocument/2006/relationships/image" Target="../media/image10.svg"/><Relationship Id="rId4" Type="http://schemas.openxmlformats.org/officeDocument/2006/relationships/notesSlide" Target="../notesSlides/notesSlide16.xml"/><Relationship Id="rId9" Type="http://schemas.openxmlformats.org/officeDocument/2006/relationships/image" Target="../media/image9.png"/><Relationship Id="rId14" Type="http://schemas.openxmlformats.org/officeDocument/2006/relationships/image" Target="../media/image14.svg"/></Relationships>
</file>

<file path=ppt/slides/_rels/slide17.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11.png"/><Relationship Id="rId12"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30.jpg"/><Relationship Id="rId5" Type="http://schemas.openxmlformats.org/officeDocument/2006/relationships/image" Target="../media/image5.png"/><Relationship Id="rId10" Type="http://schemas.openxmlformats.org/officeDocument/2006/relationships/image" Target="../media/image14.svg"/><Relationship Id="rId4" Type="http://schemas.openxmlformats.org/officeDocument/2006/relationships/image" Target="../media/image4.svg"/><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svg"/><Relationship Id="rId9" Type="http://schemas.openxmlformats.org/officeDocument/2006/relationships/image" Target="../media/image31.jpg"/></Relationships>
</file>

<file path=ppt/slides/_rels/slide19.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32.jp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4.svg"/><Relationship Id="rId9" Type="http://schemas.openxmlformats.org/officeDocument/2006/relationships/image" Target="../media/image11.png"/><Relationship Id="rId14" Type="http://schemas.openxmlformats.org/officeDocument/2006/relationships/image" Target="../media/image33.jp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image" Target="../media/image5.png"/><Relationship Id="rId12" Type="http://schemas.openxmlformats.org/officeDocument/2006/relationships/image" Target="../media/image14.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12.svg"/><Relationship Id="rId4" Type="http://schemas.openxmlformats.org/officeDocument/2006/relationships/image" Target="../media/image35.png"/><Relationship Id="rId9" Type="http://schemas.openxmlformats.org/officeDocument/2006/relationships/image" Target="../media/image11.png"/><Relationship Id="rId1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4.svg"/><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3.png"/><Relationship Id="rId3" Type="http://schemas.openxmlformats.org/officeDocument/2006/relationships/image" Target="../media/image39.png"/><Relationship Id="rId7" Type="http://schemas.openxmlformats.org/officeDocument/2006/relationships/image" Target="../media/image5.png"/><Relationship Id="rId12" Type="http://schemas.openxmlformats.org/officeDocument/2006/relationships/image" Target="../media/image12.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10.svg"/><Relationship Id="rId4" Type="http://schemas.microsoft.com/office/2007/relationships/hdphoto" Target="../media/hdphoto2.wdp"/><Relationship Id="rId9" Type="http://schemas.openxmlformats.org/officeDocument/2006/relationships/image" Target="../media/image9.png"/><Relationship Id="rId14" Type="http://schemas.openxmlformats.org/officeDocument/2006/relationships/image" Target="../media/image14.svg"/></Relationships>
</file>

<file path=ppt/slides/_rels/slide23.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40.jp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4.svg"/><Relationship Id="rId9"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4.svg"/><Relationship Id="rId9" Type="http://schemas.openxmlformats.org/officeDocument/2006/relationships/image" Target="../media/image11.png"/><Relationship Id="rId14" Type="http://schemas.openxmlformats.org/officeDocument/2006/relationships/image" Target="../media/image8.sv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1.png"/><Relationship Id="rId7" Type="http://schemas.openxmlformats.org/officeDocument/2006/relationships/image" Target="../media/image6.svg"/><Relationship Id="rId12"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8.sv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svg"/><Relationship Id="rId14"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2.gif"/><Relationship Id="rId7" Type="http://schemas.openxmlformats.org/officeDocument/2006/relationships/image" Target="../media/image12.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4.svg"/></Relationships>
</file>

<file path=ppt/slides/_rels/slide27.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43.jpe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4.svg"/><Relationship Id="rId9" Type="http://schemas.openxmlformats.org/officeDocument/2006/relationships/image" Target="../media/image11.png"/></Relationships>
</file>

<file path=ppt/slides/_rels/slide28.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45.png"/><Relationship Id="rId18" Type="http://schemas.microsoft.com/office/2007/relationships/hdphoto" Target="../media/hdphoto6.wdp"/><Relationship Id="rId3" Type="http://schemas.openxmlformats.org/officeDocument/2006/relationships/image" Target="../media/image3.png"/><Relationship Id="rId7" Type="http://schemas.openxmlformats.org/officeDocument/2006/relationships/image" Target="../media/image11.png"/><Relationship Id="rId12" Type="http://schemas.microsoft.com/office/2007/relationships/hdphoto" Target="../media/hdphoto3.wdp"/><Relationship Id="rId17" Type="http://schemas.openxmlformats.org/officeDocument/2006/relationships/image" Target="../media/image47.png"/><Relationship Id="rId2" Type="http://schemas.openxmlformats.org/officeDocument/2006/relationships/notesSlide" Target="../notesSlides/notesSlide28.xml"/><Relationship Id="rId16" Type="http://schemas.microsoft.com/office/2007/relationships/hdphoto" Target="../media/hdphoto5.wdp"/><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44.png"/><Relationship Id="rId5" Type="http://schemas.openxmlformats.org/officeDocument/2006/relationships/image" Target="../media/image5.png"/><Relationship Id="rId15" Type="http://schemas.openxmlformats.org/officeDocument/2006/relationships/image" Target="../media/image46.png"/><Relationship Id="rId10" Type="http://schemas.openxmlformats.org/officeDocument/2006/relationships/image" Target="../media/image14.svg"/><Relationship Id="rId4" Type="http://schemas.openxmlformats.org/officeDocument/2006/relationships/image" Target="../media/image4.svg"/><Relationship Id="rId9" Type="http://schemas.openxmlformats.org/officeDocument/2006/relationships/image" Target="../media/image13.png"/><Relationship Id="rId14" Type="http://schemas.microsoft.com/office/2007/relationships/hdphoto" Target="../media/hdphoto4.wdp"/></Relationships>
</file>

<file path=ppt/slides/_rels/slide29.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4.svg"/><Relationship Id="rId9" Type="http://schemas.openxmlformats.org/officeDocument/2006/relationships/image" Target="../media/image11.png"/><Relationship Id="rId14"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notesSlide" Target="../notesSlides/notesSlide3.xml"/><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slideLayout" Target="../slideLayouts/slideLayout7.xml"/><Relationship Id="rId16" Type="http://schemas.openxmlformats.org/officeDocument/2006/relationships/image" Target="../media/image15.jpeg"/><Relationship Id="rId1" Type="http://schemas.openxmlformats.org/officeDocument/2006/relationships/video" Target="https://player.vimeo.com/video/585033906?app_id=122963" TargetMode="Externa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48.jpe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6.svg"/><Relationship Id="rId9" Type="http://schemas.openxmlformats.org/officeDocument/2006/relationships/image" Target="../media/image13.png"/></Relationships>
</file>

<file path=ppt/slides/_rels/slide3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9.png"/><Relationship Id="rId7" Type="http://schemas.openxmlformats.org/officeDocument/2006/relationships/image" Target="../media/image10.sv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6.sv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2.svg"/></Relationships>
</file>

<file path=ppt/slides/_rels/slide3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9.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11.png"/><Relationship Id="rId5" Type="http://schemas.openxmlformats.org/officeDocument/2006/relationships/image" Target="../media/image50.png"/><Relationship Id="rId10" Type="http://schemas.openxmlformats.org/officeDocument/2006/relationships/image" Target="../media/image14.svg"/><Relationship Id="rId4" Type="http://schemas.openxmlformats.org/officeDocument/2006/relationships/image" Target="../media/image10.svg"/><Relationship Id="rId9" Type="http://schemas.openxmlformats.org/officeDocument/2006/relationships/image" Target="../media/image13.png"/></Relationships>
</file>

<file path=ppt/slides/_rels/slide33.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hyperlink" Target="mailto:delytec@healthedpros.org" TargetMode="External"/><Relationship Id="rId2" Type="http://schemas.openxmlformats.org/officeDocument/2006/relationships/notesSlide" Target="../notesSlides/notesSlide33.xml"/><Relationship Id="rId16"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hyperlink" Target="mailto:tanyas@healthedpros.org" TargetMode="External"/><Relationship Id="rId5" Type="http://schemas.openxmlformats.org/officeDocument/2006/relationships/image" Target="../media/image7.png"/><Relationship Id="rId15" Type="http://schemas.openxmlformats.org/officeDocument/2006/relationships/image" Target="../media/image52.jp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4.svg"/></Relationships>
</file>

<file path=ppt/slides/_rels/slide3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hyperlink" Target="http://www.cancer.org/cancer/risk-prevention/tobacco" TargetMode="External"/><Relationship Id="rId18" Type="http://schemas.openxmlformats.org/officeDocument/2006/relationships/image" Target="../media/image53.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hyperlink" Target="http://www.cdc.gov/tobacco/" TargetMode="External"/><Relationship Id="rId17" Type="http://schemas.openxmlformats.org/officeDocument/2006/relationships/image" Target="../media/image52.jpg"/><Relationship Id="rId2" Type="http://schemas.openxmlformats.org/officeDocument/2006/relationships/notesSlide" Target="../notesSlides/notesSlide34.xml"/><Relationship Id="rId16" Type="http://schemas.openxmlformats.org/officeDocument/2006/relationships/image" Target="../media/image14.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hyperlink" Target="http://www.in.gov/health/tpc/" TargetMode="External"/><Relationship Id="rId5" Type="http://schemas.openxmlformats.org/officeDocument/2006/relationships/image" Target="../media/image7.png"/><Relationship Id="rId15" Type="http://schemas.openxmlformats.org/officeDocument/2006/relationships/image" Target="../media/image13.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hyperlink" Target="https://justbreathein.org/additional-resources/data-source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4.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4.sv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5.png"/><Relationship Id="rId7" Type="http://schemas.openxmlformats.org/officeDocument/2006/relationships/image" Target="../media/image11.png"/><Relationship Id="rId12"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6.sv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1.jp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4.svg"/><Relationship Id="rId4" Type="http://schemas.openxmlformats.org/officeDocument/2006/relationships/image" Target="../media/image22.jp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23.png"/><Relationship Id="rId5" Type="http://schemas.openxmlformats.org/officeDocument/2006/relationships/image" Target="../media/image9.png"/><Relationship Id="rId10" Type="http://schemas.openxmlformats.org/officeDocument/2006/relationships/image" Target="../media/image4.svg"/><Relationship Id="rId4" Type="http://schemas.openxmlformats.org/officeDocument/2006/relationships/image" Target="../media/image6.svg"/><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11.png"/><Relationship Id="rId12" Type="http://schemas.openxmlformats.org/officeDocument/2006/relationships/image" Target="../media/image8.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6.svg"/><Relationship Id="rId9" Type="http://schemas.openxmlformats.org/officeDocument/2006/relationships/image" Target="../media/image13.png"/><Relationship Id="rId1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15" y="2770391"/>
            <a:ext cx="5596770" cy="1880387"/>
          </a:xfrm>
          <a:prstGeom prst="rect">
            <a:avLst/>
          </a:prstGeom>
        </p:spPr>
        <p:txBody>
          <a:bodyPr lIns="0" tIns="0" rIns="0" bIns="0" rtlCol="0" anchor="t">
            <a:spAutoFit/>
          </a:bodyPr>
          <a:lstStyle/>
          <a:p>
            <a:pPr algn="ctr" defTabSz="857250">
              <a:lnSpc>
                <a:spcPts val="3325"/>
              </a:lnSpc>
              <a:buClrTx/>
            </a:pPr>
            <a:r>
              <a:rPr lang="en-US" sz="6000" b="1" kern="1200" dirty="0">
                <a:solidFill>
                  <a:srgbClr val="8FDB34"/>
                </a:solidFill>
                <a:latin typeface="Caveat Brush" pitchFamily="2" charset="0"/>
                <a:ea typeface="+mn-ea"/>
                <a:cs typeface="+mn-cs"/>
              </a:rPr>
              <a:t>HEALTH ED PROS</a:t>
            </a:r>
            <a:endParaRPr lang="en-US" sz="6000" b="1" kern="1200" dirty="0">
              <a:solidFill>
                <a:srgbClr val="92D050"/>
              </a:solidFill>
              <a:latin typeface="Caveat Brush" pitchFamily="2" charset="0"/>
              <a:ea typeface="+mn-ea"/>
              <a:cs typeface="+mn-cs"/>
            </a:endParaRPr>
          </a:p>
          <a:p>
            <a:pPr algn="ctr" defTabSz="857250">
              <a:lnSpc>
                <a:spcPts val="2686"/>
              </a:lnSpc>
              <a:buClrTx/>
            </a:pPr>
            <a:endParaRPr lang="en-US" sz="5363" kern="1200" dirty="0">
              <a:solidFill>
                <a:srgbClr val="8FDB34"/>
              </a:solidFill>
              <a:latin typeface="Atma Bold"/>
              <a:ea typeface="+mn-ea"/>
              <a:cs typeface="+mn-cs"/>
            </a:endParaRPr>
          </a:p>
          <a:p>
            <a:pPr algn="ctr" defTabSz="857250">
              <a:lnSpc>
                <a:spcPts val="2686"/>
              </a:lnSpc>
              <a:buClrTx/>
            </a:pPr>
            <a:r>
              <a:rPr lang="en-US" sz="4333" kern="1200" dirty="0">
                <a:solidFill>
                  <a:srgbClr val="FF914D"/>
                </a:solidFill>
                <a:latin typeface="Caveat Brush"/>
                <a:ea typeface="+mn-ea"/>
                <a:cs typeface="+mn-cs"/>
              </a:rPr>
              <a:t>Tanya Shelburne</a:t>
            </a:r>
            <a:r>
              <a:rPr lang="en-US" sz="4333" kern="1200" dirty="0">
                <a:solidFill>
                  <a:srgbClr val="C9E265"/>
                </a:solidFill>
                <a:latin typeface="Caveat Brush"/>
                <a:ea typeface="+mn-ea"/>
                <a:cs typeface="+mn-cs"/>
              </a:rPr>
              <a:t> </a:t>
            </a:r>
            <a:r>
              <a:rPr lang="en-US" sz="4333" kern="1200" dirty="0">
                <a:solidFill>
                  <a:srgbClr val="8FDB34"/>
                </a:solidFill>
                <a:latin typeface="Caveat Brush"/>
                <a:ea typeface="+mn-ea"/>
                <a:cs typeface="+mn-cs"/>
              </a:rPr>
              <a:t>MPH, CHES</a:t>
            </a:r>
          </a:p>
          <a:p>
            <a:pPr algn="ctr" defTabSz="857250">
              <a:lnSpc>
                <a:spcPts val="2686"/>
              </a:lnSpc>
              <a:buClrTx/>
            </a:pPr>
            <a:endParaRPr lang="en-US" sz="4333" kern="1200" dirty="0">
              <a:solidFill>
                <a:srgbClr val="8FDB34"/>
              </a:solidFill>
              <a:latin typeface="Caveat Brush"/>
              <a:ea typeface="+mn-ea"/>
              <a:cs typeface="+mn-cs"/>
            </a:endParaRPr>
          </a:p>
          <a:p>
            <a:pPr algn="ctr" defTabSz="857250">
              <a:lnSpc>
                <a:spcPts val="2686"/>
              </a:lnSpc>
              <a:buClrTx/>
            </a:pPr>
            <a:r>
              <a:rPr lang="en-US" sz="4333" kern="1200" dirty="0">
                <a:solidFill>
                  <a:srgbClr val="FF914D"/>
                </a:solidFill>
                <a:latin typeface="Caveat Brush"/>
                <a:ea typeface="+mn-ea"/>
                <a:cs typeface="+mn-cs"/>
              </a:rPr>
              <a:t>Alision Mucherheide </a:t>
            </a:r>
            <a:r>
              <a:rPr lang="en-US" sz="4333" kern="1200" dirty="0">
                <a:solidFill>
                  <a:srgbClr val="8FDB34"/>
                </a:solidFill>
                <a:latin typeface="Caveat Brush"/>
                <a:ea typeface="+mn-ea"/>
                <a:cs typeface="+mn-cs"/>
              </a:rPr>
              <a:t>BS</a:t>
            </a:r>
          </a:p>
        </p:txBody>
      </p:sp>
      <p:sp>
        <p:nvSpPr>
          <p:cNvPr id="3" name="Freeform 3"/>
          <p:cNvSpPr/>
          <p:nvPr/>
        </p:nvSpPr>
        <p:spPr>
          <a:xfrm>
            <a:off x="0" y="105887"/>
            <a:ext cx="9144000" cy="2253738"/>
          </a:xfrm>
          <a:custGeom>
            <a:avLst/>
            <a:gdLst/>
            <a:ahLst/>
            <a:cxnLst/>
            <a:rect l="l" t="t" r="r" b="b"/>
            <a:pathLst>
              <a:path w="9753600" h="2403987">
                <a:moveTo>
                  <a:pt x="0" y="0"/>
                </a:moveTo>
                <a:lnTo>
                  <a:pt x="9753600" y="0"/>
                </a:lnTo>
                <a:lnTo>
                  <a:pt x="9753600" y="2403987"/>
                </a:lnTo>
                <a:lnTo>
                  <a:pt x="0" y="2403987"/>
                </a:lnTo>
                <a:lnTo>
                  <a:pt x="0" y="0"/>
                </a:lnTo>
                <a:close/>
              </a:path>
            </a:pathLst>
          </a:custGeom>
          <a:blipFill>
            <a:blip r:embed="rId3"/>
            <a:stretch>
              <a:fillRect/>
            </a:stretch>
          </a:blipFill>
        </p:spPr>
        <p:txBody>
          <a:bodyPr/>
          <a:lstStyle/>
          <a:p>
            <a:endParaRPr lang="en-US"/>
          </a:p>
        </p:txBody>
      </p:sp>
      <p:sp>
        <p:nvSpPr>
          <p:cNvPr id="4" name="Freeform 4"/>
          <p:cNvSpPr/>
          <p:nvPr/>
        </p:nvSpPr>
        <p:spPr>
          <a:xfrm>
            <a:off x="0" y="4725900"/>
            <a:ext cx="9144000" cy="3146991"/>
          </a:xfrm>
          <a:custGeom>
            <a:avLst/>
            <a:gdLst/>
            <a:ahLst/>
            <a:cxnLst/>
            <a:rect l="l" t="t" r="r" b="b"/>
            <a:pathLst>
              <a:path w="9753600" h="3356790">
                <a:moveTo>
                  <a:pt x="0" y="0"/>
                </a:moveTo>
                <a:lnTo>
                  <a:pt x="9753600" y="0"/>
                </a:lnTo>
                <a:lnTo>
                  <a:pt x="9753600" y="3356790"/>
                </a:lnTo>
                <a:lnTo>
                  <a:pt x="0" y="3356790"/>
                </a:lnTo>
                <a:lnTo>
                  <a:pt x="0" y="0"/>
                </a:lnTo>
                <a:close/>
              </a:path>
            </a:pathLst>
          </a:custGeom>
          <a:blipFill>
            <a:blip r:embed="rId4"/>
            <a:stretch>
              <a:fillRect t="-12853"/>
            </a:stretch>
          </a:blipFill>
        </p:spPr>
        <p:txBody>
          <a:bodyPr/>
          <a:lstStyle/>
          <a:p>
            <a:endParaRPr lang="en-US"/>
          </a:p>
        </p:txBody>
      </p:sp>
      <p:sp>
        <p:nvSpPr>
          <p:cNvPr id="5" name="Freeform 5"/>
          <p:cNvSpPr/>
          <p:nvPr/>
        </p:nvSpPr>
        <p:spPr>
          <a:xfrm rot="-5658584">
            <a:off x="128900" y="2994759"/>
            <a:ext cx="1727329" cy="1096069"/>
          </a:xfrm>
          <a:custGeom>
            <a:avLst/>
            <a:gdLst/>
            <a:ahLst/>
            <a:cxnLst/>
            <a:rect l="l" t="t" r="r" b="b"/>
            <a:pathLst>
              <a:path w="1842484" h="1169140">
                <a:moveTo>
                  <a:pt x="0" y="0"/>
                </a:moveTo>
                <a:lnTo>
                  <a:pt x="1842483" y="0"/>
                </a:lnTo>
                <a:lnTo>
                  <a:pt x="1842483" y="1169140"/>
                </a:lnTo>
                <a:lnTo>
                  <a:pt x="0" y="11691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5658584" flipH="1" flipV="1">
            <a:off x="7118108" y="3052771"/>
            <a:ext cx="1727329" cy="1096069"/>
          </a:xfrm>
          <a:custGeom>
            <a:avLst/>
            <a:gdLst/>
            <a:ahLst/>
            <a:cxnLst/>
            <a:rect l="l" t="t" r="r" b="b"/>
            <a:pathLst>
              <a:path w="1842484" h="1169140">
                <a:moveTo>
                  <a:pt x="1842483" y="1169140"/>
                </a:moveTo>
                <a:lnTo>
                  <a:pt x="0" y="1169140"/>
                </a:lnTo>
                <a:lnTo>
                  <a:pt x="0" y="0"/>
                </a:lnTo>
                <a:lnTo>
                  <a:pt x="1842483" y="0"/>
                </a:lnTo>
                <a:lnTo>
                  <a:pt x="1842483" y="116914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4459698" y="1678303"/>
            <a:ext cx="3969178" cy="3193478"/>
          </a:xfrm>
          <a:custGeom>
            <a:avLst/>
            <a:gdLst/>
            <a:ahLst/>
            <a:cxnLst/>
            <a:rect l="l" t="t" r="r" b="b"/>
            <a:pathLst>
              <a:path w="4233790" h="3406377">
                <a:moveTo>
                  <a:pt x="0" y="0"/>
                </a:moveTo>
                <a:lnTo>
                  <a:pt x="4233791" y="0"/>
                </a:lnTo>
                <a:lnTo>
                  <a:pt x="4233791" y="3406376"/>
                </a:lnTo>
                <a:lnTo>
                  <a:pt x="0" y="3406376"/>
                </a:lnTo>
                <a:lnTo>
                  <a:pt x="0" y="0"/>
                </a:lnTo>
                <a:close/>
              </a:path>
            </a:pathLst>
          </a:custGeom>
          <a:blipFill>
            <a:blip r:embed="rId5"/>
            <a:stretch>
              <a:fillRect l="-7020" r="-13664"/>
            </a:stretch>
          </a:blipFill>
          <a:ln w="38100">
            <a:solidFill>
              <a:srgbClr val="92D050"/>
            </a:solidFill>
          </a:ln>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TOBACCO USE DURING PREGNANCY</a:t>
            </a:r>
          </a:p>
        </p:txBody>
      </p:sp>
      <p:sp>
        <p:nvSpPr>
          <p:cNvPr id="11" name="TextBox 11"/>
          <p:cNvSpPr txBox="1"/>
          <p:nvPr/>
        </p:nvSpPr>
        <p:spPr>
          <a:xfrm>
            <a:off x="380107" y="1276706"/>
            <a:ext cx="3915420" cy="4354334"/>
          </a:xfrm>
          <a:prstGeom prst="rect">
            <a:avLst/>
          </a:prstGeom>
        </p:spPr>
        <p:txBody>
          <a:bodyPr lIns="0" tIns="0" rIns="0" bIns="0" rtlCol="0" anchor="t">
            <a:spAutoFit/>
          </a:bodyPr>
          <a:lstStyle/>
          <a:p>
            <a:pPr lvl="1" defTabSz="857250">
              <a:lnSpc>
                <a:spcPts val="4560"/>
              </a:lnSpc>
              <a:buClrTx/>
            </a:pPr>
            <a:r>
              <a:rPr lang="en-US" sz="3257" kern="1200" dirty="0">
                <a:latin typeface="Caveat Brush" pitchFamily="2" charset="0"/>
                <a:ea typeface="+mn-ea"/>
                <a:cs typeface="+mn-cs"/>
              </a:rPr>
              <a:t>Health Effects</a:t>
            </a:r>
          </a:p>
          <a:p>
            <a:pPr marL="597068" indent="-298534" defTabSz="857250">
              <a:lnSpc>
                <a:spcPts val="4342"/>
              </a:lnSpc>
              <a:buClrTx/>
              <a:buFont typeface="Arial"/>
              <a:buChar char="•"/>
            </a:pPr>
            <a:r>
              <a:rPr lang="en-US" sz="2765" kern="1200" dirty="0">
                <a:latin typeface="Caveat Brush" pitchFamily="2" charset="0"/>
                <a:ea typeface="+mn-ea"/>
                <a:cs typeface="+mn-cs"/>
              </a:rPr>
              <a:t>Preterm Labor</a:t>
            </a:r>
          </a:p>
          <a:p>
            <a:pPr marL="597068" indent="-298534" defTabSz="857250">
              <a:lnSpc>
                <a:spcPts val="4342"/>
              </a:lnSpc>
              <a:buClrTx/>
              <a:buFont typeface="Arial"/>
              <a:buChar char="•"/>
            </a:pPr>
            <a:r>
              <a:rPr lang="en-US" sz="2765" kern="1200" dirty="0">
                <a:latin typeface="Caveat Brush" pitchFamily="2" charset="0"/>
                <a:ea typeface="+mn-ea"/>
                <a:cs typeface="+mn-cs"/>
              </a:rPr>
              <a:t>Miscarriage</a:t>
            </a:r>
          </a:p>
          <a:p>
            <a:pPr marL="597068" indent="-298534" defTabSz="857250">
              <a:lnSpc>
                <a:spcPts val="4342"/>
              </a:lnSpc>
              <a:buClrTx/>
              <a:buFont typeface="Arial"/>
              <a:buChar char="•"/>
            </a:pPr>
            <a:r>
              <a:rPr lang="en-US" sz="2765" kern="1200" dirty="0">
                <a:latin typeface="Caveat Brush" pitchFamily="2" charset="0"/>
                <a:ea typeface="+mn-ea"/>
                <a:cs typeface="+mn-cs"/>
              </a:rPr>
              <a:t>Low Birth Weight</a:t>
            </a:r>
          </a:p>
          <a:p>
            <a:pPr marL="597068" indent="-298534" defTabSz="857250">
              <a:lnSpc>
                <a:spcPts val="4342"/>
              </a:lnSpc>
              <a:buClrTx/>
              <a:buFont typeface="Arial"/>
              <a:buChar char="•"/>
            </a:pPr>
            <a:r>
              <a:rPr lang="en-US" sz="2765" kern="1200" dirty="0">
                <a:latin typeface="Caveat Brush" pitchFamily="2" charset="0"/>
                <a:ea typeface="+mn-ea"/>
                <a:cs typeface="+mn-cs"/>
              </a:rPr>
              <a:t>Placenta Complications</a:t>
            </a:r>
          </a:p>
          <a:p>
            <a:pPr marL="597068" indent="-298534" defTabSz="857250">
              <a:lnSpc>
                <a:spcPts val="4342"/>
              </a:lnSpc>
              <a:buClrTx/>
              <a:buFont typeface="Arial"/>
              <a:buChar char="•"/>
            </a:pPr>
            <a:r>
              <a:rPr lang="en-US" sz="2765" kern="1200" dirty="0">
                <a:latin typeface="Caveat Brush" pitchFamily="2" charset="0"/>
                <a:ea typeface="+mn-ea"/>
                <a:cs typeface="+mn-cs"/>
              </a:rPr>
              <a:t>Slowed Development of Baby’s Brain</a:t>
            </a:r>
          </a:p>
          <a:p>
            <a:pPr defTabSz="857250">
              <a:lnSpc>
                <a:spcPts val="3904"/>
              </a:lnSpc>
              <a:buClrTx/>
            </a:pPr>
            <a:endParaRPr lang="en-US" sz="2765" kern="1200" dirty="0">
              <a:latin typeface="Atma"/>
              <a:ea typeface="+mn-ea"/>
              <a:cs typeface="+mn-cs"/>
            </a:endParaRPr>
          </a:p>
        </p:txBody>
      </p:sp>
      <p:sp>
        <p:nvSpPr>
          <p:cNvPr id="12" name="TextBox 12"/>
          <p:cNvSpPr txBox="1"/>
          <p:nvPr/>
        </p:nvSpPr>
        <p:spPr>
          <a:xfrm>
            <a:off x="380107" y="5125617"/>
            <a:ext cx="8009222" cy="1066318"/>
          </a:xfrm>
          <a:prstGeom prst="rect">
            <a:avLst/>
          </a:prstGeom>
        </p:spPr>
        <p:txBody>
          <a:bodyPr lIns="0" tIns="0" rIns="0" bIns="0" rtlCol="0" anchor="t">
            <a:spAutoFit/>
          </a:bodyPr>
          <a:lstStyle/>
          <a:p>
            <a:pPr marL="597097" lvl="1" indent="-298548" defTabSz="857250">
              <a:lnSpc>
                <a:spcPts val="4300"/>
              </a:lnSpc>
              <a:buClrTx/>
              <a:buFont typeface="Arial"/>
              <a:buChar char="•"/>
            </a:pPr>
            <a:r>
              <a:rPr lang="en-US" sz="2765" kern="1200" dirty="0">
                <a:latin typeface="Caveat Brush" pitchFamily="2" charset="0"/>
                <a:ea typeface="+mn-ea"/>
                <a:cs typeface="+mn-cs"/>
              </a:rPr>
              <a:t>Baby Experiences Withdrawal Symptoms</a:t>
            </a:r>
          </a:p>
          <a:p>
            <a:pPr marL="597097" lvl="1" indent="-298548" defTabSz="857250">
              <a:lnSpc>
                <a:spcPts val="4300"/>
              </a:lnSpc>
              <a:buClrTx/>
              <a:buFont typeface="Arial"/>
              <a:buChar char="•"/>
            </a:pPr>
            <a:r>
              <a:rPr lang="en-US" sz="2765" kern="1200" dirty="0">
                <a:latin typeface="Caveat Brush" pitchFamily="2" charset="0"/>
                <a:ea typeface="+mn-ea"/>
                <a:cs typeface="+mn-cs"/>
              </a:rPr>
              <a:t>Increased Heart Rate &amp; Blood Pressure During Pregnancy</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extLst>
      <p:ext uri="{BB962C8B-B14F-4D97-AF65-F5344CB8AC3E}">
        <p14:creationId xmlns:p14="http://schemas.microsoft.com/office/powerpoint/2010/main" val="1402975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TOBACCO USE DURING PREGNANCY</a:t>
            </a:r>
          </a:p>
        </p:txBody>
      </p:sp>
      <p:sp>
        <p:nvSpPr>
          <p:cNvPr id="11" name="TextBox 11"/>
          <p:cNvSpPr txBox="1"/>
          <p:nvPr/>
        </p:nvSpPr>
        <p:spPr>
          <a:xfrm>
            <a:off x="380107" y="1603741"/>
            <a:ext cx="3915420" cy="3405356"/>
          </a:xfrm>
          <a:prstGeom prst="rect">
            <a:avLst/>
          </a:prstGeom>
        </p:spPr>
        <p:txBody>
          <a:bodyPr lIns="0" tIns="0" rIns="0" bIns="0" rtlCol="0" anchor="t">
            <a:spAutoFit/>
          </a:bodyPr>
          <a:lstStyle/>
          <a:p>
            <a:pPr algn="ctr" defTabSz="857250">
              <a:lnSpc>
                <a:spcPts val="4560"/>
              </a:lnSpc>
              <a:buClrTx/>
            </a:pPr>
            <a:r>
              <a:rPr lang="en-US" sz="3257" kern="1200" dirty="0">
                <a:latin typeface="Caveat Brush" pitchFamily="2" charset="0"/>
                <a:ea typeface="+mn-ea"/>
                <a:cs typeface="+mn-cs"/>
              </a:rPr>
              <a:t>Quitting smoking while pregnant will help the baby </a:t>
            </a:r>
            <a:r>
              <a:rPr lang="en-US" sz="3257" kern="1200" dirty="0">
                <a:solidFill>
                  <a:schemeClr val="accent6">
                    <a:lumMod val="75000"/>
                  </a:schemeClr>
                </a:solidFill>
                <a:latin typeface="Caveat Brush" pitchFamily="2" charset="0"/>
                <a:ea typeface="+mn-ea"/>
                <a:cs typeface="+mn-cs"/>
              </a:rPr>
              <a:t>NOW</a:t>
            </a:r>
            <a:r>
              <a:rPr lang="en-US" sz="3257" kern="1200" dirty="0">
                <a:latin typeface="Caveat Brush" pitchFamily="2" charset="0"/>
                <a:ea typeface="+mn-ea"/>
                <a:cs typeface="+mn-cs"/>
              </a:rPr>
              <a:t> and </a:t>
            </a:r>
            <a:r>
              <a:rPr lang="en-US" sz="3257" kern="1200" dirty="0">
                <a:solidFill>
                  <a:schemeClr val="accent6">
                    <a:lumMod val="75000"/>
                  </a:schemeClr>
                </a:solidFill>
                <a:latin typeface="Caveat Brush" pitchFamily="2" charset="0"/>
                <a:ea typeface="+mn-ea"/>
                <a:cs typeface="+mn-cs"/>
              </a:rPr>
              <a:t>AFTER</a:t>
            </a:r>
            <a:r>
              <a:rPr lang="en-US" sz="3257" kern="1200" dirty="0">
                <a:latin typeface="Caveat Brush" pitchFamily="2" charset="0"/>
                <a:ea typeface="+mn-ea"/>
                <a:cs typeface="+mn-cs"/>
              </a:rPr>
              <a:t> they are born. </a:t>
            </a:r>
          </a:p>
          <a:p>
            <a:pPr defTabSz="857250">
              <a:lnSpc>
                <a:spcPts val="4560"/>
              </a:lnSpc>
              <a:buClrTx/>
            </a:pPr>
            <a:r>
              <a:rPr lang="en-US" sz="3257" kern="1200" dirty="0">
                <a:latin typeface="Caveat Brush" pitchFamily="2" charset="0"/>
                <a:ea typeface="+mn-ea"/>
                <a:cs typeface="+mn-cs"/>
              </a:rPr>
              <a:t>  </a:t>
            </a:r>
          </a:p>
          <a:p>
            <a:pPr defTabSz="857250">
              <a:lnSpc>
                <a:spcPts val="3904"/>
              </a:lnSpc>
              <a:buClrTx/>
            </a:pPr>
            <a:endParaRPr lang="en-US" sz="2765" kern="1200" dirty="0">
              <a:latin typeface="Atma"/>
              <a:ea typeface="+mn-ea"/>
              <a:cs typeface="+mn-cs"/>
            </a:endParaRPr>
          </a:p>
        </p:txBody>
      </p:sp>
      <p:sp>
        <p:nvSpPr>
          <p:cNvPr id="12" name="TextBox 12"/>
          <p:cNvSpPr txBox="1"/>
          <p:nvPr/>
        </p:nvSpPr>
        <p:spPr>
          <a:xfrm>
            <a:off x="-79770" y="4303147"/>
            <a:ext cx="4651770" cy="1507272"/>
          </a:xfrm>
          <a:prstGeom prst="rect">
            <a:avLst/>
          </a:prstGeom>
        </p:spPr>
        <p:txBody>
          <a:bodyPr wrap="square" lIns="0" tIns="0" rIns="0" bIns="0" rtlCol="0" anchor="t">
            <a:spAutoFit/>
          </a:bodyPr>
          <a:lstStyle/>
          <a:p>
            <a:pPr marL="298549" lvl="1" algn="ctr" defTabSz="857250">
              <a:lnSpc>
                <a:spcPts val="3871"/>
              </a:lnSpc>
              <a:buClrTx/>
            </a:pPr>
            <a:r>
              <a:rPr lang="en-US" sz="3600" kern="1200" dirty="0">
                <a:solidFill>
                  <a:schemeClr val="accent6">
                    <a:lumMod val="75000"/>
                  </a:schemeClr>
                </a:solidFill>
                <a:latin typeface="Caveat Brush" pitchFamily="2" charset="0"/>
                <a:ea typeface="+mn-ea"/>
                <a:cs typeface="+mn-cs"/>
              </a:rPr>
              <a:t>THERE IS NO SAFE AMOUNT OF TOBACCO USE DURING PREGNANCY!</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4" name="Google Shape;188;p23" descr="Woman Pregnant in Black and White Striped Shirt Standing Near Bare Tree">
            <a:extLst>
              <a:ext uri="{FF2B5EF4-FFF2-40B4-BE49-F238E27FC236}">
                <a16:creationId xmlns:a16="http://schemas.microsoft.com/office/drawing/2014/main" id="{78CEF9A1-8D50-AE3E-F1C9-C753FD320F39}"/>
              </a:ext>
            </a:extLst>
          </p:cNvPr>
          <p:cNvPicPr preferRelativeResize="0"/>
          <p:nvPr/>
        </p:nvPicPr>
        <p:blipFill rotWithShape="1">
          <a:blip r:embed="rId15">
            <a:alphaModFix/>
          </a:blip>
          <a:srcRect l="26121" r="21905"/>
          <a:stretch/>
        </p:blipFill>
        <p:spPr>
          <a:xfrm>
            <a:off x="4923143" y="1603741"/>
            <a:ext cx="3339106" cy="4206678"/>
          </a:xfrm>
          <a:prstGeom prst="rect">
            <a:avLst/>
          </a:prstGeom>
          <a:noFill/>
          <a:ln w="38100">
            <a:solidFill>
              <a:srgbClr val="92D050"/>
            </a:solidFill>
          </a:ln>
        </p:spPr>
      </p:pic>
    </p:spTree>
    <p:extLst>
      <p:ext uri="{BB962C8B-B14F-4D97-AF65-F5344CB8AC3E}">
        <p14:creationId xmlns:p14="http://schemas.microsoft.com/office/powerpoint/2010/main" val="177963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SECONDHAND SMOKE: PREGNANCY</a:t>
            </a:r>
          </a:p>
        </p:txBody>
      </p:sp>
      <p:sp>
        <p:nvSpPr>
          <p:cNvPr id="11" name="TextBox 11"/>
          <p:cNvSpPr txBox="1"/>
          <p:nvPr/>
        </p:nvSpPr>
        <p:spPr>
          <a:xfrm>
            <a:off x="572574" y="1193009"/>
            <a:ext cx="8122448" cy="5652766"/>
          </a:xfrm>
          <a:prstGeom prst="rect">
            <a:avLst/>
          </a:prstGeom>
        </p:spPr>
        <p:txBody>
          <a:bodyPr wrap="square" lIns="0" tIns="0" rIns="0" bIns="0" rtlCol="0" anchor="t">
            <a:spAutoFit/>
          </a:bodyPr>
          <a:lstStyle/>
          <a:p>
            <a:pPr defTabSz="857250">
              <a:lnSpc>
                <a:spcPts val="4000"/>
              </a:lnSpc>
              <a:buClrTx/>
            </a:pPr>
            <a:r>
              <a:rPr lang="en-US" sz="3000" kern="1200" dirty="0">
                <a:latin typeface="Caveat Brush" pitchFamily="2" charset="0"/>
                <a:ea typeface="+mn-ea"/>
                <a:cs typeface="+mn-cs"/>
              </a:rPr>
              <a:t>Even if someone does </a:t>
            </a:r>
            <a:r>
              <a:rPr lang="en-US" sz="3000" kern="1200" dirty="0">
                <a:solidFill>
                  <a:schemeClr val="accent6">
                    <a:lumMod val="75000"/>
                  </a:schemeClr>
                </a:solidFill>
                <a:latin typeface="Caveat Brush" pitchFamily="2" charset="0"/>
                <a:ea typeface="+mn-ea"/>
                <a:cs typeface="+mn-cs"/>
              </a:rPr>
              <a:t>NOT</a:t>
            </a:r>
            <a:r>
              <a:rPr lang="en-US" sz="3000" kern="1200" dirty="0">
                <a:latin typeface="Caveat Brush" pitchFamily="2" charset="0"/>
                <a:ea typeface="+mn-ea"/>
                <a:cs typeface="+mn-cs"/>
              </a:rPr>
              <a:t> use tobacco, secondhand smoke can cause </a:t>
            </a:r>
            <a:r>
              <a:rPr lang="en-US" sz="3000" kern="1200" dirty="0">
                <a:solidFill>
                  <a:schemeClr val="accent6">
                    <a:lumMod val="75000"/>
                  </a:schemeClr>
                </a:solidFill>
                <a:latin typeface="Caveat Brush" pitchFamily="2" charset="0"/>
                <a:ea typeface="+mn-ea"/>
                <a:cs typeface="+mn-cs"/>
              </a:rPr>
              <a:t>SERIOUS</a:t>
            </a:r>
            <a:r>
              <a:rPr lang="en-US" sz="3000" kern="1200" dirty="0">
                <a:latin typeface="Caveat Brush" pitchFamily="2" charset="0"/>
                <a:ea typeface="+mn-ea"/>
                <a:cs typeface="+mn-cs"/>
              </a:rPr>
              <a:t> problems with their pregnancy such as:   </a:t>
            </a:r>
          </a:p>
          <a:p>
            <a:pPr marL="594360" lvl="3" indent="-301752" defTabSz="857250">
              <a:lnSpc>
                <a:spcPts val="4000"/>
              </a:lnSpc>
              <a:buClrTx/>
              <a:buFont typeface="Arial" panose="020B0604020202020204" pitchFamily="34" charset="0"/>
              <a:buChar char="•"/>
            </a:pPr>
            <a:r>
              <a:rPr lang="en-US" sz="2800" kern="1200" dirty="0">
                <a:latin typeface="Caveat Brush" pitchFamily="2" charset="0"/>
                <a:ea typeface="+mn-ea"/>
                <a:cs typeface="+mn-cs"/>
              </a:rPr>
              <a:t>Preterm Delivery</a:t>
            </a:r>
          </a:p>
          <a:p>
            <a:pPr marL="594360" lvl="1" indent="-301752" defTabSz="857250">
              <a:lnSpc>
                <a:spcPts val="4000"/>
              </a:lnSpc>
              <a:buClrTx/>
              <a:buFont typeface="Arial" panose="020B0604020202020204" pitchFamily="34" charset="0"/>
              <a:buChar char="•"/>
            </a:pPr>
            <a:r>
              <a:rPr lang="en-US" sz="2800" kern="1200" dirty="0">
                <a:latin typeface="Caveat Brush" pitchFamily="2" charset="0"/>
                <a:ea typeface="+mn-ea"/>
                <a:cs typeface="+mn-cs"/>
              </a:rPr>
              <a:t>Stillbirth &amp; Miscarriages</a:t>
            </a:r>
          </a:p>
          <a:p>
            <a:pPr marL="594360" lvl="1" indent="-301752" defTabSz="857250">
              <a:lnSpc>
                <a:spcPts val="4000"/>
              </a:lnSpc>
              <a:buClrTx/>
              <a:buFont typeface="Arial" panose="020B0604020202020204" pitchFamily="34" charset="0"/>
              <a:buChar char="•"/>
            </a:pPr>
            <a:r>
              <a:rPr lang="en-US" sz="2800" kern="1200" dirty="0">
                <a:latin typeface="Caveat Brush" pitchFamily="2" charset="0"/>
                <a:ea typeface="+mn-ea"/>
                <a:cs typeface="+mn-cs"/>
              </a:rPr>
              <a:t>Sudden Infant Death Syndrome</a:t>
            </a:r>
          </a:p>
          <a:p>
            <a:pPr marL="594360" lvl="1" indent="-301752" defTabSz="857250">
              <a:lnSpc>
                <a:spcPts val="4000"/>
              </a:lnSpc>
              <a:buClrTx/>
              <a:buFont typeface="Arial" panose="020B0604020202020204" pitchFamily="34" charset="0"/>
              <a:buChar char="•"/>
            </a:pPr>
            <a:r>
              <a:rPr lang="en-US" sz="2800" kern="1200" dirty="0">
                <a:latin typeface="Caveat Brush" pitchFamily="2" charset="0"/>
                <a:ea typeface="+mn-ea"/>
                <a:cs typeface="+mn-cs"/>
              </a:rPr>
              <a:t>Ectopic Pregnancy</a:t>
            </a:r>
          </a:p>
          <a:p>
            <a:pPr marL="594360" lvl="1" indent="-301752" defTabSz="857250">
              <a:lnSpc>
                <a:spcPts val="4000"/>
              </a:lnSpc>
              <a:buClrTx/>
              <a:buFont typeface="Arial" panose="020B0604020202020204" pitchFamily="34" charset="0"/>
              <a:buChar char="•"/>
            </a:pPr>
            <a:r>
              <a:rPr lang="en-US" sz="2800" kern="1200" dirty="0">
                <a:latin typeface="Caveat Brush" pitchFamily="2" charset="0"/>
                <a:ea typeface="+mn-ea"/>
                <a:cs typeface="+mn-cs"/>
              </a:rPr>
              <a:t>Under Developed Fetus</a:t>
            </a:r>
          </a:p>
          <a:p>
            <a:pPr marL="594360" lvl="1" indent="-301752" defTabSz="857250">
              <a:lnSpc>
                <a:spcPts val="4000"/>
              </a:lnSpc>
              <a:buClrTx/>
              <a:buFont typeface="Arial" panose="020B0604020202020204" pitchFamily="34" charset="0"/>
              <a:buChar char="•"/>
            </a:pPr>
            <a:r>
              <a:rPr lang="en-US" sz="2800" kern="1200" dirty="0">
                <a:latin typeface="Caveat Brush" pitchFamily="2" charset="0"/>
                <a:ea typeface="+mn-ea"/>
                <a:cs typeface="+mn-cs"/>
              </a:rPr>
              <a:t>Heart Defects</a:t>
            </a:r>
          </a:p>
          <a:p>
            <a:pPr marL="594360" lvl="1" indent="-301752" defTabSz="857250">
              <a:lnSpc>
                <a:spcPts val="4000"/>
              </a:lnSpc>
              <a:buClrTx/>
              <a:buFont typeface="Arial" panose="020B0604020202020204" pitchFamily="34" charset="0"/>
              <a:buChar char="•"/>
            </a:pPr>
            <a:r>
              <a:rPr lang="en-US" sz="2800" kern="1200" dirty="0">
                <a:latin typeface="Caveat Brush" pitchFamily="2" charset="0"/>
                <a:ea typeface="+mn-ea"/>
                <a:cs typeface="+mn-cs"/>
              </a:rPr>
              <a:t>Orofacial Clefts </a:t>
            </a:r>
          </a:p>
          <a:p>
            <a:pPr marL="594360" lvl="1" indent="-301752" defTabSz="857250">
              <a:lnSpc>
                <a:spcPts val="4000"/>
              </a:lnSpc>
              <a:buClrTx/>
              <a:buFont typeface="Arial" panose="020B0604020202020204" pitchFamily="34" charset="0"/>
              <a:buChar char="•"/>
            </a:pPr>
            <a:r>
              <a:rPr lang="en-US" sz="2800" kern="1200" dirty="0">
                <a:latin typeface="Caveat Brush" pitchFamily="2" charset="0"/>
                <a:ea typeface="+mn-ea"/>
                <a:cs typeface="+mn-cs"/>
              </a:rPr>
              <a:t>Low Birth Weight</a:t>
            </a:r>
          </a:p>
          <a:p>
            <a:pPr defTabSz="857250">
              <a:lnSpc>
                <a:spcPts val="4560"/>
              </a:lnSpc>
              <a:buClrTx/>
            </a:pPr>
            <a:endParaRPr lang="en-US" sz="2765" kern="1200" dirty="0">
              <a:latin typeface="Atma"/>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14" name="Picture 13" descr="A person and person embracing&#10;&#10;Description automatically generated with low confidence">
            <a:extLst>
              <a:ext uri="{FF2B5EF4-FFF2-40B4-BE49-F238E27FC236}">
                <a16:creationId xmlns:a16="http://schemas.microsoft.com/office/drawing/2014/main" id="{08318F01-234C-D590-F4DE-35FE205F4DF5}"/>
              </a:ext>
            </a:extLst>
          </p:cNvPr>
          <p:cNvPicPr>
            <a:picLocks noChangeAspect="1"/>
          </p:cNvPicPr>
          <p:nvPr/>
        </p:nvPicPr>
        <p:blipFill rotWithShape="1">
          <a:blip r:embed="rId13"/>
          <a:srcRect t="11130" b="2130"/>
          <a:stretch/>
        </p:blipFill>
        <p:spPr>
          <a:xfrm>
            <a:off x="5243612" y="2381703"/>
            <a:ext cx="3520281" cy="3516923"/>
          </a:xfrm>
          <a:prstGeom prst="rect">
            <a:avLst/>
          </a:prstGeom>
          <a:ln w="38100">
            <a:solidFill>
              <a:srgbClr val="92D050"/>
            </a:solidFill>
          </a:ln>
        </p:spPr>
      </p:pic>
    </p:spTree>
    <p:extLst>
      <p:ext uri="{BB962C8B-B14F-4D97-AF65-F5344CB8AC3E}">
        <p14:creationId xmlns:p14="http://schemas.microsoft.com/office/powerpoint/2010/main" val="3882750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SECONDHAND SMOKE: CHILDREN</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14" name="Google Shape;212;p25" descr="boy, child, cute">
            <a:extLst>
              <a:ext uri="{FF2B5EF4-FFF2-40B4-BE49-F238E27FC236}">
                <a16:creationId xmlns:a16="http://schemas.microsoft.com/office/drawing/2014/main" id="{FE6EF33E-5055-361D-2CE2-3454A60E9EE6}"/>
              </a:ext>
            </a:extLst>
          </p:cNvPr>
          <p:cNvPicPr preferRelativeResize="0"/>
          <p:nvPr/>
        </p:nvPicPr>
        <p:blipFill rotWithShape="1">
          <a:blip r:embed="rId13">
            <a:alphaModFix/>
          </a:blip>
          <a:srcRect l="43941" r="12022"/>
          <a:stretch/>
        </p:blipFill>
        <p:spPr>
          <a:xfrm>
            <a:off x="6100225" y="2532408"/>
            <a:ext cx="2502656" cy="3639792"/>
          </a:xfrm>
          <a:prstGeom prst="rect">
            <a:avLst/>
          </a:prstGeom>
          <a:noFill/>
          <a:ln w="38100">
            <a:solidFill>
              <a:srgbClr val="92D050"/>
            </a:solidFill>
          </a:ln>
        </p:spPr>
      </p:pic>
      <p:sp>
        <p:nvSpPr>
          <p:cNvPr id="15" name="TextBox 11">
            <a:extLst>
              <a:ext uri="{FF2B5EF4-FFF2-40B4-BE49-F238E27FC236}">
                <a16:creationId xmlns:a16="http://schemas.microsoft.com/office/drawing/2014/main" id="{C7D9B738-E3F0-54BD-1031-1B421778E959}"/>
              </a:ext>
            </a:extLst>
          </p:cNvPr>
          <p:cNvSpPr txBox="1"/>
          <p:nvPr/>
        </p:nvSpPr>
        <p:spPr>
          <a:xfrm>
            <a:off x="534966" y="1436598"/>
            <a:ext cx="8122448" cy="4569136"/>
          </a:xfrm>
          <a:prstGeom prst="rect">
            <a:avLst/>
          </a:prstGeom>
        </p:spPr>
        <p:txBody>
          <a:bodyPr wrap="square" lIns="0" tIns="0" rIns="0" bIns="0" rtlCol="0" anchor="t">
            <a:spAutoFit/>
          </a:bodyPr>
          <a:lstStyle/>
          <a:p>
            <a:pPr defTabSz="857250">
              <a:lnSpc>
                <a:spcPts val="4000"/>
              </a:lnSpc>
              <a:buClrTx/>
            </a:pPr>
            <a:r>
              <a:rPr lang="en-US" sz="3000" kern="1200" dirty="0">
                <a:latin typeface="Caveat Brush" pitchFamily="2" charset="0"/>
                <a:ea typeface="+mn-ea"/>
                <a:cs typeface="+mn-cs"/>
              </a:rPr>
              <a:t>Secondhand smoke is especially harmful to children because their lungs and brains are still developing and can cause:</a:t>
            </a:r>
          </a:p>
          <a:p>
            <a:pPr marL="594360" lvl="3" indent="-301752" defTabSz="857250">
              <a:lnSpc>
                <a:spcPts val="4000"/>
              </a:lnSpc>
              <a:buClrTx/>
              <a:buFont typeface="Arial" panose="020B0604020202020204" pitchFamily="34" charset="0"/>
              <a:buChar char="•"/>
            </a:pPr>
            <a:r>
              <a:rPr lang="en-US" sz="2800" kern="1200" dirty="0">
                <a:latin typeface="Caveat Brush" pitchFamily="2" charset="0"/>
                <a:ea typeface="+mn-ea"/>
                <a:cs typeface="+mn-cs"/>
              </a:rPr>
              <a:t>Ear Infections</a:t>
            </a:r>
          </a:p>
          <a:p>
            <a:pPr marL="594360" lvl="3" indent="-301752" defTabSz="857250">
              <a:lnSpc>
                <a:spcPts val="4000"/>
              </a:lnSpc>
              <a:buClrTx/>
              <a:buFont typeface="Arial" panose="020B0604020202020204" pitchFamily="34" charset="0"/>
              <a:buChar char="•"/>
            </a:pPr>
            <a:r>
              <a:rPr lang="en-US" sz="2800" kern="1200" dirty="0">
                <a:latin typeface="Caveat Brush" pitchFamily="2" charset="0"/>
                <a:ea typeface="+mn-ea"/>
                <a:cs typeface="+mn-cs"/>
              </a:rPr>
              <a:t>Bronchitis</a:t>
            </a:r>
          </a:p>
          <a:p>
            <a:pPr marL="594360" lvl="3" indent="-301752" defTabSz="857250">
              <a:lnSpc>
                <a:spcPts val="4000"/>
              </a:lnSpc>
              <a:buClrTx/>
              <a:buFont typeface="Arial" panose="020B0604020202020204" pitchFamily="34" charset="0"/>
              <a:buChar char="•"/>
            </a:pPr>
            <a:r>
              <a:rPr lang="en-US" sz="2800" kern="1200" dirty="0">
                <a:latin typeface="Caveat Brush" pitchFamily="2" charset="0"/>
                <a:ea typeface="+mn-ea"/>
                <a:cs typeface="+mn-cs"/>
              </a:rPr>
              <a:t>Pneumonia</a:t>
            </a:r>
          </a:p>
          <a:p>
            <a:pPr marL="594360" lvl="3" indent="-301752" defTabSz="857250">
              <a:lnSpc>
                <a:spcPts val="4000"/>
              </a:lnSpc>
              <a:buClrTx/>
              <a:buFont typeface="Arial" panose="020B0604020202020204" pitchFamily="34" charset="0"/>
              <a:buChar char="•"/>
            </a:pPr>
            <a:r>
              <a:rPr lang="en-US" sz="2800" kern="1200" dirty="0">
                <a:latin typeface="Caveat Brush" pitchFamily="2" charset="0"/>
                <a:ea typeface="+mn-ea"/>
                <a:cs typeface="+mn-cs"/>
              </a:rPr>
              <a:t>Asthma Attacks</a:t>
            </a:r>
          </a:p>
          <a:p>
            <a:pPr marL="594360" lvl="3" indent="-301752" defTabSz="857250">
              <a:lnSpc>
                <a:spcPts val="4000"/>
              </a:lnSpc>
              <a:buClrTx/>
              <a:buFont typeface="Arial" panose="020B0604020202020204" pitchFamily="34" charset="0"/>
              <a:buChar char="•"/>
            </a:pPr>
            <a:r>
              <a:rPr lang="en-US" sz="2800" kern="1200" dirty="0">
                <a:latin typeface="Caveat Brush" pitchFamily="2" charset="0"/>
                <a:ea typeface="+mn-ea"/>
                <a:cs typeface="+mn-cs"/>
              </a:rPr>
              <a:t>Learning Difficulties</a:t>
            </a:r>
          </a:p>
          <a:p>
            <a:pPr marL="594360" lvl="3" indent="-301752" defTabSz="857250">
              <a:lnSpc>
                <a:spcPts val="4000"/>
              </a:lnSpc>
              <a:buClrTx/>
              <a:buFont typeface="Arial" panose="020B0604020202020204" pitchFamily="34" charset="0"/>
              <a:buChar char="•"/>
            </a:pPr>
            <a:r>
              <a:rPr lang="en-US" sz="2800" kern="1200" dirty="0">
                <a:latin typeface="Caveat Brush" pitchFamily="2" charset="0"/>
                <a:ea typeface="+mn-ea"/>
                <a:cs typeface="+mn-cs"/>
              </a:rPr>
              <a:t>Cancer &amp; Heart Disease in Adulthood</a:t>
            </a:r>
          </a:p>
          <a:p>
            <a:pPr marL="457200" lvl="3" indent="-457200" defTabSz="857250">
              <a:lnSpc>
                <a:spcPts val="4000"/>
              </a:lnSpc>
              <a:buClrTx/>
              <a:buFont typeface="Arial" panose="020B0604020202020204" pitchFamily="34" charset="0"/>
              <a:buChar char="•"/>
            </a:pPr>
            <a:endParaRPr lang="en-US" sz="2765" kern="1200" dirty="0">
              <a:latin typeface="Atma"/>
              <a:ea typeface="+mn-ea"/>
              <a:cs typeface="+mn-cs"/>
            </a:endParaRPr>
          </a:p>
        </p:txBody>
      </p:sp>
    </p:spTree>
    <p:extLst>
      <p:ext uri="{BB962C8B-B14F-4D97-AF65-F5344CB8AC3E}">
        <p14:creationId xmlns:p14="http://schemas.microsoft.com/office/powerpoint/2010/main" val="3545887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THIRDHAND SMOKE</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TextBox 11">
            <a:extLst>
              <a:ext uri="{FF2B5EF4-FFF2-40B4-BE49-F238E27FC236}">
                <a16:creationId xmlns:a16="http://schemas.microsoft.com/office/drawing/2014/main" id="{C7D9B738-E3F0-54BD-1031-1B421778E959}"/>
              </a:ext>
            </a:extLst>
          </p:cNvPr>
          <p:cNvSpPr txBox="1"/>
          <p:nvPr/>
        </p:nvSpPr>
        <p:spPr>
          <a:xfrm>
            <a:off x="534966" y="1705404"/>
            <a:ext cx="8122448" cy="4591000"/>
          </a:xfrm>
          <a:prstGeom prst="rect">
            <a:avLst/>
          </a:prstGeom>
        </p:spPr>
        <p:txBody>
          <a:bodyPr wrap="square" lIns="0" tIns="0" rIns="0" bIns="0" rtlCol="0" anchor="t">
            <a:spAutoFit/>
          </a:bodyPr>
          <a:lstStyle/>
          <a:p>
            <a:pPr lvl="3" algn="ctr" defTabSz="857250">
              <a:lnSpc>
                <a:spcPts val="4000"/>
              </a:lnSpc>
              <a:buClrTx/>
            </a:pPr>
            <a:r>
              <a:rPr lang="en-US" sz="2800" kern="1200" dirty="0">
                <a:latin typeface="Caveat Brush" pitchFamily="2" charset="0"/>
                <a:ea typeface="+mn-ea"/>
                <a:cs typeface="+mn-cs"/>
              </a:rPr>
              <a:t>Thirdhand smoke is what you smell </a:t>
            </a:r>
            <a:r>
              <a:rPr lang="en-US" sz="2800" kern="1200" dirty="0">
                <a:solidFill>
                  <a:schemeClr val="accent6">
                    <a:lumMod val="75000"/>
                  </a:schemeClr>
                </a:solidFill>
                <a:latin typeface="Caveat Brush" pitchFamily="2" charset="0"/>
                <a:ea typeface="+mn-ea"/>
                <a:cs typeface="+mn-cs"/>
              </a:rPr>
              <a:t>on clothes, in homes, </a:t>
            </a:r>
          </a:p>
          <a:p>
            <a:pPr lvl="3" algn="ctr" defTabSz="857250">
              <a:lnSpc>
                <a:spcPts val="4000"/>
              </a:lnSpc>
              <a:buClrTx/>
            </a:pPr>
            <a:r>
              <a:rPr lang="en-US" sz="2800" kern="1200" dirty="0">
                <a:solidFill>
                  <a:schemeClr val="accent6">
                    <a:lumMod val="75000"/>
                  </a:schemeClr>
                </a:solidFill>
                <a:latin typeface="Caveat Brush" pitchFamily="2" charset="0"/>
                <a:ea typeface="+mn-ea"/>
                <a:cs typeface="+mn-cs"/>
              </a:rPr>
              <a:t>or cars</a:t>
            </a:r>
            <a:r>
              <a:rPr lang="en-US" sz="2800" kern="1200" dirty="0">
                <a:latin typeface="Caveat Brush" pitchFamily="2" charset="0"/>
                <a:ea typeface="+mn-ea"/>
                <a:cs typeface="+mn-cs"/>
              </a:rPr>
              <a:t> after someone has been smoking. </a:t>
            </a:r>
          </a:p>
          <a:p>
            <a:pPr lvl="3" algn="ctr" defTabSz="857250">
              <a:lnSpc>
                <a:spcPts val="4000"/>
              </a:lnSpc>
              <a:buClrTx/>
            </a:pPr>
            <a:endParaRPr lang="en-US" sz="2800" kern="1200" dirty="0">
              <a:latin typeface="Caveat Brush" pitchFamily="2" charset="0"/>
              <a:ea typeface="+mn-ea"/>
              <a:cs typeface="+mn-cs"/>
            </a:endParaRPr>
          </a:p>
          <a:p>
            <a:pPr lvl="3" algn="ctr" defTabSz="857250">
              <a:lnSpc>
                <a:spcPts val="4000"/>
              </a:lnSpc>
              <a:buClrTx/>
            </a:pPr>
            <a:r>
              <a:rPr lang="en-US" sz="2800" kern="1200" dirty="0">
                <a:latin typeface="Caveat Brush" pitchFamily="2" charset="0"/>
                <a:ea typeface="+mn-ea"/>
                <a:cs typeface="+mn-cs"/>
              </a:rPr>
              <a:t>Chemicals stick to clothing, furniture, carpet, curtains, hair,   car seats, toys &amp; pets </a:t>
            </a:r>
            <a:r>
              <a:rPr lang="en-US" sz="2800" kern="1200" dirty="0">
                <a:solidFill>
                  <a:schemeClr val="accent6">
                    <a:lumMod val="75000"/>
                  </a:schemeClr>
                </a:solidFill>
                <a:latin typeface="Caveat Brush" pitchFamily="2" charset="0"/>
                <a:ea typeface="+mn-ea"/>
                <a:cs typeface="+mn-cs"/>
              </a:rPr>
              <a:t>long after the smoking has stopped. </a:t>
            </a:r>
          </a:p>
          <a:p>
            <a:pPr lvl="3" algn="ctr" defTabSz="857250">
              <a:lnSpc>
                <a:spcPts val="4000"/>
              </a:lnSpc>
              <a:buClrTx/>
            </a:pPr>
            <a:endParaRPr lang="en-US" sz="1200" kern="1200" dirty="0">
              <a:latin typeface="Caveat Brush" pitchFamily="2" charset="0"/>
              <a:ea typeface="+mn-ea"/>
              <a:cs typeface="+mn-cs"/>
            </a:endParaRPr>
          </a:p>
          <a:p>
            <a:pPr lvl="3" algn="ctr" defTabSz="857250">
              <a:lnSpc>
                <a:spcPts val="4000"/>
              </a:lnSpc>
              <a:buClrTx/>
            </a:pPr>
            <a:r>
              <a:rPr lang="en-US" sz="2800" kern="1200" dirty="0">
                <a:latin typeface="Caveat Brush" pitchFamily="2" charset="0"/>
                <a:ea typeface="+mn-ea"/>
                <a:cs typeface="+mn-cs"/>
              </a:rPr>
              <a:t>Thirdhand smoke </a:t>
            </a:r>
            <a:r>
              <a:rPr lang="en-US" sz="2800" kern="1200" dirty="0">
                <a:solidFill>
                  <a:schemeClr val="accent6">
                    <a:lumMod val="75000"/>
                  </a:schemeClr>
                </a:solidFill>
                <a:latin typeface="Caveat Brush" pitchFamily="2" charset="0"/>
                <a:ea typeface="+mn-ea"/>
                <a:cs typeface="+mn-cs"/>
              </a:rPr>
              <a:t>CANNOT</a:t>
            </a:r>
            <a:r>
              <a:rPr lang="en-US" sz="2800" kern="1200" dirty="0">
                <a:latin typeface="Caveat Brush" pitchFamily="2" charset="0"/>
                <a:ea typeface="+mn-ea"/>
                <a:cs typeface="+mn-cs"/>
              </a:rPr>
              <a:t> be removed by opening windows, using fans/air conditioners, or smoking in only one room. </a:t>
            </a:r>
          </a:p>
          <a:p>
            <a:pPr marL="457200" lvl="3" indent="-457200" defTabSz="857250">
              <a:lnSpc>
                <a:spcPts val="4000"/>
              </a:lnSpc>
              <a:buClrTx/>
              <a:buFont typeface="Arial" panose="020B0604020202020204" pitchFamily="34" charset="0"/>
              <a:buChar char="•"/>
            </a:pPr>
            <a:endParaRPr lang="en-US" sz="2800" kern="1200" dirty="0">
              <a:latin typeface="Caveat Brush" pitchFamily="2" charset="0"/>
              <a:ea typeface="+mn-ea"/>
              <a:cs typeface="+mn-cs"/>
            </a:endParaRPr>
          </a:p>
        </p:txBody>
      </p:sp>
      <p:sp>
        <p:nvSpPr>
          <p:cNvPr id="3" name="Freeform 7">
            <a:extLst>
              <a:ext uri="{FF2B5EF4-FFF2-40B4-BE49-F238E27FC236}">
                <a16:creationId xmlns:a16="http://schemas.microsoft.com/office/drawing/2014/main" id="{6D469698-BAAD-6D84-F235-BBA5D3AE69F7}"/>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3503281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THIRDHAND SMOKE</a:t>
            </a:r>
          </a:p>
        </p:txBody>
      </p:sp>
      <p:sp>
        <p:nvSpPr>
          <p:cNvPr id="11" name="TextBox 11"/>
          <p:cNvSpPr txBox="1"/>
          <p:nvPr/>
        </p:nvSpPr>
        <p:spPr>
          <a:xfrm>
            <a:off x="546471" y="1157775"/>
            <a:ext cx="7895288" cy="5675208"/>
          </a:xfrm>
          <a:prstGeom prst="rect">
            <a:avLst/>
          </a:prstGeom>
        </p:spPr>
        <p:txBody>
          <a:bodyPr wrap="square" lIns="0" tIns="0" rIns="0" bIns="0" rtlCol="0" anchor="t">
            <a:spAutoFit/>
          </a:bodyPr>
          <a:lstStyle/>
          <a:p>
            <a:pPr defTabSz="857250">
              <a:lnSpc>
                <a:spcPts val="4560"/>
              </a:lnSpc>
              <a:buClrTx/>
            </a:pPr>
            <a:r>
              <a:rPr lang="en-US" sz="3600" kern="1200" dirty="0">
                <a:latin typeface="Caveat Brush" pitchFamily="2" charset="0"/>
                <a:ea typeface="+mn-ea"/>
                <a:cs typeface="+mn-cs"/>
              </a:rPr>
              <a:t>Who is at risk from Thirdhand Smoke?</a:t>
            </a:r>
          </a:p>
          <a:p>
            <a:pPr defTabSz="857250">
              <a:lnSpc>
                <a:spcPts val="4560"/>
              </a:lnSpc>
              <a:buClrTx/>
            </a:pPr>
            <a:r>
              <a:rPr lang="en-US" sz="3600" kern="1200" dirty="0">
                <a:solidFill>
                  <a:schemeClr val="accent6">
                    <a:lumMod val="75000"/>
                  </a:schemeClr>
                </a:solidFill>
                <a:latin typeface="Caveat Brush" pitchFamily="2" charset="0"/>
                <a:ea typeface="+mn-ea"/>
                <a:cs typeface="+mn-cs"/>
              </a:rPr>
              <a:t>		</a:t>
            </a:r>
            <a:r>
              <a:rPr lang="en-US" sz="3600" u="sng" kern="1200" dirty="0">
                <a:solidFill>
                  <a:schemeClr val="accent6">
                    <a:lumMod val="75000"/>
                  </a:schemeClr>
                </a:solidFill>
                <a:latin typeface="Caveat Brush" pitchFamily="2" charset="0"/>
                <a:ea typeface="+mn-ea"/>
                <a:cs typeface="+mn-cs"/>
              </a:rPr>
              <a:t>EVERYONE!</a:t>
            </a:r>
          </a:p>
          <a:p>
            <a:pPr defTabSz="857250">
              <a:lnSpc>
                <a:spcPts val="4560"/>
              </a:lnSpc>
              <a:buClrTx/>
            </a:pPr>
            <a:r>
              <a:rPr lang="en-US" sz="3257" kern="1200" dirty="0">
                <a:latin typeface="Caveat Brush" pitchFamily="2" charset="0"/>
                <a:ea typeface="+mn-ea"/>
                <a:cs typeface="+mn-cs"/>
              </a:rPr>
              <a:t>Especially infants &amp; young children</a:t>
            </a:r>
          </a:p>
          <a:p>
            <a:pPr marL="597068" lvl="1" indent="-298534" defTabSz="857250">
              <a:lnSpc>
                <a:spcPts val="3800"/>
              </a:lnSpc>
              <a:buClrTx/>
              <a:buFont typeface="Arial"/>
              <a:buChar char="•"/>
            </a:pPr>
            <a:r>
              <a:rPr lang="en-US" sz="2600" kern="1200" dirty="0">
                <a:latin typeface="Caveat Brush" pitchFamily="2" charset="0"/>
                <a:ea typeface="+mn-ea"/>
                <a:cs typeface="+mn-cs"/>
              </a:rPr>
              <a:t>Infants put everything in their mouths</a:t>
            </a:r>
          </a:p>
          <a:p>
            <a:pPr marL="597068" lvl="1" indent="-298534" defTabSz="857250">
              <a:lnSpc>
                <a:spcPts val="3800"/>
              </a:lnSpc>
              <a:buClrTx/>
              <a:buFont typeface="Arial"/>
              <a:buChar char="•"/>
            </a:pPr>
            <a:r>
              <a:rPr lang="en-US" sz="2600" kern="1200" dirty="0">
                <a:latin typeface="Caveat Brush" pitchFamily="2" charset="0"/>
                <a:ea typeface="+mn-ea"/>
                <a:cs typeface="+mn-cs"/>
              </a:rPr>
              <a:t>Children held by people who smoke are                             exposed to thirdhand smoke chemicals                                      on skin, clothing &amp; hair</a:t>
            </a:r>
          </a:p>
          <a:p>
            <a:pPr marL="597068" lvl="1" indent="-298534" defTabSz="857250">
              <a:lnSpc>
                <a:spcPts val="3800"/>
              </a:lnSpc>
              <a:buClrTx/>
              <a:buFont typeface="Arial"/>
              <a:buChar char="•"/>
            </a:pPr>
            <a:r>
              <a:rPr lang="en-US" sz="2600" kern="1200" dirty="0">
                <a:latin typeface="Caveat Brush" pitchFamily="2" charset="0"/>
                <a:ea typeface="+mn-ea"/>
                <a:cs typeface="+mn-cs"/>
              </a:rPr>
              <a:t>Infants breathe in </a:t>
            </a:r>
            <a:r>
              <a:rPr lang="en-US" sz="2600" kern="1200" dirty="0">
                <a:solidFill>
                  <a:schemeClr val="accent6">
                    <a:lumMod val="75000"/>
                  </a:schemeClr>
                </a:solidFill>
                <a:latin typeface="Caveat Brush" pitchFamily="2" charset="0"/>
                <a:ea typeface="+mn-ea"/>
                <a:cs typeface="+mn-cs"/>
              </a:rPr>
              <a:t>FOUR</a:t>
            </a:r>
            <a:r>
              <a:rPr lang="en-US" sz="2600" kern="1200" dirty="0">
                <a:latin typeface="Caveat Brush" pitchFamily="2" charset="0"/>
                <a:ea typeface="+mn-ea"/>
                <a:cs typeface="+mn-cs"/>
              </a:rPr>
              <a:t> times as many                       chemicals as an adult from walking                                      across the same area </a:t>
            </a:r>
          </a:p>
          <a:p>
            <a:pPr marL="597068" lvl="1" indent="-298534" defTabSz="857250">
              <a:lnSpc>
                <a:spcPts val="4342"/>
              </a:lnSpc>
              <a:buClrTx/>
              <a:buFont typeface="Arial"/>
              <a:buChar char="•"/>
            </a:pPr>
            <a:endParaRPr lang="en-US" sz="2765" kern="1200" dirty="0">
              <a:latin typeface="Atma"/>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14" name="Google Shape;244;p29" descr="Toddler in Black Shorts Crawling on Grey Floor Tiles">
            <a:extLst>
              <a:ext uri="{FF2B5EF4-FFF2-40B4-BE49-F238E27FC236}">
                <a16:creationId xmlns:a16="http://schemas.microsoft.com/office/drawing/2014/main" id="{8D662723-179E-CD82-FFC8-C163BCEFE1AC}"/>
              </a:ext>
            </a:extLst>
          </p:cNvPr>
          <p:cNvPicPr preferRelativeResize="0"/>
          <p:nvPr/>
        </p:nvPicPr>
        <p:blipFill rotWithShape="1">
          <a:blip r:embed="rId13">
            <a:alphaModFix/>
            <a:extLst>
              <a:ext uri="{BEBA8EAE-BF5A-486C-A8C5-ECC9F3942E4B}">
                <a14:imgProps xmlns:a14="http://schemas.microsoft.com/office/drawing/2010/main">
                  <a14:imgLayer r:embed="rId14">
                    <a14:imgEffect>
                      <a14:sharpenSoften amount="17000"/>
                    </a14:imgEffect>
                    <a14:imgEffect>
                      <a14:saturation sat="107000"/>
                    </a14:imgEffect>
                    <a14:imgEffect>
                      <a14:brightnessContrast bright="35000" contrast="10000"/>
                    </a14:imgEffect>
                  </a14:imgLayer>
                </a14:imgProps>
              </a:ext>
            </a:extLst>
          </a:blip>
          <a:srcRect l="7965" t="361" r="-201" b="16907"/>
          <a:stretch/>
        </p:blipFill>
        <p:spPr>
          <a:xfrm>
            <a:off x="5938122" y="2271160"/>
            <a:ext cx="2827240" cy="3448439"/>
          </a:xfrm>
          <a:prstGeom prst="rect">
            <a:avLst/>
          </a:prstGeom>
          <a:noFill/>
          <a:ln w="38100">
            <a:solidFill>
              <a:srgbClr val="92D050"/>
            </a:solidFill>
          </a:ln>
        </p:spPr>
      </p:pic>
    </p:spTree>
    <p:extLst>
      <p:ext uri="{BB962C8B-B14F-4D97-AF65-F5344CB8AC3E}">
        <p14:creationId xmlns:p14="http://schemas.microsoft.com/office/powerpoint/2010/main" val="78547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THIRDHAND SMOKE VIDE0</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3" name="ISDH Smoking Curriculum - Thirdhand">
            <a:hlinkClick r:id="" action="ppaction://media"/>
            <a:extLst>
              <a:ext uri="{FF2B5EF4-FFF2-40B4-BE49-F238E27FC236}">
                <a16:creationId xmlns:a16="http://schemas.microsoft.com/office/drawing/2014/main" id="{4C97B031-630D-55EA-52F3-1FC7E56685B7}"/>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2133601" y="2738480"/>
            <a:ext cx="4876801" cy="2743200"/>
          </a:xfrm>
          <a:prstGeom prst="rect">
            <a:avLst/>
          </a:prstGeom>
        </p:spPr>
      </p:pic>
      <p:sp>
        <p:nvSpPr>
          <p:cNvPr id="7" name="Freeform 7">
            <a:extLst>
              <a:ext uri="{FF2B5EF4-FFF2-40B4-BE49-F238E27FC236}">
                <a16:creationId xmlns:a16="http://schemas.microsoft.com/office/drawing/2014/main" id="{0385287D-F4B0-C942-A555-891E1D09959B}"/>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Tree>
    <p:extLst>
      <p:ext uri="{BB962C8B-B14F-4D97-AF65-F5344CB8AC3E}">
        <p14:creationId xmlns:p14="http://schemas.microsoft.com/office/powerpoint/2010/main" val="299218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PLACES CHILDREN ARE EXPOSED</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TextBox 11">
            <a:extLst>
              <a:ext uri="{FF2B5EF4-FFF2-40B4-BE49-F238E27FC236}">
                <a16:creationId xmlns:a16="http://schemas.microsoft.com/office/drawing/2014/main" id="{C7D9B738-E3F0-54BD-1031-1B421778E959}"/>
              </a:ext>
            </a:extLst>
          </p:cNvPr>
          <p:cNvSpPr txBox="1"/>
          <p:nvPr/>
        </p:nvSpPr>
        <p:spPr>
          <a:xfrm>
            <a:off x="3829640" y="1287928"/>
            <a:ext cx="5109912" cy="5851538"/>
          </a:xfrm>
          <a:prstGeom prst="rect">
            <a:avLst/>
          </a:prstGeom>
        </p:spPr>
        <p:txBody>
          <a:bodyPr wrap="square" lIns="0" tIns="0" rIns="0" bIns="0" rtlCol="0" anchor="t">
            <a:spAutoFit/>
          </a:bodyPr>
          <a:lstStyle/>
          <a:p>
            <a:pPr defTabSz="857250">
              <a:lnSpc>
                <a:spcPts val="4200"/>
              </a:lnSpc>
              <a:buClrTx/>
            </a:pPr>
            <a:r>
              <a:rPr lang="en-US" sz="3600" kern="1200" dirty="0">
                <a:latin typeface="Caveat Brush" pitchFamily="2" charset="0"/>
                <a:ea typeface="+mn-ea"/>
                <a:cs typeface="+mn-cs"/>
              </a:rPr>
              <a:t>Common places children are exposed to Second and Thirdhand Smoke:</a:t>
            </a:r>
          </a:p>
          <a:p>
            <a:pPr marL="594360" lvl="3" indent="-301752" defTabSz="857250">
              <a:lnSpc>
                <a:spcPts val="4200"/>
              </a:lnSpc>
              <a:buClrTx/>
              <a:buFont typeface="Arial" panose="020B0604020202020204" pitchFamily="34" charset="0"/>
              <a:buChar char="•"/>
            </a:pPr>
            <a:r>
              <a:rPr lang="en-US" sz="3200" kern="1200" dirty="0">
                <a:latin typeface="Caveat Brush" pitchFamily="2" charset="0"/>
                <a:ea typeface="+mn-ea"/>
                <a:cs typeface="+mn-cs"/>
              </a:rPr>
              <a:t>In their home </a:t>
            </a:r>
          </a:p>
          <a:p>
            <a:pPr marL="594360" lvl="3" indent="-301752" defTabSz="857250">
              <a:lnSpc>
                <a:spcPts val="4200"/>
              </a:lnSpc>
              <a:buClrTx/>
              <a:buFont typeface="Arial" panose="020B0604020202020204" pitchFamily="34" charset="0"/>
              <a:buChar char="•"/>
            </a:pPr>
            <a:r>
              <a:rPr lang="en-US" sz="3200" kern="1200" dirty="0">
                <a:latin typeface="Caveat Brush" pitchFamily="2" charset="0"/>
                <a:ea typeface="+mn-ea"/>
                <a:cs typeface="+mn-cs"/>
              </a:rPr>
              <a:t>In cars </a:t>
            </a:r>
          </a:p>
          <a:p>
            <a:pPr marL="594360" lvl="3" indent="-301752" defTabSz="857250">
              <a:lnSpc>
                <a:spcPts val="4200"/>
              </a:lnSpc>
              <a:buClrTx/>
              <a:buFont typeface="Arial" panose="020B0604020202020204" pitchFamily="34" charset="0"/>
              <a:buChar char="•"/>
            </a:pPr>
            <a:r>
              <a:rPr lang="en-US" sz="3200" kern="1200" dirty="0">
                <a:latin typeface="Caveat Brush" pitchFamily="2" charset="0"/>
                <a:ea typeface="+mn-ea"/>
                <a:cs typeface="+mn-cs"/>
              </a:rPr>
              <a:t>In public places </a:t>
            </a:r>
          </a:p>
          <a:p>
            <a:pPr marL="594360" lvl="3" indent="-301752" defTabSz="857250">
              <a:lnSpc>
                <a:spcPts val="4200"/>
              </a:lnSpc>
              <a:buClrTx/>
              <a:buFont typeface="Arial" panose="020B0604020202020204" pitchFamily="34" charset="0"/>
              <a:buChar char="•"/>
            </a:pPr>
            <a:r>
              <a:rPr lang="en-US" sz="3200" kern="1200" dirty="0">
                <a:latin typeface="Caveat Brush" pitchFamily="2" charset="0"/>
                <a:ea typeface="+mn-ea"/>
                <a:cs typeface="+mn-cs"/>
              </a:rPr>
              <a:t>At a caregiver/relative’s house </a:t>
            </a:r>
          </a:p>
          <a:p>
            <a:pPr marL="594360" lvl="3" indent="-301752" defTabSz="857250">
              <a:lnSpc>
                <a:spcPts val="4200"/>
              </a:lnSpc>
              <a:buClrTx/>
              <a:buFont typeface="Arial" panose="020B0604020202020204" pitchFamily="34" charset="0"/>
              <a:buChar char="•"/>
            </a:pPr>
            <a:r>
              <a:rPr lang="en-US" sz="3200" kern="1200" dirty="0">
                <a:latin typeface="Caveat Brush" pitchFamily="2" charset="0"/>
                <a:ea typeface="+mn-ea"/>
                <a:cs typeface="+mn-cs"/>
              </a:rPr>
              <a:t>At parks or playgrounds </a:t>
            </a:r>
          </a:p>
          <a:p>
            <a:pPr marL="594360" lvl="3" indent="-301752" defTabSz="857250">
              <a:lnSpc>
                <a:spcPts val="4200"/>
              </a:lnSpc>
              <a:buClrTx/>
              <a:buFont typeface="Arial" panose="020B0604020202020204" pitchFamily="34" charset="0"/>
              <a:buChar char="•"/>
            </a:pPr>
            <a:r>
              <a:rPr lang="en-US" sz="3200" kern="1200" dirty="0">
                <a:latin typeface="Caveat Brush" pitchFamily="2" charset="0"/>
                <a:ea typeface="+mn-ea"/>
                <a:cs typeface="+mn-cs"/>
              </a:rPr>
              <a:t>Near entrances to stores        and restaurants</a:t>
            </a:r>
          </a:p>
          <a:p>
            <a:pPr marL="457200" lvl="3" indent="-457200" defTabSz="857250">
              <a:lnSpc>
                <a:spcPts val="4000"/>
              </a:lnSpc>
              <a:buClrTx/>
              <a:buFont typeface="Arial" panose="020B0604020202020204" pitchFamily="34" charset="0"/>
              <a:buChar char="•"/>
            </a:pPr>
            <a:endParaRPr lang="en-US" sz="2765" kern="1200" dirty="0">
              <a:latin typeface="Atma"/>
              <a:ea typeface="+mn-ea"/>
              <a:cs typeface="+mn-cs"/>
            </a:endParaRPr>
          </a:p>
        </p:txBody>
      </p:sp>
      <p:pic>
        <p:nvPicPr>
          <p:cNvPr id="11" name="Picture 10" descr="Children playing on a slide at a park&#10;&#10;Description automatically generated">
            <a:extLst>
              <a:ext uri="{FF2B5EF4-FFF2-40B4-BE49-F238E27FC236}">
                <a16:creationId xmlns:a16="http://schemas.microsoft.com/office/drawing/2014/main" id="{C5C9743E-24B9-6188-81D1-96E436449DDB}"/>
              </a:ext>
            </a:extLst>
          </p:cNvPr>
          <p:cNvPicPr>
            <a:picLocks noChangeAspect="1"/>
          </p:cNvPicPr>
          <p:nvPr/>
        </p:nvPicPr>
        <p:blipFill rotWithShape="1">
          <a:blip r:embed="rId11"/>
          <a:srcRect b="7998"/>
          <a:stretch/>
        </p:blipFill>
        <p:spPr>
          <a:xfrm>
            <a:off x="314506" y="1436598"/>
            <a:ext cx="3288335" cy="4537902"/>
          </a:xfrm>
          <a:prstGeom prst="rect">
            <a:avLst/>
          </a:prstGeom>
          <a:ln w="38100">
            <a:solidFill>
              <a:srgbClr val="92D050"/>
            </a:solidFill>
          </a:ln>
        </p:spPr>
      </p:pic>
      <p:sp>
        <p:nvSpPr>
          <p:cNvPr id="12" name="Freeform 7">
            <a:extLst>
              <a:ext uri="{FF2B5EF4-FFF2-40B4-BE49-F238E27FC236}">
                <a16:creationId xmlns:a16="http://schemas.microsoft.com/office/drawing/2014/main" id="{997BBA12-37F8-C803-86D9-E8699EAF034D}"/>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2826599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HOW WE CAN PROTECT CHILDREN</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TextBox 11">
            <a:extLst>
              <a:ext uri="{FF2B5EF4-FFF2-40B4-BE49-F238E27FC236}">
                <a16:creationId xmlns:a16="http://schemas.microsoft.com/office/drawing/2014/main" id="{C7D9B738-E3F0-54BD-1031-1B421778E959}"/>
              </a:ext>
            </a:extLst>
          </p:cNvPr>
          <p:cNvSpPr txBox="1"/>
          <p:nvPr/>
        </p:nvSpPr>
        <p:spPr>
          <a:xfrm>
            <a:off x="4887297" y="1310108"/>
            <a:ext cx="4472333" cy="3399264"/>
          </a:xfrm>
          <a:prstGeom prst="rect">
            <a:avLst/>
          </a:prstGeom>
        </p:spPr>
        <p:txBody>
          <a:bodyPr wrap="square" lIns="0" tIns="0" rIns="0" bIns="0" rtlCol="0" anchor="t">
            <a:spAutoFit/>
          </a:bodyPr>
          <a:lstStyle/>
          <a:p>
            <a:pPr marL="457200" lvl="3" indent="-457200" defTabSz="857250">
              <a:lnSpc>
                <a:spcPts val="3800"/>
              </a:lnSpc>
              <a:buClrTx/>
              <a:buFont typeface="Arial" panose="020B0604020202020204" pitchFamily="34" charset="0"/>
              <a:buChar char="•"/>
            </a:pPr>
            <a:r>
              <a:rPr lang="en-US" sz="3000" kern="1200" dirty="0">
                <a:latin typeface="Caveat Brush" pitchFamily="2" charset="0"/>
                <a:ea typeface="+mn-ea"/>
                <a:cs typeface="+mn-cs"/>
              </a:rPr>
              <a:t>Educate parents/caregivers</a:t>
            </a:r>
          </a:p>
          <a:p>
            <a:pPr marL="457200" lvl="3" indent="-457200" defTabSz="857250">
              <a:lnSpc>
                <a:spcPts val="3800"/>
              </a:lnSpc>
              <a:buClrTx/>
              <a:buFont typeface="Arial" panose="020B0604020202020204" pitchFamily="34" charset="0"/>
              <a:buChar char="•"/>
            </a:pPr>
            <a:r>
              <a:rPr lang="en-US" sz="3000" kern="1200" dirty="0">
                <a:latin typeface="Caveat Brush" pitchFamily="2" charset="0"/>
                <a:ea typeface="+mn-ea"/>
                <a:cs typeface="+mn-cs"/>
              </a:rPr>
              <a:t>Quit smoking</a:t>
            </a:r>
          </a:p>
          <a:p>
            <a:pPr marL="457200" lvl="3" indent="-457200" defTabSz="857250">
              <a:lnSpc>
                <a:spcPts val="3800"/>
              </a:lnSpc>
              <a:buClrTx/>
              <a:buFont typeface="Arial" panose="020B0604020202020204" pitchFamily="34" charset="0"/>
              <a:buChar char="•"/>
            </a:pPr>
            <a:r>
              <a:rPr lang="en-US" sz="3000" kern="1200" dirty="0">
                <a:latin typeface="Caveat Brush" pitchFamily="2" charset="0"/>
                <a:ea typeface="+mn-ea"/>
                <a:cs typeface="+mn-cs"/>
              </a:rPr>
              <a:t>Smoke outside</a:t>
            </a:r>
          </a:p>
          <a:p>
            <a:pPr marL="457200" lvl="3" indent="-457200" defTabSz="857250">
              <a:lnSpc>
                <a:spcPts val="3800"/>
              </a:lnSpc>
              <a:buClrTx/>
              <a:buFont typeface="Arial" panose="020B0604020202020204" pitchFamily="34" charset="0"/>
              <a:buChar char="•"/>
            </a:pPr>
            <a:r>
              <a:rPr lang="en-US" sz="3000" kern="1200" dirty="0">
                <a:latin typeface="Caveat Brush" pitchFamily="2" charset="0"/>
                <a:ea typeface="+mn-ea"/>
                <a:cs typeface="+mn-cs"/>
              </a:rPr>
              <a:t>Do not smoke in the car</a:t>
            </a:r>
          </a:p>
          <a:p>
            <a:pPr marL="457200" lvl="3" indent="-457200" defTabSz="857250">
              <a:lnSpc>
                <a:spcPts val="3800"/>
              </a:lnSpc>
              <a:buClrTx/>
              <a:buFont typeface="Arial" panose="020B0604020202020204" pitchFamily="34" charset="0"/>
              <a:buChar char="•"/>
            </a:pPr>
            <a:r>
              <a:rPr lang="en-US" sz="3000" kern="1200" dirty="0">
                <a:latin typeface="Caveat Brush" pitchFamily="2" charset="0"/>
                <a:ea typeface="+mn-ea"/>
                <a:cs typeface="+mn-cs"/>
              </a:rPr>
              <a:t>Wear a smoking jacket</a:t>
            </a:r>
          </a:p>
          <a:p>
            <a:pPr marL="457200" lvl="3" indent="-457200" defTabSz="857250">
              <a:lnSpc>
                <a:spcPts val="3800"/>
              </a:lnSpc>
              <a:buClrTx/>
              <a:buFont typeface="Arial" panose="020B0604020202020204" pitchFamily="34" charset="0"/>
              <a:buChar char="•"/>
            </a:pPr>
            <a:r>
              <a:rPr lang="en-US" sz="3000" kern="1200" dirty="0">
                <a:latin typeface="Caveat Brush" pitchFamily="2" charset="0"/>
                <a:ea typeface="+mn-ea"/>
                <a:cs typeface="+mn-cs"/>
              </a:rPr>
              <a:t>Support smoke-free businesses</a:t>
            </a:r>
          </a:p>
        </p:txBody>
      </p:sp>
      <p:pic>
        <p:nvPicPr>
          <p:cNvPr id="3" name="Google Shape;350;p40" descr="Portrait Photo of Three Smiling Girls">
            <a:extLst>
              <a:ext uri="{FF2B5EF4-FFF2-40B4-BE49-F238E27FC236}">
                <a16:creationId xmlns:a16="http://schemas.microsoft.com/office/drawing/2014/main" id="{F7117D22-CC28-FF78-006E-0EF86EF2CF9A}"/>
              </a:ext>
            </a:extLst>
          </p:cNvPr>
          <p:cNvPicPr preferRelativeResize="0"/>
          <p:nvPr/>
        </p:nvPicPr>
        <p:blipFill rotWithShape="1">
          <a:blip r:embed="rId9">
            <a:alphaModFix/>
          </a:blip>
          <a:srcRect/>
          <a:stretch/>
        </p:blipFill>
        <p:spPr>
          <a:xfrm>
            <a:off x="290383" y="1431991"/>
            <a:ext cx="4352687" cy="3155608"/>
          </a:xfrm>
          <a:prstGeom prst="rect">
            <a:avLst/>
          </a:prstGeom>
          <a:noFill/>
          <a:ln w="38100">
            <a:solidFill>
              <a:srgbClr val="92D050"/>
            </a:solidFill>
          </a:ln>
        </p:spPr>
      </p:pic>
      <p:sp>
        <p:nvSpPr>
          <p:cNvPr id="8" name="TextBox 7">
            <a:extLst>
              <a:ext uri="{FF2B5EF4-FFF2-40B4-BE49-F238E27FC236}">
                <a16:creationId xmlns:a16="http://schemas.microsoft.com/office/drawing/2014/main" id="{B487EFEC-01B5-F60C-4A0B-A2FE37602173}"/>
              </a:ext>
            </a:extLst>
          </p:cNvPr>
          <p:cNvSpPr txBox="1"/>
          <p:nvPr/>
        </p:nvSpPr>
        <p:spPr>
          <a:xfrm>
            <a:off x="259444" y="4679604"/>
            <a:ext cx="8946699" cy="1542345"/>
          </a:xfrm>
          <a:prstGeom prst="rect">
            <a:avLst/>
          </a:prstGeom>
          <a:noFill/>
        </p:spPr>
        <p:txBody>
          <a:bodyPr wrap="square" rtlCol="0">
            <a:spAutoFit/>
          </a:bodyPr>
          <a:lstStyle/>
          <a:p>
            <a:pPr marL="457200" lvl="3" indent="-457200" defTabSz="857250">
              <a:lnSpc>
                <a:spcPts val="3800"/>
              </a:lnSpc>
              <a:buClrTx/>
              <a:buFont typeface="Arial" panose="020B0604020202020204" pitchFamily="34" charset="0"/>
              <a:buChar char="•"/>
            </a:pPr>
            <a:r>
              <a:rPr lang="en-US" sz="3000" kern="1200" dirty="0">
                <a:latin typeface="Caveat Brush" pitchFamily="2" charset="0"/>
                <a:ea typeface="+mn-ea"/>
                <a:cs typeface="+mn-cs"/>
              </a:rPr>
              <a:t>Allow children to only be in smoke free homes &amp; cars                                                   </a:t>
            </a:r>
          </a:p>
          <a:p>
            <a:pPr marL="457200" lvl="3" indent="-457200" defTabSz="857250">
              <a:lnSpc>
                <a:spcPts val="3800"/>
              </a:lnSpc>
              <a:buClrTx/>
              <a:buFont typeface="Arial" panose="020B0604020202020204" pitchFamily="34" charset="0"/>
              <a:buChar char="•"/>
            </a:pPr>
            <a:r>
              <a:rPr lang="en-US" sz="3000" kern="1200" dirty="0">
                <a:latin typeface="Caveat Brush" pitchFamily="2" charset="0"/>
                <a:ea typeface="+mn-ea"/>
                <a:cs typeface="+mn-cs"/>
              </a:rPr>
              <a:t>Increase awareness of deceptive tobacco industry marketing</a:t>
            </a:r>
          </a:p>
          <a:p>
            <a:pPr marL="457200" lvl="3" indent="-457200" defTabSz="857250">
              <a:lnSpc>
                <a:spcPts val="3800"/>
              </a:lnSpc>
              <a:buClrTx/>
              <a:buFont typeface="Arial" panose="020B0604020202020204" pitchFamily="34" charset="0"/>
              <a:buChar char="•"/>
            </a:pPr>
            <a:r>
              <a:rPr lang="en-US" sz="3000" kern="1200" dirty="0">
                <a:latin typeface="Caveat Brush" pitchFamily="2" charset="0"/>
                <a:ea typeface="+mn-ea"/>
                <a:cs typeface="+mn-cs"/>
              </a:rPr>
              <a:t>Pass policies (homes, businesses, local, state, federal levels)</a:t>
            </a:r>
          </a:p>
        </p:txBody>
      </p:sp>
    </p:spTree>
    <p:extLst>
      <p:ext uri="{BB962C8B-B14F-4D97-AF65-F5344CB8AC3E}">
        <p14:creationId xmlns:p14="http://schemas.microsoft.com/office/powerpoint/2010/main" val="4187361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85801" y="340788"/>
            <a:ext cx="7589594" cy="622414"/>
          </a:xfrm>
          <a:prstGeom prst="rect">
            <a:avLst/>
          </a:prstGeom>
        </p:spPr>
        <p:txBody>
          <a:bodyPr lIns="0" tIns="0" rIns="0" bIns="0" rtlCol="0" anchor="t">
            <a:spAutoFit/>
          </a:bodyPr>
          <a:lstStyle/>
          <a:p>
            <a:pPr algn="ctr" defTabSz="857250">
              <a:lnSpc>
                <a:spcPts val="5057"/>
              </a:lnSpc>
              <a:buClrTx/>
            </a:pPr>
            <a:r>
              <a:rPr lang="en-US" sz="3600" kern="1200" dirty="0">
                <a:solidFill>
                  <a:srgbClr val="F98832"/>
                </a:solidFill>
                <a:latin typeface="Caveat Brush" pitchFamily="2" charset="0"/>
                <a:ea typeface="+mn-ea"/>
                <a:cs typeface="+mn-cs"/>
              </a:rPr>
              <a:t>SMOKELESS TOBACCO/NICOTINE POUCHES</a:t>
            </a:r>
          </a:p>
        </p:txBody>
      </p:sp>
      <p:sp>
        <p:nvSpPr>
          <p:cNvPr id="11" name="TextBox 11"/>
          <p:cNvSpPr txBox="1"/>
          <p:nvPr/>
        </p:nvSpPr>
        <p:spPr>
          <a:xfrm>
            <a:off x="289588" y="1157660"/>
            <a:ext cx="8201131" cy="2051844"/>
          </a:xfrm>
          <a:prstGeom prst="rect">
            <a:avLst/>
          </a:prstGeom>
        </p:spPr>
        <p:txBody>
          <a:bodyPr wrap="square" lIns="0" tIns="0" rIns="0" bIns="0" rtlCol="0" anchor="t">
            <a:spAutoFit/>
          </a:bodyPr>
          <a:lstStyle/>
          <a:p>
            <a:pPr defTabSz="857250">
              <a:lnSpc>
                <a:spcPts val="4560"/>
              </a:lnSpc>
              <a:buClrTx/>
            </a:pPr>
            <a:r>
              <a:rPr lang="en-US" sz="3200" kern="1200" dirty="0">
                <a:solidFill>
                  <a:schemeClr val="tx1"/>
                </a:solidFill>
                <a:latin typeface="Caveat Brush" pitchFamily="2" charset="0"/>
                <a:ea typeface="+mn-ea"/>
                <a:cs typeface="+mn-cs"/>
              </a:rPr>
              <a:t>Smokeless</a:t>
            </a:r>
            <a:r>
              <a:rPr lang="en-US" sz="3200" kern="1200" dirty="0">
                <a:solidFill>
                  <a:srgbClr val="FF0000"/>
                </a:solidFill>
                <a:latin typeface="Caveat Brush" pitchFamily="2" charset="0"/>
                <a:ea typeface="+mn-ea"/>
                <a:cs typeface="+mn-cs"/>
              </a:rPr>
              <a:t> </a:t>
            </a:r>
            <a:r>
              <a:rPr lang="en-US" sz="3200" kern="1200" dirty="0">
                <a:latin typeface="Caveat Brush" pitchFamily="2" charset="0"/>
                <a:ea typeface="+mn-ea"/>
                <a:cs typeface="+mn-cs"/>
              </a:rPr>
              <a:t>Tobacco increases risk of:</a:t>
            </a:r>
          </a:p>
          <a:p>
            <a:pPr marL="597068" defTabSz="857250">
              <a:lnSpc>
                <a:spcPts val="3800"/>
              </a:lnSpc>
              <a:buClrTx/>
              <a:buFont typeface="Arial"/>
              <a:buChar char="•"/>
            </a:pPr>
            <a:r>
              <a:rPr lang="en-US" sz="3200" kern="1200" dirty="0">
                <a:latin typeface="Caveat Brush" pitchFamily="2" charset="0"/>
                <a:ea typeface="+mn-ea"/>
                <a:cs typeface="+mn-cs"/>
              </a:rPr>
              <a:t> Certain cancers </a:t>
            </a:r>
          </a:p>
          <a:p>
            <a:pPr marL="597068" lvl="1" defTabSz="857250">
              <a:lnSpc>
                <a:spcPts val="3800"/>
              </a:lnSpc>
              <a:buClrTx/>
              <a:buFont typeface="Arial"/>
              <a:buChar char="•"/>
            </a:pPr>
            <a:r>
              <a:rPr lang="en-US" sz="3200" kern="1200" dirty="0">
                <a:latin typeface="Caveat Brush" pitchFamily="2" charset="0"/>
                <a:ea typeface="+mn-ea"/>
                <a:cs typeface="+mn-cs"/>
              </a:rPr>
              <a:t> Stillbirth, if pregnant</a:t>
            </a:r>
          </a:p>
          <a:p>
            <a:pPr marL="597068" lvl="1" defTabSz="857250">
              <a:lnSpc>
                <a:spcPts val="3800"/>
              </a:lnSpc>
              <a:buClrTx/>
              <a:buFont typeface="Arial"/>
              <a:buChar char="•"/>
            </a:pPr>
            <a:r>
              <a:rPr lang="en-US" sz="3200" kern="1200" dirty="0">
                <a:latin typeface="Caveat Brush" pitchFamily="2" charset="0"/>
                <a:ea typeface="+mn-ea"/>
                <a:cs typeface="+mn-cs"/>
              </a:rPr>
              <a:t> Stroke &amp; heart disease</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12" name="Picture 11" descr="A close-up of a cigarette&#10;&#10;AI-generated content may be incorrect.">
            <a:extLst>
              <a:ext uri="{FF2B5EF4-FFF2-40B4-BE49-F238E27FC236}">
                <a16:creationId xmlns:a16="http://schemas.microsoft.com/office/drawing/2014/main" id="{D2AC88BE-D562-C9E7-C3B0-A1ED4DBB19DB}"/>
              </a:ext>
            </a:extLst>
          </p:cNvPr>
          <p:cNvPicPr>
            <a:picLocks noChangeAspect="1"/>
          </p:cNvPicPr>
          <p:nvPr/>
        </p:nvPicPr>
        <p:blipFill>
          <a:blip r:embed="rId13"/>
          <a:stretch>
            <a:fillRect/>
          </a:stretch>
        </p:blipFill>
        <p:spPr>
          <a:xfrm>
            <a:off x="5483831" y="1310758"/>
            <a:ext cx="2791564" cy="2051844"/>
          </a:xfrm>
          <a:prstGeom prst="rect">
            <a:avLst/>
          </a:prstGeom>
        </p:spPr>
      </p:pic>
      <p:pic>
        <p:nvPicPr>
          <p:cNvPr id="15" name="Picture 14" descr="A group of round containers with white and blue labels&#10;&#10;AI-generated content may be incorrect.">
            <a:extLst>
              <a:ext uri="{FF2B5EF4-FFF2-40B4-BE49-F238E27FC236}">
                <a16:creationId xmlns:a16="http://schemas.microsoft.com/office/drawing/2014/main" id="{1AA582B8-11FC-8151-AFCC-E2980F370FDF}"/>
              </a:ext>
            </a:extLst>
          </p:cNvPr>
          <p:cNvPicPr>
            <a:picLocks noChangeAspect="1"/>
          </p:cNvPicPr>
          <p:nvPr/>
        </p:nvPicPr>
        <p:blipFill>
          <a:blip r:embed="rId14"/>
          <a:stretch>
            <a:fillRect/>
          </a:stretch>
        </p:blipFill>
        <p:spPr>
          <a:xfrm>
            <a:off x="531151" y="3383124"/>
            <a:ext cx="3657600" cy="2162128"/>
          </a:xfrm>
          <a:prstGeom prst="rect">
            <a:avLst/>
          </a:prstGeom>
        </p:spPr>
      </p:pic>
      <p:sp>
        <p:nvSpPr>
          <p:cNvPr id="16" name="TextBox 15">
            <a:extLst>
              <a:ext uri="{FF2B5EF4-FFF2-40B4-BE49-F238E27FC236}">
                <a16:creationId xmlns:a16="http://schemas.microsoft.com/office/drawing/2014/main" id="{BAE447AD-BC43-67B9-0D46-524E92CCC102}"/>
              </a:ext>
            </a:extLst>
          </p:cNvPr>
          <p:cNvSpPr txBox="1"/>
          <p:nvPr/>
        </p:nvSpPr>
        <p:spPr>
          <a:xfrm>
            <a:off x="0" y="5713278"/>
            <a:ext cx="9205127" cy="1077026"/>
          </a:xfrm>
          <a:prstGeom prst="rect">
            <a:avLst/>
          </a:prstGeom>
          <a:noFill/>
        </p:spPr>
        <p:txBody>
          <a:bodyPr wrap="square" rtlCol="0">
            <a:spAutoFit/>
          </a:bodyPr>
          <a:lstStyle/>
          <a:p>
            <a:pPr lvl="1" algn="ctr" defTabSz="857250">
              <a:lnSpc>
                <a:spcPts val="3800"/>
              </a:lnSpc>
              <a:buClrTx/>
            </a:pPr>
            <a:r>
              <a:rPr lang="en-US" sz="3400" kern="1200" dirty="0">
                <a:solidFill>
                  <a:srgbClr val="8FDB33"/>
                </a:solidFill>
                <a:latin typeface="Caveat Brush" pitchFamily="2" charset="0"/>
              </a:rPr>
              <a:t>Children can ingest smokeless tobacco </a:t>
            </a:r>
          </a:p>
          <a:p>
            <a:pPr lvl="1" algn="ctr" defTabSz="857250">
              <a:lnSpc>
                <a:spcPts val="3800"/>
              </a:lnSpc>
              <a:buClrTx/>
            </a:pPr>
            <a:r>
              <a:rPr lang="en-US" sz="3400" kern="1200" dirty="0">
                <a:solidFill>
                  <a:srgbClr val="8FDB33"/>
                </a:solidFill>
                <a:latin typeface="Caveat Brush" pitchFamily="2" charset="0"/>
              </a:rPr>
              <a:t>and become poisoned </a:t>
            </a:r>
          </a:p>
        </p:txBody>
      </p:sp>
      <p:sp>
        <p:nvSpPr>
          <p:cNvPr id="17" name="TextBox 16">
            <a:extLst>
              <a:ext uri="{FF2B5EF4-FFF2-40B4-BE49-F238E27FC236}">
                <a16:creationId xmlns:a16="http://schemas.microsoft.com/office/drawing/2014/main" id="{88F5DA61-781E-EB49-4326-374EF8DD8AA0}"/>
              </a:ext>
            </a:extLst>
          </p:cNvPr>
          <p:cNvSpPr txBox="1"/>
          <p:nvPr/>
        </p:nvSpPr>
        <p:spPr>
          <a:xfrm>
            <a:off x="4448432" y="3147940"/>
            <a:ext cx="4695568" cy="2554545"/>
          </a:xfrm>
          <a:prstGeom prst="rect">
            <a:avLst/>
          </a:prstGeom>
          <a:noFill/>
        </p:spPr>
        <p:txBody>
          <a:bodyPr wrap="square" rtlCol="0">
            <a:spAutoFit/>
          </a:bodyPr>
          <a:lstStyle/>
          <a:p>
            <a:r>
              <a:rPr lang="en-US" sz="3200" kern="1200" dirty="0">
                <a:latin typeface="Caveat Brush" pitchFamily="2" charset="0"/>
              </a:rPr>
              <a:t> Nicotine Pouches: </a:t>
            </a:r>
          </a:p>
          <a:p>
            <a:pPr marL="285750" lvl="3" indent="-285750">
              <a:buFont typeface="Arial" panose="020B0604020202020204" pitchFamily="34" charset="0"/>
              <a:buChar char="•"/>
            </a:pPr>
            <a:r>
              <a:rPr lang="en-US" sz="3200" kern="1200" dirty="0">
                <a:latin typeface="Caveat Brush" pitchFamily="2" charset="0"/>
              </a:rPr>
              <a:t>Popular with youth, flavors</a:t>
            </a:r>
          </a:p>
          <a:p>
            <a:pPr marL="285750" indent="-285750">
              <a:buFont typeface="Arial" panose="020B0604020202020204" pitchFamily="34" charset="0"/>
              <a:buChar char="•"/>
            </a:pPr>
            <a:r>
              <a:rPr lang="en-US" sz="3200" kern="1200" dirty="0">
                <a:latin typeface="Caveat Brush" pitchFamily="2" charset="0"/>
              </a:rPr>
              <a:t>Powder dissolves (spitless)</a:t>
            </a:r>
          </a:p>
          <a:p>
            <a:pPr marL="285750" indent="-285750">
              <a:buFont typeface="Arial" panose="020B0604020202020204" pitchFamily="34" charset="0"/>
              <a:buChar char="•"/>
            </a:pPr>
            <a:r>
              <a:rPr lang="en-US" sz="3200" kern="1200" dirty="0">
                <a:latin typeface="Caveat Brush" pitchFamily="2" charset="0"/>
              </a:rPr>
              <a:t>Nicotine absorbed through gums/lining of mouth </a:t>
            </a:r>
            <a:endParaRPr lang="en-US" sz="3200" dirty="0"/>
          </a:p>
        </p:txBody>
      </p:sp>
    </p:spTree>
    <p:extLst>
      <p:ext uri="{BB962C8B-B14F-4D97-AF65-F5344CB8AC3E}">
        <p14:creationId xmlns:p14="http://schemas.microsoft.com/office/powerpoint/2010/main" val="3389856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Guidelines for Virtual Training </a:t>
            </a:r>
          </a:p>
        </p:txBody>
      </p:sp>
      <p:sp>
        <p:nvSpPr>
          <p:cNvPr id="12" name="TextBox 12"/>
          <p:cNvSpPr txBox="1"/>
          <p:nvPr/>
        </p:nvSpPr>
        <p:spPr>
          <a:xfrm>
            <a:off x="897595" y="1541374"/>
            <a:ext cx="8009222" cy="2938625"/>
          </a:xfrm>
          <a:prstGeom prst="rect">
            <a:avLst/>
          </a:prstGeom>
        </p:spPr>
        <p:txBody>
          <a:bodyPr lIns="0" tIns="0" rIns="0" bIns="0" rtlCol="0" anchor="t">
            <a:spAutoFit/>
          </a:bodyPr>
          <a:lstStyle/>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Training is being recorded</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Mute yourself when not speaking</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Minimize distractions</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Interact!!! (chat box, unmute)</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Notify co-host if you have issues </a:t>
            </a:r>
            <a:endParaRPr lang="en-US" sz="3200" dirty="0">
              <a:latin typeface="Caveat Brush" pitchFamily="2" charset="0"/>
            </a:endParaRPr>
          </a:p>
          <a:p>
            <a:pPr marL="298549" lvl="1" defTabSz="857250">
              <a:lnSpc>
                <a:spcPts val="3871"/>
              </a:lnSpc>
              <a:buClrTx/>
            </a:pP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3956495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oogle Shape;311;p36">
            <a:extLst>
              <a:ext uri="{FF2B5EF4-FFF2-40B4-BE49-F238E27FC236}">
                <a16:creationId xmlns:a16="http://schemas.microsoft.com/office/drawing/2014/main" id="{E2EDF118-81F3-5C56-A364-9DBCA22777B8}"/>
              </a:ext>
            </a:extLst>
          </p:cNvPr>
          <p:cNvPicPr preferRelativeResize="0"/>
          <p:nvPr/>
        </p:nvPicPr>
        <p:blipFill rotWithShape="1">
          <a:blip r:embed="rId3">
            <a:alphaModFix/>
          </a:blip>
          <a:srcRect b="11909"/>
          <a:stretch/>
        </p:blipFill>
        <p:spPr>
          <a:xfrm>
            <a:off x="4228729" y="3919972"/>
            <a:ext cx="3223764" cy="1597369"/>
          </a:xfrm>
          <a:prstGeom prst="rect">
            <a:avLst/>
          </a:prstGeom>
          <a:noFill/>
          <a:ln>
            <a:noFill/>
          </a:ln>
        </p:spPr>
      </p:pic>
      <p:pic>
        <p:nvPicPr>
          <p:cNvPr id="7" name="Google Shape;309;p36">
            <a:extLst>
              <a:ext uri="{FF2B5EF4-FFF2-40B4-BE49-F238E27FC236}">
                <a16:creationId xmlns:a16="http://schemas.microsoft.com/office/drawing/2014/main" id="{6811D712-39B7-D3DB-9FE0-04342F1DFF09}"/>
              </a:ext>
            </a:extLst>
          </p:cNvPr>
          <p:cNvPicPr preferRelativeResize="0"/>
          <p:nvPr/>
        </p:nvPicPr>
        <p:blipFill rotWithShape="1">
          <a:blip r:embed="rId4">
            <a:alphaModFix/>
          </a:blip>
          <a:srcRect l="11579" t="11497" r="19043" b="46873"/>
          <a:stretch/>
        </p:blipFill>
        <p:spPr>
          <a:xfrm>
            <a:off x="4259528" y="1349365"/>
            <a:ext cx="3503363" cy="2570607"/>
          </a:xfrm>
          <a:prstGeom prst="rect">
            <a:avLst/>
          </a:prstGeom>
          <a:noFill/>
          <a:ln>
            <a:noFill/>
          </a:ln>
        </p:spPr>
      </p:pic>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E-CIGARETTES AND VAPING</a:t>
            </a:r>
          </a:p>
        </p:txBody>
      </p:sp>
      <p:sp>
        <p:nvSpPr>
          <p:cNvPr id="11" name="TextBox 11"/>
          <p:cNvSpPr txBox="1"/>
          <p:nvPr/>
        </p:nvSpPr>
        <p:spPr>
          <a:xfrm>
            <a:off x="103343" y="1395622"/>
            <a:ext cx="4312836" cy="897682"/>
          </a:xfrm>
          <a:prstGeom prst="rect">
            <a:avLst/>
          </a:prstGeom>
        </p:spPr>
        <p:txBody>
          <a:bodyPr wrap="square" lIns="0" tIns="0" rIns="0" bIns="0" rtlCol="0" anchor="t">
            <a:spAutoFit/>
          </a:bodyPr>
          <a:lstStyle/>
          <a:p>
            <a:pPr algn="ctr" defTabSz="857250">
              <a:lnSpc>
                <a:spcPts val="3500"/>
              </a:lnSpc>
              <a:buClrTx/>
            </a:pPr>
            <a:r>
              <a:rPr lang="en-US" sz="3000" kern="1200" dirty="0">
                <a:latin typeface="Caveat Brush" pitchFamily="2" charset="0"/>
                <a:ea typeface="+mn-ea"/>
                <a:cs typeface="+mn-cs"/>
              </a:rPr>
              <a:t>E-cigarettes </a:t>
            </a:r>
            <a:r>
              <a:rPr lang="en-US" sz="3000" kern="1200" dirty="0">
                <a:solidFill>
                  <a:schemeClr val="accent6">
                    <a:lumMod val="75000"/>
                  </a:schemeClr>
                </a:solidFill>
                <a:latin typeface="Caveat Brush" pitchFamily="2" charset="0"/>
                <a:ea typeface="+mn-ea"/>
                <a:cs typeface="+mn-cs"/>
              </a:rPr>
              <a:t>DO NOT </a:t>
            </a:r>
            <a:r>
              <a:rPr lang="en-US" sz="3000" kern="1200" dirty="0">
                <a:latin typeface="Caveat Brush" pitchFamily="2" charset="0"/>
                <a:ea typeface="+mn-ea"/>
                <a:cs typeface="+mn-cs"/>
              </a:rPr>
              <a:t>just emit water vapor, but rather aerosol</a:t>
            </a:r>
            <a:endParaRPr lang="en-US" sz="1000"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12" name="Google Shape;310;p36">
            <a:extLst>
              <a:ext uri="{FF2B5EF4-FFF2-40B4-BE49-F238E27FC236}">
                <a16:creationId xmlns:a16="http://schemas.microsoft.com/office/drawing/2014/main" id="{5BDDA392-F160-3BA2-7919-082F33D66C0C}"/>
              </a:ext>
            </a:extLst>
          </p:cNvPr>
          <p:cNvPicPr preferRelativeResize="0"/>
          <p:nvPr/>
        </p:nvPicPr>
        <p:blipFill rotWithShape="1">
          <a:blip r:embed="rId13">
            <a:alphaModFix/>
          </a:blip>
          <a:srcRect l="29079" r="30649"/>
          <a:stretch/>
        </p:blipFill>
        <p:spPr>
          <a:xfrm>
            <a:off x="7830585" y="1487059"/>
            <a:ext cx="996450" cy="2474307"/>
          </a:xfrm>
          <a:prstGeom prst="rect">
            <a:avLst/>
          </a:prstGeom>
          <a:noFill/>
          <a:ln>
            <a:noFill/>
          </a:ln>
        </p:spPr>
      </p:pic>
      <p:pic>
        <p:nvPicPr>
          <p:cNvPr id="15" name="Picture 14">
            <a:extLst>
              <a:ext uri="{FF2B5EF4-FFF2-40B4-BE49-F238E27FC236}">
                <a16:creationId xmlns:a16="http://schemas.microsoft.com/office/drawing/2014/main" id="{D04083B3-3FF0-16E8-E09E-BB1C7C6A49DE}"/>
              </a:ext>
            </a:extLst>
          </p:cNvPr>
          <p:cNvPicPr>
            <a:picLocks noChangeAspect="1"/>
          </p:cNvPicPr>
          <p:nvPr/>
        </p:nvPicPr>
        <p:blipFill>
          <a:blip r:embed="rId14"/>
          <a:stretch>
            <a:fillRect/>
          </a:stretch>
        </p:blipFill>
        <p:spPr>
          <a:xfrm>
            <a:off x="7269468" y="3989433"/>
            <a:ext cx="2011854" cy="1597290"/>
          </a:xfrm>
          <a:prstGeom prst="rect">
            <a:avLst/>
          </a:prstGeom>
        </p:spPr>
      </p:pic>
      <p:sp>
        <p:nvSpPr>
          <p:cNvPr id="3" name="TextBox 2">
            <a:extLst>
              <a:ext uri="{FF2B5EF4-FFF2-40B4-BE49-F238E27FC236}">
                <a16:creationId xmlns:a16="http://schemas.microsoft.com/office/drawing/2014/main" id="{7F3749E8-8B6F-A4D7-2728-1CB8117BA8BB}"/>
              </a:ext>
            </a:extLst>
          </p:cNvPr>
          <p:cNvSpPr txBox="1"/>
          <p:nvPr/>
        </p:nvSpPr>
        <p:spPr>
          <a:xfrm>
            <a:off x="0" y="5594703"/>
            <a:ext cx="9144000" cy="1077218"/>
          </a:xfrm>
          <a:prstGeom prst="rect">
            <a:avLst/>
          </a:prstGeom>
          <a:noFill/>
        </p:spPr>
        <p:txBody>
          <a:bodyPr wrap="square" rtlCol="0">
            <a:spAutoFit/>
          </a:bodyPr>
          <a:lstStyle/>
          <a:p>
            <a:pPr algn="ctr"/>
            <a:r>
              <a:rPr lang="en-US" sz="3200" dirty="0">
                <a:solidFill>
                  <a:schemeClr val="accent6">
                    <a:lumMod val="75000"/>
                  </a:schemeClr>
                </a:solidFill>
                <a:latin typeface="Caveat Brush" pitchFamily="2" charset="0"/>
              </a:rPr>
              <a:t>MYTH BUSTER: </a:t>
            </a:r>
          </a:p>
          <a:p>
            <a:pPr algn="ctr"/>
            <a:r>
              <a:rPr lang="en-US" sz="3200" dirty="0">
                <a:latin typeface="Caveat Brush" pitchFamily="2" charset="0"/>
              </a:rPr>
              <a:t>E-cigarettes are </a:t>
            </a:r>
            <a:r>
              <a:rPr lang="en-US" sz="3200" dirty="0">
                <a:solidFill>
                  <a:schemeClr val="accent6">
                    <a:lumMod val="75000"/>
                  </a:schemeClr>
                </a:solidFill>
                <a:latin typeface="Caveat Brush" pitchFamily="2" charset="0"/>
              </a:rPr>
              <a:t>NOT</a:t>
            </a:r>
            <a:r>
              <a:rPr lang="en-US" sz="3200" dirty="0">
                <a:latin typeface="Caveat Brush" pitchFamily="2" charset="0"/>
              </a:rPr>
              <a:t> a proven cessation tool </a:t>
            </a:r>
          </a:p>
        </p:txBody>
      </p:sp>
      <p:sp>
        <p:nvSpPr>
          <p:cNvPr id="16" name="TextBox 11">
            <a:extLst>
              <a:ext uri="{FF2B5EF4-FFF2-40B4-BE49-F238E27FC236}">
                <a16:creationId xmlns:a16="http://schemas.microsoft.com/office/drawing/2014/main" id="{D7140F09-469C-389E-1D41-6FA5B0BD36BD}"/>
              </a:ext>
            </a:extLst>
          </p:cNvPr>
          <p:cNvSpPr txBox="1"/>
          <p:nvPr/>
        </p:nvSpPr>
        <p:spPr>
          <a:xfrm>
            <a:off x="52489" y="2579237"/>
            <a:ext cx="4312836" cy="1795363"/>
          </a:xfrm>
          <a:prstGeom prst="rect">
            <a:avLst/>
          </a:prstGeom>
        </p:spPr>
        <p:txBody>
          <a:bodyPr wrap="square" lIns="0" tIns="0" rIns="0" bIns="0" rtlCol="0" anchor="t">
            <a:spAutoFit/>
          </a:bodyPr>
          <a:lstStyle/>
          <a:p>
            <a:pPr algn="ctr" defTabSz="857250">
              <a:lnSpc>
                <a:spcPts val="3500"/>
              </a:lnSpc>
              <a:buClrTx/>
            </a:pPr>
            <a:r>
              <a:rPr lang="en-US" sz="3000" kern="1200" dirty="0">
                <a:latin typeface="Caveat Brush" pitchFamily="2" charset="0"/>
                <a:ea typeface="+mn-ea"/>
                <a:cs typeface="+mn-cs"/>
              </a:rPr>
              <a:t>E-liquids contain ingredients similar to regular cigarettes such as lead &amp; other </a:t>
            </a:r>
          </a:p>
          <a:p>
            <a:pPr algn="ctr" defTabSz="857250">
              <a:lnSpc>
                <a:spcPts val="3500"/>
              </a:lnSpc>
              <a:buClrTx/>
            </a:pPr>
            <a:r>
              <a:rPr lang="en-US" sz="3000" kern="1200" dirty="0">
                <a:latin typeface="Caveat Brush" pitchFamily="2" charset="0"/>
                <a:ea typeface="+mn-ea"/>
                <a:cs typeface="+mn-cs"/>
              </a:rPr>
              <a:t>dangerous chemicals </a:t>
            </a:r>
          </a:p>
        </p:txBody>
      </p:sp>
      <p:sp>
        <p:nvSpPr>
          <p:cNvPr id="17" name="TextBox 11">
            <a:extLst>
              <a:ext uri="{FF2B5EF4-FFF2-40B4-BE49-F238E27FC236}">
                <a16:creationId xmlns:a16="http://schemas.microsoft.com/office/drawing/2014/main" id="{ACE502B0-DEA2-71A6-33DB-3634AB85545F}"/>
              </a:ext>
            </a:extLst>
          </p:cNvPr>
          <p:cNvSpPr txBox="1"/>
          <p:nvPr/>
        </p:nvSpPr>
        <p:spPr>
          <a:xfrm>
            <a:off x="103343" y="4549058"/>
            <a:ext cx="4312836" cy="897682"/>
          </a:xfrm>
          <a:prstGeom prst="rect">
            <a:avLst/>
          </a:prstGeom>
        </p:spPr>
        <p:txBody>
          <a:bodyPr wrap="square" lIns="0" tIns="0" rIns="0" bIns="0" rtlCol="0" anchor="t">
            <a:spAutoFit/>
          </a:bodyPr>
          <a:lstStyle/>
          <a:p>
            <a:pPr algn="ctr" defTabSz="857250">
              <a:lnSpc>
                <a:spcPts val="3500"/>
              </a:lnSpc>
              <a:buClrTx/>
            </a:pPr>
            <a:r>
              <a:rPr lang="en-US" sz="3000" kern="1200" dirty="0">
                <a:latin typeface="Caveat Brush" pitchFamily="2" charset="0"/>
                <a:ea typeface="+mn-ea"/>
                <a:cs typeface="+mn-cs"/>
              </a:rPr>
              <a:t>E-cigarettes and vapes come in many different forms </a:t>
            </a:r>
          </a:p>
        </p:txBody>
      </p:sp>
    </p:spTree>
    <p:extLst>
      <p:ext uri="{BB962C8B-B14F-4D97-AF65-F5344CB8AC3E}">
        <p14:creationId xmlns:p14="http://schemas.microsoft.com/office/powerpoint/2010/main" val="4082258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E-CIGARETTES AND VAPING</a:t>
            </a:r>
          </a:p>
        </p:txBody>
      </p:sp>
      <p:sp>
        <p:nvSpPr>
          <p:cNvPr id="11" name="TextBox 11"/>
          <p:cNvSpPr txBox="1"/>
          <p:nvPr/>
        </p:nvSpPr>
        <p:spPr>
          <a:xfrm>
            <a:off x="380107" y="2242049"/>
            <a:ext cx="5069870" cy="1520544"/>
          </a:xfrm>
          <a:prstGeom prst="rect">
            <a:avLst/>
          </a:prstGeom>
        </p:spPr>
        <p:txBody>
          <a:bodyPr wrap="square" lIns="0" tIns="0" rIns="0" bIns="0" rtlCol="0" anchor="t">
            <a:spAutoFit/>
          </a:bodyPr>
          <a:lstStyle/>
          <a:p>
            <a:pPr marL="594360" indent="-301752" defTabSz="857250">
              <a:lnSpc>
                <a:spcPts val="4000"/>
              </a:lnSpc>
              <a:buClrTx/>
              <a:buFont typeface="Arial" panose="020B0604020202020204" pitchFamily="34" charset="0"/>
              <a:buChar char="•"/>
            </a:pPr>
            <a:r>
              <a:rPr lang="en-US" sz="3000" kern="1200" dirty="0">
                <a:latin typeface="Caveat Brush" pitchFamily="2" charset="0"/>
                <a:ea typeface="+mn-ea"/>
                <a:cs typeface="+mn-cs"/>
              </a:rPr>
              <a:t>Nicotine poisoning can be deadly </a:t>
            </a:r>
          </a:p>
          <a:p>
            <a:pPr marL="594360" indent="-301752" defTabSz="857250">
              <a:lnSpc>
                <a:spcPts val="4000"/>
              </a:lnSpc>
              <a:buClrTx/>
              <a:buFont typeface="Arial" panose="020B0604020202020204" pitchFamily="34" charset="0"/>
              <a:buChar char="•"/>
            </a:pPr>
            <a:r>
              <a:rPr lang="en-US" sz="3000" kern="1200" dirty="0">
                <a:latin typeface="Caveat Brush" pitchFamily="2" charset="0"/>
                <a:ea typeface="+mn-ea"/>
                <a:cs typeface="+mn-cs"/>
              </a:rPr>
              <a:t>Occur if a person drinks, sniffs, or touches e-liquid </a:t>
            </a:r>
          </a:p>
        </p:txBody>
      </p:sp>
      <p:sp>
        <p:nvSpPr>
          <p:cNvPr id="13" name="Freeform 13"/>
          <p:cNvSpPr/>
          <p:nvPr/>
        </p:nvSpPr>
        <p:spPr>
          <a:xfrm>
            <a:off x="7830584"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3" name="Google Shape;322;p37">
            <a:extLst>
              <a:ext uri="{FF2B5EF4-FFF2-40B4-BE49-F238E27FC236}">
                <a16:creationId xmlns:a16="http://schemas.microsoft.com/office/drawing/2014/main" id="{10B1EA6F-E003-A559-2A72-63B0C9E28CD5}"/>
              </a:ext>
            </a:extLst>
          </p:cNvPr>
          <p:cNvPicPr preferRelativeResize="0"/>
          <p:nvPr/>
        </p:nvPicPr>
        <p:blipFill rotWithShape="1">
          <a:blip r:embed="rId13">
            <a:alphaModFix/>
          </a:blip>
          <a:srcRect r="7655"/>
          <a:stretch/>
        </p:blipFill>
        <p:spPr>
          <a:xfrm>
            <a:off x="5736845" y="2501125"/>
            <a:ext cx="3186479" cy="2353953"/>
          </a:xfrm>
          <a:prstGeom prst="rect">
            <a:avLst/>
          </a:prstGeom>
          <a:noFill/>
          <a:ln w="38100">
            <a:solidFill>
              <a:srgbClr val="92D050"/>
            </a:solidFill>
          </a:ln>
        </p:spPr>
      </p:pic>
      <p:sp>
        <p:nvSpPr>
          <p:cNvPr id="21" name="TextBox 20">
            <a:extLst>
              <a:ext uri="{FF2B5EF4-FFF2-40B4-BE49-F238E27FC236}">
                <a16:creationId xmlns:a16="http://schemas.microsoft.com/office/drawing/2014/main" id="{96563E67-1A5C-87A9-9623-F1D949C3446C}"/>
              </a:ext>
            </a:extLst>
          </p:cNvPr>
          <p:cNvSpPr txBox="1"/>
          <p:nvPr/>
        </p:nvSpPr>
        <p:spPr>
          <a:xfrm>
            <a:off x="332931" y="1536536"/>
            <a:ext cx="8125270" cy="652038"/>
          </a:xfrm>
          <a:prstGeom prst="rect">
            <a:avLst/>
          </a:prstGeom>
          <a:noFill/>
        </p:spPr>
        <p:txBody>
          <a:bodyPr wrap="square" rtlCol="0">
            <a:spAutoFit/>
          </a:bodyPr>
          <a:lstStyle/>
          <a:p>
            <a:pPr defTabSz="857250">
              <a:lnSpc>
                <a:spcPts val="4560"/>
              </a:lnSpc>
              <a:buClrTx/>
            </a:pPr>
            <a:r>
              <a:rPr lang="en-US" sz="3200" kern="1200" dirty="0">
                <a:latin typeface="Caveat Brush" pitchFamily="2" charset="0"/>
                <a:ea typeface="+mn-ea"/>
                <a:cs typeface="+mn-cs"/>
              </a:rPr>
              <a:t>E-liquids contain nicotine, which is extremely addictive</a:t>
            </a:r>
          </a:p>
        </p:txBody>
      </p:sp>
      <p:sp>
        <p:nvSpPr>
          <p:cNvPr id="22" name="TextBox 21">
            <a:extLst>
              <a:ext uri="{FF2B5EF4-FFF2-40B4-BE49-F238E27FC236}">
                <a16:creationId xmlns:a16="http://schemas.microsoft.com/office/drawing/2014/main" id="{004BBEDC-F341-F02C-4F8F-E6E95E1DCF7B}"/>
              </a:ext>
            </a:extLst>
          </p:cNvPr>
          <p:cNvSpPr txBox="1"/>
          <p:nvPr/>
        </p:nvSpPr>
        <p:spPr>
          <a:xfrm>
            <a:off x="332931" y="4932264"/>
            <a:ext cx="8448080" cy="1763496"/>
          </a:xfrm>
          <a:prstGeom prst="rect">
            <a:avLst/>
          </a:prstGeom>
          <a:noFill/>
        </p:spPr>
        <p:txBody>
          <a:bodyPr wrap="square" rtlCol="0">
            <a:spAutoFit/>
          </a:bodyPr>
          <a:lstStyle/>
          <a:p>
            <a:pPr algn="ctr" defTabSz="857250">
              <a:lnSpc>
                <a:spcPts val="4560"/>
              </a:lnSpc>
              <a:buClrTx/>
            </a:pPr>
            <a:r>
              <a:rPr lang="en-US" sz="3600" kern="1200" dirty="0">
                <a:latin typeface="Caveat Brush" pitchFamily="2" charset="0"/>
                <a:ea typeface="+mn-ea"/>
                <a:cs typeface="+mn-cs"/>
              </a:rPr>
              <a:t>It is </a:t>
            </a:r>
            <a:r>
              <a:rPr lang="en-US" sz="3600" kern="1200" dirty="0">
                <a:solidFill>
                  <a:srgbClr val="F98832"/>
                </a:solidFill>
                <a:latin typeface="Caveat Brush" pitchFamily="2" charset="0"/>
                <a:ea typeface="+mn-ea"/>
                <a:cs typeface="+mn-cs"/>
              </a:rPr>
              <a:t>NOT SAFE </a:t>
            </a:r>
            <a:r>
              <a:rPr lang="en-US" sz="3600" kern="1200" dirty="0">
                <a:latin typeface="Caveat Brush" pitchFamily="2" charset="0"/>
                <a:ea typeface="+mn-ea"/>
                <a:cs typeface="+mn-cs"/>
              </a:rPr>
              <a:t>to vape around children!</a:t>
            </a:r>
          </a:p>
          <a:p>
            <a:pPr algn="ctr" defTabSz="857250">
              <a:lnSpc>
                <a:spcPts val="4560"/>
              </a:lnSpc>
              <a:buClrTx/>
            </a:pPr>
            <a:r>
              <a:rPr lang="en-US" sz="3600" kern="1200" dirty="0">
                <a:latin typeface="Caveat Brush" pitchFamily="2" charset="0"/>
                <a:ea typeface="+mn-ea"/>
                <a:cs typeface="+mn-cs"/>
              </a:rPr>
              <a:t>Don’t leave </a:t>
            </a:r>
            <a:r>
              <a:rPr lang="en-US" sz="3600" kern="1200" dirty="0">
                <a:solidFill>
                  <a:srgbClr val="F98832"/>
                </a:solidFill>
                <a:latin typeface="Caveat Brush" pitchFamily="2" charset="0"/>
                <a:ea typeface="+mn-ea"/>
                <a:cs typeface="+mn-cs"/>
              </a:rPr>
              <a:t>VAPING PRODUCTS </a:t>
            </a:r>
            <a:r>
              <a:rPr lang="en-US" sz="3600" kern="1200" dirty="0">
                <a:latin typeface="Caveat Brush" pitchFamily="2" charset="0"/>
                <a:ea typeface="+mn-ea"/>
                <a:cs typeface="+mn-cs"/>
              </a:rPr>
              <a:t>around children!  </a:t>
            </a:r>
          </a:p>
          <a:p>
            <a:pPr defTabSz="857250">
              <a:lnSpc>
                <a:spcPts val="4560"/>
              </a:lnSpc>
              <a:buClrTx/>
            </a:pPr>
            <a:r>
              <a:rPr lang="en-US" sz="1400" kern="1200" dirty="0">
                <a:latin typeface="Caveat Brush" pitchFamily="2" charset="0"/>
                <a:ea typeface="+mn-ea"/>
                <a:cs typeface="+mn-cs"/>
              </a:rPr>
              <a:t> </a:t>
            </a:r>
            <a:endParaRPr lang="en-US" sz="1200" kern="1200" dirty="0">
              <a:latin typeface="Atma"/>
              <a:ea typeface="+mn-ea"/>
              <a:cs typeface="+mn-cs"/>
            </a:endParaRPr>
          </a:p>
        </p:txBody>
      </p:sp>
      <p:sp>
        <p:nvSpPr>
          <p:cNvPr id="7" name="TextBox 6">
            <a:extLst>
              <a:ext uri="{FF2B5EF4-FFF2-40B4-BE49-F238E27FC236}">
                <a16:creationId xmlns:a16="http://schemas.microsoft.com/office/drawing/2014/main" id="{531CCC5B-77AE-4EA4-4E63-ACC1C27F9F31}"/>
              </a:ext>
            </a:extLst>
          </p:cNvPr>
          <p:cNvSpPr txBox="1"/>
          <p:nvPr/>
        </p:nvSpPr>
        <p:spPr>
          <a:xfrm>
            <a:off x="332931" y="3855679"/>
            <a:ext cx="5937566" cy="1107291"/>
          </a:xfrm>
          <a:prstGeom prst="rect">
            <a:avLst/>
          </a:prstGeom>
          <a:noFill/>
        </p:spPr>
        <p:txBody>
          <a:bodyPr wrap="square" rtlCol="0">
            <a:spAutoFit/>
          </a:bodyPr>
          <a:lstStyle/>
          <a:p>
            <a:pPr defTabSz="857250">
              <a:lnSpc>
                <a:spcPts val="4000"/>
              </a:lnSpc>
              <a:buClrTx/>
            </a:pPr>
            <a:r>
              <a:rPr lang="en-US" sz="3200" kern="1200" dirty="0">
                <a:latin typeface="Caveat Brush" pitchFamily="2" charset="0"/>
                <a:ea typeface="+mn-ea"/>
                <a:cs typeface="+mn-cs"/>
              </a:rPr>
              <a:t>E-cigarette batteries can explode, causing severe burns.</a:t>
            </a:r>
          </a:p>
        </p:txBody>
      </p:sp>
    </p:spTree>
    <p:extLst>
      <p:ext uri="{BB962C8B-B14F-4D97-AF65-F5344CB8AC3E}">
        <p14:creationId xmlns:p14="http://schemas.microsoft.com/office/powerpoint/2010/main" val="744672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32;p38" descr="Woman Taking Selfie While Smoking">
            <a:extLst>
              <a:ext uri="{FF2B5EF4-FFF2-40B4-BE49-F238E27FC236}">
                <a16:creationId xmlns:a16="http://schemas.microsoft.com/office/drawing/2014/main" id="{4088B711-D87B-A20D-6F0E-8C55B6B11261}"/>
              </a:ext>
            </a:extLst>
          </p:cNvPr>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12000"/>
                    </a14:imgEffect>
                  </a14:imgLayer>
                </a14:imgProps>
              </a:ext>
            </a:extLst>
          </a:blip>
          <a:srcRect/>
          <a:stretch/>
        </p:blipFill>
        <p:spPr>
          <a:xfrm>
            <a:off x="6276095" y="2766970"/>
            <a:ext cx="2626832" cy="3453744"/>
          </a:xfrm>
          <a:prstGeom prst="rect">
            <a:avLst/>
          </a:prstGeom>
          <a:noFill/>
          <a:ln w="38100">
            <a:solidFill>
              <a:srgbClr val="92D050"/>
            </a:solidFill>
          </a:ln>
        </p:spPr>
      </p:pic>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E-CIGARETTES/VAPING AND YOUTH</a:t>
            </a:r>
          </a:p>
        </p:txBody>
      </p:sp>
      <p:sp>
        <p:nvSpPr>
          <p:cNvPr id="11" name="TextBox 11"/>
          <p:cNvSpPr txBox="1"/>
          <p:nvPr/>
        </p:nvSpPr>
        <p:spPr>
          <a:xfrm>
            <a:off x="422847" y="2547283"/>
            <a:ext cx="5853248" cy="3795911"/>
          </a:xfrm>
          <a:prstGeom prst="rect">
            <a:avLst/>
          </a:prstGeom>
        </p:spPr>
        <p:txBody>
          <a:bodyPr wrap="square" lIns="0" tIns="0" rIns="0" bIns="0" rtlCol="0" anchor="t">
            <a:spAutoFit/>
          </a:bodyPr>
          <a:lstStyle/>
          <a:p>
            <a:pPr defTabSz="857250">
              <a:lnSpc>
                <a:spcPts val="4000"/>
              </a:lnSpc>
              <a:buClrTx/>
            </a:pPr>
            <a:r>
              <a:rPr lang="en-US" sz="3000" kern="1200" dirty="0">
                <a:latin typeface="Caveat Brush" pitchFamily="2" charset="0"/>
                <a:ea typeface="+mn-ea"/>
                <a:cs typeface="+mn-cs"/>
              </a:rPr>
              <a:t>The U.S. Surgeon General declared            e-cigarette use by minors an </a:t>
            </a:r>
            <a:r>
              <a:rPr lang="en-US" sz="3000" kern="1200" dirty="0">
                <a:solidFill>
                  <a:schemeClr val="accent6">
                    <a:lumMod val="75000"/>
                  </a:schemeClr>
                </a:solidFill>
                <a:latin typeface="Caveat Brush" pitchFamily="2" charset="0"/>
                <a:ea typeface="+mn-ea"/>
                <a:cs typeface="+mn-cs"/>
              </a:rPr>
              <a:t>epidemic.</a:t>
            </a:r>
          </a:p>
          <a:p>
            <a:pPr marL="594360" indent="-301752" defTabSz="857250">
              <a:lnSpc>
                <a:spcPts val="3600"/>
              </a:lnSpc>
              <a:buClrTx/>
              <a:buFont typeface="Arial" panose="020B0604020202020204" pitchFamily="34" charset="0"/>
              <a:buChar char="•"/>
            </a:pPr>
            <a:r>
              <a:rPr lang="en-US" sz="3000" kern="1200" dirty="0">
                <a:latin typeface="Caveat Brush" pitchFamily="2" charset="0"/>
                <a:ea typeface="+mn-ea"/>
                <a:cs typeface="+mn-cs"/>
              </a:rPr>
              <a:t>Vaping became the biggest increase in youth substance abuse </a:t>
            </a:r>
            <a:r>
              <a:rPr lang="en-US" sz="3000" kern="1200" dirty="0">
                <a:solidFill>
                  <a:schemeClr val="accent6">
                    <a:lumMod val="75000"/>
                  </a:schemeClr>
                </a:solidFill>
                <a:latin typeface="Caveat Brush" pitchFamily="2" charset="0"/>
                <a:ea typeface="+mn-ea"/>
                <a:cs typeface="+mn-cs"/>
              </a:rPr>
              <a:t>EVER</a:t>
            </a:r>
            <a:r>
              <a:rPr lang="en-US" sz="3000" kern="1200" dirty="0">
                <a:latin typeface="Caveat Brush" pitchFamily="2" charset="0"/>
                <a:ea typeface="+mn-ea"/>
                <a:cs typeface="+mn-cs"/>
              </a:rPr>
              <a:t> recorded</a:t>
            </a:r>
          </a:p>
          <a:p>
            <a:pPr marL="594360" indent="-301752" defTabSz="857250">
              <a:lnSpc>
                <a:spcPts val="3600"/>
              </a:lnSpc>
              <a:buClrTx/>
              <a:buFont typeface="Arial" panose="020B0604020202020204" pitchFamily="34" charset="0"/>
              <a:buChar char="•"/>
            </a:pPr>
            <a:r>
              <a:rPr lang="en-US" sz="3000" kern="1200" dirty="0">
                <a:latin typeface="Caveat Brush" pitchFamily="2" charset="0"/>
                <a:ea typeface="+mn-ea"/>
                <a:cs typeface="+mn-cs"/>
              </a:rPr>
              <a:t>Flavors like cotton candy, fruit medley &amp; crème-</a:t>
            </a:r>
            <a:r>
              <a:rPr lang="en-US" sz="3000" kern="1200" dirty="0" err="1">
                <a:latin typeface="Caveat Brush" pitchFamily="2" charset="0"/>
                <a:ea typeface="+mn-ea"/>
                <a:cs typeface="+mn-cs"/>
              </a:rPr>
              <a:t>brulee</a:t>
            </a:r>
            <a:r>
              <a:rPr lang="en-US" sz="3000" kern="1200" dirty="0">
                <a:latin typeface="Caveat Brush" pitchFamily="2" charset="0"/>
                <a:ea typeface="+mn-ea"/>
                <a:cs typeface="+mn-cs"/>
              </a:rPr>
              <a:t> attract youth users.</a:t>
            </a:r>
          </a:p>
          <a:p>
            <a:pPr marL="594360" indent="-301752" defTabSz="857250">
              <a:lnSpc>
                <a:spcPts val="3600"/>
              </a:lnSpc>
              <a:buClrTx/>
              <a:buFont typeface="Arial" panose="020B0604020202020204" pitchFamily="34" charset="0"/>
              <a:buChar char="•"/>
            </a:pPr>
            <a:r>
              <a:rPr lang="en-US" sz="3000" kern="1200" dirty="0">
                <a:latin typeface="Caveat Brush" pitchFamily="2" charset="0"/>
                <a:ea typeface="+mn-ea"/>
                <a:cs typeface="+mn-cs"/>
              </a:rPr>
              <a:t>Nicotine can harm the developing adolescent brain. </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0" y="1254883"/>
            <a:ext cx="9129539" cy="1344022"/>
          </a:xfrm>
          <a:prstGeom prst="rect">
            <a:avLst/>
          </a:prstGeom>
          <a:noFill/>
        </p:spPr>
        <p:txBody>
          <a:bodyPr wrap="square" rtlCol="0">
            <a:spAutoFit/>
          </a:bodyPr>
          <a:lstStyle/>
          <a:p>
            <a:pPr algn="ctr" defTabSz="857250">
              <a:lnSpc>
                <a:spcPts val="3300"/>
              </a:lnSpc>
              <a:buClrTx/>
            </a:pPr>
            <a:r>
              <a:rPr lang="en-US" sz="3600" kern="1200" dirty="0">
                <a:solidFill>
                  <a:schemeClr val="tx1"/>
                </a:solidFill>
                <a:latin typeface="Caveat Brush" pitchFamily="2" charset="0"/>
                <a:ea typeface="+mn-ea"/>
                <a:cs typeface="+mn-cs"/>
              </a:rPr>
              <a:t>Nearly </a:t>
            </a:r>
            <a:r>
              <a:rPr lang="en-US" sz="3600" kern="1200" dirty="0">
                <a:solidFill>
                  <a:schemeClr val="accent6">
                    <a:lumMod val="75000"/>
                  </a:schemeClr>
                </a:solidFill>
                <a:latin typeface="Caveat Brush" pitchFamily="2" charset="0"/>
                <a:ea typeface="+mn-ea"/>
                <a:cs typeface="+mn-cs"/>
              </a:rPr>
              <a:t>1 in 20 </a:t>
            </a:r>
            <a:r>
              <a:rPr lang="en-US" sz="3600" kern="1200" dirty="0">
                <a:latin typeface="Caveat Brush" pitchFamily="2" charset="0"/>
                <a:ea typeface="+mn-ea"/>
                <a:cs typeface="+mn-cs"/>
              </a:rPr>
              <a:t>High School students </a:t>
            </a:r>
          </a:p>
          <a:p>
            <a:pPr algn="ctr" defTabSz="857250">
              <a:lnSpc>
                <a:spcPts val="3300"/>
              </a:lnSpc>
              <a:buClrTx/>
            </a:pPr>
            <a:r>
              <a:rPr lang="en-US" sz="3600" kern="1200" dirty="0">
                <a:latin typeface="Caveat Brush" pitchFamily="2" charset="0"/>
                <a:ea typeface="+mn-ea"/>
                <a:cs typeface="+mn-cs"/>
              </a:rPr>
              <a:t>report current e-cigarette use</a:t>
            </a:r>
          </a:p>
          <a:p>
            <a:pPr algn="ctr" defTabSz="857250">
              <a:lnSpc>
                <a:spcPts val="3300"/>
              </a:lnSpc>
              <a:buClrTx/>
            </a:pPr>
            <a:r>
              <a:rPr lang="en-US" sz="2400" kern="1200" dirty="0">
                <a:latin typeface="Caveat Brush" pitchFamily="2" charset="0"/>
                <a:ea typeface="+mn-ea"/>
                <a:cs typeface="+mn-cs"/>
              </a:rPr>
              <a:t>(Indiana Youth Tobacco Survey, 2012-2024)</a:t>
            </a:r>
          </a:p>
        </p:txBody>
      </p:sp>
    </p:spTree>
    <p:extLst>
      <p:ext uri="{BB962C8B-B14F-4D97-AF65-F5344CB8AC3E}">
        <p14:creationId xmlns:p14="http://schemas.microsoft.com/office/powerpoint/2010/main" val="3134531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MARIJUANA</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136566" y="1234427"/>
            <a:ext cx="8870868" cy="1256562"/>
          </a:xfrm>
          <a:prstGeom prst="rect">
            <a:avLst/>
          </a:prstGeom>
          <a:noFill/>
        </p:spPr>
        <p:txBody>
          <a:bodyPr wrap="square" rtlCol="0">
            <a:spAutoFit/>
          </a:bodyPr>
          <a:lstStyle/>
          <a:p>
            <a:pPr algn="ctr" defTabSz="857250">
              <a:lnSpc>
                <a:spcPts val="4560"/>
              </a:lnSpc>
              <a:buClrTx/>
            </a:pPr>
            <a:r>
              <a:rPr lang="en-US" sz="3600" kern="1200" dirty="0">
                <a:latin typeface="Caveat Brush" pitchFamily="2" charset="0"/>
                <a:ea typeface="+mn-ea"/>
                <a:cs typeface="+mn-cs"/>
              </a:rPr>
              <a:t>Many states have legalized some form of </a:t>
            </a:r>
          </a:p>
          <a:p>
            <a:pPr algn="ctr" defTabSz="857250">
              <a:lnSpc>
                <a:spcPts val="4560"/>
              </a:lnSpc>
              <a:buClrTx/>
            </a:pPr>
            <a:r>
              <a:rPr lang="en-US" sz="3600" kern="1200" dirty="0">
                <a:latin typeface="Caveat Brush" pitchFamily="2" charset="0"/>
                <a:ea typeface="+mn-ea"/>
                <a:cs typeface="+mn-cs"/>
              </a:rPr>
              <a:t>marijuana for medical or recreational use.</a:t>
            </a:r>
          </a:p>
        </p:txBody>
      </p:sp>
      <p:pic>
        <p:nvPicPr>
          <p:cNvPr id="3" name="Google Shape;259;p31" descr="Shallow Focus Photography of Cannabis Plant">
            <a:extLst>
              <a:ext uri="{FF2B5EF4-FFF2-40B4-BE49-F238E27FC236}">
                <a16:creationId xmlns:a16="http://schemas.microsoft.com/office/drawing/2014/main" id="{1CABA2F7-6F5A-9715-087B-47A611932285}"/>
              </a:ext>
            </a:extLst>
          </p:cNvPr>
          <p:cNvPicPr preferRelativeResize="0">
            <a:picLocks/>
          </p:cNvPicPr>
          <p:nvPr/>
        </p:nvPicPr>
        <p:blipFill rotWithShape="1">
          <a:blip r:embed="rId13">
            <a:alphaModFix/>
          </a:blip>
          <a:stretch/>
        </p:blipFill>
        <p:spPr>
          <a:xfrm>
            <a:off x="4885464" y="2638599"/>
            <a:ext cx="3961515" cy="3182389"/>
          </a:xfrm>
          <a:prstGeom prst="rect">
            <a:avLst/>
          </a:prstGeom>
          <a:noFill/>
          <a:ln w="38100">
            <a:solidFill>
              <a:srgbClr val="92D050"/>
            </a:solidFill>
          </a:ln>
        </p:spPr>
      </p:pic>
      <p:sp>
        <p:nvSpPr>
          <p:cNvPr id="12" name="TextBox 11">
            <a:extLst>
              <a:ext uri="{FF2B5EF4-FFF2-40B4-BE49-F238E27FC236}">
                <a16:creationId xmlns:a16="http://schemas.microsoft.com/office/drawing/2014/main" id="{5C3F6CA8-FE1B-1E68-FE84-9061F956D3E6}"/>
              </a:ext>
            </a:extLst>
          </p:cNvPr>
          <p:cNvSpPr txBox="1"/>
          <p:nvPr/>
        </p:nvSpPr>
        <p:spPr>
          <a:xfrm>
            <a:off x="206365" y="2683414"/>
            <a:ext cx="4520723" cy="3011658"/>
          </a:xfrm>
          <a:prstGeom prst="rect">
            <a:avLst/>
          </a:prstGeom>
          <a:noFill/>
        </p:spPr>
        <p:txBody>
          <a:bodyPr wrap="square" rtlCol="0">
            <a:spAutoFit/>
          </a:bodyPr>
          <a:lstStyle/>
          <a:p>
            <a:pPr algn="ctr" defTabSz="857250">
              <a:lnSpc>
                <a:spcPts val="4560"/>
              </a:lnSpc>
              <a:buClrTx/>
            </a:pPr>
            <a:r>
              <a:rPr lang="en-US" sz="3200" kern="1200" dirty="0">
                <a:latin typeface="Caveat Brush" pitchFamily="2" charset="0"/>
                <a:ea typeface="+mn-ea"/>
                <a:cs typeface="+mn-cs"/>
              </a:rPr>
              <a:t>Since marijuana comes from a plant, there is often a                   misunderstanding about the effects during pregnancy                                          and on children.</a:t>
            </a:r>
          </a:p>
        </p:txBody>
      </p:sp>
    </p:spTree>
    <p:extLst>
      <p:ext uri="{BB962C8B-B14F-4D97-AF65-F5344CB8AC3E}">
        <p14:creationId xmlns:p14="http://schemas.microsoft.com/office/powerpoint/2010/main" val="1383414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MARIJUANA: PREGNANCY &amp; BEYOND</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4732718" y="1358609"/>
            <a:ext cx="4147210" cy="5385898"/>
          </a:xfrm>
          <a:prstGeom prst="rect">
            <a:avLst/>
          </a:prstGeom>
          <a:noFill/>
        </p:spPr>
        <p:txBody>
          <a:bodyPr wrap="square" rtlCol="0">
            <a:spAutoFit/>
          </a:bodyPr>
          <a:lstStyle/>
          <a:p>
            <a:pPr algn="ctr" defTabSz="857250">
              <a:lnSpc>
                <a:spcPts val="4560"/>
              </a:lnSpc>
              <a:buClrTx/>
            </a:pPr>
            <a:r>
              <a:rPr lang="en-US" sz="3600" kern="1200" dirty="0">
                <a:latin typeface="Caveat Brush" pitchFamily="2" charset="0"/>
                <a:ea typeface="+mn-ea"/>
                <a:cs typeface="+mn-cs"/>
              </a:rPr>
              <a:t>THC and other marijuana chemicals  can be passed to babies through breast milk.</a:t>
            </a:r>
          </a:p>
          <a:p>
            <a:pPr algn="ctr" defTabSz="857250">
              <a:lnSpc>
                <a:spcPts val="4560"/>
              </a:lnSpc>
              <a:buClrTx/>
            </a:pPr>
            <a:endParaRPr lang="en-US" sz="2000" kern="1200" dirty="0">
              <a:latin typeface="Caveat Brush" pitchFamily="2" charset="0"/>
              <a:ea typeface="+mn-ea"/>
              <a:cs typeface="+mn-cs"/>
            </a:endParaRPr>
          </a:p>
          <a:p>
            <a:pPr algn="ctr" defTabSz="857250">
              <a:lnSpc>
                <a:spcPts val="4560"/>
              </a:lnSpc>
              <a:buClrTx/>
            </a:pPr>
            <a:r>
              <a:rPr lang="en-US" sz="3200" kern="1200" dirty="0">
                <a:latin typeface="Caveat Brush" pitchFamily="2" charset="0"/>
                <a:ea typeface="+mn-ea"/>
                <a:cs typeface="+mn-cs"/>
              </a:rPr>
              <a:t> </a:t>
            </a:r>
            <a:r>
              <a:rPr lang="en-US" sz="3600" kern="1200" dirty="0">
                <a:latin typeface="Caveat Brush" pitchFamily="2" charset="0"/>
                <a:ea typeface="+mn-ea"/>
                <a:cs typeface="+mn-cs"/>
              </a:rPr>
              <a:t>Someone who is breastfeeding should </a:t>
            </a:r>
            <a:r>
              <a:rPr lang="en-US" sz="3600" kern="1200" dirty="0">
                <a:solidFill>
                  <a:schemeClr val="accent6">
                    <a:lumMod val="75000"/>
                  </a:schemeClr>
                </a:solidFill>
                <a:latin typeface="Caveat Brush" pitchFamily="2" charset="0"/>
                <a:ea typeface="+mn-ea"/>
                <a:cs typeface="+mn-cs"/>
              </a:rPr>
              <a:t>NOT</a:t>
            </a:r>
            <a:r>
              <a:rPr lang="en-US" sz="3600" kern="1200" dirty="0">
                <a:latin typeface="Caveat Brush" pitchFamily="2" charset="0"/>
                <a:ea typeface="+mn-ea"/>
                <a:cs typeface="+mn-cs"/>
              </a:rPr>
              <a:t> use marijuana. </a:t>
            </a:r>
          </a:p>
          <a:p>
            <a:pPr algn="ctr" defTabSz="857250">
              <a:lnSpc>
                <a:spcPts val="4560"/>
              </a:lnSpc>
              <a:buClrTx/>
            </a:pPr>
            <a:endParaRPr lang="en-US" sz="3600" kern="1200" dirty="0">
              <a:latin typeface="Caveat Brush" pitchFamily="2" charset="0"/>
              <a:ea typeface="+mn-ea"/>
              <a:cs typeface="+mn-cs"/>
            </a:endParaRPr>
          </a:p>
        </p:txBody>
      </p:sp>
      <p:sp>
        <p:nvSpPr>
          <p:cNvPr id="12" name="TextBox 11">
            <a:extLst>
              <a:ext uri="{FF2B5EF4-FFF2-40B4-BE49-F238E27FC236}">
                <a16:creationId xmlns:a16="http://schemas.microsoft.com/office/drawing/2014/main" id="{5C3F6CA8-FE1B-1E68-FE84-9061F956D3E6}"/>
              </a:ext>
            </a:extLst>
          </p:cNvPr>
          <p:cNvSpPr txBox="1"/>
          <p:nvPr/>
        </p:nvSpPr>
        <p:spPr>
          <a:xfrm>
            <a:off x="330488" y="1260892"/>
            <a:ext cx="4520723" cy="5550815"/>
          </a:xfrm>
          <a:prstGeom prst="rect">
            <a:avLst/>
          </a:prstGeom>
          <a:noFill/>
        </p:spPr>
        <p:txBody>
          <a:bodyPr wrap="square" rtlCol="0">
            <a:spAutoFit/>
          </a:bodyPr>
          <a:lstStyle/>
          <a:p>
            <a:pPr algn="ctr" defTabSz="857250">
              <a:lnSpc>
                <a:spcPts val="4560"/>
              </a:lnSpc>
              <a:buClrTx/>
            </a:pPr>
            <a:r>
              <a:rPr lang="en-US" sz="3200" u="sng" kern="1200" dirty="0">
                <a:latin typeface="Caveat Brush" pitchFamily="2" charset="0"/>
                <a:ea typeface="+mn-ea"/>
                <a:cs typeface="+mn-cs"/>
              </a:rPr>
              <a:t>Health Effects</a:t>
            </a:r>
          </a:p>
          <a:p>
            <a:pPr marL="457200" indent="-457200" defTabSz="857250">
              <a:lnSpc>
                <a:spcPts val="4200"/>
              </a:lnSpc>
              <a:buClrTx/>
              <a:buFont typeface="Arial" panose="020B0604020202020204" pitchFamily="34" charset="0"/>
              <a:buChar char="•"/>
            </a:pPr>
            <a:r>
              <a:rPr lang="en-US" sz="3200" kern="1200" dirty="0">
                <a:latin typeface="Caveat Brush" pitchFamily="2" charset="0"/>
                <a:ea typeface="+mn-ea"/>
                <a:cs typeface="+mn-cs"/>
              </a:rPr>
              <a:t>Premature or Still Birth</a:t>
            </a:r>
          </a:p>
          <a:p>
            <a:pPr marL="457200" indent="-457200" defTabSz="857250">
              <a:lnSpc>
                <a:spcPts val="4200"/>
              </a:lnSpc>
              <a:buClrTx/>
              <a:buFont typeface="Arial" panose="020B0604020202020204" pitchFamily="34" charset="0"/>
              <a:buChar char="•"/>
            </a:pPr>
            <a:r>
              <a:rPr lang="en-US" sz="3200" kern="1200" dirty="0">
                <a:latin typeface="Caveat Brush" pitchFamily="2" charset="0"/>
                <a:ea typeface="+mn-ea"/>
                <a:cs typeface="+mn-cs"/>
              </a:rPr>
              <a:t>Brain Development Issues</a:t>
            </a:r>
          </a:p>
          <a:p>
            <a:pPr marL="457200" indent="-457200" defTabSz="857250">
              <a:lnSpc>
                <a:spcPts val="4200"/>
              </a:lnSpc>
              <a:buClrTx/>
              <a:buFont typeface="Arial" panose="020B0604020202020204" pitchFamily="34" charset="0"/>
              <a:buChar char="•"/>
            </a:pPr>
            <a:r>
              <a:rPr lang="en-US" sz="3200" kern="1200" dirty="0">
                <a:latin typeface="Caveat Brush" pitchFamily="2" charset="0"/>
                <a:ea typeface="+mn-ea"/>
                <a:cs typeface="+mn-cs"/>
              </a:rPr>
              <a:t>Experience Withdrawal Symptoms</a:t>
            </a:r>
          </a:p>
          <a:p>
            <a:pPr marL="457200" indent="-457200" defTabSz="857250">
              <a:lnSpc>
                <a:spcPts val="4200"/>
              </a:lnSpc>
              <a:buClrTx/>
              <a:buFont typeface="Arial" panose="020B0604020202020204" pitchFamily="34" charset="0"/>
              <a:buChar char="•"/>
            </a:pPr>
            <a:r>
              <a:rPr lang="en-US" sz="3200" kern="1200" dirty="0">
                <a:latin typeface="Caveat Brush" pitchFamily="2" charset="0"/>
                <a:ea typeface="+mn-ea"/>
                <a:cs typeface="+mn-cs"/>
              </a:rPr>
              <a:t>Trouble Sleeping</a:t>
            </a:r>
          </a:p>
          <a:p>
            <a:pPr marL="457200" indent="-457200" defTabSz="857250">
              <a:lnSpc>
                <a:spcPts val="4200"/>
              </a:lnSpc>
              <a:buClrTx/>
              <a:buFont typeface="Arial" panose="020B0604020202020204" pitchFamily="34" charset="0"/>
              <a:buChar char="•"/>
            </a:pPr>
            <a:r>
              <a:rPr lang="en-US" sz="3200" kern="1200" dirty="0">
                <a:latin typeface="Caveat Brush" pitchFamily="2" charset="0"/>
                <a:ea typeface="+mn-ea"/>
                <a:cs typeface="+mn-cs"/>
              </a:rPr>
              <a:t>Attention, Memory &amp; Learning Difficulties</a:t>
            </a:r>
          </a:p>
          <a:p>
            <a:pPr marL="457200" indent="-457200" defTabSz="857250">
              <a:lnSpc>
                <a:spcPts val="4200"/>
              </a:lnSpc>
              <a:buClrTx/>
              <a:buFont typeface="Arial" panose="020B0604020202020204" pitchFamily="34" charset="0"/>
              <a:buChar char="•"/>
            </a:pPr>
            <a:r>
              <a:rPr lang="en-US" sz="3200" kern="1200" dirty="0">
                <a:latin typeface="Caveat Brush" pitchFamily="2" charset="0"/>
                <a:ea typeface="+mn-ea"/>
                <a:cs typeface="+mn-cs"/>
              </a:rPr>
              <a:t>Behavior Problems</a:t>
            </a:r>
          </a:p>
          <a:p>
            <a:pPr algn="ctr" defTabSz="857250">
              <a:lnSpc>
                <a:spcPts val="4560"/>
              </a:lnSpc>
              <a:buClrTx/>
            </a:pPr>
            <a:r>
              <a:rPr lang="en-US" sz="3200" kern="1200" dirty="0">
                <a:latin typeface="Caveat Brush" pitchFamily="2" charset="0"/>
                <a:ea typeface="+mn-ea"/>
                <a:cs typeface="+mn-cs"/>
              </a:rPr>
              <a:t> </a:t>
            </a:r>
          </a:p>
        </p:txBody>
      </p:sp>
      <p:sp>
        <p:nvSpPr>
          <p:cNvPr id="7" name="Freeform 7">
            <a:extLst>
              <a:ext uri="{FF2B5EF4-FFF2-40B4-BE49-F238E27FC236}">
                <a16:creationId xmlns:a16="http://schemas.microsoft.com/office/drawing/2014/main" id="{19A8E264-8044-A64F-3752-8D225BEF862F}"/>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 name="AutoShape 5">
            <a:extLst>
              <a:ext uri="{FF2B5EF4-FFF2-40B4-BE49-F238E27FC236}">
                <a16:creationId xmlns:a16="http://schemas.microsoft.com/office/drawing/2014/main" id="{1493F4CC-515A-2B35-D8BF-79E0ABF2EF8A}"/>
              </a:ext>
            </a:extLst>
          </p:cNvPr>
          <p:cNvSpPr/>
          <p:nvPr/>
        </p:nvSpPr>
        <p:spPr>
          <a:xfrm flipV="1">
            <a:off x="4732718" y="1603168"/>
            <a:ext cx="0" cy="4797631"/>
          </a:xfrm>
          <a:prstGeom prst="line">
            <a:avLst/>
          </a:prstGeom>
          <a:ln w="57150" cap="flat">
            <a:solidFill>
              <a:srgbClr val="C9E265"/>
            </a:solidFill>
            <a:prstDash val="sysDot"/>
            <a:headEnd type="triangle" w="lg" len="med"/>
            <a:tailEnd type="triangle" w="lg" len="med"/>
          </a:ln>
        </p:spPr>
        <p:txBody>
          <a:bodyPr/>
          <a:lstStyle/>
          <a:p>
            <a:endParaRPr lang="en-US"/>
          </a:p>
        </p:txBody>
      </p:sp>
    </p:spTree>
    <p:extLst>
      <p:ext uri="{BB962C8B-B14F-4D97-AF65-F5344CB8AC3E}">
        <p14:creationId xmlns:p14="http://schemas.microsoft.com/office/powerpoint/2010/main" val="2854303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576691-6580-3CE0-34A5-8D90DD7D3293}"/>
              </a:ext>
            </a:extLst>
          </p:cNvPr>
          <p:cNvPicPr>
            <a:picLocks noChangeAspect="1"/>
          </p:cNvPicPr>
          <p:nvPr/>
        </p:nvPicPr>
        <p:blipFill>
          <a:blip r:embed="rId3"/>
          <a:stretch>
            <a:fillRect/>
          </a:stretch>
        </p:blipFill>
        <p:spPr>
          <a:xfrm>
            <a:off x="804727" y="3994855"/>
            <a:ext cx="7351741" cy="2767465"/>
          </a:xfrm>
          <a:prstGeom prst="rect">
            <a:avLst/>
          </a:prstGeom>
        </p:spPr>
      </p:pic>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SECONDHAND MARIJUANA SMOKE</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0" name="Freeform 7">
            <a:extLst>
              <a:ext uri="{FF2B5EF4-FFF2-40B4-BE49-F238E27FC236}">
                <a16:creationId xmlns:a16="http://schemas.microsoft.com/office/drawing/2014/main" id="{FDCD4B65-5DEE-B147-055E-90E277212DD7}"/>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332719" y="1391179"/>
            <a:ext cx="8478560" cy="4345357"/>
          </a:xfrm>
          <a:prstGeom prst="rect">
            <a:avLst/>
          </a:prstGeom>
          <a:noFill/>
        </p:spPr>
        <p:txBody>
          <a:bodyPr wrap="square" rtlCol="0">
            <a:spAutoFit/>
          </a:bodyPr>
          <a:lstStyle/>
          <a:p>
            <a:pPr algn="ctr" defTabSz="857250">
              <a:lnSpc>
                <a:spcPts val="4800"/>
              </a:lnSpc>
              <a:buClrTx/>
            </a:pPr>
            <a:r>
              <a:rPr lang="en-US" sz="3600" kern="1200" dirty="0">
                <a:latin typeface="Caveat Brush" pitchFamily="2" charset="0"/>
                <a:ea typeface="+mn-ea"/>
                <a:cs typeface="+mn-cs"/>
              </a:rPr>
              <a:t>Children exposed to secondhand marijuana smoke: </a:t>
            </a:r>
          </a:p>
          <a:p>
            <a:pPr algn="ctr" defTabSz="857250">
              <a:lnSpc>
                <a:spcPts val="4800"/>
              </a:lnSpc>
              <a:buClrTx/>
            </a:pPr>
            <a:r>
              <a:rPr lang="en-US" sz="3200" kern="1200" dirty="0">
                <a:latin typeface="Caveat Brush" pitchFamily="2" charset="0"/>
                <a:ea typeface="+mn-ea"/>
                <a:cs typeface="+mn-cs"/>
              </a:rPr>
              <a:t>Have shown traces of THC in their urine</a:t>
            </a:r>
          </a:p>
          <a:p>
            <a:pPr algn="ctr" defTabSz="857250">
              <a:lnSpc>
                <a:spcPts val="4800"/>
              </a:lnSpc>
              <a:buClrTx/>
            </a:pPr>
            <a:r>
              <a:rPr lang="en-US" sz="3200" kern="1200" dirty="0">
                <a:latin typeface="Caveat Brush" pitchFamily="2" charset="0"/>
                <a:ea typeface="+mn-ea"/>
                <a:cs typeface="+mn-cs"/>
              </a:rPr>
              <a:t>Can be triggered to have asthma attacks </a:t>
            </a:r>
          </a:p>
          <a:p>
            <a:pPr algn="ctr" defTabSz="857250">
              <a:lnSpc>
                <a:spcPts val="4800"/>
              </a:lnSpc>
              <a:buClrTx/>
            </a:pPr>
            <a:r>
              <a:rPr lang="en-US" sz="3200" kern="1200" dirty="0">
                <a:latin typeface="Caveat Brush" pitchFamily="2" charset="0"/>
                <a:ea typeface="+mn-ea"/>
                <a:cs typeface="+mn-cs"/>
              </a:rPr>
              <a:t>Experience reduced memory &amp; coordination</a:t>
            </a:r>
          </a:p>
          <a:p>
            <a:pPr algn="ctr" defTabSz="857250">
              <a:lnSpc>
                <a:spcPts val="4800"/>
              </a:lnSpc>
              <a:buClrTx/>
            </a:pPr>
            <a:endParaRPr lang="en-US" sz="3200" kern="1200" dirty="0">
              <a:latin typeface="Caveat Brush" pitchFamily="2" charset="0"/>
              <a:ea typeface="+mn-ea"/>
              <a:cs typeface="+mn-cs"/>
            </a:endParaRPr>
          </a:p>
          <a:p>
            <a:pPr algn="ctr" defTabSz="857250">
              <a:lnSpc>
                <a:spcPts val="4800"/>
              </a:lnSpc>
              <a:buClrTx/>
            </a:pPr>
            <a:endParaRPr lang="en-US" sz="3200" kern="1200" dirty="0">
              <a:latin typeface="Caveat Brush" pitchFamily="2" charset="0"/>
              <a:ea typeface="+mn-ea"/>
              <a:cs typeface="+mn-cs"/>
            </a:endParaRPr>
          </a:p>
          <a:p>
            <a:pPr defTabSz="857250">
              <a:lnSpc>
                <a:spcPts val="4560"/>
              </a:lnSpc>
              <a:buClrTx/>
            </a:pPr>
            <a:endParaRPr lang="en-US" sz="3200" kern="1200" dirty="0">
              <a:latin typeface="Caveat Brush" pitchFamily="2" charset="0"/>
              <a:ea typeface="+mn-ea"/>
              <a:cs typeface="+mn-cs"/>
            </a:endParaRPr>
          </a:p>
        </p:txBody>
      </p:sp>
    </p:spTree>
    <p:extLst>
      <p:ext uri="{BB962C8B-B14F-4D97-AF65-F5344CB8AC3E}">
        <p14:creationId xmlns:p14="http://schemas.microsoft.com/office/powerpoint/2010/main" val="577014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6F867-16E8-D479-869C-26DC611028B1}"/>
            </a:ext>
          </a:extLst>
        </p:cNvPr>
        <p:cNvGrpSpPr/>
        <p:nvPr/>
      </p:nvGrpSpPr>
      <p:grpSpPr>
        <a:xfrm>
          <a:off x="0" y="0"/>
          <a:ext cx="0" cy="0"/>
          <a:chOff x="0" y="0"/>
          <a:chExt cx="0" cy="0"/>
        </a:xfrm>
      </p:grpSpPr>
      <p:pic>
        <p:nvPicPr>
          <p:cNvPr id="16" name="Picture 15" descr="A group of candy packages&#10;&#10;AI-generated content may be incorrect.">
            <a:extLst>
              <a:ext uri="{FF2B5EF4-FFF2-40B4-BE49-F238E27FC236}">
                <a16:creationId xmlns:a16="http://schemas.microsoft.com/office/drawing/2014/main" id="{F200DF31-E03B-081F-E491-F28184BBEE83}"/>
              </a:ext>
            </a:extLst>
          </p:cNvPr>
          <p:cNvPicPr>
            <a:picLocks noChangeAspect="1"/>
          </p:cNvPicPr>
          <p:nvPr/>
        </p:nvPicPr>
        <p:blipFill>
          <a:blip r:embed="rId3"/>
          <a:stretch>
            <a:fillRect/>
          </a:stretch>
        </p:blipFill>
        <p:spPr>
          <a:xfrm>
            <a:off x="632244" y="2634862"/>
            <a:ext cx="7879511" cy="4130122"/>
          </a:xfrm>
          <a:prstGeom prst="rect">
            <a:avLst/>
          </a:prstGeom>
        </p:spPr>
      </p:pic>
      <p:sp>
        <p:nvSpPr>
          <p:cNvPr id="4" name="Freeform 4">
            <a:extLst>
              <a:ext uri="{FF2B5EF4-FFF2-40B4-BE49-F238E27FC236}">
                <a16:creationId xmlns:a16="http://schemas.microsoft.com/office/drawing/2014/main" id="{433C79D4-A36B-D983-51F6-07B98F94BC20}"/>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AC3E43DE-B90C-7D6C-D562-9B8DDEF36803}"/>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4037C9AE-555F-A74A-B5AC-A41CB8CCD017}"/>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A4F6B16C-E844-F54D-0B21-1FAF564AAA22}"/>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055C0B32-9532-2070-3D3B-9D4235AF9753}"/>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MARIJUANA</a:t>
            </a:r>
          </a:p>
        </p:txBody>
      </p:sp>
      <p:sp>
        <p:nvSpPr>
          <p:cNvPr id="13" name="Freeform 13">
            <a:extLst>
              <a:ext uri="{FF2B5EF4-FFF2-40B4-BE49-F238E27FC236}">
                <a16:creationId xmlns:a16="http://schemas.microsoft.com/office/drawing/2014/main" id="{6D09030D-6F2F-1484-AE47-8C8C9361AE59}"/>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1CD9D22C-81CB-0874-AB9F-28088D821FEA}"/>
              </a:ext>
            </a:extLst>
          </p:cNvPr>
          <p:cNvSpPr txBox="1"/>
          <p:nvPr/>
        </p:nvSpPr>
        <p:spPr>
          <a:xfrm>
            <a:off x="0" y="1193009"/>
            <a:ext cx="9144000" cy="1846468"/>
          </a:xfrm>
          <a:prstGeom prst="rect">
            <a:avLst/>
          </a:prstGeom>
          <a:noFill/>
        </p:spPr>
        <p:txBody>
          <a:bodyPr wrap="square" rtlCol="0">
            <a:spAutoFit/>
          </a:bodyPr>
          <a:lstStyle/>
          <a:p>
            <a:pPr algn="ctr" defTabSz="857250">
              <a:lnSpc>
                <a:spcPts val="4560"/>
              </a:lnSpc>
              <a:buClrTx/>
            </a:pPr>
            <a:r>
              <a:rPr lang="en-US" sz="3800" kern="1200" dirty="0">
                <a:solidFill>
                  <a:srgbClr val="F98832"/>
                </a:solidFill>
                <a:latin typeface="Caveat Brush" pitchFamily="2" charset="0"/>
                <a:ea typeface="+mn-ea"/>
                <a:cs typeface="+mn-cs"/>
              </a:rPr>
              <a:t>Gummies</a:t>
            </a:r>
            <a:r>
              <a:rPr lang="en-US" sz="3800" kern="1200" dirty="0">
                <a:latin typeface="Caveat Brush" pitchFamily="2" charset="0"/>
                <a:ea typeface="+mn-ea"/>
                <a:cs typeface="+mn-cs"/>
              </a:rPr>
              <a:t> – </a:t>
            </a:r>
            <a:r>
              <a:rPr lang="en-US" sz="3800" kern="1200" dirty="0">
                <a:solidFill>
                  <a:srgbClr val="8FDB33"/>
                </a:solidFill>
                <a:latin typeface="Caveat Brush" pitchFamily="2" charset="0"/>
                <a:ea typeface="+mn-ea"/>
                <a:cs typeface="+mn-cs"/>
              </a:rPr>
              <a:t>Edibles</a:t>
            </a:r>
            <a:r>
              <a:rPr lang="en-US" sz="3800" kern="1200" dirty="0">
                <a:latin typeface="Caveat Brush" pitchFamily="2" charset="0"/>
                <a:ea typeface="+mn-ea"/>
                <a:cs typeface="+mn-cs"/>
              </a:rPr>
              <a:t> - </a:t>
            </a:r>
            <a:r>
              <a:rPr lang="en-US" sz="3800" kern="1200" dirty="0">
                <a:solidFill>
                  <a:srgbClr val="F98832"/>
                </a:solidFill>
                <a:latin typeface="Caveat Brush" pitchFamily="2" charset="0"/>
                <a:ea typeface="+mn-ea"/>
                <a:cs typeface="+mn-cs"/>
              </a:rPr>
              <a:t>Delta Products </a:t>
            </a:r>
            <a:r>
              <a:rPr lang="en-US" sz="3800" kern="1200" dirty="0">
                <a:latin typeface="Caveat Brush" pitchFamily="2" charset="0"/>
                <a:ea typeface="+mn-ea"/>
                <a:cs typeface="+mn-cs"/>
              </a:rPr>
              <a:t>- </a:t>
            </a:r>
            <a:r>
              <a:rPr lang="en-US" sz="3800" kern="1200" dirty="0">
                <a:solidFill>
                  <a:srgbClr val="8FDB33"/>
                </a:solidFill>
                <a:latin typeface="Caveat Brush" pitchFamily="2" charset="0"/>
                <a:ea typeface="+mn-ea"/>
                <a:cs typeface="+mn-cs"/>
              </a:rPr>
              <a:t>THC Drinks</a:t>
            </a:r>
          </a:p>
          <a:p>
            <a:pPr algn="ctr" defTabSz="857250">
              <a:lnSpc>
                <a:spcPts val="4560"/>
              </a:lnSpc>
              <a:buClrTx/>
            </a:pPr>
            <a:r>
              <a:rPr lang="en-US" sz="3400" kern="1200" dirty="0">
                <a:latin typeface="Caveat Brush" pitchFamily="2" charset="0"/>
                <a:ea typeface="+mn-ea"/>
                <a:cs typeface="+mn-cs"/>
              </a:rPr>
              <a:t>often unregulated/illegal &amp; appeal to children</a:t>
            </a:r>
          </a:p>
          <a:p>
            <a:pPr algn="ctr" defTabSz="857250">
              <a:lnSpc>
                <a:spcPts val="4560"/>
              </a:lnSpc>
              <a:buClrTx/>
            </a:pPr>
            <a:endParaRPr lang="en-US" sz="3600" kern="1200" dirty="0">
              <a:latin typeface="Caveat Brush" pitchFamily="2" charset="0"/>
              <a:ea typeface="+mn-ea"/>
              <a:cs typeface="+mn-cs"/>
            </a:endParaRPr>
          </a:p>
        </p:txBody>
      </p:sp>
    </p:spTree>
    <p:extLst>
      <p:ext uri="{BB962C8B-B14F-4D97-AF65-F5344CB8AC3E}">
        <p14:creationId xmlns:p14="http://schemas.microsoft.com/office/powerpoint/2010/main" val="2016278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LET’S TALK MONEY</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685800" y="1151293"/>
            <a:ext cx="7709052" cy="1136593"/>
          </a:xfrm>
          <a:prstGeom prst="rect">
            <a:avLst/>
          </a:prstGeom>
          <a:noFill/>
        </p:spPr>
        <p:txBody>
          <a:bodyPr wrap="square" rtlCol="0">
            <a:spAutoFit/>
          </a:bodyPr>
          <a:lstStyle/>
          <a:p>
            <a:pPr algn="ctr" defTabSz="857250">
              <a:lnSpc>
                <a:spcPts val="4000"/>
              </a:lnSpc>
              <a:buClrTx/>
            </a:pPr>
            <a:r>
              <a:rPr lang="en-US" sz="4000" kern="1200" dirty="0">
                <a:latin typeface="Caveat Brush" pitchFamily="2" charset="0"/>
                <a:ea typeface="+mn-ea"/>
                <a:cs typeface="+mn-cs"/>
              </a:rPr>
              <a:t>Tobacco use not only costs us our health, but also a lot of money!  </a:t>
            </a:r>
          </a:p>
        </p:txBody>
      </p:sp>
      <p:sp>
        <p:nvSpPr>
          <p:cNvPr id="12" name="TextBox 11">
            <a:extLst>
              <a:ext uri="{FF2B5EF4-FFF2-40B4-BE49-F238E27FC236}">
                <a16:creationId xmlns:a16="http://schemas.microsoft.com/office/drawing/2014/main" id="{5C3F6CA8-FE1B-1E68-FE84-9061F956D3E6}"/>
              </a:ext>
            </a:extLst>
          </p:cNvPr>
          <p:cNvSpPr txBox="1"/>
          <p:nvPr/>
        </p:nvSpPr>
        <p:spPr>
          <a:xfrm>
            <a:off x="325909" y="2302298"/>
            <a:ext cx="5355066" cy="4247317"/>
          </a:xfrm>
          <a:prstGeom prst="rect">
            <a:avLst/>
          </a:prstGeom>
          <a:noFill/>
        </p:spPr>
        <p:txBody>
          <a:bodyPr wrap="square" rtlCol="0">
            <a:spAutoFit/>
          </a:bodyPr>
          <a:lstStyle/>
          <a:p>
            <a:pPr algn="ctr" defTabSz="857250">
              <a:buClrTx/>
            </a:pPr>
            <a:r>
              <a:rPr lang="en-US" sz="3200" kern="1200" dirty="0">
                <a:latin typeface="Caveat Brush" pitchFamily="2" charset="0"/>
                <a:ea typeface="+mn-ea"/>
                <a:cs typeface="+mn-cs"/>
              </a:rPr>
              <a:t>In Indiana the average cost of a pack of cigarettes is </a:t>
            </a:r>
            <a:r>
              <a:rPr lang="en-US" sz="3200" kern="1200" dirty="0">
                <a:solidFill>
                  <a:schemeClr val="accent6">
                    <a:lumMod val="75000"/>
                  </a:schemeClr>
                </a:solidFill>
                <a:latin typeface="Caveat Brush" pitchFamily="2" charset="0"/>
                <a:ea typeface="+mn-ea"/>
                <a:cs typeface="+mn-cs"/>
              </a:rPr>
              <a:t>$11</a:t>
            </a:r>
            <a:br>
              <a:rPr lang="en-US" sz="1200" kern="1200" dirty="0">
                <a:solidFill>
                  <a:schemeClr val="accent6">
                    <a:lumMod val="75000"/>
                  </a:schemeClr>
                </a:solidFill>
                <a:latin typeface="Caveat Brush" pitchFamily="2" charset="0"/>
                <a:ea typeface="+mn-ea"/>
                <a:cs typeface="+mn-cs"/>
              </a:rPr>
            </a:br>
            <a:endParaRPr lang="en-US" sz="1200" kern="1200" dirty="0">
              <a:solidFill>
                <a:schemeClr val="accent6">
                  <a:lumMod val="75000"/>
                </a:schemeClr>
              </a:solidFill>
              <a:latin typeface="Caveat Brush" pitchFamily="2" charset="0"/>
              <a:ea typeface="+mn-ea"/>
              <a:cs typeface="+mn-cs"/>
            </a:endParaRPr>
          </a:p>
          <a:p>
            <a:pPr algn="ctr" defTabSz="857250">
              <a:buClrTx/>
            </a:pPr>
            <a:r>
              <a:rPr lang="en-US" sz="3200" kern="1200" dirty="0">
                <a:latin typeface="Caveat Brush" pitchFamily="2" charset="0"/>
                <a:ea typeface="+mn-ea"/>
                <a:cs typeface="+mn-cs"/>
              </a:rPr>
              <a:t>Smoking a pack a day costs </a:t>
            </a:r>
          </a:p>
          <a:p>
            <a:pPr algn="ctr" defTabSz="857250">
              <a:buClrTx/>
            </a:pPr>
            <a:r>
              <a:rPr lang="en-US" sz="3200" kern="1200" dirty="0">
                <a:solidFill>
                  <a:schemeClr val="accent6">
                    <a:lumMod val="75000"/>
                  </a:schemeClr>
                </a:solidFill>
                <a:latin typeface="Caveat Brush" pitchFamily="2" charset="0"/>
                <a:ea typeface="+mn-ea"/>
                <a:cs typeface="+mn-cs"/>
              </a:rPr>
              <a:t>$4,015</a:t>
            </a:r>
            <a:r>
              <a:rPr lang="en-US" sz="3200" kern="1200" dirty="0">
                <a:latin typeface="Caveat Brush" pitchFamily="2" charset="0"/>
                <a:ea typeface="+mn-ea"/>
                <a:cs typeface="+mn-cs"/>
              </a:rPr>
              <a:t> </a:t>
            </a:r>
            <a:r>
              <a:rPr lang="en-US" sz="3200" kern="1200" dirty="0">
                <a:solidFill>
                  <a:schemeClr val="accent6">
                    <a:lumMod val="75000"/>
                  </a:schemeClr>
                </a:solidFill>
                <a:latin typeface="Caveat Brush" pitchFamily="2" charset="0"/>
                <a:ea typeface="+mn-ea"/>
                <a:cs typeface="+mn-cs"/>
              </a:rPr>
              <a:t>a year!</a:t>
            </a:r>
          </a:p>
          <a:p>
            <a:pPr algn="ctr" defTabSz="857250">
              <a:buClrTx/>
            </a:pPr>
            <a:r>
              <a:rPr lang="en-US" sz="2000" kern="1200" dirty="0">
                <a:latin typeface="Caveat Brush" pitchFamily="2" charset="0"/>
                <a:ea typeface="+mn-ea"/>
                <a:cs typeface="+mn-cs"/>
              </a:rPr>
              <a:t>(over $20,000 in 5 years!) </a:t>
            </a:r>
            <a:r>
              <a:rPr lang="en-US" sz="2200" kern="1200" dirty="0">
                <a:solidFill>
                  <a:schemeClr val="accent6">
                    <a:lumMod val="75000"/>
                  </a:schemeClr>
                </a:solidFill>
                <a:latin typeface="Caveat Brush" pitchFamily="2" charset="0"/>
                <a:ea typeface="+mn-ea"/>
                <a:cs typeface="+mn-cs"/>
              </a:rPr>
              <a:t> </a:t>
            </a:r>
            <a:br>
              <a:rPr lang="en-US" sz="1200" kern="1200" dirty="0">
                <a:solidFill>
                  <a:schemeClr val="accent6">
                    <a:lumMod val="75000"/>
                  </a:schemeClr>
                </a:solidFill>
                <a:latin typeface="Caveat Brush" pitchFamily="2" charset="0"/>
                <a:ea typeface="+mn-ea"/>
                <a:cs typeface="+mn-cs"/>
              </a:rPr>
            </a:br>
            <a:br>
              <a:rPr lang="en-US" sz="1200" kern="1200" dirty="0">
                <a:solidFill>
                  <a:schemeClr val="accent6">
                    <a:lumMod val="75000"/>
                  </a:schemeClr>
                </a:solidFill>
                <a:latin typeface="Caveat Brush" pitchFamily="2" charset="0"/>
                <a:ea typeface="+mn-ea"/>
                <a:cs typeface="+mn-cs"/>
              </a:rPr>
            </a:br>
            <a:r>
              <a:rPr lang="en-US" sz="3200" kern="1200" dirty="0">
                <a:latin typeface="Caveat Brush" pitchFamily="2" charset="0"/>
                <a:ea typeface="+mn-ea"/>
                <a:cs typeface="+mn-cs"/>
              </a:rPr>
              <a:t>Additional expenses include doctor’s visits &amp; medications, plus time off work and missed school.</a:t>
            </a:r>
          </a:p>
        </p:txBody>
      </p:sp>
      <p:pic>
        <p:nvPicPr>
          <p:cNvPr id="7" name="Picture 2">
            <a:extLst>
              <a:ext uri="{FF2B5EF4-FFF2-40B4-BE49-F238E27FC236}">
                <a16:creationId xmlns:a16="http://schemas.microsoft.com/office/drawing/2014/main" id="{F8307375-ECA4-FE5C-4778-ED215F35953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5906" b="3659"/>
          <a:stretch/>
        </p:blipFill>
        <p:spPr bwMode="auto">
          <a:xfrm>
            <a:off x="5764344" y="2416998"/>
            <a:ext cx="3053747" cy="3680581"/>
          </a:xfrm>
          <a:prstGeom prst="rect">
            <a:avLst/>
          </a:prstGeom>
          <a:noFill/>
          <a:ln w="38100">
            <a:solidFill>
              <a:srgbClr val="92D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632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MEDICAID COVERS QUITTING</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2414138" y="1315403"/>
            <a:ext cx="4316681" cy="5201809"/>
          </a:xfrm>
          <a:prstGeom prst="rect">
            <a:avLst/>
          </a:prstGeom>
          <a:noFill/>
        </p:spPr>
        <p:txBody>
          <a:bodyPr wrap="square" rtlCol="0">
            <a:spAutoFit/>
          </a:bodyPr>
          <a:lstStyle/>
          <a:p>
            <a:pPr algn="ctr" defTabSz="857250">
              <a:lnSpc>
                <a:spcPts val="3600"/>
              </a:lnSpc>
              <a:buClrTx/>
            </a:pPr>
            <a:r>
              <a:rPr lang="en-US" sz="3600" kern="1200" dirty="0">
                <a:latin typeface="Caveat Brush" pitchFamily="2" charset="0"/>
                <a:ea typeface="+mn-ea"/>
                <a:cs typeface="+mn-cs"/>
              </a:rPr>
              <a:t>Indiana Medicaid covers:</a:t>
            </a:r>
          </a:p>
          <a:p>
            <a:pPr algn="ctr" defTabSz="857250">
              <a:lnSpc>
                <a:spcPts val="3600"/>
              </a:lnSpc>
              <a:buClrTx/>
            </a:pPr>
            <a:endParaRPr lang="en-US" sz="3200" kern="1200" dirty="0">
              <a:latin typeface="Caveat Brush" pitchFamily="2" charset="0"/>
              <a:ea typeface="+mn-ea"/>
              <a:cs typeface="+mn-cs"/>
            </a:endParaRPr>
          </a:p>
          <a:p>
            <a:pPr algn="ctr" defTabSz="857250">
              <a:lnSpc>
                <a:spcPts val="3600"/>
              </a:lnSpc>
              <a:buClrTx/>
            </a:pPr>
            <a:r>
              <a:rPr lang="en-US" sz="3600" kern="1200" dirty="0">
                <a:latin typeface="Caveat Brush" pitchFamily="2" charset="0"/>
                <a:ea typeface="+mn-ea"/>
                <a:cs typeface="+mn-cs"/>
              </a:rPr>
              <a:t>Counseling</a:t>
            </a:r>
          </a:p>
          <a:p>
            <a:pPr algn="ctr" defTabSz="857250">
              <a:lnSpc>
                <a:spcPts val="3600"/>
              </a:lnSpc>
              <a:buClrTx/>
            </a:pPr>
            <a:endParaRPr lang="en-US" sz="3600" kern="1200" dirty="0">
              <a:latin typeface="Caveat Brush" pitchFamily="2" charset="0"/>
              <a:ea typeface="+mn-ea"/>
              <a:cs typeface="+mn-cs"/>
            </a:endParaRPr>
          </a:p>
          <a:p>
            <a:pPr algn="ctr" defTabSz="857250">
              <a:lnSpc>
                <a:spcPts val="3600"/>
              </a:lnSpc>
              <a:buClrTx/>
            </a:pPr>
            <a:r>
              <a:rPr lang="en-US" sz="3600" kern="1200" dirty="0">
                <a:latin typeface="Caveat Brush" pitchFamily="2" charset="0"/>
                <a:ea typeface="+mn-ea"/>
                <a:cs typeface="+mn-cs"/>
              </a:rPr>
              <a:t>Nicotine </a:t>
            </a:r>
          </a:p>
          <a:p>
            <a:pPr algn="ctr" defTabSz="857250">
              <a:lnSpc>
                <a:spcPts val="3600"/>
              </a:lnSpc>
              <a:buClrTx/>
            </a:pPr>
            <a:r>
              <a:rPr lang="en-US" sz="3600" kern="1200" dirty="0">
                <a:latin typeface="Caveat Brush" pitchFamily="2" charset="0"/>
                <a:ea typeface="+mn-ea"/>
                <a:cs typeface="+mn-cs"/>
              </a:rPr>
              <a:t>Replacement </a:t>
            </a:r>
          </a:p>
          <a:p>
            <a:pPr algn="ctr" defTabSz="857250">
              <a:lnSpc>
                <a:spcPts val="3600"/>
              </a:lnSpc>
              <a:buClrTx/>
            </a:pPr>
            <a:r>
              <a:rPr lang="en-US" sz="3600" kern="1200" dirty="0">
                <a:latin typeface="Caveat Brush" pitchFamily="2" charset="0"/>
                <a:ea typeface="+mn-ea"/>
                <a:cs typeface="+mn-cs"/>
              </a:rPr>
              <a:t>Therapies</a:t>
            </a:r>
          </a:p>
          <a:p>
            <a:pPr algn="ctr" defTabSz="857250">
              <a:lnSpc>
                <a:spcPts val="3600"/>
              </a:lnSpc>
              <a:buClrTx/>
            </a:pPr>
            <a:endParaRPr lang="en-US" sz="3600" kern="1200" dirty="0">
              <a:latin typeface="Caveat Brush" pitchFamily="2" charset="0"/>
              <a:ea typeface="+mn-ea"/>
              <a:cs typeface="+mn-cs"/>
            </a:endParaRPr>
          </a:p>
          <a:p>
            <a:pPr algn="ctr" defTabSz="857250">
              <a:lnSpc>
                <a:spcPts val="3600"/>
              </a:lnSpc>
              <a:buClrTx/>
            </a:pPr>
            <a:r>
              <a:rPr lang="en-US" sz="3600" kern="1200" dirty="0">
                <a:latin typeface="Caveat Brush" pitchFamily="2" charset="0"/>
                <a:ea typeface="+mn-ea"/>
                <a:cs typeface="+mn-cs"/>
              </a:rPr>
              <a:t>Prescribed </a:t>
            </a:r>
          </a:p>
          <a:p>
            <a:pPr algn="ctr" defTabSz="857250">
              <a:lnSpc>
                <a:spcPts val="3600"/>
              </a:lnSpc>
              <a:buClrTx/>
            </a:pPr>
            <a:r>
              <a:rPr lang="en-US" sz="3600" kern="1200" dirty="0">
                <a:latin typeface="Caveat Brush" pitchFamily="2" charset="0"/>
                <a:ea typeface="+mn-ea"/>
                <a:cs typeface="+mn-cs"/>
              </a:rPr>
              <a:t>Medications</a:t>
            </a:r>
          </a:p>
          <a:p>
            <a:pPr defTabSz="857250">
              <a:lnSpc>
                <a:spcPts val="3600"/>
              </a:lnSpc>
              <a:buClrTx/>
            </a:pPr>
            <a:endParaRPr lang="en-US" sz="4000" kern="1200" dirty="0">
              <a:latin typeface="Caveat Brush" pitchFamily="2" charset="0"/>
              <a:ea typeface="+mn-ea"/>
              <a:cs typeface="+mn-cs"/>
            </a:endParaRPr>
          </a:p>
        </p:txBody>
      </p:sp>
      <p:pic>
        <p:nvPicPr>
          <p:cNvPr id="3" name="Google Shape;409;p46">
            <a:extLst>
              <a:ext uri="{FF2B5EF4-FFF2-40B4-BE49-F238E27FC236}">
                <a16:creationId xmlns:a16="http://schemas.microsoft.com/office/drawing/2014/main" id="{07AC18F4-0FBF-1D67-E652-22DC88DA4C1F}"/>
              </a:ext>
            </a:extLst>
          </p:cNvPr>
          <p:cNvPicPr preferRelativeResize="0"/>
          <p:nvPr/>
        </p:nvPicPr>
        <p:blipFill>
          <a:blip r:embed="rId11">
            <a:alphaModFix/>
            <a:extLst>
              <a:ext uri="{BEBA8EAE-BF5A-486C-A8C5-ECC9F3942E4B}">
                <a14:imgProps xmlns:a14="http://schemas.microsoft.com/office/drawing/2010/main">
                  <a14:imgLayer r:embed="rId12">
                    <a14:imgEffect>
                      <a14:sharpenSoften amount="32000"/>
                    </a14:imgEffect>
                    <a14:imgEffect>
                      <a14:brightnessContrast contrast="20000"/>
                    </a14:imgEffect>
                  </a14:imgLayer>
                </a14:imgProps>
              </a:ext>
            </a:extLst>
          </a:blip>
          <a:stretch>
            <a:fillRect/>
          </a:stretch>
        </p:blipFill>
        <p:spPr>
          <a:xfrm>
            <a:off x="6137462" y="4135223"/>
            <a:ext cx="2702194" cy="1798175"/>
          </a:xfrm>
          <a:prstGeom prst="rect">
            <a:avLst/>
          </a:prstGeom>
          <a:noFill/>
          <a:ln w="38100">
            <a:solidFill>
              <a:srgbClr val="92D050"/>
            </a:solidFill>
          </a:ln>
        </p:spPr>
      </p:pic>
      <p:pic>
        <p:nvPicPr>
          <p:cNvPr id="12" name="Google Shape;412;p46">
            <a:extLst>
              <a:ext uri="{FF2B5EF4-FFF2-40B4-BE49-F238E27FC236}">
                <a16:creationId xmlns:a16="http://schemas.microsoft.com/office/drawing/2014/main" id="{5B9D174E-9590-B3B2-BA34-FF488C968EF6}"/>
              </a:ext>
            </a:extLst>
          </p:cNvPr>
          <p:cNvPicPr preferRelativeResize="0"/>
          <p:nvPr/>
        </p:nvPicPr>
        <p:blipFill>
          <a:blip r:embed="rId13">
            <a:alphaModFix/>
            <a:extLst>
              <a:ext uri="{BEBA8EAE-BF5A-486C-A8C5-ECC9F3942E4B}">
                <a14:imgProps xmlns:a14="http://schemas.microsoft.com/office/drawing/2010/main">
                  <a14:imgLayer r:embed="rId14">
                    <a14:imgEffect>
                      <a14:sharpenSoften amount="29000"/>
                    </a14:imgEffect>
                    <a14:imgEffect>
                      <a14:brightnessContrast bright="4000" contrast="15000"/>
                    </a14:imgEffect>
                  </a14:imgLayer>
                </a14:imgProps>
              </a:ext>
            </a:extLst>
          </a:blip>
          <a:stretch>
            <a:fillRect/>
          </a:stretch>
        </p:blipFill>
        <p:spPr>
          <a:xfrm>
            <a:off x="304346" y="2103307"/>
            <a:ext cx="2702194" cy="1803331"/>
          </a:xfrm>
          <a:prstGeom prst="rect">
            <a:avLst/>
          </a:prstGeom>
          <a:noFill/>
          <a:ln w="38100">
            <a:solidFill>
              <a:srgbClr val="92D050"/>
            </a:solidFill>
          </a:ln>
        </p:spPr>
      </p:pic>
      <p:pic>
        <p:nvPicPr>
          <p:cNvPr id="14" name="Google Shape;410;p46">
            <a:extLst>
              <a:ext uri="{FF2B5EF4-FFF2-40B4-BE49-F238E27FC236}">
                <a16:creationId xmlns:a16="http://schemas.microsoft.com/office/drawing/2014/main" id="{F91779A2-96BD-0618-780E-156FABE14FD4}"/>
              </a:ext>
            </a:extLst>
          </p:cNvPr>
          <p:cNvPicPr preferRelativeResize="0"/>
          <p:nvPr/>
        </p:nvPicPr>
        <p:blipFill>
          <a:blip r:embed="rId15">
            <a:alphaModFix/>
            <a:extLst>
              <a:ext uri="{BEBA8EAE-BF5A-486C-A8C5-ECC9F3942E4B}">
                <a14:imgProps xmlns:a14="http://schemas.microsoft.com/office/drawing/2010/main">
                  <a14:imgLayer r:embed="rId16">
                    <a14:imgEffect>
                      <a14:sharpenSoften amount="9000"/>
                    </a14:imgEffect>
                    <a14:imgEffect>
                      <a14:brightnessContrast bright="7000" contrast="18000"/>
                    </a14:imgEffect>
                  </a14:imgLayer>
                </a14:imgProps>
              </a:ext>
            </a:extLst>
          </a:blip>
          <a:stretch>
            <a:fillRect/>
          </a:stretch>
        </p:blipFill>
        <p:spPr>
          <a:xfrm>
            <a:off x="6137462" y="2096922"/>
            <a:ext cx="2702194" cy="1798175"/>
          </a:xfrm>
          <a:prstGeom prst="rect">
            <a:avLst/>
          </a:prstGeom>
          <a:noFill/>
          <a:ln w="38100">
            <a:solidFill>
              <a:srgbClr val="92D050"/>
            </a:solidFill>
          </a:ln>
        </p:spPr>
      </p:pic>
      <p:pic>
        <p:nvPicPr>
          <p:cNvPr id="15" name="Google Shape;411;p46">
            <a:extLst>
              <a:ext uri="{FF2B5EF4-FFF2-40B4-BE49-F238E27FC236}">
                <a16:creationId xmlns:a16="http://schemas.microsoft.com/office/drawing/2014/main" id="{B6420AC3-4A0D-0158-BA5B-0F13B4E46883}"/>
              </a:ext>
            </a:extLst>
          </p:cNvPr>
          <p:cNvPicPr preferRelativeResize="0"/>
          <p:nvPr/>
        </p:nvPicPr>
        <p:blipFill>
          <a:blip r:embed="rId17">
            <a:alphaModFix/>
            <a:extLst>
              <a:ext uri="{BEBA8EAE-BF5A-486C-A8C5-ECC9F3942E4B}">
                <a14:imgProps xmlns:a14="http://schemas.microsoft.com/office/drawing/2010/main">
                  <a14:imgLayer r:embed="rId18">
                    <a14:imgEffect>
                      <a14:sharpenSoften amount="19000"/>
                    </a14:imgEffect>
                  </a14:imgLayer>
                </a14:imgProps>
              </a:ext>
            </a:extLst>
          </a:blip>
          <a:stretch>
            <a:fillRect/>
          </a:stretch>
        </p:blipFill>
        <p:spPr>
          <a:xfrm>
            <a:off x="304346" y="4135223"/>
            <a:ext cx="2702194" cy="1798175"/>
          </a:xfrm>
          <a:prstGeom prst="rect">
            <a:avLst/>
          </a:prstGeom>
          <a:noFill/>
          <a:ln w="38100">
            <a:solidFill>
              <a:srgbClr val="92D050"/>
            </a:solidFill>
          </a:ln>
        </p:spPr>
      </p:pic>
    </p:spTree>
    <p:extLst>
      <p:ext uri="{BB962C8B-B14F-4D97-AF65-F5344CB8AC3E}">
        <p14:creationId xmlns:p14="http://schemas.microsoft.com/office/powerpoint/2010/main" val="27844634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QUITTING</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217285" y="1757187"/>
            <a:ext cx="8709429" cy="4316951"/>
          </a:xfrm>
          <a:prstGeom prst="rect">
            <a:avLst/>
          </a:prstGeom>
          <a:noFill/>
        </p:spPr>
        <p:txBody>
          <a:bodyPr wrap="square" rtlCol="0">
            <a:spAutoFit/>
          </a:bodyPr>
          <a:lstStyle/>
          <a:p>
            <a:pPr algn="ctr" defTabSz="857250">
              <a:lnSpc>
                <a:spcPts val="3600"/>
              </a:lnSpc>
              <a:buClrTx/>
            </a:pPr>
            <a:r>
              <a:rPr lang="en-US" sz="3200" kern="1200" dirty="0">
                <a:latin typeface="Caveat Brush" pitchFamily="2" charset="0"/>
                <a:ea typeface="+mn-ea"/>
                <a:cs typeface="+mn-cs"/>
              </a:rPr>
              <a:t>One of the best things parents can do for their own health and their children’s health is to quit smoking.</a:t>
            </a:r>
          </a:p>
          <a:p>
            <a:pPr algn="ctr" defTabSz="857250">
              <a:lnSpc>
                <a:spcPts val="3600"/>
              </a:lnSpc>
              <a:buClrTx/>
            </a:pPr>
            <a:endParaRPr lang="en-US" sz="4000" kern="1200" dirty="0">
              <a:latin typeface="Caveat Brush" pitchFamily="2" charset="0"/>
              <a:ea typeface="+mn-ea"/>
              <a:cs typeface="+mn-cs"/>
            </a:endParaRPr>
          </a:p>
          <a:p>
            <a:pPr algn="ctr" defTabSz="857250">
              <a:lnSpc>
                <a:spcPts val="3600"/>
              </a:lnSpc>
              <a:buClrTx/>
            </a:pPr>
            <a:r>
              <a:rPr lang="en-US" sz="4800" kern="1200" dirty="0">
                <a:solidFill>
                  <a:schemeClr val="accent6">
                    <a:lumMod val="75000"/>
                  </a:schemeClr>
                </a:solidFill>
                <a:latin typeface="Caveat Brush" pitchFamily="2" charset="0"/>
                <a:ea typeface="+mn-ea"/>
                <a:cs typeface="+mn-cs"/>
              </a:rPr>
              <a:t>But you CAN’T make </a:t>
            </a:r>
          </a:p>
          <a:p>
            <a:pPr algn="ctr" defTabSz="857250">
              <a:lnSpc>
                <a:spcPts val="3600"/>
              </a:lnSpc>
              <a:buClrTx/>
            </a:pPr>
            <a:r>
              <a:rPr lang="en-US" sz="4800" kern="1200" dirty="0">
                <a:solidFill>
                  <a:schemeClr val="accent6">
                    <a:lumMod val="75000"/>
                  </a:schemeClr>
                </a:solidFill>
                <a:latin typeface="Caveat Brush" pitchFamily="2" charset="0"/>
                <a:ea typeface="+mn-ea"/>
                <a:cs typeface="+mn-cs"/>
              </a:rPr>
              <a:t>someone quit tobacco.</a:t>
            </a:r>
          </a:p>
          <a:p>
            <a:pPr algn="ctr" defTabSz="857250">
              <a:lnSpc>
                <a:spcPts val="3600"/>
              </a:lnSpc>
              <a:buClrTx/>
            </a:pPr>
            <a:endParaRPr lang="en-US" sz="3200" kern="1200" dirty="0">
              <a:latin typeface="Caveat Brush" pitchFamily="2" charset="0"/>
              <a:ea typeface="+mn-ea"/>
              <a:cs typeface="+mn-cs"/>
            </a:endParaRPr>
          </a:p>
          <a:p>
            <a:pPr algn="ctr" defTabSz="857250">
              <a:lnSpc>
                <a:spcPts val="3600"/>
              </a:lnSpc>
              <a:buClrTx/>
            </a:pPr>
            <a:r>
              <a:rPr lang="en-US" sz="3200" kern="1200" dirty="0">
                <a:latin typeface="Caveat Brush" pitchFamily="2" charset="0"/>
                <a:ea typeface="+mn-ea"/>
                <a:cs typeface="+mn-cs"/>
              </a:rPr>
              <a:t>Quitting is hard!!!</a:t>
            </a:r>
          </a:p>
          <a:p>
            <a:pPr algn="ctr" defTabSz="857250">
              <a:lnSpc>
                <a:spcPts val="3600"/>
              </a:lnSpc>
              <a:buClrTx/>
            </a:pPr>
            <a:r>
              <a:rPr lang="en-US" sz="3200" kern="1200" dirty="0">
                <a:latin typeface="Caveat Brush" pitchFamily="2" charset="0"/>
                <a:ea typeface="+mn-ea"/>
                <a:cs typeface="+mn-cs"/>
              </a:rPr>
              <a:t>It usually takes 8-11 quit attempts to successfully quit</a:t>
            </a:r>
          </a:p>
          <a:p>
            <a:pPr algn="ctr" defTabSz="857250">
              <a:lnSpc>
                <a:spcPts val="4000"/>
              </a:lnSpc>
              <a:buClrTx/>
            </a:pPr>
            <a:endParaRPr lang="en-US" sz="4000" kern="1200" dirty="0">
              <a:latin typeface="Caveat Brush" pitchFamily="2" charset="0"/>
              <a:ea typeface="+mn-ea"/>
              <a:cs typeface="+mn-cs"/>
            </a:endParaRPr>
          </a:p>
        </p:txBody>
      </p:sp>
      <p:sp>
        <p:nvSpPr>
          <p:cNvPr id="3" name="Freeform 7">
            <a:extLst>
              <a:ext uri="{FF2B5EF4-FFF2-40B4-BE49-F238E27FC236}">
                <a16:creationId xmlns:a16="http://schemas.microsoft.com/office/drawing/2014/main" id="{0622477C-5178-34DB-10D0-8E597D0D5F73}"/>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1044134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BREATHE VIDEO</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3" name="Online Media 2" title="Breathe Promo Video">
            <a:hlinkClick r:id="" action="ppaction://media"/>
            <a:extLst>
              <a:ext uri="{FF2B5EF4-FFF2-40B4-BE49-F238E27FC236}">
                <a16:creationId xmlns:a16="http://schemas.microsoft.com/office/drawing/2014/main" id="{A9EC69C0-0F86-877A-8F58-DC272C21F5F9}"/>
              </a:ext>
            </a:extLst>
          </p:cNvPr>
          <p:cNvPicPr>
            <a:picLocks noRot="1" noChangeAspect="1"/>
          </p:cNvPicPr>
          <p:nvPr>
            <a:videoFile r:link="rId1"/>
          </p:nvPr>
        </p:nvPicPr>
        <p:blipFill>
          <a:blip r:embed="rId16"/>
          <a:stretch>
            <a:fillRect/>
          </a:stretch>
        </p:blipFill>
        <p:spPr>
          <a:xfrm>
            <a:off x="1138529" y="1905000"/>
            <a:ext cx="6958884" cy="3920498"/>
          </a:xfrm>
          <a:prstGeom prst="rect">
            <a:avLst/>
          </a:prstGeom>
        </p:spPr>
      </p:pic>
    </p:spTree>
    <p:extLst>
      <p:ext uri="{BB962C8B-B14F-4D97-AF65-F5344CB8AC3E}">
        <p14:creationId xmlns:p14="http://schemas.microsoft.com/office/powerpoint/2010/main" val="325572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QUITNOW INDIANA</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0" y="1227917"/>
            <a:ext cx="9030792" cy="1739322"/>
          </a:xfrm>
          <a:prstGeom prst="rect">
            <a:avLst/>
          </a:prstGeom>
          <a:noFill/>
        </p:spPr>
        <p:txBody>
          <a:bodyPr wrap="square" rtlCol="0">
            <a:spAutoFit/>
          </a:bodyPr>
          <a:lstStyle/>
          <a:p>
            <a:pPr marL="292608" algn="ctr" defTabSz="857250">
              <a:lnSpc>
                <a:spcPts val="4500"/>
              </a:lnSpc>
              <a:buClrTx/>
            </a:pPr>
            <a:r>
              <a:rPr lang="en-US" sz="3600" kern="1200" dirty="0">
                <a:latin typeface="Caveat Brush" pitchFamily="2" charset="0"/>
                <a:ea typeface="+mn-ea"/>
                <a:cs typeface="+mn-cs"/>
              </a:rPr>
              <a:t>FREE &amp; Available 24/7   </a:t>
            </a:r>
            <a:r>
              <a:rPr lang="en-US" sz="3600" kern="1200" dirty="0">
                <a:solidFill>
                  <a:srgbClr val="F98832"/>
                </a:solidFill>
                <a:latin typeface="Caveat Brush" pitchFamily="2" charset="0"/>
                <a:ea typeface="+mn-ea"/>
                <a:cs typeface="+mn-cs"/>
              </a:rPr>
              <a:t>&gt;&gt;</a:t>
            </a:r>
            <a:r>
              <a:rPr lang="en-US" sz="3600" kern="1200" dirty="0">
                <a:latin typeface="Caveat Brush" pitchFamily="2" charset="0"/>
                <a:ea typeface="+mn-ea"/>
                <a:cs typeface="+mn-cs"/>
              </a:rPr>
              <a:t>   </a:t>
            </a:r>
            <a:r>
              <a:rPr lang="en-US" sz="3600" kern="1200" dirty="0">
                <a:latin typeface="Caveat Brush" pitchFamily="2" charset="0"/>
              </a:rPr>
              <a:t>Call, Text, Online, or App</a:t>
            </a:r>
            <a:endParaRPr lang="en-US" sz="3600" kern="1200" dirty="0">
              <a:latin typeface="Caveat Brush" pitchFamily="2" charset="0"/>
              <a:ea typeface="+mn-ea"/>
              <a:cs typeface="+mn-cs"/>
            </a:endParaRPr>
          </a:p>
          <a:p>
            <a:pPr marL="292608" algn="ctr" defTabSz="857250">
              <a:lnSpc>
                <a:spcPts val="4500"/>
              </a:lnSpc>
              <a:buClrTx/>
            </a:pPr>
            <a:r>
              <a:rPr lang="en-US" sz="3600" kern="1200" dirty="0">
                <a:latin typeface="Caveat Brush" pitchFamily="2" charset="0"/>
                <a:ea typeface="+mn-ea"/>
                <a:cs typeface="+mn-cs"/>
              </a:rPr>
              <a:t>Trained Quit Coach    </a:t>
            </a:r>
            <a:r>
              <a:rPr lang="en-US" sz="3600" kern="1200" dirty="0">
                <a:solidFill>
                  <a:srgbClr val="F98832"/>
                </a:solidFill>
                <a:latin typeface="Caveat Brush" pitchFamily="2" charset="0"/>
                <a:ea typeface="+mn-ea"/>
                <a:cs typeface="+mn-cs"/>
              </a:rPr>
              <a:t>&gt;&gt;</a:t>
            </a:r>
            <a:r>
              <a:rPr lang="en-US" sz="3600" kern="1200" dirty="0">
                <a:latin typeface="Caveat Brush" pitchFamily="2" charset="0"/>
                <a:ea typeface="+mn-ea"/>
                <a:cs typeface="+mn-cs"/>
              </a:rPr>
              <a:t>   Customized Quit Plan</a:t>
            </a:r>
          </a:p>
          <a:p>
            <a:pPr algn="ctr" defTabSz="857250">
              <a:lnSpc>
                <a:spcPts val="3600"/>
              </a:lnSpc>
              <a:buClrTx/>
            </a:pPr>
            <a:endParaRPr lang="en-US" sz="4000" kern="1200" dirty="0">
              <a:latin typeface="Caveat Brush" pitchFamily="2" charset="0"/>
              <a:ea typeface="+mn-ea"/>
              <a:cs typeface="+mn-cs"/>
            </a:endParaRPr>
          </a:p>
        </p:txBody>
      </p:sp>
      <p:pic>
        <p:nvPicPr>
          <p:cNvPr id="2" name="Content Placeholder 4" descr="Graphical user interface, application&#10;&#10;Description automatically generated">
            <a:extLst>
              <a:ext uri="{FF2B5EF4-FFF2-40B4-BE49-F238E27FC236}">
                <a16:creationId xmlns:a16="http://schemas.microsoft.com/office/drawing/2014/main" id="{AC9527AA-CF7D-6BCE-A637-3C8DCDCE1F1F}"/>
              </a:ext>
            </a:extLst>
          </p:cNvPr>
          <p:cNvPicPr>
            <a:picLocks noChangeAspect="1"/>
          </p:cNvPicPr>
          <p:nvPr/>
        </p:nvPicPr>
        <p:blipFill rotWithShape="1">
          <a:blip r:embed="rId11">
            <a:extLst>
              <a:ext uri="{28A0092B-C50C-407E-A947-70E740481C1C}">
                <a14:useLocalDpi xmlns:a14="http://schemas.microsoft.com/office/drawing/2010/main" val="0"/>
              </a:ext>
            </a:extLst>
          </a:blip>
          <a:srcRect r="2334"/>
          <a:stretch/>
        </p:blipFill>
        <p:spPr>
          <a:xfrm>
            <a:off x="3465887" y="2499387"/>
            <a:ext cx="5474944" cy="4204335"/>
          </a:xfrm>
          <a:prstGeom prst="rect">
            <a:avLst/>
          </a:prstGeom>
          <a:ln w="25400">
            <a:solidFill>
              <a:srgbClr val="92D050"/>
            </a:solidFill>
          </a:ln>
        </p:spPr>
      </p:pic>
      <p:sp>
        <p:nvSpPr>
          <p:cNvPr id="11" name="TextBox 10">
            <a:extLst>
              <a:ext uri="{FF2B5EF4-FFF2-40B4-BE49-F238E27FC236}">
                <a16:creationId xmlns:a16="http://schemas.microsoft.com/office/drawing/2014/main" id="{D873E407-F995-DBD8-24F0-05762D96F8F1}"/>
              </a:ext>
            </a:extLst>
          </p:cNvPr>
          <p:cNvSpPr txBox="1"/>
          <p:nvPr/>
        </p:nvSpPr>
        <p:spPr>
          <a:xfrm>
            <a:off x="6124327" y="3770938"/>
            <a:ext cx="3254451" cy="1505027"/>
          </a:xfrm>
          <a:prstGeom prst="rect">
            <a:avLst/>
          </a:prstGeom>
          <a:noFill/>
        </p:spPr>
        <p:txBody>
          <a:bodyPr wrap="square">
            <a:spAutoFit/>
          </a:bodyPr>
          <a:lstStyle/>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1-800-Quit-Now (784-8669)</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1-855-DÉJELO-YA (Spanish)</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1-877-777-6534 (TTY)</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Text READY to 34191</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Text LISTO to 34191 (Spanish)</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quitnowindiana.com</a:t>
            </a:r>
          </a:p>
        </p:txBody>
      </p:sp>
      <p:sp>
        <p:nvSpPr>
          <p:cNvPr id="17" name="TextBox 16">
            <a:extLst>
              <a:ext uri="{FF2B5EF4-FFF2-40B4-BE49-F238E27FC236}">
                <a16:creationId xmlns:a16="http://schemas.microsoft.com/office/drawing/2014/main" id="{209C149A-0F0A-8330-F327-1B661E7DA2A8}"/>
              </a:ext>
            </a:extLst>
          </p:cNvPr>
          <p:cNvSpPr txBox="1"/>
          <p:nvPr/>
        </p:nvSpPr>
        <p:spPr>
          <a:xfrm>
            <a:off x="77060" y="2771126"/>
            <a:ext cx="3225227" cy="3278205"/>
          </a:xfrm>
          <a:prstGeom prst="rect">
            <a:avLst/>
          </a:prstGeom>
          <a:noFill/>
        </p:spPr>
        <p:txBody>
          <a:bodyPr wrap="square" rtlCol="0">
            <a:spAutoFit/>
          </a:bodyPr>
          <a:lstStyle/>
          <a:p>
            <a:pPr marL="292608" defTabSz="857250">
              <a:lnSpc>
                <a:spcPts val="4200"/>
              </a:lnSpc>
              <a:buClrTx/>
            </a:pPr>
            <a:endParaRPr lang="en-US" sz="3200" kern="1200" dirty="0">
              <a:latin typeface="Caveat Brush" pitchFamily="2" charset="0"/>
              <a:ea typeface="+mn-ea"/>
              <a:cs typeface="+mn-cs"/>
            </a:endParaRPr>
          </a:p>
          <a:p>
            <a:pPr marL="292608" lvl="2" algn="ctr" defTabSz="857250">
              <a:lnSpc>
                <a:spcPts val="4200"/>
              </a:lnSpc>
              <a:buClrTx/>
            </a:pPr>
            <a:r>
              <a:rPr lang="en-US" sz="3600" kern="1200" dirty="0">
                <a:solidFill>
                  <a:srgbClr val="F98832"/>
                </a:solidFill>
                <a:latin typeface="Caveat Brush" pitchFamily="2" charset="0"/>
                <a:ea typeface="+mn-ea"/>
                <a:cs typeface="+mn-cs"/>
              </a:rPr>
              <a:t>FREE</a:t>
            </a:r>
            <a:r>
              <a:rPr lang="en-US" sz="3600" kern="1200" dirty="0">
                <a:latin typeface="Caveat Brush" pitchFamily="2" charset="0"/>
                <a:ea typeface="+mn-ea"/>
                <a:cs typeface="+mn-cs"/>
              </a:rPr>
              <a:t> Nicotine Replacement Therapies (NRT), as available</a:t>
            </a:r>
          </a:p>
          <a:p>
            <a:pPr algn="ctr" defTabSz="857250">
              <a:lnSpc>
                <a:spcPts val="3600"/>
              </a:lnSpc>
              <a:buClrTx/>
            </a:pPr>
            <a:endParaRPr lang="en-US" sz="4000" kern="1200" dirty="0">
              <a:latin typeface="Caveat Brush" pitchFamily="2" charset="0"/>
              <a:ea typeface="+mn-ea"/>
              <a:cs typeface="+mn-cs"/>
            </a:endParaRPr>
          </a:p>
        </p:txBody>
      </p:sp>
    </p:spTree>
    <p:extLst>
      <p:ext uri="{BB962C8B-B14F-4D97-AF65-F5344CB8AC3E}">
        <p14:creationId xmlns:p14="http://schemas.microsoft.com/office/powerpoint/2010/main" val="460241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388;p44">
            <a:extLst>
              <a:ext uri="{FF2B5EF4-FFF2-40B4-BE49-F238E27FC236}">
                <a16:creationId xmlns:a16="http://schemas.microsoft.com/office/drawing/2014/main" id="{4A8607E7-B15A-DED5-B0FB-750189E37690}"/>
              </a:ext>
            </a:extLst>
          </p:cNvPr>
          <p:cNvPicPr preferRelativeResize="0"/>
          <p:nvPr/>
        </p:nvPicPr>
        <p:blipFill rotWithShape="1">
          <a:blip r:embed="rId3">
            <a:alphaModFix/>
          </a:blip>
          <a:srcRect t="9353" b="10499"/>
          <a:stretch/>
        </p:blipFill>
        <p:spPr>
          <a:xfrm>
            <a:off x="6280349" y="3911403"/>
            <a:ext cx="2642550" cy="2541557"/>
          </a:xfrm>
          <a:prstGeom prst="rect">
            <a:avLst/>
          </a:prstGeom>
          <a:noFill/>
          <a:ln>
            <a:noFill/>
          </a:ln>
        </p:spPr>
      </p:pic>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QUITNOW INDIANA</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14461" y="1226093"/>
            <a:ext cx="9129539" cy="3816814"/>
          </a:xfrm>
          <a:prstGeom prst="rect">
            <a:avLst/>
          </a:prstGeom>
          <a:noFill/>
        </p:spPr>
        <p:txBody>
          <a:bodyPr wrap="square" rtlCol="0">
            <a:spAutoFit/>
          </a:bodyPr>
          <a:lstStyle/>
          <a:p>
            <a:pPr marL="749808" indent="-457200" defTabSz="857250">
              <a:lnSpc>
                <a:spcPts val="4200"/>
              </a:lnSpc>
              <a:buClrTx/>
              <a:buFont typeface="Arial" panose="020B0604020202020204" pitchFamily="34" charset="0"/>
              <a:buChar char="•"/>
            </a:pPr>
            <a:r>
              <a:rPr lang="en-US" sz="3200" kern="1200" dirty="0">
                <a:latin typeface="Caveat Brush" pitchFamily="2" charset="0"/>
                <a:ea typeface="+mn-ea"/>
                <a:cs typeface="+mn-cs"/>
              </a:rPr>
              <a:t>FREE &amp; Available 24/7 at 1-800-QUIT-NOW</a:t>
            </a:r>
          </a:p>
          <a:p>
            <a:pPr marL="749808" indent="-457200" defTabSz="857250">
              <a:lnSpc>
                <a:spcPts val="4200"/>
              </a:lnSpc>
              <a:buClrTx/>
              <a:buFont typeface="Arial" panose="020B0604020202020204" pitchFamily="34" charset="0"/>
              <a:buChar char="•"/>
            </a:pPr>
            <a:r>
              <a:rPr lang="en-US" sz="3200" kern="1200" dirty="0">
                <a:latin typeface="Caveat Brush" pitchFamily="2" charset="0"/>
                <a:ea typeface="+mn-ea"/>
                <a:cs typeface="+mn-cs"/>
              </a:rPr>
              <a:t>Trained Quit Coach &amp; Customized Quit Plan</a:t>
            </a:r>
          </a:p>
          <a:p>
            <a:pPr marL="749808" indent="-457200" defTabSz="857250">
              <a:lnSpc>
                <a:spcPts val="4200"/>
              </a:lnSpc>
              <a:buClrTx/>
              <a:buFont typeface="Arial" panose="020B0604020202020204" pitchFamily="34" charset="0"/>
              <a:buChar char="•"/>
            </a:pPr>
            <a:r>
              <a:rPr lang="en-US" sz="3200" kern="1200" dirty="0">
                <a:latin typeface="Caveat Brush" pitchFamily="2" charset="0"/>
                <a:ea typeface="+mn-ea"/>
                <a:cs typeface="+mn-cs"/>
              </a:rPr>
              <a:t>Call, Text, Go Online, or Use the New Rally Coach App</a:t>
            </a:r>
          </a:p>
          <a:p>
            <a:pPr marL="749808" indent="-457200" defTabSz="857250">
              <a:lnSpc>
                <a:spcPts val="4200"/>
              </a:lnSpc>
              <a:buClrTx/>
              <a:buFont typeface="Arial" panose="020B0604020202020204" pitchFamily="34" charset="0"/>
              <a:buChar char="•"/>
            </a:pPr>
            <a:r>
              <a:rPr lang="en-US" sz="3200" kern="1200" dirty="0">
                <a:latin typeface="Caveat Brush" pitchFamily="2" charset="0"/>
                <a:ea typeface="+mn-ea"/>
                <a:cs typeface="+mn-cs"/>
              </a:rPr>
              <a:t>Free Nicotine Replacement Therapies, as available</a:t>
            </a:r>
          </a:p>
          <a:p>
            <a:pPr marL="749808" indent="-457200" defTabSz="857250">
              <a:lnSpc>
                <a:spcPts val="4200"/>
              </a:lnSpc>
              <a:buClrTx/>
              <a:buFont typeface="Arial" panose="020B0604020202020204" pitchFamily="34" charset="0"/>
              <a:buChar char="•"/>
            </a:pPr>
            <a:r>
              <a:rPr lang="en-US" sz="3200" kern="1200" dirty="0">
                <a:latin typeface="Caveat Brush" pitchFamily="2" charset="0"/>
                <a:ea typeface="+mn-ea"/>
                <a:cs typeface="+mn-cs"/>
              </a:rPr>
              <a:t>Specialized Services: Youth, Pregnancy &amp; Behavioral Health</a:t>
            </a:r>
          </a:p>
          <a:p>
            <a:pPr algn="ctr" defTabSz="857250">
              <a:lnSpc>
                <a:spcPts val="3600"/>
              </a:lnSpc>
              <a:buClrTx/>
            </a:pPr>
            <a:endParaRPr lang="en-US" sz="4000" kern="1200" dirty="0">
              <a:latin typeface="Caveat Brush" pitchFamily="2" charset="0"/>
              <a:ea typeface="+mn-ea"/>
              <a:cs typeface="+mn-cs"/>
            </a:endParaRPr>
          </a:p>
        </p:txBody>
      </p:sp>
      <p:sp>
        <p:nvSpPr>
          <p:cNvPr id="14" name="TextBox 13">
            <a:extLst>
              <a:ext uri="{FF2B5EF4-FFF2-40B4-BE49-F238E27FC236}">
                <a16:creationId xmlns:a16="http://schemas.microsoft.com/office/drawing/2014/main" id="{064EDEF9-891F-F525-81C4-DB3F73F6B98D}"/>
              </a:ext>
            </a:extLst>
          </p:cNvPr>
          <p:cNvSpPr txBox="1"/>
          <p:nvPr/>
        </p:nvSpPr>
        <p:spPr>
          <a:xfrm>
            <a:off x="1103245" y="4501109"/>
            <a:ext cx="5286803" cy="2246769"/>
          </a:xfrm>
          <a:prstGeom prst="rect">
            <a:avLst/>
          </a:prstGeom>
          <a:noFill/>
        </p:spPr>
        <p:txBody>
          <a:bodyPr wrap="square" rtlCol="0">
            <a:spAutoFit/>
          </a:bodyPr>
          <a:lstStyle/>
          <a:p>
            <a:pPr algn="ctr" defTabSz="857250">
              <a:lnSpc>
                <a:spcPts val="4200"/>
              </a:lnSpc>
              <a:buClrTx/>
            </a:pPr>
            <a:r>
              <a:rPr lang="en-US" sz="3600" kern="1200" dirty="0">
                <a:latin typeface="Caveat Brush" pitchFamily="2" charset="0"/>
                <a:ea typeface="+mn-ea"/>
                <a:cs typeface="+mn-cs"/>
              </a:rPr>
              <a:t>Visit QuitNowIndiana.com or text READY to 34191</a:t>
            </a:r>
            <a:endParaRPr lang="en-US" sz="1200" kern="1200" dirty="0">
              <a:latin typeface="Caveat Brush" pitchFamily="2" charset="0"/>
              <a:ea typeface="+mn-ea"/>
              <a:cs typeface="+mn-cs"/>
            </a:endParaRPr>
          </a:p>
          <a:p>
            <a:pPr algn="ctr" defTabSz="857250">
              <a:lnSpc>
                <a:spcPts val="4200"/>
              </a:lnSpc>
              <a:buClrTx/>
            </a:pPr>
            <a:r>
              <a:rPr lang="en-US" sz="3600" kern="1200" dirty="0">
                <a:latin typeface="Caveat Brush" pitchFamily="2" charset="0"/>
                <a:ea typeface="+mn-ea"/>
                <a:cs typeface="+mn-cs"/>
              </a:rPr>
              <a:t>For Spanish: 1-855-DEJELO-YA or text LISTO to 34191</a:t>
            </a:r>
          </a:p>
        </p:txBody>
      </p:sp>
    </p:spTree>
    <p:extLst>
      <p:ext uri="{BB962C8B-B14F-4D97-AF65-F5344CB8AC3E}">
        <p14:creationId xmlns:p14="http://schemas.microsoft.com/office/powerpoint/2010/main" val="33083502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5" y="3622166"/>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8" y="2596723"/>
            <a:ext cx="10011453" cy="966868"/>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QUESTIONS?? </a:t>
            </a:r>
          </a:p>
        </p:txBody>
      </p:sp>
      <p:sp>
        <p:nvSpPr>
          <p:cNvPr id="9" name="Freeform 13">
            <a:extLst>
              <a:ext uri="{FF2B5EF4-FFF2-40B4-BE49-F238E27FC236}">
                <a16:creationId xmlns:a16="http://schemas.microsoft.com/office/drawing/2014/main" id="{36CD278D-4043-AC86-7467-02A7F65D488D}"/>
              </a:ext>
            </a:extLst>
          </p:cNvPr>
          <p:cNvSpPr/>
          <p:nvPr/>
        </p:nvSpPr>
        <p:spPr>
          <a:xfrm rot="11118875">
            <a:off x="7136234" y="-124684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866EB045-AFD7-C773-9D8B-32BF7DF0A5BB}"/>
              </a:ext>
            </a:extLst>
          </p:cNvPr>
          <p:cNvSpPr/>
          <p:nvPr/>
        </p:nvSpPr>
        <p:spPr>
          <a:xfrm>
            <a:off x="8449650" y="7380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E2490254-8087-F447-EB60-62407DDA480B}"/>
              </a:ext>
            </a:extLst>
          </p:cNvPr>
          <p:cNvSpPr/>
          <p:nvPr/>
        </p:nvSpPr>
        <p:spPr>
          <a:xfrm rot="7639464">
            <a:off x="-910711" y="-113330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8">
            <a:extLst>
              <a:ext uri="{FF2B5EF4-FFF2-40B4-BE49-F238E27FC236}">
                <a16:creationId xmlns:a16="http://schemas.microsoft.com/office/drawing/2014/main" id="{F5008D5E-0237-F365-36EB-E2D998B7FDF5}"/>
              </a:ext>
            </a:extLst>
          </p:cNvPr>
          <p:cNvSpPr/>
          <p:nvPr/>
        </p:nvSpPr>
        <p:spPr>
          <a:xfrm>
            <a:off x="1195184" y="161157"/>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535446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THANK YOU!!</a:t>
            </a:r>
          </a:p>
        </p:txBody>
      </p:sp>
      <p:sp>
        <p:nvSpPr>
          <p:cNvPr id="11" name="TextBox 11"/>
          <p:cNvSpPr txBox="1"/>
          <p:nvPr/>
        </p:nvSpPr>
        <p:spPr>
          <a:xfrm>
            <a:off x="14461" y="1152987"/>
            <a:ext cx="9144000" cy="5918864"/>
          </a:xfrm>
          <a:prstGeom prst="rect">
            <a:avLst/>
          </a:prstGeom>
        </p:spPr>
        <p:txBody>
          <a:bodyPr wrap="square" lIns="0" tIns="0" rIns="0" bIns="0" rtlCol="0" anchor="t">
            <a:spAutoFit/>
          </a:bodyPr>
          <a:lstStyle/>
          <a:p>
            <a:pPr algn="ctr" defTabSz="857250">
              <a:lnSpc>
                <a:spcPts val="4560"/>
              </a:lnSpc>
              <a:buClrTx/>
            </a:pPr>
            <a:r>
              <a:rPr lang="en-US" sz="3200" kern="1200" dirty="0">
                <a:latin typeface="Caveat Brush" pitchFamily="2" charset="0"/>
                <a:ea typeface="+mn-ea"/>
                <a:cs typeface="+mn-cs"/>
              </a:rPr>
              <a:t>Contact Health Ed Pros to schedule a full Breathe training </a:t>
            </a:r>
          </a:p>
          <a:p>
            <a:pPr algn="ctr" defTabSz="857250">
              <a:lnSpc>
                <a:spcPts val="4560"/>
              </a:lnSpc>
              <a:buClrTx/>
            </a:pPr>
            <a:r>
              <a:rPr lang="en-US" sz="3200" kern="1200" dirty="0">
                <a:latin typeface="Caveat Brush" pitchFamily="2" charset="0"/>
                <a:ea typeface="+mn-ea"/>
                <a:cs typeface="+mn-cs"/>
              </a:rPr>
              <a:t>for your staff and receive FREE Breathe kits!</a:t>
            </a:r>
          </a:p>
          <a:p>
            <a:pPr algn="ctr" defTabSz="857250">
              <a:lnSpc>
                <a:spcPts val="4800"/>
              </a:lnSpc>
              <a:buClrTx/>
            </a:pPr>
            <a:r>
              <a:rPr lang="en-US" sz="4000" kern="1200" dirty="0">
                <a:solidFill>
                  <a:schemeClr val="accent6"/>
                </a:solidFill>
                <a:latin typeface="Caveat Brush" pitchFamily="2" charset="0"/>
                <a:ea typeface="+mn-ea"/>
                <a:cs typeface="+mn-cs"/>
              </a:rPr>
              <a:t>Tanya Shelburne, Project Manager</a:t>
            </a:r>
          </a:p>
          <a:p>
            <a:pPr algn="ctr" defTabSz="857250">
              <a:lnSpc>
                <a:spcPts val="4800"/>
              </a:lnSpc>
              <a:buClrTx/>
            </a:pPr>
            <a:r>
              <a:rPr lang="en-US" sz="3257" kern="1200" dirty="0">
                <a:solidFill>
                  <a:srgbClr val="92D050"/>
                </a:solidFill>
                <a:latin typeface="Caveat Brush" pitchFamily="2" charset="0"/>
                <a:ea typeface="+mn-ea"/>
                <a:cs typeface="+mn-cs"/>
                <a:hlinkClick r:id="rId11">
                  <a:extLst>
                    <a:ext uri="{A12FA001-AC4F-418D-AE19-62706E023703}">
                      <ahyp:hlinkClr xmlns:ahyp="http://schemas.microsoft.com/office/drawing/2018/hyperlinkcolor" val="tx"/>
                    </a:ext>
                  </a:extLst>
                </a:hlinkClick>
              </a:rPr>
              <a:t>tanyas@healthedpros.org</a:t>
            </a:r>
            <a:r>
              <a:rPr lang="en-US" sz="3257" kern="1200" dirty="0">
                <a:solidFill>
                  <a:srgbClr val="92D050"/>
                </a:solidFill>
                <a:latin typeface="Caveat Brush" pitchFamily="2" charset="0"/>
                <a:ea typeface="+mn-ea"/>
                <a:cs typeface="+mn-cs"/>
              </a:rPr>
              <a:t>  </a:t>
            </a:r>
          </a:p>
          <a:p>
            <a:pPr algn="ctr" defTabSz="857250">
              <a:lnSpc>
                <a:spcPts val="4800"/>
              </a:lnSpc>
              <a:buClrTx/>
            </a:pPr>
            <a:r>
              <a:rPr lang="en-US" sz="3257" kern="1200" dirty="0">
                <a:latin typeface="Caveat Brush" pitchFamily="2" charset="0"/>
                <a:ea typeface="+mn-ea"/>
                <a:cs typeface="+mn-cs"/>
              </a:rPr>
              <a:t>317-902-4505</a:t>
            </a:r>
            <a:endParaRPr lang="en-US" sz="2000" kern="1200" dirty="0">
              <a:latin typeface="Caveat Brush" pitchFamily="2" charset="0"/>
              <a:ea typeface="+mn-ea"/>
              <a:cs typeface="+mn-cs"/>
            </a:endParaRPr>
          </a:p>
          <a:p>
            <a:pPr algn="ctr" defTabSz="857250">
              <a:lnSpc>
                <a:spcPts val="4800"/>
              </a:lnSpc>
              <a:buClrTx/>
            </a:pPr>
            <a:r>
              <a:rPr lang="en-US" sz="4000" kern="1200" dirty="0">
                <a:solidFill>
                  <a:schemeClr val="accent6"/>
                </a:solidFill>
                <a:latin typeface="Caveat Brush" pitchFamily="2" charset="0"/>
                <a:ea typeface="+mn-ea"/>
                <a:cs typeface="+mn-cs"/>
              </a:rPr>
              <a:t>Alison Muckerheide, Tobacco Control Specialist</a:t>
            </a:r>
          </a:p>
          <a:p>
            <a:pPr algn="ctr" defTabSz="857250">
              <a:lnSpc>
                <a:spcPts val="4800"/>
              </a:lnSpc>
              <a:buClrTx/>
            </a:pPr>
            <a:r>
              <a:rPr lang="en-US" sz="3257" kern="1200" dirty="0">
                <a:solidFill>
                  <a:srgbClr val="92D050"/>
                </a:solidFill>
                <a:latin typeface="Caveat Brush" pitchFamily="2" charset="0"/>
                <a:ea typeface="+mn-ea"/>
                <a:cs typeface="+mn-cs"/>
                <a:hlinkClick r:id="rId12">
                  <a:extLst>
                    <a:ext uri="{A12FA001-AC4F-418D-AE19-62706E023703}">
                      <ahyp:hlinkClr xmlns:ahyp="http://schemas.microsoft.com/office/drawing/2018/hyperlinkcolor" val="tx"/>
                    </a:ext>
                  </a:extLst>
                </a:hlinkClick>
              </a:rPr>
              <a:t>alisonm@healthedpros.org</a:t>
            </a:r>
            <a:r>
              <a:rPr lang="en-US" sz="3257" kern="1200" dirty="0">
                <a:solidFill>
                  <a:srgbClr val="92D050"/>
                </a:solidFill>
                <a:latin typeface="Caveat Brush" pitchFamily="2" charset="0"/>
                <a:ea typeface="+mn-ea"/>
                <a:cs typeface="+mn-cs"/>
              </a:rPr>
              <a:t> </a:t>
            </a:r>
          </a:p>
          <a:p>
            <a:pPr algn="ctr" defTabSz="857250">
              <a:lnSpc>
                <a:spcPts val="4800"/>
              </a:lnSpc>
              <a:buClrTx/>
            </a:pPr>
            <a:endParaRPr lang="en-US" sz="3257" kern="1200" dirty="0">
              <a:latin typeface="Caveat Brush" pitchFamily="2" charset="0"/>
              <a:ea typeface="+mn-ea"/>
              <a:cs typeface="+mn-cs"/>
            </a:endParaRPr>
          </a:p>
          <a:p>
            <a:pPr defTabSz="857250">
              <a:lnSpc>
                <a:spcPts val="4560"/>
              </a:lnSpc>
              <a:buClrTx/>
            </a:pPr>
            <a:endParaRPr lang="en-US" sz="3257" kern="1200" dirty="0">
              <a:latin typeface="Caveat Brush" pitchFamily="2" charset="0"/>
              <a:ea typeface="+mn-ea"/>
              <a:cs typeface="+mn-cs"/>
            </a:endParaRPr>
          </a:p>
          <a:p>
            <a:pPr defTabSz="857250">
              <a:lnSpc>
                <a:spcPts val="3904"/>
              </a:lnSpc>
              <a:buClrTx/>
            </a:pPr>
            <a:endParaRPr lang="en-US" sz="2765" kern="1200" dirty="0">
              <a:latin typeface="Atma"/>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2" name="Google Shape;690;p79">
            <a:extLst>
              <a:ext uri="{FF2B5EF4-FFF2-40B4-BE49-F238E27FC236}">
                <a16:creationId xmlns:a16="http://schemas.microsoft.com/office/drawing/2014/main" id="{F6D04B1E-6757-9DA5-3D5F-9F43418DD2A6}"/>
              </a:ext>
            </a:extLst>
          </p:cNvPr>
          <p:cNvPicPr preferRelativeResize="0"/>
          <p:nvPr/>
        </p:nvPicPr>
        <p:blipFill rotWithShape="1">
          <a:blip r:embed="rId15">
            <a:alphaModFix/>
          </a:blip>
          <a:srcRect/>
          <a:stretch/>
        </p:blipFill>
        <p:spPr>
          <a:xfrm>
            <a:off x="1999216" y="5482339"/>
            <a:ext cx="2052638" cy="1028700"/>
          </a:xfrm>
          <a:prstGeom prst="rect">
            <a:avLst/>
          </a:prstGeom>
          <a:noFill/>
          <a:ln>
            <a:noFill/>
          </a:ln>
        </p:spPr>
      </p:pic>
      <p:pic>
        <p:nvPicPr>
          <p:cNvPr id="3" name="Google Shape;692;p79">
            <a:extLst>
              <a:ext uri="{FF2B5EF4-FFF2-40B4-BE49-F238E27FC236}">
                <a16:creationId xmlns:a16="http://schemas.microsoft.com/office/drawing/2014/main" id="{324598EF-9DE0-4753-C70B-E0FF96078328}"/>
              </a:ext>
            </a:extLst>
          </p:cNvPr>
          <p:cNvPicPr preferRelativeResize="0"/>
          <p:nvPr/>
        </p:nvPicPr>
        <p:blipFill rotWithShape="1">
          <a:blip r:embed="rId16">
            <a:alphaModFix/>
          </a:blip>
          <a:srcRect/>
          <a:stretch/>
        </p:blipFill>
        <p:spPr>
          <a:xfrm>
            <a:off x="4838761" y="5482339"/>
            <a:ext cx="2819400" cy="1200150"/>
          </a:xfrm>
          <a:prstGeom prst="rect">
            <a:avLst/>
          </a:prstGeom>
          <a:noFill/>
          <a:ln>
            <a:noFill/>
          </a:ln>
        </p:spPr>
      </p:pic>
    </p:spTree>
    <p:extLst>
      <p:ext uri="{BB962C8B-B14F-4D97-AF65-F5344CB8AC3E}">
        <p14:creationId xmlns:p14="http://schemas.microsoft.com/office/powerpoint/2010/main" val="4079122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E996F-3999-34EA-FB7F-82DD4DA88E6D}"/>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FF31498E-70CD-4317-216F-1311D5D20A90}"/>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CAB16525-09B1-B96E-B4DE-D14D09EA417C}"/>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6513AEFB-5B01-6222-25B7-D353AC552099}"/>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05F963AB-1E50-67A9-0470-D432442C52C7}"/>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5E3EFDA7-939F-51F0-DC11-EC47CBFC2877}"/>
              </a:ext>
            </a:extLst>
          </p:cNvPr>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C41067E1-B3B7-634F-0208-7501DBA87D65}"/>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9925F1FE-61CC-3445-9C54-5C608D107C8C}"/>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DATA SOURCES</a:t>
            </a:r>
          </a:p>
        </p:txBody>
      </p:sp>
      <p:sp>
        <p:nvSpPr>
          <p:cNvPr id="11" name="TextBox 11">
            <a:extLst>
              <a:ext uri="{FF2B5EF4-FFF2-40B4-BE49-F238E27FC236}">
                <a16:creationId xmlns:a16="http://schemas.microsoft.com/office/drawing/2014/main" id="{978C5902-540F-CA91-EC5F-0F2014BF53FC}"/>
              </a:ext>
            </a:extLst>
          </p:cNvPr>
          <p:cNvSpPr txBox="1"/>
          <p:nvPr/>
        </p:nvSpPr>
        <p:spPr>
          <a:xfrm>
            <a:off x="102513" y="1267160"/>
            <a:ext cx="8938976" cy="5175071"/>
          </a:xfrm>
          <a:prstGeom prst="rect">
            <a:avLst/>
          </a:prstGeom>
        </p:spPr>
        <p:txBody>
          <a:bodyPr wrap="square" lIns="0" tIns="0" rIns="0" bIns="0" rtlCol="0" anchor="t">
            <a:spAutoFit/>
          </a:bodyPr>
          <a:lstStyle/>
          <a:p>
            <a:pPr algn="ctr" defTabSz="857250">
              <a:lnSpc>
                <a:spcPts val="4560"/>
              </a:lnSpc>
              <a:buClrTx/>
            </a:pPr>
            <a:r>
              <a:rPr lang="en-US" sz="2800" dirty="0">
                <a:solidFill>
                  <a:schemeClr val="tx1"/>
                </a:solidFill>
                <a:latin typeface="Caveat Brush" pitchFamily="2" charset="0"/>
              </a:rPr>
              <a:t>2023 Indiana Behavioral Risk Factor Surveillance System (BRFSS)</a:t>
            </a:r>
            <a:br>
              <a:rPr lang="en-US" sz="2800" dirty="0">
                <a:solidFill>
                  <a:schemeClr val="tx1"/>
                </a:solidFill>
                <a:latin typeface="Caveat Brush" pitchFamily="2" charset="0"/>
              </a:rPr>
            </a:br>
            <a:r>
              <a:rPr lang="en-US" sz="2800" dirty="0">
                <a:solidFill>
                  <a:schemeClr val="tx1"/>
                </a:solidFill>
                <a:latin typeface="Caveat Brush" pitchFamily="2" charset="0"/>
                <a:hlinkClick r:id="rId11"/>
              </a:rPr>
              <a:t>www.in.gov/health/tpc/</a:t>
            </a:r>
            <a:r>
              <a:rPr lang="en-US" sz="2800" dirty="0">
                <a:solidFill>
                  <a:schemeClr val="tx1"/>
                </a:solidFill>
                <a:latin typeface="Caveat Brush" pitchFamily="2" charset="0"/>
              </a:rPr>
              <a:t> </a:t>
            </a:r>
          </a:p>
          <a:p>
            <a:pPr algn="ctr" defTabSz="857250">
              <a:lnSpc>
                <a:spcPts val="4560"/>
              </a:lnSpc>
              <a:buClrTx/>
            </a:pPr>
            <a:r>
              <a:rPr lang="en-US" sz="2800" dirty="0">
                <a:solidFill>
                  <a:schemeClr val="tx1"/>
                </a:solidFill>
                <a:latin typeface="Caveat Brush" pitchFamily="2" charset="0"/>
                <a:hlinkClick r:id="rId12"/>
              </a:rPr>
              <a:t>www.cdc.gov/tobacco/</a:t>
            </a:r>
            <a:endParaRPr lang="en-US" sz="2800" dirty="0">
              <a:solidFill>
                <a:schemeClr val="tx1"/>
              </a:solidFill>
              <a:latin typeface="Caveat Brush" pitchFamily="2" charset="0"/>
            </a:endParaRPr>
          </a:p>
          <a:p>
            <a:pPr algn="ctr" defTabSz="857250">
              <a:lnSpc>
                <a:spcPts val="4560"/>
              </a:lnSpc>
              <a:buClrTx/>
            </a:pPr>
            <a:r>
              <a:rPr lang="en-US" sz="2800" dirty="0">
                <a:solidFill>
                  <a:schemeClr val="tx1"/>
                </a:solidFill>
                <a:latin typeface="Caveat Brush" pitchFamily="2" charset="0"/>
                <a:hlinkClick r:id="rId13"/>
              </a:rPr>
              <a:t>www.cancer.org/cancer/risk-prevention/tobacco</a:t>
            </a:r>
            <a:r>
              <a:rPr lang="en-US" sz="2800" dirty="0">
                <a:solidFill>
                  <a:schemeClr val="tx1"/>
                </a:solidFill>
                <a:latin typeface="Caveat Brush" pitchFamily="2" charset="0"/>
              </a:rPr>
              <a:t> </a:t>
            </a:r>
            <a:endParaRPr lang="en-US" sz="4000" kern="1200" dirty="0">
              <a:latin typeface="Caveat Brush" pitchFamily="2" charset="0"/>
              <a:ea typeface="+mn-ea"/>
              <a:cs typeface="+mn-cs"/>
            </a:endParaRPr>
          </a:p>
          <a:p>
            <a:pPr algn="ctr" defTabSz="857250">
              <a:lnSpc>
                <a:spcPts val="4560"/>
              </a:lnSpc>
              <a:buClrTx/>
            </a:pPr>
            <a:r>
              <a:rPr lang="en-US" sz="3200" kern="1200" dirty="0">
                <a:latin typeface="Caveat Brush" pitchFamily="2" charset="0"/>
                <a:ea typeface="+mn-ea"/>
                <a:cs typeface="+mn-cs"/>
              </a:rPr>
              <a:t>For a more detailed list of data sources used </a:t>
            </a:r>
          </a:p>
          <a:p>
            <a:pPr algn="ctr" defTabSz="857250">
              <a:lnSpc>
                <a:spcPts val="4560"/>
              </a:lnSpc>
              <a:buClrTx/>
            </a:pPr>
            <a:r>
              <a:rPr lang="en-US" sz="3200" kern="1200" dirty="0">
                <a:latin typeface="Caveat Brush" pitchFamily="2" charset="0"/>
                <a:ea typeface="+mn-ea"/>
                <a:cs typeface="+mn-cs"/>
              </a:rPr>
              <a:t>to create Breathe materials go to </a:t>
            </a:r>
          </a:p>
          <a:p>
            <a:pPr algn="ctr" defTabSz="857250">
              <a:lnSpc>
                <a:spcPts val="4560"/>
              </a:lnSpc>
              <a:buClrTx/>
            </a:pPr>
            <a:r>
              <a:rPr lang="en-US" sz="2800" kern="1200" dirty="0">
                <a:latin typeface="Caveat Brush" pitchFamily="2" charset="0"/>
                <a:ea typeface="+mn-ea"/>
                <a:cs typeface="+mn-cs"/>
                <a:hlinkClick r:id="rId14"/>
              </a:rPr>
              <a:t>justbreathein.org/additional-resources/data-sources/</a:t>
            </a:r>
            <a:r>
              <a:rPr lang="en-US" sz="2800" kern="1200" dirty="0">
                <a:latin typeface="Caveat Brush" pitchFamily="2" charset="0"/>
                <a:ea typeface="+mn-ea"/>
                <a:cs typeface="+mn-cs"/>
              </a:rPr>
              <a:t> </a:t>
            </a:r>
          </a:p>
          <a:p>
            <a:pPr defTabSz="857250">
              <a:lnSpc>
                <a:spcPts val="4560"/>
              </a:lnSpc>
              <a:buClrTx/>
            </a:pPr>
            <a:endParaRPr lang="en-US" sz="3257" kern="1200" dirty="0">
              <a:latin typeface="Caveat Brush" pitchFamily="2" charset="0"/>
              <a:ea typeface="+mn-ea"/>
              <a:cs typeface="+mn-cs"/>
            </a:endParaRPr>
          </a:p>
          <a:p>
            <a:pPr defTabSz="857250">
              <a:lnSpc>
                <a:spcPts val="3904"/>
              </a:lnSpc>
              <a:buClrTx/>
            </a:pPr>
            <a:endParaRPr lang="en-US" sz="2765" kern="1200" dirty="0">
              <a:latin typeface="Atma"/>
              <a:ea typeface="+mn-ea"/>
              <a:cs typeface="+mn-cs"/>
            </a:endParaRPr>
          </a:p>
        </p:txBody>
      </p:sp>
      <p:sp>
        <p:nvSpPr>
          <p:cNvPr id="13" name="Freeform 13">
            <a:extLst>
              <a:ext uri="{FF2B5EF4-FFF2-40B4-BE49-F238E27FC236}">
                <a16:creationId xmlns:a16="http://schemas.microsoft.com/office/drawing/2014/main" id="{2F251C33-DBF5-ECCE-F69D-D8F610CDEE91}"/>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3" name="Google Shape;690;p79">
            <a:extLst>
              <a:ext uri="{FF2B5EF4-FFF2-40B4-BE49-F238E27FC236}">
                <a16:creationId xmlns:a16="http://schemas.microsoft.com/office/drawing/2014/main" id="{542F934D-C346-3E2B-C7B4-C08FED331BC5}"/>
              </a:ext>
            </a:extLst>
          </p:cNvPr>
          <p:cNvPicPr preferRelativeResize="0"/>
          <p:nvPr/>
        </p:nvPicPr>
        <p:blipFill rotWithShape="1">
          <a:blip r:embed="rId17">
            <a:alphaModFix/>
          </a:blip>
          <a:srcRect/>
          <a:stretch/>
        </p:blipFill>
        <p:spPr>
          <a:xfrm>
            <a:off x="2049859" y="5559909"/>
            <a:ext cx="2052638" cy="1028700"/>
          </a:xfrm>
          <a:prstGeom prst="rect">
            <a:avLst/>
          </a:prstGeom>
          <a:noFill/>
          <a:ln>
            <a:noFill/>
          </a:ln>
        </p:spPr>
      </p:pic>
      <p:pic>
        <p:nvPicPr>
          <p:cNvPr id="12" name="Google Shape;692;p79">
            <a:extLst>
              <a:ext uri="{FF2B5EF4-FFF2-40B4-BE49-F238E27FC236}">
                <a16:creationId xmlns:a16="http://schemas.microsoft.com/office/drawing/2014/main" id="{E5ECBA1C-42FB-3EFB-D0A1-007807507F7A}"/>
              </a:ext>
            </a:extLst>
          </p:cNvPr>
          <p:cNvPicPr preferRelativeResize="0"/>
          <p:nvPr/>
        </p:nvPicPr>
        <p:blipFill rotWithShape="1">
          <a:blip r:embed="rId18">
            <a:alphaModFix/>
          </a:blip>
          <a:srcRect/>
          <a:stretch/>
        </p:blipFill>
        <p:spPr>
          <a:xfrm>
            <a:off x="4804684" y="5512166"/>
            <a:ext cx="2819400" cy="1200150"/>
          </a:xfrm>
          <a:prstGeom prst="rect">
            <a:avLst/>
          </a:prstGeom>
          <a:noFill/>
          <a:ln>
            <a:noFill/>
          </a:ln>
        </p:spPr>
      </p:pic>
    </p:spTree>
    <p:extLst>
      <p:ext uri="{BB962C8B-B14F-4D97-AF65-F5344CB8AC3E}">
        <p14:creationId xmlns:p14="http://schemas.microsoft.com/office/powerpoint/2010/main" val="2606766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2A6BF-EC4D-220F-1492-BCEEEFFCAF2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55A07DE-E92A-2FA7-34F8-849A7506B57A}"/>
              </a:ext>
            </a:extLst>
          </p:cNvPr>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D45FD4D0-3157-D978-CD28-E8F59CCF974A}"/>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0EE6C7D2-932F-74A1-DBAB-8869EC790A76}"/>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FA612402-86B7-8E65-8ACB-17A7AFE25BB7}"/>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D0C8AE5C-4B35-EC97-3EB7-9646EE66130F}"/>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EDC591B3-75D5-FEA2-21B6-4B8F67638496}"/>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E7A62AC2-58C7-54D4-C8A2-DBD16C9AC0B5}"/>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SETTING THE STAGE</a:t>
            </a:r>
          </a:p>
        </p:txBody>
      </p:sp>
      <p:sp>
        <p:nvSpPr>
          <p:cNvPr id="13" name="Freeform 13">
            <a:extLst>
              <a:ext uri="{FF2B5EF4-FFF2-40B4-BE49-F238E27FC236}">
                <a16:creationId xmlns:a16="http://schemas.microsoft.com/office/drawing/2014/main" id="{9C75A1E5-63C6-405B-C0C0-1B8281A57DCC}"/>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4D818CB9-B61C-5EC7-D9B5-4CCC55B80B1D}"/>
              </a:ext>
            </a:extLst>
          </p:cNvPr>
          <p:cNvSpPr txBox="1"/>
          <p:nvPr/>
        </p:nvSpPr>
        <p:spPr>
          <a:xfrm>
            <a:off x="4307200" y="2347292"/>
            <a:ext cx="4442644" cy="2939266"/>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600"/>
              </a:spcAft>
              <a:buClr>
                <a:srgbClr val="000000"/>
              </a:buClr>
              <a:buSzPts val="3000"/>
              <a:tabLst/>
              <a:defRPr/>
            </a:pPr>
            <a:r>
              <a:rPr lang="en-US" sz="3600" dirty="0">
                <a:solidFill>
                  <a:schemeClr val="tx1"/>
                </a:solidFill>
                <a:latin typeface="Caveat Brush" pitchFamily="2" charset="0"/>
              </a:rPr>
              <a:t>Tobacco Industry spends billions of dollars aggressively marketing deadly products </a:t>
            </a:r>
            <a:r>
              <a:rPr kumimoji="0" lang="en-US" sz="3600" b="0" i="0" u="none" strike="noStrike" kern="0" cap="none" spc="0" normalizeH="0" baseline="0" noProof="0" dirty="0">
                <a:ln>
                  <a:noFill/>
                </a:ln>
                <a:solidFill>
                  <a:schemeClr val="tx1"/>
                </a:solidFill>
                <a:effectLst/>
                <a:uLnTx/>
                <a:uFillTx/>
                <a:latin typeface="Caveat Brush" pitchFamily="2" charset="0"/>
                <a:sym typeface="Arial"/>
              </a:rPr>
              <a:t> </a:t>
            </a:r>
          </a:p>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endParaRPr kumimoji="0" lang="en-US" sz="3600" b="0" i="0" u="none" strike="noStrike" kern="0" cap="none" spc="0" normalizeH="0" baseline="0" noProof="0" dirty="0">
              <a:ln>
                <a:noFill/>
              </a:ln>
              <a:solidFill>
                <a:schemeClr val="tx1"/>
              </a:solidFill>
              <a:effectLst/>
              <a:uLnTx/>
              <a:uFillTx/>
              <a:latin typeface="Caveat Brush" pitchFamily="2" charset="0"/>
              <a:sym typeface="Arial"/>
            </a:endParaRPr>
          </a:p>
        </p:txBody>
      </p:sp>
      <p:pic>
        <p:nvPicPr>
          <p:cNvPr id="159" name="Google Shape;159;p20"/>
          <p:cNvPicPr preferRelativeResize="0"/>
          <p:nvPr/>
        </p:nvPicPr>
        <p:blipFill>
          <a:blip r:embed="rId13">
            <a:alphaModFix/>
          </a:blip>
          <a:stretch>
            <a:fillRect/>
          </a:stretch>
        </p:blipFill>
        <p:spPr>
          <a:xfrm>
            <a:off x="685801" y="1330449"/>
            <a:ext cx="3481928" cy="4764115"/>
          </a:xfrm>
          <a:prstGeom prst="rect">
            <a:avLst/>
          </a:prstGeom>
          <a:noFill/>
          <a:ln w="38100">
            <a:solidFill>
              <a:srgbClr val="92D050"/>
            </a:solidFill>
          </a:ln>
        </p:spPr>
      </p:pic>
    </p:spTree>
    <p:extLst>
      <p:ext uri="{BB962C8B-B14F-4D97-AF65-F5344CB8AC3E}">
        <p14:creationId xmlns:p14="http://schemas.microsoft.com/office/powerpoint/2010/main" val="332979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anim calcmode="lin" valueType="num">
                                      <p:cBhvr additive="base">
                                        <p:cTn id="7" dur="500" fill="hold"/>
                                        <p:tgtEl>
                                          <p:spTgt spid="159"/>
                                        </p:tgtEl>
                                        <p:attrNameLst>
                                          <p:attrName>ppt_x</p:attrName>
                                        </p:attrNameLst>
                                      </p:cBhvr>
                                      <p:tavLst>
                                        <p:tav tm="0">
                                          <p:val>
                                            <p:strVal val="#ppt_x"/>
                                          </p:val>
                                        </p:tav>
                                        <p:tav tm="100000">
                                          <p:val>
                                            <p:strVal val="#ppt_x"/>
                                          </p:val>
                                        </p:tav>
                                      </p:tavLst>
                                    </p:anim>
                                    <p:anim calcmode="lin" valueType="num">
                                      <p:cBhvr additive="base">
                                        <p:cTn id="8" dur="500" fill="hold"/>
                                        <p:tgtEl>
                                          <p:spTgt spid="1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E19D8-D429-2FFC-9EFF-D30D1253AEE2}"/>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516DA8D0-570F-9758-062F-596F1430645E}"/>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4EC21492-BC36-B502-20B3-8D9D6CDB349C}"/>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5C7C1B25-16C9-DEB7-55A6-5D2A0524F20D}"/>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3EE0B6AC-698D-6FAD-788B-CC4A94972E60}"/>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5840810F-056A-F77A-EF40-317C095DA6CC}"/>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EF725048-F9C9-6BF4-7460-A7317274DB4A}"/>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TOBACCO MARKETING</a:t>
            </a:r>
          </a:p>
        </p:txBody>
      </p:sp>
      <p:sp>
        <p:nvSpPr>
          <p:cNvPr id="13" name="Freeform 13">
            <a:extLst>
              <a:ext uri="{FF2B5EF4-FFF2-40B4-BE49-F238E27FC236}">
                <a16:creationId xmlns:a16="http://schemas.microsoft.com/office/drawing/2014/main" id="{5E96426E-1A01-B1E0-F7BE-035618A5B210}"/>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56340511-AC63-3DC8-D734-93C3F0AD894D}"/>
              </a:ext>
            </a:extLst>
          </p:cNvPr>
          <p:cNvSpPr txBox="1"/>
          <p:nvPr/>
        </p:nvSpPr>
        <p:spPr>
          <a:xfrm>
            <a:off x="380107" y="1083655"/>
            <a:ext cx="4792017" cy="64633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600"/>
              </a:spcAft>
              <a:buClr>
                <a:srgbClr val="000000"/>
              </a:buClr>
              <a:buSzPts val="3000"/>
              <a:tabLst/>
              <a:defRPr/>
            </a:pPr>
            <a:r>
              <a:rPr kumimoji="0" lang="en-US" sz="3600" b="0" i="0" u="none" strike="noStrike" kern="0" cap="none" spc="0" normalizeH="0" baseline="0" noProof="0" dirty="0">
                <a:ln>
                  <a:noFill/>
                </a:ln>
                <a:solidFill>
                  <a:schemeClr val="tx1"/>
                </a:solidFill>
                <a:effectLst/>
                <a:uLnTx/>
                <a:uFillTx/>
                <a:latin typeface="Caveat Brush" pitchFamily="2" charset="0"/>
                <a:sym typeface="Arial"/>
              </a:rPr>
              <a:t>Point-of-Sale</a:t>
            </a:r>
            <a:r>
              <a:rPr kumimoji="0" lang="en-US" sz="3600" b="0" i="0" u="none" strike="noStrike" kern="0" cap="none" spc="0" normalizeH="0" noProof="0" dirty="0">
                <a:ln>
                  <a:noFill/>
                </a:ln>
                <a:solidFill>
                  <a:schemeClr val="tx1"/>
                </a:solidFill>
                <a:effectLst/>
                <a:uLnTx/>
                <a:uFillTx/>
                <a:latin typeface="Caveat Brush" pitchFamily="2" charset="0"/>
                <a:sym typeface="Arial"/>
              </a:rPr>
              <a:t> Marketing</a:t>
            </a:r>
            <a:endParaRPr kumimoji="0" lang="en-US" sz="3600" b="0" i="0" u="none" strike="noStrike" kern="0" cap="none" spc="0" normalizeH="0" baseline="0" noProof="0" dirty="0">
              <a:ln>
                <a:noFill/>
              </a:ln>
              <a:solidFill>
                <a:schemeClr val="tx1"/>
              </a:solidFill>
              <a:effectLst/>
              <a:uLnTx/>
              <a:uFillTx/>
              <a:latin typeface="Caveat Brush" pitchFamily="2" charset="0"/>
              <a:sym typeface="Arial"/>
            </a:endParaRPr>
          </a:p>
        </p:txBody>
      </p:sp>
      <p:pic>
        <p:nvPicPr>
          <p:cNvPr id="8" name="Google Shape;157;p20">
            <a:extLst>
              <a:ext uri="{FF2B5EF4-FFF2-40B4-BE49-F238E27FC236}">
                <a16:creationId xmlns:a16="http://schemas.microsoft.com/office/drawing/2014/main" id="{370A12CA-EA3E-BC07-4196-223A1F1450FE}"/>
              </a:ext>
            </a:extLst>
          </p:cNvPr>
          <p:cNvPicPr preferRelativeResize="0"/>
          <p:nvPr/>
        </p:nvPicPr>
        <p:blipFill>
          <a:blip r:embed="rId11">
            <a:alphaModFix/>
          </a:blip>
          <a:stretch>
            <a:fillRect/>
          </a:stretch>
        </p:blipFill>
        <p:spPr>
          <a:xfrm>
            <a:off x="5037422" y="1317707"/>
            <a:ext cx="3857883" cy="2961687"/>
          </a:xfrm>
          <a:prstGeom prst="rect">
            <a:avLst/>
          </a:prstGeom>
          <a:noFill/>
          <a:ln w="38100">
            <a:solidFill>
              <a:srgbClr val="92D050"/>
            </a:solidFill>
          </a:ln>
        </p:spPr>
      </p:pic>
      <p:sp>
        <p:nvSpPr>
          <p:cNvPr id="11" name="TextBox 10">
            <a:extLst>
              <a:ext uri="{FF2B5EF4-FFF2-40B4-BE49-F238E27FC236}">
                <a16:creationId xmlns:a16="http://schemas.microsoft.com/office/drawing/2014/main" id="{1ADC41D7-4E9D-2967-99CD-777540B38ECF}"/>
              </a:ext>
            </a:extLst>
          </p:cNvPr>
          <p:cNvSpPr txBox="1"/>
          <p:nvPr/>
        </p:nvSpPr>
        <p:spPr>
          <a:xfrm>
            <a:off x="4870952" y="4510283"/>
            <a:ext cx="4024354" cy="1200329"/>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600"/>
              </a:spcAft>
              <a:buClr>
                <a:srgbClr val="000000"/>
              </a:buClr>
              <a:buSzPts val="3000"/>
              <a:tabLst/>
              <a:defRPr/>
            </a:pPr>
            <a:r>
              <a:rPr lang="en-US" sz="3600" noProof="0" dirty="0">
                <a:solidFill>
                  <a:schemeClr val="tx1"/>
                </a:solidFill>
                <a:latin typeface="Caveat Brush" pitchFamily="2" charset="0"/>
              </a:rPr>
              <a:t>Packaging mimics popular candy</a:t>
            </a:r>
            <a:endParaRPr kumimoji="0" lang="en-US" sz="3600" b="0" i="0" u="none" strike="noStrike" kern="0" cap="none" spc="0" normalizeH="0" baseline="0" noProof="0" dirty="0">
              <a:ln>
                <a:noFill/>
              </a:ln>
              <a:solidFill>
                <a:schemeClr val="tx1"/>
              </a:solidFill>
              <a:effectLst/>
              <a:uLnTx/>
              <a:uFillTx/>
              <a:latin typeface="Caveat Brush" pitchFamily="2" charset="0"/>
              <a:sym typeface="Arial"/>
            </a:endParaRPr>
          </a:p>
        </p:txBody>
      </p:sp>
      <p:pic>
        <p:nvPicPr>
          <p:cNvPr id="15" name="Picture 14" descr="A freezer with ice cream in it&#10;&#10;AI-generated content may be incorrect.">
            <a:extLst>
              <a:ext uri="{FF2B5EF4-FFF2-40B4-BE49-F238E27FC236}">
                <a16:creationId xmlns:a16="http://schemas.microsoft.com/office/drawing/2014/main" id="{DC41F382-AA55-3739-618B-4427F6248254}"/>
              </a:ext>
            </a:extLst>
          </p:cNvPr>
          <p:cNvPicPr>
            <a:picLocks noChangeAspect="1"/>
          </p:cNvPicPr>
          <p:nvPr/>
        </p:nvPicPr>
        <p:blipFill>
          <a:blip r:embed="rId12"/>
          <a:stretch>
            <a:fillRect/>
          </a:stretch>
        </p:blipFill>
        <p:spPr>
          <a:xfrm>
            <a:off x="382220" y="1843871"/>
            <a:ext cx="4160441" cy="4745159"/>
          </a:xfrm>
          <a:prstGeom prst="rect">
            <a:avLst/>
          </a:prstGeom>
          <a:ln w="38100">
            <a:solidFill>
              <a:srgbClr val="92D050"/>
            </a:solidFill>
          </a:ln>
        </p:spPr>
      </p:pic>
    </p:spTree>
    <p:extLst>
      <p:ext uri="{BB962C8B-B14F-4D97-AF65-F5344CB8AC3E}">
        <p14:creationId xmlns:p14="http://schemas.microsoft.com/office/powerpoint/2010/main" val="305017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02C92-F4C1-5222-9323-4735D74B2360}"/>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DBFC5151-F254-5E56-BB8D-B1F782A5C299}"/>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B4FA9AE0-2F52-4546-6BCF-D2C8A49B261A}"/>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4CD63BB4-6E59-E2F3-B342-B59AD8676630}"/>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E8462443-6563-1E55-01F1-3AF11D2F69C1}"/>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TARGETED MARKETING</a:t>
            </a:r>
          </a:p>
        </p:txBody>
      </p:sp>
      <p:sp>
        <p:nvSpPr>
          <p:cNvPr id="13" name="Freeform 13">
            <a:extLst>
              <a:ext uri="{FF2B5EF4-FFF2-40B4-BE49-F238E27FC236}">
                <a16:creationId xmlns:a16="http://schemas.microsoft.com/office/drawing/2014/main" id="{494193B8-0B75-5803-4B82-052F058A5DCB}"/>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A3E5E350-C275-F7B1-BC03-72110218FD73}"/>
              </a:ext>
            </a:extLst>
          </p:cNvPr>
          <p:cNvSpPr txBox="1"/>
          <p:nvPr/>
        </p:nvSpPr>
        <p:spPr>
          <a:xfrm>
            <a:off x="101998" y="1532100"/>
            <a:ext cx="4935424" cy="1200329"/>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600"/>
              </a:spcAft>
              <a:buClr>
                <a:srgbClr val="000000"/>
              </a:buClr>
              <a:buSzPts val="3000"/>
              <a:tabLst/>
              <a:defRPr/>
            </a:pPr>
            <a:r>
              <a:rPr lang="en-US" sz="3600" dirty="0">
                <a:solidFill>
                  <a:schemeClr val="tx1"/>
                </a:solidFill>
                <a:latin typeface="Caveat Brush" pitchFamily="2" charset="0"/>
              </a:rPr>
              <a:t>Heavy advertising in low income neighborhoods</a:t>
            </a:r>
            <a:endParaRPr kumimoji="0" lang="en-US" sz="3600" b="0" i="0" u="none" strike="noStrike" kern="0" cap="none" spc="0" normalizeH="0" baseline="0" noProof="0" dirty="0">
              <a:ln>
                <a:noFill/>
              </a:ln>
              <a:solidFill>
                <a:schemeClr val="tx1"/>
              </a:solidFill>
              <a:effectLst/>
              <a:uLnTx/>
              <a:uFillTx/>
              <a:latin typeface="Caveat Brush" pitchFamily="2" charset="0"/>
              <a:sym typeface="Arial"/>
            </a:endParaRPr>
          </a:p>
        </p:txBody>
      </p:sp>
      <p:sp>
        <p:nvSpPr>
          <p:cNvPr id="11" name="TextBox 10">
            <a:extLst>
              <a:ext uri="{FF2B5EF4-FFF2-40B4-BE49-F238E27FC236}">
                <a16:creationId xmlns:a16="http://schemas.microsoft.com/office/drawing/2014/main" id="{074047F8-FB99-72E5-7C03-8F320FD40B94}"/>
              </a:ext>
            </a:extLst>
          </p:cNvPr>
          <p:cNvSpPr txBox="1"/>
          <p:nvPr/>
        </p:nvSpPr>
        <p:spPr>
          <a:xfrm>
            <a:off x="5180829" y="5316883"/>
            <a:ext cx="4024354" cy="1200329"/>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600"/>
              </a:spcAft>
              <a:buClr>
                <a:srgbClr val="000000"/>
              </a:buClr>
              <a:buSzPts val="3000"/>
              <a:tabLst/>
              <a:defRPr/>
            </a:pPr>
            <a:r>
              <a:rPr lang="en-US" sz="3600" noProof="0" dirty="0">
                <a:solidFill>
                  <a:schemeClr val="tx1"/>
                </a:solidFill>
                <a:latin typeface="Caveat Brush" pitchFamily="2" charset="0"/>
              </a:rPr>
              <a:t>Menthol products &amp; African Americans</a:t>
            </a:r>
            <a:endParaRPr kumimoji="0" lang="en-US" sz="3600" b="0" i="0" u="none" strike="noStrike" kern="0" cap="none" spc="0" normalizeH="0" baseline="0" noProof="0" dirty="0">
              <a:ln>
                <a:noFill/>
              </a:ln>
              <a:solidFill>
                <a:schemeClr val="tx1"/>
              </a:solidFill>
              <a:effectLst/>
              <a:uLnTx/>
              <a:uFillTx/>
              <a:latin typeface="Caveat Brush" pitchFamily="2" charset="0"/>
              <a:sym typeface="Arial"/>
            </a:endParaRPr>
          </a:p>
        </p:txBody>
      </p:sp>
      <p:pic>
        <p:nvPicPr>
          <p:cNvPr id="12" name="Google Shape;158;p20">
            <a:extLst>
              <a:ext uri="{FF2B5EF4-FFF2-40B4-BE49-F238E27FC236}">
                <a16:creationId xmlns:a16="http://schemas.microsoft.com/office/drawing/2014/main" id="{AB90096C-88A5-0776-AE6B-D71842F9A402}"/>
              </a:ext>
            </a:extLst>
          </p:cNvPr>
          <p:cNvPicPr preferRelativeResize="0"/>
          <p:nvPr/>
        </p:nvPicPr>
        <p:blipFill rotWithShape="1">
          <a:blip r:embed="rId7">
            <a:alphaModFix/>
          </a:blip>
          <a:srcRect t="8524" b="8391"/>
          <a:stretch/>
        </p:blipFill>
        <p:spPr>
          <a:xfrm>
            <a:off x="5535827" y="1345539"/>
            <a:ext cx="3264931" cy="3879339"/>
          </a:xfrm>
          <a:prstGeom prst="rect">
            <a:avLst/>
          </a:prstGeom>
          <a:noFill/>
          <a:ln w="38100">
            <a:solidFill>
              <a:srgbClr val="92D050"/>
            </a:solidFill>
          </a:ln>
        </p:spPr>
      </p:pic>
      <p:pic>
        <p:nvPicPr>
          <p:cNvPr id="7" name="Picture 6" descr="A gas station with signs and cars&#10;&#10;AI-generated content may be incorrect.">
            <a:extLst>
              <a:ext uri="{FF2B5EF4-FFF2-40B4-BE49-F238E27FC236}">
                <a16:creationId xmlns:a16="http://schemas.microsoft.com/office/drawing/2014/main" id="{3AAC68AD-777F-C00A-8D44-C8A5AC16D34D}"/>
              </a:ext>
            </a:extLst>
          </p:cNvPr>
          <p:cNvPicPr>
            <a:picLocks noChangeAspect="1"/>
          </p:cNvPicPr>
          <p:nvPr/>
        </p:nvPicPr>
        <p:blipFill>
          <a:blip r:embed="rId8"/>
          <a:stretch>
            <a:fillRect/>
          </a:stretch>
        </p:blipFill>
        <p:spPr>
          <a:xfrm>
            <a:off x="101998" y="2916194"/>
            <a:ext cx="5231823" cy="3380248"/>
          </a:xfrm>
          <a:prstGeom prst="rect">
            <a:avLst/>
          </a:prstGeom>
          <a:ln w="38100">
            <a:solidFill>
              <a:srgbClr val="92D050"/>
            </a:solidFill>
          </a:ln>
        </p:spPr>
      </p:pic>
      <p:sp>
        <p:nvSpPr>
          <p:cNvPr id="9" name="Freeform 9">
            <a:extLst>
              <a:ext uri="{FF2B5EF4-FFF2-40B4-BE49-F238E27FC236}">
                <a16:creationId xmlns:a16="http://schemas.microsoft.com/office/drawing/2014/main" id="{051123D2-94A9-E64C-C319-4C80D49AC2AD}"/>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339887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743C0-45D4-A4C2-5921-DE522D3E6A14}"/>
            </a:ext>
          </a:extLst>
        </p:cNvPr>
        <p:cNvGrpSpPr/>
        <p:nvPr/>
      </p:nvGrpSpPr>
      <p:grpSpPr>
        <a:xfrm>
          <a:off x="0" y="0"/>
          <a:ext cx="0" cy="0"/>
          <a:chOff x="0" y="0"/>
          <a:chExt cx="0" cy="0"/>
        </a:xfrm>
      </p:grpSpPr>
      <p:pic>
        <p:nvPicPr>
          <p:cNvPr id="11" name="Picture 10" descr="A shelf with various snacks and snacks&#10;&#10;AI-generated content may be incorrect.">
            <a:extLst>
              <a:ext uri="{FF2B5EF4-FFF2-40B4-BE49-F238E27FC236}">
                <a16:creationId xmlns:a16="http://schemas.microsoft.com/office/drawing/2014/main" id="{DAB0BCD7-6A7E-EC0E-AE1E-C9D44099FCCA}"/>
              </a:ext>
            </a:extLst>
          </p:cNvPr>
          <p:cNvPicPr>
            <a:picLocks noChangeAspect="1"/>
          </p:cNvPicPr>
          <p:nvPr/>
        </p:nvPicPr>
        <p:blipFill>
          <a:blip r:embed="rId3"/>
          <a:stretch>
            <a:fillRect/>
          </a:stretch>
        </p:blipFill>
        <p:spPr>
          <a:xfrm>
            <a:off x="1040216" y="1253312"/>
            <a:ext cx="3401728" cy="4576077"/>
          </a:xfrm>
          <a:prstGeom prst="rect">
            <a:avLst/>
          </a:prstGeom>
          <a:ln w="38100">
            <a:solidFill>
              <a:srgbClr val="92D050"/>
            </a:solidFill>
          </a:ln>
        </p:spPr>
      </p:pic>
      <p:pic>
        <p:nvPicPr>
          <p:cNvPr id="7" name="Picture 6" descr="A horse ride in front of a sign&#10;&#10;AI-generated content may be incorrect.">
            <a:extLst>
              <a:ext uri="{FF2B5EF4-FFF2-40B4-BE49-F238E27FC236}">
                <a16:creationId xmlns:a16="http://schemas.microsoft.com/office/drawing/2014/main" id="{1C1D92AD-A711-AA96-330C-2C0A3BA05798}"/>
              </a:ext>
            </a:extLst>
          </p:cNvPr>
          <p:cNvPicPr>
            <a:picLocks noChangeAspect="1"/>
          </p:cNvPicPr>
          <p:nvPr/>
        </p:nvPicPr>
        <p:blipFill>
          <a:blip r:embed="rId4"/>
          <a:stretch>
            <a:fillRect/>
          </a:stretch>
        </p:blipFill>
        <p:spPr>
          <a:xfrm>
            <a:off x="4839773" y="1253312"/>
            <a:ext cx="3435622" cy="4580829"/>
          </a:xfrm>
          <a:prstGeom prst="rect">
            <a:avLst/>
          </a:prstGeom>
          <a:ln w="38100">
            <a:solidFill>
              <a:srgbClr val="92D050"/>
            </a:solidFill>
          </a:ln>
        </p:spPr>
      </p:pic>
      <p:sp>
        <p:nvSpPr>
          <p:cNvPr id="4" name="Freeform 4">
            <a:extLst>
              <a:ext uri="{FF2B5EF4-FFF2-40B4-BE49-F238E27FC236}">
                <a16:creationId xmlns:a16="http://schemas.microsoft.com/office/drawing/2014/main" id="{9D6881E7-973C-1CC1-20D7-CAF455AB5B41}"/>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87E4AD33-7333-CD60-577D-57315A21E952}"/>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8A0C29CC-D47F-CEEB-7AAB-5EE927EFA33D}"/>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BAF0E0A8-E780-AAE7-6413-F81F96647E1E}"/>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A5A8FC35-5D05-6AE4-4E05-CDBF64B4CB60}"/>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TARGETED MARKETING</a:t>
            </a:r>
          </a:p>
        </p:txBody>
      </p:sp>
      <p:sp>
        <p:nvSpPr>
          <p:cNvPr id="13" name="Freeform 13">
            <a:extLst>
              <a:ext uri="{FF2B5EF4-FFF2-40B4-BE49-F238E27FC236}">
                <a16:creationId xmlns:a16="http://schemas.microsoft.com/office/drawing/2014/main" id="{9207E49C-D276-9D74-BA15-5D65420B59FC}"/>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6DF0D683-8708-6A79-2F3B-AE1A148353ED}"/>
              </a:ext>
            </a:extLst>
          </p:cNvPr>
          <p:cNvSpPr txBox="1"/>
          <p:nvPr/>
        </p:nvSpPr>
        <p:spPr>
          <a:xfrm>
            <a:off x="433155" y="5941193"/>
            <a:ext cx="8277690" cy="847604"/>
          </a:xfrm>
          <a:prstGeom prst="rect">
            <a:avLst/>
          </a:prstGeom>
          <a:noFill/>
        </p:spPr>
        <p:txBody>
          <a:bodyPr wrap="square">
            <a:spAutoFit/>
          </a:bodyPr>
          <a:lstStyle/>
          <a:p>
            <a:pPr marR="0" lvl="0" algn="ctr" defTabSz="914400" rtl="0" eaLnBrk="1" fontAlgn="auto" latinLnBrk="0" hangingPunct="1">
              <a:lnSpc>
                <a:spcPts val="2500"/>
              </a:lnSpc>
              <a:spcBef>
                <a:spcPts val="0"/>
              </a:spcBef>
              <a:spcAft>
                <a:spcPts val="600"/>
              </a:spcAft>
              <a:buClr>
                <a:srgbClr val="000000"/>
              </a:buClr>
              <a:buSzPts val="3000"/>
              <a:tabLst/>
              <a:defRPr/>
            </a:pPr>
            <a:r>
              <a:rPr kumimoji="0" lang="en-US" sz="3200" b="0" i="0" u="none" strike="noStrike" kern="0" cap="none" spc="0" normalizeH="0" baseline="0" noProof="0" dirty="0">
                <a:ln>
                  <a:noFill/>
                </a:ln>
                <a:solidFill>
                  <a:schemeClr val="tx1"/>
                </a:solidFill>
                <a:effectLst/>
                <a:uLnTx/>
                <a:uFillTx/>
                <a:latin typeface="Caveat Brush" pitchFamily="2" charset="0"/>
                <a:sym typeface="Arial"/>
              </a:rPr>
              <a:t>Tobacco Industry </a:t>
            </a:r>
            <a:r>
              <a:rPr lang="en-US" sz="3200" dirty="0">
                <a:solidFill>
                  <a:schemeClr val="tx1"/>
                </a:solidFill>
                <a:latin typeface="Caveat Brush" pitchFamily="2" charset="0"/>
              </a:rPr>
              <a:t>develops new products</a:t>
            </a:r>
            <a:r>
              <a:rPr kumimoji="0" lang="en-US" sz="3200" b="0" i="0" u="none" strike="noStrike" kern="0" cap="none" spc="0" normalizeH="0" baseline="0" noProof="0" dirty="0">
                <a:ln>
                  <a:noFill/>
                </a:ln>
                <a:solidFill>
                  <a:schemeClr val="tx1"/>
                </a:solidFill>
                <a:effectLst/>
                <a:uLnTx/>
                <a:uFillTx/>
                <a:latin typeface="Caveat Brush" pitchFamily="2" charset="0"/>
                <a:sym typeface="Arial"/>
              </a:rPr>
              <a:t> to </a:t>
            </a:r>
          </a:p>
          <a:p>
            <a:pPr marR="0" lvl="0" algn="ctr" defTabSz="914400" rtl="0" eaLnBrk="1" fontAlgn="auto" latinLnBrk="0" hangingPunct="1">
              <a:lnSpc>
                <a:spcPts val="2500"/>
              </a:lnSpc>
              <a:spcBef>
                <a:spcPts val="0"/>
              </a:spcBef>
              <a:spcAft>
                <a:spcPts val="600"/>
              </a:spcAft>
              <a:buClr>
                <a:srgbClr val="000000"/>
              </a:buClr>
              <a:buSzPts val="3000"/>
              <a:tabLst/>
              <a:defRPr/>
            </a:pPr>
            <a:r>
              <a:rPr kumimoji="0" lang="en-US" sz="3200" b="0" i="0" u="none" strike="noStrike" kern="0" cap="none" spc="0" normalizeH="0" baseline="0" noProof="0" dirty="0">
                <a:ln>
                  <a:noFill/>
                </a:ln>
                <a:solidFill>
                  <a:schemeClr val="tx1"/>
                </a:solidFill>
                <a:effectLst/>
                <a:uLnTx/>
                <a:uFillTx/>
                <a:latin typeface="Caveat Brush" pitchFamily="2" charset="0"/>
                <a:sym typeface="Arial"/>
              </a:rPr>
              <a:t>get around laws and recruit new customers</a:t>
            </a:r>
          </a:p>
        </p:txBody>
      </p:sp>
      <p:sp>
        <p:nvSpPr>
          <p:cNvPr id="3" name="Google Shape;121;p16">
            <a:extLst>
              <a:ext uri="{FF2B5EF4-FFF2-40B4-BE49-F238E27FC236}">
                <a16:creationId xmlns:a16="http://schemas.microsoft.com/office/drawing/2014/main" id="{AFAE751D-F8AF-C6D8-CAD0-F78C392D1B73}"/>
              </a:ext>
            </a:extLst>
          </p:cNvPr>
          <p:cNvSpPr/>
          <p:nvPr/>
        </p:nvSpPr>
        <p:spPr>
          <a:xfrm rot="20994339">
            <a:off x="66421" y="2997052"/>
            <a:ext cx="9011158" cy="692498"/>
          </a:xfrm>
          <a:prstGeom prst="rect">
            <a:avLst/>
          </a:prstGeom>
          <a:noFill/>
          <a:ln>
            <a:noFill/>
          </a:ln>
        </p:spPr>
        <p:txBody>
          <a:bodyPr spcFirstLastPara="1" wrap="square" lIns="68569" tIns="34275" rIns="68569" bIns="34275" anchor="t" anchorCtr="0">
            <a:noAutofit/>
          </a:bodyPr>
          <a:lstStyle/>
          <a:p>
            <a:pPr algn="ctr"/>
            <a:r>
              <a:rPr lang="en-US" sz="4800" b="1" dirty="0">
                <a:solidFill>
                  <a:srgbClr val="F98832"/>
                </a:solidFill>
                <a:highlight>
                  <a:srgbClr val="BCEE80"/>
                </a:highlight>
                <a:latin typeface="Caveat Brush" pitchFamily="2" charset="0"/>
                <a:ea typeface="Calibri"/>
                <a:cs typeface="Calibri"/>
                <a:sym typeface="Calibri"/>
              </a:rPr>
              <a:t>Big Tobacco is at work in our community!</a:t>
            </a:r>
            <a:endParaRPr sz="4800" b="1" dirty="0">
              <a:solidFill>
                <a:srgbClr val="F98832"/>
              </a:solidFill>
              <a:highlight>
                <a:srgbClr val="BCEE80"/>
              </a:highlight>
              <a:latin typeface="Caveat Brush" pitchFamily="2" charset="0"/>
              <a:ea typeface="Calibri"/>
              <a:cs typeface="Calibri"/>
              <a:sym typeface="Calibri"/>
            </a:endParaRPr>
          </a:p>
        </p:txBody>
      </p:sp>
    </p:spTree>
    <p:extLst>
      <p:ext uri="{BB962C8B-B14F-4D97-AF65-F5344CB8AC3E}">
        <p14:creationId xmlns:p14="http://schemas.microsoft.com/office/powerpoint/2010/main" val="51862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INDIANA TOBACCO STATS</a:t>
            </a:r>
          </a:p>
        </p:txBody>
      </p:sp>
      <p:sp>
        <p:nvSpPr>
          <p:cNvPr id="25" name="TextBox 24">
            <a:extLst>
              <a:ext uri="{FF2B5EF4-FFF2-40B4-BE49-F238E27FC236}">
                <a16:creationId xmlns:a16="http://schemas.microsoft.com/office/drawing/2014/main" id="{3F1546E7-FE86-2B53-7B55-DC3FEE544B60}"/>
              </a:ext>
            </a:extLst>
          </p:cNvPr>
          <p:cNvSpPr txBox="1"/>
          <p:nvPr/>
        </p:nvSpPr>
        <p:spPr>
          <a:xfrm>
            <a:off x="231720" y="1193009"/>
            <a:ext cx="8652973" cy="5447645"/>
          </a:xfrm>
          <a:prstGeom prst="rect">
            <a:avLst/>
          </a:prstGeom>
          <a:noFill/>
        </p:spPr>
        <p:txBody>
          <a:bodyPr wrap="square">
            <a:spAutoFit/>
          </a:bodyPr>
          <a:lstStyle/>
          <a:p>
            <a:pPr marR="0" lvl="0" algn="ctr" defTabSz="914400" rtl="0" eaLnBrk="1" fontAlgn="auto" latinLnBrk="0" hangingPunct="1">
              <a:lnSpc>
                <a:spcPct val="100000"/>
              </a:lnSpc>
              <a:spcBef>
                <a:spcPts val="0"/>
              </a:spcBef>
              <a:buClr>
                <a:srgbClr val="000000"/>
              </a:buClr>
              <a:buSzPts val="3000"/>
              <a:tabLst/>
              <a:defRPr/>
            </a:pPr>
            <a:r>
              <a:rPr lang="en-US" sz="3200" dirty="0">
                <a:solidFill>
                  <a:schemeClr val="tx1"/>
                </a:solidFill>
                <a:latin typeface="Caveat Brush" pitchFamily="2" charset="0"/>
              </a:rPr>
              <a:t>14.5</a:t>
            </a:r>
            <a:r>
              <a:rPr kumimoji="0" lang="en-US" sz="3200" b="0" i="0" u="none" strike="noStrike" kern="0" cap="none" spc="0" normalizeH="0" baseline="0" noProof="0" dirty="0">
                <a:ln>
                  <a:noFill/>
                </a:ln>
                <a:solidFill>
                  <a:schemeClr val="tx1"/>
                </a:solidFill>
                <a:effectLst/>
                <a:uLnTx/>
                <a:uFillTx/>
                <a:latin typeface="Caveat Brush" pitchFamily="2" charset="0"/>
                <a:sym typeface="Arial"/>
              </a:rPr>
              <a:t>% of </a:t>
            </a:r>
            <a:r>
              <a:rPr lang="en-US" sz="3200" dirty="0">
                <a:solidFill>
                  <a:schemeClr val="tx1"/>
                </a:solidFill>
                <a:latin typeface="Caveat Brush" pitchFamily="2" charset="0"/>
              </a:rPr>
              <a:t>Indiana adults currently smoke</a:t>
            </a:r>
          </a:p>
          <a:p>
            <a:pPr marR="0" lvl="0" algn="ctr" defTabSz="914400" rtl="0" eaLnBrk="1" fontAlgn="auto" latinLnBrk="0" hangingPunct="1">
              <a:lnSpc>
                <a:spcPct val="100000"/>
              </a:lnSpc>
              <a:spcBef>
                <a:spcPts val="0"/>
              </a:spcBef>
              <a:buClr>
                <a:srgbClr val="000000"/>
              </a:buClr>
              <a:buSzPts val="3000"/>
              <a:tabLst/>
              <a:defRPr/>
            </a:pPr>
            <a:r>
              <a:rPr lang="en-US" sz="3200" dirty="0">
                <a:solidFill>
                  <a:schemeClr val="tx1"/>
                </a:solidFill>
                <a:latin typeface="Caveat Brush" pitchFamily="2" charset="0"/>
              </a:rPr>
              <a:t>And 8.5% of Indiana adults currently use e-cigarettes</a:t>
            </a:r>
            <a:endParaRPr lang="en-US" sz="2400" dirty="0">
              <a:solidFill>
                <a:schemeClr val="tx1"/>
              </a:solidFill>
              <a:latin typeface="Caveat Brush" pitchFamily="2" charset="0"/>
            </a:endParaRPr>
          </a:p>
          <a:p>
            <a:pPr lvl="2" algn="ctr">
              <a:buSzPts val="3000"/>
              <a:defRPr/>
            </a:pPr>
            <a:r>
              <a:rPr lang="en-US" sz="2000" dirty="0">
                <a:solidFill>
                  <a:schemeClr val="tx1"/>
                </a:solidFill>
                <a:latin typeface="Caveat Brush" pitchFamily="2" charset="0"/>
              </a:rPr>
              <a:t>*Data from 2023 Indiana Behavioral Risk Factor Surveillance System (BRFSS)</a:t>
            </a:r>
          </a:p>
          <a:p>
            <a:pPr lvl="2">
              <a:buSzPts val="3000"/>
              <a:defRPr/>
            </a:pPr>
            <a:endParaRPr kumimoji="0" lang="en-US" sz="1200" b="0" i="0" u="none" strike="noStrike" kern="0" cap="none" spc="0" normalizeH="0" baseline="0" noProof="0" dirty="0">
              <a:ln>
                <a:noFill/>
              </a:ln>
              <a:solidFill>
                <a:schemeClr val="tx1"/>
              </a:solidFill>
              <a:effectLst/>
              <a:uLnTx/>
              <a:uFillTx/>
              <a:latin typeface="Caveat Brush" pitchFamily="2" charset="0"/>
              <a:sym typeface="Arial"/>
            </a:endParaRPr>
          </a:p>
          <a:p>
            <a:pPr lvl="2" algn="ctr">
              <a:buSzPts val="3000"/>
              <a:defRPr/>
            </a:pPr>
            <a:r>
              <a:rPr lang="en-US" sz="3200" dirty="0">
                <a:solidFill>
                  <a:schemeClr val="tx1"/>
                </a:solidFill>
                <a:latin typeface="Caveat Brush" pitchFamily="2" charset="0"/>
              </a:rPr>
              <a:t>P</a:t>
            </a:r>
            <a:r>
              <a:rPr kumimoji="0" lang="en-US" sz="3200" b="0" i="0" u="none" strike="noStrike" kern="0" cap="none" spc="0" normalizeH="0" baseline="0" noProof="0" dirty="0">
                <a:ln>
                  <a:noFill/>
                </a:ln>
                <a:solidFill>
                  <a:schemeClr val="tx1"/>
                </a:solidFill>
                <a:effectLst/>
                <a:uLnTx/>
                <a:uFillTx/>
                <a:latin typeface="Caveat Brush" pitchFamily="2" charset="0"/>
                <a:sym typeface="Arial"/>
              </a:rPr>
              <a:t>art of </a:t>
            </a:r>
            <a:r>
              <a:rPr kumimoji="0" lang="en-US" sz="3200" b="0" i="0" u="none" strike="noStrike" kern="0" cap="none" spc="0" normalizeH="0" baseline="0" noProof="0" dirty="0">
                <a:ln>
                  <a:noFill/>
                </a:ln>
                <a:solidFill>
                  <a:schemeClr val="accent6">
                    <a:lumMod val="75000"/>
                  </a:schemeClr>
                </a:solidFill>
                <a:effectLst/>
                <a:uLnTx/>
                <a:uFillTx/>
                <a:latin typeface="Caveat Brush" pitchFamily="2" charset="0"/>
                <a:sym typeface="Arial"/>
              </a:rPr>
              <a:t>“Tobacco Nation” </a:t>
            </a:r>
            <a:r>
              <a:rPr kumimoji="0" lang="en-US" sz="3200" b="0" i="0" u="none" strike="noStrike" kern="0" cap="none" spc="0" normalizeH="0" baseline="0" noProof="0" dirty="0">
                <a:ln>
                  <a:noFill/>
                </a:ln>
                <a:solidFill>
                  <a:schemeClr val="tx1"/>
                </a:solidFill>
                <a:effectLst/>
                <a:uLnTx/>
                <a:uFillTx/>
                <a:latin typeface="Caveat Brush" pitchFamily="2" charset="0"/>
                <a:sym typeface="Arial"/>
              </a:rPr>
              <a:t>– 12 Midwestern/Southern States with nearly 50% higher smoking rates</a:t>
            </a:r>
          </a:p>
          <a:p>
            <a:pPr lvl="2" algn="ctr">
              <a:buSzPts val="3000"/>
              <a:defRPr/>
            </a:pPr>
            <a:endParaRPr lang="en-US" sz="1200" dirty="0">
              <a:solidFill>
                <a:schemeClr val="tx1"/>
              </a:solidFill>
              <a:latin typeface="Caveat Brush" pitchFamily="2" charset="0"/>
            </a:endParaRPr>
          </a:p>
          <a:p>
            <a:pPr lvl="2" algn="ctr">
              <a:buSzPts val="3000"/>
              <a:defRPr/>
            </a:pPr>
            <a:endParaRPr lang="en-US" sz="1200" dirty="0">
              <a:solidFill>
                <a:schemeClr val="tx1"/>
              </a:solidFill>
              <a:latin typeface="Caveat Brush" pitchFamily="2" charset="0"/>
            </a:endParaRPr>
          </a:p>
          <a:p>
            <a:pPr lvl="2" algn="ctr">
              <a:buSzPts val="3000"/>
              <a:defRPr/>
            </a:pPr>
            <a:endParaRPr lang="en-US" sz="1200" dirty="0">
              <a:solidFill>
                <a:schemeClr val="tx1"/>
              </a:solidFill>
              <a:latin typeface="Caveat Brush" pitchFamily="2" charset="0"/>
            </a:endParaRPr>
          </a:p>
          <a:p>
            <a:pPr lvl="4">
              <a:buSzPts val="3000"/>
              <a:defRPr/>
            </a:pPr>
            <a:r>
              <a:rPr lang="en-US" sz="3200" dirty="0">
                <a:solidFill>
                  <a:schemeClr val="tx1"/>
                </a:solidFill>
                <a:latin typeface="Caveat Brush" pitchFamily="2" charset="0"/>
              </a:rPr>
              <a:t> Smoking is much higher </a:t>
            </a:r>
          </a:p>
          <a:p>
            <a:pPr lvl="3">
              <a:buSzPts val="3000"/>
              <a:defRPr/>
            </a:pPr>
            <a:r>
              <a:rPr lang="en-US" sz="3200" dirty="0">
                <a:solidFill>
                  <a:schemeClr val="tx1"/>
                </a:solidFill>
                <a:latin typeface="Caveat Brush" pitchFamily="2" charset="0"/>
              </a:rPr>
              <a:t> </a:t>
            </a:r>
            <a:r>
              <a:rPr kumimoji="0" lang="en-US" sz="3200" b="0" i="0" u="none" strike="noStrike" kern="0" cap="none" spc="0" normalizeH="0" baseline="0" noProof="0" dirty="0">
                <a:ln>
                  <a:noFill/>
                </a:ln>
                <a:solidFill>
                  <a:schemeClr val="tx1"/>
                </a:solidFill>
                <a:effectLst/>
                <a:uLnTx/>
                <a:uFillTx/>
                <a:latin typeface="Caveat Brush" pitchFamily="2" charset="0"/>
                <a:sym typeface="Arial"/>
              </a:rPr>
              <a:t>among people on Medicaid                                                    </a:t>
            </a:r>
          </a:p>
          <a:p>
            <a:pPr lvl="3">
              <a:buSzPts val="3000"/>
              <a:defRPr/>
            </a:pPr>
            <a:r>
              <a:rPr lang="en-US" sz="3200" noProof="0" dirty="0">
                <a:solidFill>
                  <a:schemeClr val="tx1"/>
                </a:solidFill>
                <a:latin typeface="Caveat Brush" pitchFamily="2" charset="0"/>
              </a:rPr>
              <a:t> </a:t>
            </a:r>
            <a:r>
              <a:rPr kumimoji="0" lang="en-US" sz="3200" b="0" i="0" u="none" strike="noStrike" kern="0" cap="none" spc="0" normalizeH="0" baseline="0" noProof="0" dirty="0">
                <a:ln>
                  <a:noFill/>
                </a:ln>
                <a:solidFill>
                  <a:schemeClr val="tx1"/>
                </a:solidFill>
                <a:effectLst/>
                <a:uLnTx/>
                <a:uFillTx/>
                <a:latin typeface="Caveat Brush" pitchFamily="2" charset="0"/>
                <a:sym typeface="Arial"/>
              </a:rPr>
              <a:t>and those with low incomes</a:t>
            </a:r>
          </a:p>
          <a:p>
            <a:pPr lvl="3">
              <a:buSzPts val="3000"/>
              <a:defRPr/>
            </a:pPr>
            <a:r>
              <a:rPr lang="en-US" sz="2000" dirty="0">
                <a:solidFill>
                  <a:schemeClr val="tx1"/>
                </a:solidFill>
                <a:latin typeface="Caveat Brush" pitchFamily="2" charset="0"/>
              </a:rPr>
              <a:t>	*2023 BRFSS data</a:t>
            </a:r>
            <a:endParaRPr kumimoji="0" lang="en-US" sz="2000" b="0" i="0" u="none" strike="noStrike" kern="0" cap="none" spc="0" normalizeH="0" baseline="0" noProof="0" dirty="0">
              <a:ln>
                <a:noFill/>
              </a:ln>
              <a:solidFill>
                <a:schemeClr val="tx1"/>
              </a:solidFill>
              <a:effectLst/>
              <a:uLnTx/>
              <a:uFillTx/>
              <a:latin typeface="Caveat Brush" pitchFamily="2" charset="0"/>
              <a:sym typeface="Arial"/>
            </a:endParaRPr>
          </a:p>
          <a:p>
            <a:pPr marR="0" lvl="0" algn="l" defTabSz="914400" rtl="0" eaLnBrk="1" fontAlgn="auto" latinLnBrk="0" hangingPunct="1">
              <a:lnSpc>
                <a:spcPct val="100000"/>
              </a:lnSpc>
              <a:spcBef>
                <a:spcPts val="0"/>
              </a:spcBef>
              <a:buClr>
                <a:srgbClr val="000000"/>
              </a:buClr>
              <a:buSzPts val="3000"/>
              <a:tabLst/>
              <a:defRPr/>
            </a:pPr>
            <a:endParaRPr kumimoji="0" lang="en-US" sz="3600" b="0" i="0" u="none" strike="noStrike" kern="0" cap="none" spc="0" normalizeH="0" baseline="0" noProof="0" dirty="0">
              <a:ln>
                <a:noFill/>
              </a:ln>
              <a:solidFill>
                <a:schemeClr val="tx1"/>
              </a:solidFill>
              <a:effectLst/>
              <a:uLnTx/>
              <a:uFillTx/>
              <a:latin typeface="Caveat Brush" pitchFamily="2" charset="0"/>
              <a:sym typeface="Arial"/>
            </a:endParaRPr>
          </a:p>
        </p:txBody>
      </p:sp>
      <p:sp>
        <p:nvSpPr>
          <p:cNvPr id="15" name="Freeform 2">
            <a:extLst>
              <a:ext uri="{FF2B5EF4-FFF2-40B4-BE49-F238E27FC236}">
                <a16:creationId xmlns:a16="http://schemas.microsoft.com/office/drawing/2014/main" id="{2DBB5677-DF57-1C39-27A1-5C45494423B9}"/>
              </a:ext>
            </a:extLst>
          </p:cNvPr>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7" name="Picture 6" descr="A graph of a bar chart&#10;&#10;AI-generated content may be incorrect.">
            <a:extLst>
              <a:ext uri="{FF2B5EF4-FFF2-40B4-BE49-F238E27FC236}">
                <a16:creationId xmlns:a16="http://schemas.microsoft.com/office/drawing/2014/main" id="{4A795FD1-9B67-2332-C203-A37748F9970B}"/>
              </a:ext>
            </a:extLst>
          </p:cNvPr>
          <p:cNvPicPr>
            <a:picLocks noChangeAspect="1"/>
          </p:cNvPicPr>
          <p:nvPr/>
        </p:nvPicPr>
        <p:blipFill>
          <a:blip r:embed="rId11"/>
          <a:stretch>
            <a:fillRect/>
          </a:stretch>
        </p:blipFill>
        <p:spPr>
          <a:xfrm>
            <a:off x="4432976" y="3558746"/>
            <a:ext cx="4577880" cy="3238901"/>
          </a:xfrm>
          <a:prstGeom prst="rect">
            <a:avLst/>
          </a:prstGeom>
        </p:spPr>
      </p:pic>
    </p:spTree>
    <p:extLst>
      <p:ext uri="{BB962C8B-B14F-4D97-AF65-F5344CB8AC3E}">
        <p14:creationId xmlns:p14="http://schemas.microsoft.com/office/powerpoint/2010/main" val="2190404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INDIANA TOBACCO STATS</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3F1546E7-FE86-2B53-7B55-DC3FEE544B60}"/>
              </a:ext>
            </a:extLst>
          </p:cNvPr>
          <p:cNvSpPr txBox="1"/>
          <p:nvPr/>
        </p:nvSpPr>
        <p:spPr>
          <a:xfrm>
            <a:off x="28922" y="1492737"/>
            <a:ext cx="9115078" cy="5262979"/>
          </a:xfrm>
          <a:prstGeom prst="rect">
            <a:avLst/>
          </a:prstGeom>
          <a:noFill/>
        </p:spPr>
        <p:txBody>
          <a:bodyPr wrap="square">
            <a:spAutoFit/>
          </a:bodyPr>
          <a:lstStyle/>
          <a:p>
            <a:pPr marR="0" lvl="0" algn="ctr" defTabSz="914400" rtl="0" eaLnBrk="1" fontAlgn="auto" latinLnBrk="0" hangingPunct="1">
              <a:lnSpc>
                <a:spcPct val="100000"/>
              </a:lnSpc>
              <a:spcBef>
                <a:spcPts val="0"/>
              </a:spcBef>
              <a:buClr>
                <a:srgbClr val="000000"/>
              </a:buClr>
              <a:buSzPts val="3000"/>
              <a:tabLst/>
              <a:defRPr/>
            </a:pPr>
            <a:r>
              <a:rPr kumimoji="0" lang="en-US" sz="3200" b="0" i="0" u="none" strike="noStrike" kern="0" cap="none" spc="0" normalizeH="0" baseline="0" noProof="0" dirty="0">
                <a:ln>
                  <a:noFill/>
                </a:ln>
                <a:solidFill>
                  <a:schemeClr val="tx1"/>
                </a:solidFill>
                <a:effectLst/>
                <a:uLnTx/>
                <a:uFillTx/>
                <a:latin typeface="Caveat Brush" pitchFamily="2" charset="0"/>
                <a:sym typeface="Arial"/>
              </a:rPr>
              <a:t>5.3% of Indiana residents reported </a:t>
            </a:r>
            <a:r>
              <a:rPr lang="en-US" sz="3200" dirty="0">
                <a:solidFill>
                  <a:schemeClr val="tx1"/>
                </a:solidFill>
                <a:latin typeface="Caveat Brush" pitchFamily="2" charset="0"/>
              </a:rPr>
              <a:t>smoking</a:t>
            </a:r>
            <a:r>
              <a:rPr kumimoji="0" lang="en-US" sz="3200" b="0" i="0" u="none" strike="noStrike" kern="0" cap="none" spc="0" normalizeH="0" baseline="0" noProof="0" dirty="0">
                <a:ln>
                  <a:noFill/>
                </a:ln>
                <a:solidFill>
                  <a:schemeClr val="tx1"/>
                </a:solidFill>
                <a:effectLst/>
                <a:uLnTx/>
                <a:uFillTx/>
                <a:latin typeface="Caveat Brush" pitchFamily="2" charset="0"/>
                <a:sym typeface="Arial"/>
              </a:rPr>
              <a:t> </a:t>
            </a:r>
          </a:p>
          <a:p>
            <a:pPr marR="0" lvl="0" algn="ctr" defTabSz="914400" rtl="0" eaLnBrk="1" fontAlgn="auto" latinLnBrk="0" hangingPunct="1">
              <a:lnSpc>
                <a:spcPct val="100000"/>
              </a:lnSpc>
              <a:spcBef>
                <a:spcPts val="0"/>
              </a:spcBef>
              <a:buClr>
                <a:srgbClr val="000000"/>
              </a:buClr>
              <a:buSzPts val="3000"/>
              <a:tabLst/>
              <a:defRPr/>
            </a:pPr>
            <a:r>
              <a:rPr kumimoji="0" lang="en-US" sz="3200" b="0" i="0" u="none" strike="noStrike" kern="0" cap="none" spc="0" normalizeH="0" baseline="0" noProof="0" dirty="0">
                <a:ln>
                  <a:noFill/>
                </a:ln>
                <a:solidFill>
                  <a:schemeClr val="accent6">
                    <a:lumMod val="75000"/>
                  </a:schemeClr>
                </a:solidFill>
                <a:effectLst/>
                <a:uLnTx/>
                <a:uFillTx/>
                <a:latin typeface="Caveat Brush" pitchFamily="2" charset="0"/>
                <a:sym typeface="Arial"/>
              </a:rPr>
              <a:t>during their pregnancy</a:t>
            </a:r>
          </a:p>
          <a:p>
            <a:pPr marR="0" lvl="0" algn="ctr" defTabSz="914400" rtl="0" eaLnBrk="1" fontAlgn="auto" latinLnBrk="0" hangingPunct="1">
              <a:lnSpc>
                <a:spcPct val="100000"/>
              </a:lnSpc>
              <a:spcBef>
                <a:spcPts val="0"/>
              </a:spcBef>
              <a:buClr>
                <a:srgbClr val="000000"/>
              </a:buClr>
              <a:buSzPts val="3000"/>
              <a:tabLst/>
              <a:defRPr/>
            </a:pPr>
            <a:r>
              <a:rPr lang="en-US" sz="2000" dirty="0">
                <a:solidFill>
                  <a:schemeClr val="tx1"/>
                </a:solidFill>
                <a:latin typeface="Caveat Brush" pitchFamily="2" charset="0"/>
              </a:rPr>
              <a:t>*2023 BRFSS data</a:t>
            </a:r>
            <a:endParaRPr kumimoji="0" lang="en-US" sz="2000" b="0" i="0" u="none" strike="noStrike" kern="0" cap="none" spc="0" normalizeH="0" baseline="0" noProof="0" dirty="0">
              <a:ln>
                <a:noFill/>
              </a:ln>
              <a:solidFill>
                <a:schemeClr val="tx1"/>
              </a:solidFill>
              <a:effectLst/>
              <a:uLnTx/>
              <a:uFillTx/>
              <a:latin typeface="Caveat Brush" pitchFamily="2" charset="0"/>
              <a:sym typeface="Arial"/>
            </a:endParaRPr>
          </a:p>
          <a:p>
            <a:pPr marR="0" lvl="0" algn="ctr" defTabSz="914400" rtl="0" eaLnBrk="1" fontAlgn="auto" latinLnBrk="0" hangingPunct="1">
              <a:lnSpc>
                <a:spcPct val="100000"/>
              </a:lnSpc>
              <a:spcBef>
                <a:spcPts val="0"/>
              </a:spcBef>
              <a:buClr>
                <a:srgbClr val="000000"/>
              </a:buClr>
              <a:buSzPts val="3000"/>
              <a:tabLst/>
              <a:defRPr/>
            </a:pPr>
            <a:endParaRPr kumimoji="0" lang="en-US" sz="3200" b="0" i="0" u="none" strike="noStrike" kern="0" cap="none" spc="0" normalizeH="0" baseline="0" noProof="0" dirty="0">
              <a:ln>
                <a:noFill/>
              </a:ln>
              <a:solidFill>
                <a:schemeClr val="tx1"/>
              </a:solidFill>
              <a:effectLst/>
              <a:uLnTx/>
              <a:uFillTx/>
              <a:latin typeface="Caveat Brush" pitchFamily="2" charset="0"/>
              <a:sym typeface="Arial"/>
            </a:endParaRPr>
          </a:p>
          <a:p>
            <a:pPr marR="0" lvl="0" algn="ctr" defTabSz="914400" rtl="0" eaLnBrk="1" fontAlgn="auto" latinLnBrk="0" hangingPunct="1">
              <a:lnSpc>
                <a:spcPct val="100000"/>
              </a:lnSpc>
              <a:spcBef>
                <a:spcPts val="0"/>
              </a:spcBef>
              <a:buClr>
                <a:srgbClr val="000000"/>
              </a:buClr>
              <a:buSzPts val="3000"/>
              <a:tabLst/>
              <a:defRPr/>
            </a:pPr>
            <a:r>
              <a:rPr kumimoji="0" lang="en-US" sz="3200" b="0" i="0" u="none" strike="noStrike" kern="0" cap="none" spc="0" normalizeH="0" baseline="0" noProof="0" dirty="0">
                <a:ln>
                  <a:noFill/>
                </a:ln>
                <a:solidFill>
                  <a:schemeClr val="tx1"/>
                </a:solidFill>
                <a:effectLst/>
                <a:uLnTx/>
                <a:uFillTx/>
                <a:latin typeface="Caveat Brush" pitchFamily="2" charset="0"/>
                <a:sym typeface="Arial"/>
              </a:rPr>
              <a:t>1 in 4 non-tobacco users are exposed to secondhand smoke</a:t>
            </a:r>
          </a:p>
          <a:p>
            <a:pPr marR="0" lvl="0" algn="ctr" defTabSz="914400" rtl="0" eaLnBrk="1" fontAlgn="auto" latinLnBrk="0" hangingPunct="1">
              <a:lnSpc>
                <a:spcPct val="100000"/>
              </a:lnSpc>
              <a:spcBef>
                <a:spcPts val="0"/>
              </a:spcBef>
              <a:buClr>
                <a:srgbClr val="000000"/>
              </a:buClr>
              <a:buSzPts val="3000"/>
              <a:tabLst/>
              <a:defRPr/>
            </a:pPr>
            <a:r>
              <a:rPr kumimoji="0" lang="en-US" sz="2400" b="0" i="0" u="none" strike="noStrike" kern="0" cap="none" spc="0" normalizeH="0" baseline="0" noProof="0" dirty="0">
                <a:ln>
                  <a:noFill/>
                </a:ln>
                <a:solidFill>
                  <a:schemeClr val="tx1"/>
                </a:solidFill>
                <a:effectLst/>
                <a:uLnTx/>
                <a:uFillTx/>
                <a:latin typeface="Caveat Brush" pitchFamily="2" charset="0"/>
                <a:sym typeface="Arial"/>
              </a:rPr>
              <a:t>(Primarily African Americans, people with low incomes, </a:t>
            </a:r>
          </a:p>
          <a:p>
            <a:pPr marR="0" lvl="0" algn="ctr" defTabSz="914400" rtl="0" eaLnBrk="1" fontAlgn="auto" latinLnBrk="0" hangingPunct="1">
              <a:lnSpc>
                <a:spcPct val="100000"/>
              </a:lnSpc>
              <a:spcBef>
                <a:spcPts val="0"/>
              </a:spcBef>
              <a:buClr>
                <a:srgbClr val="000000"/>
              </a:buClr>
              <a:buSzPts val="3000"/>
              <a:tabLst/>
              <a:defRPr/>
            </a:pPr>
            <a:r>
              <a:rPr kumimoji="0" lang="en-US" sz="2400" b="0" i="0" u="none" strike="noStrike" kern="0" cap="none" spc="0" normalizeH="0" baseline="0" noProof="0" dirty="0">
                <a:ln>
                  <a:noFill/>
                </a:ln>
                <a:solidFill>
                  <a:schemeClr val="tx1"/>
                </a:solidFill>
                <a:effectLst/>
                <a:uLnTx/>
                <a:uFillTx/>
                <a:latin typeface="Caveat Brush" pitchFamily="2" charset="0"/>
                <a:sym typeface="Arial"/>
              </a:rPr>
              <a:t>and those who </a:t>
            </a:r>
            <a:r>
              <a:rPr lang="en-US" sz="2400" dirty="0">
                <a:solidFill>
                  <a:schemeClr val="tx1"/>
                </a:solidFill>
                <a:latin typeface="Caveat Brush" pitchFamily="2" charset="0"/>
              </a:rPr>
              <a:t>live in multiunit housing)</a:t>
            </a:r>
            <a:endParaRPr kumimoji="0" lang="en-US" sz="2400" b="0" i="0" u="none" strike="noStrike" kern="0" cap="none" spc="0" normalizeH="0" baseline="0" noProof="0" dirty="0">
              <a:ln>
                <a:noFill/>
              </a:ln>
              <a:solidFill>
                <a:schemeClr val="tx1"/>
              </a:solidFill>
              <a:effectLst/>
              <a:uLnTx/>
              <a:uFillTx/>
              <a:latin typeface="Caveat Brush" pitchFamily="2" charset="0"/>
              <a:sym typeface="Arial"/>
            </a:endParaRPr>
          </a:p>
          <a:p>
            <a:pPr marR="0" lvl="0" algn="ctr" defTabSz="914400" rtl="0" eaLnBrk="1" fontAlgn="auto" latinLnBrk="0" hangingPunct="1">
              <a:lnSpc>
                <a:spcPct val="100000"/>
              </a:lnSpc>
              <a:spcBef>
                <a:spcPts val="0"/>
              </a:spcBef>
              <a:buClr>
                <a:srgbClr val="000000"/>
              </a:buClr>
              <a:buSzPts val="3000"/>
              <a:tabLst/>
              <a:defRPr/>
            </a:pPr>
            <a:endParaRPr kumimoji="0" lang="en-US" sz="2000" b="0" i="0" u="none" strike="noStrike" kern="0" cap="none" spc="0" normalizeH="0" baseline="0" noProof="0" dirty="0">
              <a:ln>
                <a:noFill/>
              </a:ln>
              <a:solidFill>
                <a:schemeClr val="tx1"/>
              </a:solidFill>
              <a:effectLst/>
              <a:uLnTx/>
              <a:uFillTx/>
              <a:latin typeface="Caveat Brush" pitchFamily="2" charset="0"/>
              <a:sym typeface="Arial"/>
            </a:endParaRPr>
          </a:p>
          <a:p>
            <a:pPr marR="0" lvl="0" algn="ctr" defTabSz="914400" rtl="0" eaLnBrk="1" fontAlgn="auto" latinLnBrk="0" hangingPunct="1">
              <a:lnSpc>
                <a:spcPct val="100000"/>
              </a:lnSpc>
              <a:spcBef>
                <a:spcPts val="0"/>
              </a:spcBef>
              <a:buClr>
                <a:srgbClr val="000000"/>
              </a:buClr>
              <a:buSzPts val="3000"/>
              <a:tabLst/>
              <a:defRPr/>
            </a:pPr>
            <a:r>
              <a:rPr kumimoji="0" lang="en-US" sz="3600" b="0" i="0" u="none" strike="noStrike" kern="0" cap="none" spc="0" normalizeH="0" baseline="0" noProof="0" dirty="0">
                <a:ln>
                  <a:noFill/>
                </a:ln>
                <a:solidFill>
                  <a:schemeClr val="tx1"/>
                </a:solidFill>
                <a:effectLst/>
                <a:uLnTx/>
                <a:uFillTx/>
                <a:latin typeface="Caveat Brush" pitchFamily="2" charset="0"/>
                <a:sym typeface="Arial"/>
              </a:rPr>
              <a:t>About 1,300 Hoosiers die each year </a:t>
            </a:r>
          </a:p>
          <a:p>
            <a:pPr marR="0" lvl="0" algn="ctr" defTabSz="914400" rtl="0" eaLnBrk="1" fontAlgn="auto" latinLnBrk="0" hangingPunct="1">
              <a:lnSpc>
                <a:spcPct val="100000"/>
              </a:lnSpc>
              <a:spcBef>
                <a:spcPts val="0"/>
              </a:spcBef>
              <a:buClr>
                <a:srgbClr val="000000"/>
              </a:buClr>
              <a:buSzPts val="3000"/>
              <a:tabLst/>
              <a:defRPr/>
            </a:pPr>
            <a:r>
              <a:rPr kumimoji="0" lang="en-US" sz="3600" b="0" i="0" u="none" strike="noStrike" kern="0" cap="none" spc="0" normalizeH="0" baseline="0" noProof="0" dirty="0">
                <a:ln>
                  <a:noFill/>
                </a:ln>
                <a:solidFill>
                  <a:schemeClr val="tx1"/>
                </a:solidFill>
                <a:effectLst/>
                <a:uLnTx/>
                <a:uFillTx/>
                <a:latin typeface="Caveat Brush" pitchFamily="2" charset="0"/>
                <a:sym typeface="Arial"/>
              </a:rPr>
              <a:t>from </a:t>
            </a:r>
            <a:r>
              <a:rPr kumimoji="0" lang="en-US" sz="3600" b="0" i="0" u="none" strike="noStrike" kern="0" cap="none" spc="0" normalizeH="0" baseline="0" noProof="0" dirty="0">
                <a:ln>
                  <a:noFill/>
                </a:ln>
                <a:solidFill>
                  <a:schemeClr val="accent6">
                    <a:lumMod val="75000"/>
                  </a:schemeClr>
                </a:solidFill>
                <a:effectLst/>
                <a:uLnTx/>
                <a:uFillTx/>
                <a:latin typeface="Caveat Brush" pitchFamily="2" charset="0"/>
                <a:sym typeface="Arial"/>
              </a:rPr>
              <a:t>SOMEONE ELSE’S </a:t>
            </a:r>
            <a:r>
              <a:rPr kumimoji="0" lang="en-US" sz="3600" b="0" i="0" u="none" strike="noStrike" kern="0" cap="none" spc="0" normalizeH="0" baseline="0" noProof="0" dirty="0">
                <a:ln>
                  <a:noFill/>
                </a:ln>
                <a:solidFill>
                  <a:schemeClr val="tx1"/>
                </a:solidFill>
                <a:effectLst/>
                <a:uLnTx/>
                <a:uFillTx/>
                <a:latin typeface="Caveat Brush" pitchFamily="2" charset="0"/>
                <a:sym typeface="Arial"/>
              </a:rPr>
              <a:t>smoking!</a:t>
            </a:r>
          </a:p>
          <a:p>
            <a:pPr marL="457200" marR="0" lvl="0" indent="-457200" algn="l" defTabSz="914400" rtl="0" eaLnBrk="1" fontAlgn="auto" latinLnBrk="0" hangingPunct="1">
              <a:lnSpc>
                <a:spcPct val="100000"/>
              </a:lnSpc>
              <a:spcBef>
                <a:spcPts val="0"/>
              </a:spcBef>
              <a:buClr>
                <a:srgbClr val="000000"/>
              </a:buClr>
              <a:buSzPts val="3000"/>
              <a:buFont typeface="Arial"/>
              <a:buChar char="•"/>
              <a:tabLst/>
              <a:defRPr/>
            </a:pPr>
            <a:endParaRPr kumimoji="0" lang="en-US" sz="3600" b="0" i="0" u="none" strike="noStrike" kern="0" cap="none" spc="0" normalizeH="0" baseline="0" noProof="0" dirty="0">
              <a:ln>
                <a:noFill/>
              </a:ln>
              <a:solidFill>
                <a:schemeClr val="tx1"/>
              </a:solidFill>
              <a:effectLst/>
              <a:uLnTx/>
              <a:uFillTx/>
              <a:latin typeface="Caveat Brush" pitchFamily="2" charset="0"/>
              <a:sym typeface="Arial"/>
            </a:endParaRPr>
          </a:p>
        </p:txBody>
      </p:sp>
      <p:sp>
        <p:nvSpPr>
          <p:cNvPr id="2" name="Freeform 7">
            <a:extLst>
              <a:ext uri="{FF2B5EF4-FFF2-40B4-BE49-F238E27FC236}">
                <a16:creationId xmlns:a16="http://schemas.microsoft.com/office/drawing/2014/main" id="{09BBF4DA-8F46-1080-3E64-B1B7F84B8C31}"/>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 name="Freeform 2">
            <a:extLst>
              <a:ext uri="{FF2B5EF4-FFF2-40B4-BE49-F238E27FC236}">
                <a16:creationId xmlns:a16="http://schemas.microsoft.com/office/drawing/2014/main" id="{FC3D02B5-322D-175B-515F-467A8112D667}"/>
              </a:ext>
            </a:extLst>
          </p:cNvPr>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311865087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9144</TotalTime>
  <Words>6101</Words>
  <Application>Microsoft Office PowerPoint</Application>
  <PresentationFormat>On-screen Show (4:3)</PresentationFormat>
  <Paragraphs>389</Paragraphs>
  <Slides>34</Slides>
  <Notes>34</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Caveat Brush</vt:lpstr>
      <vt:lpstr>Calibri</vt:lpstr>
      <vt:lpstr>Arial</vt:lpstr>
      <vt:lpstr>Atma Bold</vt:lpstr>
      <vt:lpstr>Atma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Complete  Pre-Assessment</dc:title>
  <dc:creator>Tanya Shelburne</dc:creator>
  <cp:lastModifiedBy>Tanya Shelburne</cp:lastModifiedBy>
  <cp:revision>56</cp:revision>
  <dcterms:modified xsi:type="dcterms:W3CDTF">2025-09-03T22:23:19Z</dcterms:modified>
</cp:coreProperties>
</file>