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146847493" r:id="rId2"/>
    <p:sldId id="2146847494" r:id="rId3"/>
    <p:sldId id="2146847514" r:id="rId4"/>
    <p:sldId id="2146847501" r:id="rId5"/>
    <p:sldId id="420" r:id="rId6"/>
    <p:sldId id="259" r:id="rId7"/>
    <p:sldId id="427" r:id="rId8"/>
    <p:sldId id="289" r:id="rId9"/>
    <p:sldId id="290" r:id="rId10"/>
    <p:sldId id="291" r:id="rId11"/>
    <p:sldId id="292" r:id="rId12"/>
    <p:sldId id="293" r:id="rId13"/>
    <p:sldId id="294" r:id="rId14"/>
    <p:sldId id="295" r:id="rId15"/>
    <p:sldId id="296" r:id="rId16"/>
    <p:sldId id="297" r:id="rId17"/>
    <p:sldId id="298" r:id="rId18"/>
    <p:sldId id="2146847496" r:id="rId19"/>
    <p:sldId id="2146847497" r:id="rId20"/>
    <p:sldId id="2146847498"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1" r:id="rId39"/>
    <p:sldId id="322" r:id="rId40"/>
    <p:sldId id="415" r:id="rId41"/>
    <p:sldId id="442" r:id="rId42"/>
    <p:sldId id="2146847515" r:id="rId43"/>
    <p:sldId id="2146847490" r:id="rId44"/>
    <p:sldId id="2146847516" r:id="rId45"/>
    <p:sldId id="2146847517" r:id="rId46"/>
    <p:sldId id="2146847518" r:id="rId47"/>
    <p:sldId id="2146847519" r:id="rId48"/>
    <p:sldId id="2146847520" r:id="rId49"/>
    <p:sldId id="439" r:id="rId50"/>
    <p:sldId id="275" r:id="rId51"/>
    <p:sldId id="276" r:id="rId52"/>
    <p:sldId id="277" r:id="rId53"/>
    <p:sldId id="278" r:id="rId54"/>
    <p:sldId id="279" r:id="rId55"/>
    <p:sldId id="280" r:id="rId56"/>
    <p:sldId id="281" r:id="rId57"/>
    <p:sldId id="282" r:id="rId58"/>
    <p:sldId id="283" r:id="rId59"/>
    <p:sldId id="284" r:id="rId60"/>
    <p:sldId id="2146847522" r:id="rId61"/>
    <p:sldId id="2146847495" r:id="rId62"/>
    <p:sldId id="463" r:id="rId63"/>
    <p:sldId id="462" r:id="rId64"/>
    <p:sldId id="2146847512" r:id="rId65"/>
  </p:sldIdLst>
  <p:sldSz cx="9144000" cy="6858000" type="screen4x3"/>
  <p:notesSz cx="7102475" cy="9388475"/>
  <p:embeddedFontLst>
    <p:embeddedFont>
      <p:font typeface="Arial Black" panose="020B0A04020102020204" pitchFamily="34" charset="0"/>
      <p:bold r:id="rId67"/>
    </p:embeddedFont>
    <p:embeddedFont>
      <p:font typeface="Atma" panose="020B0604020202020204" charset="0"/>
      <p:regular r:id="rId68"/>
      <p:bold r:id="rId69"/>
      <p:italic r:id="rId70"/>
      <p:boldItalic r:id="rId71"/>
    </p:embeddedFont>
    <p:embeddedFont>
      <p:font typeface="Atma Bold" panose="020B0604020202020204" charset="0"/>
      <p:regular r:id="rId72"/>
      <p:bold r:id="rId73"/>
      <p:italic r:id="rId74"/>
      <p:boldItalic r:id="rId75"/>
    </p:embeddedFont>
    <p:embeddedFont>
      <p:font typeface="Caveat Brush" pitchFamily="2" charset="0"/>
      <p:regular r:id="rId76"/>
    </p:embeddedFont>
    <p:embeddedFont>
      <p:font typeface="Century Gothic" panose="020B0502020202020204" pitchFamily="34" charset="0"/>
      <p:regular r:id="rId77"/>
      <p:bold r:id="rId78"/>
      <p:italic r:id="rId79"/>
      <p:boldItalic r:id="rId80"/>
    </p:embeddedFont>
    <p:embeddedFont>
      <p:font typeface="Impact" panose="020B0806030902050204" pitchFamily="34" charset="0"/>
      <p:regular r:id="rId81"/>
    </p:embeddedFont>
    <p:embeddedFont>
      <p:font typeface="Open Sans" panose="020B0606030504020204" pitchFamily="34" charset="0"/>
      <p:regular r:id="rId82"/>
      <p:bold r:id="rId83"/>
      <p:italic r:id="rId84"/>
      <p:boldItalic r:id="rId85"/>
    </p:embeddedFont>
    <p:embeddedFont>
      <p:font typeface="Segoe UI" panose="020B0502040204020203" pitchFamily="34" charset="0"/>
      <p:regular r:id="rId86"/>
      <p:bold r:id="rId87"/>
      <p:italic r:id="rId88"/>
      <p:boldItalic r:id="rId89"/>
    </p:embeddedFont>
    <p:embeddedFont>
      <p:font typeface="Verdana" panose="020B060403050404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5" roundtripDataSignature="AMtx7mhgNMtzOvr+NOE7QK8YtObBEgrn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89584-F8D3-4C3E-A81F-BF3D95AABF38}" v="74" dt="2025-08-29T18:36:03.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1961" autoAdjust="0"/>
  </p:normalViewPr>
  <p:slideViewPr>
    <p:cSldViewPr snapToGrid="0">
      <p:cViewPr varScale="1">
        <p:scale>
          <a:sx n="59" d="100"/>
          <a:sy n="59" d="100"/>
        </p:scale>
        <p:origin x="1958" y="27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24.fntdata"/><Relationship Id="rId95"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D89584-F8D3-4C3E-A81F-BF3D95AABF38}"/>
    <pc:docChg chg="undo custSel addSld delSld modSld sldOrd">
      <pc:chgData name="Tanya Shelburne" userId="5a8aca72b4acc242" providerId="LiveId" clId="{57D89584-F8D3-4C3E-A81F-BF3D95AABF38}" dt="2025-09-02T03:21:14.973" v="2662" actId="20577"/>
      <pc:docMkLst>
        <pc:docMk/>
      </pc:docMkLst>
      <pc:sldChg chg="modNotesTx">
        <pc:chgData name="Tanya Shelburne" userId="5a8aca72b4acc242" providerId="LiveId" clId="{57D89584-F8D3-4C3E-A81F-BF3D95AABF38}" dt="2025-08-29T17:10:12.799" v="62" actId="20577"/>
        <pc:sldMkLst>
          <pc:docMk/>
          <pc:sldMk cId="0" sldId="259"/>
        </pc:sldMkLst>
      </pc:sldChg>
      <pc:sldChg chg="modNotesTx">
        <pc:chgData name="Tanya Shelburne" userId="5a8aca72b4acc242" providerId="LiveId" clId="{57D89584-F8D3-4C3E-A81F-BF3D95AABF38}" dt="2025-08-29T18:01:46.583" v="1829" actId="114"/>
        <pc:sldMkLst>
          <pc:docMk/>
          <pc:sldMk cId="0" sldId="275"/>
        </pc:sldMkLst>
      </pc:sldChg>
      <pc:sldChg chg="modSp mod">
        <pc:chgData name="Tanya Shelburne" userId="5a8aca72b4acc242" providerId="LiveId" clId="{57D89584-F8D3-4C3E-A81F-BF3D95AABF38}" dt="2025-08-29T18:02:34.694" v="1833" actId="20577"/>
        <pc:sldMkLst>
          <pc:docMk/>
          <pc:sldMk cId="0" sldId="276"/>
        </pc:sldMkLst>
        <pc:spChg chg="mod">
          <ac:chgData name="Tanya Shelburne" userId="5a8aca72b4acc242" providerId="LiveId" clId="{57D89584-F8D3-4C3E-A81F-BF3D95AABF38}" dt="2025-08-29T18:02:09.577" v="1830" actId="113"/>
          <ac:spMkLst>
            <pc:docMk/>
            <pc:sldMk cId="0" sldId="276"/>
            <ac:spMk id="3" creationId="{4AF857C2-B4C7-0040-5CF4-6795BDBEAAF0}"/>
          </ac:spMkLst>
        </pc:spChg>
        <pc:spChg chg="mod">
          <ac:chgData name="Tanya Shelburne" userId="5a8aca72b4acc242" providerId="LiveId" clId="{57D89584-F8D3-4C3E-A81F-BF3D95AABF38}" dt="2025-08-29T18:02:34.694" v="1833" actId="20577"/>
          <ac:spMkLst>
            <pc:docMk/>
            <pc:sldMk cId="0" sldId="276"/>
            <ac:spMk id="294" creationId="{00000000-0000-0000-0000-000000000000}"/>
          </ac:spMkLst>
        </pc:spChg>
      </pc:sldChg>
      <pc:sldChg chg="modSp mod modNotesTx">
        <pc:chgData name="Tanya Shelburne" userId="5a8aca72b4acc242" providerId="LiveId" clId="{57D89584-F8D3-4C3E-A81F-BF3D95AABF38}" dt="2025-08-29T18:04:43.254" v="1846" actId="20577"/>
        <pc:sldMkLst>
          <pc:docMk/>
          <pc:sldMk cId="0" sldId="277"/>
        </pc:sldMkLst>
        <pc:spChg chg="mod">
          <ac:chgData name="Tanya Shelburne" userId="5a8aca72b4acc242" providerId="LiveId" clId="{57D89584-F8D3-4C3E-A81F-BF3D95AABF38}" dt="2025-08-29T18:03:59.720" v="1834" actId="20577"/>
          <ac:spMkLst>
            <pc:docMk/>
            <pc:sldMk cId="0" sldId="277"/>
            <ac:spMk id="7" creationId="{AFF82754-1CBF-5E86-B1CF-624108FFEE7E}"/>
          </ac:spMkLst>
        </pc:spChg>
      </pc:sldChg>
      <pc:sldChg chg="modSp mod">
        <pc:chgData name="Tanya Shelburne" userId="5a8aca72b4acc242" providerId="LiveId" clId="{57D89584-F8D3-4C3E-A81F-BF3D95AABF38}" dt="2025-08-29T18:06:41.055" v="1856" actId="1076"/>
        <pc:sldMkLst>
          <pc:docMk/>
          <pc:sldMk cId="0" sldId="278"/>
        </pc:sldMkLst>
        <pc:spChg chg="mod">
          <ac:chgData name="Tanya Shelburne" userId="5a8aca72b4acc242" providerId="LiveId" clId="{57D89584-F8D3-4C3E-A81F-BF3D95AABF38}" dt="2025-08-29T18:06:27.413" v="1854" actId="1076"/>
          <ac:spMkLst>
            <pc:docMk/>
            <pc:sldMk cId="0" sldId="278"/>
            <ac:spMk id="318" creationId="{00000000-0000-0000-0000-000000000000}"/>
          </ac:spMkLst>
        </pc:spChg>
        <pc:picChg chg="mod">
          <ac:chgData name="Tanya Shelburne" userId="5a8aca72b4acc242" providerId="LiveId" clId="{57D89584-F8D3-4C3E-A81F-BF3D95AABF38}" dt="2025-08-29T18:06:41.055" v="1856" actId="1076"/>
          <ac:picMkLst>
            <pc:docMk/>
            <pc:sldMk cId="0" sldId="278"/>
            <ac:picMk id="321" creationId="{00000000-0000-0000-0000-000000000000}"/>
          </ac:picMkLst>
        </pc:picChg>
      </pc:sldChg>
      <pc:sldChg chg="modSp mod">
        <pc:chgData name="Tanya Shelburne" userId="5a8aca72b4acc242" providerId="LiveId" clId="{57D89584-F8D3-4C3E-A81F-BF3D95AABF38}" dt="2025-08-29T18:07:33.189" v="1858" actId="1076"/>
        <pc:sldMkLst>
          <pc:docMk/>
          <pc:sldMk cId="0" sldId="279"/>
        </pc:sldMkLst>
        <pc:spChg chg="mod">
          <ac:chgData name="Tanya Shelburne" userId="5a8aca72b4acc242" providerId="LiveId" clId="{57D89584-F8D3-4C3E-A81F-BF3D95AABF38}" dt="2025-08-29T18:07:01.334" v="1857" actId="113"/>
          <ac:spMkLst>
            <pc:docMk/>
            <pc:sldMk cId="0" sldId="279"/>
            <ac:spMk id="5" creationId="{15C0C898-1DE4-D33A-1F32-B4296E283583}"/>
          </ac:spMkLst>
        </pc:spChg>
        <pc:spChg chg="mod">
          <ac:chgData name="Tanya Shelburne" userId="5a8aca72b4acc242" providerId="LiveId" clId="{57D89584-F8D3-4C3E-A81F-BF3D95AABF38}" dt="2025-08-29T18:07:33.189" v="1858" actId="1076"/>
          <ac:spMkLst>
            <pc:docMk/>
            <pc:sldMk cId="0" sldId="279"/>
            <ac:spMk id="10" creationId="{FDF4770E-A704-2639-61EB-72D390D2F1FF}"/>
          </ac:spMkLst>
        </pc:spChg>
      </pc:sldChg>
      <pc:sldChg chg="modSp mod modNotesTx">
        <pc:chgData name="Tanya Shelburne" userId="5a8aca72b4acc242" providerId="LiveId" clId="{57D89584-F8D3-4C3E-A81F-BF3D95AABF38}" dt="2025-08-29T18:09:46.762" v="1870" actId="20577"/>
        <pc:sldMkLst>
          <pc:docMk/>
          <pc:sldMk cId="0" sldId="280"/>
        </pc:sldMkLst>
        <pc:spChg chg="mod">
          <ac:chgData name="Tanya Shelburne" userId="5a8aca72b4acc242" providerId="LiveId" clId="{57D89584-F8D3-4C3E-A81F-BF3D95AABF38}" dt="2025-08-29T18:09:46.762" v="1870" actId="20577"/>
          <ac:spMkLst>
            <pc:docMk/>
            <pc:sldMk cId="0" sldId="280"/>
            <ac:spMk id="7" creationId="{F88BC7A1-35CC-EC37-C0C0-B9A8C3AF4EA8}"/>
          </ac:spMkLst>
        </pc:spChg>
        <pc:spChg chg="mod">
          <ac:chgData name="Tanya Shelburne" userId="5a8aca72b4acc242" providerId="LiveId" clId="{57D89584-F8D3-4C3E-A81F-BF3D95AABF38}" dt="2025-08-29T18:08:58.840" v="1868" actId="1076"/>
          <ac:spMkLst>
            <pc:docMk/>
            <pc:sldMk cId="0" sldId="280"/>
            <ac:spMk id="9" creationId="{563E8EDB-4D76-B07B-5DD3-0D1E4BF12E28}"/>
          </ac:spMkLst>
        </pc:spChg>
        <pc:spChg chg="mod">
          <ac:chgData name="Tanya Shelburne" userId="5a8aca72b4acc242" providerId="LiveId" clId="{57D89584-F8D3-4C3E-A81F-BF3D95AABF38}" dt="2025-08-29T18:08:52.420" v="1867" actId="20577"/>
          <ac:spMkLst>
            <pc:docMk/>
            <pc:sldMk cId="0" sldId="280"/>
            <ac:spMk id="345" creationId="{00000000-0000-0000-0000-000000000000}"/>
          </ac:spMkLst>
        </pc:spChg>
      </pc:sldChg>
      <pc:sldChg chg="modSp mod">
        <pc:chgData name="Tanya Shelburne" userId="5a8aca72b4acc242" providerId="LiveId" clId="{57D89584-F8D3-4C3E-A81F-BF3D95AABF38}" dt="2025-08-29T18:10:21.712" v="1871" actId="1076"/>
        <pc:sldMkLst>
          <pc:docMk/>
          <pc:sldMk cId="0" sldId="281"/>
        </pc:sldMkLst>
        <pc:spChg chg="mod">
          <ac:chgData name="Tanya Shelburne" userId="5a8aca72b4acc242" providerId="LiveId" clId="{57D89584-F8D3-4C3E-A81F-BF3D95AABF38}" dt="2025-08-29T18:10:21.712" v="1871" actId="1076"/>
          <ac:spMkLst>
            <pc:docMk/>
            <pc:sldMk cId="0" sldId="281"/>
            <ac:spMk id="7" creationId="{70D1693E-1C66-10CE-9D22-B8C88236D7E7}"/>
          </ac:spMkLst>
        </pc:spChg>
      </pc:sldChg>
      <pc:sldChg chg="modSp mod">
        <pc:chgData name="Tanya Shelburne" userId="5a8aca72b4acc242" providerId="LiveId" clId="{57D89584-F8D3-4C3E-A81F-BF3D95AABF38}" dt="2025-08-29T18:10:42.129" v="1872" actId="113"/>
        <pc:sldMkLst>
          <pc:docMk/>
          <pc:sldMk cId="0" sldId="282"/>
        </pc:sldMkLst>
        <pc:spChg chg="mod">
          <ac:chgData name="Tanya Shelburne" userId="5a8aca72b4acc242" providerId="LiveId" clId="{57D89584-F8D3-4C3E-A81F-BF3D95AABF38}" dt="2025-08-29T18:10:42.129" v="1872" actId="113"/>
          <ac:spMkLst>
            <pc:docMk/>
            <pc:sldMk cId="0" sldId="282"/>
            <ac:spMk id="3" creationId="{415B0CE8-A6A6-8942-43E4-25C43D15BC15}"/>
          </ac:spMkLst>
        </pc:spChg>
      </pc:sldChg>
      <pc:sldChg chg="modNotesTx">
        <pc:chgData name="Tanya Shelburne" userId="5a8aca72b4acc242" providerId="LiveId" clId="{57D89584-F8D3-4C3E-A81F-BF3D95AABF38}" dt="2025-08-29T18:12:14.082" v="1884" actId="20577"/>
        <pc:sldMkLst>
          <pc:docMk/>
          <pc:sldMk cId="0" sldId="283"/>
        </pc:sldMkLst>
      </pc:sldChg>
      <pc:sldChg chg="addSp modSp mod">
        <pc:chgData name="Tanya Shelburne" userId="5a8aca72b4acc242" providerId="LiveId" clId="{57D89584-F8D3-4C3E-A81F-BF3D95AABF38}" dt="2025-08-29T18:12:59.907" v="1890" actId="20577"/>
        <pc:sldMkLst>
          <pc:docMk/>
          <pc:sldMk cId="0" sldId="284"/>
        </pc:sldMkLst>
        <pc:spChg chg="add mod">
          <ac:chgData name="Tanya Shelburne" userId="5a8aca72b4acc242" providerId="LiveId" clId="{57D89584-F8D3-4C3E-A81F-BF3D95AABF38}" dt="2025-08-29T17:05:54.096" v="37" actId="1076"/>
          <ac:spMkLst>
            <pc:docMk/>
            <pc:sldMk cId="0" sldId="284"/>
            <ac:spMk id="7" creationId="{82374E1E-3FC1-732D-A5AB-F84CF0A1F5EE}"/>
          </ac:spMkLst>
        </pc:spChg>
        <pc:spChg chg="mod">
          <ac:chgData name="Tanya Shelburne" userId="5a8aca72b4acc242" providerId="LiveId" clId="{57D89584-F8D3-4C3E-A81F-BF3D95AABF38}" dt="2025-08-29T18:12:59.907" v="1890" actId="20577"/>
          <ac:spMkLst>
            <pc:docMk/>
            <pc:sldMk cId="0" sldId="284"/>
            <ac:spMk id="389" creationId="{00000000-0000-0000-0000-000000000000}"/>
          </ac:spMkLst>
        </pc:spChg>
      </pc:sldChg>
      <pc:sldChg chg="modNotesTx">
        <pc:chgData name="Tanya Shelburne" userId="5a8aca72b4acc242" providerId="LiveId" clId="{57D89584-F8D3-4C3E-A81F-BF3D95AABF38}" dt="2025-08-29T17:15:35.241" v="173" actId="20577"/>
        <pc:sldMkLst>
          <pc:docMk/>
          <pc:sldMk cId="0" sldId="289"/>
        </pc:sldMkLst>
      </pc:sldChg>
      <pc:sldChg chg="modSp mod">
        <pc:chgData name="Tanya Shelburne" userId="5a8aca72b4acc242" providerId="LiveId" clId="{57D89584-F8D3-4C3E-A81F-BF3D95AABF38}" dt="2025-08-29T17:17:19.917" v="191" actId="27636"/>
        <pc:sldMkLst>
          <pc:docMk/>
          <pc:sldMk cId="0" sldId="290"/>
        </pc:sldMkLst>
        <pc:spChg chg="mod">
          <ac:chgData name="Tanya Shelburne" userId="5a8aca72b4acc242" providerId="LiveId" clId="{57D89584-F8D3-4C3E-A81F-BF3D95AABF38}" dt="2025-08-29T17:17:19.917" v="191" actId="27636"/>
          <ac:spMkLst>
            <pc:docMk/>
            <pc:sldMk cId="0" sldId="290"/>
            <ac:spMk id="153" creationId="{00000000-0000-0000-0000-000000000000}"/>
          </ac:spMkLst>
        </pc:spChg>
      </pc:sldChg>
      <pc:sldChg chg="modNotesTx">
        <pc:chgData name="Tanya Shelburne" userId="5a8aca72b4acc242" providerId="LiveId" clId="{57D89584-F8D3-4C3E-A81F-BF3D95AABF38}" dt="2025-09-02T03:21:14.973" v="2662" actId="20577"/>
        <pc:sldMkLst>
          <pc:docMk/>
          <pc:sldMk cId="0" sldId="292"/>
        </pc:sldMkLst>
      </pc:sldChg>
      <pc:sldChg chg="modSp mod">
        <pc:chgData name="Tanya Shelburne" userId="5a8aca72b4acc242" providerId="LiveId" clId="{57D89584-F8D3-4C3E-A81F-BF3D95AABF38}" dt="2025-08-29T17:25:35.748" v="447" actId="20577"/>
        <pc:sldMkLst>
          <pc:docMk/>
          <pc:sldMk cId="0" sldId="293"/>
        </pc:sldMkLst>
        <pc:spChg chg="mod">
          <ac:chgData name="Tanya Shelburne" userId="5a8aca72b4acc242" providerId="LiveId" clId="{57D89584-F8D3-4C3E-A81F-BF3D95AABF38}" dt="2025-08-29T17:25:35.748" v="447" actId="20577"/>
          <ac:spMkLst>
            <pc:docMk/>
            <pc:sldMk cId="0" sldId="293"/>
            <ac:spMk id="236" creationId="{00000000-0000-0000-0000-000000000000}"/>
          </ac:spMkLst>
        </pc:spChg>
        <pc:spChg chg="mod">
          <ac:chgData name="Tanya Shelburne" userId="5a8aca72b4acc242" providerId="LiveId" clId="{57D89584-F8D3-4C3E-A81F-BF3D95AABF38}" dt="2025-08-29T17:21:54.260" v="389" actId="1076"/>
          <ac:spMkLst>
            <pc:docMk/>
            <pc:sldMk cId="0" sldId="293"/>
            <ac:spMk id="240" creationId="{00000000-0000-0000-0000-000000000000}"/>
          </ac:spMkLst>
        </pc:spChg>
        <pc:spChg chg="mod">
          <ac:chgData name="Tanya Shelburne" userId="5a8aca72b4acc242" providerId="LiveId" clId="{57D89584-F8D3-4C3E-A81F-BF3D95AABF38}" dt="2025-08-29T17:22:50.846" v="391" actId="20577"/>
          <ac:spMkLst>
            <pc:docMk/>
            <pc:sldMk cId="0" sldId="293"/>
            <ac:spMk id="254" creationId="{00000000-0000-0000-0000-000000000000}"/>
          </ac:spMkLst>
        </pc:spChg>
      </pc:sldChg>
      <pc:sldChg chg="modSp mod">
        <pc:chgData name="Tanya Shelburne" userId="5a8aca72b4acc242" providerId="LiveId" clId="{57D89584-F8D3-4C3E-A81F-BF3D95AABF38}" dt="2025-08-29T17:25:28.107" v="444" actId="20577"/>
        <pc:sldMkLst>
          <pc:docMk/>
          <pc:sldMk cId="0" sldId="294"/>
        </pc:sldMkLst>
        <pc:spChg chg="mod">
          <ac:chgData name="Tanya Shelburne" userId="5a8aca72b4acc242" providerId="LiveId" clId="{57D89584-F8D3-4C3E-A81F-BF3D95AABF38}" dt="2025-08-29T17:25:28.107" v="444" actId="20577"/>
          <ac:spMkLst>
            <pc:docMk/>
            <pc:sldMk cId="0" sldId="294"/>
            <ac:spMk id="278" creationId="{00000000-0000-0000-0000-000000000000}"/>
          </ac:spMkLst>
        </pc:spChg>
        <pc:spChg chg="mod">
          <ac:chgData name="Tanya Shelburne" userId="5a8aca72b4acc242" providerId="LiveId" clId="{57D89584-F8D3-4C3E-A81F-BF3D95AABF38}" dt="2025-08-29T17:24:47.974" v="435" actId="1076"/>
          <ac:spMkLst>
            <pc:docMk/>
            <pc:sldMk cId="0" sldId="294"/>
            <ac:spMk id="282" creationId="{00000000-0000-0000-0000-000000000000}"/>
          </ac:spMkLst>
        </pc:spChg>
        <pc:spChg chg="mod">
          <ac:chgData name="Tanya Shelburne" userId="5a8aca72b4acc242" providerId="LiveId" clId="{57D89584-F8D3-4C3E-A81F-BF3D95AABF38}" dt="2025-08-29T17:23:00.520" v="396" actId="20577"/>
          <ac:spMkLst>
            <pc:docMk/>
            <pc:sldMk cId="0" sldId="294"/>
            <ac:spMk id="296" creationId="{00000000-0000-0000-0000-000000000000}"/>
          </ac:spMkLst>
        </pc:spChg>
      </pc:sldChg>
      <pc:sldChg chg="modNotesTx">
        <pc:chgData name="Tanya Shelburne" userId="5a8aca72b4acc242" providerId="LiveId" clId="{57D89584-F8D3-4C3E-A81F-BF3D95AABF38}" dt="2025-08-29T17:26:29.199" v="530" actId="20577"/>
        <pc:sldMkLst>
          <pc:docMk/>
          <pc:sldMk cId="0" sldId="295"/>
        </pc:sldMkLst>
      </pc:sldChg>
      <pc:sldChg chg="modNotesTx">
        <pc:chgData name="Tanya Shelburne" userId="5a8aca72b4acc242" providerId="LiveId" clId="{57D89584-F8D3-4C3E-A81F-BF3D95AABF38}" dt="2025-08-29T17:27:49.866" v="542" actId="20577"/>
        <pc:sldMkLst>
          <pc:docMk/>
          <pc:sldMk cId="0" sldId="298"/>
        </pc:sldMkLst>
      </pc:sldChg>
      <pc:sldChg chg="modNotesTx">
        <pc:chgData name="Tanya Shelburne" userId="5a8aca72b4acc242" providerId="LiveId" clId="{57D89584-F8D3-4C3E-A81F-BF3D95AABF38}" dt="2025-08-29T17:33:45.905" v="843" actId="20577"/>
        <pc:sldMkLst>
          <pc:docMk/>
          <pc:sldMk cId="0" sldId="305"/>
        </pc:sldMkLst>
      </pc:sldChg>
      <pc:sldChg chg="modSp mod">
        <pc:chgData name="Tanya Shelburne" userId="5a8aca72b4acc242" providerId="LiveId" clId="{57D89584-F8D3-4C3E-A81F-BF3D95AABF38}" dt="2025-08-29T18:22:41.691" v="2154" actId="20577"/>
        <pc:sldMkLst>
          <pc:docMk/>
          <pc:sldMk cId="0" sldId="306"/>
        </pc:sldMkLst>
        <pc:spChg chg="mod">
          <ac:chgData name="Tanya Shelburne" userId="5a8aca72b4acc242" providerId="LiveId" clId="{57D89584-F8D3-4C3E-A81F-BF3D95AABF38}" dt="2025-08-29T18:22:41.691" v="2154" actId="20577"/>
          <ac:spMkLst>
            <pc:docMk/>
            <pc:sldMk cId="0" sldId="306"/>
            <ac:spMk id="584" creationId="{00000000-0000-0000-0000-000000000000}"/>
          </ac:spMkLst>
        </pc:spChg>
        <pc:spChg chg="mod">
          <ac:chgData name="Tanya Shelburne" userId="5a8aca72b4acc242" providerId="LiveId" clId="{57D89584-F8D3-4C3E-A81F-BF3D95AABF38}" dt="2025-08-29T18:22:37.309" v="2147" actId="20577"/>
          <ac:spMkLst>
            <pc:docMk/>
            <pc:sldMk cId="0" sldId="306"/>
            <ac:spMk id="588" creationId="{00000000-0000-0000-0000-000000000000}"/>
          </ac:spMkLst>
        </pc:spChg>
        <pc:spChg chg="mod">
          <ac:chgData name="Tanya Shelburne" userId="5a8aca72b4acc242" providerId="LiveId" clId="{57D89584-F8D3-4C3E-A81F-BF3D95AABF38}" dt="2025-08-29T18:22:25.138" v="2109" actId="20577"/>
          <ac:spMkLst>
            <pc:docMk/>
            <pc:sldMk cId="0" sldId="306"/>
            <ac:spMk id="592" creationId="{00000000-0000-0000-0000-000000000000}"/>
          </ac:spMkLst>
        </pc:spChg>
        <pc:spChg chg="mod">
          <ac:chgData name="Tanya Shelburne" userId="5a8aca72b4acc242" providerId="LiveId" clId="{57D89584-F8D3-4C3E-A81F-BF3D95AABF38}" dt="2025-08-29T18:22:12.055" v="2058" actId="20577"/>
          <ac:spMkLst>
            <pc:docMk/>
            <pc:sldMk cId="0" sldId="306"/>
            <ac:spMk id="596" creationId="{00000000-0000-0000-0000-000000000000}"/>
          </ac:spMkLst>
        </pc:spChg>
        <pc:spChg chg="mod">
          <ac:chgData name="Tanya Shelburne" userId="5a8aca72b4acc242" providerId="LiveId" clId="{57D89584-F8D3-4C3E-A81F-BF3D95AABF38}" dt="2025-08-29T18:21:53.133" v="2003" actId="20577"/>
          <ac:spMkLst>
            <pc:docMk/>
            <pc:sldMk cId="0" sldId="306"/>
            <ac:spMk id="601" creationId="{00000000-0000-0000-0000-000000000000}"/>
          </ac:spMkLst>
        </pc:spChg>
      </pc:sldChg>
      <pc:sldChg chg="modSp mod">
        <pc:chgData name="Tanya Shelburne" userId="5a8aca72b4acc242" providerId="LiveId" clId="{57D89584-F8D3-4C3E-A81F-BF3D95AABF38}" dt="2025-08-29T18:23:31.585" v="2379" actId="27636"/>
        <pc:sldMkLst>
          <pc:docMk/>
          <pc:sldMk cId="0" sldId="307"/>
        </pc:sldMkLst>
        <pc:spChg chg="mod">
          <ac:chgData name="Tanya Shelburne" userId="5a8aca72b4acc242" providerId="LiveId" clId="{57D89584-F8D3-4C3E-A81F-BF3D95AABF38}" dt="2025-08-29T18:23:31.585" v="2379" actId="27636"/>
          <ac:spMkLst>
            <pc:docMk/>
            <pc:sldMk cId="0" sldId="307"/>
            <ac:spMk id="625" creationId="{00000000-0000-0000-0000-000000000000}"/>
          </ac:spMkLst>
        </pc:spChg>
        <pc:spChg chg="mod">
          <ac:chgData name="Tanya Shelburne" userId="5a8aca72b4acc242" providerId="LiveId" clId="{57D89584-F8D3-4C3E-A81F-BF3D95AABF38}" dt="2025-08-29T18:23:26.529" v="2371" actId="20577"/>
          <ac:spMkLst>
            <pc:docMk/>
            <pc:sldMk cId="0" sldId="307"/>
            <ac:spMk id="629" creationId="{00000000-0000-0000-0000-000000000000}"/>
          </ac:spMkLst>
        </pc:spChg>
        <pc:spChg chg="mod">
          <ac:chgData name="Tanya Shelburne" userId="5a8aca72b4acc242" providerId="LiveId" clId="{57D89584-F8D3-4C3E-A81F-BF3D95AABF38}" dt="2025-08-29T18:23:17.590" v="2333" actId="20577"/>
          <ac:spMkLst>
            <pc:docMk/>
            <pc:sldMk cId="0" sldId="307"/>
            <ac:spMk id="633" creationId="{00000000-0000-0000-0000-000000000000}"/>
          </ac:spMkLst>
        </pc:spChg>
        <pc:spChg chg="mod">
          <ac:chgData name="Tanya Shelburne" userId="5a8aca72b4acc242" providerId="LiveId" clId="{57D89584-F8D3-4C3E-A81F-BF3D95AABF38}" dt="2025-08-29T18:23:07.539" v="2287" actId="20577"/>
          <ac:spMkLst>
            <pc:docMk/>
            <pc:sldMk cId="0" sldId="307"/>
            <ac:spMk id="637" creationId="{00000000-0000-0000-0000-000000000000}"/>
          </ac:spMkLst>
        </pc:spChg>
        <pc:spChg chg="mod">
          <ac:chgData name="Tanya Shelburne" userId="5a8aca72b4acc242" providerId="LiveId" clId="{57D89584-F8D3-4C3E-A81F-BF3D95AABF38}" dt="2025-08-29T18:22:59.534" v="2248" actId="20577"/>
          <ac:spMkLst>
            <pc:docMk/>
            <pc:sldMk cId="0" sldId="307"/>
            <ac:spMk id="642" creationId="{00000000-0000-0000-0000-000000000000}"/>
          </ac:spMkLst>
        </pc:spChg>
      </pc:sldChg>
      <pc:sldChg chg="addSp delSp modSp mod modNotesTx">
        <pc:chgData name="Tanya Shelburne" userId="5a8aca72b4acc242" providerId="LiveId" clId="{57D89584-F8D3-4C3E-A81F-BF3D95AABF38}" dt="2025-08-29T18:46:54.839" v="2655" actId="1076"/>
        <pc:sldMkLst>
          <pc:docMk/>
          <pc:sldMk cId="0" sldId="308"/>
        </pc:sldMkLst>
        <pc:spChg chg="add mod">
          <ac:chgData name="Tanya Shelburne" userId="5a8aca72b4acc242" providerId="LiveId" clId="{57D89584-F8D3-4C3E-A81F-BF3D95AABF38}" dt="2025-08-29T18:46:54.839" v="2655" actId="1076"/>
          <ac:spMkLst>
            <pc:docMk/>
            <pc:sldMk cId="0" sldId="308"/>
            <ac:spMk id="3" creationId="{19F90643-F51B-DE89-3AE7-EC7853B3760B}"/>
          </ac:spMkLst>
        </pc:spChg>
        <pc:spChg chg="add del mod">
          <ac:chgData name="Tanya Shelburne" userId="5a8aca72b4acc242" providerId="LiveId" clId="{57D89584-F8D3-4C3E-A81F-BF3D95AABF38}" dt="2025-08-29T18:31:52.867" v="2592" actId="20577"/>
          <ac:spMkLst>
            <pc:docMk/>
            <pc:sldMk cId="0" sldId="308"/>
            <ac:spMk id="657" creationId="{00000000-0000-0000-0000-000000000000}"/>
          </ac:spMkLst>
        </pc:spChg>
        <pc:picChg chg="add mod ord modCrop">
          <ac:chgData name="Tanya Shelburne" userId="5a8aca72b4acc242" providerId="LiveId" clId="{57D89584-F8D3-4C3E-A81F-BF3D95AABF38}" dt="2025-08-29T18:38:17.110" v="2639" actId="1076"/>
          <ac:picMkLst>
            <pc:docMk/>
            <pc:sldMk cId="0" sldId="308"/>
            <ac:picMk id="4" creationId="{E2088D73-0AA7-9C59-6604-FD84F66033E3}"/>
          </ac:picMkLst>
        </pc:picChg>
        <pc:picChg chg="add mod">
          <ac:chgData name="Tanya Shelburne" userId="5a8aca72b4acc242" providerId="LiveId" clId="{57D89584-F8D3-4C3E-A81F-BF3D95AABF38}" dt="2025-08-29T18:38:49.806" v="2642" actId="1076"/>
          <ac:picMkLst>
            <pc:docMk/>
            <pc:sldMk cId="0" sldId="308"/>
            <ac:picMk id="16" creationId="{F200DF31-E03B-081F-E491-F28184BBEE83}"/>
          </ac:picMkLst>
        </pc:picChg>
      </pc:sldChg>
      <pc:sldChg chg="modSp mod">
        <pc:chgData name="Tanya Shelburne" userId="5a8aca72b4acc242" providerId="LiveId" clId="{57D89584-F8D3-4C3E-A81F-BF3D95AABF38}" dt="2025-09-02T03:10:35.314" v="2657" actId="20577"/>
        <pc:sldMkLst>
          <pc:docMk/>
          <pc:sldMk cId="0" sldId="309"/>
        </pc:sldMkLst>
        <pc:spChg chg="mod">
          <ac:chgData name="Tanya Shelburne" userId="5a8aca72b4acc242" providerId="LiveId" clId="{57D89584-F8D3-4C3E-A81F-BF3D95AABF38}" dt="2025-09-02T03:10:35.314" v="2657" actId="20577"/>
          <ac:spMkLst>
            <pc:docMk/>
            <pc:sldMk cId="0" sldId="309"/>
            <ac:spMk id="687" creationId="{00000000-0000-0000-0000-000000000000}"/>
          </ac:spMkLst>
        </pc:spChg>
      </pc:sldChg>
      <pc:sldChg chg="modSp mod">
        <pc:chgData name="Tanya Shelburne" userId="5a8aca72b4acc242" providerId="LiveId" clId="{57D89584-F8D3-4C3E-A81F-BF3D95AABF38}" dt="2025-09-02T03:11:38.582" v="2659" actId="20577"/>
        <pc:sldMkLst>
          <pc:docMk/>
          <pc:sldMk cId="0" sldId="310"/>
        </pc:sldMkLst>
        <pc:spChg chg="mod">
          <ac:chgData name="Tanya Shelburne" userId="5a8aca72b4acc242" providerId="LiveId" clId="{57D89584-F8D3-4C3E-A81F-BF3D95AABF38}" dt="2025-09-02T03:11:38.582" v="2659" actId="20577"/>
          <ac:spMkLst>
            <pc:docMk/>
            <pc:sldMk cId="0" sldId="310"/>
            <ac:spMk id="729" creationId="{00000000-0000-0000-0000-000000000000}"/>
          </ac:spMkLst>
        </pc:spChg>
      </pc:sldChg>
      <pc:sldChg chg="modNotesTx">
        <pc:chgData name="Tanya Shelburne" userId="5a8aca72b4acc242" providerId="LiveId" clId="{57D89584-F8D3-4C3E-A81F-BF3D95AABF38}" dt="2025-08-29T17:39:07.986" v="1096" actId="20577"/>
        <pc:sldMkLst>
          <pc:docMk/>
          <pc:sldMk cId="0" sldId="311"/>
        </pc:sldMkLst>
      </pc:sldChg>
      <pc:sldChg chg="modSp mod">
        <pc:chgData name="Tanya Shelburne" userId="5a8aca72b4acc242" providerId="LiveId" clId="{57D89584-F8D3-4C3E-A81F-BF3D95AABF38}" dt="2025-08-29T17:39:46.008" v="1103" actId="20577"/>
        <pc:sldMkLst>
          <pc:docMk/>
          <pc:sldMk cId="0" sldId="312"/>
        </pc:sldMkLst>
        <pc:spChg chg="mod">
          <ac:chgData name="Tanya Shelburne" userId="5a8aca72b4acc242" providerId="LiveId" clId="{57D89584-F8D3-4C3E-A81F-BF3D95AABF38}" dt="2025-08-29T17:39:46.008" v="1103" actId="20577"/>
          <ac:spMkLst>
            <pc:docMk/>
            <pc:sldMk cId="0" sldId="312"/>
            <ac:spMk id="774" creationId="{00000000-0000-0000-0000-000000000000}"/>
          </ac:spMkLst>
        </pc:spChg>
      </pc:sldChg>
      <pc:sldChg chg="modSp mod ord">
        <pc:chgData name="Tanya Shelburne" userId="5a8aca72b4acc242" providerId="LiveId" clId="{57D89584-F8D3-4C3E-A81F-BF3D95AABF38}" dt="2025-08-29T18:45:44.438" v="2651"/>
        <pc:sldMkLst>
          <pc:docMk/>
          <pc:sldMk cId="0" sldId="313"/>
        </pc:sldMkLst>
        <pc:spChg chg="mod">
          <ac:chgData name="Tanya Shelburne" userId="5a8aca72b4acc242" providerId="LiveId" clId="{57D89584-F8D3-4C3E-A81F-BF3D95AABF38}" dt="2025-08-29T17:40:19.536" v="1110" actId="20577"/>
          <ac:spMkLst>
            <pc:docMk/>
            <pc:sldMk cId="0" sldId="313"/>
            <ac:spMk id="816" creationId="{00000000-0000-0000-0000-000000000000}"/>
          </ac:spMkLst>
        </pc:spChg>
      </pc:sldChg>
      <pc:sldChg chg="modSp mod">
        <pc:chgData name="Tanya Shelburne" userId="5a8aca72b4acc242" providerId="LiveId" clId="{57D89584-F8D3-4C3E-A81F-BF3D95AABF38}" dt="2025-08-29T17:44:22.247" v="1153" actId="1076"/>
        <pc:sldMkLst>
          <pc:docMk/>
          <pc:sldMk cId="0" sldId="315"/>
        </pc:sldMkLst>
        <pc:spChg chg="mod">
          <ac:chgData name="Tanya Shelburne" userId="5a8aca72b4acc242" providerId="LiveId" clId="{57D89584-F8D3-4C3E-A81F-BF3D95AABF38}" dt="2025-08-29T17:43:05.341" v="1134" actId="20577"/>
          <ac:spMkLst>
            <pc:docMk/>
            <pc:sldMk cId="0" sldId="315"/>
            <ac:spMk id="851" creationId="{00000000-0000-0000-0000-000000000000}"/>
          </ac:spMkLst>
        </pc:spChg>
        <pc:spChg chg="mod">
          <ac:chgData name="Tanya Shelburne" userId="5a8aca72b4acc242" providerId="LiveId" clId="{57D89584-F8D3-4C3E-A81F-BF3D95AABF38}" dt="2025-08-29T17:44:22.247" v="1153" actId="1076"/>
          <ac:spMkLst>
            <pc:docMk/>
            <pc:sldMk cId="0" sldId="315"/>
            <ac:spMk id="856" creationId="{00000000-0000-0000-0000-000000000000}"/>
          </ac:spMkLst>
        </pc:spChg>
        <pc:spChg chg="mod">
          <ac:chgData name="Tanya Shelburne" userId="5a8aca72b4acc242" providerId="LiveId" clId="{57D89584-F8D3-4C3E-A81F-BF3D95AABF38}" dt="2025-08-29T17:41:31.192" v="1112" actId="20577"/>
          <ac:spMkLst>
            <pc:docMk/>
            <pc:sldMk cId="0" sldId="315"/>
            <ac:spMk id="861" creationId="{00000000-0000-0000-0000-000000000000}"/>
          </ac:spMkLst>
        </pc:spChg>
      </pc:sldChg>
      <pc:sldChg chg="modSp mod">
        <pc:chgData name="Tanya Shelburne" userId="5a8aca72b4acc242" providerId="LiveId" clId="{57D89584-F8D3-4C3E-A81F-BF3D95AABF38}" dt="2025-08-29T17:44:12.609" v="1152" actId="1076"/>
        <pc:sldMkLst>
          <pc:docMk/>
          <pc:sldMk cId="0" sldId="316"/>
        </pc:sldMkLst>
        <pc:spChg chg="mod">
          <ac:chgData name="Tanya Shelburne" userId="5a8aca72b4acc242" providerId="LiveId" clId="{57D89584-F8D3-4C3E-A81F-BF3D95AABF38}" dt="2025-08-29T17:43:51.609" v="1151" actId="20577"/>
          <ac:spMkLst>
            <pc:docMk/>
            <pc:sldMk cId="0" sldId="316"/>
            <ac:spMk id="893" creationId="{00000000-0000-0000-0000-000000000000}"/>
          </ac:spMkLst>
        </pc:spChg>
        <pc:spChg chg="mod">
          <ac:chgData name="Tanya Shelburne" userId="5a8aca72b4acc242" providerId="LiveId" clId="{57D89584-F8D3-4C3E-A81F-BF3D95AABF38}" dt="2025-08-29T17:44:12.609" v="1152" actId="1076"/>
          <ac:spMkLst>
            <pc:docMk/>
            <pc:sldMk cId="0" sldId="316"/>
            <ac:spMk id="898" creationId="{00000000-0000-0000-0000-000000000000}"/>
          </ac:spMkLst>
        </pc:spChg>
      </pc:sldChg>
      <pc:sldChg chg="modSp mod modNotesTx">
        <pc:chgData name="Tanya Shelburne" userId="5a8aca72b4acc242" providerId="LiveId" clId="{57D89584-F8D3-4C3E-A81F-BF3D95AABF38}" dt="2025-08-29T17:46:57.533" v="1241" actId="20577"/>
        <pc:sldMkLst>
          <pc:docMk/>
          <pc:sldMk cId="0" sldId="317"/>
        </pc:sldMkLst>
        <pc:spChg chg="mod">
          <ac:chgData name="Tanya Shelburne" userId="5a8aca72b4acc242" providerId="LiveId" clId="{57D89584-F8D3-4C3E-A81F-BF3D95AABF38}" dt="2025-08-29T17:45:33.853" v="1163" actId="207"/>
          <ac:spMkLst>
            <pc:docMk/>
            <pc:sldMk cId="0" sldId="317"/>
            <ac:spMk id="924" creationId="{00000000-0000-0000-0000-000000000000}"/>
          </ac:spMkLst>
        </pc:spChg>
      </pc:sldChg>
      <pc:sldChg chg="modSp mod modNotesTx">
        <pc:chgData name="Tanya Shelburne" userId="5a8aca72b4acc242" providerId="LiveId" clId="{57D89584-F8D3-4C3E-A81F-BF3D95AABF38}" dt="2025-08-29T17:52:09.026" v="1453" actId="207"/>
        <pc:sldMkLst>
          <pc:docMk/>
          <pc:sldMk cId="0" sldId="321"/>
        </pc:sldMkLst>
        <pc:spChg chg="mod">
          <ac:chgData name="Tanya Shelburne" userId="5a8aca72b4acc242" providerId="LiveId" clId="{57D89584-F8D3-4C3E-A81F-BF3D95AABF38}" dt="2025-08-29T17:52:09.026" v="1453" actId="207"/>
          <ac:spMkLst>
            <pc:docMk/>
            <pc:sldMk cId="0" sldId="321"/>
            <ac:spMk id="1011" creationId="{00000000-0000-0000-0000-000000000000}"/>
          </ac:spMkLst>
        </pc:spChg>
      </pc:sldChg>
      <pc:sldChg chg="modNotesTx">
        <pc:chgData name="Tanya Shelburne" userId="5a8aca72b4acc242" providerId="LiveId" clId="{57D89584-F8D3-4C3E-A81F-BF3D95AABF38}" dt="2025-08-29T17:53:17.008" v="1468" actId="20577"/>
        <pc:sldMkLst>
          <pc:docMk/>
          <pc:sldMk cId="0" sldId="322"/>
        </pc:sldMkLst>
      </pc:sldChg>
      <pc:sldChg chg="del">
        <pc:chgData name="Tanya Shelburne" userId="5a8aca72b4acc242" providerId="LiveId" clId="{57D89584-F8D3-4C3E-A81F-BF3D95AABF38}" dt="2025-08-29T16:54:43.777" v="2" actId="47"/>
        <pc:sldMkLst>
          <pc:docMk/>
          <pc:sldMk cId="0" sldId="394"/>
        </pc:sldMkLst>
      </pc:sldChg>
      <pc:sldChg chg="add">
        <pc:chgData name="Tanya Shelburne" userId="5a8aca72b4acc242" providerId="LiveId" clId="{57D89584-F8D3-4C3E-A81F-BF3D95AABF38}" dt="2025-08-29T16:56:44.114" v="6"/>
        <pc:sldMkLst>
          <pc:docMk/>
          <pc:sldMk cId="408583405" sldId="415"/>
        </pc:sldMkLst>
      </pc:sldChg>
      <pc:sldChg chg="del">
        <pc:chgData name="Tanya Shelburne" userId="5a8aca72b4acc242" providerId="LiveId" clId="{57D89584-F8D3-4C3E-A81F-BF3D95AABF38}" dt="2025-08-29T16:54:45.134" v="3" actId="47"/>
        <pc:sldMkLst>
          <pc:docMk/>
          <pc:sldMk cId="3956495892" sldId="419"/>
        </pc:sldMkLst>
      </pc:sldChg>
      <pc:sldChg chg="modNotesTx">
        <pc:chgData name="Tanya Shelburne" userId="5a8aca72b4acc242" providerId="LiveId" clId="{57D89584-F8D3-4C3E-A81F-BF3D95AABF38}" dt="2025-08-29T17:12:28.545" v="97" actId="20577"/>
        <pc:sldMkLst>
          <pc:docMk/>
          <pc:sldMk cId="1773160984" sldId="427"/>
        </pc:sldMkLst>
      </pc:sldChg>
      <pc:sldChg chg="addSp modSp add mod modAnim modNotesTx">
        <pc:chgData name="Tanya Shelburne" userId="5a8aca72b4acc242" providerId="LiveId" clId="{57D89584-F8D3-4C3E-A81F-BF3D95AABF38}" dt="2025-08-29T18:01:26.618" v="1828" actId="255"/>
        <pc:sldMkLst>
          <pc:docMk/>
          <pc:sldMk cId="272269664" sldId="439"/>
        </pc:sldMkLst>
        <pc:spChg chg="add mod">
          <ac:chgData name="Tanya Shelburne" userId="5a8aca72b4acc242" providerId="LiveId" clId="{57D89584-F8D3-4C3E-A81F-BF3D95AABF38}" dt="2025-08-29T17:55:23.201" v="1470" actId="1076"/>
          <ac:spMkLst>
            <pc:docMk/>
            <pc:sldMk cId="272269664" sldId="439"/>
            <ac:spMk id="2" creationId="{FACC051A-4AD9-2A73-649E-2A96F60B7DE0}"/>
          </ac:spMkLst>
        </pc:spChg>
        <pc:spChg chg="mod">
          <ac:chgData name="Tanya Shelburne" userId="5a8aca72b4acc242" providerId="LiveId" clId="{57D89584-F8D3-4C3E-A81F-BF3D95AABF38}" dt="2025-08-29T18:01:26.618" v="1828" actId="255"/>
          <ac:spMkLst>
            <pc:docMk/>
            <pc:sldMk cId="272269664" sldId="439"/>
            <ac:spMk id="3" creationId="{B815EF4A-C21F-62AF-E89F-4A2B9BDF5B44}"/>
          </ac:spMkLst>
        </pc:spChg>
      </pc:sldChg>
      <pc:sldChg chg="del">
        <pc:chgData name="Tanya Shelburne" userId="5a8aca72b4acc242" providerId="LiveId" clId="{57D89584-F8D3-4C3E-A81F-BF3D95AABF38}" dt="2025-08-29T17:02:17.226" v="31" actId="47"/>
        <pc:sldMkLst>
          <pc:docMk/>
          <pc:sldMk cId="642769462" sldId="440"/>
        </pc:sldMkLst>
      </pc:sldChg>
      <pc:sldChg chg="del">
        <pc:chgData name="Tanya Shelburne" userId="5a8aca72b4acc242" providerId="LiveId" clId="{57D89584-F8D3-4C3E-A81F-BF3D95AABF38}" dt="2025-08-29T17:02:11.695" v="30" actId="47"/>
        <pc:sldMkLst>
          <pc:docMk/>
          <pc:sldMk cId="88679118" sldId="441"/>
        </pc:sldMkLst>
      </pc:sldChg>
      <pc:sldChg chg="add">
        <pc:chgData name="Tanya Shelburne" userId="5a8aca72b4acc242" providerId="LiveId" clId="{57D89584-F8D3-4C3E-A81F-BF3D95AABF38}" dt="2025-08-29T16:56:44.114" v="6"/>
        <pc:sldMkLst>
          <pc:docMk/>
          <pc:sldMk cId="1364903342" sldId="442"/>
        </pc:sldMkLst>
      </pc:sldChg>
      <pc:sldChg chg="add modNotesTx">
        <pc:chgData name="Tanya Shelburne" userId="5a8aca72b4acc242" providerId="LiveId" clId="{57D89584-F8D3-4C3E-A81F-BF3D95AABF38}" dt="2025-08-29T17:01:24.069" v="27" actId="20577"/>
        <pc:sldMkLst>
          <pc:docMk/>
          <pc:sldMk cId="783993970" sldId="462"/>
        </pc:sldMkLst>
      </pc:sldChg>
      <pc:sldChg chg="add">
        <pc:chgData name="Tanya Shelburne" userId="5a8aca72b4acc242" providerId="LiveId" clId="{57D89584-F8D3-4C3E-A81F-BF3D95AABF38}" dt="2025-08-29T17:00:07.194" v="17"/>
        <pc:sldMkLst>
          <pc:docMk/>
          <pc:sldMk cId="2628297459" sldId="463"/>
        </pc:sldMkLst>
      </pc:sldChg>
      <pc:sldChg chg="del">
        <pc:chgData name="Tanya Shelburne" userId="5a8aca72b4acc242" providerId="LiveId" clId="{57D89584-F8D3-4C3E-A81F-BF3D95AABF38}" dt="2025-08-29T17:01:55.236" v="28" actId="47"/>
        <pc:sldMkLst>
          <pc:docMk/>
          <pc:sldMk cId="153544691" sldId="2146847485"/>
        </pc:sldMkLst>
      </pc:sldChg>
      <pc:sldChg chg="add">
        <pc:chgData name="Tanya Shelburne" userId="5a8aca72b4acc242" providerId="LiveId" clId="{57D89584-F8D3-4C3E-A81F-BF3D95AABF38}" dt="2025-08-29T16:56:44.114" v="6"/>
        <pc:sldMkLst>
          <pc:docMk/>
          <pc:sldMk cId="1183220858" sldId="2146847490"/>
        </pc:sldMkLst>
      </pc:sldChg>
      <pc:sldChg chg="add">
        <pc:chgData name="Tanya Shelburne" userId="5a8aca72b4acc242" providerId="LiveId" clId="{57D89584-F8D3-4C3E-A81F-BF3D95AABF38}" dt="2025-08-29T16:54:39.810" v="0"/>
        <pc:sldMkLst>
          <pc:docMk/>
          <pc:sldMk cId="3433675091" sldId="2146847493"/>
        </pc:sldMkLst>
      </pc:sldChg>
      <pc:sldChg chg="add">
        <pc:chgData name="Tanya Shelburne" userId="5a8aca72b4acc242" providerId="LiveId" clId="{57D89584-F8D3-4C3E-A81F-BF3D95AABF38}" dt="2025-08-29T16:54:39.810" v="0"/>
        <pc:sldMkLst>
          <pc:docMk/>
          <pc:sldMk cId="0" sldId="2146847494"/>
        </pc:sldMkLst>
      </pc:sldChg>
      <pc:sldChg chg="add">
        <pc:chgData name="Tanya Shelburne" userId="5a8aca72b4acc242" providerId="LiveId" clId="{57D89584-F8D3-4C3E-A81F-BF3D95AABF38}" dt="2025-08-29T17:00:07.194" v="17"/>
        <pc:sldMkLst>
          <pc:docMk/>
          <pc:sldMk cId="573548372" sldId="2146847495"/>
        </pc:sldMkLst>
      </pc:sldChg>
      <pc:sldChg chg="modSp mod">
        <pc:chgData name="Tanya Shelburne" userId="5a8aca72b4acc242" providerId="LiveId" clId="{57D89584-F8D3-4C3E-A81F-BF3D95AABF38}" dt="2025-08-29T17:29:37.874" v="606" actId="20577"/>
        <pc:sldMkLst>
          <pc:docMk/>
          <pc:sldMk cId="0" sldId="2146847496"/>
        </pc:sldMkLst>
        <pc:spChg chg="mod">
          <ac:chgData name="Tanya Shelburne" userId="5a8aca72b4acc242" providerId="LiveId" clId="{57D89584-F8D3-4C3E-A81F-BF3D95AABF38}" dt="2025-08-29T17:29:37.874" v="606" actId="20577"/>
          <ac:spMkLst>
            <pc:docMk/>
            <pc:sldMk cId="0" sldId="2146847496"/>
            <ac:spMk id="465" creationId="{00000000-0000-0000-0000-000000000000}"/>
          </ac:spMkLst>
        </pc:spChg>
      </pc:sldChg>
      <pc:sldChg chg="modSp mod">
        <pc:chgData name="Tanya Shelburne" userId="5a8aca72b4acc242" providerId="LiveId" clId="{57D89584-F8D3-4C3E-A81F-BF3D95AABF38}" dt="2025-08-29T17:29:52.949" v="666" actId="20577"/>
        <pc:sldMkLst>
          <pc:docMk/>
          <pc:sldMk cId="2298586704" sldId="2146847497"/>
        </pc:sldMkLst>
        <pc:spChg chg="mod">
          <ac:chgData name="Tanya Shelburne" userId="5a8aca72b4acc242" providerId="LiveId" clId="{57D89584-F8D3-4C3E-A81F-BF3D95AABF38}" dt="2025-08-29T17:29:52.949" v="666" actId="20577"/>
          <ac:spMkLst>
            <pc:docMk/>
            <pc:sldMk cId="2298586704" sldId="2146847497"/>
            <ac:spMk id="465" creationId="{00000000-0000-0000-0000-000000000000}"/>
          </ac:spMkLst>
        </pc:spChg>
      </pc:sldChg>
      <pc:sldChg chg="modNotesTx">
        <pc:chgData name="Tanya Shelburne" userId="5a8aca72b4acc242" providerId="LiveId" clId="{57D89584-F8D3-4C3E-A81F-BF3D95AABF38}" dt="2025-08-29T17:31:07.026" v="690" actId="20577"/>
        <pc:sldMkLst>
          <pc:docMk/>
          <pc:sldMk cId="0" sldId="2146847498"/>
        </pc:sldMkLst>
      </pc:sldChg>
      <pc:sldChg chg="del">
        <pc:chgData name="Tanya Shelburne" userId="5a8aca72b4acc242" providerId="LiveId" clId="{57D89584-F8D3-4C3E-A81F-BF3D95AABF38}" dt="2025-08-29T17:02:05.115" v="29" actId="47"/>
        <pc:sldMkLst>
          <pc:docMk/>
          <pc:sldMk cId="1510072918" sldId="2146847499"/>
        </pc:sldMkLst>
      </pc:sldChg>
      <pc:sldChg chg="del">
        <pc:chgData name="Tanya Shelburne" userId="5a8aca72b4acc242" providerId="LiveId" clId="{57D89584-F8D3-4C3E-A81F-BF3D95AABF38}" dt="2025-08-29T16:54:42.849" v="1" actId="47"/>
        <pc:sldMkLst>
          <pc:docMk/>
          <pc:sldMk cId="568082409" sldId="2146847500"/>
        </pc:sldMkLst>
      </pc:sldChg>
      <pc:sldChg chg="modNotesTx">
        <pc:chgData name="Tanya Shelburne" userId="5a8aca72b4acc242" providerId="LiveId" clId="{57D89584-F8D3-4C3E-A81F-BF3D95AABF38}" dt="2025-08-29T16:55:33.422" v="4" actId="20577"/>
        <pc:sldMkLst>
          <pc:docMk/>
          <pc:sldMk cId="2557350647" sldId="2146847501"/>
        </pc:sldMkLst>
      </pc:sldChg>
      <pc:sldChg chg="del">
        <pc:chgData name="Tanya Shelburne" userId="5a8aca72b4acc242" providerId="LiveId" clId="{57D89584-F8D3-4C3E-A81F-BF3D95AABF38}" dt="2025-08-29T16:57:09.228" v="7" actId="47"/>
        <pc:sldMkLst>
          <pc:docMk/>
          <pc:sldMk cId="2681643582" sldId="2146847502"/>
        </pc:sldMkLst>
      </pc:sldChg>
      <pc:sldChg chg="del">
        <pc:chgData name="Tanya Shelburne" userId="5a8aca72b4acc242" providerId="LiveId" clId="{57D89584-F8D3-4C3E-A81F-BF3D95AABF38}" dt="2025-08-29T16:57:11.457" v="8" actId="47"/>
        <pc:sldMkLst>
          <pc:docMk/>
          <pc:sldMk cId="3163293780" sldId="2146847503"/>
        </pc:sldMkLst>
      </pc:sldChg>
      <pc:sldChg chg="del">
        <pc:chgData name="Tanya Shelburne" userId="5a8aca72b4acc242" providerId="LiveId" clId="{57D89584-F8D3-4C3E-A81F-BF3D95AABF38}" dt="2025-08-29T16:57:28.018" v="11" actId="47"/>
        <pc:sldMkLst>
          <pc:docMk/>
          <pc:sldMk cId="2666096892" sldId="2146847504"/>
        </pc:sldMkLst>
      </pc:sldChg>
      <pc:sldChg chg="del">
        <pc:chgData name="Tanya Shelburne" userId="5a8aca72b4acc242" providerId="LiveId" clId="{57D89584-F8D3-4C3E-A81F-BF3D95AABF38}" dt="2025-08-29T16:57:13.459" v="9" actId="47"/>
        <pc:sldMkLst>
          <pc:docMk/>
          <pc:sldMk cId="2546623898" sldId="2146847505"/>
        </pc:sldMkLst>
      </pc:sldChg>
      <pc:sldChg chg="del">
        <pc:chgData name="Tanya Shelburne" userId="5a8aca72b4acc242" providerId="LiveId" clId="{57D89584-F8D3-4C3E-A81F-BF3D95AABF38}" dt="2025-08-29T16:57:22.442" v="10" actId="47"/>
        <pc:sldMkLst>
          <pc:docMk/>
          <pc:sldMk cId="4034965975" sldId="2146847506"/>
        </pc:sldMkLst>
      </pc:sldChg>
      <pc:sldChg chg="del">
        <pc:chgData name="Tanya Shelburne" userId="5a8aca72b4acc242" providerId="LiveId" clId="{57D89584-F8D3-4C3E-A81F-BF3D95AABF38}" dt="2025-08-29T16:57:32.123" v="12" actId="47"/>
        <pc:sldMkLst>
          <pc:docMk/>
          <pc:sldMk cId="1798291997" sldId="2146847507"/>
        </pc:sldMkLst>
      </pc:sldChg>
      <pc:sldChg chg="delSp add del mod">
        <pc:chgData name="Tanya Shelburne" userId="5a8aca72b4acc242" providerId="LiveId" clId="{57D89584-F8D3-4C3E-A81F-BF3D95AABF38}" dt="2025-08-29T18:34:04.863" v="2610" actId="47"/>
        <pc:sldMkLst>
          <pc:docMk/>
          <pc:sldMk cId="2016278069" sldId="2146847508"/>
        </pc:sldMkLst>
      </pc:sldChg>
      <pc:sldChg chg="del">
        <pc:chgData name="Tanya Shelburne" userId="5a8aca72b4acc242" providerId="LiveId" clId="{57D89584-F8D3-4C3E-A81F-BF3D95AABF38}" dt="2025-08-29T16:57:40.421" v="13" actId="47"/>
        <pc:sldMkLst>
          <pc:docMk/>
          <pc:sldMk cId="1316280151" sldId="2146847511"/>
        </pc:sldMkLst>
      </pc:sldChg>
      <pc:sldChg chg="del">
        <pc:chgData name="Tanya Shelburne" userId="5a8aca72b4acc242" providerId="LiveId" clId="{57D89584-F8D3-4C3E-A81F-BF3D95AABF38}" dt="2025-08-29T16:57:45.581" v="14" actId="47"/>
        <pc:sldMkLst>
          <pc:docMk/>
          <pc:sldMk cId="2455920092" sldId="2146847512"/>
        </pc:sldMkLst>
      </pc:sldChg>
      <pc:sldChg chg="add">
        <pc:chgData name="Tanya Shelburne" userId="5a8aca72b4acc242" providerId="LiveId" clId="{57D89584-F8D3-4C3E-A81F-BF3D95AABF38}" dt="2025-08-29T17:00:07.194" v="17"/>
        <pc:sldMkLst>
          <pc:docMk/>
          <pc:sldMk cId="2606766038" sldId="2146847512"/>
        </pc:sldMkLst>
      </pc:sldChg>
      <pc:sldChg chg="del">
        <pc:chgData name="Tanya Shelburne" userId="5a8aca72b4acc242" providerId="LiveId" clId="{57D89584-F8D3-4C3E-A81F-BF3D95AABF38}" dt="2025-08-29T16:57:51.319" v="15" actId="47"/>
        <pc:sldMkLst>
          <pc:docMk/>
          <pc:sldMk cId="1861864819" sldId="2146847513"/>
        </pc:sldMkLst>
      </pc:sldChg>
      <pc:sldChg chg="add">
        <pc:chgData name="Tanya Shelburne" userId="5a8aca72b4acc242" providerId="LiveId" clId="{57D89584-F8D3-4C3E-A81F-BF3D95AABF38}" dt="2025-08-29T16:54:39.810" v="0"/>
        <pc:sldMkLst>
          <pc:docMk/>
          <pc:sldMk cId="3692635742" sldId="2146847514"/>
        </pc:sldMkLst>
      </pc:sldChg>
      <pc:sldChg chg="add del">
        <pc:chgData name="Tanya Shelburne" userId="5a8aca72b4acc242" providerId="LiveId" clId="{57D89584-F8D3-4C3E-A81F-BF3D95AABF38}" dt="2025-08-29T16:55:57.501" v="5" actId="47"/>
        <pc:sldMkLst>
          <pc:docMk/>
          <pc:sldMk cId="838202099" sldId="2146847515"/>
        </pc:sldMkLst>
      </pc:sldChg>
      <pc:sldChg chg="add">
        <pc:chgData name="Tanya Shelburne" userId="5a8aca72b4acc242" providerId="LiveId" clId="{57D89584-F8D3-4C3E-A81F-BF3D95AABF38}" dt="2025-08-29T16:56:44.114" v="6"/>
        <pc:sldMkLst>
          <pc:docMk/>
          <pc:sldMk cId="3292973670" sldId="2146847515"/>
        </pc:sldMkLst>
      </pc:sldChg>
      <pc:sldChg chg="add">
        <pc:chgData name="Tanya Shelburne" userId="5a8aca72b4acc242" providerId="LiveId" clId="{57D89584-F8D3-4C3E-A81F-BF3D95AABF38}" dt="2025-08-29T16:56:44.114" v="6"/>
        <pc:sldMkLst>
          <pc:docMk/>
          <pc:sldMk cId="3898035286" sldId="2146847516"/>
        </pc:sldMkLst>
      </pc:sldChg>
      <pc:sldChg chg="add">
        <pc:chgData name="Tanya Shelburne" userId="5a8aca72b4acc242" providerId="LiveId" clId="{57D89584-F8D3-4C3E-A81F-BF3D95AABF38}" dt="2025-08-29T16:56:44.114" v="6"/>
        <pc:sldMkLst>
          <pc:docMk/>
          <pc:sldMk cId="958302938" sldId="2146847517"/>
        </pc:sldMkLst>
      </pc:sldChg>
      <pc:sldChg chg="add">
        <pc:chgData name="Tanya Shelburne" userId="5a8aca72b4acc242" providerId="LiveId" clId="{57D89584-F8D3-4C3E-A81F-BF3D95AABF38}" dt="2025-08-29T16:56:44.114" v="6"/>
        <pc:sldMkLst>
          <pc:docMk/>
          <pc:sldMk cId="1982261477" sldId="2146847518"/>
        </pc:sldMkLst>
      </pc:sldChg>
      <pc:sldChg chg="add">
        <pc:chgData name="Tanya Shelburne" userId="5a8aca72b4acc242" providerId="LiveId" clId="{57D89584-F8D3-4C3E-A81F-BF3D95AABF38}" dt="2025-08-29T16:56:44.114" v="6"/>
        <pc:sldMkLst>
          <pc:docMk/>
          <pc:sldMk cId="1187731454" sldId="2146847519"/>
        </pc:sldMkLst>
      </pc:sldChg>
      <pc:sldChg chg="add">
        <pc:chgData name="Tanya Shelburne" userId="5a8aca72b4acc242" providerId="LiveId" clId="{57D89584-F8D3-4C3E-A81F-BF3D95AABF38}" dt="2025-08-29T16:56:44.114" v="6"/>
        <pc:sldMkLst>
          <pc:docMk/>
          <pc:sldMk cId="909110289" sldId="2146847520"/>
        </pc:sldMkLst>
      </pc:sldChg>
      <pc:sldChg chg="add del">
        <pc:chgData name="Tanya Shelburne" userId="5a8aca72b4acc242" providerId="LiveId" clId="{57D89584-F8D3-4C3E-A81F-BF3D95AABF38}" dt="2025-08-29T17:07:35.580" v="56" actId="47"/>
        <pc:sldMkLst>
          <pc:docMk/>
          <pc:sldMk cId="508598211" sldId="2146847521"/>
        </pc:sldMkLst>
      </pc:sldChg>
      <pc:sldChg chg="add modNotesTx">
        <pc:chgData name="Tanya Shelburne" userId="5a8aca72b4acc242" providerId="LiveId" clId="{57D89584-F8D3-4C3E-A81F-BF3D95AABF38}" dt="2025-08-29T18:13:44.099" v="1909" actId="20577"/>
        <pc:sldMkLst>
          <pc:docMk/>
          <pc:sldMk cId="549998576" sldId="2146847522"/>
        </pc:sldMkLst>
      </pc:sldChg>
    </pc:docChg>
  </pc:docChgLst>
  <pc:docChgLst>
    <pc:chgData name="Tanya Shelburne" userId="5a8aca72b4acc242" providerId="LiveId" clId="{A97F9DB6-FEE8-4965-955A-AFA9A875B449}"/>
    <pc:docChg chg="addSld delSld modSld">
      <pc:chgData name="Tanya Shelburne" userId="5a8aca72b4acc242" providerId="LiveId" clId="{A97F9DB6-FEE8-4965-955A-AFA9A875B449}" dt="2025-08-01T19:11:51.361" v="43" actId="207"/>
      <pc:docMkLst>
        <pc:docMk/>
      </pc:docMkLst>
      <pc:sldChg chg="del">
        <pc:chgData name="Tanya Shelburne" userId="5a8aca72b4acc242" providerId="LiveId" clId="{A97F9DB6-FEE8-4965-955A-AFA9A875B449}" dt="2025-08-01T19:08:04.874" v="24" actId="47"/>
        <pc:sldMkLst>
          <pc:docMk/>
          <pc:sldMk cId="0" sldId="258"/>
        </pc:sldMkLst>
      </pc:sldChg>
      <pc:sldChg chg="modSp mod">
        <pc:chgData name="Tanya Shelburne" userId="5a8aca72b4acc242" providerId="LiveId" clId="{A97F9DB6-FEE8-4965-955A-AFA9A875B449}" dt="2025-08-01T19:08:47.329" v="37" actId="113"/>
        <pc:sldMkLst>
          <pc:docMk/>
          <pc:sldMk cId="0" sldId="276"/>
        </pc:sldMkLst>
      </pc:sldChg>
      <pc:sldChg chg="modSp mod">
        <pc:chgData name="Tanya Shelburne" userId="5a8aca72b4acc242" providerId="LiveId" clId="{A97F9DB6-FEE8-4965-955A-AFA9A875B449}" dt="2025-08-01T19:10:07.496" v="40" actId="1076"/>
        <pc:sldMkLst>
          <pc:docMk/>
          <pc:sldMk cId="0" sldId="279"/>
        </pc:sldMkLst>
      </pc:sldChg>
      <pc:sldChg chg="modSp mod">
        <pc:chgData name="Tanya Shelburne" userId="5a8aca72b4acc242" providerId="LiveId" clId="{A97F9DB6-FEE8-4965-955A-AFA9A875B449}" dt="2025-08-01T19:10:55.933" v="41" actId="113"/>
        <pc:sldMkLst>
          <pc:docMk/>
          <pc:sldMk cId="0" sldId="282"/>
        </pc:sldMkLst>
      </pc:sldChg>
      <pc:sldChg chg="modSp mod">
        <pc:chgData name="Tanya Shelburne" userId="5a8aca72b4acc242" providerId="LiveId" clId="{A97F9DB6-FEE8-4965-955A-AFA9A875B449}" dt="2025-08-01T19:11:51.361" v="43" actId="207"/>
        <pc:sldMkLst>
          <pc:docMk/>
          <pc:sldMk cId="0" sldId="284"/>
        </pc:sldMkLst>
      </pc:sldChg>
      <pc:sldChg chg="modSp mod">
        <pc:chgData name="Tanya Shelburne" userId="5a8aca72b4acc242" providerId="LiveId" clId="{A97F9DB6-FEE8-4965-955A-AFA9A875B449}" dt="2025-07-28T16:58:05.895" v="21" actId="1076"/>
        <pc:sldMkLst>
          <pc:docMk/>
          <pc:sldMk cId="0" sldId="394"/>
        </pc:sldMkLst>
      </pc:sldChg>
      <pc:sldChg chg="del">
        <pc:chgData name="Tanya Shelburne" userId="5a8aca72b4acc242" providerId="LiveId" clId="{A97F9DB6-FEE8-4965-955A-AFA9A875B449}" dt="2025-08-01T19:08:10.264" v="27" actId="47"/>
        <pc:sldMkLst>
          <pc:docMk/>
          <pc:sldMk cId="408583405" sldId="415"/>
        </pc:sldMkLst>
      </pc:sldChg>
      <pc:sldChg chg="del">
        <pc:chgData name="Tanya Shelburne" userId="5a8aca72b4acc242" providerId="LiveId" clId="{A97F9DB6-FEE8-4965-955A-AFA9A875B449}" dt="2025-08-01T19:08:07.014" v="25" actId="47"/>
        <pc:sldMkLst>
          <pc:docMk/>
          <pc:sldMk cId="318310156" sldId="423"/>
        </pc:sldMkLst>
      </pc:sldChg>
      <pc:sldChg chg="del">
        <pc:chgData name="Tanya Shelburne" userId="5a8aca72b4acc242" providerId="LiveId" clId="{A97F9DB6-FEE8-4965-955A-AFA9A875B449}" dt="2025-08-01T19:08:08.903" v="26" actId="47"/>
        <pc:sldMkLst>
          <pc:docMk/>
          <pc:sldMk cId="2186805674" sldId="424"/>
        </pc:sldMkLst>
      </pc:sldChg>
      <pc:sldChg chg="del">
        <pc:chgData name="Tanya Shelburne" userId="5a8aca72b4acc242" providerId="LiveId" clId="{A97F9DB6-FEE8-4965-955A-AFA9A875B449}" dt="2025-08-01T19:08:24.761" v="36" actId="47"/>
        <pc:sldMkLst>
          <pc:docMk/>
          <pc:sldMk cId="272269664" sldId="439"/>
        </pc:sldMkLst>
      </pc:sldChg>
      <pc:sldChg chg="del">
        <pc:chgData name="Tanya Shelburne" userId="5a8aca72b4acc242" providerId="LiveId" clId="{A97F9DB6-FEE8-4965-955A-AFA9A875B449}" dt="2025-08-01T19:08:22.661" v="35" actId="47"/>
        <pc:sldMkLst>
          <pc:docMk/>
          <pc:sldMk cId="3308350221" sldId="477"/>
        </pc:sldMkLst>
      </pc:sldChg>
      <pc:sldChg chg="del">
        <pc:chgData name="Tanya Shelburne" userId="5a8aca72b4acc242" providerId="LiveId" clId="{A97F9DB6-FEE8-4965-955A-AFA9A875B449}" dt="2025-08-01T19:08:12.406" v="28" actId="47"/>
        <pc:sldMkLst>
          <pc:docMk/>
          <pc:sldMk cId="3186343928" sldId="2146847487"/>
        </pc:sldMkLst>
      </pc:sldChg>
      <pc:sldChg chg="del">
        <pc:chgData name="Tanya Shelburne" userId="5a8aca72b4acc242" providerId="LiveId" clId="{A97F9DB6-FEE8-4965-955A-AFA9A875B449}" dt="2025-08-01T19:08:13.384" v="29" actId="47"/>
        <pc:sldMkLst>
          <pc:docMk/>
          <pc:sldMk cId="2096014764" sldId="2146847488"/>
        </pc:sldMkLst>
      </pc:sldChg>
      <pc:sldChg chg="del">
        <pc:chgData name="Tanya Shelburne" userId="5a8aca72b4acc242" providerId="LiveId" clId="{A97F9DB6-FEE8-4965-955A-AFA9A875B449}" dt="2025-08-01T19:08:16.259" v="30" actId="47"/>
        <pc:sldMkLst>
          <pc:docMk/>
          <pc:sldMk cId="1823051242" sldId="2146847489"/>
        </pc:sldMkLst>
      </pc:sldChg>
      <pc:sldChg chg="del">
        <pc:chgData name="Tanya Shelburne" userId="5a8aca72b4acc242" providerId="LiveId" clId="{A97F9DB6-FEE8-4965-955A-AFA9A875B449}" dt="2025-08-01T19:08:17.476" v="31" actId="47"/>
        <pc:sldMkLst>
          <pc:docMk/>
          <pc:sldMk cId="363140258" sldId="2146847490"/>
        </pc:sldMkLst>
      </pc:sldChg>
      <pc:sldChg chg="del">
        <pc:chgData name="Tanya Shelburne" userId="5a8aca72b4acc242" providerId="LiveId" clId="{A97F9DB6-FEE8-4965-955A-AFA9A875B449}" dt="2025-08-01T19:08:18.571" v="32" actId="47"/>
        <pc:sldMkLst>
          <pc:docMk/>
          <pc:sldMk cId="1671716136" sldId="2146847491"/>
        </pc:sldMkLst>
      </pc:sldChg>
      <pc:sldChg chg="del">
        <pc:chgData name="Tanya Shelburne" userId="5a8aca72b4acc242" providerId="LiveId" clId="{A97F9DB6-FEE8-4965-955A-AFA9A875B449}" dt="2025-08-01T19:08:19.543" v="33" actId="47"/>
        <pc:sldMkLst>
          <pc:docMk/>
          <pc:sldMk cId="2524759140" sldId="2146847492"/>
        </pc:sldMkLst>
      </pc:sldChg>
      <pc:sldChg chg="del">
        <pc:chgData name="Tanya Shelburne" userId="5a8aca72b4acc242" providerId="LiveId" clId="{A97F9DB6-FEE8-4965-955A-AFA9A875B449}" dt="2025-08-01T19:08:20.803" v="34" actId="47"/>
        <pc:sldMkLst>
          <pc:docMk/>
          <pc:sldMk cId="865412073" sldId="2146847493"/>
        </pc:sldMkLst>
      </pc:sldChg>
      <pc:sldChg chg="del">
        <pc:chgData name="Tanya Shelburne" userId="5a8aca72b4acc242" providerId="LiveId" clId="{A97F9DB6-FEE8-4965-955A-AFA9A875B449}" dt="2025-07-28T16:57:11.006" v="5" actId="47"/>
        <pc:sldMkLst>
          <pc:docMk/>
          <pc:sldMk cId="3479853196" sldId="2146847494"/>
        </pc:sldMkLst>
      </pc:sldChg>
      <pc:sldChg chg="del">
        <pc:chgData name="Tanya Shelburne" userId="5a8aca72b4acc242" providerId="LiveId" clId="{A97F9DB6-FEE8-4965-955A-AFA9A875B449}" dt="2025-07-28T16:54:48.067" v="3" actId="47"/>
        <pc:sldMkLst>
          <pc:docMk/>
          <pc:sldMk cId="39285154" sldId="2146847495"/>
        </pc:sldMkLst>
      </pc:sldChg>
      <pc:sldChg chg="add">
        <pc:chgData name="Tanya Shelburne" userId="5a8aca72b4acc242" providerId="LiveId" clId="{A97F9DB6-FEE8-4965-955A-AFA9A875B449}" dt="2025-07-28T16:54:42.699" v="2"/>
        <pc:sldMkLst>
          <pc:docMk/>
          <pc:sldMk cId="1510072918" sldId="2146847499"/>
        </pc:sldMkLst>
      </pc:sldChg>
      <pc:sldChg chg="add">
        <pc:chgData name="Tanya Shelburne" userId="5a8aca72b4acc242" providerId="LiveId" clId="{A97F9DB6-FEE8-4965-955A-AFA9A875B449}" dt="2025-07-28T16:57:00.230" v="4"/>
        <pc:sldMkLst>
          <pc:docMk/>
          <pc:sldMk cId="568082409" sldId="2146847500"/>
        </pc:sldMkLst>
      </pc:sldChg>
      <pc:sldChg chg="add">
        <pc:chgData name="Tanya Shelburne" userId="5a8aca72b4acc242" providerId="LiveId" clId="{A97F9DB6-FEE8-4965-955A-AFA9A875B449}" dt="2025-08-01T19:07:02.543" v="22"/>
        <pc:sldMkLst>
          <pc:docMk/>
          <pc:sldMk cId="2557350647" sldId="2146847501"/>
        </pc:sldMkLst>
      </pc:sldChg>
      <pc:sldChg chg="add">
        <pc:chgData name="Tanya Shelburne" userId="5a8aca72b4acc242" providerId="LiveId" clId="{A97F9DB6-FEE8-4965-955A-AFA9A875B449}" dt="2025-08-01T19:07:54.427" v="23"/>
        <pc:sldMkLst>
          <pc:docMk/>
          <pc:sldMk cId="2681643582" sldId="2146847502"/>
        </pc:sldMkLst>
      </pc:sldChg>
      <pc:sldChg chg="add">
        <pc:chgData name="Tanya Shelburne" userId="5a8aca72b4acc242" providerId="LiveId" clId="{A97F9DB6-FEE8-4965-955A-AFA9A875B449}" dt="2025-08-01T19:07:54.427" v="23"/>
        <pc:sldMkLst>
          <pc:docMk/>
          <pc:sldMk cId="3163293780" sldId="2146847503"/>
        </pc:sldMkLst>
      </pc:sldChg>
      <pc:sldChg chg="add">
        <pc:chgData name="Tanya Shelburne" userId="5a8aca72b4acc242" providerId="LiveId" clId="{A97F9DB6-FEE8-4965-955A-AFA9A875B449}" dt="2025-08-01T19:07:54.427" v="23"/>
        <pc:sldMkLst>
          <pc:docMk/>
          <pc:sldMk cId="2666096892" sldId="2146847504"/>
        </pc:sldMkLst>
      </pc:sldChg>
      <pc:sldChg chg="add">
        <pc:chgData name="Tanya Shelburne" userId="5a8aca72b4acc242" providerId="LiveId" clId="{A97F9DB6-FEE8-4965-955A-AFA9A875B449}" dt="2025-08-01T19:07:54.427" v="23"/>
        <pc:sldMkLst>
          <pc:docMk/>
          <pc:sldMk cId="2546623898" sldId="2146847505"/>
        </pc:sldMkLst>
      </pc:sldChg>
      <pc:sldChg chg="add">
        <pc:chgData name="Tanya Shelburne" userId="5a8aca72b4acc242" providerId="LiveId" clId="{A97F9DB6-FEE8-4965-955A-AFA9A875B449}" dt="2025-08-01T19:07:54.427" v="23"/>
        <pc:sldMkLst>
          <pc:docMk/>
          <pc:sldMk cId="4034965975" sldId="2146847506"/>
        </pc:sldMkLst>
      </pc:sldChg>
      <pc:sldChg chg="add">
        <pc:chgData name="Tanya Shelburne" userId="5a8aca72b4acc242" providerId="LiveId" clId="{A97F9DB6-FEE8-4965-955A-AFA9A875B449}" dt="2025-08-01T19:07:54.427" v="23"/>
        <pc:sldMkLst>
          <pc:docMk/>
          <pc:sldMk cId="1798291997" sldId="2146847507"/>
        </pc:sldMkLst>
      </pc:sldChg>
      <pc:sldChg chg="add">
        <pc:chgData name="Tanya Shelburne" userId="5a8aca72b4acc242" providerId="LiveId" clId="{A97F9DB6-FEE8-4965-955A-AFA9A875B449}" dt="2025-08-01T19:07:54.427" v="23"/>
        <pc:sldMkLst>
          <pc:docMk/>
          <pc:sldMk cId="1316280151" sldId="2146847511"/>
        </pc:sldMkLst>
      </pc:sldChg>
      <pc:sldChg chg="add">
        <pc:chgData name="Tanya Shelburne" userId="5a8aca72b4acc242" providerId="LiveId" clId="{A97F9DB6-FEE8-4965-955A-AFA9A875B449}" dt="2025-08-01T19:07:54.427" v="23"/>
        <pc:sldMkLst>
          <pc:docMk/>
          <pc:sldMk cId="2455920092" sldId="2146847512"/>
        </pc:sldMkLst>
      </pc:sldChg>
      <pc:sldChg chg="add">
        <pc:chgData name="Tanya Shelburne" userId="5a8aca72b4acc242" providerId="LiveId" clId="{A97F9DB6-FEE8-4965-955A-AFA9A875B449}" dt="2025-08-01T19:07:54.427" v="23"/>
        <pc:sldMkLst>
          <pc:docMk/>
          <pc:sldMk cId="1861864819" sldId="21468475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330efe105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183" name="Google Shape;183;g2330efe105f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a167fc7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Big Tobacco targets marginalized communities.</a:t>
            </a:r>
            <a:endParaRPr lang="en-US" sz="1200" b="0" i="0" u="none" strike="noStrike" dirty="0">
              <a:solidFill>
                <a:srgbClr val="000000"/>
              </a:solidFill>
              <a:effectLst/>
              <a:latin typeface="Arial"/>
            </a:endParaRPr>
          </a:p>
          <a:p>
            <a:pPr algn="l" rtl="0">
              <a:spcBef>
                <a:spcPts val="1200"/>
              </a:spcBef>
              <a:spcAft>
                <a:spcPts val="1200"/>
              </a:spcAft>
            </a:pPr>
            <a:endParaRPr lang="en-US" sz="1200" b="0" i="0" u="none" strike="noStrike" dirty="0">
              <a:solidFill>
                <a:srgbClr val="000000"/>
              </a:solidFill>
              <a:effectLst/>
              <a:latin typeface="Arial"/>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1" i="0" u="none" strike="noStrike" dirty="0">
                <a:solidFill>
                  <a:srgbClr val="262626"/>
                </a:solidFill>
                <a:effectLst/>
                <a:latin typeface="Arial" panose="020B0604020202020204" pitchFamily="34" charset="0"/>
              </a:rPr>
              <a:t>Read the quote out loud* “</a:t>
            </a:r>
            <a:r>
              <a:rPr lang="en-US" sz="1800" b="0" i="1" u="none" strike="noStrike" dirty="0">
                <a:solidFill>
                  <a:srgbClr val="262626"/>
                </a:solidFill>
                <a:effectLst/>
                <a:latin typeface="Arial" panose="020B0604020202020204" pitchFamily="34" charset="0"/>
              </a:rPr>
              <a:t>This was an actual quote from back in the day that was in the documents seized from Big Tobacco. These companies know the product they are promoting is extremely harmful and they deliberately and aggressively market their </a:t>
            </a:r>
            <a:r>
              <a:rPr lang="en-US" sz="1800" b="0" i="1" u="none" strike="noStrike">
                <a:solidFill>
                  <a:srgbClr val="262626"/>
                </a:solidFill>
                <a:effectLst/>
                <a:latin typeface="Arial" panose="020B0604020202020204" pitchFamily="34" charset="0"/>
              </a:rPr>
              <a:t>products to various </a:t>
            </a:r>
            <a:r>
              <a:rPr lang="en-US" sz="1800" b="0" i="1" u="none" strike="noStrike" dirty="0">
                <a:solidFill>
                  <a:srgbClr val="262626"/>
                </a:solidFill>
                <a:effectLst/>
                <a:latin typeface="Arial" panose="020B0604020202020204" pitchFamily="34" charset="0"/>
              </a:rPr>
              <a:t>marginalized groups, thereby creating more health inequities.”</a:t>
            </a:r>
            <a:endParaRPr lang="en-US" b="0" i="0" u="none" strike="noStrike" dirty="0">
              <a:solidFill>
                <a:srgbClr val="000000"/>
              </a:solidFill>
              <a:effectLst/>
            </a:endParaRPr>
          </a:p>
          <a:p>
            <a:br>
              <a:rPr lang="en-US" dirty="0"/>
            </a:br>
            <a:br>
              <a:rPr lang="en-US" dirty="0"/>
            </a:br>
            <a:endParaRPr dirty="0"/>
          </a:p>
        </p:txBody>
      </p:sp>
      <p:sp>
        <p:nvSpPr>
          <p:cNvPr id="219" name="Google Shape;219;g20a167fc751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1144228bf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228" name="Google Shape;228;g231144228bf_1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330efe105f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270" name="Google Shape;270;g2330efe105f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31144228bf_1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There is no safe amount of smoking or vaping that is recommended during pregnancy. </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“Obviously we don’t want someone who is pregnant directly using tobacco and vape products, but we also know second &amp; thirdhand smoke/vapor can harm the pregnant person and the development of the baby. Also, smoking &amp; vaping has the ability to impact every phase of reproduction. If someone is trying to become pregnant, smoking &amp; vaping could also cause problems with fertility.”</a:t>
            </a:r>
            <a:endParaRPr lang="en-US" b="0" i="0" u="none" strike="noStrike" dirty="0">
              <a:solidFill>
                <a:srgbClr val="000000"/>
              </a:solidFill>
              <a:effectLst/>
            </a:endParaRPr>
          </a:p>
          <a:p>
            <a:br>
              <a:rPr lang="en-US" dirty="0"/>
            </a:br>
            <a:br>
              <a:rPr lang="en-US" dirty="0"/>
            </a:br>
            <a:endParaRPr dirty="0"/>
          </a:p>
        </p:txBody>
      </p:sp>
      <p:sp>
        <p:nvSpPr>
          <p:cNvPr id="306" name="Google Shape;306;g231144228bf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0a167fc75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315" name="Google Shape;315;g20a167fc751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330efe105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357" name="Google Shape;357;g2330efe105f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0a167fc75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E-cigarettes are not considered harmless water vapor.</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“Many people think when someone vapes they they are just inhaling water vapor with flavors, but </a:t>
            </a:r>
            <a:r>
              <a:rPr lang="en-US" sz="1800" b="0" i="1" u="none" strike="noStrike" dirty="0">
                <a:solidFill>
                  <a:srgbClr val="000000"/>
                </a:solidFill>
                <a:effectLst/>
                <a:latin typeface="Arial" panose="020B0604020202020204" pitchFamily="34" charset="0"/>
              </a:rPr>
              <a:t>E-cigarettes contain many harmful substances including nicotine, ultrafine particles that can be inhaled deep into the lungs, like heavy metals, and cancer-causing chemicals. Think of inhaling a can of hairspray, that is more comparable to vaping!”</a:t>
            </a:r>
            <a:endParaRPr dirty="0"/>
          </a:p>
        </p:txBody>
      </p:sp>
      <p:sp>
        <p:nvSpPr>
          <p:cNvPr id="393" name="Google Shape;393;g20a167fc751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30efe105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444" name="Google Shape;444;g2330efe105f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30efe105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444" name="Google Shape;444;g2330efe105f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51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0a167fc75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There are thousands of e-liquid flavors out there that attract youth users.</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“There are thousands of flavors being produced ranging from fruit medley to cookies and even unicorn poop! All of these candy and fun flavored products are targeting our youth. Realistically, grandpa is not going to one day decide to pick up a starburst flavored e-cigarette and create a new habit, but our youth might. Big tobacco companies know once they get our adolescents addicted, they will have life-long customers.”</a:t>
            </a:r>
            <a:endParaRPr lang="en-US" b="0" i="0" u="none" strike="noStrike" dirty="0">
              <a:solidFill>
                <a:srgbClr val="000000"/>
              </a:solidFill>
              <a:effectLst/>
            </a:endParaRPr>
          </a:p>
          <a:p>
            <a:br>
              <a:rPr lang="en-US" b="0" i="0" u="none" strike="noStrike" dirty="0">
                <a:solidFill>
                  <a:srgbClr val="000000"/>
                </a:solidFill>
                <a:effectLst/>
              </a:rPr>
            </a:br>
            <a:br>
              <a:rPr lang="en-US" dirty="0"/>
            </a:br>
            <a:endParaRPr dirty="0"/>
          </a:p>
        </p:txBody>
      </p:sp>
      <p:sp>
        <p:nvSpPr>
          <p:cNvPr id="480" name="Google Shape;480;g20a167fc751_0_4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0a167fc751_2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489" name="Google Shape;489;g20a167fc751_2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330efe105f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527" name="Google Shape;527;g2330efe105f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0a167fc751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Point of Sale includes marketing tactics used by Big Tobacco to obtain new customers.</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Point of Sale advertising exposes marginalized populations, including youth, to pro-tobacco/vape messages &amp; creates positive attitudes toward tobacco / vaping products and brands. So tactics used to attract customers include placing ads by candy and other items that attract children, or splattering multiple advertisements across businesses , or offering cost saving coupons and discounts. These tactics also make it harder for people who are trying to quit tobacco.”</a:t>
            </a:r>
            <a:endParaRPr dirty="0"/>
          </a:p>
        </p:txBody>
      </p:sp>
      <p:sp>
        <p:nvSpPr>
          <p:cNvPr id="565" name="Google Shape;565;g20a167fc751_2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31144228b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576" name="Google Shape;576;g231144228bf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330efe105f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617" name="Google Shape;617;g2330efe105f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31144228bf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Marijuana is not safe while pregnant or breastfeeding or around children.</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i="1" baseline="0" dirty="0"/>
              <a:t>Breathe doesn’t go into marijuana in great detail, but we do think it is important to make sure families understand the dangers of marijuana when it comes to pregnancy and young children. So not smoking marijuana while pregnant or breast feeding and keeping any products with THC away from little ones is a critical message to share. </a:t>
            </a:r>
            <a:r>
              <a:rPr lang="en-US" i="1" baseline="0"/>
              <a:t>The </a:t>
            </a:r>
            <a:r>
              <a:rPr lang="en-US" i="1" baseline="0" dirty="0"/>
              <a:t>Breathe toolkit includes a great video on marijuana as well as some helpful handouts.”</a:t>
            </a:r>
            <a:endParaRPr dirty="0"/>
          </a:p>
        </p:txBody>
      </p:sp>
      <p:sp>
        <p:nvSpPr>
          <p:cNvPr id="652" name="Google Shape;652;g231144228bf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31144228bf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661" name="Google Shape;661;g231144228bf_1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330efe105f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703" name="Google Shape;703;g2330efe105f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31144228bf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 number of youth exposed to secondhand/thirdhand smoke has come down, but we want it lower.</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The rate is likely even higher among people of color, those who live in multi-unit housing and in families with low incomes. Breathe is all about making sure we keep kiddos safe and healthy. Even if someone isn’t ready to quit, helping parents find ways to protect their children from second and thirdhand smoke/vapor is our biggest concern with Breathe.”</a:t>
            </a:r>
            <a:endParaRPr dirty="0"/>
          </a:p>
        </p:txBody>
      </p:sp>
      <p:sp>
        <p:nvSpPr>
          <p:cNvPr id="739" name="Google Shape;739;g231144228bf_1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31144228bf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748" name="Google Shape;748;g231144228bf_1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330efe105f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790" name="Google Shape;790;g2330efe105f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31144228bf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People with 5 or more aces are more likely to be start smoking and smoke heavily.</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“You have probably heard of ACEs before in other trainings. ACEs can have lasting negative effects on health, wellbeing, and opportunity. These kiddos need extra help to set themselves up for success and a healthy future and to protect them from the burden of tobacco. So this is something to keep in mind when working with your families.”</a:t>
            </a:r>
            <a:endParaRPr lang="en-US" b="0" i="0" u="none" strike="noStrike" dirty="0">
              <a:solidFill>
                <a:srgbClr val="000000"/>
              </a:solidFill>
              <a:effectLst/>
            </a:endParaRPr>
          </a:p>
          <a:p>
            <a:br>
              <a:rPr lang="en-US" dirty="0"/>
            </a:br>
            <a:br>
              <a:rPr lang="en-US" dirty="0"/>
            </a:br>
            <a:endParaRPr dirty="0"/>
          </a:p>
        </p:txBody>
      </p:sp>
      <p:sp>
        <p:nvSpPr>
          <p:cNvPr id="826" name="Google Shape;826;g231144228bf_1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31144228bf_1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835" name="Google Shape;835;g231144228bf_1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330efe105f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877" name="Google Shape;877;g2330efe105f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31144228bf_1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Smoking/Vaping costs money, and so much more!</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We think about the cost of the actual products most of the time, but the cost of smoking &amp; vaping is more than just the amount someone spends on tobacco products. Tobacco/Vape use also leads to loss of wages from missed time at work and extra medical bills for the tobacco user or family members who suffer from smoking related illnesses such as asthma, bronchitis, etc.”</a:t>
            </a:r>
            <a:endParaRPr dirty="0"/>
          </a:p>
        </p:txBody>
      </p:sp>
      <p:sp>
        <p:nvSpPr>
          <p:cNvPr id="919" name="Google Shape;919;g231144228bf_1_4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31144228bf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928" name="Google Shape;928;g231144228bf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330efe105f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970" name="Google Shape;970;g2330efe105f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31144228bf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Quit Now Indiana is new and improved.</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endParaRPr dirty="0"/>
          </a:p>
        </p:txBody>
      </p:sp>
      <p:sp>
        <p:nvSpPr>
          <p:cNvPr id="1006" name="Google Shape;1006;g231144228bf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330efe10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0"/>
              </a:spcBef>
              <a:spcAft>
                <a:spcPts val="0"/>
              </a:spcAft>
            </a:pPr>
            <a:r>
              <a:rPr lang="en-US" b="0" i="0" u="none" strike="noStrike" dirty="0">
                <a:solidFill>
                  <a:srgbClr val="000000"/>
                </a:solidFill>
                <a:effectLst/>
              </a:rPr>
              <a:t>KEY POINT: Acknowledge how much everyone knows about tobacco.</a:t>
            </a:r>
            <a:br>
              <a:rPr lang="en-US" b="0" i="0" u="none" strike="noStrike" dirty="0">
                <a:solidFill>
                  <a:srgbClr val="000000"/>
                </a:solidFill>
                <a:effectLst/>
              </a:rPr>
            </a:br>
            <a:endParaRPr lang="en-US" b="0" i="0" u="none" strike="noStrike" dirty="0">
              <a:solidFill>
                <a:srgbClr val="000000"/>
              </a:solidFill>
              <a:effectLst/>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SCRIPT/INSTRUCTIONS: (Add up how much money they have won and congratulate them on their hard work. Quickly discuss with them how the game went and do not forget to give them a big shout out for playing.) </a:t>
            </a:r>
            <a:r>
              <a:rPr lang="en-US" sz="1800" b="0" i="1" u="none" strike="noStrike" dirty="0">
                <a:solidFill>
                  <a:srgbClr val="000000"/>
                </a:solidFill>
                <a:effectLst/>
                <a:latin typeface="Arial" panose="020B0604020202020204" pitchFamily="34" charset="0"/>
              </a:rPr>
              <a:t>“You guys did an awesome job and I hope you learned a lot and had fun too! I really wish I had $1,000,000 to hand out today, but this program is grant driven so you will have to settle for a round of applause! But everyone of you is worth a million bucks in my book and I’m so glad to have your organization as a Breathe partner.”  </a:t>
            </a:r>
            <a:endParaRPr lang="en-US" b="0" i="0" u="none" strike="noStrike" dirty="0">
              <a:solidFill>
                <a:srgbClr val="000000"/>
              </a:solidFill>
              <a:effectLst/>
            </a:endParaRPr>
          </a:p>
          <a:p>
            <a:br>
              <a:rPr lang="en-US" dirty="0"/>
            </a:br>
            <a:br>
              <a:rPr lang="en-US" dirty="0"/>
            </a:br>
            <a:endParaRPr dirty="0"/>
          </a:p>
        </p:txBody>
      </p:sp>
      <p:sp>
        <p:nvSpPr>
          <p:cNvPr id="1015" name="Google Shape;1015;g2330efe105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Introduce the activity as a way to think about how to utilize Breathe materials in various scenarios.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I have refreshed your memories about the Breathe materials, let’s really put Breathe in action and walk through a few different scenarios that you might encounter. (CLICK TO SHOW REMAINING TEXT) Then think about how you might be able to use the Breathe materials in each scenario. These scenarios have been modified from the Daily Dilemma activity that is in the Parent Activities Booklet. Keep in mind there aren’t always right or wrong ways to share this information with parents so just think about your role and what feels most natural to you. You know the families you serve, so in each situation you will also want to consider what approach or what resource might work best for them.  I’m excited to see how you guys might handle these scenarios and I’ll offer some of my own ideas as well.”</a:t>
            </a:r>
          </a:p>
          <a:p>
            <a:pPr marL="0" lvl="0" indent="0" algn="l" rtl="0">
              <a:lnSpc>
                <a:spcPct val="100000"/>
              </a:lnSpc>
              <a:spcBef>
                <a:spcPts val="0"/>
              </a:spcBef>
              <a:spcAft>
                <a:spcPts val="0"/>
              </a:spcAft>
              <a:buSzPts val="1400"/>
              <a:buNone/>
            </a:pPr>
            <a:endParaRPr dirty="0"/>
          </a:p>
        </p:txBody>
      </p:sp>
      <p:sp>
        <p:nvSpPr>
          <p:cNvPr id="176" name="Google Shape;176;p1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85333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Introduce the get-to-know-you activity of building a salad.</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“Rather than do the standard boring round of introductions we thought we would make a salad, figurately speaking, as a way to get to know you guys a little better! I promise this will make sense when we are done!”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1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first scenario.</a:t>
            </a:r>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“Here is our first scenario. </a:t>
            </a:r>
            <a:r>
              <a:rPr lang="en-US" i="0" dirty="0"/>
              <a:t>(Read what is on the slide.) </a:t>
            </a:r>
            <a:r>
              <a:rPr lang="en-US" i="1" dirty="0"/>
              <a:t>You guys may already have some thoughts on how to handle this, but I’m going to help you out with some potential options!”</a:t>
            </a:r>
            <a:endParaRPr i="1" dirty="0"/>
          </a:p>
        </p:txBody>
      </p:sp>
      <p:sp>
        <p:nvSpPr>
          <p:cNvPr id="279" name="Google Shape;279;p1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30dd0bad68_0_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g230dd0bad68_0_10: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possible options and find out which ones the participants might use. </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After you read the possible options have participants type in the chat box the letter(s) that correspond with the suggestion(s) that they might offer this parent. Announce which options seem most popular among the participants and provide commentary.  </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0" dirty="0"/>
              <a:t>(Read each of the options out loud. Have participants either raise their hand or move to a designated area of the room based on the suggestions(s) they would be most likely offer this parent. </a:t>
            </a:r>
            <a:r>
              <a:rPr lang="en-US" dirty="0"/>
              <a:t>Call on a couple people to share why they chose a specific suggestion or if they have additional thoughts on what they would say to this parent. Reinforce that there is more than one way to handle every scenario and that participants may adjust their approach given the setting and their relationship with a given parent.)</a:t>
            </a:r>
            <a:endParaRPr i="1" dirty="0"/>
          </a:p>
          <a:p>
            <a:pPr marL="0" lvl="0" indent="0" algn="l" rtl="0">
              <a:lnSpc>
                <a:spcPct val="100000"/>
              </a:lnSpc>
              <a:spcBef>
                <a:spcPts val="0"/>
              </a:spcBef>
              <a:spcAft>
                <a:spcPts val="0"/>
              </a:spcAft>
              <a:buSzPts val="1400"/>
              <a:buNone/>
            </a:pPr>
            <a:endParaRPr dirty="0"/>
          </a:p>
        </p:txBody>
      </p:sp>
      <p:sp>
        <p:nvSpPr>
          <p:cNvPr id="290" name="Google Shape;290;g230dd0bad68_0_10: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2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Suggest materials that might be helpful to share with the parent in this scenario. </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guys are doing great! Here are some specific resources that might be useful when interacting with this parent. You could use the smoke/vape free home pledge in the parent worksheets as a way to help this mom stay accountable. You could also use the How Smoking Affects Children page in the flip chart to help remind this mom why she decided to not smoke inside as you offer suggestions. And if she indicates interest in trying to quit smoking you can offer a Quit Now Indiana handout and tell her about this free service.”</a:t>
            </a:r>
            <a:endParaRPr dirty="0"/>
          </a:p>
        </p:txBody>
      </p:sp>
      <p:sp>
        <p:nvSpPr>
          <p:cNvPr id="300" name="Google Shape;300;p2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30dd0bad68_0_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g230dd0bad68_0_19: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second scenario.</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“Nice job! Let’s try another one.” </a:t>
            </a:r>
            <a:r>
              <a:rPr lang="en-US" i="0" dirty="0"/>
              <a:t>(Read what is on the slide.)</a:t>
            </a:r>
            <a:endParaRPr lang="en-US" dirty="0"/>
          </a:p>
          <a:p>
            <a:pPr marL="0" lvl="0" indent="0" algn="l" rtl="0">
              <a:lnSpc>
                <a:spcPct val="100000"/>
              </a:lnSpc>
              <a:spcBef>
                <a:spcPts val="0"/>
              </a:spcBef>
              <a:spcAft>
                <a:spcPts val="0"/>
              </a:spcAft>
              <a:buSzPts val="1400"/>
              <a:buNone/>
            </a:pPr>
            <a:endParaRPr dirty="0"/>
          </a:p>
        </p:txBody>
      </p:sp>
      <p:sp>
        <p:nvSpPr>
          <p:cNvPr id="314" name="Google Shape;314;g230dd0bad68_0_19: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30dd0bad68_0_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g230dd0bad68_0_28: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possible options and find out which ones the participants might use. </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After you read the possible options have participants type in the chat box the letter(s) that correspond with the suggestion(s) that they might offer this parent. Announce which options seem most popular among the participants and provide commentary.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0" dirty="0"/>
              <a:t>(Read each of the options out loud. Have participants either raise their hand or move to a designated area of the room based on the suggestions(s) they would be most likely offer this parent. </a:t>
            </a:r>
            <a:r>
              <a:rPr lang="en-US" dirty="0"/>
              <a:t>Call on a couple people to share why they chose a specific suggestion or if they have additional thoughts on what they would say to this parent. Reinforce that there is more than one way to handle every scenario and that participants may adjust their approach given the setting and their relationship with a given parent.)</a:t>
            </a:r>
            <a:endParaRPr lang="en-US" i="1" dirty="0"/>
          </a:p>
          <a:p>
            <a:pPr marL="0" lvl="0" indent="0" algn="l" rtl="0">
              <a:lnSpc>
                <a:spcPct val="100000"/>
              </a:lnSpc>
              <a:spcBef>
                <a:spcPts val="0"/>
              </a:spcBef>
              <a:spcAft>
                <a:spcPts val="0"/>
              </a:spcAft>
              <a:buSzPts val="1400"/>
              <a:buNone/>
            </a:pPr>
            <a:endParaRPr dirty="0"/>
          </a:p>
        </p:txBody>
      </p:sp>
      <p:sp>
        <p:nvSpPr>
          <p:cNvPr id="325" name="Google Shape;325;g230dd0bad68_0_28: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30dd0bad68_0_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g230dd0bad68_0_37: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Suggest materials that might be helpful to share with the parent in this scenario.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“Here are some more resources available to you that might be helpful with this scenario. Again Quit Now Indiana has some helpful handouts about smoke/vape free living. And there are parent worksheets that could guide the parent in talking to others who smoke around them as well as the one about the dangers of E-liquids and vapes for kids to reinforce their stance on not allowing their guests to vape in their home.”</a:t>
            </a:r>
            <a:endParaRPr lang="en-US" dirty="0"/>
          </a:p>
          <a:p>
            <a:pPr marL="0" lvl="0" indent="0" algn="l" rtl="0">
              <a:lnSpc>
                <a:spcPct val="100000"/>
              </a:lnSpc>
              <a:spcBef>
                <a:spcPts val="0"/>
              </a:spcBef>
              <a:spcAft>
                <a:spcPts val="0"/>
              </a:spcAft>
              <a:buClr>
                <a:schemeClr val="dk1"/>
              </a:buClr>
              <a:buSzPts val="1200"/>
              <a:buFont typeface="Arial"/>
              <a:buNone/>
            </a:pPr>
            <a:endParaRPr dirty="0"/>
          </a:p>
        </p:txBody>
      </p:sp>
      <p:sp>
        <p:nvSpPr>
          <p:cNvPr id="335" name="Google Shape;335;g230dd0bad68_0_37: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30dd0bad68_0_4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g230dd0bad68_0_46: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third and final scenario.</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“I think you guys have the hang of this! Let’s try one final scenario.” </a:t>
            </a:r>
            <a:r>
              <a:rPr lang="en-US" i="0" dirty="0"/>
              <a:t>(Read what is on the slide.)</a:t>
            </a:r>
            <a:endParaRPr dirty="0"/>
          </a:p>
        </p:txBody>
      </p:sp>
      <p:sp>
        <p:nvSpPr>
          <p:cNvPr id="349" name="Google Shape;349;g230dd0bad68_0_46: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30dd0bad68_0_5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g230dd0bad68_0_55: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Share the possible options and find out which ones the participants might use. </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After you read the possible options have participants type in the chat box the letter(s) that correspond with the suggestion(s) that they might offer this parent. Announce which options seem most popular among the participants and provide commentary.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0" dirty="0"/>
              <a:t>(Read each of the options out loud. Have participants either raise their hand or move to a designated area of the room based on the suggestions(s) they would be most likely offer this parent. </a:t>
            </a:r>
            <a:r>
              <a:rPr lang="en-US" dirty="0"/>
              <a:t>Call on a couple people to share why they chose a specific suggestion or if they have additional thoughts on what they would say to this parent. Reinforce that there is more than one way to handle every scenario and that participants may adjust their approach given the setting and their relationship with a given parent.)</a:t>
            </a:r>
            <a:endParaRPr lang="en-US" i="1" dirty="0"/>
          </a:p>
          <a:p>
            <a:pPr marL="0" lvl="0" indent="0" algn="l" rtl="0">
              <a:lnSpc>
                <a:spcPct val="100000"/>
              </a:lnSpc>
              <a:spcBef>
                <a:spcPts val="0"/>
              </a:spcBef>
              <a:spcAft>
                <a:spcPts val="0"/>
              </a:spcAft>
              <a:buSzPts val="1400"/>
              <a:buNone/>
            </a:pPr>
            <a:endParaRPr dirty="0"/>
          </a:p>
        </p:txBody>
      </p:sp>
      <p:sp>
        <p:nvSpPr>
          <p:cNvPr id="360" name="Google Shape;360;g230dd0bad68_0_55: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30dd0bad68_0_6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9" name="Google Shape;369;g230dd0bad68_0_64: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Suggest materials that might be helpful to share with the parent in this scenario. </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are definitely getting the hang of these scenarios! And of course Breathe offers some good resources that could help this parent as well. If he is interested in trying to quit smoking you can offer a Quit Now Indiana card. You could pull up the thirdhand smoke video to reinforce the importance of not smoking in her car. You might also share the parent handout with tips on keeping your home &amp; car smoke/vape free or the parent worksheet that will help him break the habit of smoking in the car and track his success.”</a:t>
            </a:r>
            <a:endParaRPr dirty="0"/>
          </a:p>
        </p:txBody>
      </p:sp>
      <p:sp>
        <p:nvSpPr>
          <p:cNvPr id="370" name="Google Shape;370;g230dd0bad68_0_64: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33129d795d_0_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g233129d795d_0_5:notes"/>
          <p:cNvSpPr txBox="1">
            <a:spLocks noGrp="1"/>
          </p:cNvSpPr>
          <p:nvPr>
            <p:ph type="body" idx="1"/>
          </p:nvPr>
        </p:nvSpPr>
        <p:spPr>
          <a:xfrm>
            <a:off x="709613" y="4459288"/>
            <a:ext cx="5683200" cy="42243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Praise participants for their active participation.</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“You guys did an awesome job with the scenarios and I’m so encouraged to hear how you might handle these real life examples. And I hope this training is helping reinforce that you have access to tons of great resources to help you out and feel more confident as you approach this sensitive subject with the parents you serve.”</a:t>
            </a:r>
            <a:endParaRPr i="1" dirty="0"/>
          </a:p>
        </p:txBody>
      </p:sp>
      <p:sp>
        <p:nvSpPr>
          <p:cNvPr id="385" name="Google Shape;385;g233129d795d_0_5:notes"/>
          <p:cNvSpPr txBox="1">
            <a:spLocks noGrp="1"/>
          </p:cNvSpPr>
          <p:nvPr>
            <p:ph type="sldNum" idx="12"/>
          </p:nvPr>
        </p:nvSpPr>
        <p:spPr>
          <a:xfrm>
            <a:off x="4022725" y="8916988"/>
            <a:ext cx="3078300" cy="4698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4: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KEY POINT: Have anyone who wants to share say what salad topping describes them best.</a:t>
            </a:r>
            <a:endParaRPr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VIRTUAL MODIFICATION: Instruct participants to type the salad topping that best describes them in the chat box. Read the comments aloud and ask a few participants to share why they chose a certain topping.</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“I want you guys to help build a virtual salad by thinking about what salad topping you feel best describes what you bring to the mix here at your organization. You all represent different roles within the organizations, length of work history, a variety of expertise and personal experience, as well as unique personalities. So think about all those factors as you determine the salad topping that best represents you. I am excited to find out what kind of unique salad you all create that represents your organization!</a:t>
            </a:r>
            <a:r>
              <a:rPr lang="en-US" i="0" dirty="0"/>
              <a:t> (CLICK TO BRING UP TOPPING IDEAS) </a:t>
            </a:r>
            <a:r>
              <a:rPr lang="en-US" i="1" dirty="0"/>
              <a:t>To help you out a bit, here is a list of possible salad toppings, but you don’t have to stick to these toppings, get as creative as you want! I’ll get us started by sharing that what I bring to the salad is the big bowl! I try to offer some structure but also plenty of room to mix things up and allow everyone space to learn and grow. </a:t>
            </a:r>
            <a:r>
              <a:rPr lang="en-US" i="0" dirty="0"/>
              <a:t>(Turn to co-host) </a:t>
            </a:r>
            <a:r>
              <a:rPr lang="en-US" i="1" dirty="0"/>
              <a:t>What do you bring to our salad? {I bring the romaine lettuce, I offer a foundation of resources and ideas for others to build on and plenty of healthy information to chew on! OR I bring the salad tongs because I like to get in there and mix things up and have some fun!} Now, who wants to share the salad topping that describes them?” </a:t>
            </a:r>
            <a:r>
              <a:rPr lang="en-US" i="0" dirty="0"/>
              <a:t>As people share salad toppings probe as to how that describes them and what they offer to their work environment. Validate answers and thank those who contribute. Not everyone has to share, but get several people’s input spending about 3-5 minutes on this activity.</a:t>
            </a:r>
            <a:r>
              <a:rPr lang="en-US" i="1" dirty="0"/>
              <a:t> </a:t>
            </a:r>
            <a:endParaRPr b="0" i="1" dirty="0">
              <a:solidFill>
                <a:srgbClr val="474747"/>
              </a:solidFill>
              <a:latin typeface="Open Sans"/>
              <a:ea typeface="Open Sans"/>
              <a:cs typeface="Open Sans"/>
              <a:sym typeface="Open Sans"/>
            </a:endParaRPr>
          </a:p>
        </p:txBody>
      </p:sp>
      <p:sp>
        <p:nvSpPr>
          <p:cNvPr id="117" name="Google Shape;117;p4: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B3CF5-DB26-DA68-AD44-33FE431D3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76BBC-C709-4951-39F6-2ABD945D9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AAAD9-9712-4DB3-B5F6-A1E31513B62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am encouraged to hear all the ways you are already supporting the families you serve and the new ideas that were generated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a:extLst>
              <a:ext uri="{FF2B5EF4-FFF2-40B4-BE49-F238E27FC236}">
                <a16:creationId xmlns:a16="http://schemas.microsoft.com/office/drawing/2014/main" id="{A743325D-D35C-C2D8-EEAF-3C450B5F59D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5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a:t>
            </a:r>
            <a:r>
              <a:rPr lang="en-US" i="1"/>
              <a:t>Indiana handouts/</a:t>
            </a:r>
            <a:r>
              <a:rPr lang="en-US" i="1" dirty="0"/>
              <a:t>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you can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Set the stage for this training being a refresher.</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 </a:t>
            </a:r>
            <a:r>
              <a:rPr lang="en-US" i="1" dirty="0"/>
              <a:t>“Thank you all for helping us build a beautiful one-of-a-kind salad! This image doesn’t perfectly depict the salad we just created in our minds, but it does gives us a good representation of a salad with many different toppings. I want you to notice the diversity in the salad we just created. Think about all the different colors and textures. Recognize that each ingredient remains identifiable even as the salad gets tossed rather than simply getting muddied into the mix like ingredients in a soup would. Some of the ingredients are spicy and pungent, some are mild and less noticeable but still important. Each ingredient plays an important role and makes the salad unique and beautiful. That is how we want all of you to think about your organization and your role in it. As well as your role with Breathe and tobacco education. You all play a different part in the organization and in the work to help families create healthy smoke and vape free environments for their children. Some of you have a bit more in-your-face kind of personality, while some may have more of a behind the scenes role. Breathe offers plenty of opportunities and resources that can work with your individual roles and personalities. No organization implements Breathe in exactly the same way and that is great! As we conduct the Breathe Refresher today we want you to think about how tobacco information and the Breathe resources can best mix in with the work each of you already do. Now, let’s have a little fun with a game that will show us how much everyone knows/remembers about tobacco!”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81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a167fc751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0"/>
              </a:spcBef>
              <a:spcAft>
                <a:spcPts val="0"/>
              </a:spcAft>
            </a:pPr>
            <a:r>
              <a:rPr lang="en-US" sz="1800" b="0" i="0" u="none" strike="noStrike" dirty="0">
                <a:solidFill>
                  <a:srgbClr val="000000"/>
                </a:solidFill>
                <a:effectLst/>
                <a:latin typeface="Arial" panose="020B0604020202020204" pitchFamily="34" charset="0"/>
              </a:rPr>
              <a:t>KEY POINT: Review the structure for how to play Who wants to be a millionaire.</a:t>
            </a:r>
            <a:endParaRPr lang="en-US" b="0" i="0" u="none" strike="noStrike" dirty="0">
              <a:solidFill>
                <a:srgbClr val="000000"/>
              </a:solidFill>
              <a:effectLst/>
            </a:endParaRP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MATERIALS NEEDED: Dry erase board and markers or newsprint to keep the score on. The Who Wants to be a Millionaire cheat sheet so you know which answers to reveal, which can be found here: https://justbreathein.org/staff-training/breathe-refresher/</a:t>
            </a: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VIRTUAL MODIFICATION: Participants will play as individuals and enter their guesses in the chat box. Provide commentary as the guesses come in and use the honor system by instructing participants to keep track of how many answers they get correct. At the end you can ask them to type how much money they earned ($100,000 per right answer) in the chat box…and then declare them all millionaires in your book. And remind them you are grant funded and therefore don’t have a million dollars to give away!</a:t>
            </a:r>
            <a:endParaRPr lang="en-US" b="0" i="0" u="none" strike="noStrike" dirty="0">
              <a:solidFill>
                <a:srgbClr val="000000"/>
              </a:solidFill>
              <a:effectLst/>
            </a:endParaRP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SCRIPT: </a:t>
            </a:r>
            <a:r>
              <a:rPr lang="en-US" sz="1800" b="0" i="1" u="none" strike="noStrike" dirty="0">
                <a:solidFill>
                  <a:srgbClr val="000000"/>
                </a:solidFill>
                <a:effectLst/>
                <a:latin typeface="Arial" panose="020B0604020202020204" pitchFamily="34" charset="0"/>
              </a:rPr>
              <a:t>“ Who wants to be a Millionaire? I sure do! Today we are going to play a modified version of Who wants to be a millionaire! So as a group decide who will be your team’s spokesperson. I want you to work together as a group to decide on a final answer, but I will only take the final answer from the spokesperson. There are 10 questions, each worth $100,000. Now some of these questions can be kind of tricky, but you do have ONE “call a friend” option and ONE ”lifeline”. Call a friend means you can “call” me </a:t>
            </a:r>
            <a:r>
              <a:rPr lang="en-US" sz="1800" b="0" i="0" u="none" strike="noStrike" dirty="0">
                <a:solidFill>
                  <a:srgbClr val="000000"/>
                </a:solidFill>
                <a:effectLst/>
                <a:latin typeface="Arial" panose="020B0604020202020204" pitchFamily="34" charset="0"/>
              </a:rPr>
              <a:t>(you the presenter) </a:t>
            </a:r>
            <a:r>
              <a:rPr lang="en-US" sz="1800" b="0" i="1" u="none" strike="noStrike" dirty="0">
                <a:solidFill>
                  <a:srgbClr val="000000"/>
                </a:solidFill>
                <a:effectLst/>
                <a:latin typeface="Arial" panose="020B0604020202020204" pitchFamily="34" charset="0"/>
              </a:rPr>
              <a:t>for help. The lifeline option you can literally use your lifeline, *cough* your phone and google the answer!”</a:t>
            </a:r>
            <a:endParaRPr lang="en-US" b="0" i="0" u="none" strike="noStrike" dirty="0">
              <a:solidFill>
                <a:srgbClr val="000000"/>
              </a:solidFill>
              <a:effectLst/>
            </a:endParaRPr>
          </a:p>
          <a:p>
            <a:pPr algn="l" rtl="0">
              <a:spcBef>
                <a:spcPts val="0"/>
              </a:spcBef>
              <a:spcAft>
                <a:spcPts val="200"/>
              </a:spcAft>
            </a:pPr>
            <a:br>
              <a:rPr lang="en-US" b="0" i="0" u="none" strike="noStrike" dirty="0">
                <a:solidFill>
                  <a:srgbClr val="000000"/>
                </a:solidFill>
                <a:effectLst/>
              </a:rPr>
            </a:br>
            <a:r>
              <a:rPr lang="en-US" sz="1800" b="0" i="0" u="none" strike="noStrike" dirty="0">
                <a:solidFill>
                  <a:srgbClr val="000000"/>
                </a:solidFill>
                <a:effectLst/>
                <a:latin typeface="Arial" panose="020B0604020202020204" pitchFamily="34" charset="0"/>
              </a:rPr>
              <a:t>INSTRUCTIONS: Use your cheesiest Game Show voice and ask them to pick a leader/spokesperson. If you want, ask for a volunteer or have your co-trainer record the score on paper or a dry erase board. Go through the questions in order 1 through 10 until all question are completed. After each answer is revealed, another slide provides additional commentary that will help you continue the conversation on that topic. At the end of the game add up how much “money” they have won to see if they are millionaires. Congratulate them on doing a good job and acknowledge some of the questions were difficult, but hopefully we all walk away with a good review or learned something new. </a:t>
            </a:r>
            <a:endParaRPr lang="en-US" b="0" i="0" u="none" strike="noStrike" dirty="0">
              <a:solidFill>
                <a:srgbClr val="000000"/>
              </a:solidFill>
              <a:effectLst/>
            </a:endParaRPr>
          </a:p>
          <a:p>
            <a:pPr algn="l"/>
            <a:br>
              <a:rPr lang="en-US" dirty="0"/>
            </a:br>
            <a:br>
              <a:rPr lang="en-US" dirty="0"/>
            </a:br>
            <a:endParaRPr dirty="0"/>
          </a:p>
        </p:txBody>
      </p:sp>
      <p:sp>
        <p:nvSpPr>
          <p:cNvPr id="131" name="Google Shape;131;g20a167fc751_2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a167fc751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dirty="0"/>
          </a:p>
        </p:txBody>
      </p:sp>
      <p:sp>
        <p:nvSpPr>
          <p:cNvPr id="141" name="Google Shape;141;g20a167fc751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3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3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36"/>
          <p:cNvSpPr>
            <a:spLocks noGrp="1"/>
          </p:cNvSpPr>
          <p:nvPr>
            <p:ph type="pic" idx="2"/>
          </p:nvPr>
        </p:nvSpPr>
        <p:spPr>
          <a:xfrm>
            <a:off x="3887391" y="987426"/>
            <a:ext cx="4629150" cy="4873625"/>
          </a:xfrm>
          <a:prstGeom prst="rect">
            <a:avLst/>
          </a:prstGeom>
          <a:noFill/>
          <a:ln>
            <a:noFill/>
          </a:ln>
        </p:spPr>
      </p:sp>
      <p:sp>
        <p:nvSpPr>
          <p:cNvPr id="68" name="Google Shape;68;p3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3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4654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39.jpg"/><Relationship Id="rId10" Type="http://schemas.openxmlformats.org/officeDocument/2006/relationships/image" Target="../media/image40.jp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6.svg"/></Relationships>
</file>

<file path=ppt/slides/_rels/slide4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3.png"/><Relationship Id="rId7" Type="http://schemas.openxmlformats.org/officeDocument/2006/relationships/image" Target="../media/image14.png"/><Relationship Id="rId12"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4.jpg"/><Relationship Id="rId11" Type="http://schemas.openxmlformats.org/officeDocument/2006/relationships/image" Target="../media/image45.pn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1.png"/><Relationship Id="rId3" Type="http://schemas.openxmlformats.org/officeDocument/2006/relationships/image" Target="../media/image12.png"/><Relationship Id="rId7" Type="http://schemas.openxmlformats.org/officeDocument/2006/relationships/image" Target="../media/image49.jpg"/><Relationship Id="rId12"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17.svg"/><Relationship Id="rId5" Type="http://schemas.openxmlformats.org/officeDocument/2006/relationships/image" Target="../media/image47.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svg"/></Relationships>
</file>

<file path=ppt/slides/_rels/slide4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53.png"/><Relationship Id="rId4" Type="http://schemas.openxmlformats.org/officeDocument/2006/relationships/image" Target="../media/image13.svg"/><Relationship Id="rId9" Type="http://schemas.openxmlformats.org/officeDocument/2006/relationships/image" Target="../media/image52.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image" Target="../media/image54.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46.xml"/><Relationship Id="rId16"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56.pn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15.svg"/><Relationship Id="rId1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svg"/><Relationship Id="rId11" Type="http://schemas.openxmlformats.org/officeDocument/2006/relationships/image" Target="../media/image58.jpe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4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5.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svg"/><Relationship Id="rId3" Type="http://schemas.openxmlformats.org/officeDocument/2006/relationships/image" Target="../media/image18.jpg"/><Relationship Id="rId7" Type="http://schemas.openxmlformats.org/officeDocument/2006/relationships/image" Target="../media/image13.sv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11.svg"/><Relationship Id="rId15" Type="http://schemas.openxmlformats.org/officeDocument/2006/relationships/image" Target="../media/image17.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6.svg"/><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9.png"/><Relationship Id="rId4" Type="http://schemas.openxmlformats.org/officeDocument/2006/relationships/image" Target="../media/image15.svg"/><Relationship Id="rId9" Type="http://schemas.openxmlformats.org/officeDocument/2006/relationships/image" Target="../media/image13.svg"/></Relationships>
</file>

<file path=ppt/slides/_rels/slide5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11.sv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sv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15.svg"/><Relationship Id="rId4" Type="http://schemas.openxmlformats.org/officeDocument/2006/relationships/image" Target="../media/image6.svg"/><Relationship Id="rId9"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svg"/><Relationship Id="rId3" Type="http://schemas.openxmlformats.org/officeDocument/2006/relationships/image" Target="../media/image60.jp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62.png"/><Relationship Id="rId15" Type="http://schemas.openxmlformats.org/officeDocument/2006/relationships/image" Target="../media/image6.svg"/><Relationship Id="rId10" Type="http://schemas.openxmlformats.org/officeDocument/2006/relationships/image" Target="../media/image14.png"/><Relationship Id="rId4" Type="http://schemas.openxmlformats.org/officeDocument/2006/relationships/image" Target="../media/image61.jpg"/><Relationship Id="rId9" Type="http://schemas.openxmlformats.org/officeDocument/2006/relationships/image" Target="../media/image2.svg"/><Relationship Id="rId1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svg"/><Relationship Id="rId3" Type="http://schemas.openxmlformats.org/officeDocument/2006/relationships/image" Target="../media/image63.png"/><Relationship Id="rId7" Type="http://schemas.openxmlformats.org/officeDocument/2006/relationships/image" Target="../media/image6.svg"/><Relationship Id="rId12"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svg"/></Relationships>
</file>

<file path=ppt/slides/_rels/slide5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17.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15.svg"/><Relationship Id="rId9"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svg"/><Relationship Id="rId3" Type="http://schemas.openxmlformats.org/officeDocument/2006/relationships/image" Target="../media/image64.jpg"/><Relationship Id="rId7" Type="http://schemas.openxmlformats.org/officeDocument/2006/relationships/image" Target="../media/image13.svg"/><Relationship Id="rId12"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svg"/><Relationship Id="rId5" Type="http://schemas.openxmlformats.org/officeDocument/2006/relationships/image" Target="../media/image66.png"/><Relationship Id="rId1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65.png"/><Relationship Id="rId9" Type="http://schemas.openxmlformats.org/officeDocument/2006/relationships/image" Target="../media/image2.svg"/><Relationship Id="rId14" Type="http://schemas.openxmlformats.org/officeDocument/2006/relationships/image" Target="../media/image16.png"/></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7.png"/><Relationship Id="rId7" Type="http://schemas.openxmlformats.org/officeDocument/2006/relationships/image" Target="../media/image13.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svg"/></Relationships>
</file>

<file path=ppt/slides/_rels/slide5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6.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15.svg"/><Relationship Id="rId9" Type="http://schemas.openxmlformats.org/officeDocument/2006/relationships/image" Target="../media/image16.png"/></Relationships>
</file>

<file path=ppt/slides/_rels/slide5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image" Target="../media/image68.jpg"/><Relationship Id="rId7" Type="http://schemas.openxmlformats.org/officeDocument/2006/relationships/image" Target="../media/image12.png"/><Relationship Id="rId12" Type="http://schemas.openxmlformats.org/officeDocument/2006/relationships/image" Target="../media/image2.svg"/><Relationship Id="rId2" Type="http://schemas.openxmlformats.org/officeDocument/2006/relationships/notesSlide" Target="../notesSlides/notesSlide58.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png"/><Relationship Id="rId5" Type="http://schemas.openxmlformats.org/officeDocument/2006/relationships/image" Target="../media/image70.png"/><Relationship Id="rId15" Type="http://schemas.openxmlformats.org/officeDocument/2006/relationships/image" Target="../media/image14.png"/><Relationship Id="rId10" Type="http://schemas.openxmlformats.org/officeDocument/2006/relationships/image" Target="../media/image6.svg"/><Relationship Id="rId4" Type="http://schemas.openxmlformats.org/officeDocument/2006/relationships/image" Target="../media/image69.png"/><Relationship Id="rId9" Type="http://schemas.openxmlformats.org/officeDocument/2006/relationships/image" Target="../media/image5.png"/><Relationship Id="rId14" Type="http://schemas.openxmlformats.org/officeDocument/2006/relationships/image" Target="../media/image17.svg"/></Relationships>
</file>

<file path=ppt/slides/_rels/slide5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15.sv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5.png"/><Relationship Id="rId5" Type="http://schemas.openxmlformats.org/officeDocument/2006/relationships/image" Target="../media/image14.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 Id="rId14" Type="http://schemas.openxmlformats.org/officeDocument/2006/relationships/image" Target="../media/image11.svg"/></Relationships>
</file>

<file path=ppt/slides/_rels/slide6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6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74.jp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73.png"/><Relationship Id="rId2" Type="http://schemas.openxmlformats.org/officeDocument/2006/relationships/notesSlide" Target="../notesSlides/notesSlide63.xml"/><Relationship Id="rId16" Type="http://schemas.openxmlformats.org/officeDocument/2006/relationships/image" Target="../media/image17.sv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hyperlink" Target="mailto:alisonm@healthedpros.org"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hyperlink" Target="http://www.cancer.org/cancer/risk-prevention/tobacco" TargetMode="External"/><Relationship Id="rId18" Type="http://schemas.openxmlformats.org/officeDocument/2006/relationships/image" Target="../media/image73.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hyperlink" Target="http://www.cdc.gov/tobacco/" TargetMode="External"/><Relationship Id="rId17" Type="http://schemas.openxmlformats.org/officeDocument/2006/relationships/image" Target="../media/image74.jpg"/><Relationship Id="rId2" Type="http://schemas.openxmlformats.org/officeDocument/2006/relationships/notesSlide" Target="../notesSlides/notesSlide64.xml"/><Relationship Id="rId16" Type="http://schemas.openxmlformats.org/officeDocument/2006/relationships/image" Target="../media/image17.svg"/><Relationship Id="rId1" Type="http://schemas.openxmlformats.org/officeDocument/2006/relationships/slideLayout" Target="../slideLayouts/slideLayout3.xml"/><Relationship Id="rId6" Type="http://schemas.openxmlformats.org/officeDocument/2006/relationships/image" Target="../media/image6.svg"/><Relationship Id="rId11" Type="http://schemas.openxmlformats.org/officeDocument/2006/relationships/hyperlink" Target="http://www.in.gov/health/tpc/" TargetMode="External"/><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 Id="rId14" Type="http://schemas.openxmlformats.org/officeDocument/2006/relationships/hyperlink" Target="https://justbreathein.org/additional-resources/data-source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9"/>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343367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8"/>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186" name="Google Shape;186;p28"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187" name="Google Shape;187;p28"/>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188" name="Google Shape;188;p28"/>
          <p:cNvGrpSpPr/>
          <p:nvPr/>
        </p:nvGrpSpPr>
        <p:grpSpPr>
          <a:xfrm>
            <a:off x="4707503" y="4837423"/>
            <a:ext cx="3393130" cy="697259"/>
            <a:chOff x="1452892" y="4172004"/>
            <a:chExt cx="4524174" cy="929679"/>
          </a:xfrm>
        </p:grpSpPr>
        <p:sp>
          <p:nvSpPr>
            <p:cNvPr id="189" name="Google Shape;189;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0" name="Google Shape;190;p28"/>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191" name="Google Shape;191;p28"/>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192" name="Google Shape;192;p28"/>
          <p:cNvGrpSpPr/>
          <p:nvPr/>
        </p:nvGrpSpPr>
        <p:grpSpPr>
          <a:xfrm>
            <a:off x="1091373" y="4837423"/>
            <a:ext cx="3393130" cy="697259"/>
            <a:chOff x="1452892" y="4172004"/>
            <a:chExt cx="4524174" cy="929679"/>
          </a:xfrm>
        </p:grpSpPr>
        <p:sp>
          <p:nvSpPr>
            <p:cNvPr id="193" name="Google Shape;193;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4" name="Google Shape;194;p28"/>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195" name="Google Shape;195;p2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Low Income Households</a:t>
              </a:r>
              <a:endParaRPr sz="2000">
                <a:solidFill>
                  <a:schemeClr val="lt1"/>
                </a:solidFill>
              </a:endParaRPr>
            </a:p>
          </p:txBody>
        </p:sp>
      </p:grpSp>
      <p:cxnSp>
        <p:nvCxnSpPr>
          <p:cNvPr id="196" name="Google Shape;196;p28"/>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197" name="Google Shape;197;p28"/>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8" name="Google Shape;198;p28"/>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199" name="Google Shape;199;p28"/>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People of Color &amp; LGBTQ+</a:t>
            </a:r>
            <a:endParaRPr sz="1800">
              <a:solidFill>
                <a:schemeClr val="lt1"/>
              </a:solidFill>
            </a:endParaRPr>
          </a:p>
        </p:txBody>
      </p:sp>
      <p:sp>
        <p:nvSpPr>
          <p:cNvPr id="200" name="Google Shape;200;p28"/>
          <p:cNvSpPr/>
          <p:nvPr/>
        </p:nvSpPr>
        <p:spPr>
          <a:xfrm>
            <a:off x="4770884" y="42458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01" name="Google Shape;201;p28"/>
          <p:cNvGrpSpPr/>
          <p:nvPr/>
        </p:nvGrpSpPr>
        <p:grpSpPr>
          <a:xfrm>
            <a:off x="1089669" y="3991262"/>
            <a:ext cx="3393130" cy="697259"/>
            <a:chOff x="1452892" y="4172004"/>
            <a:chExt cx="4524174" cy="929679"/>
          </a:xfrm>
        </p:grpSpPr>
        <p:sp>
          <p:nvSpPr>
            <p:cNvPr id="202" name="Google Shape;202;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03" name="Google Shape;203;p28"/>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04" name="Google Shape;204;p2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300">
                  <a:solidFill>
                    <a:schemeClr val="lt1"/>
                  </a:solidFill>
                </a:rPr>
                <a:t>Youth &amp; Women</a:t>
              </a:r>
              <a:endParaRPr sz="2300">
                <a:solidFill>
                  <a:schemeClr val="lt1"/>
                </a:solidFill>
              </a:endParaRPr>
            </a:p>
          </p:txBody>
        </p:sp>
      </p:grpSp>
      <p:pic>
        <p:nvPicPr>
          <p:cNvPr id="205" name="Google Shape;205;p28"/>
          <p:cNvPicPr preferRelativeResize="0"/>
          <p:nvPr/>
        </p:nvPicPr>
        <p:blipFill rotWithShape="1">
          <a:blip r:embed="rId5">
            <a:alphaModFix/>
          </a:blip>
          <a:srcRect/>
          <a:stretch/>
        </p:blipFill>
        <p:spPr>
          <a:xfrm>
            <a:off x="2941809" y="860442"/>
            <a:ext cx="3263782" cy="2301330"/>
          </a:xfrm>
          <a:prstGeom prst="rect">
            <a:avLst/>
          </a:prstGeom>
          <a:noFill/>
          <a:ln>
            <a:noFill/>
          </a:ln>
        </p:spPr>
      </p:pic>
      <p:grpSp>
        <p:nvGrpSpPr>
          <p:cNvPr id="206" name="Google Shape;206;p28"/>
          <p:cNvGrpSpPr/>
          <p:nvPr/>
        </p:nvGrpSpPr>
        <p:grpSpPr>
          <a:xfrm>
            <a:off x="0" y="3002835"/>
            <a:ext cx="9144000" cy="923317"/>
            <a:chOff x="0" y="2860778"/>
            <a:chExt cx="12192000" cy="1231090"/>
          </a:xfrm>
        </p:grpSpPr>
        <p:cxnSp>
          <p:nvCxnSpPr>
            <p:cNvPr id="207" name="Google Shape;207;p28"/>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08" name="Google Shape;208;p28"/>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09" name="Google Shape;209;p28"/>
            <p:cNvSpPr txBox="1"/>
            <p:nvPr/>
          </p:nvSpPr>
          <p:spPr>
            <a:xfrm>
              <a:off x="1368821" y="31594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chemeClr val="lt1"/>
                  </a:solidFill>
                </a:rPr>
                <a:t>1. Which communities are directly targeted by Big Tobacco companies?</a:t>
              </a:r>
              <a:endParaRPr sz="2000" b="1">
                <a:solidFill>
                  <a:schemeClr val="lt1"/>
                </a:solidFill>
              </a:endParaRPr>
            </a:p>
            <a:p>
              <a:endParaRPr sz="1800">
                <a:solidFill>
                  <a:schemeClr val="lt1"/>
                </a:solidFill>
              </a:endParaRPr>
            </a:p>
          </p:txBody>
        </p:sp>
      </p:grpSp>
      <p:pic>
        <p:nvPicPr>
          <p:cNvPr id="210" name="Google Shape;210;p28"/>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11" name="Google Shape;211;p28"/>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12" name="Google Shape;212;p28"/>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213" name="Google Shape;213;p28"/>
          <p:cNvGrpSpPr/>
          <p:nvPr/>
        </p:nvGrpSpPr>
        <p:grpSpPr>
          <a:xfrm>
            <a:off x="6464099" y="2599016"/>
            <a:ext cx="2680317" cy="260366"/>
            <a:chOff x="8618369" y="2322355"/>
            <a:chExt cx="3555740" cy="347154"/>
          </a:xfrm>
        </p:grpSpPr>
        <p:cxnSp>
          <p:nvCxnSpPr>
            <p:cNvPr id="214" name="Google Shape;214;p28"/>
            <p:cNvCxnSpPr>
              <a:stCxn id="215"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215" name="Google Shape;215;p28"/>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16" name="Google Shape;216;p28"/>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22" name="Google Shape;222;p29" descr="Ein Bild, das Zeichnung enthält.&#10;&#10;Automatisch generierte Beschreibung"/>
          <p:cNvPicPr preferRelativeResize="0"/>
          <p:nvPr/>
        </p:nvPicPr>
        <p:blipFill rotWithShape="1">
          <a:blip r:embed="rId4">
            <a:alphaModFix/>
          </a:blip>
          <a:srcRect/>
          <a:stretch/>
        </p:blipFill>
        <p:spPr>
          <a:xfrm>
            <a:off x="8161775" y="5694476"/>
            <a:ext cx="803626" cy="160725"/>
          </a:xfrm>
          <a:prstGeom prst="rect">
            <a:avLst/>
          </a:prstGeom>
          <a:noFill/>
          <a:ln>
            <a:noFill/>
          </a:ln>
        </p:spPr>
      </p:pic>
      <p:sp>
        <p:nvSpPr>
          <p:cNvPr id="223" name="Google Shape;223;p29"/>
          <p:cNvSpPr/>
          <p:nvPr/>
        </p:nvSpPr>
        <p:spPr>
          <a:xfrm>
            <a:off x="1089675" y="1217579"/>
            <a:ext cx="7007100" cy="3968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24" name="Google Shape;224;p29"/>
          <p:cNvSpPr/>
          <p:nvPr/>
        </p:nvSpPr>
        <p:spPr>
          <a:xfrm>
            <a:off x="1089669" y="3429002"/>
            <a:ext cx="7007100" cy="18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2200" b="1">
                <a:solidFill>
                  <a:schemeClr val="dk1"/>
                </a:solidFill>
              </a:rPr>
              <a:t>  The tobacco industry </a:t>
            </a:r>
            <a:r>
              <a:rPr lang="en" sz="2200" b="1">
                <a:solidFill>
                  <a:schemeClr val="lt1"/>
                </a:solidFill>
              </a:rPr>
              <a:t>aggressively</a:t>
            </a:r>
            <a:r>
              <a:rPr lang="en" sz="2200" b="1">
                <a:solidFill>
                  <a:schemeClr val="dk1"/>
                </a:solidFill>
              </a:rPr>
              <a:t> markets to historically marginalized groups and this creates many health inequities.</a:t>
            </a:r>
            <a:endParaRPr sz="2500" b="1">
              <a:solidFill>
                <a:schemeClr val="dk1"/>
              </a:solidFill>
              <a:latin typeface="Calibri"/>
              <a:ea typeface="Calibri"/>
              <a:cs typeface="Calibri"/>
              <a:sym typeface="Calibri"/>
            </a:endParaRPr>
          </a:p>
        </p:txBody>
      </p:sp>
      <p:pic>
        <p:nvPicPr>
          <p:cNvPr id="225" name="Google Shape;225;p29"/>
          <p:cNvPicPr preferRelativeResize="0"/>
          <p:nvPr/>
        </p:nvPicPr>
        <p:blipFill>
          <a:blip r:embed="rId5">
            <a:alphaModFix/>
          </a:blip>
          <a:stretch>
            <a:fillRect/>
          </a:stretch>
        </p:blipFill>
        <p:spPr>
          <a:xfrm>
            <a:off x="1280376" y="1406725"/>
            <a:ext cx="6769875" cy="25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0"/>
          <p:cNvPicPr preferRelativeResize="0"/>
          <p:nvPr/>
        </p:nvPicPr>
        <p:blipFill rotWithShape="1">
          <a:blip r:embed="rId3">
            <a:alphaModFix/>
          </a:blip>
          <a:srcRect/>
          <a:stretch/>
        </p:blipFill>
        <p:spPr>
          <a:xfrm>
            <a:off x="0" y="-1"/>
            <a:ext cx="9144000" cy="6857997"/>
          </a:xfrm>
          <a:prstGeom prst="rect">
            <a:avLst/>
          </a:prstGeom>
          <a:noFill/>
          <a:ln>
            <a:noFill/>
          </a:ln>
        </p:spPr>
      </p:pic>
      <p:pic>
        <p:nvPicPr>
          <p:cNvPr id="231" name="Google Shape;231;p30"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232" name="Google Shape;232;p30"/>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233" name="Google Shape;233;p30"/>
          <p:cNvGrpSpPr/>
          <p:nvPr/>
        </p:nvGrpSpPr>
        <p:grpSpPr>
          <a:xfrm>
            <a:off x="4707503" y="4837421"/>
            <a:ext cx="3393130" cy="721332"/>
            <a:chOff x="1452892" y="4172004"/>
            <a:chExt cx="4524174" cy="961777"/>
          </a:xfrm>
        </p:grpSpPr>
        <p:sp>
          <p:nvSpPr>
            <p:cNvPr id="234" name="Google Shape;234;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35" name="Google Shape;235;p30"/>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236" name="Google Shape;236;p30"/>
            <p:cNvSpPr txBox="1"/>
            <p:nvPr/>
          </p:nvSpPr>
          <p:spPr>
            <a:xfrm>
              <a:off x="2127767" y="4217581"/>
              <a:ext cx="3503681" cy="916200"/>
            </a:xfrm>
            <a:prstGeom prst="rect">
              <a:avLst/>
            </a:prstGeom>
            <a:noFill/>
            <a:ln>
              <a:noFill/>
            </a:ln>
          </p:spPr>
          <p:txBody>
            <a:bodyPr spcFirstLastPara="1" wrap="square" lIns="68575" tIns="34275" rIns="68575" bIns="34275" anchor="ctr" anchorCtr="0">
              <a:normAutofit fontScale="77500" lnSpcReduction="20000"/>
            </a:bodyPr>
            <a:lstStyle/>
            <a:p>
              <a:pPr algn="ctr">
                <a:spcBef>
                  <a:spcPts val="1200"/>
                </a:spcBef>
                <a:spcAft>
                  <a:spcPts val="1200"/>
                </a:spcAft>
              </a:pPr>
              <a:r>
                <a:rPr lang="en" sz="1500" dirty="0">
                  <a:solidFill>
                    <a:schemeClr val="lt1"/>
                  </a:solidFill>
                </a:rPr>
                <a:t>No smoke or vapor exposure is safe during pregnancy</a:t>
              </a:r>
              <a:endParaRPr sz="2200" dirty="0">
                <a:solidFill>
                  <a:schemeClr val="lt1"/>
                </a:solidFill>
              </a:endParaRPr>
            </a:p>
          </p:txBody>
        </p:sp>
      </p:grpSp>
      <p:grpSp>
        <p:nvGrpSpPr>
          <p:cNvPr id="237" name="Google Shape;237;p30"/>
          <p:cNvGrpSpPr/>
          <p:nvPr/>
        </p:nvGrpSpPr>
        <p:grpSpPr>
          <a:xfrm>
            <a:off x="1091355" y="4837468"/>
            <a:ext cx="3614362" cy="747042"/>
            <a:chOff x="1452892" y="4172004"/>
            <a:chExt cx="4524174" cy="996056"/>
          </a:xfrm>
        </p:grpSpPr>
        <p:sp>
          <p:nvSpPr>
            <p:cNvPr id="238" name="Google Shape;238;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39" name="Google Shape;239;p30"/>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240" name="Google Shape;240;p30"/>
            <p:cNvSpPr txBox="1"/>
            <p:nvPr/>
          </p:nvSpPr>
          <p:spPr>
            <a:xfrm>
              <a:off x="1992440" y="4251860"/>
              <a:ext cx="3817249" cy="9162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5270" dirty="0">
                  <a:solidFill>
                    <a:schemeClr val="lt1"/>
                  </a:solidFill>
                </a:rPr>
                <a:t>Being in a house/car where someone  smoked/vaped previously</a:t>
              </a:r>
              <a:endParaRPr sz="5270" dirty="0">
                <a:solidFill>
                  <a:schemeClr val="lt1"/>
                </a:solidFill>
              </a:endParaRPr>
            </a:p>
            <a:p>
              <a:pPr>
                <a:spcBef>
                  <a:spcPts val="1200"/>
                </a:spcBef>
              </a:pPr>
              <a:endParaRPr sz="1800" dirty="0">
                <a:solidFill>
                  <a:schemeClr val="lt1"/>
                </a:solidFill>
              </a:endParaRPr>
            </a:p>
          </p:txBody>
        </p:sp>
      </p:grpSp>
      <p:cxnSp>
        <p:nvCxnSpPr>
          <p:cNvPr id="241" name="Google Shape;241;p30"/>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242" name="Google Shape;242;p30"/>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43" name="Google Shape;243;p30"/>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244" name="Google Shape;244;p30"/>
          <p:cNvSpPr txBox="1"/>
          <p:nvPr/>
        </p:nvSpPr>
        <p:spPr>
          <a:xfrm>
            <a:off x="5213659" y="3984227"/>
            <a:ext cx="2534100" cy="687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500" dirty="0">
                <a:solidFill>
                  <a:schemeClr val="lt1"/>
                </a:solidFill>
              </a:rPr>
              <a:t>Being around someone else who smokes/vapes</a:t>
            </a:r>
            <a:endParaRPr sz="1500" dirty="0">
              <a:solidFill>
                <a:schemeClr val="lt1"/>
              </a:solidFill>
            </a:endParaRPr>
          </a:p>
        </p:txBody>
      </p:sp>
      <p:sp>
        <p:nvSpPr>
          <p:cNvPr id="245" name="Google Shape;245;p30"/>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46" name="Google Shape;246;p30"/>
          <p:cNvGrpSpPr/>
          <p:nvPr/>
        </p:nvGrpSpPr>
        <p:grpSpPr>
          <a:xfrm>
            <a:off x="1089669" y="3967228"/>
            <a:ext cx="3393130" cy="721293"/>
            <a:chOff x="1452892" y="4139959"/>
            <a:chExt cx="4524174" cy="961724"/>
          </a:xfrm>
        </p:grpSpPr>
        <p:sp>
          <p:nvSpPr>
            <p:cNvPr id="247" name="Google Shape;247;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48" name="Google Shape;248;p30"/>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49" name="Google Shape;249;p30"/>
            <p:cNvSpPr txBox="1"/>
            <p:nvPr/>
          </p:nvSpPr>
          <p:spPr>
            <a:xfrm>
              <a:off x="2025538" y="4139959"/>
              <a:ext cx="3378900" cy="916200"/>
            </a:xfrm>
            <a:prstGeom prst="rect">
              <a:avLst/>
            </a:prstGeom>
            <a:noFill/>
            <a:ln>
              <a:noFill/>
            </a:ln>
          </p:spPr>
          <p:txBody>
            <a:bodyPr spcFirstLastPara="1" wrap="square" lIns="68575" tIns="34275" rIns="68575" bIns="34275" anchor="ctr" anchorCtr="0">
              <a:normAutofit fontScale="85000" lnSpcReduction="10000"/>
            </a:bodyPr>
            <a:lstStyle/>
            <a:p>
              <a:pPr algn="ctr">
                <a:lnSpc>
                  <a:spcPct val="115000"/>
                </a:lnSpc>
                <a:spcBef>
                  <a:spcPts val="1200"/>
                </a:spcBef>
                <a:spcAft>
                  <a:spcPts val="1200"/>
                </a:spcAft>
                <a:buClr>
                  <a:schemeClr val="dk1"/>
                </a:buClr>
                <a:buSzPts val="1100"/>
              </a:pPr>
              <a:r>
                <a:rPr lang="en" sz="1800">
                  <a:solidFill>
                    <a:schemeClr val="lt1"/>
                  </a:solidFill>
                </a:rPr>
                <a:t>Personally smoking/vaping</a:t>
              </a:r>
              <a:endParaRPr sz="2500">
                <a:solidFill>
                  <a:schemeClr val="lt1"/>
                </a:solidFill>
              </a:endParaRPr>
            </a:p>
          </p:txBody>
        </p:sp>
      </p:grpSp>
      <p:pic>
        <p:nvPicPr>
          <p:cNvPr id="250" name="Google Shape;250;p30"/>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251" name="Google Shape;251;p30"/>
          <p:cNvGrpSpPr/>
          <p:nvPr/>
        </p:nvGrpSpPr>
        <p:grpSpPr>
          <a:xfrm>
            <a:off x="0" y="3002835"/>
            <a:ext cx="9144000" cy="930241"/>
            <a:chOff x="0" y="2860778"/>
            <a:chExt cx="12192000" cy="1240322"/>
          </a:xfrm>
        </p:grpSpPr>
        <p:cxnSp>
          <p:nvCxnSpPr>
            <p:cNvPr id="252" name="Google Shape;252;p30"/>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53" name="Google Shape;253;p30"/>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54" name="Google Shape;254;p30"/>
            <p:cNvSpPr txBox="1"/>
            <p:nvPr/>
          </p:nvSpPr>
          <p:spPr>
            <a:xfrm>
              <a:off x="1717300" y="2964700"/>
              <a:ext cx="8839200" cy="11364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8254" b="1" dirty="0">
                  <a:solidFill>
                    <a:schemeClr val="lt1"/>
                  </a:solidFill>
                </a:rPr>
                <a:t>2. What level of smoke/vapor exposure is considered safe during pregnancy?</a:t>
              </a:r>
              <a:endParaRPr sz="8254" b="1" dirty="0">
                <a:solidFill>
                  <a:schemeClr val="lt1"/>
                </a:solidFill>
              </a:endParaRPr>
            </a:p>
            <a:p>
              <a:pPr>
                <a:lnSpc>
                  <a:spcPct val="115000"/>
                </a:lnSpc>
                <a:spcBef>
                  <a:spcPts val="1200"/>
                </a:spcBef>
                <a:spcAft>
                  <a:spcPts val="1200"/>
                </a:spcAft>
              </a:pPr>
              <a:endParaRPr sz="1100" b="1" dirty="0">
                <a:solidFill>
                  <a:schemeClr val="lt1"/>
                </a:solidFill>
              </a:endParaRPr>
            </a:p>
          </p:txBody>
        </p:sp>
      </p:grpSp>
      <p:pic>
        <p:nvPicPr>
          <p:cNvPr id="255" name="Google Shape;255;p30"/>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56" name="Google Shape;256;p30"/>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57" name="Google Shape;257;p30"/>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258" name="Google Shape;258;p30"/>
          <p:cNvGrpSpPr/>
          <p:nvPr/>
        </p:nvGrpSpPr>
        <p:grpSpPr>
          <a:xfrm>
            <a:off x="6464099" y="2599016"/>
            <a:ext cx="2680317" cy="260366"/>
            <a:chOff x="8618369" y="2322355"/>
            <a:chExt cx="3555740" cy="347154"/>
          </a:xfrm>
        </p:grpSpPr>
        <p:cxnSp>
          <p:nvCxnSpPr>
            <p:cNvPr id="259" name="Google Shape;259;p30"/>
            <p:cNvCxnSpPr>
              <a:stCxn id="26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260" name="Google Shape;260;p30"/>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1" name="Google Shape;261;p30"/>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262" name="Google Shape;262;p30"/>
          <p:cNvGrpSpPr/>
          <p:nvPr/>
        </p:nvGrpSpPr>
        <p:grpSpPr>
          <a:xfrm>
            <a:off x="7120923" y="1159966"/>
            <a:ext cx="1490596" cy="260366"/>
            <a:chOff x="9395100" y="2116888"/>
            <a:chExt cx="1977442" cy="347154"/>
          </a:xfrm>
        </p:grpSpPr>
        <p:sp>
          <p:nvSpPr>
            <p:cNvPr id="263" name="Google Shape;263;p30"/>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4" name="Google Shape;264;p30"/>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265" name="Google Shape;265;p30"/>
          <p:cNvGrpSpPr/>
          <p:nvPr/>
        </p:nvGrpSpPr>
        <p:grpSpPr>
          <a:xfrm>
            <a:off x="7157646" y="1474420"/>
            <a:ext cx="1453420" cy="260366"/>
            <a:chOff x="9395100" y="2116888"/>
            <a:chExt cx="1977442" cy="347154"/>
          </a:xfrm>
        </p:grpSpPr>
        <p:sp>
          <p:nvSpPr>
            <p:cNvPr id="266" name="Google Shape;266;p30"/>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7" name="Google Shape;267;p30"/>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3573"/>
                                        <p:tgtEl>
                                          <p:spTgt spid="256"/>
                                        </p:tgtEl>
                                      </p:cBhvr>
                                    </p:animEffect>
                                  </p:childTnLst>
                                </p:cTn>
                              </p:par>
                              <p:par>
                                <p:cTn id="8" presetID="10" presetClass="entr" presetSubtype="0" fill="hold" nodeType="withEffect">
                                  <p:stCondLst>
                                    <p:cond delay="100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par>
                                <p:cTn id="11" presetID="2" presetClass="entr" presetSubtype="2" fill="hold" nodeType="withEffect">
                                  <p:stCondLst>
                                    <p:cond delay="2250"/>
                                  </p:stCondLst>
                                  <p:childTnLst>
                                    <p:set>
                                      <p:cBhvr>
                                        <p:cTn id="12" dur="1" fill="hold">
                                          <p:stCondLst>
                                            <p:cond delay="0"/>
                                          </p:stCondLst>
                                        </p:cTn>
                                        <p:tgtEl>
                                          <p:spTgt spid="258"/>
                                        </p:tgtEl>
                                        <p:attrNameLst>
                                          <p:attrName>style.visibility</p:attrName>
                                        </p:attrNameLst>
                                      </p:cBhvr>
                                      <p:to>
                                        <p:strVal val="visible"/>
                                      </p:to>
                                    </p:set>
                                    <p:anim calcmode="lin" valueType="num">
                                      <p:cBhvr additive="base">
                                        <p:cTn id="13" dur="500"/>
                                        <p:tgtEl>
                                          <p:spTgt spid="25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fade">
                                      <p:cBhvr>
                                        <p:cTn id="17" dur="5000"/>
                                        <p:tgtEl>
                                          <p:spTgt spid="255"/>
                                        </p:tgtEl>
                                      </p:cBhvr>
                                    </p:animEffect>
                                  </p:childTnLst>
                                </p:cTn>
                              </p:par>
                              <p:par>
                                <p:cTn id="18" presetID="10" presetClass="entr" presetSubtype="0" fill="hold" nodeType="with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fade">
                                      <p:cBhvr>
                                        <p:cTn id="20" dur="500"/>
                                        <p:tgtEl>
                                          <p:spTgt spid="241"/>
                                        </p:tgtEl>
                                      </p:cBhvr>
                                    </p:animEffect>
                                  </p:childTnLst>
                                </p:cTn>
                              </p:par>
                              <p:par>
                                <p:cTn id="21" presetID="10" presetClass="entr" presetSubtype="0" fill="hold" nodeType="withEffect">
                                  <p:stCondLst>
                                    <p:cond delay="0"/>
                                  </p:stCondLst>
                                  <p:childTnLst>
                                    <p:set>
                                      <p:cBhvr>
                                        <p:cTn id="22" dur="1" fill="hold">
                                          <p:stCondLst>
                                            <p:cond delay="0"/>
                                          </p:stCondLst>
                                        </p:cTn>
                                        <p:tgtEl>
                                          <p:spTgt spid="232"/>
                                        </p:tgtEl>
                                        <p:attrNameLst>
                                          <p:attrName>style.visibility</p:attrName>
                                        </p:attrNameLst>
                                      </p:cBhvr>
                                      <p:to>
                                        <p:strVal val="visible"/>
                                      </p:to>
                                    </p:set>
                                    <p:animEffect transition="in" filter="fade">
                                      <p:cBhvr>
                                        <p:cTn id="23" dur="500"/>
                                        <p:tgtEl>
                                          <p:spTgt spid="232"/>
                                        </p:tgtEl>
                                      </p:cBhvr>
                                    </p:animEffect>
                                  </p:childTnLst>
                                </p:cTn>
                              </p:par>
                              <p:par>
                                <p:cTn id="24" presetID="2" presetClass="entr" presetSubtype="8" fill="hold" nodeType="withEffect">
                                  <p:stCondLst>
                                    <p:cond delay="500"/>
                                  </p:stCondLst>
                                  <p:childTnLst>
                                    <p:set>
                                      <p:cBhvr>
                                        <p:cTn id="25" dur="1" fill="hold">
                                          <p:stCondLst>
                                            <p:cond delay="0"/>
                                          </p:stCondLst>
                                        </p:cTn>
                                        <p:tgtEl>
                                          <p:spTgt spid="246"/>
                                        </p:tgtEl>
                                        <p:attrNameLst>
                                          <p:attrName>style.visibility</p:attrName>
                                        </p:attrNameLst>
                                      </p:cBhvr>
                                      <p:to>
                                        <p:strVal val="visible"/>
                                      </p:to>
                                    </p:set>
                                    <p:anim calcmode="lin" valueType="num">
                                      <p:cBhvr additive="base">
                                        <p:cTn id="26" dur="500"/>
                                        <p:tgtEl>
                                          <p:spTgt spid="24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242"/>
                                        </p:tgtEl>
                                        <p:attrNameLst>
                                          <p:attrName>style.visibility</p:attrName>
                                        </p:attrNameLst>
                                      </p:cBhvr>
                                      <p:to>
                                        <p:strVal val="visible"/>
                                      </p:to>
                                    </p:set>
                                    <p:anim calcmode="lin" valueType="num">
                                      <p:cBhvr additive="base">
                                        <p:cTn id="29" dur="500"/>
                                        <p:tgtEl>
                                          <p:spTgt spid="2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243"/>
                                        </p:tgtEl>
                                        <p:attrNameLst>
                                          <p:attrName>style.visibility</p:attrName>
                                        </p:attrNameLst>
                                      </p:cBhvr>
                                      <p:to>
                                        <p:strVal val="visible"/>
                                      </p:to>
                                    </p:set>
                                    <p:anim calcmode="lin" valueType="num">
                                      <p:cBhvr additive="base">
                                        <p:cTn id="32" dur="500"/>
                                        <p:tgtEl>
                                          <p:spTgt spid="24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244"/>
                                        </p:tgtEl>
                                        <p:attrNameLst>
                                          <p:attrName>style.visibility</p:attrName>
                                        </p:attrNameLst>
                                      </p:cBhvr>
                                      <p:to>
                                        <p:strVal val="visible"/>
                                      </p:to>
                                    </p:set>
                                    <p:anim calcmode="lin" valueType="num">
                                      <p:cBhvr additive="base">
                                        <p:cTn id="35" dur="500"/>
                                        <p:tgtEl>
                                          <p:spTgt spid="24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237"/>
                                        </p:tgtEl>
                                        <p:attrNameLst>
                                          <p:attrName>style.visibility</p:attrName>
                                        </p:attrNameLst>
                                      </p:cBhvr>
                                      <p:to>
                                        <p:strVal val="visible"/>
                                      </p:to>
                                    </p:set>
                                    <p:anim calcmode="lin" valueType="num">
                                      <p:cBhvr additive="base">
                                        <p:cTn id="38" dur="500"/>
                                        <p:tgtEl>
                                          <p:spTgt spid="23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233"/>
                                        </p:tgtEl>
                                        <p:attrNameLst>
                                          <p:attrName>style.visibility</p:attrName>
                                        </p:attrNameLst>
                                      </p:cBhvr>
                                      <p:to>
                                        <p:strVal val="visible"/>
                                      </p:to>
                                    </p:set>
                                    <p:anim calcmode="lin" valueType="num">
                                      <p:cBhvr additive="base">
                                        <p:cTn id="41" dur="500"/>
                                        <p:tgtEl>
                                          <p:spTgt spid="23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7"/>
                                        </p:tgtEl>
                                        <p:attrNameLst>
                                          <p:attrName>style.visibility</p:attrName>
                                        </p:attrNameLst>
                                      </p:cBhvr>
                                      <p:to>
                                        <p:strVal val="visible"/>
                                      </p:to>
                                    </p:set>
                                    <p:animEffect transition="in" filter="fade">
                                      <p:cBhvr>
                                        <p:cTn id="46" dur="5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73" name="Google Shape;273;p31"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274" name="Google Shape;274;p31"/>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275" name="Google Shape;275;p31"/>
          <p:cNvGrpSpPr/>
          <p:nvPr/>
        </p:nvGrpSpPr>
        <p:grpSpPr>
          <a:xfrm>
            <a:off x="4707503" y="4837423"/>
            <a:ext cx="3393130" cy="697259"/>
            <a:chOff x="1452892" y="4172004"/>
            <a:chExt cx="4524174" cy="929679"/>
          </a:xfrm>
        </p:grpSpPr>
        <p:sp>
          <p:nvSpPr>
            <p:cNvPr id="276" name="Google Shape;276;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77" name="Google Shape;277;p31"/>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278" name="Google Shape;278;p31"/>
            <p:cNvSpPr txBox="1"/>
            <p:nvPr/>
          </p:nvSpPr>
          <p:spPr>
            <a:xfrm>
              <a:off x="2127688" y="4235673"/>
              <a:ext cx="3503759" cy="821247"/>
            </a:xfrm>
            <a:prstGeom prst="rect">
              <a:avLst/>
            </a:prstGeom>
            <a:solidFill>
              <a:schemeClr val="accent2"/>
            </a:solidFill>
            <a:ln>
              <a:noFill/>
            </a:ln>
          </p:spPr>
          <p:txBody>
            <a:bodyPr spcFirstLastPara="1" wrap="square" lIns="68575" tIns="34275" rIns="68575" bIns="34275" anchor="ctr" anchorCtr="0">
              <a:noAutofit/>
            </a:bodyPr>
            <a:lstStyle/>
            <a:p>
              <a:pPr algn="ctr">
                <a:spcBef>
                  <a:spcPts val="1200"/>
                </a:spcBef>
                <a:spcAft>
                  <a:spcPts val="1200"/>
                </a:spcAft>
              </a:pPr>
              <a:r>
                <a:rPr lang="en" sz="1200" dirty="0">
                  <a:solidFill>
                    <a:schemeClr val="lt1"/>
                  </a:solidFill>
                </a:rPr>
                <a:t>No smoke or vapor exposure is safe during pregnancy</a:t>
              </a:r>
              <a:endParaRPr sz="1200" dirty="0">
                <a:solidFill>
                  <a:schemeClr val="lt1"/>
                </a:solidFill>
              </a:endParaRPr>
            </a:p>
          </p:txBody>
        </p:sp>
      </p:grpSp>
      <p:grpSp>
        <p:nvGrpSpPr>
          <p:cNvPr id="279" name="Google Shape;279;p31"/>
          <p:cNvGrpSpPr/>
          <p:nvPr/>
        </p:nvGrpSpPr>
        <p:grpSpPr>
          <a:xfrm>
            <a:off x="1091355" y="4837468"/>
            <a:ext cx="3614362" cy="752076"/>
            <a:chOff x="1452892" y="4172004"/>
            <a:chExt cx="4524174" cy="1002768"/>
          </a:xfrm>
        </p:grpSpPr>
        <p:sp>
          <p:nvSpPr>
            <p:cNvPr id="280" name="Google Shape;280;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81" name="Google Shape;281;p31"/>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282" name="Google Shape;282;p31"/>
            <p:cNvSpPr txBox="1"/>
            <p:nvPr/>
          </p:nvSpPr>
          <p:spPr>
            <a:xfrm>
              <a:off x="1992435" y="4258572"/>
              <a:ext cx="3705600" cy="9162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5270" dirty="0">
                  <a:solidFill>
                    <a:schemeClr val="lt1"/>
                  </a:solidFill>
                </a:rPr>
                <a:t>Being in a house/car where someone smoked /vaped previously</a:t>
              </a:r>
              <a:endParaRPr sz="5270" dirty="0">
                <a:solidFill>
                  <a:schemeClr val="lt1"/>
                </a:solidFill>
              </a:endParaRPr>
            </a:p>
            <a:p>
              <a:pPr>
                <a:spcBef>
                  <a:spcPts val="1200"/>
                </a:spcBef>
              </a:pPr>
              <a:endParaRPr sz="1800" dirty="0">
                <a:solidFill>
                  <a:schemeClr val="lt1"/>
                </a:solidFill>
              </a:endParaRPr>
            </a:p>
          </p:txBody>
        </p:sp>
      </p:grpSp>
      <p:cxnSp>
        <p:nvCxnSpPr>
          <p:cNvPr id="283" name="Google Shape;283;p31"/>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284" name="Google Shape;284;p31"/>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85" name="Google Shape;285;p31"/>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286" name="Google Shape;286;p31"/>
          <p:cNvSpPr txBox="1"/>
          <p:nvPr/>
        </p:nvSpPr>
        <p:spPr>
          <a:xfrm>
            <a:off x="5276696" y="4016572"/>
            <a:ext cx="2534100" cy="687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500" dirty="0">
                <a:solidFill>
                  <a:schemeClr val="lt1"/>
                </a:solidFill>
              </a:rPr>
              <a:t>Being around someone else who smokes/vapes</a:t>
            </a:r>
            <a:endParaRPr sz="1500" dirty="0">
              <a:solidFill>
                <a:schemeClr val="lt1"/>
              </a:solidFill>
            </a:endParaRPr>
          </a:p>
        </p:txBody>
      </p:sp>
      <p:sp>
        <p:nvSpPr>
          <p:cNvPr id="287" name="Google Shape;287;p31"/>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88" name="Google Shape;288;p31"/>
          <p:cNvGrpSpPr/>
          <p:nvPr/>
        </p:nvGrpSpPr>
        <p:grpSpPr>
          <a:xfrm>
            <a:off x="1089669" y="3967228"/>
            <a:ext cx="3393130" cy="721293"/>
            <a:chOff x="1452892" y="4139959"/>
            <a:chExt cx="4524174" cy="961724"/>
          </a:xfrm>
        </p:grpSpPr>
        <p:sp>
          <p:nvSpPr>
            <p:cNvPr id="289" name="Google Shape;289;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90" name="Google Shape;290;p31"/>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91" name="Google Shape;291;p31"/>
            <p:cNvSpPr txBox="1"/>
            <p:nvPr/>
          </p:nvSpPr>
          <p:spPr>
            <a:xfrm>
              <a:off x="2025538" y="4139959"/>
              <a:ext cx="3378900" cy="916200"/>
            </a:xfrm>
            <a:prstGeom prst="rect">
              <a:avLst/>
            </a:prstGeom>
            <a:noFill/>
            <a:ln>
              <a:noFill/>
            </a:ln>
          </p:spPr>
          <p:txBody>
            <a:bodyPr spcFirstLastPara="1" wrap="square" lIns="68575" tIns="34275" rIns="68575" bIns="34275" anchor="ctr" anchorCtr="0">
              <a:normAutofit fontScale="85000" lnSpcReduction="10000"/>
            </a:bodyPr>
            <a:lstStyle/>
            <a:p>
              <a:pPr algn="ctr">
                <a:lnSpc>
                  <a:spcPct val="115000"/>
                </a:lnSpc>
                <a:spcBef>
                  <a:spcPts val="1200"/>
                </a:spcBef>
                <a:spcAft>
                  <a:spcPts val="1200"/>
                </a:spcAft>
              </a:pPr>
              <a:r>
                <a:rPr lang="en" sz="1800" dirty="0">
                  <a:solidFill>
                    <a:schemeClr val="lt1"/>
                  </a:solidFill>
                </a:rPr>
                <a:t>Personally smoking/vaping</a:t>
              </a:r>
              <a:endParaRPr sz="2500" dirty="0">
                <a:solidFill>
                  <a:schemeClr val="lt1"/>
                </a:solidFill>
              </a:endParaRPr>
            </a:p>
          </p:txBody>
        </p:sp>
      </p:grpSp>
      <p:pic>
        <p:nvPicPr>
          <p:cNvPr id="292" name="Google Shape;292;p31"/>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293" name="Google Shape;293;p31"/>
          <p:cNvGrpSpPr/>
          <p:nvPr/>
        </p:nvGrpSpPr>
        <p:grpSpPr>
          <a:xfrm>
            <a:off x="0" y="3002835"/>
            <a:ext cx="9144000" cy="930241"/>
            <a:chOff x="0" y="2860778"/>
            <a:chExt cx="12192000" cy="1240322"/>
          </a:xfrm>
        </p:grpSpPr>
        <p:cxnSp>
          <p:nvCxnSpPr>
            <p:cNvPr id="294" name="Google Shape;294;p31"/>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95" name="Google Shape;295;p31"/>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96" name="Google Shape;296;p31"/>
            <p:cNvSpPr txBox="1"/>
            <p:nvPr/>
          </p:nvSpPr>
          <p:spPr>
            <a:xfrm>
              <a:off x="1717300" y="2964700"/>
              <a:ext cx="8839200" cy="11364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8254" b="1" dirty="0">
                  <a:solidFill>
                    <a:schemeClr val="lt1"/>
                  </a:solidFill>
                </a:rPr>
                <a:t>2. What level of smoke/vapor exposure is considered safe during pregnancy?</a:t>
              </a:r>
              <a:endParaRPr sz="8254" b="1" dirty="0">
                <a:solidFill>
                  <a:schemeClr val="lt1"/>
                </a:solidFill>
              </a:endParaRPr>
            </a:p>
            <a:p>
              <a:pPr>
                <a:lnSpc>
                  <a:spcPct val="115000"/>
                </a:lnSpc>
                <a:spcBef>
                  <a:spcPts val="1200"/>
                </a:spcBef>
                <a:spcAft>
                  <a:spcPts val="1200"/>
                </a:spcAft>
              </a:pPr>
              <a:endParaRPr sz="1100" b="1" dirty="0">
                <a:solidFill>
                  <a:schemeClr val="lt1"/>
                </a:solidFill>
              </a:endParaRPr>
            </a:p>
          </p:txBody>
        </p:sp>
      </p:grpSp>
      <p:pic>
        <p:nvPicPr>
          <p:cNvPr id="297" name="Google Shape;297;p31"/>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98" name="Google Shape;298;p31"/>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99" name="Google Shape;299;p31"/>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00" name="Google Shape;300;p31"/>
          <p:cNvGrpSpPr/>
          <p:nvPr/>
        </p:nvGrpSpPr>
        <p:grpSpPr>
          <a:xfrm>
            <a:off x="6464099" y="2599016"/>
            <a:ext cx="2680317" cy="260366"/>
            <a:chOff x="8618369" y="2322355"/>
            <a:chExt cx="3555740" cy="347154"/>
          </a:xfrm>
        </p:grpSpPr>
        <p:cxnSp>
          <p:nvCxnSpPr>
            <p:cNvPr id="301" name="Google Shape;301;p31"/>
            <p:cNvCxnSpPr>
              <a:stCxn id="30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02" name="Google Shape;302;p31"/>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03" name="Google Shape;303;p31"/>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09" name="Google Shape;309;p32" descr="Ein Bild, das Zeichnung enthält.&#10;&#10;Automatisch generierte Beschreibung"/>
          <p:cNvPicPr preferRelativeResize="0"/>
          <p:nvPr/>
        </p:nvPicPr>
        <p:blipFill rotWithShape="1">
          <a:blip r:embed="rId4">
            <a:alphaModFix/>
          </a:blip>
          <a:srcRect/>
          <a:stretch/>
        </p:blipFill>
        <p:spPr>
          <a:xfrm>
            <a:off x="8161777" y="5694477"/>
            <a:ext cx="803626" cy="160725"/>
          </a:xfrm>
          <a:prstGeom prst="rect">
            <a:avLst/>
          </a:prstGeom>
          <a:noFill/>
          <a:ln>
            <a:noFill/>
          </a:ln>
        </p:spPr>
      </p:pic>
      <p:sp>
        <p:nvSpPr>
          <p:cNvPr id="310" name="Google Shape;310;p32"/>
          <p:cNvSpPr/>
          <p:nvPr/>
        </p:nvSpPr>
        <p:spPr>
          <a:xfrm>
            <a:off x="1089675" y="1334679"/>
            <a:ext cx="7007100" cy="3851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11" name="Google Shape;311;p32"/>
          <p:cNvSpPr/>
          <p:nvPr/>
        </p:nvSpPr>
        <p:spPr>
          <a:xfrm>
            <a:off x="1089675" y="1478775"/>
            <a:ext cx="7007100" cy="8919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1600" b="1">
                <a:solidFill>
                  <a:srgbClr val="262626"/>
                </a:solidFill>
              </a:rPr>
              <a:t>Use of</a:t>
            </a:r>
            <a:r>
              <a:rPr lang="en" sz="1600" b="1">
                <a:solidFill>
                  <a:schemeClr val="lt1"/>
                </a:solidFill>
              </a:rPr>
              <a:t> tobacco/vape </a:t>
            </a:r>
            <a:r>
              <a:rPr lang="en" sz="1600" b="1">
                <a:solidFill>
                  <a:srgbClr val="262626"/>
                </a:solidFill>
              </a:rPr>
              <a:t>products and </a:t>
            </a:r>
            <a:r>
              <a:rPr lang="en" sz="1600" b="1">
                <a:solidFill>
                  <a:schemeClr val="lt1"/>
                </a:solidFill>
              </a:rPr>
              <a:t>second/thirdhand</a:t>
            </a:r>
            <a:r>
              <a:rPr lang="en" sz="1600" b="1">
                <a:solidFill>
                  <a:srgbClr val="262626"/>
                </a:solidFill>
              </a:rPr>
              <a:t> smoke negatively impacts the person who is pregnant and their unborn child. </a:t>
            </a:r>
            <a:endParaRPr sz="1900" b="1">
              <a:solidFill>
                <a:schemeClr val="dk1"/>
              </a:solidFill>
              <a:latin typeface="Calibri"/>
              <a:ea typeface="Calibri"/>
              <a:cs typeface="Calibri"/>
              <a:sym typeface="Calibri"/>
            </a:endParaRPr>
          </a:p>
        </p:txBody>
      </p:sp>
      <p:pic>
        <p:nvPicPr>
          <p:cNvPr id="312" name="Google Shape;312;p32"/>
          <p:cNvPicPr preferRelativeResize="0"/>
          <p:nvPr/>
        </p:nvPicPr>
        <p:blipFill>
          <a:blip r:embed="rId5">
            <a:alphaModFix/>
          </a:blip>
          <a:stretch>
            <a:fillRect/>
          </a:stretch>
        </p:blipFill>
        <p:spPr>
          <a:xfrm>
            <a:off x="2506551" y="2274201"/>
            <a:ext cx="4173351" cy="278007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8" name="Google Shape;318;p33"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319" name="Google Shape;319;p33"/>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320" name="Google Shape;320;p33"/>
          <p:cNvGrpSpPr/>
          <p:nvPr/>
        </p:nvGrpSpPr>
        <p:grpSpPr>
          <a:xfrm>
            <a:off x="4707503" y="4837423"/>
            <a:ext cx="3393130" cy="697259"/>
            <a:chOff x="1452892" y="4172004"/>
            <a:chExt cx="4524174" cy="929679"/>
          </a:xfrm>
        </p:grpSpPr>
        <p:sp>
          <p:nvSpPr>
            <p:cNvPr id="321" name="Google Shape;321;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22" name="Google Shape;322;p33"/>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323" name="Google Shape;323;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Harmless Flavorings</a:t>
              </a:r>
              <a:endParaRPr sz="2000">
                <a:solidFill>
                  <a:schemeClr val="lt1"/>
                </a:solidFill>
              </a:endParaRPr>
            </a:p>
          </p:txBody>
        </p:sp>
      </p:grpSp>
      <p:grpSp>
        <p:nvGrpSpPr>
          <p:cNvPr id="324" name="Google Shape;324;p33"/>
          <p:cNvGrpSpPr/>
          <p:nvPr/>
        </p:nvGrpSpPr>
        <p:grpSpPr>
          <a:xfrm>
            <a:off x="1091373" y="4837423"/>
            <a:ext cx="3393130" cy="697259"/>
            <a:chOff x="1452892" y="4172004"/>
            <a:chExt cx="4524174" cy="929679"/>
          </a:xfrm>
        </p:grpSpPr>
        <p:sp>
          <p:nvSpPr>
            <p:cNvPr id="325" name="Google Shape;325;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26" name="Google Shape;326;p33"/>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327" name="Google Shape;327;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600">
                  <a:solidFill>
                    <a:schemeClr val="lt1"/>
                  </a:solidFill>
                </a:rPr>
                <a:t>Aerosol </a:t>
              </a:r>
              <a:endParaRPr sz="2600">
                <a:solidFill>
                  <a:schemeClr val="lt1"/>
                </a:solidFill>
              </a:endParaRPr>
            </a:p>
          </p:txBody>
        </p:sp>
      </p:grpSp>
      <p:cxnSp>
        <p:nvCxnSpPr>
          <p:cNvPr id="328" name="Google Shape;328;p33"/>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329" name="Google Shape;329;p33"/>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30" name="Google Shape;330;p33"/>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331" name="Google Shape;331;p33"/>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Gasoline</a:t>
            </a:r>
            <a:endParaRPr sz="2700">
              <a:solidFill>
                <a:schemeClr val="lt1"/>
              </a:solidFill>
            </a:endParaRPr>
          </a:p>
        </p:txBody>
      </p:sp>
      <p:sp>
        <p:nvSpPr>
          <p:cNvPr id="332" name="Google Shape;332;p33"/>
          <p:cNvSpPr/>
          <p:nvPr/>
        </p:nvSpPr>
        <p:spPr>
          <a:xfrm>
            <a:off x="4770884" y="4540477"/>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333" name="Google Shape;333;p33"/>
          <p:cNvGrpSpPr/>
          <p:nvPr/>
        </p:nvGrpSpPr>
        <p:grpSpPr>
          <a:xfrm>
            <a:off x="1089669" y="3991262"/>
            <a:ext cx="3393130" cy="697259"/>
            <a:chOff x="1452892" y="4172004"/>
            <a:chExt cx="4524174" cy="929679"/>
          </a:xfrm>
        </p:grpSpPr>
        <p:sp>
          <p:nvSpPr>
            <p:cNvPr id="334" name="Google Shape;334;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35" name="Google Shape;335;p33"/>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336" name="Google Shape;336;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Water Vapor</a:t>
              </a:r>
              <a:endParaRPr sz="3000">
                <a:solidFill>
                  <a:schemeClr val="lt1"/>
                </a:solidFill>
              </a:endParaRPr>
            </a:p>
          </p:txBody>
        </p:sp>
      </p:grpSp>
      <p:pic>
        <p:nvPicPr>
          <p:cNvPr id="337" name="Google Shape;337;p33"/>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338" name="Google Shape;338;p33"/>
          <p:cNvGrpSpPr/>
          <p:nvPr/>
        </p:nvGrpSpPr>
        <p:grpSpPr>
          <a:xfrm>
            <a:off x="0" y="3002835"/>
            <a:ext cx="9144000" cy="852303"/>
            <a:chOff x="0" y="2860778"/>
            <a:chExt cx="12192000" cy="1136404"/>
          </a:xfrm>
        </p:grpSpPr>
        <p:cxnSp>
          <p:nvCxnSpPr>
            <p:cNvPr id="339" name="Google Shape;339;p33"/>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40" name="Google Shape;340;p33"/>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341" name="Google Shape;341;p33"/>
            <p:cNvSpPr txBox="1"/>
            <p:nvPr/>
          </p:nvSpPr>
          <p:spPr>
            <a:xfrm>
              <a:off x="1704688" y="3062434"/>
              <a:ext cx="8839200" cy="932400"/>
            </a:xfrm>
            <a:prstGeom prst="rect">
              <a:avLst/>
            </a:prstGeom>
            <a:noFill/>
            <a:ln>
              <a:noFill/>
            </a:ln>
          </p:spPr>
          <p:txBody>
            <a:bodyPr spcFirstLastPara="1" wrap="square" lIns="68575" tIns="34275" rIns="68575" bIns="34275" anchor="ctr" anchorCtr="0">
              <a:normAutofit fontScale="77500" lnSpcReduction="20000"/>
            </a:bodyPr>
            <a:lstStyle/>
            <a:p>
              <a:pPr marL="457200">
                <a:lnSpc>
                  <a:spcPct val="115000"/>
                </a:lnSpc>
              </a:pPr>
              <a:r>
                <a:rPr lang="en" sz="3565" b="1">
                  <a:solidFill>
                    <a:schemeClr val="lt1"/>
                  </a:solidFill>
                </a:rPr>
                <a:t>3. What does an E-cigarette emit?</a:t>
              </a:r>
              <a:endParaRPr sz="3565" b="1">
                <a:solidFill>
                  <a:schemeClr val="lt1"/>
                </a:solidFill>
              </a:endParaRPr>
            </a:p>
            <a:p>
              <a:endParaRPr sz="1800">
                <a:solidFill>
                  <a:schemeClr val="lt1"/>
                </a:solidFill>
              </a:endParaRPr>
            </a:p>
          </p:txBody>
        </p:sp>
      </p:grpSp>
      <p:pic>
        <p:nvPicPr>
          <p:cNvPr id="342" name="Google Shape;342;p33"/>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343" name="Google Shape;343;p33"/>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344" name="Google Shape;344;p33"/>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45" name="Google Shape;345;p33"/>
          <p:cNvGrpSpPr/>
          <p:nvPr/>
        </p:nvGrpSpPr>
        <p:grpSpPr>
          <a:xfrm>
            <a:off x="6464099" y="2599016"/>
            <a:ext cx="2680317" cy="260366"/>
            <a:chOff x="8618369" y="2322355"/>
            <a:chExt cx="3555740" cy="347154"/>
          </a:xfrm>
        </p:grpSpPr>
        <p:cxnSp>
          <p:nvCxnSpPr>
            <p:cNvPr id="346" name="Google Shape;346;p33"/>
            <p:cNvCxnSpPr>
              <a:stCxn id="34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47" name="Google Shape;347;p33"/>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48" name="Google Shape;348;p33"/>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349" name="Google Shape;349;p33"/>
          <p:cNvGrpSpPr/>
          <p:nvPr/>
        </p:nvGrpSpPr>
        <p:grpSpPr>
          <a:xfrm>
            <a:off x="7120923" y="1159966"/>
            <a:ext cx="1490596" cy="260366"/>
            <a:chOff x="9395100" y="2116888"/>
            <a:chExt cx="1977442" cy="347154"/>
          </a:xfrm>
        </p:grpSpPr>
        <p:sp>
          <p:nvSpPr>
            <p:cNvPr id="350" name="Google Shape;350;p33"/>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51" name="Google Shape;351;p33"/>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352" name="Google Shape;352;p33"/>
          <p:cNvGrpSpPr/>
          <p:nvPr/>
        </p:nvGrpSpPr>
        <p:grpSpPr>
          <a:xfrm>
            <a:off x="7157646" y="1474420"/>
            <a:ext cx="1453420" cy="260366"/>
            <a:chOff x="9395100" y="2116888"/>
            <a:chExt cx="1977442" cy="347154"/>
          </a:xfrm>
        </p:grpSpPr>
        <p:sp>
          <p:nvSpPr>
            <p:cNvPr id="353" name="Google Shape;353;p33"/>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54" name="Google Shape;354;p33"/>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3573"/>
                                        <p:tgtEl>
                                          <p:spTgt spid="343"/>
                                        </p:tgtEl>
                                      </p:cBhvr>
                                    </p:animEffect>
                                  </p:childTnLst>
                                </p:cTn>
                              </p:par>
                              <p:par>
                                <p:cTn id="8" presetID="10" presetClass="entr" presetSubtype="0" fill="hold" nodeType="withEffect">
                                  <p:stCondLst>
                                    <p:cond delay="1000"/>
                                  </p:stCondLst>
                                  <p:childTnLst>
                                    <p:set>
                                      <p:cBhvr>
                                        <p:cTn id="9" dur="1" fill="hold">
                                          <p:stCondLst>
                                            <p:cond delay="0"/>
                                          </p:stCondLst>
                                        </p:cTn>
                                        <p:tgtEl>
                                          <p:spTgt spid="338"/>
                                        </p:tgtEl>
                                        <p:attrNameLst>
                                          <p:attrName>style.visibility</p:attrName>
                                        </p:attrNameLst>
                                      </p:cBhvr>
                                      <p:to>
                                        <p:strVal val="visible"/>
                                      </p:to>
                                    </p:set>
                                    <p:animEffect transition="in" filter="fade">
                                      <p:cBhvr>
                                        <p:cTn id="10" dur="1000"/>
                                        <p:tgtEl>
                                          <p:spTgt spid="338"/>
                                        </p:tgtEl>
                                      </p:cBhvr>
                                    </p:animEffect>
                                  </p:childTnLst>
                                </p:cTn>
                              </p:par>
                              <p:par>
                                <p:cTn id="11" presetID="2" presetClass="entr" presetSubtype="2" fill="hold" nodeType="withEffect">
                                  <p:stCondLst>
                                    <p:cond delay="2250"/>
                                  </p:stCondLst>
                                  <p:childTnLst>
                                    <p:set>
                                      <p:cBhvr>
                                        <p:cTn id="12" dur="1" fill="hold">
                                          <p:stCondLst>
                                            <p:cond delay="0"/>
                                          </p:stCondLst>
                                        </p:cTn>
                                        <p:tgtEl>
                                          <p:spTgt spid="345"/>
                                        </p:tgtEl>
                                        <p:attrNameLst>
                                          <p:attrName>style.visibility</p:attrName>
                                        </p:attrNameLst>
                                      </p:cBhvr>
                                      <p:to>
                                        <p:strVal val="visible"/>
                                      </p:to>
                                    </p:set>
                                    <p:anim calcmode="lin" valueType="num">
                                      <p:cBhvr additive="base">
                                        <p:cTn id="13" dur="500"/>
                                        <p:tgtEl>
                                          <p:spTgt spid="34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5000"/>
                                        <p:tgtEl>
                                          <p:spTgt spid="342"/>
                                        </p:tgtEl>
                                      </p:cBhvr>
                                    </p:animEffect>
                                  </p:childTnLst>
                                </p:cTn>
                              </p:par>
                              <p:par>
                                <p:cTn id="18" presetID="10" presetClass="entr" presetSubtype="0" fill="hold" nodeType="withEffect">
                                  <p:stCondLst>
                                    <p:cond delay="0"/>
                                  </p:stCondLst>
                                  <p:childTnLst>
                                    <p:set>
                                      <p:cBhvr>
                                        <p:cTn id="19" dur="1" fill="hold">
                                          <p:stCondLst>
                                            <p:cond delay="0"/>
                                          </p:stCondLst>
                                        </p:cTn>
                                        <p:tgtEl>
                                          <p:spTgt spid="328"/>
                                        </p:tgtEl>
                                        <p:attrNameLst>
                                          <p:attrName>style.visibility</p:attrName>
                                        </p:attrNameLst>
                                      </p:cBhvr>
                                      <p:to>
                                        <p:strVal val="visible"/>
                                      </p:to>
                                    </p:set>
                                    <p:animEffect transition="in" filter="fade">
                                      <p:cBhvr>
                                        <p:cTn id="20" dur="500"/>
                                        <p:tgtEl>
                                          <p:spTgt spid="328"/>
                                        </p:tgtEl>
                                      </p:cBhvr>
                                    </p:animEffect>
                                  </p:childTnLst>
                                </p:cTn>
                              </p:par>
                              <p:par>
                                <p:cTn id="21" presetID="10" presetClass="entr" presetSubtype="0" fill="hold" nodeType="withEffect">
                                  <p:stCondLst>
                                    <p:cond delay="0"/>
                                  </p:stCondLst>
                                  <p:childTnLst>
                                    <p:set>
                                      <p:cBhvr>
                                        <p:cTn id="22" dur="1" fill="hold">
                                          <p:stCondLst>
                                            <p:cond delay="0"/>
                                          </p:stCondLst>
                                        </p:cTn>
                                        <p:tgtEl>
                                          <p:spTgt spid="319"/>
                                        </p:tgtEl>
                                        <p:attrNameLst>
                                          <p:attrName>style.visibility</p:attrName>
                                        </p:attrNameLst>
                                      </p:cBhvr>
                                      <p:to>
                                        <p:strVal val="visible"/>
                                      </p:to>
                                    </p:set>
                                    <p:animEffect transition="in" filter="fade">
                                      <p:cBhvr>
                                        <p:cTn id="23" dur="500"/>
                                        <p:tgtEl>
                                          <p:spTgt spid="319"/>
                                        </p:tgtEl>
                                      </p:cBhvr>
                                    </p:animEffect>
                                  </p:childTnLst>
                                </p:cTn>
                              </p:par>
                              <p:par>
                                <p:cTn id="24" presetID="2" presetClass="entr" presetSubtype="8" fill="hold" nodeType="withEffect">
                                  <p:stCondLst>
                                    <p:cond delay="500"/>
                                  </p:stCondLst>
                                  <p:childTnLst>
                                    <p:set>
                                      <p:cBhvr>
                                        <p:cTn id="25" dur="1" fill="hold">
                                          <p:stCondLst>
                                            <p:cond delay="0"/>
                                          </p:stCondLst>
                                        </p:cTn>
                                        <p:tgtEl>
                                          <p:spTgt spid="333"/>
                                        </p:tgtEl>
                                        <p:attrNameLst>
                                          <p:attrName>style.visibility</p:attrName>
                                        </p:attrNameLst>
                                      </p:cBhvr>
                                      <p:to>
                                        <p:strVal val="visible"/>
                                      </p:to>
                                    </p:set>
                                    <p:anim calcmode="lin" valueType="num">
                                      <p:cBhvr additive="base">
                                        <p:cTn id="26" dur="500"/>
                                        <p:tgtEl>
                                          <p:spTgt spid="33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329"/>
                                        </p:tgtEl>
                                        <p:attrNameLst>
                                          <p:attrName>style.visibility</p:attrName>
                                        </p:attrNameLst>
                                      </p:cBhvr>
                                      <p:to>
                                        <p:strVal val="visible"/>
                                      </p:to>
                                    </p:set>
                                    <p:anim calcmode="lin" valueType="num">
                                      <p:cBhvr additive="base">
                                        <p:cTn id="29" dur="500"/>
                                        <p:tgtEl>
                                          <p:spTgt spid="32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330"/>
                                        </p:tgtEl>
                                        <p:attrNameLst>
                                          <p:attrName>style.visibility</p:attrName>
                                        </p:attrNameLst>
                                      </p:cBhvr>
                                      <p:to>
                                        <p:strVal val="visible"/>
                                      </p:to>
                                    </p:set>
                                    <p:anim calcmode="lin" valueType="num">
                                      <p:cBhvr additive="base">
                                        <p:cTn id="32" dur="500"/>
                                        <p:tgtEl>
                                          <p:spTgt spid="330"/>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331"/>
                                        </p:tgtEl>
                                        <p:attrNameLst>
                                          <p:attrName>style.visibility</p:attrName>
                                        </p:attrNameLst>
                                      </p:cBhvr>
                                      <p:to>
                                        <p:strVal val="visible"/>
                                      </p:to>
                                    </p:set>
                                    <p:anim calcmode="lin" valueType="num">
                                      <p:cBhvr additive="base">
                                        <p:cTn id="35" dur="500"/>
                                        <p:tgtEl>
                                          <p:spTgt spid="331"/>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324"/>
                                        </p:tgtEl>
                                        <p:attrNameLst>
                                          <p:attrName>style.visibility</p:attrName>
                                        </p:attrNameLst>
                                      </p:cBhvr>
                                      <p:to>
                                        <p:strVal val="visible"/>
                                      </p:to>
                                    </p:set>
                                    <p:anim calcmode="lin" valueType="num">
                                      <p:cBhvr additive="base">
                                        <p:cTn id="38" dur="500"/>
                                        <p:tgtEl>
                                          <p:spTgt spid="324"/>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320"/>
                                        </p:tgtEl>
                                        <p:attrNameLst>
                                          <p:attrName>style.visibility</p:attrName>
                                        </p:attrNameLst>
                                      </p:cBhvr>
                                      <p:to>
                                        <p:strVal val="visible"/>
                                      </p:to>
                                    </p:set>
                                    <p:anim calcmode="lin" valueType="num">
                                      <p:cBhvr additive="base">
                                        <p:cTn id="41" dur="500"/>
                                        <p:tgtEl>
                                          <p:spTgt spid="32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4"/>
                                        </p:tgtEl>
                                        <p:attrNameLst>
                                          <p:attrName>style.visibility</p:attrName>
                                        </p:attrNameLst>
                                      </p:cBhvr>
                                      <p:to>
                                        <p:strVal val="visible"/>
                                      </p:to>
                                    </p:set>
                                    <p:animEffect transition="in" filter="fade">
                                      <p:cBhvr>
                                        <p:cTn id="46" dur="5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60" name="Google Shape;360;p34"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361" name="Google Shape;361;p34"/>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362" name="Google Shape;362;p34"/>
          <p:cNvGrpSpPr/>
          <p:nvPr/>
        </p:nvGrpSpPr>
        <p:grpSpPr>
          <a:xfrm>
            <a:off x="4707503" y="4837423"/>
            <a:ext cx="3393130" cy="697259"/>
            <a:chOff x="1452892" y="4172004"/>
            <a:chExt cx="4524174" cy="929679"/>
          </a:xfrm>
        </p:grpSpPr>
        <p:sp>
          <p:nvSpPr>
            <p:cNvPr id="363" name="Google Shape;363;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64" name="Google Shape;364;p34"/>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365" name="Google Shape;365;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Harmless Flavorings</a:t>
              </a:r>
              <a:endParaRPr sz="2000">
                <a:solidFill>
                  <a:schemeClr val="lt1"/>
                </a:solidFill>
              </a:endParaRPr>
            </a:p>
          </p:txBody>
        </p:sp>
      </p:grpSp>
      <p:grpSp>
        <p:nvGrpSpPr>
          <p:cNvPr id="366" name="Google Shape;366;p34"/>
          <p:cNvGrpSpPr/>
          <p:nvPr/>
        </p:nvGrpSpPr>
        <p:grpSpPr>
          <a:xfrm>
            <a:off x="1091373" y="4837423"/>
            <a:ext cx="3393130" cy="697259"/>
            <a:chOff x="1452892" y="4172004"/>
            <a:chExt cx="4524174" cy="929679"/>
          </a:xfrm>
        </p:grpSpPr>
        <p:sp>
          <p:nvSpPr>
            <p:cNvPr id="367" name="Google Shape;367;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68" name="Google Shape;368;p34"/>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369" name="Google Shape;369;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600">
                  <a:solidFill>
                    <a:schemeClr val="lt1"/>
                  </a:solidFill>
                </a:rPr>
                <a:t>Aerosol </a:t>
              </a:r>
              <a:endParaRPr sz="2600">
                <a:solidFill>
                  <a:schemeClr val="lt1"/>
                </a:solidFill>
              </a:endParaRPr>
            </a:p>
          </p:txBody>
        </p:sp>
      </p:grpSp>
      <p:cxnSp>
        <p:nvCxnSpPr>
          <p:cNvPr id="370" name="Google Shape;370;p34"/>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371" name="Google Shape;371;p34"/>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72" name="Google Shape;372;p34"/>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373" name="Google Shape;373;p34"/>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Gasoline</a:t>
            </a:r>
            <a:endParaRPr sz="2700">
              <a:solidFill>
                <a:schemeClr val="lt1"/>
              </a:solidFill>
            </a:endParaRPr>
          </a:p>
        </p:txBody>
      </p:sp>
      <p:sp>
        <p:nvSpPr>
          <p:cNvPr id="374" name="Google Shape;374;p34"/>
          <p:cNvSpPr/>
          <p:nvPr/>
        </p:nvSpPr>
        <p:spPr>
          <a:xfrm>
            <a:off x="4770884" y="4540477"/>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375" name="Google Shape;375;p34"/>
          <p:cNvGrpSpPr/>
          <p:nvPr/>
        </p:nvGrpSpPr>
        <p:grpSpPr>
          <a:xfrm>
            <a:off x="1089669" y="3991262"/>
            <a:ext cx="3393130" cy="697259"/>
            <a:chOff x="1452892" y="4172004"/>
            <a:chExt cx="4524174" cy="929679"/>
          </a:xfrm>
        </p:grpSpPr>
        <p:sp>
          <p:nvSpPr>
            <p:cNvPr id="376" name="Google Shape;376;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77" name="Google Shape;377;p34"/>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378" name="Google Shape;378;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Water Vapor</a:t>
              </a:r>
              <a:endParaRPr sz="3000">
                <a:solidFill>
                  <a:schemeClr val="lt1"/>
                </a:solidFill>
              </a:endParaRPr>
            </a:p>
          </p:txBody>
        </p:sp>
      </p:grpSp>
      <p:pic>
        <p:nvPicPr>
          <p:cNvPr id="379" name="Google Shape;379;p34"/>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380" name="Google Shape;380;p34"/>
          <p:cNvGrpSpPr/>
          <p:nvPr/>
        </p:nvGrpSpPr>
        <p:grpSpPr>
          <a:xfrm>
            <a:off x="0" y="3002835"/>
            <a:ext cx="9144000" cy="852303"/>
            <a:chOff x="0" y="2860778"/>
            <a:chExt cx="12192000" cy="1136404"/>
          </a:xfrm>
        </p:grpSpPr>
        <p:cxnSp>
          <p:nvCxnSpPr>
            <p:cNvPr id="381" name="Google Shape;381;p34"/>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82" name="Google Shape;382;p34"/>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383" name="Google Shape;383;p34"/>
            <p:cNvSpPr txBox="1"/>
            <p:nvPr/>
          </p:nvSpPr>
          <p:spPr>
            <a:xfrm>
              <a:off x="1704688" y="3062434"/>
              <a:ext cx="8839200" cy="932400"/>
            </a:xfrm>
            <a:prstGeom prst="rect">
              <a:avLst/>
            </a:prstGeom>
            <a:noFill/>
            <a:ln>
              <a:noFill/>
            </a:ln>
          </p:spPr>
          <p:txBody>
            <a:bodyPr spcFirstLastPara="1" wrap="square" lIns="68575" tIns="34275" rIns="68575" bIns="34275" anchor="ctr" anchorCtr="0">
              <a:normAutofit fontScale="77500" lnSpcReduction="20000"/>
            </a:bodyPr>
            <a:lstStyle/>
            <a:p>
              <a:pPr marL="457200">
                <a:lnSpc>
                  <a:spcPct val="115000"/>
                </a:lnSpc>
              </a:pPr>
              <a:r>
                <a:rPr lang="en" sz="3565" b="1">
                  <a:solidFill>
                    <a:schemeClr val="lt1"/>
                  </a:solidFill>
                </a:rPr>
                <a:t>3. What does an E-cigarette emit?</a:t>
              </a:r>
              <a:endParaRPr sz="3565" b="1">
                <a:solidFill>
                  <a:schemeClr val="lt1"/>
                </a:solidFill>
              </a:endParaRPr>
            </a:p>
            <a:p>
              <a:endParaRPr sz="1800">
                <a:solidFill>
                  <a:schemeClr val="lt1"/>
                </a:solidFill>
              </a:endParaRPr>
            </a:p>
          </p:txBody>
        </p:sp>
      </p:grpSp>
      <p:pic>
        <p:nvPicPr>
          <p:cNvPr id="384" name="Google Shape;384;p34"/>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385" name="Google Shape;385;p34"/>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386" name="Google Shape;386;p34"/>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87" name="Google Shape;387;p34"/>
          <p:cNvGrpSpPr/>
          <p:nvPr/>
        </p:nvGrpSpPr>
        <p:grpSpPr>
          <a:xfrm>
            <a:off x="6464099" y="2599016"/>
            <a:ext cx="2680317" cy="260366"/>
            <a:chOff x="8618369" y="2322355"/>
            <a:chExt cx="3555740" cy="347154"/>
          </a:xfrm>
        </p:grpSpPr>
        <p:cxnSp>
          <p:nvCxnSpPr>
            <p:cNvPr id="388" name="Google Shape;388;p34"/>
            <p:cNvCxnSpPr>
              <a:stCxn id="38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89" name="Google Shape;389;p34"/>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90" name="Google Shape;390;p34"/>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3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96" name="Google Shape;396;p35" descr="Ein Bild, das Zeichnung enthält.&#10;&#10;Automatisch generierte Beschreibung"/>
          <p:cNvPicPr preferRelativeResize="0"/>
          <p:nvPr/>
        </p:nvPicPr>
        <p:blipFill rotWithShape="1">
          <a:blip r:embed="rId4">
            <a:alphaModFix/>
          </a:blip>
          <a:srcRect/>
          <a:stretch/>
        </p:blipFill>
        <p:spPr>
          <a:xfrm>
            <a:off x="7981652" y="5658451"/>
            <a:ext cx="983749" cy="196750"/>
          </a:xfrm>
          <a:prstGeom prst="rect">
            <a:avLst/>
          </a:prstGeom>
          <a:noFill/>
          <a:ln>
            <a:noFill/>
          </a:ln>
        </p:spPr>
      </p:pic>
      <p:sp>
        <p:nvSpPr>
          <p:cNvPr id="397" name="Google Shape;397;p35"/>
          <p:cNvSpPr/>
          <p:nvPr/>
        </p:nvSpPr>
        <p:spPr>
          <a:xfrm>
            <a:off x="1089675" y="1253604"/>
            <a:ext cx="7007100" cy="3932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98" name="Google Shape;398;p35"/>
          <p:cNvSpPr/>
          <p:nvPr/>
        </p:nvSpPr>
        <p:spPr>
          <a:xfrm>
            <a:off x="1927700" y="1388700"/>
            <a:ext cx="5404800" cy="1173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2100" b="1" i="1">
                <a:solidFill>
                  <a:schemeClr val="dk1"/>
                </a:solidFill>
              </a:rPr>
              <a:t>The CDC has stated that e-cigarette </a:t>
            </a:r>
            <a:r>
              <a:rPr lang="en" sz="2100" b="1" i="1">
                <a:solidFill>
                  <a:schemeClr val="lt1"/>
                </a:solidFill>
              </a:rPr>
              <a:t>aerosol</a:t>
            </a:r>
            <a:r>
              <a:rPr lang="en" sz="2100" b="1" i="1">
                <a:solidFill>
                  <a:schemeClr val="dk1"/>
                </a:solidFill>
              </a:rPr>
              <a:t> is not harmless “water vapor”! </a:t>
            </a:r>
            <a:endParaRPr sz="2400" b="1">
              <a:solidFill>
                <a:schemeClr val="dk1"/>
              </a:solidFill>
              <a:latin typeface="Calibri"/>
              <a:ea typeface="Calibri"/>
              <a:cs typeface="Calibri"/>
              <a:sym typeface="Calibri"/>
            </a:endParaRPr>
          </a:p>
        </p:txBody>
      </p:sp>
      <p:pic>
        <p:nvPicPr>
          <p:cNvPr id="399" name="Google Shape;399;p35"/>
          <p:cNvPicPr preferRelativeResize="0"/>
          <p:nvPr/>
        </p:nvPicPr>
        <p:blipFill>
          <a:blip r:embed="rId5">
            <a:alphaModFix/>
          </a:blip>
          <a:stretch>
            <a:fillRect/>
          </a:stretch>
        </p:blipFill>
        <p:spPr>
          <a:xfrm>
            <a:off x="1719775" y="2562000"/>
            <a:ext cx="5943600" cy="247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3">
            <a:alphaModFix/>
          </a:blip>
          <a:srcRect/>
          <a:stretch/>
        </p:blipFill>
        <p:spPr>
          <a:xfrm>
            <a:off x="-1704" y="0"/>
            <a:ext cx="9144000" cy="6858000"/>
          </a:xfrm>
          <a:prstGeom prst="rect">
            <a:avLst/>
          </a:prstGeom>
          <a:noFill/>
          <a:ln>
            <a:noFill/>
          </a:ln>
        </p:spPr>
      </p:pic>
      <p:pic>
        <p:nvPicPr>
          <p:cNvPr id="447" name="Google Shape;447;p3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48" name="Google Shape;448;p3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49" name="Google Shape;449;p37"/>
          <p:cNvGrpSpPr/>
          <p:nvPr/>
        </p:nvGrpSpPr>
        <p:grpSpPr>
          <a:xfrm>
            <a:off x="4707503" y="4837423"/>
            <a:ext cx="3393130" cy="697259"/>
            <a:chOff x="1452892" y="4172004"/>
            <a:chExt cx="4524174" cy="929679"/>
          </a:xfrm>
          <a:solidFill>
            <a:schemeClr val="tx1"/>
          </a:solidFill>
        </p:grpSpPr>
        <p:sp>
          <p:nvSpPr>
            <p:cNvPr id="450" name="Google Shape;450;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1" name="Google Shape;451;p37"/>
            <p:cNvSpPr txBox="1"/>
            <p:nvPr/>
          </p:nvSpPr>
          <p:spPr>
            <a:xfrm>
              <a:off x="1717288" y="4381083"/>
              <a:ext cx="496500" cy="523200"/>
            </a:xfrm>
            <a:prstGeom prst="rect">
              <a:avLst/>
            </a:prstGeom>
            <a:grp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52" name="Google Shape;452;p37"/>
            <p:cNvSpPr txBox="1"/>
            <p:nvPr/>
          </p:nvSpPr>
          <p:spPr>
            <a:xfrm>
              <a:off x="2163337" y="4185359"/>
              <a:ext cx="3378900" cy="916200"/>
            </a:xfrm>
            <a:prstGeom prst="rect">
              <a:avLst/>
            </a:prstGeom>
            <a:grpFill/>
            <a:ln>
              <a:noFill/>
            </a:ln>
          </p:spPr>
          <p:txBody>
            <a:bodyPr spcFirstLastPara="1" wrap="square" lIns="68575" tIns="34275" rIns="68575" bIns="34275" anchor="ctr" anchorCtr="0">
              <a:normAutofit/>
            </a:bodyPr>
            <a:lstStyle/>
            <a:p>
              <a:r>
                <a:rPr lang="en" sz="3000" dirty="0">
                  <a:solidFill>
                    <a:schemeClr val="lt1"/>
                  </a:solidFill>
                </a:rPr>
                <a:t>Youth</a:t>
              </a:r>
              <a:endParaRPr sz="3000" dirty="0">
                <a:solidFill>
                  <a:schemeClr val="lt1"/>
                </a:solidFill>
              </a:endParaRPr>
            </a:p>
          </p:txBody>
        </p:sp>
      </p:grpSp>
      <p:grpSp>
        <p:nvGrpSpPr>
          <p:cNvPr id="453" name="Google Shape;453;p37"/>
          <p:cNvGrpSpPr/>
          <p:nvPr/>
        </p:nvGrpSpPr>
        <p:grpSpPr>
          <a:xfrm>
            <a:off x="1091373" y="4837423"/>
            <a:ext cx="3393130" cy="697259"/>
            <a:chOff x="1452892" y="4172004"/>
            <a:chExt cx="4524174" cy="929679"/>
          </a:xfrm>
        </p:grpSpPr>
        <p:sp>
          <p:nvSpPr>
            <p:cNvPr id="454" name="Google Shape;454;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5" name="Google Shape;455;p3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456" name="Google Shape;456;p3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fontScale="92500"/>
            </a:bodyPr>
            <a:lstStyle/>
            <a:p>
              <a:r>
                <a:rPr lang="en" sz="2900" dirty="0">
                  <a:solidFill>
                    <a:schemeClr val="lt1"/>
                  </a:solidFill>
                </a:rPr>
                <a:t>Senior Citizens</a:t>
              </a:r>
              <a:endParaRPr sz="2900" dirty="0">
                <a:solidFill>
                  <a:schemeClr val="lt1"/>
                </a:solidFill>
              </a:endParaRPr>
            </a:p>
          </p:txBody>
        </p:sp>
      </p:grpSp>
      <p:cxnSp>
        <p:nvCxnSpPr>
          <p:cNvPr id="457" name="Google Shape;457;p3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458" name="Google Shape;458;p3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9" name="Google Shape;459;p3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460" name="Google Shape;460;p37"/>
          <p:cNvSpPr txBox="1"/>
          <p:nvPr/>
        </p:nvSpPr>
        <p:spPr>
          <a:xfrm>
            <a:off x="5217555" y="3979083"/>
            <a:ext cx="2534100" cy="687300"/>
          </a:xfrm>
          <a:prstGeom prst="rect">
            <a:avLst/>
          </a:prstGeom>
          <a:noFill/>
          <a:ln>
            <a:noFill/>
          </a:ln>
        </p:spPr>
        <p:txBody>
          <a:bodyPr spcFirstLastPara="1" wrap="square" lIns="68575" tIns="34275" rIns="68575" bIns="34275" anchor="ctr" anchorCtr="0">
            <a:normAutofit/>
          </a:bodyPr>
          <a:lstStyle/>
          <a:p>
            <a:r>
              <a:rPr lang="en" sz="3000" dirty="0">
                <a:solidFill>
                  <a:schemeClr val="lt1"/>
                </a:solidFill>
              </a:rPr>
              <a:t>Athletes</a:t>
            </a:r>
            <a:endParaRPr sz="3000" dirty="0">
              <a:solidFill>
                <a:schemeClr val="lt1"/>
              </a:solidFill>
            </a:endParaRPr>
          </a:p>
        </p:txBody>
      </p:sp>
      <p:sp>
        <p:nvSpPr>
          <p:cNvPr id="461" name="Google Shape;461;p37"/>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462" name="Google Shape;462;p37"/>
          <p:cNvGrpSpPr/>
          <p:nvPr/>
        </p:nvGrpSpPr>
        <p:grpSpPr>
          <a:xfrm>
            <a:off x="1089669" y="3991262"/>
            <a:ext cx="3393130" cy="697259"/>
            <a:chOff x="1452892" y="4172004"/>
            <a:chExt cx="4524174" cy="929679"/>
          </a:xfrm>
        </p:grpSpPr>
        <p:sp>
          <p:nvSpPr>
            <p:cNvPr id="463" name="Google Shape;463;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64" name="Google Shape;464;p3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465" name="Google Shape;465;p37"/>
            <p:cNvSpPr txBox="1"/>
            <p:nvPr/>
          </p:nvSpPr>
          <p:spPr>
            <a:xfrm>
              <a:off x="2163338" y="4185359"/>
              <a:ext cx="3378900" cy="9162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People who smoke traditional cigarettes</a:t>
              </a:r>
              <a:endParaRPr sz="2100" dirty="0">
                <a:solidFill>
                  <a:schemeClr val="lt1"/>
                </a:solidFill>
              </a:endParaRPr>
            </a:p>
          </p:txBody>
        </p:sp>
      </p:grpSp>
      <p:pic>
        <p:nvPicPr>
          <p:cNvPr id="466" name="Google Shape;466;p37"/>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467" name="Google Shape;467;p37"/>
          <p:cNvGrpSpPr/>
          <p:nvPr/>
        </p:nvGrpSpPr>
        <p:grpSpPr>
          <a:xfrm>
            <a:off x="0" y="3002835"/>
            <a:ext cx="9144000" cy="852303"/>
            <a:chOff x="0" y="2860778"/>
            <a:chExt cx="12192000" cy="1136404"/>
          </a:xfrm>
        </p:grpSpPr>
        <p:cxnSp>
          <p:nvCxnSpPr>
            <p:cNvPr id="468" name="Google Shape;468;p3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469" name="Google Shape;469;p37"/>
            <p:cNvSpPr/>
            <p:nvPr/>
          </p:nvSpPr>
          <p:spPr>
            <a:xfrm>
              <a:off x="1452892" y="2860778"/>
              <a:ext cx="9342803"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470" name="Google Shape;470;p37"/>
            <p:cNvSpPr txBox="1"/>
            <p:nvPr/>
          </p:nvSpPr>
          <p:spPr>
            <a:xfrm>
              <a:off x="1325660" y="2955074"/>
              <a:ext cx="9271273" cy="932400"/>
            </a:xfrm>
            <a:prstGeom prst="rect">
              <a:avLst/>
            </a:prstGeom>
            <a:noFill/>
            <a:ln>
              <a:noFill/>
            </a:ln>
          </p:spPr>
          <p:txBody>
            <a:bodyPr spcFirstLastPara="1" wrap="square" lIns="68575" tIns="34275" rIns="68575" bIns="34275" anchor="ctr" anchorCtr="0">
              <a:noAutofit/>
            </a:bodyPr>
            <a:lstStyle/>
            <a:p>
              <a:pPr marL="457200" indent="-368300" algn="ctr">
                <a:lnSpc>
                  <a:spcPct val="115000"/>
                </a:lnSpc>
                <a:buClr>
                  <a:schemeClr val="dk1"/>
                </a:buClr>
                <a:buSzPts val="2200"/>
                <a:buAutoNum type="arabicPeriod"/>
              </a:pPr>
              <a:r>
                <a:rPr lang="en" sz="2200" b="1" dirty="0">
                  <a:solidFill>
                    <a:schemeClr val="lt1"/>
                  </a:solidFill>
                </a:rPr>
                <a:t>4. E-cigarette companies primarily target which group of people with candy/fruit flavorings?</a:t>
              </a:r>
              <a:endParaRPr sz="2200" dirty="0">
                <a:solidFill>
                  <a:schemeClr val="lt1"/>
                </a:solidFill>
              </a:endParaRPr>
            </a:p>
          </p:txBody>
        </p:sp>
      </p:grpSp>
      <p:pic>
        <p:nvPicPr>
          <p:cNvPr id="471" name="Google Shape;471;p3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472" name="Google Shape;472;p3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473" name="Google Shape;473;p3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474" name="Google Shape;474;p37"/>
          <p:cNvGrpSpPr/>
          <p:nvPr/>
        </p:nvGrpSpPr>
        <p:grpSpPr>
          <a:xfrm>
            <a:off x="6464099" y="2599016"/>
            <a:ext cx="2680317" cy="260366"/>
            <a:chOff x="8618369" y="2322355"/>
            <a:chExt cx="3555740" cy="347154"/>
          </a:xfrm>
        </p:grpSpPr>
        <p:cxnSp>
          <p:nvCxnSpPr>
            <p:cNvPr id="475" name="Google Shape;475;p37"/>
            <p:cNvCxnSpPr>
              <a:stCxn id="476"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476" name="Google Shape;476;p3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77" name="Google Shape;477;p3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3">
            <a:alphaModFix/>
          </a:blip>
          <a:srcRect/>
          <a:stretch/>
        </p:blipFill>
        <p:spPr>
          <a:xfrm>
            <a:off x="21220" y="0"/>
            <a:ext cx="9144000" cy="6858000"/>
          </a:xfrm>
          <a:prstGeom prst="rect">
            <a:avLst/>
          </a:prstGeom>
          <a:noFill/>
          <a:ln>
            <a:noFill/>
          </a:ln>
        </p:spPr>
      </p:pic>
      <p:pic>
        <p:nvPicPr>
          <p:cNvPr id="447" name="Google Shape;447;p3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48" name="Google Shape;448;p3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49" name="Google Shape;449;p37"/>
          <p:cNvGrpSpPr/>
          <p:nvPr/>
        </p:nvGrpSpPr>
        <p:grpSpPr>
          <a:xfrm>
            <a:off x="4707503" y="4837423"/>
            <a:ext cx="3393130" cy="697259"/>
            <a:chOff x="1452892" y="4172004"/>
            <a:chExt cx="4524174" cy="929679"/>
          </a:xfrm>
        </p:grpSpPr>
        <p:sp>
          <p:nvSpPr>
            <p:cNvPr id="450" name="Google Shape;450;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1" name="Google Shape;451;p37"/>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52" name="Google Shape;452;p37"/>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3000" dirty="0">
                  <a:solidFill>
                    <a:schemeClr val="lt1"/>
                  </a:solidFill>
                </a:rPr>
                <a:t>Youth</a:t>
              </a:r>
              <a:endParaRPr sz="3000" dirty="0">
                <a:solidFill>
                  <a:schemeClr val="lt1"/>
                </a:solidFill>
              </a:endParaRPr>
            </a:p>
          </p:txBody>
        </p:sp>
      </p:grpSp>
      <p:grpSp>
        <p:nvGrpSpPr>
          <p:cNvPr id="453" name="Google Shape;453;p37"/>
          <p:cNvGrpSpPr/>
          <p:nvPr/>
        </p:nvGrpSpPr>
        <p:grpSpPr>
          <a:xfrm>
            <a:off x="1091373" y="4837423"/>
            <a:ext cx="3393130" cy="697259"/>
            <a:chOff x="1452892" y="4172004"/>
            <a:chExt cx="4524174" cy="929679"/>
          </a:xfrm>
        </p:grpSpPr>
        <p:sp>
          <p:nvSpPr>
            <p:cNvPr id="454" name="Google Shape;454;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5" name="Google Shape;455;p3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456" name="Google Shape;456;p3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fontScale="92500"/>
            </a:bodyPr>
            <a:lstStyle/>
            <a:p>
              <a:r>
                <a:rPr lang="en" sz="2900" dirty="0">
                  <a:solidFill>
                    <a:schemeClr val="lt1"/>
                  </a:solidFill>
                </a:rPr>
                <a:t>Senior Citizens</a:t>
              </a:r>
              <a:endParaRPr sz="2900" dirty="0">
                <a:solidFill>
                  <a:schemeClr val="lt1"/>
                </a:solidFill>
              </a:endParaRPr>
            </a:p>
          </p:txBody>
        </p:sp>
      </p:grpSp>
      <p:cxnSp>
        <p:nvCxnSpPr>
          <p:cNvPr id="457" name="Google Shape;457;p3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458" name="Google Shape;458;p3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9" name="Google Shape;459;p3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460" name="Google Shape;460;p37"/>
          <p:cNvSpPr txBox="1"/>
          <p:nvPr/>
        </p:nvSpPr>
        <p:spPr>
          <a:xfrm>
            <a:off x="5217555" y="3979083"/>
            <a:ext cx="2534100" cy="687300"/>
          </a:xfrm>
          <a:prstGeom prst="rect">
            <a:avLst/>
          </a:prstGeom>
          <a:noFill/>
          <a:ln>
            <a:noFill/>
          </a:ln>
        </p:spPr>
        <p:txBody>
          <a:bodyPr spcFirstLastPara="1" wrap="square" lIns="68575" tIns="34275" rIns="68575" bIns="34275" anchor="ctr" anchorCtr="0">
            <a:normAutofit/>
          </a:bodyPr>
          <a:lstStyle/>
          <a:p>
            <a:r>
              <a:rPr lang="en" sz="3000" dirty="0">
                <a:solidFill>
                  <a:schemeClr val="lt1"/>
                </a:solidFill>
              </a:rPr>
              <a:t>Athletes</a:t>
            </a:r>
            <a:endParaRPr sz="3000" dirty="0">
              <a:solidFill>
                <a:schemeClr val="lt1"/>
              </a:solidFill>
            </a:endParaRPr>
          </a:p>
        </p:txBody>
      </p:sp>
      <p:sp>
        <p:nvSpPr>
          <p:cNvPr id="461" name="Google Shape;461;p37"/>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462" name="Google Shape;462;p37"/>
          <p:cNvGrpSpPr/>
          <p:nvPr/>
        </p:nvGrpSpPr>
        <p:grpSpPr>
          <a:xfrm>
            <a:off x="1089669" y="3991262"/>
            <a:ext cx="3393130" cy="697259"/>
            <a:chOff x="1452892" y="4172004"/>
            <a:chExt cx="4524174" cy="929679"/>
          </a:xfrm>
        </p:grpSpPr>
        <p:sp>
          <p:nvSpPr>
            <p:cNvPr id="463" name="Google Shape;463;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64" name="Google Shape;464;p3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465" name="Google Shape;465;p37"/>
            <p:cNvSpPr txBox="1"/>
            <p:nvPr/>
          </p:nvSpPr>
          <p:spPr>
            <a:xfrm>
              <a:off x="2163338" y="4185359"/>
              <a:ext cx="3378900" cy="9162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People who smoke traditional cigarettes</a:t>
              </a:r>
              <a:endParaRPr sz="2100" dirty="0">
                <a:solidFill>
                  <a:schemeClr val="lt1"/>
                </a:solidFill>
              </a:endParaRPr>
            </a:p>
          </p:txBody>
        </p:sp>
      </p:grpSp>
      <p:pic>
        <p:nvPicPr>
          <p:cNvPr id="466" name="Google Shape;466;p37"/>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467" name="Google Shape;467;p37"/>
          <p:cNvGrpSpPr/>
          <p:nvPr/>
        </p:nvGrpSpPr>
        <p:grpSpPr>
          <a:xfrm>
            <a:off x="0" y="3002835"/>
            <a:ext cx="9144000" cy="852303"/>
            <a:chOff x="0" y="2860778"/>
            <a:chExt cx="12192000" cy="1136404"/>
          </a:xfrm>
        </p:grpSpPr>
        <p:cxnSp>
          <p:nvCxnSpPr>
            <p:cNvPr id="468" name="Google Shape;468;p3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469" name="Google Shape;469;p37"/>
            <p:cNvSpPr/>
            <p:nvPr/>
          </p:nvSpPr>
          <p:spPr>
            <a:xfrm>
              <a:off x="1452892" y="2860778"/>
              <a:ext cx="9342803"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470" name="Google Shape;470;p37"/>
            <p:cNvSpPr txBox="1"/>
            <p:nvPr/>
          </p:nvSpPr>
          <p:spPr>
            <a:xfrm>
              <a:off x="1325660" y="2955074"/>
              <a:ext cx="9271273" cy="932400"/>
            </a:xfrm>
            <a:prstGeom prst="rect">
              <a:avLst/>
            </a:prstGeom>
            <a:noFill/>
            <a:ln>
              <a:noFill/>
            </a:ln>
          </p:spPr>
          <p:txBody>
            <a:bodyPr spcFirstLastPara="1" wrap="square" lIns="68575" tIns="34275" rIns="68575" bIns="34275" anchor="ctr" anchorCtr="0">
              <a:noAutofit/>
            </a:bodyPr>
            <a:lstStyle/>
            <a:p>
              <a:pPr marL="457200" indent="-368300" algn="ctr">
                <a:lnSpc>
                  <a:spcPct val="115000"/>
                </a:lnSpc>
                <a:buClr>
                  <a:schemeClr val="dk1"/>
                </a:buClr>
                <a:buSzPts val="2200"/>
                <a:buAutoNum type="arabicPeriod"/>
              </a:pPr>
              <a:r>
                <a:rPr lang="en" sz="2200" b="1" dirty="0">
                  <a:solidFill>
                    <a:schemeClr val="lt1"/>
                  </a:solidFill>
                </a:rPr>
                <a:t>4. E-cigarette companies primarily target which group of people with candy/fruit flavorings?</a:t>
              </a:r>
              <a:endParaRPr sz="2200" dirty="0">
                <a:solidFill>
                  <a:schemeClr val="lt1"/>
                </a:solidFill>
              </a:endParaRPr>
            </a:p>
          </p:txBody>
        </p:sp>
      </p:grpSp>
      <p:pic>
        <p:nvPicPr>
          <p:cNvPr id="471" name="Google Shape;471;p3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472" name="Google Shape;472;p3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473" name="Google Shape;473;p3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474" name="Google Shape;474;p37"/>
          <p:cNvGrpSpPr/>
          <p:nvPr/>
        </p:nvGrpSpPr>
        <p:grpSpPr>
          <a:xfrm>
            <a:off x="6464099" y="2599016"/>
            <a:ext cx="2680317" cy="260366"/>
            <a:chOff x="8618369" y="2322355"/>
            <a:chExt cx="3555740" cy="347154"/>
          </a:xfrm>
        </p:grpSpPr>
        <p:cxnSp>
          <p:nvCxnSpPr>
            <p:cNvPr id="475" name="Google Shape;475;p37"/>
            <p:cNvCxnSpPr>
              <a:stCxn id="476"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476" name="Google Shape;476;p3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77" name="Google Shape;477;p3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extLst>
      <p:ext uri="{BB962C8B-B14F-4D97-AF65-F5344CB8AC3E}">
        <p14:creationId xmlns:p14="http://schemas.microsoft.com/office/powerpoint/2010/main" val="229858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3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83" name="Google Shape;483;p38" descr="Ein Bild, das Zeichnung enthält.&#10;&#10;Automatisch generierte Beschreibung"/>
          <p:cNvPicPr preferRelativeResize="0"/>
          <p:nvPr/>
        </p:nvPicPr>
        <p:blipFill rotWithShape="1">
          <a:blip r:embed="rId4">
            <a:alphaModFix/>
          </a:blip>
          <a:srcRect/>
          <a:stretch/>
        </p:blipFill>
        <p:spPr>
          <a:xfrm>
            <a:off x="7872902" y="5636700"/>
            <a:ext cx="1092501" cy="218500"/>
          </a:xfrm>
          <a:prstGeom prst="rect">
            <a:avLst/>
          </a:prstGeom>
          <a:noFill/>
          <a:ln>
            <a:noFill/>
          </a:ln>
        </p:spPr>
      </p:pic>
      <p:sp>
        <p:nvSpPr>
          <p:cNvPr id="484" name="Google Shape;484;p38"/>
          <p:cNvSpPr/>
          <p:nvPr/>
        </p:nvSpPr>
        <p:spPr>
          <a:xfrm>
            <a:off x="1089675" y="1280629"/>
            <a:ext cx="7007100" cy="3905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85" name="Google Shape;485;p38"/>
          <p:cNvSpPr/>
          <p:nvPr/>
        </p:nvSpPr>
        <p:spPr>
          <a:xfrm>
            <a:off x="1341900" y="1767050"/>
            <a:ext cx="2630700" cy="2855700"/>
          </a:xfrm>
          <a:prstGeom prst="rect">
            <a:avLst/>
          </a:prstGeom>
          <a:noFill/>
          <a:ln>
            <a:noFill/>
          </a:ln>
        </p:spPr>
        <p:txBody>
          <a:bodyPr spcFirstLastPara="1" wrap="square" lIns="68575" tIns="34275" rIns="68575" bIns="34275" anchor="ctr" anchorCtr="0">
            <a:noAutofit/>
          </a:bodyPr>
          <a:lstStyle/>
          <a:p>
            <a:pPr algn="ctr">
              <a:lnSpc>
                <a:spcPct val="115000"/>
              </a:lnSpc>
              <a:buClr>
                <a:schemeClr val="dk1"/>
              </a:buClr>
              <a:buSzPts val="1100"/>
            </a:pPr>
            <a:r>
              <a:rPr lang="en" sz="1800" b="1" dirty="0">
                <a:solidFill>
                  <a:schemeClr val="dk1"/>
                </a:solidFill>
              </a:rPr>
              <a:t>Companies sell</a:t>
            </a:r>
          </a:p>
          <a:p>
            <a:pPr algn="ctr">
              <a:lnSpc>
                <a:spcPct val="115000"/>
              </a:lnSpc>
              <a:buClr>
                <a:schemeClr val="dk1"/>
              </a:buClr>
              <a:buSzPts val="1100"/>
            </a:pPr>
            <a:r>
              <a:rPr lang="en" sz="1800" b="1" dirty="0">
                <a:solidFill>
                  <a:schemeClr val="dk1"/>
                </a:solidFill>
              </a:rPr>
              <a:t> e-cigarettes in </a:t>
            </a:r>
            <a:r>
              <a:rPr lang="en" sz="1800" b="1" dirty="0">
                <a:solidFill>
                  <a:schemeClr val="lt1"/>
                </a:solidFill>
              </a:rPr>
              <a:t>thousands</a:t>
            </a:r>
            <a:r>
              <a:rPr lang="en" sz="1800" b="1" dirty="0">
                <a:solidFill>
                  <a:schemeClr val="dk1"/>
                </a:solidFill>
              </a:rPr>
              <a:t> of unique flavors, including candy and fruit flavors that appeal to youth. The </a:t>
            </a:r>
            <a:r>
              <a:rPr lang="en" sz="1800" b="1" dirty="0">
                <a:solidFill>
                  <a:schemeClr val="lt1"/>
                </a:solidFill>
              </a:rPr>
              <a:t>majority</a:t>
            </a:r>
            <a:r>
              <a:rPr lang="en" sz="1800" b="1" dirty="0">
                <a:solidFill>
                  <a:schemeClr val="dk1"/>
                </a:solidFill>
              </a:rPr>
              <a:t> of youth who begin vaping start with flavored products.</a:t>
            </a:r>
            <a:endParaRPr sz="2200" b="1" dirty="0">
              <a:solidFill>
                <a:schemeClr val="dk1"/>
              </a:solidFill>
              <a:latin typeface="Calibri"/>
              <a:ea typeface="Calibri"/>
              <a:cs typeface="Calibri"/>
              <a:sym typeface="Calibri"/>
            </a:endParaRPr>
          </a:p>
        </p:txBody>
      </p:sp>
      <p:pic>
        <p:nvPicPr>
          <p:cNvPr id="486" name="Google Shape;486;p38"/>
          <p:cNvPicPr preferRelativeResize="0"/>
          <p:nvPr/>
        </p:nvPicPr>
        <p:blipFill>
          <a:blip r:embed="rId5">
            <a:alphaModFix/>
          </a:blip>
          <a:stretch>
            <a:fillRect/>
          </a:stretch>
        </p:blipFill>
        <p:spPr>
          <a:xfrm>
            <a:off x="4159351" y="1437864"/>
            <a:ext cx="3590925" cy="3590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3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92" name="Google Shape;492;p39"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93" name="Google Shape;493;p39"/>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94" name="Google Shape;494;p39"/>
          <p:cNvGrpSpPr/>
          <p:nvPr/>
        </p:nvGrpSpPr>
        <p:grpSpPr>
          <a:xfrm>
            <a:off x="4707504" y="4837423"/>
            <a:ext cx="3393121" cy="697263"/>
            <a:chOff x="1452892" y="4172004"/>
            <a:chExt cx="4524162" cy="929684"/>
          </a:xfrm>
        </p:grpSpPr>
        <p:sp>
          <p:nvSpPr>
            <p:cNvPr id="495" name="Google Shape;495;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96" name="Google Shape;496;p39"/>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97" name="Google Shape;497;p39"/>
            <p:cNvSpPr txBox="1"/>
            <p:nvPr/>
          </p:nvSpPr>
          <p:spPr>
            <a:xfrm>
              <a:off x="2210521" y="4236023"/>
              <a:ext cx="3279900" cy="813300"/>
            </a:xfrm>
            <a:prstGeom prst="rect">
              <a:avLst/>
            </a:prstGeom>
            <a:no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498" name="Google Shape;498;p39"/>
          <p:cNvGrpSpPr/>
          <p:nvPr/>
        </p:nvGrpSpPr>
        <p:grpSpPr>
          <a:xfrm>
            <a:off x="1091374" y="4837422"/>
            <a:ext cx="3393121" cy="697264"/>
            <a:chOff x="1452892" y="4172004"/>
            <a:chExt cx="4524162" cy="929685"/>
          </a:xfrm>
        </p:grpSpPr>
        <p:sp>
          <p:nvSpPr>
            <p:cNvPr id="499" name="Google Shape;499;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0" name="Google Shape;500;p39"/>
            <p:cNvSpPr txBox="1"/>
            <p:nvPr/>
          </p:nvSpPr>
          <p:spPr>
            <a:xfrm>
              <a:off x="1717288" y="4381083"/>
              <a:ext cx="511849" cy="52322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01" name="Google Shape;501;p39"/>
            <p:cNvSpPr txBox="1"/>
            <p:nvPr/>
          </p:nvSpPr>
          <p:spPr>
            <a:xfrm>
              <a:off x="2163338" y="4185359"/>
              <a:ext cx="3378818" cy="916330"/>
            </a:xfrm>
            <a:prstGeom prst="rect">
              <a:avLst/>
            </a:prstGeom>
            <a:noFill/>
            <a:ln>
              <a:noFill/>
            </a:ln>
          </p:spPr>
          <p:txBody>
            <a:bodyPr spcFirstLastPara="1" wrap="square" lIns="68575" tIns="34275" rIns="68575" bIns="34275" anchor="ctr" anchorCtr="0">
              <a:normAutofit/>
            </a:bodyPr>
            <a:lstStyle/>
            <a:p>
              <a:pPr algn="ctr"/>
              <a:r>
                <a:rPr lang="en" sz="1700">
                  <a:solidFill>
                    <a:schemeClr val="lt1"/>
                  </a:solidFill>
                </a:rPr>
                <a:t>Placing advertisements by candy</a:t>
              </a:r>
              <a:endParaRPr sz="2400">
                <a:solidFill>
                  <a:schemeClr val="lt1"/>
                </a:solidFill>
              </a:endParaRPr>
            </a:p>
          </p:txBody>
        </p:sp>
      </p:grpSp>
      <p:cxnSp>
        <p:nvCxnSpPr>
          <p:cNvPr id="502" name="Google Shape;502;p39"/>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03" name="Google Shape;503;p39"/>
          <p:cNvSpPr/>
          <p:nvPr/>
        </p:nvSpPr>
        <p:spPr>
          <a:xfrm>
            <a:off x="4705799" y="3991262"/>
            <a:ext cx="3393122" cy="697263"/>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4" name="Google Shape;504;p39"/>
          <p:cNvSpPr txBox="1"/>
          <p:nvPr/>
        </p:nvSpPr>
        <p:spPr>
          <a:xfrm>
            <a:off x="4904097" y="4148071"/>
            <a:ext cx="372469" cy="392415"/>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05" name="Google Shape;505;p39"/>
          <p:cNvSpPr txBox="1"/>
          <p:nvPr/>
        </p:nvSpPr>
        <p:spPr>
          <a:xfrm>
            <a:off x="5319709" y="3996265"/>
            <a:ext cx="2534100" cy="687300"/>
          </a:xfrm>
          <a:prstGeom prst="rect">
            <a:avLst/>
          </a:prstGeom>
          <a:noFill/>
          <a:ln>
            <a:noFill/>
          </a:ln>
        </p:spPr>
        <p:txBody>
          <a:bodyPr spcFirstLastPara="1" wrap="square" lIns="68575" tIns="34275" rIns="68575" bIns="34275" anchor="ctr" anchorCtr="0">
            <a:normAutofit/>
          </a:bodyPr>
          <a:lstStyle/>
          <a:p>
            <a:pPr algn="ctr"/>
            <a:r>
              <a:rPr lang="en" sz="2000">
                <a:solidFill>
                  <a:schemeClr val="lt1"/>
                </a:solidFill>
              </a:rPr>
              <a:t>In store coupons &amp; deals</a:t>
            </a:r>
            <a:endParaRPr sz="2700">
              <a:solidFill>
                <a:schemeClr val="lt1"/>
              </a:solidFill>
            </a:endParaRPr>
          </a:p>
        </p:txBody>
      </p:sp>
      <p:sp>
        <p:nvSpPr>
          <p:cNvPr id="506" name="Google Shape;506;p39"/>
          <p:cNvSpPr/>
          <p:nvPr/>
        </p:nvSpPr>
        <p:spPr>
          <a:xfrm>
            <a:off x="4809122" y="53035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endParaRPr>
              <a:solidFill>
                <a:schemeClr val="lt1"/>
              </a:solidFill>
              <a:latin typeface="Calibri"/>
              <a:ea typeface="Calibri"/>
              <a:cs typeface="Calibri"/>
              <a:sym typeface="Calibri"/>
            </a:endParaRPr>
          </a:p>
        </p:txBody>
      </p:sp>
      <p:grpSp>
        <p:nvGrpSpPr>
          <p:cNvPr id="507" name="Google Shape;507;p39"/>
          <p:cNvGrpSpPr/>
          <p:nvPr/>
        </p:nvGrpSpPr>
        <p:grpSpPr>
          <a:xfrm>
            <a:off x="1089670" y="3991261"/>
            <a:ext cx="3393121" cy="698604"/>
            <a:chOff x="1452892" y="4172004"/>
            <a:chExt cx="4524162" cy="931472"/>
          </a:xfrm>
        </p:grpSpPr>
        <p:sp>
          <p:nvSpPr>
            <p:cNvPr id="508" name="Google Shape;508;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9" name="Google Shape;509;p39"/>
            <p:cNvSpPr txBox="1"/>
            <p:nvPr/>
          </p:nvSpPr>
          <p:spPr>
            <a:xfrm>
              <a:off x="1717288" y="4381083"/>
              <a:ext cx="514121" cy="52322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10" name="Google Shape;510;p39"/>
            <p:cNvSpPr txBox="1"/>
            <p:nvPr/>
          </p:nvSpPr>
          <p:spPr>
            <a:xfrm>
              <a:off x="2027805" y="4187276"/>
              <a:ext cx="3378900" cy="916200"/>
            </a:xfrm>
            <a:prstGeom prst="rect">
              <a:avLst/>
            </a:prstGeom>
            <a:noFill/>
            <a:ln>
              <a:noFill/>
            </a:ln>
          </p:spPr>
          <p:txBody>
            <a:bodyPr spcFirstLastPara="1" wrap="square" lIns="68575" tIns="34275" rIns="68575" bIns="34275" anchor="ctr" anchorCtr="0">
              <a:normAutofit/>
            </a:bodyPr>
            <a:lstStyle/>
            <a:p>
              <a:pPr algn="ctr">
                <a:lnSpc>
                  <a:spcPct val="115000"/>
                </a:lnSpc>
              </a:pPr>
              <a:r>
                <a:rPr lang="en">
                  <a:solidFill>
                    <a:schemeClr val="lt1"/>
                  </a:solidFill>
                </a:rPr>
                <a:t>Brightly colored ads on storefronts and gas pumps</a:t>
              </a:r>
              <a:endParaRPr sz="2100">
                <a:solidFill>
                  <a:schemeClr val="lt1"/>
                </a:solidFill>
              </a:endParaRPr>
            </a:p>
          </p:txBody>
        </p:sp>
      </p:grpSp>
      <p:pic>
        <p:nvPicPr>
          <p:cNvPr id="511" name="Google Shape;511;p39"/>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512" name="Google Shape;512;p39"/>
          <p:cNvGrpSpPr/>
          <p:nvPr/>
        </p:nvGrpSpPr>
        <p:grpSpPr>
          <a:xfrm>
            <a:off x="0" y="3002835"/>
            <a:ext cx="9144000" cy="852305"/>
            <a:chOff x="0" y="2860778"/>
            <a:chExt cx="12192000" cy="1136407"/>
          </a:xfrm>
        </p:grpSpPr>
        <p:cxnSp>
          <p:nvCxnSpPr>
            <p:cNvPr id="513" name="Google Shape;513;p39"/>
            <p:cNvCxnSpPr/>
            <p:nvPr/>
          </p:nvCxnSpPr>
          <p:spPr>
            <a:xfrm rot="10800000" flipH="1">
              <a:off x="0" y="3429000"/>
              <a:ext cx="12192000" cy="1"/>
            </a:xfrm>
            <a:prstGeom prst="straightConnector1">
              <a:avLst/>
            </a:prstGeom>
            <a:noFill/>
            <a:ln w="19050" cap="flat" cmpd="sng">
              <a:solidFill>
                <a:schemeClr val="lt1"/>
              </a:solidFill>
              <a:prstDash val="solid"/>
              <a:miter lim="800000"/>
              <a:headEnd type="none" w="sm" len="sm"/>
              <a:tailEnd type="none" w="sm" len="sm"/>
            </a:ln>
          </p:spPr>
        </p:cxnSp>
        <p:sp>
          <p:nvSpPr>
            <p:cNvPr id="514" name="Google Shape;514;p39"/>
            <p:cNvSpPr/>
            <p:nvPr/>
          </p:nvSpPr>
          <p:spPr>
            <a:xfrm>
              <a:off x="1452892" y="2860778"/>
              <a:ext cx="9342799" cy="1136407"/>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515" name="Google Shape;515;p39"/>
            <p:cNvSpPr txBox="1"/>
            <p:nvPr/>
          </p:nvSpPr>
          <p:spPr>
            <a:xfrm>
              <a:off x="1332955" y="2973934"/>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rgbClr val="FFFFFF"/>
                  </a:solidFill>
                </a:rPr>
                <a:t>5. Which is an example of ‘Point of Sale’ marketing of tobacco products?</a:t>
              </a:r>
              <a:endParaRPr sz="2000">
                <a:solidFill>
                  <a:srgbClr val="FFFFFF"/>
                </a:solidFill>
              </a:endParaRPr>
            </a:p>
          </p:txBody>
        </p:sp>
      </p:grpSp>
      <p:pic>
        <p:nvPicPr>
          <p:cNvPr id="516" name="Google Shape;516;p39"/>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517" name="Google Shape;517;p39"/>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518" name="Google Shape;518;p39"/>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519" name="Google Shape;519;p39"/>
          <p:cNvGrpSpPr/>
          <p:nvPr/>
        </p:nvGrpSpPr>
        <p:grpSpPr>
          <a:xfrm>
            <a:off x="6465385" y="2565517"/>
            <a:ext cx="2680304" cy="263528"/>
            <a:chOff x="8618386" y="2327939"/>
            <a:chExt cx="3555723" cy="351370"/>
          </a:xfrm>
        </p:grpSpPr>
        <p:cxnSp>
          <p:nvCxnSpPr>
            <p:cNvPr id="520" name="Google Shape;520;p39"/>
            <p:cNvCxnSpPr>
              <a:stCxn id="521"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521" name="Google Shape;521;p39"/>
            <p:cNvSpPr/>
            <p:nvPr/>
          </p:nvSpPr>
          <p:spPr>
            <a:xfrm>
              <a:off x="8618386" y="23321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22" name="Google Shape;522;p39"/>
            <p:cNvSpPr txBox="1"/>
            <p:nvPr/>
          </p:nvSpPr>
          <p:spPr>
            <a:xfrm>
              <a:off x="8785840" y="23279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
        <p:nvSpPr>
          <p:cNvPr id="523" name="Google Shape;523;p39"/>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524" name="Google Shape;524;p39"/>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3573"/>
                                        <p:tgtEl>
                                          <p:spTgt spid="517"/>
                                        </p:tgtEl>
                                      </p:cBhvr>
                                    </p:animEffect>
                                  </p:childTnLst>
                                </p:cTn>
                              </p:par>
                              <p:par>
                                <p:cTn id="8" presetID="10" presetClass="entr" presetSubtype="0" fill="hold" nodeType="withEffect">
                                  <p:stCondLst>
                                    <p:cond delay="1000"/>
                                  </p:stCondLst>
                                  <p:childTnLst>
                                    <p:set>
                                      <p:cBhvr>
                                        <p:cTn id="9" dur="1" fill="hold">
                                          <p:stCondLst>
                                            <p:cond delay="0"/>
                                          </p:stCondLst>
                                        </p:cTn>
                                        <p:tgtEl>
                                          <p:spTgt spid="512"/>
                                        </p:tgtEl>
                                        <p:attrNameLst>
                                          <p:attrName>style.visibility</p:attrName>
                                        </p:attrNameLst>
                                      </p:cBhvr>
                                      <p:to>
                                        <p:strVal val="visible"/>
                                      </p:to>
                                    </p:set>
                                    <p:animEffect transition="in" filter="fade">
                                      <p:cBhvr>
                                        <p:cTn id="10" dur="1000"/>
                                        <p:tgtEl>
                                          <p:spTgt spid="512"/>
                                        </p:tgtEl>
                                      </p:cBhvr>
                                    </p:animEffect>
                                  </p:childTnLst>
                                </p:cTn>
                              </p:par>
                              <p:par>
                                <p:cTn id="11" presetID="2" presetClass="entr" presetSubtype="2" fill="hold" nodeType="withEffect">
                                  <p:stCondLst>
                                    <p:cond delay="2250"/>
                                  </p:stCondLst>
                                  <p:childTnLst>
                                    <p:set>
                                      <p:cBhvr>
                                        <p:cTn id="12" dur="1" fill="hold">
                                          <p:stCondLst>
                                            <p:cond delay="0"/>
                                          </p:stCondLst>
                                        </p:cTn>
                                        <p:tgtEl>
                                          <p:spTgt spid="519"/>
                                        </p:tgtEl>
                                        <p:attrNameLst>
                                          <p:attrName>style.visibility</p:attrName>
                                        </p:attrNameLst>
                                      </p:cBhvr>
                                      <p:to>
                                        <p:strVal val="visible"/>
                                      </p:to>
                                    </p:set>
                                    <p:anim calcmode="lin" valueType="num">
                                      <p:cBhvr additive="base">
                                        <p:cTn id="13" dur="500"/>
                                        <p:tgtEl>
                                          <p:spTgt spid="519"/>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5000"/>
                                        <p:tgtEl>
                                          <p:spTgt spid="516"/>
                                        </p:tgtEl>
                                      </p:cBhvr>
                                    </p:animEffect>
                                  </p:childTnLst>
                                </p:cTn>
                              </p:par>
                              <p:par>
                                <p:cTn id="18" presetID="10" presetClass="entr" presetSubtype="0" fill="hold" nodeType="withEffect">
                                  <p:stCondLst>
                                    <p:cond delay="0"/>
                                  </p:stCondLst>
                                  <p:childTnLst>
                                    <p:set>
                                      <p:cBhvr>
                                        <p:cTn id="19" dur="1" fill="hold">
                                          <p:stCondLst>
                                            <p:cond delay="0"/>
                                          </p:stCondLst>
                                        </p:cTn>
                                        <p:tgtEl>
                                          <p:spTgt spid="502"/>
                                        </p:tgtEl>
                                        <p:attrNameLst>
                                          <p:attrName>style.visibility</p:attrName>
                                        </p:attrNameLst>
                                      </p:cBhvr>
                                      <p:to>
                                        <p:strVal val="visible"/>
                                      </p:to>
                                    </p:set>
                                    <p:animEffect transition="in" filter="fade">
                                      <p:cBhvr>
                                        <p:cTn id="20" dur="500"/>
                                        <p:tgtEl>
                                          <p:spTgt spid="502"/>
                                        </p:tgtEl>
                                      </p:cBhvr>
                                    </p:animEffect>
                                  </p:childTnLst>
                                </p:cTn>
                              </p:par>
                              <p:par>
                                <p:cTn id="21" presetID="10" presetClass="entr" presetSubtype="0" fill="hold" nodeType="withEffect">
                                  <p:stCondLst>
                                    <p:cond delay="0"/>
                                  </p:stCondLst>
                                  <p:childTnLst>
                                    <p:set>
                                      <p:cBhvr>
                                        <p:cTn id="22" dur="1" fill="hold">
                                          <p:stCondLst>
                                            <p:cond delay="0"/>
                                          </p:stCondLst>
                                        </p:cTn>
                                        <p:tgtEl>
                                          <p:spTgt spid="493"/>
                                        </p:tgtEl>
                                        <p:attrNameLst>
                                          <p:attrName>style.visibility</p:attrName>
                                        </p:attrNameLst>
                                      </p:cBhvr>
                                      <p:to>
                                        <p:strVal val="visible"/>
                                      </p:to>
                                    </p:set>
                                    <p:animEffect transition="in" filter="fade">
                                      <p:cBhvr>
                                        <p:cTn id="23" dur="500"/>
                                        <p:tgtEl>
                                          <p:spTgt spid="493"/>
                                        </p:tgtEl>
                                      </p:cBhvr>
                                    </p:animEffect>
                                  </p:childTnLst>
                                </p:cTn>
                              </p:par>
                              <p:par>
                                <p:cTn id="24" presetID="2" presetClass="entr" presetSubtype="8" fill="hold" nodeType="withEffect">
                                  <p:stCondLst>
                                    <p:cond delay="500"/>
                                  </p:stCondLst>
                                  <p:childTnLst>
                                    <p:set>
                                      <p:cBhvr>
                                        <p:cTn id="25" dur="1" fill="hold">
                                          <p:stCondLst>
                                            <p:cond delay="0"/>
                                          </p:stCondLst>
                                        </p:cTn>
                                        <p:tgtEl>
                                          <p:spTgt spid="507"/>
                                        </p:tgtEl>
                                        <p:attrNameLst>
                                          <p:attrName>style.visibility</p:attrName>
                                        </p:attrNameLst>
                                      </p:cBhvr>
                                      <p:to>
                                        <p:strVal val="visible"/>
                                      </p:to>
                                    </p:set>
                                    <p:anim calcmode="lin" valueType="num">
                                      <p:cBhvr additive="base">
                                        <p:cTn id="26" dur="500"/>
                                        <p:tgtEl>
                                          <p:spTgt spid="507"/>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503"/>
                                        </p:tgtEl>
                                        <p:attrNameLst>
                                          <p:attrName>style.visibility</p:attrName>
                                        </p:attrNameLst>
                                      </p:cBhvr>
                                      <p:to>
                                        <p:strVal val="visible"/>
                                      </p:to>
                                    </p:set>
                                    <p:anim calcmode="lin" valueType="num">
                                      <p:cBhvr additive="base">
                                        <p:cTn id="29" dur="500"/>
                                        <p:tgtEl>
                                          <p:spTgt spid="503"/>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504"/>
                                        </p:tgtEl>
                                        <p:attrNameLst>
                                          <p:attrName>style.visibility</p:attrName>
                                        </p:attrNameLst>
                                      </p:cBhvr>
                                      <p:to>
                                        <p:strVal val="visible"/>
                                      </p:to>
                                    </p:set>
                                    <p:anim calcmode="lin" valueType="num">
                                      <p:cBhvr additive="base">
                                        <p:cTn id="32" dur="500"/>
                                        <p:tgtEl>
                                          <p:spTgt spid="504"/>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505"/>
                                        </p:tgtEl>
                                        <p:attrNameLst>
                                          <p:attrName>style.visibility</p:attrName>
                                        </p:attrNameLst>
                                      </p:cBhvr>
                                      <p:to>
                                        <p:strVal val="visible"/>
                                      </p:to>
                                    </p:set>
                                    <p:anim calcmode="lin" valueType="num">
                                      <p:cBhvr additive="base">
                                        <p:cTn id="35" dur="500"/>
                                        <p:tgtEl>
                                          <p:spTgt spid="505"/>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498"/>
                                        </p:tgtEl>
                                        <p:attrNameLst>
                                          <p:attrName>style.visibility</p:attrName>
                                        </p:attrNameLst>
                                      </p:cBhvr>
                                      <p:to>
                                        <p:strVal val="visible"/>
                                      </p:to>
                                    </p:set>
                                    <p:anim calcmode="lin" valueType="num">
                                      <p:cBhvr additive="base">
                                        <p:cTn id="38" dur="500"/>
                                        <p:tgtEl>
                                          <p:spTgt spid="498"/>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494"/>
                                        </p:tgtEl>
                                        <p:attrNameLst>
                                          <p:attrName>style.visibility</p:attrName>
                                        </p:attrNameLst>
                                      </p:cBhvr>
                                      <p:to>
                                        <p:strVal val="visible"/>
                                      </p:to>
                                    </p:set>
                                    <p:anim calcmode="lin" valueType="num">
                                      <p:cBhvr additive="base">
                                        <p:cTn id="41" dur="500"/>
                                        <p:tgtEl>
                                          <p:spTgt spid="494"/>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8"/>
                                        </p:tgtEl>
                                        <p:attrNameLst>
                                          <p:attrName>style.visibility</p:attrName>
                                        </p:attrNameLst>
                                      </p:cBhvr>
                                      <p:to>
                                        <p:strVal val="visible"/>
                                      </p:to>
                                    </p:set>
                                    <p:animEffect transition="in" filter="fade">
                                      <p:cBhvr>
                                        <p:cTn id="46" dur="50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30" name="Google Shape;530;p40"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531" name="Google Shape;531;p40"/>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532" name="Google Shape;532;p40"/>
          <p:cNvGrpSpPr/>
          <p:nvPr/>
        </p:nvGrpSpPr>
        <p:grpSpPr>
          <a:xfrm>
            <a:off x="4707503" y="4837423"/>
            <a:ext cx="3393130" cy="697259"/>
            <a:chOff x="1452892" y="4172004"/>
            <a:chExt cx="4524174" cy="929679"/>
          </a:xfrm>
        </p:grpSpPr>
        <p:sp>
          <p:nvSpPr>
            <p:cNvPr id="533" name="Google Shape;533;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34" name="Google Shape;534;p40"/>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535" name="Google Shape;535;p40"/>
            <p:cNvSpPr txBox="1"/>
            <p:nvPr/>
          </p:nvSpPr>
          <p:spPr>
            <a:xfrm>
              <a:off x="2210521" y="4236023"/>
              <a:ext cx="3279900" cy="813300"/>
            </a:xfrm>
            <a:prstGeom prst="rect">
              <a:avLst/>
            </a:prstGeom>
            <a:solidFill>
              <a:schemeClr val="accent2"/>
            </a:solid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536" name="Google Shape;536;p40"/>
          <p:cNvGrpSpPr/>
          <p:nvPr/>
        </p:nvGrpSpPr>
        <p:grpSpPr>
          <a:xfrm>
            <a:off x="1091373" y="4837423"/>
            <a:ext cx="3393130" cy="697259"/>
            <a:chOff x="1452892" y="4172004"/>
            <a:chExt cx="4524174" cy="929679"/>
          </a:xfrm>
        </p:grpSpPr>
        <p:sp>
          <p:nvSpPr>
            <p:cNvPr id="537" name="Google Shape;537;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38" name="Google Shape;538;p40"/>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39" name="Google Shape;539;p40"/>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1700">
                  <a:solidFill>
                    <a:schemeClr val="lt1"/>
                  </a:solidFill>
                </a:rPr>
                <a:t>Placing advertisements by candy</a:t>
              </a:r>
              <a:endParaRPr sz="2400">
                <a:solidFill>
                  <a:schemeClr val="lt1"/>
                </a:solidFill>
              </a:endParaRPr>
            </a:p>
          </p:txBody>
        </p:sp>
      </p:grpSp>
      <p:cxnSp>
        <p:nvCxnSpPr>
          <p:cNvPr id="540" name="Google Shape;540;p40"/>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41" name="Google Shape;541;p40"/>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42" name="Google Shape;542;p40"/>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43" name="Google Shape;543;p40"/>
          <p:cNvSpPr txBox="1"/>
          <p:nvPr/>
        </p:nvSpPr>
        <p:spPr>
          <a:xfrm>
            <a:off x="5319709" y="3996265"/>
            <a:ext cx="2534100" cy="687300"/>
          </a:xfrm>
          <a:prstGeom prst="rect">
            <a:avLst/>
          </a:prstGeom>
          <a:noFill/>
          <a:ln>
            <a:noFill/>
          </a:ln>
        </p:spPr>
        <p:txBody>
          <a:bodyPr spcFirstLastPara="1" wrap="square" lIns="68575" tIns="34275" rIns="68575" bIns="34275" anchor="ctr" anchorCtr="0">
            <a:normAutofit/>
          </a:bodyPr>
          <a:lstStyle/>
          <a:p>
            <a:pPr algn="ctr"/>
            <a:r>
              <a:rPr lang="en" sz="2000">
                <a:solidFill>
                  <a:schemeClr val="lt1"/>
                </a:solidFill>
              </a:rPr>
              <a:t>In store coupons &amp; deals</a:t>
            </a:r>
            <a:endParaRPr sz="2700">
              <a:solidFill>
                <a:schemeClr val="lt1"/>
              </a:solidFill>
            </a:endParaRPr>
          </a:p>
        </p:txBody>
      </p:sp>
      <p:sp>
        <p:nvSpPr>
          <p:cNvPr id="544" name="Google Shape;544;p40"/>
          <p:cNvSpPr/>
          <p:nvPr/>
        </p:nvSpPr>
        <p:spPr>
          <a:xfrm>
            <a:off x="4809122" y="53035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endParaRPr>
              <a:solidFill>
                <a:schemeClr val="lt1"/>
              </a:solidFill>
              <a:latin typeface="Calibri"/>
              <a:ea typeface="Calibri"/>
              <a:cs typeface="Calibri"/>
              <a:sym typeface="Calibri"/>
            </a:endParaRPr>
          </a:p>
        </p:txBody>
      </p:sp>
      <p:grpSp>
        <p:nvGrpSpPr>
          <p:cNvPr id="545" name="Google Shape;545;p40"/>
          <p:cNvGrpSpPr/>
          <p:nvPr/>
        </p:nvGrpSpPr>
        <p:grpSpPr>
          <a:xfrm>
            <a:off x="1089669" y="3991261"/>
            <a:ext cx="3393130" cy="698604"/>
            <a:chOff x="1452892" y="4172004"/>
            <a:chExt cx="4524174" cy="931472"/>
          </a:xfrm>
        </p:grpSpPr>
        <p:sp>
          <p:nvSpPr>
            <p:cNvPr id="546" name="Google Shape;546;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47" name="Google Shape;547;p40"/>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48" name="Google Shape;548;p40"/>
            <p:cNvSpPr txBox="1"/>
            <p:nvPr/>
          </p:nvSpPr>
          <p:spPr>
            <a:xfrm>
              <a:off x="2027805" y="4187276"/>
              <a:ext cx="3378900" cy="916200"/>
            </a:xfrm>
            <a:prstGeom prst="rect">
              <a:avLst/>
            </a:prstGeom>
            <a:noFill/>
            <a:ln>
              <a:noFill/>
            </a:ln>
          </p:spPr>
          <p:txBody>
            <a:bodyPr spcFirstLastPara="1" wrap="square" lIns="68575" tIns="34275" rIns="68575" bIns="34275" anchor="ctr" anchorCtr="0">
              <a:normAutofit/>
            </a:bodyPr>
            <a:lstStyle/>
            <a:p>
              <a:pPr algn="ctr">
                <a:lnSpc>
                  <a:spcPct val="115000"/>
                </a:lnSpc>
              </a:pPr>
              <a:r>
                <a:rPr lang="en">
                  <a:solidFill>
                    <a:schemeClr val="lt1"/>
                  </a:solidFill>
                </a:rPr>
                <a:t>Brightly colored ads on storefronts and gas pumps</a:t>
              </a:r>
              <a:endParaRPr sz="2100">
                <a:solidFill>
                  <a:schemeClr val="lt1"/>
                </a:solidFill>
              </a:endParaRPr>
            </a:p>
          </p:txBody>
        </p:sp>
      </p:grpSp>
      <p:pic>
        <p:nvPicPr>
          <p:cNvPr id="549" name="Google Shape;549;p40"/>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550" name="Google Shape;550;p40"/>
          <p:cNvGrpSpPr/>
          <p:nvPr/>
        </p:nvGrpSpPr>
        <p:grpSpPr>
          <a:xfrm>
            <a:off x="0" y="3002835"/>
            <a:ext cx="9144000" cy="852303"/>
            <a:chOff x="0" y="2860778"/>
            <a:chExt cx="12192000" cy="1136404"/>
          </a:xfrm>
        </p:grpSpPr>
        <p:cxnSp>
          <p:nvCxnSpPr>
            <p:cNvPr id="551" name="Google Shape;551;p40"/>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552" name="Google Shape;552;p40"/>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553" name="Google Shape;553;p40"/>
            <p:cNvSpPr txBox="1"/>
            <p:nvPr/>
          </p:nvSpPr>
          <p:spPr>
            <a:xfrm>
              <a:off x="1332955" y="2973934"/>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rgbClr val="FFFFFF"/>
                  </a:solidFill>
                </a:rPr>
                <a:t>5. Which is an example of ‘Point of Sale’ marketing of tobacco products?</a:t>
              </a:r>
              <a:endParaRPr sz="2000">
                <a:solidFill>
                  <a:srgbClr val="FFFFFF"/>
                </a:solidFill>
              </a:endParaRPr>
            </a:p>
          </p:txBody>
        </p:sp>
      </p:grpSp>
      <p:pic>
        <p:nvPicPr>
          <p:cNvPr id="554" name="Google Shape;554;p40"/>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555" name="Google Shape;555;p40"/>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556" name="Google Shape;556;p40"/>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557" name="Google Shape;557;p40"/>
          <p:cNvGrpSpPr/>
          <p:nvPr/>
        </p:nvGrpSpPr>
        <p:grpSpPr>
          <a:xfrm>
            <a:off x="6465385" y="2565517"/>
            <a:ext cx="2680304" cy="263528"/>
            <a:chOff x="8618386" y="2327939"/>
            <a:chExt cx="3555723" cy="351370"/>
          </a:xfrm>
        </p:grpSpPr>
        <p:cxnSp>
          <p:nvCxnSpPr>
            <p:cNvPr id="558" name="Google Shape;558;p40"/>
            <p:cNvCxnSpPr>
              <a:stCxn id="55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559" name="Google Shape;559;p40"/>
            <p:cNvSpPr/>
            <p:nvPr/>
          </p:nvSpPr>
          <p:spPr>
            <a:xfrm>
              <a:off x="8618386" y="23321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60" name="Google Shape;560;p40"/>
            <p:cNvSpPr txBox="1"/>
            <p:nvPr/>
          </p:nvSpPr>
          <p:spPr>
            <a:xfrm>
              <a:off x="8785840" y="23279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
        <p:nvSpPr>
          <p:cNvPr id="561" name="Google Shape;561;p40"/>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562" name="Google Shape;562;p40"/>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68" name="Google Shape;568;p41" descr="Ein Bild, das Zeichnung enthält.&#10;&#10;Automatisch generierte Beschreibung"/>
          <p:cNvPicPr preferRelativeResize="0"/>
          <p:nvPr/>
        </p:nvPicPr>
        <p:blipFill rotWithShape="1">
          <a:blip r:embed="rId4">
            <a:alphaModFix/>
          </a:blip>
          <a:srcRect/>
          <a:stretch/>
        </p:blipFill>
        <p:spPr>
          <a:xfrm>
            <a:off x="8395355" y="5741201"/>
            <a:ext cx="570051" cy="114000"/>
          </a:xfrm>
          <a:prstGeom prst="rect">
            <a:avLst/>
          </a:prstGeom>
          <a:noFill/>
          <a:ln>
            <a:noFill/>
          </a:ln>
        </p:spPr>
      </p:pic>
      <p:sp>
        <p:nvSpPr>
          <p:cNvPr id="569" name="Google Shape;569;p41"/>
          <p:cNvSpPr/>
          <p:nvPr/>
        </p:nvSpPr>
        <p:spPr>
          <a:xfrm>
            <a:off x="1068450" y="1361704"/>
            <a:ext cx="7007100" cy="3824100"/>
          </a:xfrm>
          <a:prstGeom prst="roundRect">
            <a:avLst>
              <a:gd name="adj" fmla="val 16667"/>
            </a:avLst>
          </a:prstGeom>
          <a:solidFill>
            <a:schemeClr val="lt1">
              <a:alpha val="49803"/>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70" name="Google Shape;570;p41"/>
          <p:cNvSpPr/>
          <p:nvPr/>
        </p:nvSpPr>
        <p:spPr>
          <a:xfrm>
            <a:off x="1068450" y="1929200"/>
            <a:ext cx="2612700" cy="28938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buClr>
                <a:schemeClr val="dk1"/>
              </a:buClr>
              <a:buSzPts val="1100"/>
            </a:pPr>
            <a:endParaRPr sz="2000" b="1">
              <a:solidFill>
                <a:schemeClr val="dk1"/>
              </a:solidFill>
            </a:endParaRPr>
          </a:p>
          <a:p>
            <a:pPr algn="ctr">
              <a:spcBef>
                <a:spcPts val="1200"/>
              </a:spcBef>
              <a:buClr>
                <a:schemeClr val="dk1"/>
              </a:buClr>
              <a:buSzPts val="1400"/>
            </a:pPr>
            <a:endParaRPr b="1">
              <a:solidFill>
                <a:schemeClr val="dk1"/>
              </a:solidFill>
              <a:latin typeface="Calibri"/>
              <a:ea typeface="Calibri"/>
              <a:cs typeface="Calibri"/>
              <a:sym typeface="Calibri"/>
            </a:endParaRPr>
          </a:p>
        </p:txBody>
      </p:sp>
      <p:pic>
        <p:nvPicPr>
          <p:cNvPr id="571" name="Google Shape;571;p41"/>
          <p:cNvPicPr preferRelativeResize="0"/>
          <p:nvPr/>
        </p:nvPicPr>
        <p:blipFill>
          <a:blip r:embed="rId5">
            <a:alphaModFix/>
          </a:blip>
          <a:stretch>
            <a:fillRect/>
          </a:stretch>
        </p:blipFill>
        <p:spPr>
          <a:xfrm>
            <a:off x="1423226" y="1514801"/>
            <a:ext cx="3306675" cy="2200125"/>
          </a:xfrm>
          <a:prstGeom prst="rect">
            <a:avLst/>
          </a:prstGeom>
          <a:noFill/>
          <a:ln>
            <a:noFill/>
          </a:ln>
        </p:spPr>
      </p:pic>
      <p:pic>
        <p:nvPicPr>
          <p:cNvPr id="572" name="Google Shape;572;p41"/>
          <p:cNvPicPr preferRelativeResize="0"/>
          <p:nvPr/>
        </p:nvPicPr>
        <p:blipFill rotWithShape="1">
          <a:blip r:embed="rId6">
            <a:alphaModFix/>
          </a:blip>
          <a:srcRect r="8088" b="7535"/>
          <a:stretch/>
        </p:blipFill>
        <p:spPr>
          <a:xfrm>
            <a:off x="4801975" y="1514800"/>
            <a:ext cx="2916116" cy="2200124"/>
          </a:xfrm>
          <a:prstGeom prst="rect">
            <a:avLst/>
          </a:prstGeom>
          <a:noFill/>
          <a:ln>
            <a:noFill/>
          </a:ln>
        </p:spPr>
      </p:pic>
      <p:pic>
        <p:nvPicPr>
          <p:cNvPr id="573" name="Google Shape;573;p41"/>
          <p:cNvPicPr preferRelativeResize="0"/>
          <p:nvPr/>
        </p:nvPicPr>
        <p:blipFill>
          <a:blip r:embed="rId7">
            <a:alphaModFix/>
          </a:blip>
          <a:stretch>
            <a:fillRect/>
          </a:stretch>
        </p:blipFill>
        <p:spPr>
          <a:xfrm>
            <a:off x="2914650" y="3754864"/>
            <a:ext cx="3314700" cy="138112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4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79" name="Google Shape;579;p42"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580" name="Google Shape;580;p42"/>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581" name="Google Shape;581;p42"/>
          <p:cNvGrpSpPr/>
          <p:nvPr/>
        </p:nvGrpSpPr>
        <p:grpSpPr>
          <a:xfrm>
            <a:off x="4707503" y="4824639"/>
            <a:ext cx="3393130" cy="710043"/>
            <a:chOff x="1452892" y="4154959"/>
            <a:chExt cx="4524174" cy="946724"/>
          </a:xfrm>
        </p:grpSpPr>
        <p:sp>
          <p:nvSpPr>
            <p:cNvPr id="582" name="Google Shape;582;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83" name="Google Shape;583;p42"/>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584" name="Google Shape;584;p42"/>
            <p:cNvSpPr txBox="1"/>
            <p:nvPr/>
          </p:nvSpPr>
          <p:spPr>
            <a:xfrm>
              <a:off x="2163338" y="4154959"/>
              <a:ext cx="3378900" cy="916200"/>
            </a:xfrm>
            <a:prstGeom prst="rect">
              <a:avLst/>
            </a:prstGeom>
            <a:noFill/>
            <a:ln>
              <a:noFill/>
            </a:ln>
          </p:spPr>
          <p:txBody>
            <a:bodyPr spcFirstLastPara="1" wrap="square" lIns="68575" tIns="34275" rIns="68575" bIns="34275" anchor="ctr" anchorCtr="0">
              <a:normAutofit/>
            </a:bodyPr>
            <a:lstStyle/>
            <a:p>
              <a:r>
                <a:rPr lang="en" sz="2300" dirty="0">
                  <a:solidFill>
                    <a:schemeClr val="lt1"/>
                  </a:solidFill>
                </a:rPr>
                <a:t>None of the above</a:t>
              </a:r>
              <a:endParaRPr sz="2300" dirty="0">
                <a:solidFill>
                  <a:schemeClr val="lt1"/>
                </a:solidFill>
              </a:endParaRPr>
            </a:p>
          </p:txBody>
        </p:sp>
      </p:grpSp>
      <p:grpSp>
        <p:nvGrpSpPr>
          <p:cNvPr id="585" name="Google Shape;585;p42"/>
          <p:cNvGrpSpPr/>
          <p:nvPr/>
        </p:nvGrpSpPr>
        <p:grpSpPr>
          <a:xfrm>
            <a:off x="1091373" y="4837423"/>
            <a:ext cx="3393130" cy="697259"/>
            <a:chOff x="1452892" y="4172004"/>
            <a:chExt cx="4524174" cy="929679"/>
          </a:xfrm>
        </p:grpSpPr>
        <p:sp>
          <p:nvSpPr>
            <p:cNvPr id="586" name="Google Shape;586;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87" name="Google Shape;587;p42"/>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88" name="Google Shape;588;p42"/>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2000" dirty="0">
                  <a:solidFill>
                    <a:schemeClr val="lt1"/>
                  </a:solidFill>
                </a:rPr>
                <a:t>Around Children</a:t>
              </a:r>
              <a:endParaRPr sz="2000" dirty="0">
                <a:solidFill>
                  <a:schemeClr val="lt1"/>
                </a:solidFill>
              </a:endParaRPr>
            </a:p>
          </p:txBody>
        </p:sp>
      </p:grpSp>
      <p:cxnSp>
        <p:nvCxnSpPr>
          <p:cNvPr id="589" name="Google Shape;589;p42"/>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90" name="Google Shape;590;p42"/>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91" name="Google Shape;591;p42"/>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92" name="Google Shape;592;p42"/>
          <p:cNvSpPr txBox="1"/>
          <p:nvPr/>
        </p:nvSpPr>
        <p:spPr>
          <a:xfrm>
            <a:off x="5193609" y="3991252"/>
            <a:ext cx="2534100" cy="6873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While Breastfeeding</a:t>
            </a:r>
            <a:endParaRPr sz="2800" dirty="0">
              <a:solidFill>
                <a:schemeClr val="lt1"/>
              </a:solidFill>
            </a:endParaRPr>
          </a:p>
        </p:txBody>
      </p:sp>
      <p:grpSp>
        <p:nvGrpSpPr>
          <p:cNvPr id="593" name="Google Shape;593;p42"/>
          <p:cNvGrpSpPr/>
          <p:nvPr/>
        </p:nvGrpSpPr>
        <p:grpSpPr>
          <a:xfrm>
            <a:off x="1089669" y="3991262"/>
            <a:ext cx="3393130" cy="698591"/>
            <a:chOff x="1452892" y="4172004"/>
            <a:chExt cx="4524174" cy="931455"/>
          </a:xfrm>
        </p:grpSpPr>
        <p:sp>
          <p:nvSpPr>
            <p:cNvPr id="594" name="Google Shape;594;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95" name="Google Shape;595;p42"/>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96" name="Google Shape;596;p42"/>
            <p:cNvSpPr txBox="1"/>
            <p:nvPr/>
          </p:nvSpPr>
          <p:spPr>
            <a:xfrm>
              <a:off x="2111905" y="4187259"/>
              <a:ext cx="3378900" cy="916200"/>
            </a:xfrm>
            <a:prstGeom prst="rect">
              <a:avLst/>
            </a:prstGeom>
            <a:noFill/>
            <a:ln>
              <a:noFill/>
            </a:ln>
          </p:spPr>
          <p:txBody>
            <a:bodyPr spcFirstLastPara="1" wrap="square" lIns="68575" tIns="34275" rIns="68575" bIns="34275" anchor="ctr" anchorCtr="0">
              <a:noAutofit/>
            </a:bodyPr>
            <a:lstStyle/>
            <a:p>
              <a:pPr algn="ctr"/>
              <a:r>
                <a:rPr lang="en" sz="2000" dirty="0">
                  <a:solidFill>
                    <a:schemeClr val="lt1"/>
                  </a:solidFill>
                </a:rPr>
                <a:t>While Pregnant</a:t>
              </a:r>
              <a:endParaRPr sz="2700" dirty="0">
                <a:solidFill>
                  <a:schemeClr val="lt1"/>
                </a:solidFill>
              </a:endParaRPr>
            </a:p>
          </p:txBody>
        </p:sp>
      </p:grpSp>
      <p:pic>
        <p:nvPicPr>
          <p:cNvPr id="597" name="Google Shape;597;p42"/>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598" name="Google Shape;598;p42"/>
          <p:cNvGrpSpPr/>
          <p:nvPr/>
        </p:nvGrpSpPr>
        <p:grpSpPr>
          <a:xfrm>
            <a:off x="0" y="3002835"/>
            <a:ext cx="9144000" cy="852303"/>
            <a:chOff x="0" y="2860778"/>
            <a:chExt cx="12192000" cy="1136404"/>
          </a:xfrm>
        </p:grpSpPr>
        <p:cxnSp>
          <p:nvCxnSpPr>
            <p:cNvPr id="599" name="Google Shape;599;p42"/>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00" name="Google Shape;600;p42"/>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01" name="Google Shape;601;p42"/>
            <p:cNvSpPr txBox="1"/>
            <p:nvPr/>
          </p:nvSpPr>
          <p:spPr>
            <a:xfrm>
              <a:off x="1669433" y="3062450"/>
              <a:ext cx="85266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100" b="1" dirty="0">
                  <a:solidFill>
                    <a:schemeClr val="lt1"/>
                  </a:solidFill>
                </a:rPr>
                <a:t>6. When is it safe to use marijuana?</a:t>
              </a:r>
              <a:endParaRPr sz="2100" b="1" dirty="0">
                <a:solidFill>
                  <a:schemeClr val="lt1"/>
                </a:solidFill>
              </a:endParaRPr>
            </a:p>
            <a:p>
              <a:pPr marL="457200">
                <a:lnSpc>
                  <a:spcPct val="115000"/>
                </a:lnSpc>
              </a:pPr>
              <a:endParaRPr sz="1100" b="1" dirty="0">
                <a:solidFill>
                  <a:schemeClr val="lt1"/>
                </a:solidFill>
              </a:endParaRPr>
            </a:p>
          </p:txBody>
        </p:sp>
      </p:grpSp>
      <p:pic>
        <p:nvPicPr>
          <p:cNvPr id="602" name="Google Shape;602;p42"/>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03" name="Google Shape;603;p42"/>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04" name="Google Shape;604;p42"/>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05" name="Google Shape;605;p42"/>
          <p:cNvGrpSpPr/>
          <p:nvPr/>
        </p:nvGrpSpPr>
        <p:grpSpPr>
          <a:xfrm>
            <a:off x="6464099" y="2599016"/>
            <a:ext cx="2680317" cy="260366"/>
            <a:chOff x="8618369" y="2322355"/>
            <a:chExt cx="3555740" cy="347154"/>
          </a:xfrm>
        </p:grpSpPr>
        <p:cxnSp>
          <p:nvCxnSpPr>
            <p:cNvPr id="606" name="Google Shape;606;p42"/>
            <p:cNvCxnSpPr>
              <a:stCxn id="60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07" name="Google Shape;607;p42"/>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08" name="Google Shape;608;p42"/>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609" name="Google Shape;609;p42"/>
          <p:cNvGrpSpPr/>
          <p:nvPr/>
        </p:nvGrpSpPr>
        <p:grpSpPr>
          <a:xfrm>
            <a:off x="7120923" y="1159966"/>
            <a:ext cx="1490596" cy="260366"/>
            <a:chOff x="9395100" y="2116888"/>
            <a:chExt cx="1977442" cy="347154"/>
          </a:xfrm>
        </p:grpSpPr>
        <p:sp>
          <p:nvSpPr>
            <p:cNvPr id="610" name="Google Shape;610;p4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11" name="Google Shape;611;p42"/>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612" name="Google Shape;612;p42"/>
          <p:cNvGrpSpPr/>
          <p:nvPr/>
        </p:nvGrpSpPr>
        <p:grpSpPr>
          <a:xfrm>
            <a:off x="7157646" y="1474420"/>
            <a:ext cx="1453420" cy="260366"/>
            <a:chOff x="9395100" y="2116888"/>
            <a:chExt cx="1977442" cy="347154"/>
          </a:xfrm>
        </p:grpSpPr>
        <p:sp>
          <p:nvSpPr>
            <p:cNvPr id="613" name="Google Shape;613;p4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14" name="Google Shape;614;p42"/>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3573"/>
                                        <p:tgtEl>
                                          <p:spTgt spid="603"/>
                                        </p:tgtEl>
                                      </p:cBhvr>
                                    </p:animEffect>
                                  </p:childTnLst>
                                </p:cTn>
                              </p:par>
                              <p:par>
                                <p:cTn id="8" presetID="10" presetClass="entr" presetSubtype="0" fill="hold" nodeType="withEffect">
                                  <p:stCondLst>
                                    <p:cond delay="1000"/>
                                  </p:stCondLst>
                                  <p:childTnLst>
                                    <p:set>
                                      <p:cBhvr>
                                        <p:cTn id="9" dur="1" fill="hold">
                                          <p:stCondLst>
                                            <p:cond delay="0"/>
                                          </p:stCondLst>
                                        </p:cTn>
                                        <p:tgtEl>
                                          <p:spTgt spid="598"/>
                                        </p:tgtEl>
                                        <p:attrNameLst>
                                          <p:attrName>style.visibility</p:attrName>
                                        </p:attrNameLst>
                                      </p:cBhvr>
                                      <p:to>
                                        <p:strVal val="visible"/>
                                      </p:to>
                                    </p:set>
                                    <p:animEffect transition="in" filter="fade">
                                      <p:cBhvr>
                                        <p:cTn id="10" dur="1000"/>
                                        <p:tgtEl>
                                          <p:spTgt spid="598"/>
                                        </p:tgtEl>
                                      </p:cBhvr>
                                    </p:animEffect>
                                  </p:childTnLst>
                                </p:cTn>
                              </p:par>
                              <p:par>
                                <p:cTn id="11" presetID="2" presetClass="entr" presetSubtype="2" fill="hold" nodeType="withEffect">
                                  <p:stCondLst>
                                    <p:cond delay="2250"/>
                                  </p:stCondLst>
                                  <p:childTnLst>
                                    <p:set>
                                      <p:cBhvr>
                                        <p:cTn id="12" dur="1" fill="hold">
                                          <p:stCondLst>
                                            <p:cond delay="0"/>
                                          </p:stCondLst>
                                        </p:cTn>
                                        <p:tgtEl>
                                          <p:spTgt spid="605"/>
                                        </p:tgtEl>
                                        <p:attrNameLst>
                                          <p:attrName>style.visibility</p:attrName>
                                        </p:attrNameLst>
                                      </p:cBhvr>
                                      <p:to>
                                        <p:strVal val="visible"/>
                                      </p:to>
                                    </p:set>
                                    <p:anim calcmode="lin" valueType="num">
                                      <p:cBhvr additive="base">
                                        <p:cTn id="13" dur="500"/>
                                        <p:tgtEl>
                                          <p:spTgt spid="60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602"/>
                                        </p:tgtEl>
                                        <p:attrNameLst>
                                          <p:attrName>style.visibility</p:attrName>
                                        </p:attrNameLst>
                                      </p:cBhvr>
                                      <p:to>
                                        <p:strVal val="visible"/>
                                      </p:to>
                                    </p:set>
                                    <p:animEffect transition="in" filter="fade">
                                      <p:cBhvr>
                                        <p:cTn id="17" dur="5000"/>
                                        <p:tgtEl>
                                          <p:spTgt spid="602"/>
                                        </p:tgtEl>
                                      </p:cBhvr>
                                    </p:animEffect>
                                  </p:childTnLst>
                                </p:cTn>
                              </p:par>
                              <p:par>
                                <p:cTn id="18" presetID="10" presetClass="entr" presetSubtype="0" fill="hold" nodeType="withEffect">
                                  <p:stCondLst>
                                    <p:cond delay="0"/>
                                  </p:stCondLst>
                                  <p:childTnLst>
                                    <p:set>
                                      <p:cBhvr>
                                        <p:cTn id="19" dur="1" fill="hold">
                                          <p:stCondLst>
                                            <p:cond delay="0"/>
                                          </p:stCondLst>
                                        </p:cTn>
                                        <p:tgtEl>
                                          <p:spTgt spid="589"/>
                                        </p:tgtEl>
                                        <p:attrNameLst>
                                          <p:attrName>style.visibility</p:attrName>
                                        </p:attrNameLst>
                                      </p:cBhvr>
                                      <p:to>
                                        <p:strVal val="visible"/>
                                      </p:to>
                                    </p:set>
                                    <p:animEffect transition="in" filter="fade">
                                      <p:cBhvr>
                                        <p:cTn id="20" dur="500"/>
                                        <p:tgtEl>
                                          <p:spTgt spid="589"/>
                                        </p:tgtEl>
                                      </p:cBhvr>
                                    </p:animEffect>
                                  </p:childTnLst>
                                </p:cTn>
                              </p:par>
                              <p:par>
                                <p:cTn id="21" presetID="10" presetClass="entr" presetSubtype="0" fill="hold" nodeType="withEffect">
                                  <p:stCondLst>
                                    <p:cond delay="0"/>
                                  </p:stCondLst>
                                  <p:childTnLst>
                                    <p:set>
                                      <p:cBhvr>
                                        <p:cTn id="22" dur="1" fill="hold">
                                          <p:stCondLst>
                                            <p:cond delay="0"/>
                                          </p:stCondLst>
                                        </p:cTn>
                                        <p:tgtEl>
                                          <p:spTgt spid="580"/>
                                        </p:tgtEl>
                                        <p:attrNameLst>
                                          <p:attrName>style.visibility</p:attrName>
                                        </p:attrNameLst>
                                      </p:cBhvr>
                                      <p:to>
                                        <p:strVal val="visible"/>
                                      </p:to>
                                    </p:set>
                                    <p:animEffect transition="in" filter="fade">
                                      <p:cBhvr>
                                        <p:cTn id="23" dur="500"/>
                                        <p:tgtEl>
                                          <p:spTgt spid="580"/>
                                        </p:tgtEl>
                                      </p:cBhvr>
                                    </p:animEffect>
                                  </p:childTnLst>
                                </p:cTn>
                              </p:par>
                              <p:par>
                                <p:cTn id="24" presetID="2" presetClass="entr" presetSubtype="8" fill="hold" nodeType="withEffect">
                                  <p:stCondLst>
                                    <p:cond delay="500"/>
                                  </p:stCondLst>
                                  <p:childTnLst>
                                    <p:set>
                                      <p:cBhvr>
                                        <p:cTn id="25" dur="1" fill="hold">
                                          <p:stCondLst>
                                            <p:cond delay="0"/>
                                          </p:stCondLst>
                                        </p:cTn>
                                        <p:tgtEl>
                                          <p:spTgt spid="593"/>
                                        </p:tgtEl>
                                        <p:attrNameLst>
                                          <p:attrName>style.visibility</p:attrName>
                                        </p:attrNameLst>
                                      </p:cBhvr>
                                      <p:to>
                                        <p:strVal val="visible"/>
                                      </p:to>
                                    </p:set>
                                    <p:anim calcmode="lin" valueType="num">
                                      <p:cBhvr additive="base">
                                        <p:cTn id="26" dur="500"/>
                                        <p:tgtEl>
                                          <p:spTgt spid="59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590"/>
                                        </p:tgtEl>
                                        <p:attrNameLst>
                                          <p:attrName>style.visibility</p:attrName>
                                        </p:attrNameLst>
                                      </p:cBhvr>
                                      <p:to>
                                        <p:strVal val="visible"/>
                                      </p:to>
                                    </p:set>
                                    <p:anim calcmode="lin" valueType="num">
                                      <p:cBhvr additive="base">
                                        <p:cTn id="29" dur="500"/>
                                        <p:tgtEl>
                                          <p:spTgt spid="590"/>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591"/>
                                        </p:tgtEl>
                                        <p:attrNameLst>
                                          <p:attrName>style.visibility</p:attrName>
                                        </p:attrNameLst>
                                      </p:cBhvr>
                                      <p:to>
                                        <p:strVal val="visible"/>
                                      </p:to>
                                    </p:set>
                                    <p:anim calcmode="lin" valueType="num">
                                      <p:cBhvr additive="base">
                                        <p:cTn id="32" dur="500"/>
                                        <p:tgtEl>
                                          <p:spTgt spid="591"/>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592"/>
                                        </p:tgtEl>
                                        <p:attrNameLst>
                                          <p:attrName>style.visibility</p:attrName>
                                        </p:attrNameLst>
                                      </p:cBhvr>
                                      <p:to>
                                        <p:strVal val="visible"/>
                                      </p:to>
                                    </p:set>
                                    <p:anim calcmode="lin" valueType="num">
                                      <p:cBhvr additive="base">
                                        <p:cTn id="35" dur="500"/>
                                        <p:tgtEl>
                                          <p:spTgt spid="592"/>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585"/>
                                        </p:tgtEl>
                                        <p:attrNameLst>
                                          <p:attrName>style.visibility</p:attrName>
                                        </p:attrNameLst>
                                      </p:cBhvr>
                                      <p:to>
                                        <p:strVal val="visible"/>
                                      </p:to>
                                    </p:set>
                                    <p:anim calcmode="lin" valueType="num">
                                      <p:cBhvr additive="base">
                                        <p:cTn id="38" dur="500"/>
                                        <p:tgtEl>
                                          <p:spTgt spid="585"/>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581"/>
                                        </p:tgtEl>
                                        <p:attrNameLst>
                                          <p:attrName>style.visibility</p:attrName>
                                        </p:attrNameLst>
                                      </p:cBhvr>
                                      <p:to>
                                        <p:strVal val="visible"/>
                                      </p:to>
                                    </p:set>
                                    <p:anim calcmode="lin" valueType="num">
                                      <p:cBhvr additive="base">
                                        <p:cTn id="41" dur="500"/>
                                        <p:tgtEl>
                                          <p:spTgt spid="581"/>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4"/>
                                        </p:tgtEl>
                                        <p:attrNameLst>
                                          <p:attrName>style.visibility</p:attrName>
                                        </p:attrNameLst>
                                      </p:cBhvr>
                                      <p:to>
                                        <p:strVal val="visible"/>
                                      </p:to>
                                    </p:set>
                                    <p:animEffect transition="in" filter="fade">
                                      <p:cBhvr>
                                        <p:cTn id="46" dur="5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4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20" name="Google Shape;620;p43"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621" name="Google Shape;621;p43"/>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622" name="Google Shape;622;p43"/>
          <p:cNvGrpSpPr/>
          <p:nvPr/>
        </p:nvGrpSpPr>
        <p:grpSpPr>
          <a:xfrm>
            <a:off x="4707503" y="4837423"/>
            <a:ext cx="3393130" cy="697259"/>
            <a:chOff x="1452892" y="4172004"/>
            <a:chExt cx="4524174" cy="929679"/>
          </a:xfrm>
        </p:grpSpPr>
        <p:sp>
          <p:nvSpPr>
            <p:cNvPr id="623" name="Google Shape;623;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24" name="Google Shape;624;p43"/>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625" name="Google Shape;625;p43"/>
            <p:cNvSpPr txBox="1"/>
            <p:nvPr/>
          </p:nvSpPr>
          <p:spPr>
            <a:xfrm>
              <a:off x="2213787" y="4172007"/>
              <a:ext cx="3328500" cy="899100"/>
            </a:xfrm>
            <a:prstGeom prst="rect">
              <a:avLst/>
            </a:prstGeom>
            <a:solidFill>
              <a:schemeClr val="accent2"/>
            </a:solidFill>
            <a:ln>
              <a:noFill/>
            </a:ln>
          </p:spPr>
          <p:txBody>
            <a:bodyPr spcFirstLastPara="1" wrap="square" lIns="68575" tIns="34275" rIns="68575" bIns="34275" anchor="ctr" anchorCtr="0">
              <a:normAutofit fontScale="92500"/>
            </a:bodyPr>
            <a:lstStyle/>
            <a:p>
              <a:r>
                <a:rPr lang="en" sz="2300" dirty="0">
                  <a:solidFill>
                    <a:schemeClr val="lt1"/>
                  </a:solidFill>
                </a:rPr>
                <a:t>None of the above</a:t>
              </a:r>
              <a:endParaRPr sz="2300" dirty="0">
                <a:solidFill>
                  <a:schemeClr val="lt1"/>
                </a:solidFill>
              </a:endParaRPr>
            </a:p>
          </p:txBody>
        </p:sp>
      </p:grpSp>
      <p:grpSp>
        <p:nvGrpSpPr>
          <p:cNvPr id="626" name="Google Shape;626;p43"/>
          <p:cNvGrpSpPr/>
          <p:nvPr/>
        </p:nvGrpSpPr>
        <p:grpSpPr>
          <a:xfrm>
            <a:off x="1091373" y="4837423"/>
            <a:ext cx="3393130" cy="697259"/>
            <a:chOff x="1452892" y="4172004"/>
            <a:chExt cx="4524174" cy="929679"/>
          </a:xfrm>
        </p:grpSpPr>
        <p:sp>
          <p:nvSpPr>
            <p:cNvPr id="627" name="Google Shape;627;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28" name="Google Shape;628;p43"/>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629" name="Google Shape;629;p4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2000" dirty="0">
                  <a:solidFill>
                    <a:schemeClr val="lt1"/>
                  </a:solidFill>
                </a:rPr>
                <a:t>Around Children</a:t>
              </a:r>
              <a:endParaRPr sz="2000" dirty="0">
                <a:solidFill>
                  <a:schemeClr val="lt1"/>
                </a:solidFill>
              </a:endParaRPr>
            </a:p>
          </p:txBody>
        </p:sp>
      </p:grpSp>
      <p:cxnSp>
        <p:nvCxnSpPr>
          <p:cNvPr id="630" name="Google Shape;630;p43"/>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631" name="Google Shape;631;p43"/>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32" name="Google Shape;632;p43"/>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633" name="Google Shape;633;p43"/>
          <p:cNvSpPr txBox="1"/>
          <p:nvPr/>
        </p:nvSpPr>
        <p:spPr>
          <a:xfrm>
            <a:off x="5193609" y="3991252"/>
            <a:ext cx="2534100" cy="6873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While Breastfeeding</a:t>
            </a:r>
            <a:endParaRPr sz="2800" dirty="0">
              <a:solidFill>
                <a:schemeClr val="lt1"/>
              </a:solidFill>
            </a:endParaRPr>
          </a:p>
        </p:txBody>
      </p:sp>
      <p:grpSp>
        <p:nvGrpSpPr>
          <p:cNvPr id="634" name="Google Shape;634;p43"/>
          <p:cNvGrpSpPr/>
          <p:nvPr/>
        </p:nvGrpSpPr>
        <p:grpSpPr>
          <a:xfrm>
            <a:off x="1089669" y="3991262"/>
            <a:ext cx="3393130" cy="698591"/>
            <a:chOff x="1452892" y="4172004"/>
            <a:chExt cx="4524174" cy="931455"/>
          </a:xfrm>
        </p:grpSpPr>
        <p:sp>
          <p:nvSpPr>
            <p:cNvPr id="635" name="Google Shape;635;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36" name="Google Shape;636;p43"/>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637" name="Google Shape;637;p43"/>
            <p:cNvSpPr txBox="1"/>
            <p:nvPr/>
          </p:nvSpPr>
          <p:spPr>
            <a:xfrm>
              <a:off x="2111905" y="4187259"/>
              <a:ext cx="3378900" cy="916200"/>
            </a:xfrm>
            <a:prstGeom prst="rect">
              <a:avLst/>
            </a:prstGeom>
            <a:noFill/>
            <a:ln>
              <a:noFill/>
            </a:ln>
          </p:spPr>
          <p:txBody>
            <a:bodyPr spcFirstLastPara="1" wrap="square" lIns="68575" tIns="34275" rIns="68575" bIns="34275" anchor="ctr" anchorCtr="0">
              <a:noAutofit/>
            </a:bodyPr>
            <a:lstStyle/>
            <a:p>
              <a:pPr algn="ctr"/>
              <a:r>
                <a:rPr lang="en" sz="2000" dirty="0">
                  <a:solidFill>
                    <a:schemeClr val="lt1"/>
                  </a:solidFill>
                </a:rPr>
                <a:t>While Pregnant</a:t>
              </a:r>
              <a:endParaRPr sz="2700" dirty="0">
                <a:solidFill>
                  <a:schemeClr val="lt1"/>
                </a:solidFill>
              </a:endParaRPr>
            </a:p>
          </p:txBody>
        </p:sp>
      </p:grpSp>
      <p:pic>
        <p:nvPicPr>
          <p:cNvPr id="638" name="Google Shape;638;p43"/>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639" name="Google Shape;639;p43"/>
          <p:cNvGrpSpPr/>
          <p:nvPr/>
        </p:nvGrpSpPr>
        <p:grpSpPr>
          <a:xfrm>
            <a:off x="0" y="3002835"/>
            <a:ext cx="9144000" cy="852303"/>
            <a:chOff x="0" y="2860778"/>
            <a:chExt cx="12192000" cy="1136404"/>
          </a:xfrm>
        </p:grpSpPr>
        <p:cxnSp>
          <p:nvCxnSpPr>
            <p:cNvPr id="640" name="Google Shape;640;p43"/>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41" name="Google Shape;641;p43"/>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42" name="Google Shape;642;p43"/>
            <p:cNvSpPr txBox="1"/>
            <p:nvPr/>
          </p:nvSpPr>
          <p:spPr>
            <a:xfrm>
              <a:off x="1669433" y="3062450"/>
              <a:ext cx="85266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100" b="1" dirty="0">
                  <a:solidFill>
                    <a:schemeClr val="lt1"/>
                  </a:solidFill>
                </a:rPr>
                <a:t>6. When is it safe to use marijuana?</a:t>
              </a:r>
              <a:endParaRPr sz="2100" b="1" dirty="0">
                <a:solidFill>
                  <a:schemeClr val="lt1"/>
                </a:solidFill>
              </a:endParaRPr>
            </a:p>
            <a:p>
              <a:pPr marL="457200">
                <a:lnSpc>
                  <a:spcPct val="115000"/>
                </a:lnSpc>
              </a:pPr>
              <a:endParaRPr sz="1100" b="1" dirty="0">
                <a:solidFill>
                  <a:schemeClr val="lt1"/>
                </a:solidFill>
              </a:endParaRPr>
            </a:p>
          </p:txBody>
        </p:sp>
      </p:grpSp>
      <p:pic>
        <p:nvPicPr>
          <p:cNvPr id="643" name="Google Shape;643;p43"/>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44" name="Google Shape;644;p43"/>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45" name="Google Shape;645;p43"/>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46" name="Google Shape;646;p43"/>
          <p:cNvGrpSpPr/>
          <p:nvPr/>
        </p:nvGrpSpPr>
        <p:grpSpPr>
          <a:xfrm>
            <a:off x="6464099" y="2599016"/>
            <a:ext cx="2680317" cy="260366"/>
            <a:chOff x="8618369" y="2322355"/>
            <a:chExt cx="3555740" cy="347154"/>
          </a:xfrm>
        </p:grpSpPr>
        <p:cxnSp>
          <p:nvCxnSpPr>
            <p:cNvPr id="647" name="Google Shape;647;p43"/>
            <p:cNvCxnSpPr>
              <a:stCxn id="648"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48" name="Google Shape;648;p43"/>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49" name="Google Shape;649;p43"/>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57" name="Google Shape;657;p44"/>
          <p:cNvSpPr/>
          <p:nvPr/>
        </p:nvSpPr>
        <p:spPr>
          <a:xfrm>
            <a:off x="1702575" y="1595900"/>
            <a:ext cx="5781300" cy="892200"/>
          </a:xfrm>
          <a:prstGeom prst="rect">
            <a:avLst/>
          </a:prstGeom>
          <a:noFill/>
          <a:ln>
            <a:noFill/>
          </a:ln>
        </p:spPr>
        <p:txBody>
          <a:bodyPr spcFirstLastPara="1" wrap="square" lIns="68575" tIns="34275" rIns="68575" bIns="34275" anchor="ctr" anchorCtr="0">
            <a:noAutofit/>
          </a:bodyPr>
          <a:lstStyle/>
          <a:p>
            <a:pPr algn="ctr">
              <a:lnSpc>
                <a:spcPct val="115000"/>
              </a:lnSpc>
              <a:buClr>
                <a:schemeClr val="dk1"/>
              </a:buClr>
              <a:buSzPts val="1100"/>
            </a:pPr>
            <a:endParaRPr sz="1700" b="1" dirty="0">
              <a:solidFill>
                <a:schemeClr val="dk1"/>
              </a:solidFill>
              <a:latin typeface="Calibri"/>
              <a:ea typeface="Calibri"/>
              <a:cs typeface="Calibri"/>
              <a:sym typeface="Calibri"/>
            </a:endParaRPr>
          </a:p>
        </p:txBody>
      </p:sp>
      <p:pic>
        <p:nvPicPr>
          <p:cNvPr id="4" name="Google Shape;259;p31" descr="Shallow Focus Photography of Cannabis Plant">
            <a:extLst>
              <a:ext uri="{FF2B5EF4-FFF2-40B4-BE49-F238E27FC236}">
                <a16:creationId xmlns:a16="http://schemas.microsoft.com/office/drawing/2014/main" id="{E2088D73-0AA7-9C59-6604-FD84F66033E3}"/>
              </a:ext>
            </a:extLst>
          </p:cNvPr>
          <p:cNvPicPr preferRelativeResize="0">
            <a:picLocks/>
          </p:cNvPicPr>
          <p:nvPr/>
        </p:nvPicPr>
        <p:blipFill rotWithShape="1">
          <a:blip r:embed="rId4">
            <a:alphaModFix/>
          </a:blip>
          <a:srcRect t="27366"/>
          <a:stretch>
            <a:fillRect/>
          </a:stretch>
        </p:blipFill>
        <p:spPr>
          <a:xfrm>
            <a:off x="2285940" y="312650"/>
            <a:ext cx="4783232" cy="2652299"/>
          </a:xfrm>
          <a:prstGeom prst="rect">
            <a:avLst/>
          </a:prstGeom>
          <a:noFill/>
          <a:ln w="38100">
            <a:solidFill>
              <a:srgbClr val="92D050"/>
            </a:solidFill>
          </a:ln>
        </p:spPr>
      </p:pic>
      <p:sp>
        <p:nvSpPr>
          <p:cNvPr id="3" name="TextBox 2">
            <a:extLst>
              <a:ext uri="{FF2B5EF4-FFF2-40B4-BE49-F238E27FC236}">
                <a16:creationId xmlns:a16="http://schemas.microsoft.com/office/drawing/2014/main" id="{19F90643-F51B-DE89-3AE7-EC7853B3760B}"/>
              </a:ext>
            </a:extLst>
          </p:cNvPr>
          <p:cNvSpPr txBox="1"/>
          <p:nvPr/>
        </p:nvSpPr>
        <p:spPr>
          <a:xfrm>
            <a:off x="2285941" y="923988"/>
            <a:ext cx="4783231" cy="1846659"/>
          </a:xfrm>
          <a:prstGeom prst="rect">
            <a:avLst/>
          </a:prstGeom>
          <a:noFill/>
        </p:spPr>
        <p:txBody>
          <a:bodyPr wrap="square">
            <a:spAutoFit/>
          </a:bodyPr>
          <a:lstStyle/>
          <a:p>
            <a:pPr algn="ctr"/>
            <a:r>
              <a:rPr lang="en-US" sz="1900" b="1" dirty="0">
                <a:solidFill>
                  <a:schemeClr val="bg1"/>
                </a:solidFill>
              </a:rPr>
              <a:t>It’s common to hear people say marijuana is safe because they feel it is “natural.” There are many plants found in nature that are not safe for children or pregnant people to be exposed to and marijuana is one of them.</a:t>
            </a:r>
          </a:p>
        </p:txBody>
      </p:sp>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5"/>
          <a:stretch>
            <a:fillRect/>
          </a:stretch>
        </p:blipFill>
        <p:spPr>
          <a:xfrm>
            <a:off x="1047970" y="3053195"/>
            <a:ext cx="7090509" cy="371655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4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64" name="Google Shape;664;p45"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665" name="Google Shape;665;p45"/>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666" name="Google Shape;666;p45"/>
          <p:cNvGrpSpPr/>
          <p:nvPr/>
        </p:nvGrpSpPr>
        <p:grpSpPr>
          <a:xfrm>
            <a:off x="4707503" y="4837423"/>
            <a:ext cx="3393130" cy="697259"/>
            <a:chOff x="1452892" y="4172004"/>
            <a:chExt cx="4524174" cy="929679"/>
          </a:xfrm>
        </p:grpSpPr>
        <p:sp>
          <p:nvSpPr>
            <p:cNvPr id="667" name="Google Shape;667;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68" name="Google Shape;668;p45"/>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669" name="Google Shape;669;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75%</a:t>
              </a:r>
              <a:endParaRPr sz="2700">
                <a:solidFill>
                  <a:schemeClr val="lt1"/>
                </a:solidFill>
              </a:endParaRPr>
            </a:p>
          </p:txBody>
        </p:sp>
      </p:grpSp>
      <p:grpSp>
        <p:nvGrpSpPr>
          <p:cNvPr id="670" name="Google Shape;670;p45"/>
          <p:cNvGrpSpPr/>
          <p:nvPr/>
        </p:nvGrpSpPr>
        <p:grpSpPr>
          <a:xfrm>
            <a:off x="1091373" y="4837423"/>
            <a:ext cx="3393130" cy="697259"/>
            <a:chOff x="1452892" y="4172004"/>
            <a:chExt cx="4524174" cy="929679"/>
          </a:xfrm>
        </p:grpSpPr>
        <p:sp>
          <p:nvSpPr>
            <p:cNvPr id="671" name="Google Shape;671;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72" name="Google Shape;672;p45"/>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673" name="Google Shape;673;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50%</a:t>
              </a:r>
              <a:endParaRPr sz="2700">
                <a:solidFill>
                  <a:schemeClr val="lt1"/>
                </a:solidFill>
              </a:endParaRPr>
            </a:p>
          </p:txBody>
        </p:sp>
      </p:grpSp>
      <p:cxnSp>
        <p:nvCxnSpPr>
          <p:cNvPr id="674" name="Google Shape;674;p45"/>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675" name="Google Shape;675;p45"/>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76" name="Google Shape;676;p45"/>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677" name="Google Shape;677;p45"/>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25%</a:t>
            </a:r>
            <a:endParaRPr sz="2700">
              <a:solidFill>
                <a:schemeClr val="lt1"/>
              </a:solidFill>
            </a:endParaRPr>
          </a:p>
        </p:txBody>
      </p:sp>
      <p:sp>
        <p:nvSpPr>
          <p:cNvPr id="678" name="Google Shape;678;p45"/>
          <p:cNvSpPr/>
          <p:nvPr/>
        </p:nvSpPr>
        <p:spPr>
          <a:xfrm>
            <a:off x="475254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679" name="Google Shape;679;p45"/>
          <p:cNvGrpSpPr/>
          <p:nvPr/>
        </p:nvGrpSpPr>
        <p:grpSpPr>
          <a:xfrm>
            <a:off x="1089669" y="3991262"/>
            <a:ext cx="3393130" cy="697259"/>
            <a:chOff x="1452892" y="4172004"/>
            <a:chExt cx="4524174" cy="929679"/>
          </a:xfrm>
        </p:grpSpPr>
        <p:sp>
          <p:nvSpPr>
            <p:cNvPr id="680" name="Google Shape;680;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81" name="Google Shape;681;p45"/>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682" name="Google Shape;682;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10%</a:t>
              </a:r>
              <a:endParaRPr sz="2700">
                <a:solidFill>
                  <a:schemeClr val="lt1"/>
                </a:solidFill>
              </a:endParaRPr>
            </a:p>
          </p:txBody>
        </p:sp>
      </p:grpSp>
      <p:pic>
        <p:nvPicPr>
          <p:cNvPr id="683" name="Google Shape;683;p45"/>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684" name="Google Shape;684;p45"/>
          <p:cNvGrpSpPr/>
          <p:nvPr/>
        </p:nvGrpSpPr>
        <p:grpSpPr>
          <a:xfrm>
            <a:off x="0" y="3002835"/>
            <a:ext cx="9144000" cy="852303"/>
            <a:chOff x="0" y="2860778"/>
            <a:chExt cx="12192000" cy="1136404"/>
          </a:xfrm>
        </p:grpSpPr>
        <p:cxnSp>
          <p:nvCxnSpPr>
            <p:cNvPr id="685" name="Google Shape;685;p45"/>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86" name="Google Shape;686;p45"/>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87" name="Google Shape;687;p45"/>
            <p:cNvSpPr txBox="1"/>
            <p:nvPr/>
          </p:nvSpPr>
          <p:spPr>
            <a:xfrm>
              <a:off x="1524421" y="29645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dirty="0">
                  <a:solidFill>
                    <a:schemeClr val="lt1"/>
                  </a:solidFill>
                </a:rPr>
                <a:t>7. What percentage of Hoosier youth are exposed to secondhand smoke in cars/homes?</a:t>
              </a:r>
              <a:endParaRPr sz="2000" dirty="0">
                <a:solidFill>
                  <a:schemeClr val="lt1"/>
                </a:solidFill>
              </a:endParaRPr>
            </a:p>
          </p:txBody>
        </p:sp>
      </p:grpSp>
      <p:pic>
        <p:nvPicPr>
          <p:cNvPr id="688" name="Google Shape;688;p45"/>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89" name="Google Shape;689;p45"/>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90" name="Google Shape;690;p45"/>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91" name="Google Shape;691;p45"/>
          <p:cNvGrpSpPr/>
          <p:nvPr/>
        </p:nvGrpSpPr>
        <p:grpSpPr>
          <a:xfrm>
            <a:off x="6464099" y="2599016"/>
            <a:ext cx="2680317" cy="260366"/>
            <a:chOff x="8618369" y="2322355"/>
            <a:chExt cx="3555740" cy="347154"/>
          </a:xfrm>
        </p:grpSpPr>
        <p:cxnSp>
          <p:nvCxnSpPr>
            <p:cNvPr id="692" name="Google Shape;692;p45"/>
            <p:cNvCxnSpPr>
              <a:stCxn id="693"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93" name="Google Shape;693;p45"/>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94" name="Google Shape;694;p45"/>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695" name="Google Shape;695;p45"/>
          <p:cNvGrpSpPr/>
          <p:nvPr/>
        </p:nvGrpSpPr>
        <p:grpSpPr>
          <a:xfrm>
            <a:off x="7120923" y="1159966"/>
            <a:ext cx="1490596" cy="260366"/>
            <a:chOff x="9395100" y="2116888"/>
            <a:chExt cx="1977442" cy="347154"/>
          </a:xfrm>
        </p:grpSpPr>
        <p:sp>
          <p:nvSpPr>
            <p:cNvPr id="696" name="Google Shape;696;p45"/>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97" name="Google Shape;697;p45"/>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698" name="Google Shape;698;p45"/>
          <p:cNvGrpSpPr/>
          <p:nvPr/>
        </p:nvGrpSpPr>
        <p:grpSpPr>
          <a:xfrm>
            <a:off x="7157646" y="1474420"/>
            <a:ext cx="1453420" cy="260366"/>
            <a:chOff x="9395100" y="2116888"/>
            <a:chExt cx="1977442" cy="347154"/>
          </a:xfrm>
        </p:grpSpPr>
        <p:sp>
          <p:nvSpPr>
            <p:cNvPr id="699" name="Google Shape;699;p45"/>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00" name="Google Shape;700;p45"/>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3573"/>
                                        <p:tgtEl>
                                          <p:spTgt spid="689"/>
                                        </p:tgtEl>
                                      </p:cBhvr>
                                    </p:animEffect>
                                  </p:childTnLst>
                                </p:cTn>
                              </p:par>
                              <p:par>
                                <p:cTn id="8" presetID="10" presetClass="entr" presetSubtype="0" fill="hold" nodeType="withEffect">
                                  <p:stCondLst>
                                    <p:cond delay="1000"/>
                                  </p:stCondLst>
                                  <p:childTnLst>
                                    <p:set>
                                      <p:cBhvr>
                                        <p:cTn id="9" dur="1" fill="hold">
                                          <p:stCondLst>
                                            <p:cond delay="0"/>
                                          </p:stCondLst>
                                        </p:cTn>
                                        <p:tgtEl>
                                          <p:spTgt spid="684"/>
                                        </p:tgtEl>
                                        <p:attrNameLst>
                                          <p:attrName>style.visibility</p:attrName>
                                        </p:attrNameLst>
                                      </p:cBhvr>
                                      <p:to>
                                        <p:strVal val="visible"/>
                                      </p:to>
                                    </p:set>
                                    <p:animEffect transition="in" filter="fade">
                                      <p:cBhvr>
                                        <p:cTn id="10" dur="1000"/>
                                        <p:tgtEl>
                                          <p:spTgt spid="684"/>
                                        </p:tgtEl>
                                      </p:cBhvr>
                                    </p:animEffect>
                                  </p:childTnLst>
                                </p:cTn>
                              </p:par>
                              <p:par>
                                <p:cTn id="11" presetID="2" presetClass="entr" presetSubtype="2" fill="hold" nodeType="withEffect">
                                  <p:stCondLst>
                                    <p:cond delay="2250"/>
                                  </p:stCondLst>
                                  <p:childTnLst>
                                    <p:set>
                                      <p:cBhvr>
                                        <p:cTn id="12" dur="1" fill="hold">
                                          <p:stCondLst>
                                            <p:cond delay="0"/>
                                          </p:stCondLst>
                                        </p:cTn>
                                        <p:tgtEl>
                                          <p:spTgt spid="691"/>
                                        </p:tgtEl>
                                        <p:attrNameLst>
                                          <p:attrName>style.visibility</p:attrName>
                                        </p:attrNameLst>
                                      </p:cBhvr>
                                      <p:to>
                                        <p:strVal val="visible"/>
                                      </p:to>
                                    </p:set>
                                    <p:anim calcmode="lin" valueType="num">
                                      <p:cBhvr additive="base">
                                        <p:cTn id="13" dur="500"/>
                                        <p:tgtEl>
                                          <p:spTgt spid="691"/>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688"/>
                                        </p:tgtEl>
                                        <p:attrNameLst>
                                          <p:attrName>style.visibility</p:attrName>
                                        </p:attrNameLst>
                                      </p:cBhvr>
                                      <p:to>
                                        <p:strVal val="visible"/>
                                      </p:to>
                                    </p:set>
                                    <p:animEffect transition="in" filter="fade">
                                      <p:cBhvr>
                                        <p:cTn id="17" dur="5000"/>
                                        <p:tgtEl>
                                          <p:spTgt spid="688"/>
                                        </p:tgtEl>
                                      </p:cBhvr>
                                    </p:animEffect>
                                  </p:childTnLst>
                                </p:cTn>
                              </p:par>
                              <p:par>
                                <p:cTn id="18" presetID="10" presetClass="entr" presetSubtype="0" fill="hold" nodeType="withEffect">
                                  <p:stCondLst>
                                    <p:cond delay="0"/>
                                  </p:stCondLst>
                                  <p:childTnLst>
                                    <p:set>
                                      <p:cBhvr>
                                        <p:cTn id="19" dur="1" fill="hold">
                                          <p:stCondLst>
                                            <p:cond delay="0"/>
                                          </p:stCondLst>
                                        </p:cTn>
                                        <p:tgtEl>
                                          <p:spTgt spid="674"/>
                                        </p:tgtEl>
                                        <p:attrNameLst>
                                          <p:attrName>style.visibility</p:attrName>
                                        </p:attrNameLst>
                                      </p:cBhvr>
                                      <p:to>
                                        <p:strVal val="visible"/>
                                      </p:to>
                                    </p:set>
                                    <p:animEffect transition="in" filter="fade">
                                      <p:cBhvr>
                                        <p:cTn id="20" dur="500"/>
                                        <p:tgtEl>
                                          <p:spTgt spid="674"/>
                                        </p:tgtEl>
                                      </p:cBhvr>
                                    </p:animEffect>
                                  </p:childTnLst>
                                </p:cTn>
                              </p:par>
                              <p:par>
                                <p:cTn id="21" presetID="10" presetClass="entr" presetSubtype="0" fill="hold" nodeType="withEffect">
                                  <p:stCondLst>
                                    <p:cond delay="0"/>
                                  </p:stCondLst>
                                  <p:childTnLst>
                                    <p:set>
                                      <p:cBhvr>
                                        <p:cTn id="22" dur="1" fill="hold">
                                          <p:stCondLst>
                                            <p:cond delay="0"/>
                                          </p:stCondLst>
                                        </p:cTn>
                                        <p:tgtEl>
                                          <p:spTgt spid="665"/>
                                        </p:tgtEl>
                                        <p:attrNameLst>
                                          <p:attrName>style.visibility</p:attrName>
                                        </p:attrNameLst>
                                      </p:cBhvr>
                                      <p:to>
                                        <p:strVal val="visible"/>
                                      </p:to>
                                    </p:set>
                                    <p:animEffect transition="in" filter="fade">
                                      <p:cBhvr>
                                        <p:cTn id="23" dur="500"/>
                                        <p:tgtEl>
                                          <p:spTgt spid="665"/>
                                        </p:tgtEl>
                                      </p:cBhvr>
                                    </p:animEffect>
                                  </p:childTnLst>
                                </p:cTn>
                              </p:par>
                              <p:par>
                                <p:cTn id="24" presetID="2" presetClass="entr" presetSubtype="8" fill="hold" nodeType="withEffect">
                                  <p:stCondLst>
                                    <p:cond delay="500"/>
                                  </p:stCondLst>
                                  <p:childTnLst>
                                    <p:set>
                                      <p:cBhvr>
                                        <p:cTn id="25" dur="1" fill="hold">
                                          <p:stCondLst>
                                            <p:cond delay="0"/>
                                          </p:stCondLst>
                                        </p:cTn>
                                        <p:tgtEl>
                                          <p:spTgt spid="679"/>
                                        </p:tgtEl>
                                        <p:attrNameLst>
                                          <p:attrName>style.visibility</p:attrName>
                                        </p:attrNameLst>
                                      </p:cBhvr>
                                      <p:to>
                                        <p:strVal val="visible"/>
                                      </p:to>
                                    </p:set>
                                    <p:anim calcmode="lin" valueType="num">
                                      <p:cBhvr additive="base">
                                        <p:cTn id="26" dur="500"/>
                                        <p:tgtEl>
                                          <p:spTgt spid="679"/>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675"/>
                                        </p:tgtEl>
                                        <p:attrNameLst>
                                          <p:attrName>style.visibility</p:attrName>
                                        </p:attrNameLst>
                                      </p:cBhvr>
                                      <p:to>
                                        <p:strVal val="visible"/>
                                      </p:to>
                                    </p:set>
                                    <p:anim calcmode="lin" valueType="num">
                                      <p:cBhvr additive="base">
                                        <p:cTn id="29" dur="500"/>
                                        <p:tgtEl>
                                          <p:spTgt spid="675"/>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676"/>
                                        </p:tgtEl>
                                        <p:attrNameLst>
                                          <p:attrName>style.visibility</p:attrName>
                                        </p:attrNameLst>
                                      </p:cBhvr>
                                      <p:to>
                                        <p:strVal val="visible"/>
                                      </p:to>
                                    </p:set>
                                    <p:anim calcmode="lin" valueType="num">
                                      <p:cBhvr additive="base">
                                        <p:cTn id="32" dur="500"/>
                                        <p:tgtEl>
                                          <p:spTgt spid="676"/>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677"/>
                                        </p:tgtEl>
                                        <p:attrNameLst>
                                          <p:attrName>style.visibility</p:attrName>
                                        </p:attrNameLst>
                                      </p:cBhvr>
                                      <p:to>
                                        <p:strVal val="visible"/>
                                      </p:to>
                                    </p:set>
                                    <p:anim calcmode="lin" valueType="num">
                                      <p:cBhvr additive="base">
                                        <p:cTn id="35" dur="500"/>
                                        <p:tgtEl>
                                          <p:spTgt spid="677"/>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670"/>
                                        </p:tgtEl>
                                        <p:attrNameLst>
                                          <p:attrName>style.visibility</p:attrName>
                                        </p:attrNameLst>
                                      </p:cBhvr>
                                      <p:to>
                                        <p:strVal val="visible"/>
                                      </p:to>
                                    </p:set>
                                    <p:anim calcmode="lin" valueType="num">
                                      <p:cBhvr additive="base">
                                        <p:cTn id="38" dur="500"/>
                                        <p:tgtEl>
                                          <p:spTgt spid="67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666"/>
                                        </p:tgtEl>
                                        <p:attrNameLst>
                                          <p:attrName>style.visibility</p:attrName>
                                        </p:attrNameLst>
                                      </p:cBhvr>
                                      <p:to>
                                        <p:strVal val="visible"/>
                                      </p:to>
                                    </p:set>
                                    <p:anim calcmode="lin" valueType="num">
                                      <p:cBhvr additive="base">
                                        <p:cTn id="41" dur="500"/>
                                        <p:tgtEl>
                                          <p:spTgt spid="666"/>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90"/>
                                        </p:tgtEl>
                                        <p:attrNameLst>
                                          <p:attrName>style.visibility</p:attrName>
                                        </p:attrNameLst>
                                      </p:cBhvr>
                                      <p:to>
                                        <p:strVal val="visible"/>
                                      </p:to>
                                    </p:set>
                                    <p:animEffect transition="in" filter="fade">
                                      <p:cBhvr>
                                        <p:cTn id="46" dur="50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46"/>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706" name="Google Shape;706;p46"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07" name="Google Shape;707;p46"/>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08" name="Google Shape;708;p46"/>
          <p:cNvGrpSpPr/>
          <p:nvPr/>
        </p:nvGrpSpPr>
        <p:grpSpPr>
          <a:xfrm>
            <a:off x="4707503" y="4837423"/>
            <a:ext cx="3393130" cy="697259"/>
            <a:chOff x="1452892" y="4172004"/>
            <a:chExt cx="4524174" cy="929679"/>
          </a:xfrm>
        </p:grpSpPr>
        <p:sp>
          <p:nvSpPr>
            <p:cNvPr id="709" name="Google Shape;709;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0" name="Google Shape;710;p46"/>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11" name="Google Shape;711;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75%</a:t>
              </a:r>
              <a:endParaRPr sz="2700">
                <a:solidFill>
                  <a:schemeClr val="lt1"/>
                </a:solidFill>
              </a:endParaRPr>
            </a:p>
          </p:txBody>
        </p:sp>
      </p:grpSp>
      <p:grpSp>
        <p:nvGrpSpPr>
          <p:cNvPr id="712" name="Google Shape;712;p46"/>
          <p:cNvGrpSpPr/>
          <p:nvPr/>
        </p:nvGrpSpPr>
        <p:grpSpPr>
          <a:xfrm>
            <a:off x="1091373" y="4837423"/>
            <a:ext cx="3393130" cy="697259"/>
            <a:chOff x="1452892" y="4172004"/>
            <a:chExt cx="4524174" cy="929679"/>
          </a:xfrm>
        </p:grpSpPr>
        <p:sp>
          <p:nvSpPr>
            <p:cNvPr id="713" name="Google Shape;713;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4" name="Google Shape;714;p46"/>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715" name="Google Shape;715;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50%</a:t>
              </a:r>
              <a:endParaRPr sz="2700">
                <a:solidFill>
                  <a:schemeClr val="lt1"/>
                </a:solidFill>
              </a:endParaRPr>
            </a:p>
          </p:txBody>
        </p:sp>
      </p:grpSp>
      <p:cxnSp>
        <p:nvCxnSpPr>
          <p:cNvPr id="716" name="Google Shape;716;p46"/>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717" name="Google Shape;717;p46"/>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8" name="Google Shape;718;p46"/>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719" name="Google Shape;719;p46"/>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25%</a:t>
            </a:r>
            <a:endParaRPr sz="2700">
              <a:solidFill>
                <a:schemeClr val="lt1"/>
              </a:solidFill>
            </a:endParaRPr>
          </a:p>
        </p:txBody>
      </p:sp>
      <p:sp>
        <p:nvSpPr>
          <p:cNvPr id="720" name="Google Shape;720;p46"/>
          <p:cNvSpPr/>
          <p:nvPr/>
        </p:nvSpPr>
        <p:spPr>
          <a:xfrm>
            <a:off x="475254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721" name="Google Shape;721;p46"/>
          <p:cNvGrpSpPr/>
          <p:nvPr/>
        </p:nvGrpSpPr>
        <p:grpSpPr>
          <a:xfrm>
            <a:off x="1089669" y="3991262"/>
            <a:ext cx="3393130" cy="697259"/>
            <a:chOff x="1452892" y="4172004"/>
            <a:chExt cx="4524174" cy="929679"/>
          </a:xfrm>
        </p:grpSpPr>
        <p:sp>
          <p:nvSpPr>
            <p:cNvPr id="722" name="Google Shape;722;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23" name="Google Shape;723;p46"/>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724" name="Google Shape;724;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10%</a:t>
              </a:r>
              <a:endParaRPr sz="2700">
                <a:solidFill>
                  <a:schemeClr val="lt1"/>
                </a:solidFill>
              </a:endParaRPr>
            </a:p>
          </p:txBody>
        </p:sp>
      </p:grpSp>
      <p:pic>
        <p:nvPicPr>
          <p:cNvPr id="725" name="Google Shape;725;p46"/>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726" name="Google Shape;726;p46"/>
          <p:cNvGrpSpPr/>
          <p:nvPr/>
        </p:nvGrpSpPr>
        <p:grpSpPr>
          <a:xfrm>
            <a:off x="0" y="3002835"/>
            <a:ext cx="9144000" cy="852303"/>
            <a:chOff x="0" y="2860778"/>
            <a:chExt cx="12192000" cy="1136404"/>
          </a:xfrm>
        </p:grpSpPr>
        <p:cxnSp>
          <p:nvCxnSpPr>
            <p:cNvPr id="727" name="Google Shape;727;p46"/>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728" name="Google Shape;728;p46"/>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729" name="Google Shape;729;p46"/>
            <p:cNvSpPr txBox="1"/>
            <p:nvPr/>
          </p:nvSpPr>
          <p:spPr>
            <a:xfrm>
              <a:off x="1524421" y="29645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dirty="0">
                  <a:solidFill>
                    <a:schemeClr val="lt1"/>
                  </a:solidFill>
                </a:rPr>
                <a:t>7. What percentage of Hoosier youth are exposed to secondhand smoke in cars/homes?</a:t>
              </a:r>
              <a:endParaRPr sz="2000" dirty="0">
                <a:solidFill>
                  <a:schemeClr val="lt1"/>
                </a:solidFill>
              </a:endParaRPr>
            </a:p>
          </p:txBody>
        </p:sp>
      </p:grpSp>
      <p:pic>
        <p:nvPicPr>
          <p:cNvPr id="730" name="Google Shape;730;p46"/>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731" name="Google Shape;731;p46"/>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732" name="Google Shape;732;p46"/>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733" name="Google Shape;733;p46"/>
          <p:cNvGrpSpPr/>
          <p:nvPr/>
        </p:nvGrpSpPr>
        <p:grpSpPr>
          <a:xfrm>
            <a:off x="6464099" y="2599016"/>
            <a:ext cx="2680317" cy="260366"/>
            <a:chOff x="8618369" y="2322355"/>
            <a:chExt cx="3555740" cy="347154"/>
          </a:xfrm>
        </p:grpSpPr>
        <p:cxnSp>
          <p:nvCxnSpPr>
            <p:cNvPr id="734" name="Google Shape;734;p46"/>
            <p:cNvCxnSpPr>
              <a:stCxn id="735"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735" name="Google Shape;735;p46"/>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36" name="Google Shape;736;p46"/>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42" name="Google Shape;742;p47" descr="Ein Bild, das Zeichnung enthält.&#10;&#10;Automatisch generierte Beschreibung"/>
          <p:cNvPicPr preferRelativeResize="0"/>
          <p:nvPr/>
        </p:nvPicPr>
        <p:blipFill rotWithShape="1">
          <a:blip r:embed="rId4">
            <a:alphaModFix/>
          </a:blip>
          <a:srcRect/>
          <a:stretch/>
        </p:blipFill>
        <p:spPr>
          <a:xfrm>
            <a:off x="7936652" y="5649450"/>
            <a:ext cx="1028749" cy="205750"/>
          </a:xfrm>
          <a:prstGeom prst="rect">
            <a:avLst/>
          </a:prstGeom>
          <a:noFill/>
          <a:ln>
            <a:noFill/>
          </a:ln>
        </p:spPr>
      </p:pic>
      <p:sp>
        <p:nvSpPr>
          <p:cNvPr id="743" name="Google Shape;743;p47"/>
          <p:cNvSpPr/>
          <p:nvPr/>
        </p:nvSpPr>
        <p:spPr>
          <a:xfrm>
            <a:off x="1089675" y="1271629"/>
            <a:ext cx="7007100" cy="3914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44" name="Google Shape;744;p47"/>
          <p:cNvSpPr/>
          <p:nvPr/>
        </p:nvSpPr>
        <p:spPr>
          <a:xfrm>
            <a:off x="1287850" y="2212350"/>
            <a:ext cx="3135000" cy="1816200"/>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 sz="2000" b="1">
                <a:solidFill>
                  <a:schemeClr val="dk1"/>
                </a:solidFill>
              </a:rPr>
              <a:t>…and if a Hoosier youth </a:t>
            </a:r>
            <a:r>
              <a:rPr lang="en" sz="2000" b="1">
                <a:solidFill>
                  <a:schemeClr val="lt1"/>
                </a:solidFill>
              </a:rPr>
              <a:t>lives with someone who smokes</a:t>
            </a:r>
            <a:r>
              <a:rPr lang="en" sz="2000" b="1">
                <a:solidFill>
                  <a:schemeClr val="dk1"/>
                </a:solidFill>
              </a:rPr>
              <a:t> their chances of being exposed to secondhand smoke in the home/car greatly </a:t>
            </a:r>
            <a:r>
              <a:rPr lang="en" sz="2000" b="1">
                <a:solidFill>
                  <a:schemeClr val="lt1"/>
                </a:solidFill>
              </a:rPr>
              <a:t>increases.</a:t>
            </a:r>
            <a:endParaRPr sz="2300" b="1">
              <a:solidFill>
                <a:schemeClr val="lt1"/>
              </a:solidFill>
              <a:latin typeface="Calibri"/>
              <a:ea typeface="Calibri"/>
              <a:cs typeface="Calibri"/>
              <a:sym typeface="Calibri"/>
            </a:endParaRPr>
          </a:p>
        </p:txBody>
      </p:sp>
      <p:pic>
        <p:nvPicPr>
          <p:cNvPr id="745" name="Google Shape;745;p47"/>
          <p:cNvPicPr preferRelativeResize="0"/>
          <p:nvPr/>
        </p:nvPicPr>
        <p:blipFill rotWithShape="1">
          <a:blip r:embed="rId5">
            <a:alphaModFix/>
          </a:blip>
          <a:srcRect r="28515"/>
          <a:stretch/>
        </p:blipFill>
        <p:spPr>
          <a:xfrm>
            <a:off x="4476951" y="1613926"/>
            <a:ext cx="3341899" cy="3116701"/>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51" name="Google Shape;751;p48"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52" name="Google Shape;752;p48"/>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53" name="Google Shape;753;p48"/>
          <p:cNvGrpSpPr/>
          <p:nvPr/>
        </p:nvGrpSpPr>
        <p:grpSpPr>
          <a:xfrm>
            <a:off x="4707503" y="4837423"/>
            <a:ext cx="3393130" cy="697259"/>
            <a:chOff x="1452892" y="4172004"/>
            <a:chExt cx="4524174" cy="929679"/>
          </a:xfrm>
        </p:grpSpPr>
        <p:sp>
          <p:nvSpPr>
            <p:cNvPr id="754" name="Google Shape;754;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55" name="Google Shape;755;p48"/>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56" name="Google Shape;756;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5</a:t>
              </a:r>
              <a:endParaRPr sz="2900">
                <a:solidFill>
                  <a:schemeClr val="lt1"/>
                </a:solidFill>
              </a:endParaRPr>
            </a:p>
          </p:txBody>
        </p:sp>
      </p:grpSp>
      <p:grpSp>
        <p:nvGrpSpPr>
          <p:cNvPr id="757" name="Google Shape;757;p48"/>
          <p:cNvGrpSpPr/>
          <p:nvPr/>
        </p:nvGrpSpPr>
        <p:grpSpPr>
          <a:xfrm>
            <a:off x="1091373" y="4837423"/>
            <a:ext cx="3393130" cy="697259"/>
            <a:chOff x="1452892" y="4172004"/>
            <a:chExt cx="4524174" cy="929679"/>
          </a:xfrm>
        </p:grpSpPr>
        <p:sp>
          <p:nvSpPr>
            <p:cNvPr id="758" name="Google Shape;758;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59" name="Google Shape;759;p48"/>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760" name="Google Shape;760;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4</a:t>
              </a:r>
              <a:endParaRPr sz="2900">
                <a:solidFill>
                  <a:schemeClr val="lt1"/>
                </a:solidFill>
              </a:endParaRPr>
            </a:p>
          </p:txBody>
        </p:sp>
      </p:grpSp>
      <p:cxnSp>
        <p:nvCxnSpPr>
          <p:cNvPr id="761" name="Google Shape;761;p48"/>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762" name="Google Shape;762;p48"/>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63" name="Google Shape;763;p48"/>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764" name="Google Shape;764;p48"/>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3</a:t>
            </a:r>
            <a:endParaRPr sz="2900">
              <a:solidFill>
                <a:schemeClr val="lt1"/>
              </a:solidFill>
            </a:endParaRPr>
          </a:p>
        </p:txBody>
      </p:sp>
      <p:sp>
        <p:nvSpPr>
          <p:cNvPr id="765" name="Google Shape;765;p48"/>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766" name="Google Shape;766;p48"/>
          <p:cNvGrpSpPr/>
          <p:nvPr/>
        </p:nvGrpSpPr>
        <p:grpSpPr>
          <a:xfrm>
            <a:off x="1089669" y="3991262"/>
            <a:ext cx="3393130" cy="697259"/>
            <a:chOff x="1452892" y="4172004"/>
            <a:chExt cx="4524174" cy="929679"/>
          </a:xfrm>
        </p:grpSpPr>
        <p:sp>
          <p:nvSpPr>
            <p:cNvPr id="767" name="Google Shape;767;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68" name="Google Shape;768;p48"/>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769" name="Google Shape;769;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2</a:t>
              </a:r>
              <a:endParaRPr sz="3000">
                <a:solidFill>
                  <a:schemeClr val="lt1"/>
                </a:solidFill>
              </a:endParaRPr>
            </a:p>
          </p:txBody>
        </p:sp>
      </p:grpSp>
      <p:pic>
        <p:nvPicPr>
          <p:cNvPr id="770" name="Google Shape;770;p48"/>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771" name="Google Shape;771;p48"/>
          <p:cNvGrpSpPr/>
          <p:nvPr/>
        </p:nvGrpSpPr>
        <p:grpSpPr>
          <a:xfrm>
            <a:off x="0" y="2990050"/>
            <a:ext cx="9144000" cy="852312"/>
            <a:chOff x="0" y="2843733"/>
            <a:chExt cx="12192000" cy="1136416"/>
          </a:xfrm>
        </p:grpSpPr>
        <p:cxnSp>
          <p:nvCxnSpPr>
            <p:cNvPr id="772" name="Google Shape;772;p48"/>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773" name="Google Shape;773;p48"/>
            <p:cNvSpPr/>
            <p:nvPr/>
          </p:nvSpPr>
          <p:spPr>
            <a:xfrm>
              <a:off x="1426859" y="2843745"/>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774" name="Google Shape;774;p48"/>
            <p:cNvSpPr txBox="1"/>
            <p:nvPr/>
          </p:nvSpPr>
          <p:spPr>
            <a:xfrm>
              <a:off x="1455167" y="2843733"/>
              <a:ext cx="8839200" cy="1122300"/>
            </a:xfrm>
            <a:prstGeom prst="rect">
              <a:avLst/>
            </a:prstGeom>
            <a:noFill/>
            <a:ln>
              <a:noFill/>
            </a:ln>
          </p:spPr>
          <p:txBody>
            <a:bodyPr spcFirstLastPara="1" wrap="square" lIns="68575" tIns="34275" rIns="68575" bIns="34275" anchor="ctr" anchorCtr="0">
              <a:noAutofit/>
            </a:bodyPr>
            <a:lstStyle/>
            <a:p>
              <a:pPr marL="457200" algn="ctr">
                <a:lnSpc>
                  <a:spcPct val="115000"/>
                </a:lnSpc>
                <a:spcBef>
                  <a:spcPts val="1200"/>
                </a:spcBef>
                <a:spcAft>
                  <a:spcPts val="1200"/>
                </a:spcAft>
              </a:pPr>
              <a:r>
                <a:rPr lang="en" sz="1500" b="1" dirty="0">
                  <a:solidFill>
                    <a:schemeClr val="lt1"/>
                  </a:solidFill>
                </a:rPr>
                <a:t>8. Individuals who reported exposure to 5 or more Adverse Childhood Experiences-ACES (traumatic events before age 18)  were ___ times as likely to start smoking at an early age.</a:t>
              </a:r>
              <a:endParaRPr sz="1500" dirty="0">
                <a:solidFill>
                  <a:schemeClr val="lt1"/>
                </a:solidFill>
              </a:endParaRPr>
            </a:p>
          </p:txBody>
        </p:sp>
      </p:grpSp>
      <p:pic>
        <p:nvPicPr>
          <p:cNvPr id="775" name="Google Shape;775;p48"/>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776" name="Google Shape;776;p48"/>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777" name="Google Shape;777;p48"/>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778" name="Google Shape;778;p48"/>
          <p:cNvGrpSpPr/>
          <p:nvPr/>
        </p:nvGrpSpPr>
        <p:grpSpPr>
          <a:xfrm>
            <a:off x="6464099" y="2599016"/>
            <a:ext cx="2680317" cy="260366"/>
            <a:chOff x="8618369" y="2322355"/>
            <a:chExt cx="3555740" cy="347154"/>
          </a:xfrm>
        </p:grpSpPr>
        <p:cxnSp>
          <p:nvCxnSpPr>
            <p:cNvPr id="779" name="Google Shape;779;p48"/>
            <p:cNvCxnSpPr>
              <a:stCxn id="78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780" name="Google Shape;780;p48"/>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1" name="Google Shape;781;p48"/>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782" name="Google Shape;782;p48"/>
          <p:cNvGrpSpPr/>
          <p:nvPr/>
        </p:nvGrpSpPr>
        <p:grpSpPr>
          <a:xfrm>
            <a:off x="7120923" y="1159966"/>
            <a:ext cx="1490596" cy="260366"/>
            <a:chOff x="9395100" y="2116888"/>
            <a:chExt cx="1977442" cy="347154"/>
          </a:xfrm>
        </p:grpSpPr>
        <p:sp>
          <p:nvSpPr>
            <p:cNvPr id="783" name="Google Shape;783;p48"/>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4" name="Google Shape;784;p48"/>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785" name="Google Shape;785;p48"/>
          <p:cNvGrpSpPr/>
          <p:nvPr/>
        </p:nvGrpSpPr>
        <p:grpSpPr>
          <a:xfrm>
            <a:off x="7157646" y="1474420"/>
            <a:ext cx="1453420" cy="260366"/>
            <a:chOff x="9395100" y="2116888"/>
            <a:chExt cx="1977442" cy="347154"/>
          </a:xfrm>
        </p:grpSpPr>
        <p:sp>
          <p:nvSpPr>
            <p:cNvPr id="786" name="Google Shape;786;p48"/>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7" name="Google Shape;787;p48"/>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fade">
                                      <p:cBhvr>
                                        <p:cTn id="7" dur="3573"/>
                                        <p:tgtEl>
                                          <p:spTgt spid="776"/>
                                        </p:tgtEl>
                                      </p:cBhvr>
                                    </p:animEffect>
                                  </p:childTnLst>
                                </p:cTn>
                              </p:par>
                              <p:par>
                                <p:cTn id="8" presetID="10" presetClass="entr" presetSubtype="0" fill="hold" nodeType="withEffect">
                                  <p:stCondLst>
                                    <p:cond delay="1000"/>
                                  </p:stCondLst>
                                  <p:childTnLst>
                                    <p:set>
                                      <p:cBhvr>
                                        <p:cTn id="9" dur="1" fill="hold">
                                          <p:stCondLst>
                                            <p:cond delay="0"/>
                                          </p:stCondLst>
                                        </p:cTn>
                                        <p:tgtEl>
                                          <p:spTgt spid="771"/>
                                        </p:tgtEl>
                                        <p:attrNameLst>
                                          <p:attrName>style.visibility</p:attrName>
                                        </p:attrNameLst>
                                      </p:cBhvr>
                                      <p:to>
                                        <p:strVal val="visible"/>
                                      </p:to>
                                    </p:set>
                                    <p:animEffect transition="in" filter="fade">
                                      <p:cBhvr>
                                        <p:cTn id="10" dur="1000"/>
                                        <p:tgtEl>
                                          <p:spTgt spid="771"/>
                                        </p:tgtEl>
                                      </p:cBhvr>
                                    </p:animEffect>
                                  </p:childTnLst>
                                </p:cTn>
                              </p:par>
                              <p:par>
                                <p:cTn id="11" presetID="2" presetClass="entr" presetSubtype="2" fill="hold" nodeType="withEffect">
                                  <p:stCondLst>
                                    <p:cond delay="2250"/>
                                  </p:stCondLst>
                                  <p:childTnLst>
                                    <p:set>
                                      <p:cBhvr>
                                        <p:cTn id="12" dur="1" fill="hold">
                                          <p:stCondLst>
                                            <p:cond delay="0"/>
                                          </p:stCondLst>
                                        </p:cTn>
                                        <p:tgtEl>
                                          <p:spTgt spid="778"/>
                                        </p:tgtEl>
                                        <p:attrNameLst>
                                          <p:attrName>style.visibility</p:attrName>
                                        </p:attrNameLst>
                                      </p:cBhvr>
                                      <p:to>
                                        <p:strVal val="visible"/>
                                      </p:to>
                                    </p:set>
                                    <p:anim calcmode="lin" valueType="num">
                                      <p:cBhvr additive="base">
                                        <p:cTn id="13" dur="500"/>
                                        <p:tgtEl>
                                          <p:spTgt spid="77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775"/>
                                        </p:tgtEl>
                                        <p:attrNameLst>
                                          <p:attrName>style.visibility</p:attrName>
                                        </p:attrNameLst>
                                      </p:cBhvr>
                                      <p:to>
                                        <p:strVal val="visible"/>
                                      </p:to>
                                    </p:set>
                                    <p:animEffect transition="in" filter="fade">
                                      <p:cBhvr>
                                        <p:cTn id="17" dur="5000"/>
                                        <p:tgtEl>
                                          <p:spTgt spid="775"/>
                                        </p:tgtEl>
                                      </p:cBhvr>
                                    </p:animEffect>
                                  </p:childTnLst>
                                </p:cTn>
                              </p:par>
                              <p:par>
                                <p:cTn id="18" presetID="10" presetClass="entr" presetSubtype="0" fill="hold" nodeType="withEffect">
                                  <p:stCondLst>
                                    <p:cond delay="0"/>
                                  </p:stCondLst>
                                  <p:childTnLst>
                                    <p:set>
                                      <p:cBhvr>
                                        <p:cTn id="19" dur="1" fill="hold">
                                          <p:stCondLst>
                                            <p:cond delay="0"/>
                                          </p:stCondLst>
                                        </p:cTn>
                                        <p:tgtEl>
                                          <p:spTgt spid="761"/>
                                        </p:tgtEl>
                                        <p:attrNameLst>
                                          <p:attrName>style.visibility</p:attrName>
                                        </p:attrNameLst>
                                      </p:cBhvr>
                                      <p:to>
                                        <p:strVal val="visible"/>
                                      </p:to>
                                    </p:set>
                                    <p:animEffect transition="in" filter="fade">
                                      <p:cBhvr>
                                        <p:cTn id="20" dur="500"/>
                                        <p:tgtEl>
                                          <p:spTgt spid="761"/>
                                        </p:tgtEl>
                                      </p:cBhvr>
                                    </p:animEffect>
                                  </p:childTnLst>
                                </p:cTn>
                              </p:par>
                              <p:par>
                                <p:cTn id="21" presetID="10" presetClass="entr" presetSubtype="0" fill="hold" nodeType="withEffect">
                                  <p:stCondLst>
                                    <p:cond delay="0"/>
                                  </p:stCondLst>
                                  <p:childTnLst>
                                    <p:set>
                                      <p:cBhvr>
                                        <p:cTn id="22" dur="1" fill="hold">
                                          <p:stCondLst>
                                            <p:cond delay="0"/>
                                          </p:stCondLst>
                                        </p:cTn>
                                        <p:tgtEl>
                                          <p:spTgt spid="752"/>
                                        </p:tgtEl>
                                        <p:attrNameLst>
                                          <p:attrName>style.visibility</p:attrName>
                                        </p:attrNameLst>
                                      </p:cBhvr>
                                      <p:to>
                                        <p:strVal val="visible"/>
                                      </p:to>
                                    </p:set>
                                    <p:animEffect transition="in" filter="fade">
                                      <p:cBhvr>
                                        <p:cTn id="23" dur="500"/>
                                        <p:tgtEl>
                                          <p:spTgt spid="752"/>
                                        </p:tgtEl>
                                      </p:cBhvr>
                                    </p:animEffect>
                                  </p:childTnLst>
                                </p:cTn>
                              </p:par>
                              <p:par>
                                <p:cTn id="24" presetID="2" presetClass="entr" presetSubtype="8" fill="hold" nodeType="withEffect">
                                  <p:stCondLst>
                                    <p:cond delay="500"/>
                                  </p:stCondLst>
                                  <p:childTnLst>
                                    <p:set>
                                      <p:cBhvr>
                                        <p:cTn id="25" dur="1" fill="hold">
                                          <p:stCondLst>
                                            <p:cond delay="0"/>
                                          </p:stCondLst>
                                        </p:cTn>
                                        <p:tgtEl>
                                          <p:spTgt spid="766"/>
                                        </p:tgtEl>
                                        <p:attrNameLst>
                                          <p:attrName>style.visibility</p:attrName>
                                        </p:attrNameLst>
                                      </p:cBhvr>
                                      <p:to>
                                        <p:strVal val="visible"/>
                                      </p:to>
                                    </p:set>
                                    <p:anim calcmode="lin" valueType="num">
                                      <p:cBhvr additive="base">
                                        <p:cTn id="26" dur="500"/>
                                        <p:tgtEl>
                                          <p:spTgt spid="76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762"/>
                                        </p:tgtEl>
                                        <p:attrNameLst>
                                          <p:attrName>style.visibility</p:attrName>
                                        </p:attrNameLst>
                                      </p:cBhvr>
                                      <p:to>
                                        <p:strVal val="visible"/>
                                      </p:to>
                                    </p:set>
                                    <p:anim calcmode="lin" valueType="num">
                                      <p:cBhvr additive="base">
                                        <p:cTn id="29" dur="500"/>
                                        <p:tgtEl>
                                          <p:spTgt spid="76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763"/>
                                        </p:tgtEl>
                                        <p:attrNameLst>
                                          <p:attrName>style.visibility</p:attrName>
                                        </p:attrNameLst>
                                      </p:cBhvr>
                                      <p:to>
                                        <p:strVal val="visible"/>
                                      </p:to>
                                    </p:set>
                                    <p:anim calcmode="lin" valueType="num">
                                      <p:cBhvr additive="base">
                                        <p:cTn id="32" dur="500"/>
                                        <p:tgtEl>
                                          <p:spTgt spid="76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764"/>
                                        </p:tgtEl>
                                        <p:attrNameLst>
                                          <p:attrName>style.visibility</p:attrName>
                                        </p:attrNameLst>
                                      </p:cBhvr>
                                      <p:to>
                                        <p:strVal val="visible"/>
                                      </p:to>
                                    </p:set>
                                    <p:anim calcmode="lin" valueType="num">
                                      <p:cBhvr additive="base">
                                        <p:cTn id="35" dur="500"/>
                                        <p:tgtEl>
                                          <p:spTgt spid="76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757"/>
                                        </p:tgtEl>
                                        <p:attrNameLst>
                                          <p:attrName>style.visibility</p:attrName>
                                        </p:attrNameLst>
                                      </p:cBhvr>
                                      <p:to>
                                        <p:strVal val="visible"/>
                                      </p:to>
                                    </p:set>
                                    <p:anim calcmode="lin" valueType="num">
                                      <p:cBhvr additive="base">
                                        <p:cTn id="38" dur="500"/>
                                        <p:tgtEl>
                                          <p:spTgt spid="75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753"/>
                                        </p:tgtEl>
                                        <p:attrNameLst>
                                          <p:attrName>style.visibility</p:attrName>
                                        </p:attrNameLst>
                                      </p:cBhvr>
                                      <p:to>
                                        <p:strVal val="visible"/>
                                      </p:to>
                                    </p:set>
                                    <p:anim calcmode="lin" valueType="num">
                                      <p:cBhvr additive="base">
                                        <p:cTn id="41" dur="500"/>
                                        <p:tgtEl>
                                          <p:spTgt spid="75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77"/>
                                        </p:tgtEl>
                                        <p:attrNameLst>
                                          <p:attrName>style.visibility</p:attrName>
                                        </p:attrNameLst>
                                      </p:cBhvr>
                                      <p:to>
                                        <p:strVal val="visible"/>
                                      </p:to>
                                    </p:set>
                                    <p:animEffect transition="in" filter="fade">
                                      <p:cBhvr>
                                        <p:cTn id="46" dur="50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49"/>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793" name="Google Shape;793;p49"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94" name="Google Shape;794;p49"/>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95" name="Google Shape;795;p49"/>
          <p:cNvGrpSpPr/>
          <p:nvPr/>
        </p:nvGrpSpPr>
        <p:grpSpPr>
          <a:xfrm>
            <a:off x="4707503" y="4837423"/>
            <a:ext cx="3393130" cy="697259"/>
            <a:chOff x="1452892" y="4172004"/>
            <a:chExt cx="4524174" cy="929679"/>
          </a:xfrm>
        </p:grpSpPr>
        <p:sp>
          <p:nvSpPr>
            <p:cNvPr id="796" name="Google Shape;796;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97" name="Google Shape;797;p49"/>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98" name="Google Shape;798;p49"/>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2900">
                  <a:solidFill>
                    <a:schemeClr val="lt1"/>
                  </a:solidFill>
                </a:rPr>
                <a:t>5</a:t>
              </a:r>
              <a:endParaRPr sz="2900">
                <a:solidFill>
                  <a:schemeClr val="lt1"/>
                </a:solidFill>
              </a:endParaRPr>
            </a:p>
          </p:txBody>
        </p:sp>
      </p:grpSp>
      <p:grpSp>
        <p:nvGrpSpPr>
          <p:cNvPr id="799" name="Google Shape;799;p49"/>
          <p:cNvGrpSpPr/>
          <p:nvPr/>
        </p:nvGrpSpPr>
        <p:grpSpPr>
          <a:xfrm>
            <a:off x="1091373" y="4837423"/>
            <a:ext cx="3393130" cy="697259"/>
            <a:chOff x="1452892" y="4172004"/>
            <a:chExt cx="4524174" cy="929679"/>
          </a:xfrm>
        </p:grpSpPr>
        <p:sp>
          <p:nvSpPr>
            <p:cNvPr id="800" name="Google Shape;800;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01" name="Google Shape;801;p49"/>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02" name="Google Shape;802;p49"/>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4</a:t>
              </a:r>
              <a:endParaRPr sz="2900">
                <a:solidFill>
                  <a:schemeClr val="lt1"/>
                </a:solidFill>
              </a:endParaRPr>
            </a:p>
          </p:txBody>
        </p:sp>
      </p:grpSp>
      <p:cxnSp>
        <p:nvCxnSpPr>
          <p:cNvPr id="803" name="Google Shape;803;p49"/>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04" name="Google Shape;804;p49"/>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05" name="Google Shape;805;p49"/>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06" name="Google Shape;806;p49"/>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3</a:t>
            </a:r>
            <a:endParaRPr sz="2900">
              <a:solidFill>
                <a:schemeClr val="lt1"/>
              </a:solidFill>
            </a:endParaRPr>
          </a:p>
        </p:txBody>
      </p:sp>
      <p:sp>
        <p:nvSpPr>
          <p:cNvPr id="807" name="Google Shape;807;p49"/>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08" name="Google Shape;808;p49"/>
          <p:cNvGrpSpPr/>
          <p:nvPr/>
        </p:nvGrpSpPr>
        <p:grpSpPr>
          <a:xfrm>
            <a:off x="1089669" y="3991262"/>
            <a:ext cx="3393130" cy="697259"/>
            <a:chOff x="1452892" y="4172004"/>
            <a:chExt cx="4524174" cy="929679"/>
          </a:xfrm>
        </p:grpSpPr>
        <p:sp>
          <p:nvSpPr>
            <p:cNvPr id="809" name="Google Shape;809;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10" name="Google Shape;810;p49"/>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11" name="Google Shape;811;p49"/>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2</a:t>
              </a:r>
              <a:endParaRPr sz="3000">
                <a:solidFill>
                  <a:schemeClr val="lt1"/>
                </a:solidFill>
              </a:endParaRPr>
            </a:p>
          </p:txBody>
        </p:sp>
      </p:grpSp>
      <p:pic>
        <p:nvPicPr>
          <p:cNvPr id="812" name="Google Shape;812;p49"/>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813" name="Google Shape;813;p49"/>
          <p:cNvGrpSpPr/>
          <p:nvPr/>
        </p:nvGrpSpPr>
        <p:grpSpPr>
          <a:xfrm>
            <a:off x="0" y="2990050"/>
            <a:ext cx="9144000" cy="852312"/>
            <a:chOff x="0" y="2843733"/>
            <a:chExt cx="12192000" cy="1136416"/>
          </a:xfrm>
        </p:grpSpPr>
        <p:cxnSp>
          <p:nvCxnSpPr>
            <p:cNvPr id="814" name="Google Shape;814;p49"/>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815" name="Google Shape;815;p49"/>
            <p:cNvSpPr/>
            <p:nvPr/>
          </p:nvSpPr>
          <p:spPr>
            <a:xfrm>
              <a:off x="1426859" y="2843745"/>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816" name="Google Shape;816;p49"/>
            <p:cNvSpPr txBox="1"/>
            <p:nvPr/>
          </p:nvSpPr>
          <p:spPr>
            <a:xfrm>
              <a:off x="1455167" y="2843733"/>
              <a:ext cx="8839200" cy="1122300"/>
            </a:xfrm>
            <a:prstGeom prst="rect">
              <a:avLst/>
            </a:prstGeom>
            <a:noFill/>
            <a:ln>
              <a:noFill/>
            </a:ln>
          </p:spPr>
          <p:txBody>
            <a:bodyPr spcFirstLastPara="1" wrap="square" lIns="68575" tIns="34275" rIns="68575" bIns="34275" anchor="ctr" anchorCtr="0">
              <a:noAutofit/>
            </a:bodyPr>
            <a:lstStyle/>
            <a:p>
              <a:pPr marL="457200" algn="ctr">
                <a:lnSpc>
                  <a:spcPct val="115000"/>
                </a:lnSpc>
                <a:spcBef>
                  <a:spcPts val="1200"/>
                </a:spcBef>
                <a:spcAft>
                  <a:spcPts val="1200"/>
                </a:spcAft>
              </a:pPr>
              <a:r>
                <a:rPr lang="en" sz="1500" b="1" dirty="0">
                  <a:solidFill>
                    <a:schemeClr val="lt1"/>
                  </a:solidFill>
                </a:rPr>
                <a:t>8. Individuals who reported exposure to 5 or more Adverse Childhood Experiences-ACES (traumatic events before age 18)  were ___ times as likely to start smoking at an early age.</a:t>
              </a:r>
              <a:endParaRPr sz="1500" dirty="0">
                <a:solidFill>
                  <a:schemeClr val="lt1"/>
                </a:solidFill>
              </a:endParaRPr>
            </a:p>
          </p:txBody>
        </p:sp>
      </p:grpSp>
      <p:pic>
        <p:nvPicPr>
          <p:cNvPr id="817" name="Google Shape;817;p49"/>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818" name="Google Shape;818;p49"/>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819" name="Google Shape;819;p49"/>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820" name="Google Shape;820;p49"/>
          <p:cNvGrpSpPr/>
          <p:nvPr/>
        </p:nvGrpSpPr>
        <p:grpSpPr>
          <a:xfrm>
            <a:off x="6464099" y="2599016"/>
            <a:ext cx="2680317" cy="260366"/>
            <a:chOff x="8618369" y="2322355"/>
            <a:chExt cx="3555740" cy="347154"/>
          </a:xfrm>
        </p:grpSpPr>
        <p:cxnSp>
          <p:nvCxnSpPr>
            <p:cNvPr id="821" name="Google Shape;821;p49"/>
            <p:cNvCxnSpPr>
              <a:stCxn id="82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822" name="Google Shape;822;p49"/>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23" name="Google Shape;823;p49"/>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829" name="Google Shape;829;p50" descr="Ein Bild, das Zeichnung enthält.&#10;&#10;Automatisch generierte Beschreibung"/>
          <p:cNvPicPr preferRelativeResize="0"/>
          <p:nvPr/>
        </p:nvPicPr>
        <p:blipFill rotWithShape="1">
          <a:blip r:embed="rId4">
            <a:alphaModFix/>
          </a:blip>
          <a:srcRect/>
          <a:stretch/>
        </p:blipFill>
        <p:spPr>
          <a:xfrm>
            <a:off x="7936652" y="5649450"/>
            <a:ext cx="1028749" cy="205750"/>
          </a:xfrm>
          <a:prstGeom prst="rect">
            <a:avLst/>
          </a:prstGeom>
          <a:noFill/>
          <a:ln>
            <a:noFill/>
          </a:ln>
        </p:spPr>
      </p:pic>
      <p:sp>
        <p:nvSpPr>
          <p:cNvPr id="830" name="Google Shape;830;p50"/>
          <p:cNvSpPr/>
          <p:nvPr/>
        </p:nvSpPr>
        <p:spPr>
          <a:xfrm>
            <a:off x="1089675" y="1244604"/>
            <a:ext cx="7007100" cy="3941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31" name="Google Shape;831;p50"/>
          <p:cNvSpPr/>
          <p:nvPr/>
        </p:nvSpPr>
        <p:spPr>
          <a:xfrm>
            <a:off x="1332875" y="3747550"/>
            <a:ext cx="6819300" cy="11898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buClr>
                <a:schemeClr val="dk1"/>
              </a:buClr>
              <a:buSzPts val="1100"/>
            </a:pPr>
            <a:r>
              <a:rPr lang="en" sz="2100" b="1">
                <a:solidFill>
                  <a:srgbClr val="262626"/>
                </a:solidFill>
              </a:rPr>
              <a:t>…And if someone has 5 or more ACEs and already smokes they are </a:t>
            </a:r>
            <a:r>
              <a:rPr lang="en" sz="2100" b="1">
                <a:solidFill>
                  <a:schemeClr val="lt1"/>
                </a:solidFill>
              </a:rPr>
              <a:t>MORE</a:t>
            </a:r>
            <a:r>
              <a:rPr lang="en" sz="2100" b="1">
                <a:solidFill>
                  <a:srgbClr val="262626"/>
                </a:solidFill>
              </a:rPr>
              <a:t> likely to smoke heavily.</a:t>
            </a:r>
            <a:r>
              <a:rPr lang="en" sz="2100" i="1">
                <a:solidFill>
                  <a:srgbClr val="262626"/>
                </a:solidFill>
              </a:rPr>
              <a:t> </a:t>
            </a:r>
            <a:endParaRPr sz="2400" b="1">
              <a:solidFill>
                <a:schemeClr val="dk1"/>
              </a:solidFill>
              <a:latin typeface="Calibri"/>
              <a:ea typeface="Calibri"/>
              <a:cs typeface="Calibri"/>
              <a:sym typeface="Calibri"/>
            </a:endParaRPr>
          </a:p>
        </p:txBody>
      </p:sp>
      <p:pic>
        <p:nvPicPr>
          <p:cNvPr id="832" name="Google Shape;832;p50"/>
          <p:cNvPicPr preferRelativeResize="0"/>
          <p:nvPr/>
        </p:nvPicPr>
        <p:blipFill>
          <a:blip r:embed="rId5">
            <a:alphaModFix/>
          </a:blip>
          <a:stretch>
            <a:fillRect/>
          </a:stretch>
        </p:blipFill>
        <p:spPr>
          <a:xfrm>
            <a:off x="1820063" y="1532876"/>
            <a:ext cx="5682776" cy="2367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51"/>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838" name="Google Shape;838;p51"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839" name="Google Shape;839;p51"/>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840" name="Google Shape;840;p51"/>
          <p:cNvGrpSpPr/>
          <p:nvPr/>
        </p:nvGrpSpPr>
        <p:grpSpPr>
          <a:xfrm>
            <a:off x="4707503" y="4837423"/>
            <a:ext cx="3393130" cy="697259"/>
            <a:chOff x="1452892" y="4172004"/>
            <a:chExt cx="4524174" cy="929679"/>
          </a:xfrm>
        </p:grpSpPr>
        <p:sp>
          <p:nvSpPr>
            <p:cNvPr id="841" name="Google Shape;841;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42" name="Google Shape;842;p51"/>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843" name="Google Shape;843;p51"/>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All of the above</a:t>
              </a:r>
              <a:endParaRPr sz="1800">
                <a:solidFill>
                  <a:schemeClr val="lt1"/>
                </a:solidFill>
              </a:endParaRPr>
            </a:p>
          </p:txBody>
        </p:sp>
      </p:grpSp>
      <p:grpSp>
        <p:nvGrpSpPr>
          <p:cNvPr id="844" name="Google Shape;844;p51"/>
          <p:cNvGrpSpPr/>
          <p:nvPr/>
        </p:nvGrpSpPr>
        <p:grpSpPr>
          <a:xfrm>
            <a:off x="1091373" y="4837423"/>
            <a:ext cx="3393130" cy="697259"/>
            <a:chOff x="1452892" y="4172004"/>
            <a:chExt cx="4524174" cy="929679"/>
          </a:xfrm>
        </p:grpSpPr>
        <p:sp>
          <p:nvSpPr>
            <p:cNvPr id="845" name="Google Shape;845;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46" name="Google Shape;846;p51"/>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47" name="Google Shape;847;p51"/>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Medical Bills</a:t>
              </a:r>
              <a:endParaRPr sz="2000">
                <a:solidFill>
                  <a:schemeClr val="lt1"/>
                </a:solidFill>
              </a:endParaRPr>
            </a:p>
          </p:txBody>
        </p:sp>
      </p:grpSp>
      <p:cxnSp>
        <p:nvCxnSpPr>
          <p:cNvPr id="848" name="Google Shape;848;p51"/>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49" name="Google Shape;849;p51"/>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50" name="Google Shape;850;p51"/>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51" name="Google Shape;851;p51"/>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dirty="0">
                <a:solidFill>
                  <a:schemeClr val="lt1"/>
                </a:solidFill>
              </a:rPr>
              <a:t>Missed days of work</a:t>
            </a:r>
            <a:endParaRPr sz="1800" dirty="0">
              <a:solidFill>
                <a:schemeClr val="lt1"/>
              </a:solidFill>
            </a:endParaRPr>
          </a:p>
        </p:txBody>
      </p:sp>
      <p:sp>
        <p:nvSpPr>
          <p:cNvPr id="852" name="Google Shape;852;p51"/>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53" name="Google Shape;853;p51"/>
          <p:cNvGrpSpPr/>
          <p:nvPr/>
        </p:nvGrpSpPr>
        <p:grpSpPr>
          <a:xfrm>
            <a:off x="1089669" y="3991263"/>
            <a:ext cx="3393130" cy="705519"/>
            <a:chOff x="1452892" y="4172004"/>
            <a:chExt cx="4524174" cy="940692"/>
          </a:xfrm>
        </p:grpSpPr>
        <p:sp>
          <p:nvSpPr>
            <p:cNvPr id="854" name="Google Shape;854;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55" name="Google Shape;855;p51"/>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56" name="Google Shape;856;p51"/>
            <p:cNvSpPr txBox="1"/>
            <p:nvPr/>
          </p:nvSpPr>
          <p:spPr>
            <a:xfrm>
              <a:off x="1778087" y="4196496"/>
              <a:ext cx="3573901" cy="9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800" dirty="0">
                  <a:solidFill>
                    <a:schemeClr val="lt1"/>
                  </a:solidFill>
                </a:rPr>
                <a:t>Cost of Tobacco &amp; Vaping Products</a:t>
              </a:r>
              <a:endParaRPr sz="1800" dirty="0">
                <a:solidFill>
                  <a:schemeClr val="lt1"/>
                </a:solidFill>
              </a:endParaRPr>
            </a:p>
          </p:txBody>
        </p:sp>
      </p:grpSp>
      <p:pic>
        <p:nvPicPr>
          <p:cNvPr id="857" name="Google Shape;857;p51"/>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858" name="Google Shape;858;p51"/>
          <p:cNvGrpSpPr/>
          <p:nvPr/>
        </p:nvGrpSpPr>
        <p:grpSpPr>
          <a:xfrm>
            <a:off x="0" y="3002835"/>
            <a:ext cx="9144000" cy="852303"/>
            <a:chOff x="0" y="2860778"/>
            <a:chExt cx="12192000" cy="1136404"/>
          </a:xfrm>
        </p:grpSpPr>
        <p:cxnSp>
          <p:nvCxnSpPr>
            <p:cNvPr id="859" name="Google Shape;859;p51"/>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860" name="Google Shape;860;p51"/>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861" name="Google Shape;861;p51"/>
            <p:cNvSpPr txBox="1"/>
            <p:nvPr/>
          </p:nvSpPr>
          <p:spPr>
            <a:xfrm>
              <a:off x="1789367" y="2964567"/>
              <a:ext cx="9011400" cy="9324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pPr>
              <a:r>
                <a:rPr lang="en" sz="2100" b="1" dirty="0">
                  <a:solidFill>
                    <a:schemeClr val="lt1"/>
                  </a:solidFill>
                </a:rPr>
                <a:t>9. What are the financial costs of smoking/vaping?</a:t>
              </a:r>
              <a:endParaRPr sz="2100" dirty="0">
                <a:solidFill>
                  <a:schemeClr val="lt1"/>
                </a:solidFill>
              </a:endParaRPr>
            </a:p>
          </p:txBody>
        </p:sp>
      </p:grpSp>
      <p:pic>
        <p:nvPicPr>
          <p:cNvPr id="862" name="Google Shape;862;p51"/>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863" name="Google Shape;863;p51"/>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864" name="Google Shape;864;p51"/>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865" name="Google Shape;865;p51"/>
          <p:cNvGrpSpPr/>
          <p:nvPr/>
        </p:nvGrpSpPr>
        <p:grpSpPr>
          <a:xfrm>
            <a:off x="6464099" y="2599016"/>
            <a:ext cx="2680317" cy="260366"/>
            <a:chOff x="8618369" y="2322355"/>
            <a:chExt cx="3555740" cy="347154"/>
          </a:xfrm>
        </p:grpSpPr>
        <p:cxnSp>
          <p:nvCxnSpPr>
            <p:cNvPr id="866" name="Google Shape;866;p51"/>
            <p:cNvCxnSpPr>
              <a:stCxn id="86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867" name="Google Shape;867;p51"/>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68" name="Google Shape;868;p51"/>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869" name="Google Shape;869;p51"/>
          <p:cNvGrpSpPr/>
          <p:nvPr/>
        </p:nvGrpSpPr>
        <p:grpSpPr>
          <a:xfrm>
            <a:off x="7120923" y="1159966"/>
            <a:ext cx="1490596" cy="260366"/>
            <a:chOff x="9395100" y="2116888"/>
            <a:chExt cx="1977442" cy="347154"/>
          </a:xfrm>
        </p:grpSpPr>
        <p:sp>
          <p:nvSpPr>
            <p:cNvPr id="870" name="Google Shape;870;p51"/>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71" name="Google Shape;871;p51"/>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872" name="Google Shape;872;p51"/>
          <p:cNvGrpSpPr/>
          <p:nvPr/>
        </p:nvGrpSpPr>
        <p:grpSpPr>
          <a:xfrm>
            <a:off x="7157646" y="1474420"/>
            <a:ext cx="1453420" cy="260366"/>
            <a:chOff x="9395100" y="2116888"/>
            <a:chExt cx="1977442" cy="347154"/>
          </a:xfrm>
        </p:grpSpPr>
        <p:sp>
          <p:nvSpPr>
            <p:cNvPr id="873" name="Google Shape;873;p51"/>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74" name="Google Shape;874;p51"/>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3573"/>
                                        <p:tgtEl>
                                          <p:spTgt spid="863"/>
                                        </p:tgtEl>
                                      </p:cBhvr>
                                    </p:animEffect>
                                  </p:childTnLst>
                                </p:cTn>
                              </p:par>
                              <p:par>
                                <p:cTn id="8" presetID="10" presetClass="entr" presetSubtype="0" fill="hold" nodeType="withEffect">
                                  <p:stCondLst>
                                    <p:cond delay="1000"/>
                                  </p:stCondLst>
                                  <p:childTnLst>
                                    <p:set>
                                      <p:cBhvr>
                                        <p:cTn id="9" dur="1" fill="hold">
                                          <p:stCondLst>
                                            <p:cond delay="0"/>
                                          </p:stCondLst>
                                        </p:cTn>
                                        <p:tgtEl>
                                          <p:spTgt spid="858"/>
                                        </p:tgtEl>
                                        <p:attrNameLst>
                                          <p:attrName>style.visibility</p:attrName>
                                        </p:attrNameLst>
                                      </p:cBhvr>
                                      <p:to>
                                        <p:strVal val="visible"/>
                                      </p:to>
                                    </p:set>
                                    <p:animEffect transition="in" filter="fade">
                                      <p:cBhvr>
                                        <p:cTn id="10" dur="1000"/>
                                        <p:tgtEl>
                                          <p:spTgt spid="858"/>
                                        </p:tgtEl>
                                      </p:cBhvr>
                                    </p:animEffect>
                                  </p:childTnLst>
                                </p:cTn>
                              </p:par>
                              <p:par>
                                <p:cTn id="11" presetID="2" presetClass="entr" presetSubtype="2" fill="hold" nodeType="withEffect">
                                  <p:stCondLst>
                                    <p:cond delay="2250"/>
                                  </p:stCondLst>
                                  <p:childTnLst>
                                    <p:set>
                                      <p:cBhvr>
                                        <p:cTn id="12" dur="1" fill="hold">
                                          <p:stCondLst>
                                            <p:cond delay="0"/>
                                          </p:stCondLst>
                                        </p:cTn>
                                        <p:tgtEl>
                                          <p:spTgt spid="865"/>
                                        </p:tgtEl>
                                        <p:attrNameLst>
                                          <p:attrName>style.visibility</p:attrName>
                                        </p:attrNameLst>
                                      </p:cBhvr>
                                      <p:to>
                                        <p:strVal val="visible"/>
                                      </p:to>
                                    </p:set>
                                    <p:anim calcmode="lin" valueType="num">
                                      <p:cBhvr additive="base">
                                        <p:cTn id="13" dur="500"/>
                                        <p:tgtEl>
                                          <p:spTgt spid="86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862"/>
                                        </p:tgtEl>
                                        <p:attrNameLst>
                                          <p:attrName>style.visibility</p:attrName>
                                        </p:attrNameLst>
                                      </p:cBhvr>
                                      <p:to>
                                        <p:strVal val="visible"/>
                                      </p:to>
                                    </p:set>
                                    <p:animEffect transition="in" filter="fade">
                                      <p:cBhvr>
                                        <p:cTn id="17" dur="5000"/>
                                        <p:tgtEl>
                                          <p:spTgt spid="862"/>
                                        </p:tgtEl>
                                      </p:cBhvr>
                                    </p:animEffect>
                                  </p:childTnLst>
                                </p:cTn>
                              </p:par>
                              <p:par>
                                <p:cTn id="18" presetID="10" presetClass="entr" presetSubtype="0" fill="hold" nodeType="withEffect">
                                  <p:stCondLst>
                                    <p:cond delay="0"/>
                                  </p:stCondLst>
                                  <p:childTnLst>
                                    <p:set>
                                      <p:cBhvr>
                                        <p:cTn id="19" dur="1" fill="hold">
                                          <p:stCondLst>
                                            <p:cond delay="0"/>
                                          </p:stCondLst>
                                        </p:cTn>
                                        <p:tgtEl>
                                          <p:spTgt spid="848"/>
                                        </p:tgtEl>
                                        <p:attrNameLst>
                                          <p:attrName>style.visibility</p:attrName>
                                        </p:attrNameLst>
                                      </p:cBhvr>
                                      <p:to>
                                        <p:strVal val="visible"/>
                                      </p:to>
                                    </p:set>
                                    <p:animEffect transition="in" filter="fade">
                                      <p:cBhvr>
                                        <p:cTn id="20" dur="500"/>
                                        <p:tgtEl>
                                          <p:spTgt spid="848"/>
                                        </p:tgtEl>
                                      </p:cBhvr>
                                    </p:animEffect>
                                  </p:childTnLst>
                                </p:cTn>
                              </p:par>
                              <p:par>
                                <p:cTn id="21" presetID="10" presetClass="entr" presetSubtype="0" fill="hold" nodeType="withEffect">
                                  <p:stCondLst>
                                    <p:cond delay="0"/>
                                  </p:stCondLst>
                                  <p:childTnLst>
                                    <p:set>
                                      <p:cBhvr>
                                        <p:cTn id="22" dur="1" fill="hold">
                                          <p:stCondLst>
                                            <p:cond delay="0"/>
                                          </p:stCondLst>
                                        </p:cTn>
                                        <p:tgtEl>
                                          <p:spTgt spid="839"/>
                                        </p:tgtEl>
                                        <p:attrNameLst>
                                          <p:attrName>style.visibility</p:attrName>
                                        </p:attrNameLst>
                                      </p:cBhvr>
                                      <p:to>
                                        <p:strVal val="visible"/>
                                      </p:to>
                                    </p:set>
                                    <p:animEffect transition="in" filter="fade">
                                      <p:cBhvr>
                                        <p:cTn id="23" dur="500"/>
                                        <p:tgtEl>
                                          <p:spTgt spid="839"/>
                                        </p:tgtEl>
                                      </p:cBhvr>
                                    </p:animEffect>
                                  </p:childTnLst>
                                </p:cTn>
                              </p:par>
                              <p:par>
                                <p:cTn id="24" presetID="2" presetClass="entr" presetSubtype="8" fill="hold" nodeType="withEffect">
                                  <p:stCondLst>
                                    <p:cond delay="500"/>
                                  </p:stCondLst>
                                  <p:childTnLst>
                                    <p:set>
                                      <p:cBhvr>
                                        <p:cTn id="25" dur="1" fill="hold">
                                          <p:stCondLst>
                                            <p:cond delay="0"/>
                                          </p:stCondLst>
                                        </p:cTn>
                                        <p:tgtEl>
                                          <p:spTgt spid="853"/>
                                        </p:tgtEl>
                                        <p:attrNameLst>
                                          <p:attrName>style.visibility</p:attrName>
                                        </p:attrNameLst>
                                      </p:cBhvr>
                                      <p:to>
                                        <p:strVal val="visible"/>
                                      </p:to>
                                    </p:set>
                                    <p:anim calcmode="lin" valueType="num">
                                      <p:cBhvr additive="base">
                                        <p:cTn id="26" dur="500"/>
                                        <p:tgtEl>
                                          <p:spTgt spid="85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849"/>
                                        </p:tgtEl>
                                        <p:attrNameLst>
                                          <p:attrName>style.visibility</p:attrName>
                                        </p:attrNameLst>
                                      </p:cBhvr>
                                      <p:to>
                                        <p:strVal val="visible"/>
                                      </p:to>
                                    </p:set>
                                    <p:anim calcmode="lin" valueType="num">
                                      <p:cBhvr additive="base">
                                        <p:cTn id="29" dur="500"/>
                                        <p:tgtEl>
                                          <p:spTgt spid="84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850"/>
                                        </p:tgtEl>
                                        <p:attrNameLst>
                                          <p:attrName>style.visibility</p:attrName>
                                        </p:attrNameLst>
                                      </p:cBhvr>
                                      <p:to>
                                        <p:strVal val="visible"/>
                                      </p:to>
                                    </p:set>
                                    <p:anim calcmode="lin" valueType="num">
                                      <p:cBhvr additive="base">
                                        <p:cTn id="32" dur="500"/>
                                        <p:tgtEl>
                                          <p:spTgt spid="850"/>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851"/>
                                        </p:tgtEl>
                                        <p:attrNameLst>
                                          <p:attrName>style.visibility</p:attrName>
                                        </p:attrNameLst>
                                      </p:cBhvr>
                                      <p:to>
                                        <p:strVal val="visible"/>
                                      </p:to>
                                    </p:set>
                                    <p:anim calcmode="lin" valueType="num">
                                      <p:cBhvr additive="base">
                                        <p:cTn id="35" dur="500"/>
                                        <p:tgtEl>
                                          <p:spTgt spid="851"/>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844"/>
                                        </p:tgtEl>
                                        <p:attrNameLst>
                                          <p:attrName>style.visibility</p:attrName>
                                        </p:attrNameLst>
                                      </p:cBhvr>
                                      <p:to>
                                        <p:strVal val="visible"/>
                                      </p:to>
                                    </p:set>
                                    <p:anim calcmode="lin" valueType="num">
                                      <p:cBhvr additive="base">
                                        <p:cTn id="38" dur="500"/>
                                        <p:tgtEl>
                                          <p:spTgt spid="844"/>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840"/>
                                        </p:tgtEl>
                                        <p:attrNameLst>
                                          <p:attrName>style.visibility</p:attrName>
                                        </p:attrNameLst>
                                      </p:cBhvr>
                                      <p:to>
                                        <p:strVal val="visible"/>
                                      </p:to>
                                    </p:set>
                                    <p:anim calcmode="lin" valueType="num">
                                      <p:cBhvr additive="base">
                                        <p:cTn id="41" dur="500"/>
                                        <p:tgtEl>
                                          <p:spTgt spid="84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64"/>
                                        </p:tgtEl>
                                        <p:attrNameLst>
                                          <p:attrName>style.visibility</p:attrName>
                                        </p:attrNameLst>
                                      </p:cBhvr>
                                      <p:to>
                                        <p:strVal val="visible"/>
                                      </p:to>
                                    </p:set>
                                    <p:animEffect transition="in" filter="fade">
                                      <p:cBhvr>
                                        <p:cTn id="46" dur="5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p5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880" name="Google Shape;880;p52"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881" name="Google Shape;881;p52"/>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882" name="Google Shape;882;p52"/>
          <p:cNvGrpSpPr/>
          <p:nvPr/>
        </p:nvGrpSpPr>
        <p:grpSpPr>
          <a:xfrm>
            <a:off x="4707503" y="4837423"/>
            <a:ext cx="3393130" cy="697259"/>
            <a:chOff x="1452892" y="4172004"/>
            <a:chExt cx="4524174" cy="929679"/>
          </a:xfrm>
        </p:grpSpPr>
        <p:sp>
          <p:nvSpPr>
            <p:cNvPr id="883" name="Google Shape;883;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84" name="Google Shape;884;p52"/>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885" name="Google Shape;885;p52"/>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1800">
                  <a:solidFill>
                    <a:schemeClr val="lt1"/>
                  </a:solidFill>
                </a:rPr>
                <a:t>All of the above</a:t>
              </a:r>
              <a:endParaRPr sz="1800">
                <a:solidFill>
                  <a:schemeClr val="lt1"/>
                </a:solidFill>
              </a:endParaRPr>
            </a:p>
          </p:txBody>
        </p:sp>
      </p:grpSp>
      <p:grpSp>
        <p:nvGrpSpPr>
          <p:cNvPr id="886" name="Google Shape;886;p52"/>
          <p:cNvGrpSpPr/>
          <p:nvPr/>
        </p:nvGrpSpPr>
        <p:grpSpPr>
          <a:xfrm>
            <a:off x="1091373" y="4837423"/>
            <a:ext cx="3393130" cy="697259"/>
            <a:chOff x="1452892" y="4172004"/>
            <a:chExt cx="4524174" cy="929679"/>
          </a:xfrm>
        </p:grpSpPr>
        <p:sp>
          <p:nvSpPr>
            <p:cNvPr id="887" name="Google Shape;887;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88" name="Google Shape;888;p52"/>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89" name="Google Shape;889;p52"/>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Medical Bills</a:t>
              </a:r>
              <a:endParaRPr sz="2000">
                <a:solidFill>
                  <a:schemeClr val="lt1"/>
                </a:solidFill>
              </a:endParaRPr>
            </a:p>
          </p:txBody>
        </p:sp>
      </p:grpSp>
      <p:cxnSp>
        <p:nvCxnSpPr>
          <p:cNvPr id="890" name="Google Shape;890;p52"/>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91" name="Google Shape;891;p52"/>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92" name="Google Shape;892;p52"/>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93" name="Google Shape;893;p52"/>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dirty="0">
                <a:solidFill>
                  <a:schemeClr val="lt1"/>
                </a:solidFill>
              </a:rPr>
              <a:t>Missed days of work</a:t>
            </a:r>
            <a:endParaRPr sz="1800" dirty="0">
              <a:solidFill>
                <a:schemeClr val="lt1"/>
              </a:solidFill>
            </a:endParaRPr>
          </a:p>
        </p:txBody>
      </p:sp>
      <p:sp>
        <p:nvSpPr>
          <p:cNvPr id="894" name="Google Shape;894;p52"/>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95" name="Google Shape;895;p52"/>
          <p:cNvGrpSpPr/>
          <p:nvPr/>
        </p:nvGrpSpPr>
        <p:grpSpPr>
          <a:xfrm>
            <a:off x="1089669" y="3991262"/>
            <a:ext cx="3393130" cy="697259"/>
            <a:chOff x="1452892" y="4172004"/>
            <a:chExt cx="4524174" cy="929679"/>
          </a:xfrm>
        </p:grpSpPr>
        <p:sp>
          <p:nvSpPr>
            <p:cNvPr id="896" name="Google Shape;896;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97" name="Google Shape;897;p52"/>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98" name="Google Shape;898;p52"/>
            <p:cNvSpPr txBox="1"/>
            <p:nvPr/>
          </p:nvSpPr>
          <p:spPr>
            <a:xfrm>
              <a:off x="1892208" y="4185483"/>
              <a:ext cx="3573901" cy="9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800" dirty="0">
                  <a:solidFill>
                    <a:schemeClr val="lt1"/>
                  </a:solidFill>
                </a:rPr>
                <a:t>Cost of Tobacco &amp; Vaping Products</a:t>
              </a:r>
              <a:endParaRPr sz="1800" dirty="0">
                <a:solidFill>
                  <a:schemeClr val="lt1"/>
                </a:solidFill>
              </a:endParaRPr>
            </a:p>
          </p:txBody>
        </p:sp>
      </p:grpSp>
      <p:pic>
        <p:nvPicPr>
          <p:cNvPr id="899" name="Google Shape;899;p52"/>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00" name="Google Shape;900;p52"/>
          <p:cNvGrpSpPr/>
          <p:nvPr/>
        </p:nvGrpSpPr>
        <p:grpSpPr>
          <a:xfrm>
            <a:off x="0" y="3002835"/>
            <a:ext cx="9144000" cy="852303"/>
            <a:chOff x="0" y="2860778"/>
            <a:chExt cx="12192000" cy="1136404"/>
          </a:xfrm>
        </p:grpSpPr>
        <p:cxnSp>
          <p:nvCxnSpPr>
            <p:cNvPr id="901" name="Google Shape;901;p52"/>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02" name="Google Shape;902;p52"/>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03" name="Google Shape;903;p52"/>
            <p:cNvSpPr txBox="1"/>
            <p:nvPr/>
          </p:nvSpPr>
          <p:spPr>
            <a:xfrm>
              <a:off x="1789367" y="2964567"/>
              <a:ext cx="9006300" cy="9324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pPr>
              <a:r>
                <a:rPr lang="en" sz="2100" b="1">
                  <a:solidFill>
                    <a:schemeClr val="lt1"/>
                  </a:solidFill>
                </a:rPr>
                <a:t>9. What are the financial costs of smoking / vaping?</a:t>
              </a:r>
              <a:endParaRPr sz="2100">
                <a:solidFill>
                  <a:schemeClr val="lt1"/>
                </a:solidFill>
              </a:endParaRPr>
            </a:p>
          </p:txBody>
        </p:sp>
      </p:grpSp>
      <p:pic>
        <p:nvPicPr>
          <p:cNvPr id="904" name="Google Shape;904;p52"/>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05" name="Google Shape;905;p52"/>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06" name="Google Shape;906;p52"/>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907" name="Google Shape;907;p52"/>
          <p:cNvGrpSpPr/>
          <p:nvPr/>
        </p:nvGrpSpPr>
        <p:grpSpPr>
          <a:xfrm>
            <a:off x="6464099" y="2599016"/>
            <a:ext cx="2680317" cy="260366"/>
            <a:chOff x="8618369" y="2322355"/>
            <a:chExt cx="3555740" cy="347154"/>
          </a:xfrm>
        </p:grpSpPr>
        <p:cxnSp>
          <p:nvCxnSpPr>
            <p:cNvPr id="908" name="Google Shape;908;p52"/>
            <p:cNvCxnSpPr>
              <a:stCxn id="90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909" name="Google Shape;909;p52"/>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0" name="Google Shape;910;p52"/>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911" name="Google Shape;911;p52"/>
          <p:cNvGrpSpPr/>
          <p:nvPr/>
        </p:nvGrpSpPr>
        <p:grpSpPr>
          <a:xfrm>
            <a:off x="7120923" y="1159966"/>
            <a:ext cx="1490596" cy="260366"/>
            <a:chOff x="9395100" y="2116888"/>
            <a:chExt cx="1977442" cy="347154"/>
          </a:xfrm>
        </p:grpSpPr>
        <p:sp>
          <p:nvSpPr>
            <p:cNvPr id="912" name="Google Shape;912;p5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3" name="Google Shape;913;p52"/>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914" name="Google Shape;914;p52"/>
          <p:cNvGrpSpPr/>
          <p:nvPr/>
        </p:nvGrpSpPr>
        <p:grpSpPr>
          <a:xfrm>
            <a:off x="7157646" y="1474420"/>
            <a:ext cx="1453420" cy="260366"/>
            <a:chOff x="9395100" y="2116888"/>
            <a:chExt cx="1977442" cy="347154"/>
          </a:xfrm>
        </p:grpSpPr>
        <p:sp>
          <p:nvSpPr>
            <p:cNvPr id="915" name="Google Shape;915;p5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6" name="Google Shape;916;p52"/>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5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22" name="Google Shape;922;p53" descr="Ein Bild, das Zeichnung enthält.&#10;&#10;Automatisch generierte Beschreibung"/>
          <p:cNvPicPr preferRelativeResize="0"/>
          <p:nvPr/>
        </p:nvPicPr>
        <p:blipFill rotWithShape="1">
          <a:blip r:embed="rId4">
            <a:alphaModFix/>
          </a:blip>
          <a:srcRect/>
          <a:stretch/>
        </p:blipFill>
        <p:spPr>
          <a:xfrm>
            <a:off x="7891526" y="5640426"/>
            <a:ext cx="1073876" cy="214775"/>
          </a:xfrm>
          <a:prstGeom prst="rect">
            <a:avLst/>
          </a:prstGeom>
          <a:noFill/>
          <a:ln>
            <a:noFill/>
          </a:ln>
        </p:spPr>
      </p:pic>
      <p:sp>
        <p:nvSpPr>
          <p:cNvPr id="923" name="Google Shape;923;p53"/>
          <p:cNvSpPr/>
          <p:nvPr/>
        </p:nvSpPr>
        <p:spPr>
          <a:xfrm>
            <a:off x="1089675" y="1280629"/>
            <a:ext cx="7007100" cy="3905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24" name="Google Shape;924;p53"/>
          <p:cNvSpPr/>
          <p:nvPr/>
        </p:nvSpPr>
        <p:spPr>
          <a:xfrm>
            <a:off x="1210425" y="1376978"/>
            <a:ext cx="6765600" cy="10185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1900" b="1" i="1" dirty="0">
                <a:solidFill>
                  <a:srgbClr val="262626"/>
                </a:solidFill>
              </a:rPr>
              <a:t>Smoking &amp; vaping have many financial, social, and health costs for </a:t>
            </a:r>
            <a:r>
              <a:rPr lang="en" sz="1900" b="1" i="1" dirty="0">
                <a:solidFill>
                  <a:schemeClr val="lt1"/>
                </a:solidFill>
              </a:rPr>
              <a:t>the person who smokes/vapes</a:t>
            </a:r>
            <a:r>
              <a:rPr lang="en" sz="1900" b="1" i="1" dirty="0">
                <a:solidFill>
                  <a:srgbClr val="262626"/>
                </a:solidFill>
              </a:rPr>
              <a:t> </a:t>
            </a:r>
            <a:br>
              <a:rPr lang="en" sz="1900" b="1" i="1" dirty="0">
                <a:solidFill>
                  <a:srgbClr val="262626"/>
                </a:solidFill>
              </a:rPr>
            </a:br>
            <a:r>
              <a:rPr lang="en" sz="1900" b="1" i="1" dirty="0">
                <a:solidFill>
                  <a:schemeClr val="bg1"/>
                </a:solidFill>
              </a:rPr>
              <a:t>and</a:t>
            </a:r>
            <a:r>
              <a:rPr lang="en" sz="1900" b="1" i="1" dirty="0">
                <a:solidFill>
                  <a:srgbClr val="262626"/>
                </a:solidFill>
              </a:rPr>
              <a:t> </a:t>
            </a:r>
            <a:r>
              <a:rPr lang="en" sz="1900" b="1" i="1" dirty="0">
                <a:solidFill>
                  <a:schemeClr val="lt1"/>
                </a:solidFill>
              </a:rPr>
              <a:t>their family.</a:t>
            </a:r>
            <a:endParaRPr sz="2200" b="1" dirty="0">
              <a:solidFill>
                <a:schemeClr val="lt1"/>
              </a:solidFill>
              <a:latin typeface="Calibri"/>
              <a:ea typeface="Calibri"/>
              <a:cs typeface="Calibri"/>
              <a:sym typeface="Calibri"/>
            </a:endParaRPr>
          </a:p>
        </p:txBody>
      </p:sp>
      <p:pic>
        <p:nvPicPr>
          <p:cNvPr id="925" name="Google Shape;925;p53"/>
          <p:cNvPicPr preferRelativeResize="0"/>
          <p:nvPr/>
        </p:nvPicPr>
        <p:blipFill>
          <a:blip r:embed="rId5">
            <a:alphaModFix/>
          </a:blip>
          <a:stretch>
            <a:fillRect/>
          </a:stretch>
        </p:blipFill>
        <p:spPr>
          <a:xfrm>
            <a:off x="2603250" y="2491826"/>
            <a:ext cx="3828850" cy="255257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5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31" name="Google Shape;931;p54"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932" name="Google Shape;932;p54"/>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933" name="Google Shape;933;p54"/>
          <p:cNvGrpSpPr/>
          <p:nvPr/>
        </p:nvGrpSpPr>
        <p:grpSpPr>
          <a:xfrm>
            <a:off x="4707503" y="4837423"/>
            <a:ext cx="3393130" cy="697259"/>
            <a:chOff x="1452892" y="4172004"/>
            <a:chExt cx="4524174" cy="929679"/>
          </a:xfrm>
        </p:grpSpPr>
        <p:sp>
          <p:nvSpPr>
            <p:cNvPr id="934" name="Google Shape;934;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35" name="Google Shape;935;p54"/>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936" name="Google Shape;936;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Fresh Air Indiana</a:t>
              </a:r>
              <a:endParaRPr sz="1800">
                <a:solidFill>
                  <a:schemeClr val="lt1"/>
                </a:solidFill>
              </a:endParaRPr>
            </a:p>
          </p:txBody>
        </p:sp>
      </p:grpSp>
      <p:grpSp>
        <p:nvGrpSpPr>
          <p:cNvPr id="937" name="Google Shape;937;p54"/>
          <p:cNvGrpSpPr/>
          <p:nvPr/>
        </p:nvGrpSpPr>
        <p:grpSpPr>
          <a:xfrm>
            <a:off x="1091373" y="4837423"/>
            <a:ext cx="3393130" cy="697259"/>
            <a:chOff x="1452892" y="4172004"/>
            <a:chExt cx="4524174" cy="929679"/>
          </a:xfrm>
        </p:grpSpPr>
        <p:sp>
          <p:nvSpPr>
            <p:cNvPr id="938" name="Google Shape;938;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39" name="Google Shape;939;p54"/>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940" name="Google Shape;940;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Smoke Free Indiana</a:t>
              </a:r>
              <a:endParaRPr sz="1800">
                <a:solidFill>
                  <a:schemeClr val="lt1"/>
                </a:solidFill>
              </a:endParaRPr>
            </a:p>
          </p:txBody>
        </p:sp>
      </p:grpSp>
      <p:cxnSp>
        <p:nvCxnSpPr>
          <p:cNvPr id="941" name="Google Shape;941;p54"/>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942" name="Google Shape;942;p54"/>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43" name="Google Shape;943;p54"/>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944" name="Google Shape;944;p54"/>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Quit Now Indiana</a:t>
            </a:r>
            <a:endParaRPr sz="1800">
              <a:solidFill>
                <a:schemeClr val="lt1"/>
              </a:solidFill>
            </a:endParaRPr>
          </a:p>
        </p:txBody>
      </p:sp>
      <p:sp>
        <p:nvSpPr>
          <p:cNvPr id="945" name="Google Shape;945;p54"/>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946" name="Google Shape;946;p54"/>
          <p:cNvGrpSpPr/>
          <p:nvPr/>
        </p:nvGrpSpPr>
        <p:grpSpPr>
          <a:xfrm>
            <a:off x="1089669" y="3991262"/>
            <a:ext cx="3393130" cy="697259"/>
            <a:chOff x="1452892" y="4172004"/>
            <a:chExt cx="4524174" cy="929679"/>
          </a:xfrm>
        </p:grpSpPr>
        <p:sp>
          <p:nvSpPr>
            <p:cNvPr id="947" name="Google Shape;947;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48" name="Google Shape;948;p54"/>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949" name="Google Shape;949;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Stop it Indiana</a:t>
              </a:r>
              <a:endParaRPr sz="1800">
                <a:solidFill>
                  <a:schemeClr val="lt1"/>
                </a:solidFill>
              </a:endParaRPr>
            </a:p>
          </p:txBody>
        </p:sp>
      </p:grpSp>
      <p:pic>
        <p:nvPicPr>
          <p:cNvPr id="950" name="Google Shape;950;p54"/>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51" name="Google Shape;951;p54"/>
          <p:cNvGrpSpPr/>
          <p:nvPr/>
        </p:nvGrpSpPr>
        <p:grpSpPr>
          <a:xfrm>
            <a:off x="0" y="3002835"/>
            <a:ext cx="9144000" cy="852303"/>
            <a:chOff x="0" y="2860778"/>
            <a:chExt cx="12192000" cy="1136404"/>
          </a:xfrm>
        </p:grpSpPr>
        <p:cxnSp>
          <p:nvCxnSpPr>
            <p:cNvPr id="952" name="Google Shape;952;p54"/>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53" name="Google Shape;953;p54"/>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54" name="Google Shape;954;p54"/>
            <p:cNvSpPr txBox="1"/>
            <p:nvPr/>
          </p:nvSpPr>
          <p:spPr>
            <a:xfrm>
              <a:off x="1597188" y="2964568"/>
              <a:ext cx="8839200" cy="932400"/>
            </a:xfrm>
            <a:prstGeom prst="rect">
              <a:avLst/>
            </a:prstGeom>
            <a:noFill/>
            <a:ln>
              <a:noFill/>
            </a:ln>
          </p:spPr>
          <p:txBody>
            <a:bodyPr spcFirstLastPara="1" wrap="square" lIns="68575" tIns="34275" rIns="68575" bIns="34275" anchor="ctr" anchorCtr="0">
              <a:normAutofit lnSpcReduction="10000"/>
            </a:bodyPr>
            <a:lstStyle/>
            <a:p>
              <a:pPr marL="457200" algn="ctr">
                <a:lnSpc>
                  <a:spcPct val="115000"/>
                </a:lnSpc>
              </a:pPr>
              <a:r>
                <a:rPr lang="en" sz="1900" b="1">
                  <a:solidFill>
                    <a:schemeClr val="lt1"/>
                  </a:solidFill>
                </a:rPr>
                <a:t>10. Which organization helps provide FREE tobacco cessation resources and 24/7 support?</a:t>
              </a:r>
              <a:endParaRPr sz="1900">
                <a:solidFill>
                  <a:schemeClr val="lt1"/>
                </a:solidFill>
              </a:endParaRPr>
            </a:p>
          </p:txBody>
        </p:sp>
      </p:grpSp>
      <p:pic>
        <p:nvPicPr>
          <p:cNvPr id="955" name="Google Shape;955;p54"/>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56" name="Google Shape;956;p54"/>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57" name="Google Shape;957;p54"/>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958" name="Google Shape;958;p54"/>
          <p:cNvGrpSpPr/>
          <p:nvPr/>
        </p:nvGrpSpPr>
        <p:grpSpPr>
          <a:xfrm>
            <a:off x="6464099" y="2599016"/>
            <a:ext cx="2680317" cy="260366"/>
            <a:chOff x="8618369" y="2322355"/>
            <a:chExt cx="3555740" cy="347154"/>
          </a:xfrm>
        </p:grpSpPr>
        <p:cxnSp>
          <p:nvCxnSpPr>
            <p:cNvPr id="959" name="Google Shape;959;p54"/>
            <p:cNvCxnSpPr>
              <a:stCxn id="96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960" name="Google Shape;960;p54"/>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1" name="Google Shape;961;p54"/>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962" name="Google Shape;962;p54"/>
          <p:cNvGrpSpPr/>
          <p:nvPr/>
        </p:nvGrpSpPr>
        <p:grpSpPr>
          <a:xfrm>
            <a:off x="7120923" y="1159966"/>
            <a:ext cx="1490596" cy="260366"/>
            <a:chOff x="9395100" y="2116888"/>
            <a:chExt cx="1977442" cy="347154"/>
          </a:xfrm>
        </p:grpSpPr>
        <p:sp>
          <p:nvSpPr>
            <p:cNvPr id="963" name="Google Shape;963;p54"/>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4" name="Google Shape;964;p54"/>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965" name="Google Shape;965;p54"/>
          <p:cNvGrpSpPr/>
          <p:nvPr/>
        </p:nvGrpSpPr>
        <p:grpSpPr>
          <a:xfrm>
            <a:off x="7157646" y="1474420"/>
            <a:ext cx="1453420" cy="260366"/>
            <a:chOff x="9395100" y="2116888"/>
            <a:chExt cx="1977442" cy="347154"/>
          </a:xfrm>
        </p:grpSpPr>
        <p:sp>
          <p:nvSpPr>
            <p:cNvPr id="966" name="Google Shape;966;p54"/>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7" name="Google Shape;967;p54"/>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6"/>
                                        </p:tgtEl>
                                        <p:attrNameLst>
                                          <p:attrName>style.visibility</p:attrName>
                                        </p:attrNameLst>
                                      </p:cBhvr>
                                      <p:to>
                                        <p:strVal val="visible"/>
                                      </p:to>
                                    </p:set>
                                    <p:animEffect transition="in" filter="fade">
                                      <p:cBhvr>
                                        <p:cTn id="7" dur="3573"/>
                                        <p:tgtEl>
                                          <p:spTgt spid="956"/>
                                        </p:tgtEl>
                                      </p:cBhvr>
                                    </p:animEffect>
                                  </p:childTnLst>
                                </p:cTn>
                              </p:par>
                              <p:par>
                                <p:cTn id="8" presetID="10" presetClass="entr" presetSubtype="0" fill="hold" nodeType="withEffect">
                                  <p:stCondLst>
                                    <p:cond delay="100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1000"/>
                                        <p:tgtEl>
                                          <p:spTgt spid="951"/>
                                        </p:tgtEl>
                                      </p:cBhvr>
                                    </p:animEffect>
                                  </p:childTnLst>
                                </p:cTn>
                              </p:par>
                              <p:par>
                                <p:cTn id="11" presetID="2" presetClass="entr" presetSubtype="2" fill="hold" nodeType="withEffect">
                                  <p:stCondLst>
                                    <p:cond delay="2250"/>
                                  </p:stCondLst>
                                  <p:childTnLst>
                                    <p:set>
                                      <p:cBhvr>
                                        <p:cTn id="12" dur="1" fill="hold">
                                          <p:stCondLst>
                                            <p:cond delay="0"/>
                                          </p:stCondLst>
                                        </p:cTn>
                                        <p:tgtEl>
                                          <p:spTgt spid="958"/>
                                        </p:tgtEl>
                                        <p:attrNameLst>
                                          <p:attrName>style.visibility</p:attrName>
                                        </p:attrNameLst>
                                      </p:cBhvr>
                                      <p:to>
                                        <p:strVal val="visible"/>
                                      </p:to>
                                    </p:set>
                                    <p:anim calcmode="lin" valueType="num">
                                      <p:cBhvr additive="base">
                                        <p:cTn id="13" dur="500"/>
                                        <p:tgtEl>
                                          <p:spTgt spid="95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fade">
                                      <p:cBhvr>
                                        <p:cTn id="17" dur="5000"/>
                                        <p:tgtEl>
                                          <p:spTgt spid="955"/>
                                        </p:tgtEl>
                                      </p:cBhvr>
                                    </p:animEffect>
                                  </p:childTnLst>
                                </p:cTn>
                              </p:par>
                              <p:par>
                                <p:cTn id="18" presetID="10" presetClass="entr" presetSubtype="0" fill="hold" nodeType="withEffect">
                                  <p:stCondLst>
                                    <p:cond delay="0"/>
                                  </p:stCondLst>
                                  <p:childTnLst>
                                    <p:set>
                                      <p:cBhvr>
                                        <p:cTn id="19" dur="1" fill="hold">
                                          <p:stCondLst>
                                            <p:cond delay="0"/>
                                          </p:stCondLst>
                                        </p:cTn>
                                        <p:tgtEl>
                                          <p:spTgt spid="941"/>
                                        </p:tgtEl>
                                        <p:attrNameLst>
                                          <p:attrName>style.visibility</p:attrName>
                                        </p:attrNameLst>
                                      </p:cBhvr>
                                      <p:to>
                                        <p:strVal val="visible"/>
                                      </p:to>
                                    </p:set>
                                    <p:animEffect transition="in" filter="fade">
                                      <p:cBhvr>
                                        <p:cTn id="20" dur="500"/>
                                        <p:tgtEl>
                                          <p:spTgt spid="941"/>
                                        </p:tgtEl>
                                      </p:cBhvr>
                                    </p:animEffect>
                                  </p:childTnLst>
                                </p:cTn>
                              </p:par>
                              <p:par>
                                <p:cTn id="21" presetID="10" presetClass="entr" presetSubtype="0" fill="hold" nodeType="withEffect">
                                  <p:stCondLst>
                                    <p:cond delay="0"/>
                                  </p:stCondLst>
                                  <p:childTnLst>
                                    <p:set>
                                      <p:cBhvr>
                                        <p:cTn id="22" dur="1" fill="hold">
                                          <p:stCondLst>
                                            <p:cond delay="0"/>
                                          </p:stCondLst>
                                        </p:cTn>
                                        <p:tgtEl>
                                          <p:spTgt spid="932"/>
                                        </p:tgtEl>
                                        <p:attrNameLst>
                                          <p:attrName>style.visibility</p:attrName>
                                        </p:attrNameLst>
                                      </p:cBhvr>
                                      <p:to>
                                        <p:strVal val="visible"/>
                                      </p:to>
                                    </p:set>
                                    <p:animEffect transition="in" filter="fade">
                                      <p:cBhvr>
                                        <p:cTn id="23" dur="500"/>
                                        <p:tgtEl>
                                          <p:spTgt spid="932"/>
                                        </p:tgtEl>
                                      </p:cBhvr>
                                    </p:animEffect>
                                  </p:childTnLst>
                                </p:cTn>
                              </p:par>
                              <p:par>
                                <p:cTn id="24" presetID="2" presetClass="entr" presetSubtype="8" fill="hold" nodeType="withEffect">
                                  <p:stCondLst>
                                    <p:cond delay="500"/>
                                  </p:stCondLst>
                                  <p:childTnLst>
                                    <p:set>
                                      <p:cBhvr>
                                        <p:cTn id="25" dur="1" fill="hold">
                                          <p:stCondLst>
                                            <p:cond delay="0"/>
                                          </p:stCondLst>
                                        </p:cTn>
                                        <p:tgtEl>
                                          <p:spTgt spid="946"/>
                                        </p:tgtEl>
                                        <p:attrNameLst>
                                          <p:attrName>style.visibility</p:attrName>
                                        </p:attrNameLst>
                                      </p:cBhvr>
                                      <p:to>
                                        <p:strVal val="visible"/>
                                      </p:to>
                                    </p:set>
                                    <p:anim calcmode="lin" valueType="num">
                                      <p:cBhvr additive="base">
                                        <p:cTn id="26" dur="500"/>
                                        <p:tgtEl>
                                          <p:spTgt spid="94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942"/>
                                        </p:tgtEl>
                                        <p:attrNameLst>
                                          <p:attrName>style.visibility</p:attrName>
                                        </p:attrNameLst>
                                      </p:cBhvr>
                                      <p:to>
                                        <p:strVal val="visible"/>
                                      </p:to>
                                    </p:set>
                                    <p:anim calcmode="lin" valueType="num">
                                      <p:cBhvr additive="base">
                                        <p:cTn id="29" dur="500"/>
                                        <p:tgtEl>
                                          <p:spTgt spid="9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943"/>
                                        </p:tgtEl>
                                        <p:attrNameLst>
                                          <p:attrName>style.visibility</p:attrName>
                                        </p:attrNameLst>
                                      </p:cBhvr>
                                      <p:to>
                                        <p:strVal val="visible"/>
                                      </p:to>
                                    </p:set>
                                    <p:anim calcmode="lin" valueType="num">
                                      <p:cBhvr additive="base">
                                        <p:cTn id="32" dur="500"/>
                                        <p:tgtEl>
                                          <p:spTgt spid="94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944"/>
                                        </p:tgtEl>
                                        <p:attrNameLst>
                                          <p:attrName>style.visibility</p:attrName>
                                        </p:attrNameLst>
                                      </p:cBhvr>
                                      <p:to>
                                        <p:strVal val="visible"/>
                                      </p:to>
                                    </p:set>
                                    <p:anim calcmode="lin" valueType="num">
                                      <p:cBhvr additive="base">
                                        <p:cTn id="35" dur="500"/>
                                        <p:tgtEl>
                                          <p:spTgt spid="94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937"/>
                                        </p:tgtEl>
                                        <p:attrNameLst>
                                          <p:attrName>style.visibility</p:attrName>
                                        </p:attrNameLst>
                                      </p:cBhvr>
                                      <p:to>
                                        <p:strVal val="visible"/>
                                      </p:to>
                                    </p:set>
                                    <p:anim calcmode="lin" valueType="num">
                                      <p:cBhvr additive="base">
                                        <p:cTn id="38" dur="500"/>
                                        <p:tgtEl>
                                          <p:spTgt spid="93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933"/>
                                        </p:tgtEl>
                                        <p:attrNameLst>
                                          <p:attrName>style.visibility</p:attrName>
                                        </p:attrNameLst>
                                      </p:cBhvr>
                                      <p:to>
                                        <p:strVal val="visible"/>
                                      </p:to>
                                    </p:set>
                                    <p:anim calcmode="lin" valueType="num">
                                      <p:cBhvr additive="base">
                                        <p:cTn id="41" dur="500"/>
                                        <p:tgtEl>
                                          <p:spTgt spid="93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57"/>
                                        </p:tgtEl>
                                        <p:attrNameLst>
                                          <p:attrName>style.visibility</p:attrName>
                                        </p:attrNameLst>
                                      </p:cBhvr>
                                      <p:to>
                                        <p:strVal val="visible"/>
                                      </p:to>
                                    </p:set>
                                    <p:animEffect transition="in" filter="fade">
                                      <p:cBhvr>
                                        <p:cTn id="46" dur="5000"/>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55"/>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973" name="Google Shape;973;p55"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974" name="Google Shape;974;p55"/>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975" name="Google Shape;975;p55"/>
          <p:cNvGrpSpPr/>
          <p:nvPr/>
        </p:nvGrpSpPr>
        <p:grpSpPr>
          <a:xfrm>
            <a:off x="4707503" y="4837423"/>
            <a:ext cx="3393130" cy="697259"/>
            <a:chOff x="1452892" y="4172004"/>
            <a:chExt cx="4524174" cy="929679"/>
          </a:xfrm>
        </p:grpSpPr>
        <p:sp>
          <p:nvSpPr>
            <p:cNvPr id="976" name="Google Shape;976;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77" name="Google Shape;977;p55"/>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978" name="Google Shape;978;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Fresh Air Indiana</a:t>
              </a:r>
              <a:endParaRPr sz="1800">
                <a:solidFill>
                  <a:schemeClr val="lt1"/>
                </a:solidFill>
              </a:endParaRPr>
            </a:p>
          </p:txBody>
        </p:sp>
      </p:grpSp>
      <p:grpSp>
        <p:nvGrpSpPr>
          <p:cNvPr id="979" name="Google Shape;979;p55"/>
          <p:cNvGrpSpPr/>
          <p:nvPr/>
        </p:nvGrpSpPr>
        <p:grpSpPr>
          <a:xfrm>
            <a:off x="1091373" y="4837423"/>
            <a:ext cx="3393130" cy="697259"/>
            <a:chOff x="1452892" y="4172004"/>
            <a:chExt cx="4524174" cy="929679"/>
          </a:xfrm>
        </p:grpSpPr>
        <p:sp>
          <p:nvSpPr>
            <p:cNvPr id="980" name="Google Shape;980;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81" name="Google Shape;981;p55"/>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982" name="Google Shape;982;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Smoke Free Indiana</a:t>
              </a:r>
              <a:endParaRPr sz="1800">
                <a:solidFill>
                  <a:schemeClr val="lt1"/>
                </a:solidFill>
              </a:endParaRPr>
            </a:p>
          </p:txBody>
        </p:sp>
      </p:grpSp>
      <p:cxnSp>
        <p:nvCxnSpPr>
          <p:cNvPr id="983" name="Google Shape;983;p55"/>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984" name="Google Shape;984;p55"/>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85" name="Google Shape;985;p55"/>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986" name="Google Shape;986;p55"/>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Quit Now Indiana</a:t>
            </a:r>
            <a:endParaRPr sz="1800">
              <a:solidFill>
                <a:schemeClr val="lt1"/>
              </a:solidFill>
            </a:endParaRPr>
          </a:p>
        </p:txBody>
      </p:sp>
      <p:sp>
        <p:nvSpPr>
          <p:cNvPr id="987" name="Google Shape;987;p55"/>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988" name="Google Shape;988;p55"/>
          <p:cNvGrpSpPr/>
          <p:nvPr/>
        </p:nvGrpSpPr>
        <p:grpSpPr>
          <a:xfrm>
            <a:off x="1089669" y="3991262"/>
            <a:ext cx="3393130" cy="697259"/>
            <a:chOff x="1452892" y="4172004"/>
            <a:chExt cx="4524174" cy="929679"/>
          </a:xfrm>
        </p:grpSpPr>
        <p:sp>
          <p:nvSpPr>
            <p:cNvPr id="989" name="Google Shape;989;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90" name="Google Shape;990;p55"/>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991" name="Google Shape;991;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Stop it Indiana</a:t>
              </a:r>
              <a:endParaRPr sz="1800">
                <a:solidFill>
                  <a:schemeClr val="lt1"/>
                </a:solidFill>
              </a:endParaRPr>
            </a:p>
          </p:txBody>
        </p:sp>
      </p:grpSp>
      <p:pic>
        <p:nvPicPr>
          <p:cNvPr id="992" name="Google Shape;992;p55"/>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93" name="Google Shape;993;p55"/>
          <p:cNvGrpSpPr/>
          <p:nvPr/>
        </p:nvGrpSpPr>
        <p:grpSpPr>
          <a:xfrm>
            <a:off x="0" y="3002835"/>
            <a:ext cx="9144000" cy="852303"/>
            <a:chOff x="0" y="2860778"/>
            <a:chExt cx="12192000" cy="1136404"/>
          </a:xfrm>
        </p:grpSpPr>
        <p:cxnSp>
          <p:nvCxnSpPr>
            <p:cNvPr id="994" name="Google Shape;994;p55"/>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95" name="Google Shape;995;p55"/>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96" name="Google Shape;996;p55"/>
            <p:cNvSpPr txBox="1"/>
            <p:nvPr/>
          </p:nvSpPr>
          <p:spPr>
            <a:xfrm>
              <a:off x="1597188" y="2964568"/>
              <a:ext cx="8839200" cy="932400"/>
            </a:xfrm>
            <a:prstGeom prst="rect">
              <a:avLst/>
            </a:prstGeom>
            <a:noFill/>
            <a:ln>
              <a:noFill/>
            </a:ln>
          </p:spPr>
          <p:txBody>
            <a:bodyPr spcFirstLastPara="1" wrap="square" lIns="68575" tIns="34275" rIns="68575" bIns="34275" anchor="ctr" anchorCtr="0">
              <a:normAutofit lnSpcReduction="10000"/>
            </a:bodyPr>
            <a:lstStyle/>
            <a:p>
              <a:pPr marL="457200" algn="ctr">
                <a:lnSpc>
                  <a:spcPct val="115000"/>
                </a:lnSpc>
              </a:pPr>
              <a:r>
                <a:rPr lang="en" sz="1900" b="1">
                  <a:solidFill>
                    <a:schemeClr val="lt1"/>
                  </a:solidFill>
                </a:rPr>
                <a:t>10. Which organization helps provide FREE tobacco cessation resources and 24/7 support?</a:t>
              </a:r>
              <a:endParaRPr sz="1900">
                <a:solidFill>
                  <a:schemeClr val="lt1"/>
                </a:solidFill>
              </a:endParaRPr>
            </a:p>
          </p:txBody>
        </p:sp>
      </p:grpSp>
      <p:pic>
        <p:nvPicPr>
          <p:cNvPr id="997" name="Google Shape;997;p55"/>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98" name="Google Shape;998;p55"/>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99" name="Google Shape;999;p55"/>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1000" name="Google Shape;1000;p55"/>
          <p:cNvGrpSpPr/>
          <p:nvPr/>
        </p:nvGrpSpPr>
        <p:grpSpPr>
          <a:xfrm>
            <a:off x="6464099" y="2599016"/>
            <a:ext cx="2680317" cy="260366"/>
            <a:chOff x="8618369" y="2322355"/>
            <a:chExt cx="3555740" cy="347154"/>
          </a:xfrm>
        </p:grpSpPr>
        <p:cxnSp>
          <p:nvCxnSpPr>
            <p:cNvPr id="1001" name="Google Shape;1001;p55"/>
            <p:cNvCxnSpPr>
              <a:stCxn id="100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1002" name="Google Shape;1002;p55"/>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003" name="Google Shape;1003;p55"/>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09" name="Google Shape;1009;p56" descr="Ein Bild, das Zeichnung enthält.&#10;&#10;Automatisch generierte Beschreibung"/>
          <p:cNvPicPr preferRelativeResize="0"/>
          <p:nvPr/>
        </p:nvPicPr>
        <p:blipFill rotWithShape="1">
          <a:blip r:embed="rId4">
            <a:alphaModFix/>
          </a:blip>
          <a:srcRect/>
          <a:stretch/>
        </p:blipFill>
        <p:spPr>
          <a:xfrm>
            <a:off x="8075550" y="5677230"/>
            <a:ext cx="889850" cy="177970"/>
          </a:xfrm>
          <a:prstGeom prst="rect">
            <a:avLst/>
          </a:prstGeom>
          <a:noFill/>
          <a:ln>
            <a:noFill/>
          </a:ln>
        </p:spPr>
      </p:pic>
      <p:sp>
        <p:nvSpPr>
          <p:cNvPr id="1010" name="Google Shape;1010;p56"/>
          <p:cNvSpPr/>
          <p:nvPr/>
        </p:nvSpPr>
        <p:spPr>
          <a:xfrm>
            <a:off x="1068450" y="1262625"/>
            <a:ext cx="7007100" cy="39906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011" name="Google Shape;1011;p56"/>
          <p:cNvSpPr/>
          <p:nvPr/>
        </p:nvSpPr>
        <p:spPr>
          <a:xfrm>
            <a:off x="3999499" y="1857125"/>
            <a:ext cx="3936187" cy="2945700"/>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 sz="2100" b="1" i="1" dirty="0">
                <a:solidFill>
                  <a:srgbClr val="333333"/>
                </a:solidFill>
              </a:rPr>
              <a:t>Quit Now Indiana is the </a:t>
            </a:r>
            <a:br>
              <a:rPr lang="en" sz="2100" b="1" i="1" dirty="0">
                <a:solidFill>
                  <a:srgbClr val="333333"/>
                </a:solidFill>
              </a:rPr>
            </a:br>
            <a:r>
              <a:rPr lang="en" sz="2100" b="1" i="1" dirty="0">
                <a:solidFill>
                  <a:schemeClr val="lt1"/>
                </a:solidFill>
              </a:rPr>
              <a:t>FREE </a:t>
            </a:r>
            <a:r>
              <a:rPr lang="en" sz="2100" b="1" i="1" dirty="0">
                <a:solidFill>
                  <a:srgbClr val="333333"/>
                </a:solidFill>
              </a:rPr>
              <a:t>frontline tool for helping Hoosiers who use tobacco break their addiction.</a:t>
            </a:r>
            <a:br>
              <a:rPr lang="en" sz="2100" b="1" i="1" dirty="0">
                <a:solidFill>
                  <a:srgbClr val="333333"/>
                </a:solidFill>
              </a:rPr>
            </a:br>
            <a:r>
              <a:rPr lang="en" sz="2100" b="1" i="1" dirty="0">
                <a:solidFill>
                  <a:srgbClr val="333333"/>
                </a:solidFill>
              </a:rPr>
              <a:t> </a:t>
            </a:r>
          </a:p>
          <a:p>
            <a:pPr>
              <a:lnSpc>
                <a:spcPct val="115000"/>
              </a:lnSpc>
              <a:buClr>
                <a:schemeClr val="dk1"/>
              </a:buClr>
              <a:buSzPts val="1100"/>
            </a:pPr>
            <a:r>
              <a:rPr lang="en" sz="2100" b="1" i="1" dirty="0">
                <a:solidFill>
                  <a:srgbClr val="333333"/>
                </a:solidFill>
              </a:rPr>
              <a:t>Support those who are ready to quit by referring them to </a:t>
            </a:r>
            <a:r>
              <a:rPr lang="en" sz="2100" b="1" i="1" dirty="0">
                <a:solidFill>
                  <a:schemeClr val="bg1"/>
                </a:solidFill>
              </a:rPr>
              <a:t>Quit Now Indiana! </a:t>
            </a:r>
            <a:endParaRPr sz="2400" b="1" dirty="0">
              <a:solidFill>
                <a:schemeClr val="bg1"/>
              </a:solidFill>
              <a:latin typeface="Calibri"/>
              <a:ea typeface="Calibri"/>
              <a:cs typeface="Calibri"/>
              <a:sym typeface="Calibri"/>
            </a:endParaRPr>
          </a:p>
        </p:txBody>
      </p:sp>
      <p:pic>
        <p:nvPicPr>
          <p:cNvPr id="1012" name="Google Shape;1012;p56"/>
          <p:cNvPicPr preferRelativeResize="0"/>
          <p:nvPr/>
        </p:nvPicPr>
        <p:blipFill>
          <a:blip r:embed="rId5">
            <a:alphaModFix/>
          </a:blip>
          <a:stretch>
            <a:fillRect/>
          </a:stretch>
        </p:blipFill>
        <p:spPr>
          <a:xfrm>
            <a:off x="1737776" y="1510064"/>
            <a:ext cx="1990725" cy="3495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5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18" name="Google Shape;1018;p57"/>
          <p:cNvPicPr preferRelativeResize="0"/>
          <p:nvPr/>
        </p:nvPicPr>
        <p:blipFill>
          <a:blip r:embed="rId4">
            <a:alphaModFix/>
          </a:blip>
          <a:stretch>
            <a:fillRect/>
          </a:stretch>
        </p:blipFill>
        <p:spPr>
          <a:xfrm>
            <a:off x="2357521" y="2293276"/>
            <a:ext cx="4484554" cy="2522575"/>
          </a:xfrm>
          <a:prstGeom prst="rect">
            <a:avLst/>
          </a:prstGeom>
          <a:noFill/>
          <a:ln>
            <a:noFill/>
          </a:ln>
        </p:spPr>
      </p:pic>
      <p:sp>
        <p:nvSpPr>
          <p:cNvPr id="1019" name="Google Shape;1019;p57"/>
          <p:cNvSpPr txBox="1"/>
          <p:nvPr/>
        </p:nvSpPr>
        <p:spPr>
          <a:xfrm>
            <a:off x="234198" y="837830"/>
            <a:ext cx="8731200" cy="1092900"/>
          </a:xfrm>
          <a:prstGeom prst="rect">
            <a:avLst/>
          </a:prstGeom>
          <a:noFill/>
          <a:ln>
            <a:noFill/>
          </a:ln>
        </p:spPr>
        <p:txBody>
          <a:bodyPr spcFirstLastPara="1" wrap="square" lIns="91425" tIns="91425" rIns="91425" bIns="91425" anchor="t" anchorCtr="0">
            <a:spAutoFit/>
          </a:bodyPr>
          <a:lstStyle/>
          <a:p>
            <a:pPr algn="ctr"/>
            <a:r>
              <a:rPr lang="en" sz="5900" b="1" dirty="0">
                <a:solidFill>
                  <a:schemeClr val="accent2"/>
                </a:solidFill>
                <a:latin typeface="Impact"/>
                <a:ea typeface="Impact"/>
                <a:cs typeface="Impact"/>
                <a:sym typeface="Impact"/>
              </a:rPr>
              <a:t>So… are you a millionaire?</a:t>
            </a:r>
            <a:endParaRPr sz="5900" b="1" dirty="0">
              <a:solidFill>
                <a:schemeClr val="accent2"/>
              </a:solidFill>
              <a:latin typeface="Impact"/>
              <a:ea typeface="Impact"/>
              <a:cs typeface="Impact"/>
              <a:sym typeface="Impact"/>
            </a:endParaRPr>
          </a:p>
        </p:txBody>
      </p:sp>
      <p:pic>
        <p:nvPicPr>
          <p:cNvPr id="1020" name="Google Shape;1020;p57"/>
          <p:cNvPicPr preferRelativeResize="0"/>
          <p:nvPr/>
        </p:nvPicPr>
        <p:blipFill>
          <a:blip r:embed="rId5">
            <a:alphaModFix/>
          </a:blip>
          <a:stretch>
            <a:fillRect/>
          </a:stretch>
        </p:blipFill>
        <p:spPr>
          <a:xfrm>
            <a:off x="0" y="2385227"/>
            <a:ext cx="2522576" cy="2522576"/>
          </a:xfrm>
          <a:prstGeom prst="rect">
            <a:avLst/>
          </a:prstGeom>
          <a:noFill/>
          <a:ln>
            <a:noFill/>
          </a:ln>
        </p:spPr>
      </p:pic>
      <p:pic>
        <p:nvPicPr>
          <p:cNvPr id="1021" name="Google Shape;1021;p57"/>
          <p:cNvPicPr preferRelativeResize="0"/>
          <p:nvPr/>
        </p:nvPicPr>
        <p:blipFill>
          <a:blip r:embed="rId5">
            <a:alphaModFix/>
          </a:blip>
          <a:stretch>
            <a:fillRect/>
          </a:stretch>
        </p:blipFill>
        <p:spPr>
          <a:xfrm>
            <a:off x="6765225" y="2385227"/>
            <a:ext cx="2522576" cy="2522576"/>
          </a:xfrm>
          <a:prstGeom prst="rect">
            <a:avLst/>
          </a:prstGeom>
          <a:noFill/>
          <a:ln>
            <a:noFill/>
          </a:ln>
        </p:spPr>
      </p:pic>
      <p:sp>
        <p:nvSpPr>
          <p:cNvPr id="1022" name="Google Shape;1022;p57"/>
          <p:cNvSpPr txBox="1"/>
          <p:nvPr/>
        </p:nvSpPr>
        <p:spPr>
          <a:xfrm>
            <a:off x="152298" y="5178397"/>
            <a:ext cx="8813100" cy="1092900"/>
          </a:xfrm>
          <a:prstGeom prst="rect">
            <a:avLst/>
          </a:prstGeom>
          <a:noFill/>
          <a:ln>
            <a:noFill/>
          </a:ln>
        </p:spPr>
        <p:txBody>
          <a:bodyPr spcFirstLastPara="1" wrap="square" lIns="91425" tIns="91425" rIns="91425" bIns="91425" anchor="t" anchorCtr="0">
            <a:spAutoFit/>
          </a:bodyPr>
          <a:lstStyle/>
          <a:p>
            <a:pPr algn="ctr"/>
            <a:r>
              <a:rPr lang="en" sz="5900" b="1" dirty="0">
                <a:solidFill>
                  <a:schemeClr val="accent2"/>
                </a:solidFill>
                <a:latin typeface="Impact"/>
                <a:ea typeface="Impact"/>
                <a:cs typeface="Impact"/>
                <a:sym typeface="Impact"/>
              </a:rPr>
              <a:t>Thanks for playing!</a:t>
            </a:r>
            <a:endParaRPr sz="5900" b="1" dirty="0">
              <a:solidFill>
                <a:schemeClr val="accent2"/>
              </a:solidFill>
              <a:latin typeface="Impact"/>
              <a:ea typeface="Impact"/>
              <a:cs typeface="Impact"/>
              <a:sym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021"/>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10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10">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2">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6">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11">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12">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3292973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5">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6">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7">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12"/>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11832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3898035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9"/>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10"/>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302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6"/>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982261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1187731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2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2 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909110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p10"/>
          <p:cNvSpPr txBox="1">
            <a:spLocks noGrp="1"/>
          </p:cNvSpPr>
          <p:nvPr>
            <p:ph type="ctrTitle"/>
          </p:nvPr>
        </p:nvSpPr>
        <p:spPr>
          <a:xfrm>
            <a:off x="349527" y="3981970"/>
            <a:ext cx="9144000" cy="6203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400"/>
              <a:buNone/>
            </a:pPr>
            <a:r>
              <a:rPr lang="en-US" sz="6000" b="1" dirty="0">
                <a:solidFill>
                  <a:schemeClr val="accent2"/>
                </a:solidFill>
                <a:latin typeface="Century Gothic"/>
                <a:ea typeface="Century Gothic"/>
                <a:cs typeface="Century Gothic"/>
                <a:sym typeface="Century Gothic"/>
              </a:rPr>
              <a:t> </a:t>
            </a:r>
            <a:endParaRPr sz="6000" b="1" dirty="0">
              <a:solidFill>
                <a:schemeClr val="accent2"/>
              </a:solidFill>
            </a:endParaRPr>
          </a:p>
        </p:txBody>
      </p:sp>
      <p:sp>
        <p:nvSpPr>
          <p:cNvPr id="9" name="Freeform 2">
            <a:extLst>
              <a:ext uri="{FF2B5EF4-FFF2-40B4-BE49-F238E27FC236}">
                <a16:creationId xmlns:a16="http://schemas.microsoft.com/office/drawing/2014/main" id="{F1705659-EE82-190D-32EB-2C212CBA69ED}"/>
              </a:ext>
            </a:extLst>
          </p:cNvPr>
          <p:cNvSpPr/>
          <p:nvPr/>
        </p:nvSpPr>
        <p:spPr>
          <a:xfrm rot="3357852">
            <a:off x="8146597" y="28036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7">
            <a:extLst>
              <a:ext uri="{FF2B5EF4-FFF2-40B4-BE49-F238E27FC236}">
                <a16:creationId xmlns:a16="http://schemas.microsoft.com/office/drawing/2014/main" id="{6BEBC51D-C961-51B2-2014-F979E23CA7C9}"/>
              </a:ext>
            </a:extLst>
          </p:cNvPr>
          <p:cNvSpPr/>
          <p:nvPr/>
        </p:nvSpPr>
        <p:spPr>
          <a:xfrm>
            <a:off x="8286785" y="437746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8">
            <a:extLst>
              <a:ext uri="{FF2B5EF4-FFF2-40B4-BE49-F238E27FC236}">
                <a16:creationId xmlns:a16="http://schemas.microsoft.com/office/drawing/2014/main" id="{717B1064-9809-0E7D-4782-74E3B2794789}"/>
              </a:ext>
            </a:extLst>
          </p:cNvPr>
          <p:cNvSpPr/>
          <p:nvPr/>
        </p:nvSpPr>
        <p:spPr>
          <a:xfrm>
            <a:off x="219382" y="4621578"/>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6" name="Freeform 13">
            <a:extLst>
              <a:ext uri="{FF2B5EF4-FFF2-40B4-BE49-F238E27FC236}">
                <a16:creationId xmlns:a16="http://schemas.microsoft.com/office/drawing/2014/main" id="{47F590F1-485D-4A8D-2466-A73CB2E32F5F}"/>
              </a:ext>
            </a:extLst>
          </p:cNvPr>
          <p:cNvSpPr/>
          <p:nvPr/>
        </p:nvSpPr>
        <p:spPr>
          <a:xfrm>
            <a:off x="7402263"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
            <a:extLst>
              <a:ext uri="{FF2B5EF4-FFF2-40B4-BE49-F238E27FC236}">
                <a16:creationId xmlns:a16="http://schemas.microsoft.com/office/drawing/2014/main" id="{FD2A3384-FF8F-7246-6F24-401C83633E23}"/>
              </a:ext>
            </a:extLst>
          </p:cNvPr>
          <p:cNvSpPr/>
          <p:nvPr/>
        </p:nvSpPr>
        <p:spPr>
          <a:xfrm rot="7689902" flipV="1">
            <a:off x="50451" y="247214"/>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1" name="Freeform 9">
            <a:extLst>
              <a:ext uri="{FF2B5EF4-FFF2-40B4-BE49-F238E27FC236}">
                <a16:creationId xmlns:a16="http://schemas.microsoft.com/office/drawing/2014/main" id="{AE0B9D3B-DE92-4965-0627-C6C14EC8ACB4}"/>
              </a:ext>
            </a:extLst>
          </p:cNvPr>
          <p:cNvSpPr/>
          <p:nvPr/>
        </p:nvSpPr>
        <p:spPr>
          <a:xfrm>
            <a:off x="-460407"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B815EF4A-C21F-62AF-E89F-4A2B9BDF5B44}"/>
              </a:ext>
            </a:extLst>
          </p:cNvPr>
          <p:cNvSpPr txBox="1"/>
          <p:nvPr/>
        </p:nvSpPr>
        <p:spPr>
          <a:xfrm>
            <a:off x="219382" y="1131828"/>
            <a:ext cx="8827823" cy="4324325"/>
          </a:xfrm>
          <a:prstGeom prst="rect">
            <a:avLst/>
          </a:prstGeom>
          <a:noFill/>
        </p:spPr>
        <p:txBody>
          <a:bodyPr wrap="square">
            <a:spAutoFit/>
          </a:bodyPr>
          <a:lstStyle/>
          <a:p>
            <a:pPr marL="0" lvl="0" indent="0" algn="ctr" rtl="0">
              <a:lnSpc>
                <a:spcPct val="90000"/>
              </a:lnSpc>
              <a:spcBef>
                <a:spcPts val="0"/>
              </a:spcBef>
              <a:spcAft>
                <a:spcPts val="0"/>
              </a:spcAft>
              <a:buClr>
                <a:schemeClr val="accent2"/>
              </a:buClr>
              <a:buSzPts val="3600"/>
              <a:buNone/>
            </a:pPr>
            <a:r>
              <a:rPr lang="en-US" sz="5400" dirty="0">
                <a:solidFill>
                  <a:srgbClr val="F98832"/>
                </a:solidFill>
                <a:latin typeface="Caveat Brush" pitchFamily="2" charset="77"/>
                <a:ea typeface="Century Gothic"/>
                <a:cs typeface="Century Gothic"/>
                <a:sym typeface="Century Gothic"/>
              </a:rPr>
              <a:t>Let’s talk about real life scenarios!  </a:t>
            </a:r>
            <a:endParaRPr lang="en-US" sz="5400" dirty="0">
              <a:solidFill>
                <a:srgbClr val="F98832"/>
              </a:solidFill>
              <a:latin typeface="Caveat Brush" pitchFamily="2" charset="77"/>
            </a:endParaRPr>
          </a:p>
          <a:p>
            <a:pPr marL="0" lvl="0" indent="0" algn="l" rtl="0">
              <a:lnSpc>
                <a:spcPct val="90000"/>
              </a:lnSpc>
              <a:spcBef>
                <a:spcPts val="750"/>
              </a:spcBef>
              <a:spcAft>
                <a:spcPts val="0"/>
              </a:spcAft>
              <a:buClr>
                <a:schemeClr val="dk1"/>
              </a:buClr>
              <a:buSzPts val="2700"/>
              <a:buNone/>
            </a:pPr>
            <a:endParaRPr lang="en-US" sz="3600" dirty="0">
              <a:solidFill>
                <a:srgbClr val="F98832"/>
              </a:solidFill>
              <a:latin typeface="Caveat Brush" pitchFamily="2" charset="77"/>
              <a:ea typeface="Century Gothic"/>
              <a:cs typeface="Century Gothic"/>
              <a:sym typeface="Century Gothic"/>
            </a:endParaRPr>
          </a:p>
          <a:p>
            <a:pPr marL="0" lvl="0" indent="0" algn="ctr" rtl="0">
              <a:lnSpc>
                <a:spcPct val="90000"/>
              </a:lnSpc>
              <a:spcBef>
                <a:spcPts val="750"/>
              </a:spcBef>
              <a:spcAft>
                <a:spcPts val="0"/>
              </a:spcAft>
              <a:buClr>
                <a:srgbClr val="548135"/>
              </a:buClr>
              <a:buSzPts val="5400"/>
              <a:buNone/>
            </a:pPr>
            <a:r>
              <a:rPr lang="en-US" sz="6600" dirty="0">
                <a:solidFill>
                  <a:srgbClr val="BCEE80"/>
                </a:solidFill>
                <a:latin typeface="Caveat Brush" pitchFamily="2" charset="77"/>
                <a:ea typeface="Century Gothic"/>
                <a:cs typeface="Century Gothic"/>
                <a:sym typeface="Century Gothic"/>
              </a:rPr>
              <a:t>How Would You Use Breathe?</a:t>
            </a:r>
          </a:p>
          <a:p>
            <a:pPr marL="0" lvl="0" indent="0" algn="ctr" rtl="0">
              <a:lnSpc>
                <a:spcPct val="90000"/>
              </a:lnSpc>
              <a:spcBef>
                <a:spcPts val="750"/>
              </a:spcBef>
              <a:spcAft>
                <a:spcPts val="0"/>
              </a:spcAft>
              <a:buClr>
                <a:srgbClr val="548135"/>
              </a:buClr>
              <a:buSzPts val="5400"/>
              <a:buNone/>
            </a:pPr>
            <a:endParaRPr lang="en-US" sz="4000" b="1" dirty="0">
              <a:solidFill>
                <a:srgbClr val="F98832"/>
              </a:solidFill>
              <a:latin typeface="Caveat Brush" pitchFamily="2" charset="77"/>
              <a:ea typeface="Century Gothic"/>
              <a:cs typeface="Century Gothic"/>
              <a:sym typeface="Century Gothic"/>
            </a:endParaRPr>
          </a:p>
          <a:p>
            <a:pPr marL="0" lvl="0" indent="0" algn="ctr" rtl="0">
              <a:lnSpc>
                <a:spcPct val="90000"/>
              </a:lnSpc>
              <a:spcBef>
                <a:spcPts val="750"/>
              </a:spcBef>
              <a:spcAft>
                <a:spcPts val="0"/>
              </a:spcAft>
              <a:buClr>
                <a:srgbClr val="548135"/>
              </a:buClr>
              <a:buSzPts val="5400"/>
              <a:buNone/>
            </a:pPr>
            <a:r>
              <a:rPr lang="en-US" sz="3600" dirty="0">
                <a:solidFill>
                  <a:srgbClr val="F98832"/>
                </a:solidFill>
                <a:latin typeface="Caveat Brush" pitchFamily="2" charset="77"/>
                <a:ea typeface="Century Gothic"/>
                <a:cs typeface="Century Gothic"/>
                <a:sym typeface="Century Gothic"/>
              </a:rPr>
              <a:t>modified from the </a:t>
            </a:r>
          </a:p>
          <a:p>
            <a:pPr marL="0" lvl="0" indent="0" algn="ctr" rtl="0">
              <a:lnSpc>
                <a:spcPct val="90000"/>
              </a:lnSpc>
              <a:spcBef>
                <a:spcPts val="750"/>
              </a:spcBef>
              <a:spcAft>
                <a:spcPts val="0"/>
              </a:spcAft>
              <a:buClr>
                <a:srgbClr val="548135"/>
              </a:buClr>
              <a:buSzPts val="5400"/>
              <a:buNone/>
            </a:pPr>
            <a:r>
              <a:rPr lang="en-US" sz="3600" dirty="0">
                <a:solidFill>
                  <a:srgbClr val="F98832"/>
                </a:solidFill>
                <a:latin typeface="Caveat Brush" pitchFamily="2" charset="77"/>
                <a:ea typeface="Century Gothic"/>
                <a:cs typeface="Century Gothic"/>
                <a:sym typeface="Century Gothic"/>
              </a:rPr>
              <a:t>Daily Dilemmas Parent Activity</a:t>
            </a:r>
          </a:p>
        </p:txBody>
      </p:sp>
      <p:sp>
        <p:nvSpPr>
          <p:cNvPr id="2" name="AutoShape 5">
            <a:extLst>
              <a:ext uri="{FF2B5EF4-FFF2-40B4-BE49-F238E27FC236}">
                <a16:creationId xmlns:a16="http://schemas.microsoft.com/office/drawing/2014/main" id="{FACC051A-4AD9-2A73-649E-2A96F60B7DE0}"/>
              </a:ext>
            </a:extLst>
          </p:cNvPr>
          <p:cNvSpPr/>
          <p:nvPr/>
        </p:nvSpPr>
        <p:spPr>
          <a:xfrm>
            <a:off x="402705" y="218452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2722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3;p3">
            <a:extLst>
              <a:ext uri="{FF2B5EF4-FFF2-40B4-BE49-F238E27FC236}">
                <a16:creationId xmlns:a16="http://schemas.microsoft.com/office/drawing/2014/main" id="{49A3A0AB-BFD8-99A5-673B-819C5E5062A1}"/>
              </a:ext>
            </a:extLst>
          </p:cNvPr>
          <p:cNvPicPr preferRelativeResize="0"/>
          <p:nvPr/>
        </p:nvPicPr>
        <p:blipFill rotWithShape="1">
          <a:blip r:embed="rId3">
            <a:alphaModFix/>
          </a:blip>
          <a:srcRect l="262" r="-262"/>
          <a:stretch/>
        </p:blipFill>
        <p:spPr>
          <a:xfrm>
            <a:off x="927206" y="1312637"/>
            <a:ext cx="7289587" cy="5002933"/>
          </a:xfrm>
          <a:prstGeom prst="rect">
            <a:avLst/>
          </a:prstGeom>
          <a:noFill/>
          <a:ln w="38100">
            <a:solidFill>
              <a:srgbClr val="BCEE8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32267" y="5244574"/>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9" name="Freeform 9"/>
          <p:cNvSpPr/>
          <p:nvPr/>
        </p:nvSpPr>
        <p:spPr>
          <a:xfrm>
            <a:off x="-627615" y="56553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0" y="398424"/>
            <a:ext cx="9144000" cy="688394"/>
          </a:xfrm>
          <a:prstGeom prst="rect">
            <a:avLst/>
          </a:prstGeom>
        </p:spPr>
        <p:txBody>
          <a:bodyPr wrap="square" lIns="0" tIns="0" rIns="0" bIns="0" rtlCol="0" anchor="t">
            <a:spAutoFit/>
          </a:bodyPr>
          <a:lstStyle/>
          <a:p>
            <a:pPr algn="ctr" defTabSz="857250">
              <a:lnSpc>
                <a:spcPts val="5057"/>
              </a:lnSpc>
              <a:buClrTx/>
            </a:pPr>
            <a:r>
              <a:rPr lang="en-US" sz="5400" kern="1200" dirty="0">
                <a:solidFill>
                  <a:srgbClr val="F98832"/>
                </a:solidFill>
                <a:latin typeface="Caveat Brush" pitchFamily="2" charset="0"/>
                <a:ea typeface="+mn-ea"/>
                <a:cs typeface="+mn-cs"/>
              </a:rPr>
              <a:t>LET’S MAKE A SALAD! </a:t>
            </a:r>
          </a:p>
        </p:txBody>
      </p:sp>
      <p:sp>
        <p:nvSpPr>
          <p:cNvPr id="13" name="Freeform 13"/>
          <p:cNvSpPr/>
          <p:nvPr/>
        </p:nvSpPr>
        <p:spPr>
          <a:xfrm>
            <a:off x="7594610" y="571438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3255723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11" name="Freeform 9">
            <a:extLst>
              <a:ext uri="{FF2B5EF4-FFF2-40B4-BE49-F238E27FC236}">
                <a16:creationId xmlns:a16="http://schemas.microsoft.com/office/drawing/2014/main" id="{372C718F-2AAE-87DF-33F7-78224AC23E1F}"/>
              </a:ext>
            </a:extLst>
          </p:cNvPr>
          <p:cNvSpPr/>
          <p:nvPr/>
        </p:nvSpPr>
        <p:spPr>
          <a:xfrm>
            <a:off x="-1313416" y="571672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286" name="Google Shape;286;p19"/>
          <p:cNvPicPr preferRelativeResize="0"/>
          <p:nvPr/>
        </p:nvPicPr>
        <p:blipFill>
          <a:blip r:embed="rId5">
            <a:alphaModFix/>
          </a:blip>
          <a:stretch>
            <a:fillRect/>
          </a:stretch>
        </p:blipFill>
        <p:spPr>
          <a:xfrm>
            <a:off x="4753448" y="1917578"/>
            <a:ext cx="3941574" cy="3940551"/>
          </a:xfrm>
          <a:prstGeom prst="rect">
            <a:avLst/>
          </a:prstGeom>
          <a:noFill/>
          <a:ln w="38100">
            <a:solidFill>
              <a:srgbClr val="BCEE80"/>
            </a:solidFill>
          </a:ln>
        </p:spPr>
      </p:pic>
      <p:sp>
        <p:nvSpPr>
          <p:cNvPr id="10" name="Freeform 13">
            <a:extLst>
              <a:ext uri="{FF2B5EF4-FFF2-40B4-BE49-F238E27FC236}">
                <a16:creationId xmlns:a16="http://schemas.microsoft.com/office/drawing/2014/main" id="{93CD915D-656F-C4F0-E625-3C78A0634851}"/>
              </a:ext>
            </a:extLst>
          </p:cNvPr>
          <p:cNvSpPr/>
          <p:nvPr/>
        </p:nvSpPr>
        <p:spPr>
          <a:xfrm>
            <a:off x="7402263"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2" name="Google Shape;282;p19"/>
          <p:cNvSpPr txBox="1">
            <a:spLocks noGrp="1"/>
          </p:cNvSpPr>
          <p:nvPr>
            <p:ph type="ctrTitle"/>
          </p:nvPr>
        </p:nvSpPr>
        <p:spPr>
          <a:xfrm>
            <a:off x="1143000" y="1201738"/>
            <a:ext cx="6858000" cy="6080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7"/>
              <a:buNone/>
            </a:pPr>
            <a:r>
              <a:rPr lang="en-US">
                <a:solidFill>
                  <a:srgbClr val="C55A11"/>
                </a:solidFill>
                <a:latin typeface="Century Gothic"/>
                <a:ea typeface="Century Gothic"/>
                <a:cs typeface="Century Gothic"/>
                <a:sym typeface="Century Gothic"/>
              </a:rPr>
              <a:t> </a:t>
            </a:r>
            <a:endParaRPr/>
          </a:p>
        </p:txBody>
      </p:sp>
      <p:sp>
        <p:nvSpPr>
          <p:cNvPr id="283" name="Google Shape;283;p19"/>
          <p:cNvSpPr txBox="1">
            <a:spLocks noGrp="1"/>
          </p:cNvSpPr>
          <p:nvPr>
            <p:ph type="subTitle" idx="1"/>
          </p:nvPr>
        </p:nvSpPr>
        <p:spPr>
          <a:xfrm>
            <a:off x="388374" y="1504216"/>
            <a:ext cx="4339048" cy="5633884"/>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Mom wants to commit to a smoke free home. She has two young children and can’t leave them alone to   go outside to smoke. </a:t>
            </a:r>
          </a:p>
          <a:p>
            <a:pPr marL="0" lvl="0" indent="0"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What could she do when she needs to smoke?</a:t>
            </a:r>
            <a:endParaRPr sz="4000" dirty="0">
              <a:solidFill>
                <a:schemeClr val="tx1"/>
              </a:solidFill>
              <a:latin typeface="Caveat Brush" pitchFamily="2" charset="77"/>
            </a:endParaRPr>
          </a:p>
        </p:txBody>
      </p:sp>
      <p:sp>
        <p:nvSpPr>
          <p:cNvPr id="285" name="Google Shape;285;p19"/>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4" name="Freeform 4">
            <a:extLst>
              <a:ext uri="{FF2B5EF4-FFF2-40B4-BE49-F238E27FC236}">
                <a16:creationId xmlns:a16="http://schemas.microsoft.com/office/drawing/2014/main" id="{7DA7383B-BB4D-8923-2264-802511FB691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F2287B86-F7B8-8CE4-227F-A38B5588A5F9}"/>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9616B41-395C-6A3E-F544-6E76BFA7B886}"/>
              </a:ext>
            </a:extLst>
          </p:cNvPr>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10">
            <a:extLst>
              <a:ext uri="{FF2B5EF4-FFF2-40B4-BE49-F238E27FC236}">
                <a16:creationId xmlns:a16="http://schemas.microsoft.com/office/drawing/2014/main" id="{D1A43F19-3F59-E087-27D3-02BE2873B668}"/>
              </a:ext>
            </a:extLst>
          </p:cNvPr>
          <p:cNvSpPr txBox="1"/>
          <p:nvPr/>
        </p:nvSpPr>
        <p:spPr>
          <a:xfrm>
            <a:off x="685801" y="340788"/>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SCENARIO 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g230dd0bad68_0_10"/>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294" name="Google Shape;294;g230dd0bad68_0_10"/>
          <p:cNvSpPr txBox="1">
            <a:spLocks noGrp="1"/>
          </p:cNvSpPr>
          <p:nvPr>
            <p:ph type="subTitle" idx="1"/>
          </p:nvPr>
        </p:nvSpPr>
        <p:spPr>
          <a:xfrm>
            <a:off x="679084" y="1679853"/>
            <a:ext cx="7837200" cy="4925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4000"/>
              <a:buNone/>
            </a:pPr>
            <a:endParaRPr sz="900" b="1" dirty="0">
              <a:solidFill>
                <a:schemeClr val="accent2"/>
              </a:solidFill>
              <a:latin typeface="Century Gothic"/>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Arrange for a neighbor to watch the kids</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Cut down on the number of cigarettes and how often she smokes</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Use nicotine replacement products such as patches or gum to reduce cravings</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Distract herself by cleaning or playing with the children</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Other suggestions??</a:t>
            </a:r>
            <a:endParaRPr sz="3600" dirty="0">
              <a:solidFill>
                <a:srgbClr val="F98832"/>
              </a:solidFill>
              <a:latin typeface="Caveat Brush" pitchFamily="2" charset="77"/>
              <a:ea typeface="Century Gothic"/>
              <a:cs typeface="Century Gothic"/>
              <a:sym typeface="Century Gothic"/>
            </a:endParaRPr>
          </a:p>
        </p:txBody>
      </p:sp>
      <p:sp>
        <p:nvSpPr>
          <p:cNvPr id="296" name="Google Shape;296;g230dd0bad68_0_10"/>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4AF857C2-B4C7-0040-5CF4-6795BDBEAAF0}"/>
              </a:ext>
            </a:extLst>
          </p:cNvPr>
          <p:cNvSpPr txBox="1"/>
          <p:nvPr/>
        </p:nvSpPr>
        <p:spPr>
          <a:xfrm>
            <a:off x="914400" y="190875"/>
            <a:ext cx="7837200" cy="1578317"/>
          </a:xfrm>
          <a:prstGeom prst="rect">
            <a:avLst/>
          </a:prstGeom>
          <a:noFill/>
        </p:spPr>
        <p:txBody>
          <a:bodyPr wrap="square">
            <a:spAutoFit/>
          </a:bodyPr>
          <a:lstStyle/>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Which suggestions </a:t>
            </a:r>
          </a:p>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would you offer?</a:t>
            </a:r>
            <a:r>
              <a:rPr lang="en-US" sz="5400" u="sng" dirty="0">
                <a:solidFill>
                  <a:srgbClr val="BCEE80"/>
                </a:solidFill>
                <a:latin typeface="Caveat Brush" pitchFamily="2" charset="77"/>
                <a:ea typeface="Century Gothic"/>
                <a:cs typeface="Century Gothic"/>
                <a:sym typeface="Century Gothic"/>
              </a:rPr>
              <a:t> </a:t>
            </a:r>
          </a:p>
        </p:txBody>
      </p:sp>
      <p:sp>
        <p:nvSpPr>
          <p:cNvPr id="4" name="Freeform 3">
            <a:extLst>
              <a:ext uri="{FF2B5EF4-FFF2-40B4-BE49-F238E27FC236}">
                <a16:creationId xmlns:a16="http://schemas.microsoft.com/office/drawing/2014/main" id="{5C30A25E-1954-1429-5DEF-B89188BFDC6D}"/>
              </a:ext>
            </a:extLst>
          </p:cNvPr>
          <p:cNvSpPr/>
          <p:nvPr/>
        </p:nvSpPr>
        <p:spPr>
          <a:xfrm>
            <a:off x="8329457" y="429166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4">
            <a:extLst>
              <a:ext uri="{FF2B5EF4-FFF2-40B4-BE49-F238E27FC236}">
                <a16:creationId xmlns:a16="http://schemas.microsoft.com/office/drawing/2014/main" id="{307273E7-D27F-44AD-AD95-2AC9E85CDE65}"/>
              </a:ext>
            </a:extLst>
          </p:cNvPr>
          <p:cNvSpPr/>
          <p:nvPr/>
        </p:nvSpPr>
        <p:spPr>
          <a:xfrm>
            <a:off x="98938" y="1634155"/>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Freeform 13">
            <a:extLst>
              <a:ext uri="{FF2B5EF4-FFF2-40B4-BE49-F238E27FC236}">
                <a16:creationId xmlns:a16="http://schemas.microsoft.com/office/drawing/2014/main" id="{49D8D507-2FFC-D1E5-0EC9-B5F32AA0FF11}"/>
              </a:ext>
            </a:extLst>
          </p:cNvPr>
          <p:cNvSpPr/>
          <p:nvPr/>
        </p:nvSpPr>
        <p:spPr>
          <a:xfrm>
            <a:off x="7402263" y="527913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Google Shape;285;p19">
            <a:extLst>
              <a:ext uri="{FF2B5EF4-FFF2-40B4-BE49-F238E27FC236}">
                <a16:creationId xmlns:a16="http://schemas.microsoft.com/office/drawing/2014/main" id="{B17E50BA-3600-5649-6BF9-B20CEA45F330}"/>
              </a:ext>
            </a:extLst>
          </p:cNvPr>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8" name="Freeform 9">
            <a:extLst>
              <a:ext uri="{FF2B5EF4-FFF2-40B4-BE49-F238E27FC236}">
                <a16:creationId xmlns:a16="http://schemas.microsoft.com/office/drawing/2014/main" id="{8A32505F-9694-F7D3-E09E-C35CABBEE9DC}"/>
              </a:ext>
            </a:extLst>
          </p:cNvPr>
          <p:cNvSpPr/>
          <p:nvPr/>
        </p:nvSpPr>
        <p:spPr>
          <a:xfrm>
            <a:off x="-790515" y="-6744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Freeform 2">
            <a:extLst>
              <a:ext uri="{FF2B5EF4-FFF2-40B4-BE49-F238E27FC236}">
                <a16:creationId xmlns:a16="http://schemas.microsoft.com/office/drawing/2014/main" id="{A63E5A7F-5132-56B5-CCC3-B758663964FC}"/>
              </a:ext>
            </a:extLst>
          </p:cNvPr>
          <p:cNvSpPr/>
          <p:nvPr/>
        </p:nvSpPr>
        <p:spPr>
          <a:xfrm rot="3357852">
            <a:off x="8012137" y="413703"/>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21"/>
          <p:cNvSpPr txBox="1">
            <a:spLocks noGrp="1"/>
          </p:cNvSpPr>
          <p:nvPr>
            <p:ph type="ctrTitle"/>
          </p:nvPr>
        </p:nvSpPr>
        <p:spPr>
          <a:xfrm>
            <a:off x="1143000" y="1201738"/>
            <a:ext cx="6858000" cy="6080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7"/>
              <a:buNone/>
            </a:pPr>
            <a:r>
              <a:rPr lang="en-US">
                <a:solidFill>
                  <a:srgbClr val="C55A11"/>
                </a:solidFill>
                <a:latin typeface="Century Gothic"/>
                <a:ea typeface="Century Gothic"/>
                <a:cs typeface="Century Gothic"/>
                <a:sym typeface="Century Gothic"/>
              </a:rPr>
              <a:t> </a:t>
            </a:r>
            <a:endParaRPr/>
          </a:p>
        </p:txBody>
      </p:sp>
      <p:sp>
        <p:nvSpPr>
          <p:cNvPr id="306" name="Google Shape;306;p21"/>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07" name="Google Shape;307;p21"/>
          <p:cNvPicPr preferRelativeResize="0"/>
          <p:nvPr/>
        </p:nvPicPr>
        <p:blipFill>
          <a:blip r:embed="rId3">
            <a:alphaModFix/>
          </a:blip>
          <a:stretch>
            <a:fillRect/>
          </a:stretch>
        </p:blipFill>
        <p:spPr>
          <a:xfrm>
            <a:off x="5786375" y="1095975"/>
            <a:ext cx="3033620" cy="3084025"/>
          </a:xfrm>
          <a:prstGeom prst="rect">
            <a:avLst/>
          </a:prstGeom>
          <a:noFill/>
          <a:ln w="38100">
            <a:solidFill>
              <a:srgbClr val="BCEE80"/>
            </a:solidFill>
          </a:ln>
          <a:effectLst>
            <a:outerShdw blurRad="57150" dist="19050" dir="5400000" algn="bl" rotWithShape="0">
              <a:srgbClr val="000000">
                <a:alpha val="50000"/>
              </a:srgbClr>
            </a:outerShdw>
          </a:effectLst>
        </p:spPr>
      </p:pic>
      <p:pic>
        <p:nvPicPr>
          <p:cNvPr id="308" name="Google Shape;308;p21"/>
          <p:cNvPicPr preferRelativeResize="0"/>
          <p:nvPr/>
        </p:nvPicPr>
        <p:blipFill>
          <a:blip r:embed="rId4">
            <a:alphaModFix/>
          </a:blip>
          <a:stretch>
            <a:fillRect/>
          </a:stretch>
        </p:blipFill>
        <p:spPr>
          <a:xfrm>
            <a:off x="157100" y="1095974"/>
            <a:ext cx="5153124" cy="3084025"/>
          </a:xfrm>
          <a:prstGeom prst="rect">
            <a:avLst/>
          </a:prstGeom>
          <a:noFill/>
          <a:ln w="38100">
            <a:solidFill>
              <a:srgbClr val="BCEE80"/>
            </a:solidFill>
          </a:ln>
          <a:effectLst>
            <a:outerShdw blurRad="57150" dist="19050" dir="5400000" algn="bl" rotWithShape="0">
              <a:srgbClr val="000000">
                <a:alpha val="50000"/>
              </a:srgbClr>
            </a:outerShdw>
          </a:effectLst>
        </p:spPr>
      </p:pic>
      <p:sp>
        <p:nvSpPr>
          <p:cNvPr id="309" name="Google Shape;309;p21"/>
          <p:cNvSpPr txBox="1">
            <a:spLocks noGrp="1"/>
          </p:cNvSpPr>
          <p:nvPr>
            <p:ph type="subTitle" idx="1"/>
          </p:nvPr>
        </p:nvSpPr>
        <p:spPr>
          <a:xfrm>
            <a:off x="6006350" y="4205300"/>
            <a:ext cx="2900400" cy="171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4000"/>
              <a:buNone/>
            </a:pPr>
            <a:endParaRPr sz="2200" b="1" dirty="0">
              <a:latin typeface="Caveat Brush" pitchFamily="2" charset="77"/>
            </a:endParaRPr>
          </a:p>
          <a:p>
            <a:pPr marL="0" lvl="0" indent="0" algn="ctr" rtl="0">
              <a:lnSpc>
                <a:spcPct val="90000"/>
              </a:lnSpc>
              <a:spcBef>
                <a:spcPts val="0"/>
              </a:spcBef>
              <a:spcAft>
                <a:spcPts val="0"/>
              </a:spcAft>
              <a:buClr>
                <a:schemeClr val="accent2"/>
              </a:buClr>
              <a:buSzPts val="4000"/>
              <a:buNone/>
            </a:pPr>
            <a:r>
              <a:rPr lang="en-US" sz="2800" dirty="0">
                <a:solidFill>
                  <a:schemeClr val="accent2"/>
                </a:solidFill>
                <a:latin typeface="Caveat Brush" pitchFamily="2" charset="77"/>
                <a:ea typeface="Century Gothic"/>
                <a:cs typeface="Century Gothic"/>
                <a:sym typeface="Century Gothic"/>
              </a:rPr>
              <a:t>Pledge, Flipchart &amp; Quit Now Indiana Handouts </a:t>
            </a:r>
            <a:endParaRPr sz="4800" dirty="0">
              <a:solidFill>
                <a:schemeClr val="accent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endParaRPr sz="4000" b="1" dirty="0">
              <a:solidFill>
                <a:schemeClr val="accent2"/>
              </a:solidFill>
              <a:latin typeface="Century Gothic"/>
              <a:ea typeface="Century Gothic"/>
              <a:cs typeface="Century Gothic"/>
              <a:sym typeface="Century Gothic"/>
            </a:endParaRPr>
          </a:p>
        </p:txBody>
      </p:sp>
      <p:pic>
        <p:nvPicPr>
          <p:cNvPr id="310" name="Google Shape;310;p21"/>
          <p:cNvPicPr preferRelativeResize="0"/>
          <p:nvPr/>
        </p:nvPicPr>
        <p:blipFill>
          <a:blip r:embed="rId5">
            <a:alphaModFix/>
          </a:blip>
          <a:stretch>
            <a:fillRect/>
          </a:stretch>
        </p:blipFill>
        <p:spPr>
          <a:xfrm>
            <a:off x="633250" y="2835100"/>
            <a:ext cx="5035450" cy="2892599"/>
          </a:xfrm>
          <a:prstGeom prst="rect">
            <a:avLst/>
          </a:prstGeom>
          <a:noFill/>
          <a:ln w="38100">
            <a:solidFill>
              <a:srgbClr val="BCEE80"/>
            </a:solidFill>
          </a:ln>
        </p:spPr>
      </p:pic>
      <p:sp>
        <p:nvSpPr>
          <p:cNvPr id="4" name="Freeform 4">
            <a:extLst>
              <a:ext uri="{FF2B5EF4-FFF2-40B4-BE49-F238E27FC236}">
                <a16:creationId xmlns:a16="http://schemas.microsoft.com/office/drawing/2014/main" id="{E76DBDB0-4285-1F77-E093-5A40D873D245}"/>
              </a:ext>
            </a:extLst>
          </p:cNvPr>
          <p:cNvSpPr/>
          <p:nvPr/>
        </p:nvSpPr>
        <p:spPr>
          <a:xfrm>
            <a:off x="4844995" y="8747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C61E492-CC52-03AA-5D8D-E9FA5D90CBDA}"/>
              </a:ext>
            </a:extLst>
          </p:cNvPr>
          <p:cNvSpPr/>
          <p:nvPr/>
        </p:nvSpPr>
        <p:spPr>
          <a:xfrm>
            <a:off x="2274300" y="8747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A56C32EC-A5DA-CF16-C7F9-58ED760C46D7}"/>
              </a:ext>
            </a:extLst>
          </p:cNvPr>
          <p:cNvSpPr/>
          <p:nvPr/>
        </p:nvSpPr>
        <p:spPr>
          <a:xfrm>
            <a:off x="157100" y="9457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10">
            <a:extLst>
              <a:ext uri="{FF2B5EF4-FFF2-40B4-BE49-F238E27FC236}">
                <a16:creationId xmlns:a16="http://schemas.microsoft.com/office/drawing/2014/main" id="{AFF82754-1CBF-5E86-B1CF-624108FFEE7E}"/>
              </a:ext>
            </a:extLst>
          </p:cNvPr>
          <p:cNvSpPr txBox="1"/>
          <p:nvPr/>
        </p:nvSpPr>
        <p:spPr>
          <a:xfrm>
            <a:off x="493374" y="193670"/>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BREATHE RESOURCES</a:t>
            </a:r>
          </a:p>
        </p:txBody>
      </p:sp>
      <p:sp>
        <p:nvSpPr>
          <p:cNvPr id="10" name="Freeform 9">
            <a:extLst>
              <a:ext uri="{FF2B5EF4-FFF2-40B4-BE49-F238E27FC236}">
                <a16:creationId xmlns:a16="http://schemas.microsoft.com/office/drawing/2014/main" id="{6E5E10A9-B8D7-B73E-F927-12133DCDDD56}"/>
              </a:ext>
            </a:extLst>
          </p:cNvPr>
          <p:cNvSpPr/>
          <p:nvPr/>
        </p:nvSpPr>
        <p:spPr>
          <a:xfrm>
            <a:off x="1253255" y="5727699"/>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Google Shape;285;p19">
            <a:extLst>
              <a:ext uri="{FF2B5EF4-FFF2-40B4-BE49-F238E27FC236}">
                <a16:creationId xmlns:a16="http://schemas.microsoft.com/office/drawing/2014/main" id="{775D3E89-9999-643A-4D97-770C29B71936}"/>
              </a:ext>
            </a:extLst>
          </p:cNvPr>
          <p:cNvSpPr/>
          <p:nvPr/>
        </p:nvSpPr>
        <p:spPr>
          <a:xfrm>
            <a:off x="914400" y="5219700"/>
            <a:ext cx="7315200"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12" name="Freeform 9">
            <a:extLst>
              <a:ext uri="{FF2B5EF4-FFF2-40B4-BE49-F238E27FC236}">
                <a16:creationId xmlns:a16="http://schemas.microsoft.com/office/drawing/2014/main" id="{FD1ECEDC-E2B6-5454-2C0D-631818EF4BB8}"/>
              </a:ext>
            </a:extLst>
          </p:cNvPr>
          <p:cNvSpPr/>
          <p:nvPr/>
        </p:nvSpPr>
        <p:spPr>
          <a:xfrm>
            <a:off x="-1156316" y="56732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3" name="Freeform 13">
            <a:extLst>
              <a:ext uri="{FF2B5EF4-FFF2-40B4-BE49-F238E27FC236}">
                <a16:creationId xmlns:a16="http://schemas.microsoft.com/office/drawing/2014/main" id="{C6232980-655E-7871-59D4-3CF3831A104C}"/>
              </a:ext>
            </a:extLst>
          </p:cNvPr>
          <p:cNvSpPr/>
          <p:nvPr/>
        </p:nvSpPr>
        <p:spPr>
          <a:xfrm>
            <a:off x="7506579" y="589109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10F27A40-3CB6-8B35-B40A-5381903079AA}"/>
              </a:ext>
            </a:extLst>
          </p:cNvPr>
          <p:cNvSpPr/>
          <p:nvPr/>
        </p:nvSpPr>
        <p:spPr>
          <a:xfrm>
            <a:off x="6754467" y="5906662"/>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g230dd0bad68_0_19"/>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18" name="Google Shape;318;g230dd0bad68_0_19"/>
          <p:cNvSpPr txBox="1">
            <a:spLocks noGrp="1"/>
          </p:cNvSpPr>
          <p:nvPr>
            <p:ph type="subTitle" idx="1"/>
          </p:nvPr>
        </p:nvSpPr>
        <p:spPr>
          <a:xfrm>
            <a:off x="873982" y="1229805"/>
            <a:ext cx="4136895" cy="543974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New parents have guests coming for the weekend and the guests vape. The couple feels           uncomfortable </a:t>
            </a:r>
            <a:endParaRPr sz="4400" dirty="0">
              <a:solidFill>
                <a:schemeClr val="tx1"/>
              </a:solidFill>
              <a:latin typeface="Caveat Brush" pitchFamily="2" charset="77"/>
              <a:ea typeface="Century Gothic"/>
              <a:cs typeface="Century Gothic"/>
              <a:sym typeface="Century Gothic"/>
            </a:endParaRPr>
          </a:p>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telling the guests </a:t>
            </a:r>
            <a:endParaRPr sz="4400" dirty="0">
              <a:solidFill>
                <a:schemeClr val="tx1"/>
              </a:solidFill>
              <a:latin typeface="Caveat Brush" pitchFamily="2" charset="77"/>
              <a:ea typeface="Century Gothic"/>
              <a:cs typeface="Century Gothic"/>
              <a:sym typeface="Century Gothic"/>
            </a:endParaRPr>
          </a:p>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they can’t vape </a:t>
            </a:r>
            <a:endParaRPr sz="4400" dirty="0">
              <a:solidFill>
                <a:schemeClr val="tx1"/>
              </a:solidFill>
              <a:latin typeface="Caveat Brush" pitchFamily="2" charset="77"/>
              <a:ea typeface="Century Gothic"/>
              <a:cs typeface="Century Gothic"/>
              <a:sym typeface="Century Gothic"/>
            </a:endParaRPr>
          </a:p>
          <a:p>
            <a:pPr marL="0" lvl="0" indent="0" rtl="0">
              <a:lnSpc>
                <a:spcPct val="90000"/>
              </a:lnSpc>
              <a:spcBef>
                <a:spcPts val="0"/>
              </a:spcBef>
              <a:spcAft>
                <a:spcPts val="0"/>
              </a:spcAft>
              <a:buClr>
                <a:schemeClr val="accent2"/>
              </a:buClr>
              <a:buSzPts val="4000"/>
              <a:buNone/>
            </a:pPr>
            <a:r>
              <a:rPr lang="en-US" sz="4400" dirty="0">
                <a:solidFill>
                  <a:schemeClr val="tx1"/>
                </a:solidFill>
                <a:latin typeface="Caveat Brush" pitchFamily="2" charset="77"/>
                <a:ea typeface="Century Gothic"/>
                <a:cs typeface="Century Gothic"/>
                <a:sym typeface="Century Gothic"/>
              </a:rPr>
              <a:t>in their home.</a:t>
            </a:r>
            <a:endParaRPr sz="4400" dirty="0">
              <a:solidFill>
                <a:schemeClr val="tx1"/>
              </a:solidFill>
              <a:latin typeface="Caveat Brush" pitchFamily="2" charset="77"/>
            </a:endParaRPr>
          </a:p>
        </p:txBody>
      </p:sp>
      <p:sp>
        <p:nvSpPr>
          <p:cNvPr id="320" name="Google Shape;320;g230dd0bad68_0_19"/>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21" name="Google Shape;321;g230dd0bad68_0_19"/>
          <p:cNvPicPr preferRelativeResize="0"/>
          <p:nvPr/>
        </p:nvPicPr>
        <p:blipFill>
          <a:blip r:embed="rId3">
            <a:alphaModFix/>
          </a:blip>
          <a:stretch>
            <a:fillRect/>
          </a:stretch>
        </p:blipFill>
        <p:spPr>
          <a:xfrm>
            <a:off x="5124229" y="2690477"/>
            <a:ext cx="3259141" cy="3932926"/>
          </a:xfrm>
          <a:prstGeom prst="rect">
            <a:avLst/>
          </a:prstGeom>
          <a:noFill/>
          <a:ln>
            <a:noFill/>
          </a:ln>
        </p:spPr>
      </p:pic>
      <p:sp>
        <p:nvSpPr>
          <p:cNvPr id="2" name="Freeform 4">
            <a:extLst>
              <a:ext uri="{FF2B5EF4-FFF2-40B4-BE49-F238E27FC236}">
                <a16:creationId xmlns:a16="http://schemas.microsoft.com/office/drawing/2014/main" id="{3DE1BCF0-D7BC-90CB-6C82-37BE11A4CFC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FC301470-2EF3-D048-95DF-D0CC4C776C04}"/>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739C9BD7-E323-71DA-4C65-147F6D183A99}"/>
              </a:ext>
            </a:extLst>
          </p:cNvPr>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10">
            <a:extLst>
              <a:ext uri="{FF2B5EF4-FFF2-40B4-BE49-F238E27FC236}">
                <a16:creationId xmlns:a16="http://schemas.microsoft.com/office/drawing/2014/main" id="{DFA516C8-F54B-6519-9B55-5E1307F9D8E4}"/>
              </a:ext>
            </a:extLst>
          </p:cNvPr>
          <p:cNvSpPr txBox="1"/>
          <p:nvPr/>
        </p:nvSpPr>
        <p:spPr>
          <a:xfrm>
            <a:off x="685801" y="340788"/>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SCENARIO 2</a:t>
            </a:r>
          </a:p>
        </p:txBody>
      </p:sp>
      <p:sp>
        <p:nvSpPr>
          <p:cNvPr id="6" name="Freeform 7">
            <a:extLst>
              <a:ext uri="{FF2B5EF4-FFF2-40B4-BE49-F238E27FC236}">
                <a16:creationId xmlns:a16="http://schemas.microsoft.com/office/drawing/2014/main" id="{AAD5C0C3-E8CA-9C60-258E-E268D1CF56C3}"/>
              </a:ext>
            </a:extLst>
          </p:cNvPr>
          <p:cNvSpPr/>
          <p:nvPr/>
        </p:nvSpPr>
        <p:spPr>
          <a:xfrm>
            <a:off x="8383370" y="515282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Freeform 8">
            <a:extLst>
              <a:ext uri="{FF2B5EF4-FFF2-40B4-BE49-F238E27FC236}">
                <a16:creationId xmlns:a16="http://schemas.microsoft.com/office/drawing/2014/main" id="{BDF6012C-1579-F2B0-675E-5FA31E1CBE05}"/>
              </a:ext>
            </a:extLst>
          </p:cNvPr>
          <p:cNvSpPr/>
          <p:nvPr/>
        </p:nvSpPr>
        <p:spPr>
          <a:xfrm>
            <a:off x="71437" y="5508848"/>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8" name="Freeform 13">
            <a:extLst>
              <a:ext uri="{FF2B5EF4-FFF2-40B4-BE49-F238E27FC236}">
                <a16:creationId xmlns:a16="http://schemas.microsoft.com/office/drawing/2014/main" id="{B704FB08-9EC6-8E35-D269-E20F0800C61D}"/>
              </a:ext>
            </a:extLst>
          </p:cNvPr>
          <p:cNvSpPr/>
          <p:nvPr/>
        </p:nvSpPr>
        <p:spPr>
          <a:xfrm>
            <a:off x="7668103" y="598826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D41435AC-7EE3-8EC8-0B40-989B02FC169E}"/>
              </a:ext>
            </a:extLst>
          </p:cNvPr>
          <p:cNvSpPr/>
          <p:nvPr/>
        </p:nvSpPr>
        <p:spPr>
          <a:xfrm>
            <a:off x="-963889" y="6166910"/>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9" name="Google Shape;329;g230dd0bad68_0_28"/>
          <p:cNvSpPr txBox="1">
            <a:spLocks noGrp="1"/>
          </p:cNvSpPr>
          <p:nvPr>
            <p:ph type="subTitle" idx="1"/>
          </p:nvPr>
        </p:nvSpPr>
        <p:spPr>
          <a:xfrm>
            <a:off x="753255" y="1591436"/>
            <a:ext cx="7837201" cy="426649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4000"/>
              <a:buNone/>
            </a:pPr>
            <a:endParaRPr sz="400" b="1"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Let guests know ahead of time that your house is a smoke/vape free zone</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Hang a “No Smoking/Vaping” sign on the front door</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Tell the guests they can vape outside, away from the house</a:t>
            </a: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Share your reasons for keeping your home smoke/vape free</a:t>
            </a:r>
            <a:endParaRPr sz="36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3600" dirty="0">
                <a:solidFill>
                  <a:srgbClr val="F98832"/>
                </a:solidFill>
                <a:latin typeface="Caveat Brush" pitchFamily="2" charset="77"/>
                <a:ea typeface="Century Gothic"/>
                <a:cs typeface="Century Gothic"/>
                <a:sym typeface="Century Gothic"/>
              </a:rPr>
              <a:t>Other suggestions??</a:t>
            </a:r>
            <a:endParaRPr sz="3600" dirty="0">
              <a:solidFill>
                <a:srgbClr val="F98832"/>
              </a:solidFill>
              <a:latin typeface="Caveat Brush" pitchFamily="2" charset="77"/>
              <a:ea typeface="Century Gothic"/>
              <a:cs typeface="Century Gothic"/>
              <a:sym typeface="Century Gothic"/>
            </a:endParaRPr>
          </a:p>
        </p:txBody>
      </p:sp>
      <p:sp>
        <p:nvSpPr>
          <p:cNvPr id="331" name="Google Shape;331;g230dd0bad68_0_28"/>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4" name="Google Shape;293;g230dd0bad68_0_10">
            <a:extLst>
              <a:ext uri="{FF2B5EF4-FFF2-40B4-BE49-F238E27FC236}">
                <a16:creationId xmlns:a16="http://schemas.microsoft.com/office/drawing/2014/main" id="{91E4119C-E22E-2DFF-4B3C-A62036A99D92}"/>
              </a:ext>
            </a:extLst>
          </p:cNvPr>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5" name="TextBox 4">
            <a:extLst>
              <a:ext uri="{FF2B5EF4-FFF2-40B4-BE49-F238E27FC236}">
                <a16:creationId xmlns:a16="http://schemas.microsoft.com/office/drawing/2014/main" id="{15C0C898-1DE4-D33A-1F32-B4296E283583}"/>
              </a:ext>
            </a:extLst>
          </p:cNvPr>
          <p:cNvSpPr txBox="1"/>
          <p:nvPr/>
        </p:nvSpPr>
        <p:spPr>
          <a:xfrm>
            <a:off x="914400" y="190875"/>
            <a:ext cx="7837200" cy="1578317"/>
          </a:xfrm>
          <a:prstGeom prst="rect">
            <a:avLst/>
          </a:prstGeom>
          <a:noFill/>
        </p:spPr>
        <p:txBody>
          <a:bodyPr wrap="square">
            <a:spAutoFit/>
          </a:bodyPr>
          <a:lstStyle/>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Which suggestions </a:t>
            </a:r>
          </a:p>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would you offer?</a:t>
            </a:r>
            <a:r>
              <a:rPr lang="en-US" sz="5400" u="sng" dirty="0">
                <a:solidFill>
                  <a:srgbClr val="BCEE80"/>
                </a:solidFill>
                <a:latin typeface="Caveat Brush" pitchFamily="2" charset="77"/>
                <a:ea typeface="Century Gothic"/>
                <a:cs typeface="Century Gothic"/>
                <a:sym typeface="Century Gothic"/>
              </a:rPr>
              <a:t> </a:t>
            </a:r>
          </a:p>
        </p:txBody>
      </p:sp>
      <p:sp>
        <p:nvSpPr>
          <p:cNvPr id="6" name="Freeform 9">
            <a:extLst>
              <a:ext uri="{FF2B5EF4-FFF2-40B4-BE49-F238E27FC236}">
                <a16:creationId xmlns:a16="http://schemas.microsoft.com/office/drawing/2014/main" id="{784B1BA5-BBF0-C90F-9345-8F1A03A8FCE6}"/>
              </a:ext>
            </a:extLst>
          </p:cNvPr>
          <p:cNvSpPr/>
          <p:nvPr/>
        </p:nvSpPr>
        <p:spPr>
          <a:xfrm>
            <a:off x="-790515" y="-6744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2">
            <a:extLst>
              <a:ext uri="{FF2B5EF4-FFF2-40B4-BE49-F238E27FC236}">
                <a16:creationId xmlns:a16="http://schemas.microsoft.com/office/drawing/2014/main" id="{DD14597E-B183-A2FE-E6A7-FFCE74AD8994}"/>
              </a:ext>
            </a:extLst>
          </p:cNvPr>
          <p:cNvSpPr/>
          <p:nvPr/>
        </p:nvSpPr>
        <p:spPr>
          <a:xfrm rot="3357852">
            <a:off x="8012137" y="413703"/>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43D0A27F-019F-5113-4B19-D5466E562AA9}"/>
              </a:ext>
            </a:extLst>
          </p:cNvPr>
          <p:cNvSpPr/>
          <p:nvPr/>
        </p:nvSpPr>
        <p:spPr>
          <a:xfrm>
            <a:off x="1577721" y="1130400"/>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9" name="Google Shape;179;p10">
            <a:extLst>
              <a:ext uri="{FF2B5EF4-FFF2-40B4-BE49-F238E27FC236}">
                <a16:creationId xmlns:a16="http://schemas.microsoft.com/office/drawing/2014/main" id="{28F13611-0D01-847E-949F-7353B82CD293}"/>
              </a:ext>
            </a:extLst>
          </p:cNvPr>
          <p:cNvSpPr txBox="1">
            <a:spLocks/>
          </p:cNvSpPr>
          <p:nvPr/>
        </p:nvSpPr>
        <p:spPr>
          <a:xfrm>
            <a:off x="195343" y="4430438"/>
            <a:ext cx="9144000" cy="6203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r>
              <a:rPr lang="en-US" sz="6000" b="1">
                <a:solidFill>
                  <a:schemeClr val="accent2"/>
                </a:solidFill>
                <a:latin typeface="Century Gothic"/>
                <a:ea typeface="Century Gothic"/>
                <a:cs typeface="Century Gothic"/>
                <a:sym typeface="Century Gothic"/>
              </a:rPr>
              <a:t> </a:t>
            </a:r>
            <a:endParaRPr lang="en-US" sz="6000" b="1" dirty="0">
              <a:solidFill>
                <a:schemeClr val="accent2"/>
              </a:solidFill>
            </a:endParaRPr>
          </a:p>
        </p:txBody>
      </p:sp>
      <p:sp>
        <p:nvSpPr>
          <p:cNvPr id="10" name="Freeform 7">
            <a:extLst>
              <a:ext uri="{FF2B5EF4-FFF2-40B4-BE49-F238E27FC236}">
                <a16:creationId xmlns:a16="http://schemas.microsoft.com/office/drawing/2014/main" id="{FDF4770E-A704-2639-61EB-72D390D2F1FF}"/>
              </a:ext>
            </a:extLst>
          </p:cNvPr>
          <p:cNvSpPr/>
          <p:nvPr/>
        </p:nvSpPr>
        <p:spPr>
          <a:xfrm>
            <a:off x="8379385" y="51081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4F57BAD2-2D91-45B8-BF9D-94DC08695725}"/>
              </a:ext>
            </a:extLst>
          </p:cNvPr>
          <p:cNvSpPr/>
          <p:nvPr/>
        </p:nvSpPr>
        <p:spPr>
          <a:xfrm>
            <a:off x="7668103" y="598826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g230dd0bad68_0_37"/>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41" name="Google Shape;341;g230dd0bad68_0_37"/>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42" name="Google Shape;342;g230dd0bad68_0_37"/>
          <p:cNvPicPr preferRelativeResize="0"/>
          <p:nvPr/>
        </p:nvPicPr>
        <p:blipFill>
          <a:blip r:embed="rId3">
            <a:alphaModFix/>
          </a:blip>
          <a:stretch>
            <a:fillRect/>
          </a:stretch>
        </p:blipFill>
        <p:spPr>
          <a:xfrm>
            <a:off x="5931900" y="1418025"/>
            <a:ext cx="2857675" cy="2905575"/>
          </a:xfrm>
          <a:prstGeom prst="rect">
            <a:avLst/>
          </a:prstGeom>
          <a:noFill/>
          <a:ln w="38100">
            <a:solidFill>
              <a:srgbClr val="BCEE80"/>
            </a:solidFill>
          </a:ln>
          <a:effectLst>
            <a:outerShdw blurRad="57150" dist="19050" dir="5400000" algn="bl" rotWithShape="0">
              <a:srgbClr val="000000"/>
            </a:outerShdw>
          </a:effectLst>
        </p:spPr>
      </p:pic>
      <p:pic>
        <p:nvPicPr>
          <p:cNvPr id="343" name="Google Shape;343;g230dd0bad68_0_37"/>
          <p:cNvPicPr preferRelativeResize="0"/>
          <p:nvPr/>
        </p:nvPicPr>
        <p:blipFill>
          <a:blip r:embed="rId4">
            <a:alphaModFix/>
          </a:blip>
          <a:stretch>
            <a:fillRect/>
          </a:stretch>
        </p:blipFill>
        <p:spPr>
          <a:xfrm>
            <a:off x="184856" y="1259574"/>
            <a:ext cx="5145900" cy="3258484"/>
          </a:xfrm>
          <a:prstGeom prst="rect">
            <a:avLst/>
          </a:prstGeom>
          <a:noFill/>
          <a:ln w="38100">
            <a:solidFill>
              <a:srgbClr val="BCEE80"/>
            </a:solidFill>
          </a:ln>
        </p:spPr>
      </p:pic>
      <p:pic>
        <p:nvPicPr>
          <p:cNvPr id="344" name="Google Shape;344;g230dd0bad68_0_37"/>
          <p:cNvPicPr preferRelativeResize="0"/>
          <p:nvPr/>
        </p:nvPicPr>
        <p:blipFill>
          <a:blip r:embed="rId5">
            <a:alphaModFix/>
          </a:blip>
          <a:stretch>
            <a:fillRect/>
          </a:stretch>
        </p:blipFill>
        <p:spPr>
          <a:xfrm>
            <a:off x="786000" y="2975537"/>
            <a:ext cx="5145900" cy="3369025"/>
          </a:xfrm>
          <a:prstGeom prst="rect">
            <a:avLst/>
          </a:prstGeom>
          <a:noFill/>
          <a:ln w="38100">
            <a:solidFill>
              <a:srgbClr val="BCEE80"/>
            </a:solidFill>
          </a:ln>
        </p:spPr>
      </p:pic>
      <p:sp>
        <p:nvSpPr>
          <p:cNvPr id="345" name="Google Shape;345;g230dd0bad68_0_37"/>
          <p:cNvSpPr txBox="1">
            <a:spLocks noGrp="1"/>
          </p:cNvSpPr>
          <p:nvPr>
            <p:ph type="subTitle" idx="1"/>
          </p:nvPr>
        </p:nvSpPr>
        <p:spPr>
          <a:xfrm>
            <a:off x="6006337" y="4518058"/>
            <a:ext cx="2900400" cy="1713000"/>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accent2"/>
              </a:buClr>
              <a:buSzPts val="4000"/>
            </a:pPr>
            <a:r>
              <a:rPr lang="en-US" sz="3200" dirty="0">
                <a:solidFill>
                  <a:srgbClr val="F98832"/>
                </a:solidFill>
                <a:latin typeface="Caveat Brush" pitchFamily="2" charset="77"/>
                <a:ea typeface="Century Gothic"/>
                <a:cs typeface="Century Gothic"/>
                <a:sym typeface="Century Gothic"/>
              </a:rPr>
              <a:t>Parent Worksheets &amp; Quit Now Indiana Handouts </a:t>
            </a:r>
            <a:endParaRPr sz="3200" dirty="0">
              <a:solidFill>
                <a:srgbClr val="F9883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endParaRPr sz="4000" b="1" dirty="0">
              <a:solidFill>
                <a:schemeClr val="accent2"/>
              </a:solidFill>
              <a:latin typeface="Century Gothic"/>
              <a:ea typeface="Century Gothic"/>
              <a:cs typeface="Century Gothic"/>
              <a:sym typeface="Century Gothic"/>
            </a:endParaRPr>
          </a:p>
        </p:txBody>
      </p:sp>
      <p:sp>
        <p:nvSpPr>
          <p:cNvPr id="4" name="Freeform 4">
            <a:extLst>
              <a:ext uri="{FF2B5EF4-FFF2-40B4-BE49-F238E27FC236}">
                <a16:creationId xmlns:a16="http://schemas.microsoft.com/office/drawing/2014/main" id="{2AEA5198-4161-DCCF-BCF3-A0EBA528E06A}"/>
              </a:ext>
            </a:extLst>
          </p:cNvPr>
          <p:cNvSpPr/>
          <p:nvPr/>
        </p:nvSpPr>
        <p:spPr>
          <a:xfrm>
            <a:off x="5128824" y="23468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BFDB58D-8A28-BA86-7D3E-5E19B75B1EE3}"/>
              </a:ext>
            </a:extLst>
          </p:cNvPr>
          <p:cNvSpPr/>
          <p:nvPr/>
        </p:nvSpPr>
        <p:spPr>
          <a:xfrm>
            <a:off x="2558129" y="23468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3F71E6C-C047-D8B1-6D9F-F6E67713F9F7}"/>
              </a:ext>
            </a:extLst>
          </p:cNvPr>
          <p:cNvSpPr/>
          <p:nvPr/>
        </p:nvSpPr>
        <p:spPr>
          <a:xfrm>
            <a:off x="440929" y="241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10">
            <a:extLst>
              <a:ext uri="{FF2B5EF4-FFF2-40B4-BE49-F238E27FC236}">
                <a16:creationId xmlns:a16="http://schemas.microsoft.com/office/drawing/2014/main" id="{F88BC7A1-35CC-EC37-C0C0-B9A8C3AF4EA8}"/>
              </a:ext>
            </a:extLst>
          </p:cNvPr>
          <p:cNvSpPr txBox="1"/>
          <p:nvPr/>
        </p:nvSpPr>
        <p:spPr>
          <a:xfrm>
            <a:off x="777203" y="340879"/>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BREATHE RESOURCES</a:t>
            </a:r>
          </a:p>
        </p:txBody>
      </p:sp>
      <p:sp>
        <p:nvSpPr>
          <p:cNvPr id="8" name="Freeform 7">
            <a:extLst>
              <a:ext uri="{FF2B5EF4-FFF2-40B4-BE49-F238E27FC236}">
                <a16:creationId xmlns:a16="http://schemas.microsoft.com/office/drawing/2014/main" id="{4BE1ECB6-E3A8-2895-847E-7B018BF3E044}"/>
              </a:ext>
            </a:extLst>
          </p:cNvPr>
          <p:cNvSpPr/>
          <p:nvPr/>
        </p:nvSpPr>
        <p:spPr>
          <a:xfrm>
            <a:off x="20003" y="5142064"/>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9" name="Freeform 8">
            <a:extLst>
              <a:ext uri="{FF2B5EF4-FFF2-40B4-BE49-F238E27FC236}">
                <a16:creationId xmlns:a16="http://schemas.microsoft.com/office/drawing/2014/main" id="{563E8EDB-4D76-B07B-5DD3-0D1E4BF12E28}"/>
              </a:ext>
            </a:extLst>
          </p:cNvPr>
          <p:cNvSpPr/>
          <p:nvPr/>
        </p:nvSpPr>
        <p:spPr>
          <a:xfrm>
            <a:off x="8064778" y="6172300"/>
            <a:ext cx="329644" cy="506431"/>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0" name="Freeform 9">
            <a:extLst>
              <a:ext uri="{FF2B5EF4-FFF2-40B4-BE49-F238E27FC236}">
                <a16:creationId xmlns:a16="http://schemas.microsoft.com/office/drawing/2014/main" id="{86A86E1F-BEF1-7C70-6FE3-307E09630CC0}"/>
              </a:ext>
            </a:extLst>
          </p:cNvPr>
          <p:cNvSpPr/>
          <p:nvPr/>
        </p:nvSpPr>
        <p:spPr>
          <a:xfrm>
            <a:off x="-1128560" y="580124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1" name="Freeform 13">
            <a:extLst>
              <a:ext uri="{FF2B5EF4-FFF2-40B4-BE49-F238E27FC236}">
                <a16:creationId xmlns:a16="http://schemas.microsoft.com/office/drawing/2014/main" id="{4BE0365E-5AE1-B22D-B2B6-E60B9BDCB9EE}"/>
              </a:ext>
            </a:extLst>
          </p:cNvPr>
          <p:cNvSpPr/>
          <p:nvPr/>
        </p:nvSpPr>
        <p:spPr>
          <a:xfrm>
            <a:off x="8366797" y="6231058"/>
            <a:ext cx="2207204" cy="1971269"/>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6" name="Google Shape;356;g230dd0bad68_0_46"/>
          <p:cNvPicPr preferRelativeResize="0"/>
          <p:nvPr/>
        </p:nvPicPr>
        <p:blipFill>
          <a:blip r:embed="rId3">
            <a:alphaModFix/>
          </a:blip>
          <a:stretch>
            <a:fillRect/>
          </a:stretch>
        </p:blipFill>
        <p:spPr>
          <a:xfrm>
            <a:off x="5249333" y="2712823"/>
            <a:ext cx="3518651" cy="3757884"/>
          </a:xfrm>
          <a:prstGeom prst="rect">
            <a:avLst/>
          </a:prstGeom>
          <a:noFill/>
          <a:ln w="38100">
            <a:solidFill>
              <a:srgbClr val="BCEE80"/>
            </a:solidFill>
          </a:ln>
        </p:spPr>
      </p:pic>
      <p:sp>
        <p:nvSpPr>
          <p:cNvPr id="8" name="Freeform 13">
            <a:extLst>
              <a:ext uri="{FF2B5EF4-FFF2-40B4-BE49-F238E27FC236}">
                <a16:creationId xmlns:a16="http://schemas.microsoft.com/office/drawing/2014/main" id="{30269150-A102-974C-8CED-FED2CDE6D9FF}"/>
              </a:ext>
            </a:extLst>
          </p:cNvPr>
          <p:cNvSpPr/>
          <p:nvPr/>
        </p:nvSpPr>
        <p:spPr>
          <a:xfrm>
            <a:off x="8001000" y="57368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2" name="Google Shape;352;g230dd0bad68_0_46"/>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53" name="Google Shape;353;g230dd0bad68_0_46"/>
          <p:cNvSpPr txBox="1">
            <a:spLocks noGrp="1"/>
          </p:cNvSpPr>
          <p:nvPr>
            <p:ph type="subTitle" idx="1"/>
          </p:nvPr>
        </p:nvSpPr>
        <p:spPr>
          <a:xfrm>
            <a:off x="371462" y="884902"/>
            <a:ext cx="8396522" cy="171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4000"/>
              <a:buNone/>
            </a:pPr>
            <a:endParaRPr sz="2200" dirty="0">
              <a:solidFill>
                <a:srgbClr val="F98832"/>
              </a:solidFill>
              <a:latin typeface="Caveat Brush" pitchFamily="2" charset="77"/>
            </a:endParaRPr>
          </a:p>
          <a:p>
            <a:pPr marL="0" lvl="0" indent="0" algn="l" rtl="0">
              <a:lnSpc>
                <a:spcPct val="90000"/>
              </a:lnSpc>
              <a:spcBef>
                <a:spcPts val="0"/>
              </a:spcBef>
              <a:spcAft>
                <a:spcPts val="0"/>
              </a:spcAft>
              <a:buClr>
                <a:schemeClr val="accent2"/>
              </a:buClr>
              <a:buSzPts val="4000"/>
              <a:buNone/>
            </a:pPr>
            <a:endParaRPr sz="1300" b="1" u="sng" dirty="0">
              <a:solidFill>
                <a:srgbClr val="F9883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Dad learned about thirdhand smoke and has stopped smoking in his car. He drops his children at childcare and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goes straight to work,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where he can’t smoke.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At the end of the day he </a:t>
            </a: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is having trouble not </a:t>
            </a:r>
            <a:endParaRPr sz="4000" dirty="0">
              <a:solidFill>
                <a:schemeClr val="tx1"/>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r>
              <a:rPr lang="en-US" sz="4000" dirty="0">
                <a:solidFill>
                  <a:schemeClr val="tx1"/>
                </a:solidFill>
                <a:latin typeface="Caveat Brush" pitchFamily="2" charset="77"/>
                <a:ea typeface="Century Gothic"/>
                <a:cs typeface="Century Gothic"/>
                <a:sym typeface="Century Gothic"/>
              </a:rPr>
              <a:t>smoking in the car.</a:t>
            </a:r>
            <a:endParaRPr dirty="0">
              <a:solidFill>
                <a:schemeClr val="tx1"/>
              </a:solidFill>
              <a:latin typeface="Caveat Brush" pitchFamily="2" charset="77"/>
            </a:endParaRPr>
          </a:p>
        </p:txBody>
      </p:sp>
      <p:sp>
        <p:nvSpPr>
          <p:cNvPr id="355" name="Google Shape;355;g230dd0bad68_0_46"/>
          <p:cNvSpPr/>
          <p:nvPr/>
        </p:nvSpPr>
        <p:spPr>
          <a:xfrm>
            <a:off x="11430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2" name="Freeform 4">
            <a:extLst>
              <a:ext uri="{FF2B5EF4-FFF2-40B4-BE49-F238E27FC236}">
                <a16:creationId xmlns:a16="http://schemas.microsoft.com/office/drawing/2014/main" id="{A0529813-43E5-FBBB-CE8F-C666D0D07A67}"/>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A9F69913-B6DB-2501-4C63-8E0E1C12E0EB}"/>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618FDA2-51B3-9A3C-A5DA-966E82B80798}"/>
              </a:ext>
            </a:extLst>
          </p:cNvPr>
          <p:cNvSpPr/>
          <p:nvPr/>
        </p:nvSpPr>
        <p:spPr>
          <a:xfrm>
            <a:off x="349527" y="241689"/>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10">
            <a:extLst>
              <a:ext uri="{FF2B5EF4-FFF2-40B4-BE49-F238E27FC236}">
                <a16:creationId xmlns:a16="http://schemas.microsoft.com/office/drawing/2014/main" id="{280131FB-670F-B292-74FC-5CBE8FB628DD}"/>
              </a:ext>
            </a:extLst>
          </p:cNvPr>
          <p:cNvSpPr txBox="1"/>
          <p:nvPr/>
        </p:nvSpPr>
        <p:spPr>
          <a:xfrm>
            <a:off x="685801" y="340788"/>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SCENARIO 3</a:t>
            </a:r>
          </a:p>
        </p:txBody>
      </p:sp>
      <p:sp>
        <p:nvSpPr>
          <p:cNvPr id="7" name="Freeform 8">
            <a:extLst>
              <a:ext uri="{FF2B5EF4-FFF2-40B4-BE49-F238E27FC236}">
                <a16:creationId xmlns:a16="http://schemas.microsoft.com/office/drawing/2014/main" id="{70D1693E-1C66-10CE-9D22-B8C88236D7E7}"/>
              </a:ext>
            </a:extLst>
          </p:cNvPr>
          <p:cNvSpPr/>
          <p:nvPr/>
        </p:nvSpPr>
        <p:spPr>
          <a:xfrm>
            <a:off x="1143000" y="5848349"/>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9" name="Freeform 8">
            <a:extLst>
              <a:ext uri="{FF2B5EF4-FFF2-40B4-BE49-F238E27FC236}">
                <a16:creationId xmlns:a16="http://schemas.microsoft.com/office/drawing/2014/main" id="{DBBE13A0-9E68-2B1D-E5C5-1CA8D5ABE516}"/>
              </a:ext>
            </a:extLst>
          </p:cNvPr>
          <p:cNvSpPr/>
          <p:nvPr/>
        </p:nvSpPr>
        <p:spPr>
          <a:xfrm>
            <a:off x="-1128560" y="580124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g230dd0bad68_0_55"/>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64" name="Google Shape;364;g230dd0bad68_0_55"/>
          <p:cNvSpPr txBox="1">
            <a:spLocks noGrp="1"/>
          </p:cNvSpPr>
          <p:nvPr>
            <p:ph type="subTitle" idx="1"/>
          </p:nvPr>
        </p:nvSpPr>
        <p:spPr>
          <a:xfrm>
            <a:off x="471948" y="1577126"/>
            <a:ext cx="8285458" cy="49575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4000"/>
              <a:buNone/>
            </a:pPr>
            <a:endParaRPr sz="500" b="1"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Contact Quit Now Indiana for quit support</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Plan extra time so he can smoke outside before getting into the car</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Use nicotine replacement products to reduce cravings</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Have hard candy to suck on or gum to chew in the car</a:t>
            </a:r>
            <a:endParaRPr sz="4000" dirty="0">
              <a:solidFill>
                <a:srgbClr val="F98832"/>
              </a:solidFill>
              <a:latin typeface="Caveat Brush" pitchFamily="2" charset="77"/>
              <a:ea typeface="Century Gothic"/>
              <a:cs typeface="Century Gothic"/>
              <a:sym typeface="Century Gothic"/>
            </a:endParaRPr>
          </a:p>
          <a:p>
            <a:pPr marL="457200" lvl="0" indent="-431800" algn="l" rtl="0">
              <a:lnSpc>
                <a:spcPct val="100000"/>
              </a:lnSpc>
              <a:spcBef>
                <a:spcPts val="0"/>
              </a:spcBef>
              <a:spcAft>
                <a:spcPts val="0"/>
              </a:spcAft>
              <a:buClr>
                <a:schemeClr val="accent2"/>
              </a:buClr>
              <a:buSzPts val="3200"/>
              <a:buFont typeface="Century Gothic"/>
              <a:buAutoNum type="alphaUcPeriod"/>
            </a:pPr>
            <a:r>
              <a:rPr lang="en-US" sz="4000" dirty="0">
                <a:solidFill>
                  <a:srgbClr val="F98832"/>
                </a:solidFill>
                <a:latin typeface="Caveat Brush" pitchFamily="2" charset="77"/>
                <a:ea typeface="Century Gothic"/>
                <a:cs typeface="Century Gothic"/>
                <a:sym typeface="Century Gothic"/>
              </a:rPr>
              <a:t>Other suggestions??</a:t>
            </a:r>
            <a:endParaRPr sz="4000" dirty="0">
              <a:solidFill>
                <a:srgbClr val="F98832"/>
              </a:solidFill>
              <a:latin typeface="Caveat Brush" pitchFamily="2" charset="77"/>
              <a:ea typeface="Century Gothic"/>
              <a:cs typeface="Century Gothic"/>
              <a:sym typeface="Century Gothic"/>
            </a:endParaRPr>
          </a:p>
        </p:txBody>
      </p:sp>
      <p:sp>
        <p:nvSpPr>
          <p:cNvPr id="366" name="Google Shape;366;g230dd0bad68_0_55"/>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sp>
        <p:nvSpPr>
          <p:cNvPr id="2" name="Google Shape;293;g230dd0bad68_0_10">
            <a:extLst>
              <a:ext uri="{FF2B5EF4-FFF2-40B4-BE49-F238E27FC236}">
                <a16:creationId xmlns:a16="http://schemas.microsoft.com/office/drawing/2014/main" id="{8B034823-EC55-C83D-98A4-AC9F3479F1E8}"/>
              </a:ext>
            </a:extLst>
          </p:cNvPr>
          <p:cNvSpPr txBox="1">
            <a:spLocks/>
          </p:cNvSpPr>
          <p:nvPr/>
        </p:nvSpPr>
        <p:spPr>
          <a:xfrm>
            <a:off x="987661" y="1201738"/>
            <a:ext cx="6858000" cy="608100"/>
          </a:xfrm>
          <a:prstGeom prst="rect">
            <a:avLst/>
          </a:prstGeom>
          <a:noFill/>
          <a:ln>
            <a:noFill/>
          </a:ln>
        </p:spPr>
        <p:txBody>
          <a:bodyPr spcFirstLastPara="1" wrap="square" lIns="91425" tIns="45700" rIns="91425" bIns="45700" anchor="b" anchorCtr="0">
            <a:normAutofit fontScale="900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pPr>
              <a:buSzPct val="34568"/>
            </a:pPr>
            <a:r>
              <a:rPr lang="en-US">
                <a:solidFill>
                  <a:srgbClr val="C55A11"/>
                </a:solidFill>
                <a:latin typeface="Century Gothic"/>
                <a:ea typeface="Century Gothic"/>
                <a:cs typeface="Century Gothic"/>
                <a:sym typeface="Century Gothic"/>
              </a:rPr>
              <a:t> </a:t>
            </a:r>
            <a:endParaRPr lang="en-US"/>
          </a:p>
        </p:txBody>
      </p:sp>
      <p:sp>
        <p:nvSpPr>
          <p:cNvPr id="3" name="TextBox 2">
            <a:extLst>
              <a:ext uri="{FF2B5EF4-FFF2-40B4-BE49-F238E27FC236}">
                <a16:creationId xmlns:a16="http://schemas.microsoft.com/office/drawing/2014/main" id="{415B0CE8-A6A6-8942-43E4-25C43D15BC15}"/>
              </a:ext>
            </a:extLst>
          </p:cNvPr>
          <p:cNvSpPr txBox="1"/>
          <p:nvPr/>
        </p:nvSpPr>
        <p:spPr>
          <a:xfrm>
            <a:off x="759061" y="190875"/>
            <a:ext cx="7837200" cy="1578317"/>
          </a:xfrm>
          <a:prstGeom prst="rect">
            <a:avLst/>
          </a:prstGeom>
          <a:noFill/>
        </p:spPr>
        <p:txBody>
          <a:bodyPr wrap="square">
            <a:spAutoFit/>
          </a:bodyPr>
          <a:lstStyle/>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Which suggestions </a:t>
            </a:r>
          </a:p>
          <a:p>
            <a:pPr marL="0" lvl="0" indent="0" algn="ctr" rtl="0">
              <a:lnSpc>
                <a:spcPct val="70000"/>
              </a:lnSpc>
              <a:spcBef>
                <a:spcPts val="0"/>
              </a:spcBef>
              <a:spcAft>
                <a:spcPts val="0"/>
              </a:spcAft>
              <a:buClr>
                <a:schemeClr val="accent2"/>
              </a:buClr>
              <a:buSzPts val="4000"/>
              <a:buNone/>
            </a:pPr>
            <a:r>
              <a:rPr lang="en-US" sz="6600" dirty="0">
                <a:solidFill>
                  <a:srgbClr val="BCEE80"/>
                </a:solidFill>
                <a:latin typeface="Caveat Brush" pitchFamily="2" charset="77"/>
                <a:ea typeface="Century Gothic"/>
                <a:cs typeface="Century Gothic"/>
                <a:sym typeface="Century Gothic"/>
              </a:rPr>
              <a:t>would you offer?</a:t>
            </a:r>
            <a:r>
              <a:rPr lang="en-US" sz="5400" u="sng" dirty="0">
                <a:solidFill>
                  <a:srgbClr val="BCEE80"/>
                </a:solidFill>
                <a:latin typeface="Caveat Brush" pitchFamily="2" charset="77"/>
                <a:ea typeface="Century Gothic"/>
                <a:cs typeface="Century Gothic"/>
                <a:sym typeface="Century Gothic"/>
              </a:rPr>
              <a:t> </a:t>
            </a:r>
          </a:p>
        </p:txBody>
      </p:sp>
      <p:sp>
        <p:nvSpPr>
          <p:cNvPr id="4" name="Freeform 9">
            <a:extLst>
              <a:ext uri="{FF2B5EF4-FFF2-40B4-BE49-F238E27FC236}">
                <a16:creationId xmlns:a16="http://schemas.microsoft.com/office/drawing/2014/main" id="{3C18A66C-8A71-8BDE-8593-D5BEE8B7A267}"/>
              </a:ext>
            </a:extLst>
          </p:cNvPr>
          <p:cNvSpPr/>
          <p:nvPr/>
        </p:nvSpPr>
        <p:spPr>
          <a:xfrm>
            <a:off x="-945854" y="-67448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2">
            <a:extLst>
              <a:ext uri="{FF2B5EF4-FFF2-40B4-BE49-F238E27FC236}">
                <a16:creationId xmlns:a16="http://schemas.microsoft.com/office/drawing/2014/main" id="{5FD3D144-A2CC-2B7C-82FE-B40B1547D2D4}"/>
              </a:ext>
            </a:extLst>
          </p:cNvPr>
          <p:cNvSpPr/>
          <p:nvPr/>
        </p:nvSpPr>
        <p:spPr>
          <a:xfrm rot="3357852">
            <a:off x="7856798" y="413703"/>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8167CCF6-9A5D-197B-44AC-6052E892A7E2}"/>
              </a:ext>
            </a:extLst>
          </p:cNvPr>
          <p:cNvSpPr/>
          <p:nvPr/>
        </p:nvSpPr>
        <p:spPr>
          <a:xfrm>
            <a:off x="1422382" y="1130400"/>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13">
            <a:extLst>
              <a:ext uri="{FF2B5EF4-FFF2-40B4-BE49-F238E27FC236}">
                <a16:creationId xmlns:a16="http://schemas.microsoft.com/office/drawing/2014/main" id="{3170D3D1-68EA-AA0D-A28A-C953A5436BFD}"/>
              </a:ext>
            </a:extLst>
          </p:cNvPr>
          <p:cNvSpPr/>
          <p:nvPr/>
        </p:nvSpPr>
        <p:spPr>
          <a:xfrm>
            <a:off x="7645765" y="5576990"/>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D9E91416-806D-ED2A-B121-66F096DD36F3}"/>
              </a:ext>
            </a:extLst>
          </p:cNvPr>
          <p:cNvSpPr/>
          <p:nvPr/>
        </p:nvSpPr>
        <p:spPr>
          <a:xfrm>
            <a:off x="8476341" y="4801981"/>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g230dd0bad68_0_64"/>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74" name="Google Shape;374;g230dd0bad68_0_64"/>
          <p:cNvSpPr txBox="1">
            <a:spLocks noGrp="1"/>
          </p:cNvSpPr>
          <p:nvPr>
            <p:ph type="subTitle" idx="1"/>
          </p:nvPr>
        </p:nvSpPr>
        <p:spPr>
          <a:xfrm>
            <a:off x="142788" y="119938"/>
            <a:ext cx="8858400" cy="277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48135"/>
              </a:buClr>
              <a:buSzPts val="4000"/>
              <a:buNone/>
            </a:pPr>
            <a:endParaRPr dirty="0">
              <a:solidFill>
                <a:schemeClr val="accent2"/>
              </a:solidFill>
            </a:endParaRPr>
          </a:p>
        </p:txBody>
      </p:sp>
      <p:sp>
        <p:nvSpPr>
          <p:cNvPr id="376" name="Google Shape;376;g230dd0bad68_0_64"/>
          <p:cNvSpPr/>
          <p:nvPr/>
        </p:nvSpPr>
        <p:spPr>
          <a:xfrm>
            <a:off x="914400" y="5219700"/>
            <a:ext cx="7315200" cy="5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p:txBody>
      </p:sp>
      <p:pic>
        <p:nvPicPr>
          <p:cNvPr id="377" name="Google Shape;377;g230dd0bad68_0_64"/>
          <p:cNvPicPr preferRelativeResize="0"/>
          <p:nvPr/>
        </p:nvPicPr>
        <p:blipFill>
          <a:blip r:embed="rId3">
            <a:alphaModFix/>
          </a:blip>
          <a:stretch>
            <a:fillRect/>
          </a:stretch>
        </p:blipFill>
        <p:spPr>
          <a:xfrm rot="-2">
            <a:off x="142797" y="1099750"/>
            <a:ext cx="2314968" cy="1886101"/>
          </a:xfrm>
          <a:prstGeom prst="rect">
            <a:avLst/>
          </a:prstGeom>
          <a:noFill/>
          <a:ln w="38100">
            <a:solidFill>
              <a:srgbClr val="BCEE80"/>
            </a:solidFill>
          </a:ln>
          <a:effectLst>
            <a:outerShdw blurRad="57150" dist="19050" dir="5400000" algn="bl" rotWithShape="0">
              <a:srgbClr val="000000">
                <a:alpha val="98000"/>
              </a:srgbClr>
            </a:outerShdw>
          </a:effectLst>
        </p:spPr>
      </p:pic>
      <p:sp>
        <p:nvSpPr>
          <p:cNvPr id="378" name="Google Shape;378;g230dd0bad68_0_64"/>
          <p:cNvSpPr txBox="1">
            <a:spLocks noGrp="1"/>
          </p:cNvSpPr>
          <p:nvPr>
            <p:ph type="subTitle" idx="1"/>
          </p:nvPr>
        </p:nvSpPr>
        <p:spPr>
          <a:xfrm>
            <a:off x="2457625" y="1316169"/>
            <a:ext cx="2511300" cy="171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4000"/>
              <a:buNone/>
            </a:pPr>
            <a:r>
              <a:rPr lang="en-US" sz="2300" dirty="0">
                <a:solidFill>
                  <a:schemeClr val="accent2"/>
                </a:solidFill>
                <a:latin typeface="Caveat Brush" pitchFamily="2" charset="77"/>
                <a:ea typeface="Century Gothic"/>
                <a:cs typeface="Century Gothic"/>
                <a:sym typeface="Century Gothic"/>
              </a:rPr>
              <a:t>Quit Now Indiana Cards, Breathe Video, Parent Handouts &amp; Worksheets</a:t>
            </a:r>
            <a:endParaRPr sz="4000" dirty="0">
              <a:solidFill>
                <a:schemeClr val="accent2"/>
              </a:solidFill>
              <a:latin typeface="Caveat Brush" pitchFamily="2" charset="77"/>
              <a:ea typeface="Century Gothic"/>
              <a:cs typeface="Century Gothic"/>
              <a:sym typeface="Century Gothic"/>
            </a:endParaRPr>
          </a:p>
          <a:p>
            <a:pPr marL="0" lvl="0" indent="0" algn="l" rtl="0">
              <a:lnSpc>
                <a:spcPct val="90000"/>
              </a:lnSpc>
              <a:spcBef>
                <a:spcPts val="0"/>
              </a:spcBef>
              <a:spcAft>
                <a:spcPts val="0"/>
              </a:spcAft>
              <a:buClr>
                <a:schemeClr val="accent2"/>
              </a:buClr>
              <a:buSzPts val="4000"/>
              <a:buNone/>
            </a:pPr>
            <a:endParaRPr sz="4000" b="1" dirty="0">
              <a:solidFill>
                <a:schemeClr val="accent2"/>
              </a:solidFill>
              <a:latin typeface="Century Gothic"/>
              <a:ea typeface="Century Gothic"/>
              <a:cs typeface="Century Gothic"/>
              <a:sym typeface="Century Gothic"/>
            </a:endParaRPr>
          </a:p>
        </p:txBody>
      </p:sp>
      <p:pic>
        <p:nvPicPr>
          <p:cNvPr id="379" name="Google Shape;379;g230dd0bad68_0_64"/>
          <p:cNvPicPr preferRelativeResize="0"/>
          <p:nvPr/>
        </p:nvPicPr>
        <p:blipFill>
          <a:blip r:embed="rId4">
            <a:alphaModFix/>
          </a:blip>
          <a:stretch>
            <a:fillRect/>
          </a:stretch>
        </p:blipFill>
        <p:spPr>
          <a:xfrm>
            <a:off x="4968783" y="1099750"/>
            <a:ext cx="3946867" cy="2450200"/>
          </a:xfrm>
          <a:prstGeom prst="rect">
            <a:avLst/>
          </a:prstGeom>
          <a:noFill/>
          <a:ln w="38100">
            <a:solidFill>
              <a:srgbClr val="BCEE80"/>
            </a:solidFill>
          </a:ln>
        </p:spPr>
      </p:pic>
      <p:pic>
        <p:nvPicPr>
          <p:cNvPr id="380" name="Google Shape;380;g230dd0bad68_0_64"/>
          <p:cNvPicPr preferRelativeResize="0"/>
          <p:nvPr/>
        </p:nvPicPr>
        <p:blipFill>
          <a:blip r:embed="rId5">
            <a:alphaModFix/>
          </a:blip>
          <a:stretch>
            <a:fillRect/>
          </a:stretch>
        </p:blipFill>
        <p:spPr>
          <a:xfrm>
            <a:off x="142800" y="3306891"/>
            <a:ext cx="4212750" cy="2615259"/>
          </a:xfrm>
          <a:prstGeom prst="rect">
            <a:avLst/>
          </a:prstGeom>
          <a:noFill/>
          <a:ln w="38100">
            <a:solidFill>
              <a:srgbClr val="BCEE80"/>
            </a:solidFill>
          </a:ln>
        </p:spPr>
      </p:pic>
      <p:pic>
        <p:nvPicPr>
          <p:cNvPr id="381" name="Google Shape;381;g230dd0bad68_0_64"/>
          <p:cNvPicPr preferRelativeResize="0"/>
          <p:nvPr/>
        </p:nvPicPr>
        <p:blipFill>
          <a:blip r:embed="rId6">
            <a:alphaModFix/>
          </a:blip>
          <a:stretch>
            <a:fillRect/>
          </a:stretch>
        </p:blipFill>
        <p:spPr>
          <a:xfrm>
            <a:off x="4788450" y="3429001"/>
            <a:ext cx="4212750" cy="2450211"/>
          </a:xfrm>
          <a:prstGeom prst="rect">
            <a:avLst/>
          </a:prstGeom>
          <a:noFill/>
          <a:ln w="38100">
            <a:solidFill>
              <a:srgbClr val="BCEE80"/>
            </a:solidFill>
          </a:ln>
        </p:spPr>
      </p:pic>
      <p:sp>
        <p:nvSpPr>
          <p:cNvPr id="8" name="Freeform 4">
            <a:extLst>
              <a:ext uri="{FF2B5EF4-FFF2-40B4-BE49-F238E27FC236}">
                <a16:creationId xmlns:a16="http://schemas.microsoft.com/office/drawing/2014/main" id="{EB97144B-BE59-0C16-4604-E9757387BCDE}"/>
              </a:ext>
            </a:extLst>
          </p:cNvPr>
          <p:cNvSpPr/>
          <p:nvPr/>
        </p:nvSpPr>
        <p:spPr>
          <a:xfrm>
            <a:off x="5128824" y="73996"/>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EE6A0EE4-1FAA-69F5-391C-414926DF651F}"/>
              </a:ext>
            </a:extLst>
          </p:cNvPr>
          <p:cNvSpPr/>
          <p:nvPr/>
        </p:nvSpPr>
        <p:spPr>
          <a:xfrm>
            <a:off x="2558129" y="73996"/>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B4E6434A-34B7-2C01-AF1A-2010AD85AC92}"/>
              </a:ext>
            </a:extLst>
          </p:cNvPr>
          <p:cNvSpPr/>
          <p:nvPr/>
        </p:nvSpPr>
        <p:spPr>
          <a:xfrm>
            <a:off x="440929" y="81088"/>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D7B5B9B4-E6D2-D485-DC62-E0BABA4C5273}"/>
              </a:ext>
            </a:extLst>
          </p:cNvPr>
          <p:cNvSpPr txBox="1"/>
          <p:nvPr/>
        </p:nvSpPr>
        <p:spPr>
          <a:xfrm>
            <a:off x="777203" y="180187"/>
            <a:ext cx="7589594" cy="666401"/>
          </a:xfrm>
          <a:prstGeom prst="rect">
            <a:avLst/>
          </a:prstGeom>
        </p:spPr>
        <p:txBody>
          <a:bodyPr lIns="0" tIns="0" rIns="0" bIns="0" rtlCol="0" anchor="t">
            <a:spAutoFit/>
          </a:bodyPr>
          <a:lstStyle/>
          <a:p>
            <a:pPr algn="ctr" defTabSz="857250">
              <a:lnSpc>
                <a:spcPts val="5057"/>
              </a:lnSpc>
              <a:buClrTx/>
            </a:pPr>
            <a:r>
              <a:rPr lang="en-US" sz="4800" kern="1200" dirty="0">
                <a:solidFill>
                  <a:srgbClr val="F98832"/>
                </a:solidFill>
                <a:latin typeface="Caveat Brush" pitchFamily="2" charset="0"/>
                <a:ea typeface="+mn-ea"/>
                <a:cs typeface="+mn-cs"/>
              </a:rPr>
              <a:t>BREATHE RESOURCES:</a:t>
            </a:r>
          </a:p>
        </p:txBody>
      </p:sp>
      <p:sp>
        <p:nvSpPr>
          <p:cNvPr id="12" name="Freeform 7">
            <a:extLst>
              <a:ext uri="{FF2B5EF4-FFF2-40B4-BE49-F238E27FC236}">
                <a16:creationId xmlns:a16="http://schemas.microsoft.com/office/drawing/2014/main" id="{78A52941-ED91-8CB7-CD9C-D906B9568F0D}"/>
              </a:ext>
            </a:extLst>
          </p:cNvPr>
          <p:cNvSpPr/>
          <p:nvPr/>
        </p:nvSpPr>
        <p:spPr>
          <a:xfrm>
            <a:off x="6889721" y="5768876"/>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7D998E3F-6756-CC1D-2603-0FBDCD196D6F}"/>
              </a:ext>
            </a:extLst>
          </p:cNvPr>
          <p:cNvSpPr/>
          <p:nvPr/>
        </p:nvSpPr>
        <p:spPr>
          <a:xfrm>
            <a:off x="1835210" y="5981956"/>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4" name="Freeform 13">
            <a:extLst>
              <a:ext uri="{FF2B5EF4-FFF2-40B4-BE49-F238E27FC236}">
                <a16:creationId xmlns:a16="http://schemas.microsoft.com/office/drawing/2014/main" id="{5073A335-C199-466D-C6FF-255A85C3FF9E}"/>
              </a:ext>
            </a:extLst>
          </p:cNvPr>
          <p:cNvSpPr/>
          <p:nvPr/>
        </p:nvSpPr>
        <p:spPr>
          <a:xfrm>
            <a:off x="7473008" y="5647927"/>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3F50F077-FF2A-B621-68CD-29AF59AEDDBC}"/>
              </a:ext>
            </a:extLst>
          </p:cNvPr>
          <p:cNvSpPr/>
          <p:nvPr/>
        </p:nvSpPr>
        <p:spPr>
          <a:xfrm>
            <a:off x="-588770" y="58792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g233129d795d_0_5"/>
          <p:cNvSpPr txBox="1">
            <a:spLocks noGrp="1"/>
          </p:cNvSpPr>
          <p:nvPr>
            <p:ph type="ctrTitle"/>
          </p:nvPr>
        </p:nvSpPr>
        <p:spPr>
          <a:xfrm>
            <a:off x="1143000" y="1201738"/>
            <a:ext cx="6858000" cy="60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8"/>
              <a:buNone/>
            </a:pPr>
            <a:r>
              <a:rPr lang="en-US">
                <a:solidFill>
                  <a:srgbClr val="C55A11"/>
                </a:solidFill>
                <a:latin typeface="Century Gothic"/>
                <a:ea typeface="Century Gothic"/>
                <a:cs typeface="Century Gothic"/>
                <a:sym typeface="Century Gothic"/>
              </a:rPr>
              <a:t> </a:t>
            </a:r>
            <a:endParaRPr/>
          </a:p>
        </p:txBody>
      </p:sp>
      <p:sp>
        <p:nvSpPr>
          <p:cNvPr id="389" name="Google Shape;389;g233129d795d_0_5"/>
          <p:cNvSpPr txBox="1">
            <a:spLocks noGrp="1"/>
          </p:cNvSpPr>
          <p:nvPr>
            <p:ph type="subTitle" idx="1"/>
          </p:nvPr>
        </p:nvSpPr>
        <p:spPr>
          <a:xfrm>
            <a:off x="186106" y="631123"/>
            <a:ext cx="8771785" cy="4870025"/>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accent2"/>
              </a:buClr>
              <a:buSzPct val="53125"/>
              <a:buNone/>
            </a:pPr>
            <a:r>
              <a:rPr lang="en-US" sz="11500" dirty="0">
                <a:solidFill>
                  <a:srgbClr val="F98832"/>
                </a:solidFill>
                <a:latin typeface="Caveat Brush" pitchFamily="2" charset="77"/>
                <a:ea typeface="Century Gothic"/>
                <a:cs typeface="Century Gothic"/>
                <a:sym typeface="Century Gothic"/>
              </a:rPr>
              <a:t>Great Job!!!</a:t>
            </a:r>
          </a:p>
          <a:p>
            <a:pPr marL="0" lvl="0" indent="0" algn="ctr" rtl="0">
              <a:lnSpc>
                <a:spcPct val="90000"/>
              </a:lnSpc>
              <a:spcBef>
                <a:spcPts val="0"/>
              </a:spcBef>
              <a:spcAft>
                <a:spcPts val="0"/>
              </a:spcAft>
              <a:buClr>
                <a:schemeClr val="accent2"/>
              </a:buClr>
              <a:buSzPct val="53125"/>
              <a:buNone/>
            </a:pPr>
            <a:r>
              <a:rPr lang="en-US" sz="5100" dirty="0">
                <a:solidFill>
                  <a:srgbClr val="F98832"/>
                </a:solidFill>
                <a:latin typeface="Caveat Brush" pitchFamily="2" charset="77"/>
                <a:ea typeface="Century Gothic"/>
                <a:cs typeface="Century Gothic"/>
                <a:sym typeface="Century Gothic"/>
              </a:rPr>
              <a:t> </a:t>
            </a:r>
            <a:endParaRPr sz="5100" dirty="0">
              <a:solidFill>
                <a:srgbClr val="F98832"/>
              </a:solidFill>
              <a:latin typeface="Caveat Brush" pitchFamily="2" charset="77"/>
            </a:endParaRPr>
          </a:p>
          <a:p>
            <a:pPr marL="0" lvl="0" indent="0" algn="l" rtl="0">
              <a:lnSpc>
                <a:spcPct val="90000"/>
              </a:lnSpc>
              <a:spcBef>
                <a:spcPts val="750"/>
              </a:spcBef>
              <a:spcAft>
                <a:spcPts val="0"/>
              </a:spcAft>
              <a:buClr>
                <a:schemeClr val="dk1"/>
              </a:buClr>
              <a:buSzPct val="100000"/>
              <a:buNone/>
            </a:pPr>
            <a:endParaRPr sz="4200" dirty="0">
              <a:latin typeface="Caveat Brush" pitchFamily="2" charset="77"/>
              <a:ea typeface="Century Gothic"/>
              <a:cs typeface="Century Gothic"/>
              <a:sym typeface="Century Gothic"/>
            </a:endParaRPr>
          </a:p>
          <a:p>
            <a:pPr marL="0" lvl="0" indent="0" algn="ctr" rtl="0">
              <a:lnSpc>
                <a:spcPct val="120000"/>
              </a:lnSpc>
              <a:spcBef>
                <a:spcPts val="750"/>
              </a:spcBef>
              <a:spcAft>
                <a:spcPts val="0"/>
              </a:spcAft>
              <a:buClr>
                <a:srgbClr val="548135"/>
              </a:buClr>
              <a:buSzPct val="100000"/>
              <a:buNone/>
            </a:pPr>
            <a:r>
              <a:rPr lang="en-US" sz="7700" dirty="0">
                <a:solidFill>
                  <a:srgbClr val="92D050"/>
                </a:solidFill>
                <a:latin typeface="Caveat Brush" pitchFamily="2" charset="77"/>
                <a:ea typeface="Century Gothic"/>
                <a:cs typeface="Century Gothic"/>
                <a:sym typeface="Century Gothic"/>
              </a:rPr>
              <a:t>There are lots of ways to address tobacco related challenges…</a:t>
            </a:r>
          </a:p>
          <a:p>
            <a:pPr marL="0" lvl="0" indent="0" algn="ctr" rtl="0">
              <a:lnSpc>
                <a:spcPct val="120000"/>
              </a:lnSpc>
              <a:spcBef>
                <a:spcPts val="750"/>
              </a:spcBef>
              <a:spcAft>
                <a:spcPts val="0"/>
              </a:spcAft>
              <a:buClr>
                <a:srgbClr val="548135"/>
              </a:buClr>
              <a:buSzPct val="100000"/>
              <a:buNone/>
            </a:pPr>
            <a:r>
              <a:rPr lang="en-US" sz="7700" dirty="0">
                <a:solidFill>
                  <a:srgbClr val="92D050"/>
                </a:solidFill>
                <a:latin typeface="Caveat Brush" pitchFamily="2" charset="77"/>
                <a:ea typeface="Century Gothic"/>
                <a:cs typeface="Century Gothic"/>
                <a:sym typeface="Century Gothic"/>
              </a:rPr>
              <a:t>and plenty of Breathe resources to help!</a:t>
            </a:r>
            <a:endParaRPr sz="7700" dirty="0">
              <a:solidFill>
                <a:srgbClr val="92D050"/>
              </a:solidFill>
              <a:latin typeface="Caveat Brush" pitchFamily="2" charset="77"/>
              <a:ea typeface="Century Gothic"/>
              <a:cs typeface="Century Gothic"/>
              <a:sym typeface="Century Gothic"/>
            </a:endParaRPr>
          </a:p>
          <a:p>
            <a:pPr marL="0" lvl="0" indent="0" algn="ctr" rtl="0">
              <a:lnSpc>
                <a:spcPct val="90000"/>
              </a:lnSpc>
              <a:spcBef>
                <a:spcPts val="750"/>
              </a:spcBef>
              <a:spcAft>
                <a:spcPts val="0"/>
              </a:spcAft>
              <a:buClr>
                <a:srgbClr val="548135"/>
              </a:buClr>
              <a:buSzPct val="170042"/>
              <a:buNone/>
            </a:pPr>
            <a:endParaRPr sz="3175" b="1" dirty="0">
              <a:solidFill>
                <a:schemeClr val="accent2"/>
              </a:solidFill>
              <a:latin typeface="Century Gothic"/>
              <a:ea typeface="Century Gothic"/>
              <a:cs typeface="Century Gothic"/>
              <a:sym typeface="Century Gothic"/>
            </a:endParaRPr>
          </a:p>
          <a:p>
            <a:pPr marL="0" lvl="0" indent="0" algn="ctr" rtl="0">
              <a:lnSpc>
                <a:spcPct val="90000"/>
              </a:lnSpc>
              <a:spcBef>
                <a:spcPts val="750"/>
              </a:spcBef>
              <a:spcAft>
                <a:spcPts val="0"/>
              </a:spcAft>
              <a:buClr>
                <a:srgbClr val="548135"/>
              </a:buClr>
              <a:buSzPct val="170042"/>
              <a:buNone/>
            </a:pPr>
            <a:endParaRPr sz="3175" b="1" dirty="0">
              <a:solidFill>
                <a:schemeClr val="accent2"/>
              </a:solidFill>
              <a:latin typeface="Century Gothic"/>
              <a:ea typeface="Century Gothic"/>
              <a:cs typeface="Century Gothic"/>
              <a:sym typeface="Century Gothic"/>
            </a:endParaRPr>
          </a:p>
        </p:txBody>
      </p:sp>
      <p:sp>
        <p:nvSpPr>
          <p:cNvPr id="2" name="Freeform 9">
            <a:extLst>
              <a:ext uri="{FF2B5EF4-FFF2-40B4-BE49-F238E27FC236}">
                <a16:creationId xmlns:a16="http://schemas.microsoft.com/office/drawing/2014/main" id="{CB1F09D1-5BC3-0B8C-ED57-179ACD9E281F}"/>
              </a:ext>
            </a:extLst>
          </p:cNvPr>
          <p:cNvSpPr/>
          <p:nvPr/>
        </p:nvSpPr>
        <p:spPr>
          <a:xfrm>
            <a:off x="-588770" y="5501148"/>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8">
            <a:extLst>
              <a:ext uri="{FF2B5EF4-FFF2-40B4-BE49-F238E27FC236}">
                <a16:creationId xmlns:a16="http://schemas.microsoft.com/office/drawing/2014/main" id="{55CAEE19-0422-3147-376B-C13F83BE28DD}"/>
              </a:ext>
            </a:extLst>
          </p:cNvPr>
          <p:cNvSpPr/>
          <p:nvPr/>
        </p:nvSpPr>
        <p:spPr>
          <a:xfrm>
            <a:off x="372215" y="4878790"/>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3">
            <a:extLst>
              <a:ext uri="{FF2B5EF4-FFF2-40B4-BE49-F238E27FC236}">
                <a16:creationId xmlns:a16="http://schemas.microsoft.com/office/drawing/2014/main" id="{695538E2-4A79-4D8F-2CA4-12098A2B6350}"/>
              </a:ext>
            </a:extLst>
          </p:cNvPr>
          <p:cNvSpPr/>
          <p:nvPr/>
        </p:nvSpPr>
        <p:spPr>
          <a:xfrm>
            <a:off x="7458369" y="5501148"/>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92DF7927-DA73-C06E-7D90-122E9514DEF6}"/>
              </a:ext>
            </a:extLst>
          </p:cNvPr>
          <p:cNvSpPr/>
          <p:nvPr/>
        </p:nvSpPr>
        <p:spPr>
          <a:xfrm>
            <a:off x="8280437" y="4595026"/>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AutoShape 5">
            <a:extLst>
              <a:ext uri="{FF2B5EF4-FFF2-40B4-BE49-F238E27FC236}">
                <a16:creationId xmlns:a16="http://schemas.microsoft.com/office/drawing/2014/main" id="{82374E1E-3FC1-732D-A5AB-F84CF0A1F5EE}"/>
              </a:ext>
            </a:extLst>
          </p:cNvPr>
          <p:cNvSpPr/>
          <p:nvPr/>
        </p:nvSpPr>
        <p:spPr>
          <a:xfrm>
            <a:off x="402705" y="165112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9" name="Freeform 5">
            <a:extLst>
              <a:ext uri="{FF2B5EF4-FFF2-40B4-BE49-F238E27FC236}">
                <a16:creationId xmlns:a16="http://schemas.microsoft.com/office/drawing/2014/main" id="{1CC8B760-5F05-7DD0-DA92-BDEA16BCA78E}"/>
              </a:ext>
            </a:extLst>
          </p:cNvPr>
          <p:cNvSpPr/>
          <p:nvPr/>
        </p:nvSpPr>
        <p:spPr>
          <a:xfrm>
            <a:off x="4993367" y="437614"/>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5">
            <a:extLst>
              <a:ext uri="{FF2B5EF4-FFF2-40B4-BE49-F238E27FC236}">
                <a16:creationId xmlns:a16="http://schemas.microsoft.com/office/drawing/2014/main" id="{7F74EE3A-655B-6DD3-8EBF-F72E27065C58}"/>
              </a:ext>
            </a:extLst>
          </p:cNvPr>
          <p:cNvSpPr/>
          <p:nvPr/>
        </p:nvSpPr>
        <p:spPr>
          <a:xfrm>
            <a:off x="597686" y="46978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F280E4C4-F24A-F9E6-94CD-89ABC2F43136}"/>
              </a:ext>
            </a:extLst>
          </p:cNvPr>
          <p:cNvSpPr/>
          <p:nvPr/>
        </p:nvSpPr>
        <p:spPr>
          <a:xfrm>
            <a:off x="3208624" y="171641"/>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B697E18A-3AF0-2593-4DE6-1ABD8F816BED}"/>
              </a:ext>
            </a:extLst>
          </p:cNvPr>
          <p:cNvSpPr/>
          <p:nvPr/>
        </p:nvSpPr>
        <p:spPr>
          <a:xfrm>
            <a:off x="448978" y="171642"/>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9AE9FBDC-9167-92B5-5354-559DD827FFA9}"/>
              </a:ext>
            </a:extLst>
          </p:cNvPr>
          <p:cNvSpPr/>
          <p:nvPr/>
        </p:nvSpPr>
        <p:spPr>
          <a:xfrm>
            <a:off x="5037424" y="17164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1A53FD9D-3414-9299-43B0-41B3AAD32725}"/>
              </a:ext>
            </a:extLst>
          </p:cNvPr>
          <p:cNvSpPr/>
          <p:nvPr/>
        </p:nvSpPr>
        <p:spPr>
          <a:xfrm>
            <a:off x="2558657" y="469780"/>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0" name="Google Shape;120;p4"/>
          <p:cNvSpPr txBox="1">
            <a:spLocks noGrp="1"/>
          </p:cNvSpPr>
          <p:nvPr>
            <p:ph type="ctrTitle"/>
          </p:nvPr>
        </p:nvSpPr>
        <p:spPr>
          <a:xfrm>
            <a:off x="1143000" y="1202167"/>
            <a:ext cx="6858000" cy="60680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34567"/>
              <a:buNone/>
            </a:pPr>
            <a:r>
              <a:rPr lang="en-US" b="1">
                <a:solidFill>
                  <a:srgbClr val="F7CAAC"/>
                </a:solidFill>
                <a:latin typeface="Century Gothic"/>
                <a:ea typeface="Century Gothic"/>
                <a:cs typeface="Century Gothic"/>
                <a:sym typeface="Century Gothic"/>
              </a:rPr>
              <a:t> </a:t>
            </a:r>
            <a:endParaRPr/>
          </a:p>
        </p:txBody>
      </p:sp>
      <p:sp>
        <p:nvSpPr>
          <p:cNvPr id="122" name="Google Shape;122;p4"/>
          <p:cNvSpPr txBox="1">
            <a:spLocks noGrp="1"/>
          </p:cNvSpPr>
          <p:nvPr>
            <p:ph type="subTitle" idx="1"/>
          </p:nvPr>
        </p:nvSpPr>
        <p:spPr>
          <a:xfrm>
            <a:off x="906131" y="195795"/>
            <a:ext cx="7436392" cy="1254912"/>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FFC000"/>
              </a:buClr>
              <a:buSzPts val="6600"/>
              <a:buNone/>
            </a:pPr>
            <a:r>
              <a:rPr lang="en-US" sz="4400" b="1" dirty="0">
                <a:solidFill>
                  <a:srgbClr val="F98832"/>
                </a:solidFill>
                <a:latin typeface="Caveat Brush" pitchFamily="2" charset="77"/>
                <a:ea typeface="Century Gothic"/>
                <a:cs typeface="Century Gothic"/>
                <a:sym typeface="Century Gothic"/>
              </a:rPr>
              <a:t>WHAT SALAD TOPPING DESCRIBES WHAT YOU BRING TO THE MIX? </a:t>
            </a:r>
            <a:endParaRPr sz="4400" dirty="0">
              <a:latin typeface="Caveat Brush" pitchFamily="2" charset="77"/>
            </a:endParaRPr>
          </a:p>
        </p:txBody>
      </p:sp>
      <p:sp>
        <p:nvSpPr>
          <p:cNvPr id="123" name="Google Shape;123;p4"/>
          <p:cNvSpPr txBox="1"/>
          <p:nvPr/>
        </p:nvSpPr>
        <p:spPr>
          <a:xfrm>
            <a:off x="623564" y="1222278"/>
            <a:ext cx="7922750" cy="4563951"/>
          </a:xfrm>
          <a:prstGeom prst="rect">
            <a:avLst/>
          </a:prstGeom>
          <a:noFill/>
          <a:ln>
            <a:noFill/>
          </a:ln>
        </p:spPr>
        <p:txBody>
          <a:bodyPr spcFirstLastPara="1" wrap="square" lIns="91425" tIns="45700" rIns="91425" bIns="45700" anchor="t" anchorCtr="0">
            <a:noAutofit/>
          </a:bodyPr>
          <a:lstStyle/>
          <a:p>
            <a:pPr marL="0" marR="0" lvl="0" indent="0" algn="ctr" rtl="0">
              <a:lnSpc>
                <a:spcPct val="170000"/>
              </a:lnSpc>
              <a:spcBef>
                <a:spcPts val="0"/>
              </a:spcBef>
              <a:spcAft>
                <a:spcPts val="0"/>
              </a:spcAft>
              <a:buClr>
                <a:srgbClr val="FFC000"/>
              </a:buClr>
              <a:buSzPts val="6600"/>
              <a:buFont typeface="Arial"/>
              <a:buNone/>
            </a:pPr>
            <a:r>
              <a:rPr lang="en-US" sz="3400" b="1" i="1" u="none" strike="noStrike" cap="none" dirty="0">
                <a:solidFill>
                  <a:srgbClr val="F98832"/>
                </a:solidFill>
                <a:latin typeface="Caveat Brush" pitchFamily="2" charset="77"/>
                <a:ea typeface="Century Gothic"/>
                <a:cs typeface="Century Gothic"/>
                <a:sym typeface="Century Gothic"/>
              </a:rPr>
              <a:t>Bacon bits, </a:t>
            </a:r>
            <a:r>
              <a:rPr lang="en-US" sz="3400" b="1" i="1" u="none" strike="noStrike" cap="none" dirty="0">
                <a:solidFill>
                  <a:schemeClr val="accent4"/>
                </a:solidFill>
                <a:latin typeface="Caveat Brush" pitchFamily="2" charset="77"/>
                <a:ea typeface="Century Gothic"/>
                <a:cs typeface="Century Gothic"/>
                <a:sym typeface="Century Gothic"/>
              </a:rPr>
              <a:t>radishes, </a:t>
            </a:r>
            <a:r>
              <a:rPr lang="en-US" sz="3400" b="1" i="1" u="none" strike="noStrike" cap="none" dirty="0">
                <a:solidFill>
                  <a:schemeClr val="accent6"/>
                </a:solidFill>
                <a:latin typeface="Caveat Brush" pitchFamily="2" charset="77"/>
                <a:ea typeface="Century Gothic"/>
                <a:cs typeface="Century Gothic"/>
                <a:sym typeface="Century Gothic"/>
              </a:rPr>
              <a:t>onions, </a:t>
            </a:r>
            <a:r>
              <a:rPr lang="en-US" sz="3400" b="1" i="1" u="none" strike="noStrike" cap="none" dirty="0">
                <a:solidFill>
                  <a:srgbClr val="BCEE80"/>
                </a:solidFill>
                <a:latin typeface="Caveat Brush" pitchFamily="2" charset="77"/>
                <a:ea typeface="Century Gothic"/>
                <a:cs typeface="Century Gothic"/>
                <a:sym typeface="Century Gothic"/>
              </a:rPr>
              <a:t>ham, </a:t>
            </a:r>
            <a:r>
              <a:rPr lang="en-US" sz="3400" b="1" i="1" u="none" strike="noStrike" cap="none" dirty="0">
                <a:solidFill>
                  <a:srgbClr val="F98832"/>
                </a:solidFill>
                <a:latin typeface="Caveat Brush" pitchFamily="2" charset="77"/>
                <a:ea typeface="Century Gothic"/>
                <a:cs typeface="Century Gothic"/>
                <a:sym typeface="Century Gothic"/>
              </a:rPr>
              <a:t>ranch dressing, </a:t>
            </a:r>
            <a:r>
              <a:rPr lang="en-US" sz="3400" b="1" i="1" u="none" strike="noStrike" cap="none" dirty="0">
                <a:solidFill>
                  <a:schemeClr val="accent4"/>
                </a:solidFill>
                <a:latin typeface="Caveat Brush" pitchFamily="2" charset="77"/>
                <a:ea typeface="Century Gothic"/>
                <a:cs typeface="Century Gothic"/>
                <a:sym typeface="Century Gothic"/>
              </a:rPr>
              <a:t>banana peppers, </a:t>
            </a:r>
            <a:r>
              <a:rPr lang="en-US" sz="3400" b="1" i="1" u="none" strike="noStrike" cap="none" dirty="0">
                <a:solidFill>
                  <a:srgbClr val="BCEE80"/>
                </a:solidFill>
                <a:latin typeface="Caveat Brush" pitchFamily="2" charset="77"/>
                <a:ea typeface="Century Gothic"/>
                <a:cs typeface="Century Gothic"/>
                <a:sym typeface="Century Gothic"/>
              </a:rPr>
              <a:t>croutons, </a:t>
            </a:r>
            <a:r>
              <a:rPr lang="en-US" sz="3400" b="1" i="1" u="none" strike="noStrike" cap="none" dirty="0">
                <a:solidFill>
                  <a:srgbClr val="F98832"/>
                </a:solidFill>
                <a:latin typeface="Caveat Brush" pitchFamily="2" charset="77"/>
                <a:ea typeface="Century Gothic"/>
                <a:cs typeface="Century Gothic"/>
                <a:sym typeface="Century Gothic"/>
              </a:rPr>
              <a:t>vinegar and oil, </a:t>
            </a:r>
            <a:r>
              <a:rPr lang="en-US" sz="3400" b="1" i="1" u="none" strike="noStrike" cap="none" dirty="0" err="1">
                <a:solidFill>
                  <a:schemeClr val="accent4"/>
                </a:solidFill>
                <a:latin typeface="Caveat Brush" pitchFamily="2" charset="77"/>
                <a:ea typeface="Century Gothic"/>
                <a:cs typeface="Century Gothic"/>
                <a:sym typeface="Century Gothic"/>
              </a:rPr>
              <a:t>Craisens</a:t>
            </a:r>
            <a:r>
              <a:rPr lang="en-US" sz="3400" b="1" i="1" u="none" strike="noStrike" cap="none" dirty="0">
                <a:solidFill>
                  <a:schemeClr val="accent4"/>
                </a:solidFill>
                <a:latin typeface="Caveat Brush" pitchFamily="2" charset="77"/>
                <a:ea typeface="Century Gothic"/>
                <a:cs typeface="Century Gothic"/>
                <a:sym typeface="Century Gothic"/>
              </a:rPr>
              <a:t>, </a:t>
            </a:r>
            <a:r>
              <a:rPr lang="en-US" sz="3400" b="1" i="1" u="none" strike="noStrike" cap="none" dirty="0">
                <a:solidFill>
                  <a:schemeClr val="accent6"/>
                </a:solidFill>
                <a:latin typeface="Caveat Brush" pitchFamily="2" charset="77"/>
                <a:ea typeface="Century Gothic"/>
                <a:cs typeface="Century Gothic"/>
                <a:sym typeface="Century Gothic"/>
              </a:rPr>
              <a:t>mandarin oranges, </a:t>
            </a:r>
            <a:r>
              <a:rPr lang="en-US" sz="3400" b="1" i="1" u="none" strike="noStrike" cap="none" dirty="0">
                <a:solidFill>
                  <a:srgbClr val="F98832"/>
                </a:solidFill>
                <a:latin typeface="Caveat Brush" pitchFamily="2" charset="77"/>
                <a:ea typeface="Century Gothic"/>
                <a:cs typeface="Century Gothic"/>
                <a:sym typeface="Century Gothic"/>
              </a:rPr>
              <a:t>arugula,</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bell peppers, </a:t>
            </a:r>
            <a:r>
              <a:rPr lang="en-US" sz="3400" b="1" i="1" u="none" strike="noStrike" cap="none" dirty="0">
                <a:solidFill>
                  <a:schemeClr val="accent6"/>
                </a:solidFill>
                <a:latin typeface="Caveat Brush" pitchFamily="2" charset="77"/>
                <a:ea typeface="Century Gothic"/>
                <a:cs typeface="Century Gothic"/>
                <a:sym typeface="Century Gothic"/>
              </a:rPr>
              <a:t>salt, </a:t>
            </a:r>
            <a:r>
              <a:rPr lang="en-US" sz="3400" b="1" i="1" u="none" strike="noStrike" cap="none" dirty="0">
                <a:solidFill>
                  <a:srgbClr val="BCEE80"/>
                </a:solidFill>
                <a:latin typeface="Caveat Brush" pitchFamily="2" charset="77"/>
                <a:ea typeface="Century Gothic"/>
                <a:cs typeface="Century Gothic"/>
                <a:sym typeface="Century Gothic"/>
              </a:rPr>
              <a:t>blue cheese, </a:t>
            </a:r>
            <a:r>
              <a:rPr lang="en-US" sz="3400" b="1" i="1" u="none" strike="noStrike" cap="none" dirty="0">
                <a:solidFill>
                  <a:srgbClr val="F98832"/>
                </a:solidFill>
                <a:latin typeface="Caveat Brush" pitchFamily="2" charset="77"/>
                <a:ea typeface="Century Gothic"/>
                <a:cs typeface="Century Gothic"/>
                <a:sym typeface="Century Gothic"/>
              </a:rPr>
              <a:t>tomatoes,</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eggs, </a:t>
            </a:r>
            <a:r>
              <a:rPr lang="en-US" sz="3400" b="1" i="1" u="none" strike="noStrike" cap="none" dirty="0">
                <a:solidFill>
                  <a:schemeClr val="accent6"/>
                </a:solidFill>
                <a:latin typeface="Caveat Brush" pitchFamily="2" charset="77"/>
                <a:ea typeface="Century Gothic"/>
                <a:cs typeface="Century Gothic"/>
                <a:sym typeface="Century Gothic"/>
              </a:rPr>
              <a:t>feta cheese, </a:t>
            </a:r>
            <a:r>
              <a:rPr lang="en-US" sz="3400" b="1" i="1" u="none" strike="noStrike" cap="none" dirty="0">
                <a:solidFill>
                  <a:srgbClr val="BCEE80"/>
                </a:solidFill>
                <a:latin typeface="Caveat Brush" pitchFamily="2" charset="77"/>
                <a:ea typeface="Century Gothic"/>
                <a:cs typeface="Century Gothic"/>
                <a:sym typeface="Century Gothic"/>
              </a:rPr>
              <a:t>avocado, </a:t>
            </a:r>
            <a:r>
              <a:rPr lang="en-US" sz="3400" b="1" i="1" u="none" strike="noStrike" cap="none" dirty="0">
                <a:solidFill>
                  <a:srgbClr val="F98832"/>
                </a:solidFill>
                <a:latin typeface="Caveat Brush" pitchFamily="2" charset="77"/>
                <a:ea typeface="Century Gothic"/>
                <a:cs typeface="Century Gothic"/>
                <a:sym typeface="Century Gothic"/>
              </a:rPr>
              <a:t>pepper,</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Italian dressing, </a:t>
            </a:r>
            <a:r>
              <a:rPr lang="en-US" sz="3400" b="1" i="1" u="none" strike="noStrike" cap="none" dirty="0">
                <a:solidFill>
                  <a:schemeClr val="accent6"/>
                </a:solidFill>
                <a:latin typeface="Caveat Brush" pitchFamily="2" charset="77"/>
                <a:ea typeface="Century Gothic"/>
                <a:cs typeface="Century Gothic"/>
                <a:sym typeface="Century Gothic"/>
              </a:rPr>
              <a:t>mushrooms,  </a:t>
            </a:r>
            <a:r>
              <a:rPr lang="en-US" sz="3400" b="1" i="1" u="none" strike="noStrike" cap="none" dirty="0">
                <a:solidFill>
                  <a:srgbClr val="BCEE80"/>
                </a:solidFill>
                <a:latin typeface="Caveat Brush" pitchFamily="2" charset="77"/>
                <a:ea typeface="Century Gothic"/>
                <a:cs typeface="Century Gothic"/>
                <a:sym typeface="Century Gothic"/>
              </a:rPr>
              <a:t>pine nuts,</a:t>
            </a:r>
            <a:r>
              <a:rPr lang="en-US" sz="3400" b="1" i="1" u="none" strike="noStrike" cap="none" dirty="0">
                <a:solidFill>
                  <a:srgbClr val="00B0F0"/>
                </a:solidFill>
                <a:latin typeface="Caveat Brush" pitchFamily="2" charset="77"/>
                <a:ea typeface="Century Gothic"/>
                <a:cs typeface="Century Gothic"/>
                <a:sym typeface="Century Gothic"/>
              </a:rPr>
              <a:t> </a:t>
            </a:r>
            <a:r>
              <a:rPr lang="en-US" sz="3400" b="1" i="1" u="none" strike="noStrike" cap="none" dirty="0">
                <a:solidFill>
                  <a:srgbClr val="F98832"/>
                </a:solidFill>
                <a:latin typeface="Caveat Brush" pitchFamily="2" charset="77"/>
                <a:ea typeface="Century Gothic"/>
                <a:cs typeface="Century Gothic"/>
                <a:sym typeface="Century Gothic"/>
              </a:rPr>
              <a:t>cucumbers,</a:t>
            </a:r>
            <a:r>
              <a:rPr lang="en-US" sz="3400" b="1" i="1" u="none" strike="noStrike" cap="none" dirty="0">
                <a:solidFill>
                  <a:schemeClr val="accent2"/>
                </a:solidFill>
                <a:latin typeface="Caveat Brush" pitchFamily="2" charset="77"/>
                <a:ea typeface="Century Gothic"/>
                <a:cs typeface="Century Gothic"/>
                <a:sym typeface="Century Gothic"/>
              </a:rPr>
              <a:t> </a:t>
            </a:r>
            <a:r>
              <a:rPr lang="en-US" sz="3400" b="1" i="1" u="none" strike="noStrike" cap="none" dirty="0">
                <a:solidFill>
                  <a:schemeClr val="accent4"/>
                </a:solidFill>
                <a:latin typeface="Caveat Brush" pitchFamily="2" charset="77"/>
                <a:ea typeface="Century Gothic"/>
                <a:cs typeface="Century Gothic"/>
                <a:sym typeface="Century Gothic"/>
              </a:rPr>
              <a:t>anchovies…</a:t>
            </a:r>
            <a:endParaRPr sz="3400" b="1" i="0" u="none" strike="noStrike" cap="none" dirty="0">
              <a:solidFill>
                <a:schemeClr val="accent4"/>
              </a:solidFill>
              <a:latin typeface="Caveat Brush" pitchFamily="2" charset="77"/>
              <a:ea typeface="Century Gothic"/>
              <a:cs typeface="Century Gothic"/>
              <a:sym typeface="Century Gothic"/>
            </a:endParaRPr>
          </a:p>
          <a:p>
            <a:pPr marL="0" marR="0" lvl="0" indent="0" algn="l" rtl="0">
              <a:lnSpc>
                <a:spcPct val="170000"/>
              </a:lnSpc>
              <a:spcBef>
                <a:spcPts val="750"/>
              </a:spcBef>
              <a:spcAft>
                <a:spcPts val="0"/>
              </a:spcAft>
              <a:buClr>
                <a:schemeClr val="dk1"/>
              </a:buClr>
              <a:buSzPts val="1800"/>
              <a:buFont typeface="Arial"/>
              <a:buNone/>
            </a:pPr>
            <a:endParaRPr sz="3400" b="1" i="0" u="none" strike="noStrike" cap="none" dirty="0">
              <a:solidFill>
                <a:schemeClr val="dk1"/>
              </a:solidFill>
              <a:latin typeface="Century Gothic"/>
              <a:ea typeface="Century Gothic"/>
              <a:cs typeface="Century Gothic"/>
              <a:sym typeface="Century Gothic"/>
            </a:endParaRPr>
          </a:p>
          <a:p>
            <a:pPr marL="0" marR="0" lvl="0" indent="0" algn="l" rtl="0">
              <a:lnSpc>
                <a:spcPct val="170000"/>
              </a:lnSpc>
              <a:spcBef>
                <a:spcPts val="750"/>
              </a:spcBef>
              <a:spcAft>
                <a:spcPts val="0"/>
              </a:spcAft>
              <a:buClr>
                <a:schemeClr val="dk1"/>
              </a:buClr>
              <a:buSzPts val="2250"/>
              <a:buFont typeface="Arial"/>
              <a:buNone/>
            </a:pPr>
            <a:endParaRPr sz="2800" b="0" i="0" u="none" strike="noStrike" cap="none" dirty="0">
              <a:solidFill>
                <a:schemeClr val="dk1"/>
              </a:solidFill>
              <a:latin typeface="Calibri"/>
              <a:ea typeface="Calibri"/>
              <a:cs typeface="Calibri"/>
              <a:sym typeface="Calibri"/>
            </a:endParaRPr>
          </a:p>
        </p:txBody>
      </p:sp>
      <p:sp>
        <p:nvSpPr>
          <p:cNvPr id="10" name="Freeform 9">
            <a:extLst>
              <a:ext uri="{FF2B5EF4-FFF2-40B4-BE49-F238E27FC236}">
                <a16:creationId xmlns:a16="http://schemas.microsoft.com/office/drawing/2014/main" id="{E5055936-A551-0967-BB3C-14F2DAF8CE4B}"/>
              </a:ext>
            </a:extLst>
          </p:cNvPr>
          <p:cNvSpPr/>
          <p:nvPr/>
        </p:nvSpPr>
        <p:spPr>
          <a:xfrm>
            <a:off x="-627615" y="56553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2286EDC9-FA97-A1AA-4F64-795AE35410D7}"/>
              </a:ext>
            </a:extLst>
          </p:cNvPr>
          <p:cNvSpPr/>
          <p:nvPr/>
        </p:nvSpPr>
        <p:spPr>
          <a:xfrm>
            <a:off x="61720" y="5092027"/>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2" name="Freeform 13">
            <a:extLst>
              <a:ext uri="{FF2B5EF4-FFF2-40B4-BE49-F238E27FC236}">
                <a16:creationId xmlns:a16="http://schemas.microsoft.com/office/drawing/2014/main" id="{098CCCC8-1E05-B213-46A3-497150DFD72E}"/>
              </a:ext>
            </a:extLst>
          </p:cNvPr>
          <p:cNvSpPr/>
          <p:nvPr/>
        </p:nvSpPr>
        <p:spPr>
          <a:xfrm>
            <a:off x="7594610" y="571438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7">
            <a:extLst>
              <a:ext uri="{FF2B5EF4-FFF2-40B4-BE49-F238E27FC236}">
                <a16:creationId xmlns:a16="http://schemas.microsoft.com/office/drawing/2014/main" id="{F2F41A8D-8673-863D-9B29-AF52504B526A}"/>
              </a:ext>
            </a:extLst>
          </p:cNvPr>
          <p:cNvSpPr/>
          <p:nvPr/>
        </p:nvSpPr>
        <p:spPr>
          <a:xfrm>
            <a:off x="8520436" y="5046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A362F312-014A-16AB-B612-35D870A7C6B4}"/>
              </a:ext>
            </a:extLst>
          </p:cNvPr>
          <p:cNvSpPr/>
          <p:nvPr/>
        </p:nvSpPr>
        <p:spPr>
          <a:xfrm rot="2191667">
            <a:off x="8276938" y="1442664"/>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fade">
                                      <p:cBhvr>
                                        <p:cTn id="7" dur="500"/>
                                        <p:tgtEl>
                                          <p:spTgt spid="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3F837-F0E0-2646-A84D-6CF98EC0E5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2A2B59-1C7F-6B11-28CD-D832C9992B6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8F9F94B-502C-CE14-5148-B655B46F1284}"/>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7E47239-462B-8DC9-D7F5-0944DDAF23A3}"/>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E791CDFE-5D82-1764-DFF3-5208E3E0B260}"/>
              </a:ext>
            </a:extLst>
          </p:cNvPr>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0AD73BF1-4279-EE99-63AF-F64FDAB0E3FE}"/>
              </a:ext>
            </a:extLst>
          </p:cNvPr>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768AD879-0216-63E4-78E4-5289D8B14B5C}"/>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E81D8012-1633-1072-7AFE-3470973EC333}"/>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A18A0AF4-DDF5-3333-50CD-AA0BDCA97455}"/>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DB9DBC30-A27C-86ED-6117-CAA2E41E1C9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549998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9"/>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105388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PICK UP MATERIALS </a:t>
            </a:r>
          </a:p>
        </p:txBody>
      </p:sp>
      <p:sp>
        <p:nvSpPr>
          <p:cNvPr id="8" name="TextBox 8"/>
          <p:cNvSpPr txBox="1"/>
          <p:nvPr/>
        </p:nvSpPr>
        <p:spPr>
          <a:xfrm>
            <a:off x="612615" y="2051974"/>
            <a:ext cx="8338589" cy="2794739"/>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Expect 1-Month </a:t>
            </a: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Post Training Survey from</a:t>
            </a:r>
            <a:br>
              <a:rPr lang="en-US" sz="5400" b="1" u="sng" dirty="0">
                <a:solidFill>
                  <a:srgbClr val="92D050"/>
                </a:solidFill>
                <a:latin typeface="Caveat Brush" pitchFamily="2" charset="0"/>
                <a:ea typeface="Century Gothic"/>
                <a:cs typeface="Century Gothic"/>
                <a:sym typeface="Century Gothic"/>
              </a:rPr>
            </a:br>
            <a:r>
              <a:rPr lang="en-US" sz="5400" u="sng" kern="1200" dirty="0">
                <a:solidFill>
                  <a:srgbClr val="FF914D"/>
                </a:solidFill>
                <a:latin typeface="Caveat Brush" pitchFamily="2" charset="0"/>
                <a:ea typeface="+mn-ea"/>
                <a:cs typeface="+mn-cs"/>
              </a:rPr>
              <a:t>JustBreatheIndiana@gmail.com</a:t>
            </a: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28297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695409"/>
            <a:ext cx="9144000" cy="4828886"/>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chemeClr val="accent6"/>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r>
              <a:rPr lang="en-US" sz="3257" kern="1200" dirty="0">
                <a:solidFill>
                  <a:schemeClr val="tx1"/>
                </a:solidFill>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chemeClr val="accent6"/>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alisonm@healthedpros.org</a:t>
            </a:r>
            <a:r>
              <a:rPr lang="en-US" sz="3257" kern="1200" dirty="0">
                <a:solidFill>
                  <a:schemeClr val="accent6"/>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7">
            <a:alphaModFix/>
          </a:blip>
          <a:srcRect/>
          <a:stretch/>
        </p:blipFill>
        <p:spPr>
          <a:xfrm>
            <a:off x="4809220" y="5235093"/>
            <a:ext cx="2819400" cy="1200150"/>
          </a:xfrm>
          <a:prstGeom prst="rect">
            <a:avLst/>
          </a:prstGeom>
          <a:noFill/>
          <a:ln>
            <a:noFill/>
          </a:ln>
        </p:spPr>
      </p:pic>
      <p:pic>
        <p:nvPicPr>
          <p:cNvPr id="3" name="Google Shape;690;p79">
            <a:extLst>
              <a:ext uri="{FF2B5EF4-FFF2-40B4-BE49-F238E27FC236}">
                <a16:creationId xmlns:a16="http://schemas.microsoft.com/office/drawing/2014/main" id="{F8EA45E6-79D2-8CB4-CA98-51E3A9107A9B}"/>
              </a:ext>
            </a:extLst>
          </p:cNvPr>
          <p:cNvPicPr preferRelativeResize="0"/>
          <p:nvPr/>
        </p:nvPicPr>
        <p:blipFill rotWithShape="1">
          <a:blip r:embed="rId18">
            <a:alphaModFix/>
          </a:blip>
          <a:srcRect/>
          <a:stretch/>
        </p:blipFill>
        <p:spPr>
          <a:xfrm>
            <a:off x="2028138" y="5320818"/>
            <a:ext cx="2052638" cy="1028700"/>
          </a:xfrm>
          <a:prstGeom prst="rect">
            <a:avLst/>
          </a:prstGeom>
          <a:noFill/>
          <a:ln>
            <a:noFill/>
          </a:ln>
        </p:spPr>
      </p:pic>
    </p:spTree>
    <p:extLst>
      <p:ext uri="{BB962C8B-B14F-4D97-AF65-F5344CB8AC3E}">
        <p14:creationId xmlns:p14="http://schemas.microsoft.com/office/powerpoint/2010/main" val="783993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11"/>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12"/>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13"/>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4"/>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33;p5" descr="A picture containing food, fruit, bowl, salad&#10;&#10;Description automatically generated">
            <a:extLst>
              <a:ext uri="{FF2B5EF4-FFF2-40B4-BE49-F238E27FC236}">
                <a16:creationId xmlns:a16="http://schemas.microsoft.com/office/drawing/2014/main" id="{6DD97C49-708C-F512-21E3-C81F60CF5A68}"/>
              </a:ext>
            </a:extLst>
          </p:cNvPr>
          <p:cNvPicPr preferRelativeResize="0"/>
          <p:nvPr/>
        </p:nvPicPr>
        <p:blipFill rotWithShape="1">
          <a:blip r:embed="rId3">
            <a:alphaModFix/>
          </a:blip>
          <a:srcRect/>
          <a:stretch/>
        </p:blipFill>
        <p:spPr>
          <a:xfrm>
            <a:off x="391026" y="665339"/>
            <a:ext cx="8361947" cy="5527322"/>
          </a:xfrm>
          <a:prstGeom prst="rect">
            <a:avLst/>
          </a:prstGeom>
          <a:noFill/>
          <a:ln w="38100">
            <a:solidFill>
              <a:srgbClr val="BCEE80"/>
            </a:solidFill>
          </a:ln>
        </p:spPr>
      </p:pic>
      <p:sp>
        <p:nvSpPr>
          <p:cNvPr id="2" name="Freeform 2"/>
          <p:cNvSpPr/>
          <p:nvPr/>
        </p:nvSpPr>
        <p:spPr>
          <a:xfrm rot="2191667">
            <a:off x="8404546" y="123950"/>
            <a:ext cx="690595" cy="528130"/>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5655394"/>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7594610" y="571438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77316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34" name="Google Shape;134;p26" descr="Ein Bild, das Zeichnung enthält.&#10;&#10;Automatisch generierte Beschreibung"/>
          <p:cNvPicPr preferRelativeResize="0"/>
          <p:nvPr/>
        </p:nvPicPr>
        <p:blipFill rotWithShape="1">
          <a:blip r:embed="rId4">
            <a:alphaModFix/>
          </a:blip>
          <a:srcRect/>
          <a:stretch/>
        </p:blipFill>
        <p:spPr>
          <a:xfrm>
            <a:off x="8747828" y="5811677"/>
            <a:ext cx="217575" cy="43525"/>
          </a:xfrm>
          <a:prstGeom prst="rect">
            <a:avLst/>
          </a:prstGeom>
          <a:noFill/>
          <a:ln>
            <a:noFill/>
          </a:ln>
        </p:spPr>
      </p:pic>
      <p:pic>
        <p:nvPicPr>
          <p:cNvPr id="135" name="Google Shape;135;p26"/>
          <p:cNvPicPr preferRelativeResize="0"/>
          <p:nvPr/>
        </p:nvPicPr>
        <p:blipFill rotWithShape="1">
          <a:blip r:embed="rId5">
            <a:alphaModFix/>
          </a:blip>
          <a:srcRect/>
          <a:stretch/>
        </p:blipFill>
        <p:spPr>
          <a:xfrm>
            <a:off x="962406" y="911220"/>
            <a:ext cx="7219188" cy="5090331"/>
          </a:xfrm>
          <a:prstGeom prst="rect">
            <a:avLst/>
          </a:prstGeom>
          <a:noFill/>
          <a:ln>
            <a:noFill/>
          </a:ln>
        </p:spPr>
      </p:pic>
      <p:pic>
        <p:nvPicPr>
          <p:cNvPr id="136" name="Google Shape;136;p26"/>
          <p:cNvPicPr preferRelativeResize="0"/>
          <p:nvPr/>
        </p:nvPicPr>
        <p:blipFill rotWithShape="1">
          <a:blip r:embed="rId6">
            <a:alphaModFix/>
          </a:blip>
          <a:srcRect/>
          <a:stretch/>
        </p:blipFill>
        <p:spPr>
          <a:xfrm>
            <a:off x="-783813" y="1057770"/>
            <a:ext cx="457200" cy="457200"/>
          </a:xfrm>
          <a:prstGeom prst="rect">
            <a:avLst/>
          </a:prstGeom>
          <a:noFill/>
          <a:ln>
            <a:noFill/>
          </a:ln>
        </p:spPr>
      </p:pic>
      <p:sp>
        <p:nvSpPr>
          <p:cNvPr id="137" name="Google Shape;137;p26"/>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138" name="Google Shape;138;p26"/>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0"/>
                                        <p:tgtEl>
                                          <p:spTgt spid="136"/>
                                        </p:tgtEl>
                                      </p:cBhvr>
                                    </p:animEffect>
                                  </p:childTnLst>
                                </p:cTn>
                              </p:par>
                              <p:par>
                                <p:cTn id="8" presetID="23" presetClass="entr" presetSubtype="16" fill="hold" nodeType="withEffect">
                                  <p:stCondLst>
                                    <p:cond delay="1000"/>
                                  </p:stCondLst>
                                  <p:childTnLst>
                                    <p:set>
                                      <p:cBhvr>
                                        <p:cTn id="9" dur="1" fill="hold">
                                          <p:stCondLst>
                                            <p:cond delay="0"/>
                                          </p:stCondLst>
                                        </p:cTn>
                                        <p:tgtEl>
                                          <p:spTgt spid="135"/>
                                        </p:tgtEl>
                                        <p:attrNameLst>
                                          <p:attrName>style.visibility</p:attrName>
                                        </p:attrNameLst>
                                      </p:cBhvr>
                                      <p:to>
                                        <p:strVal val="visible"/>
                                      </p:to>
                                    </p:set>
                                    <p:anim calcmode="lin" valueType="num">
                                      <p:cBhvr additive="base">
                                        <p:cTn id="10" dur="1750"/>
                                        <p:tgtEl>
                                          <p:spTgt spid="135"/>
                                        </p:tgtEl>
                                        <p:attrNameLst>
                                          <p:attrName>ppt_w</p:attrName>
                                        </p:attrNameLst>
                                      </p:cBhvr>
                                      <p:tavLst>
                                        <p:tav tm="0">
                                          <p:val>
                                            <p:strVal val="0"/>
                                          </p:val>
                                        </p:tav>
                                        <p:tav tm="100000">
                                          <p:val>
                                            <p:strVal val="#ppt_w"/>
                                          </p:val>
                                        </p:tav>
                                      </p:tavLst>
                                    </p:anim>
                                    <p:anim calcmode="lin" valueType="num">
                                      <p:cBhvr additive="base">
                                        <p:cTn id="11" dur="1750"/>
                                        <p:tgtEl>
                                          <p:spTgt spid="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44" name="Google Shape;144;p2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145" name="Google Shape;145;p2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146" name="Google Shape;146;p27"/>
          <p:cNvGrpSpPr/>
          <p:nvPr/>
        </p:nvGrpSpPr>
        <p:grpSpPr>
          <a:xfrm>
            <a:off x="4707503" y="4837423"/>
            <a:ext cx="3393130" cy="697259"/>
            <a:chOff x="1452892" y="4172004"/>
            <a:chExt cx="4524174" cy="929679"/>
          </a:xfrm>
        </p:grpSpPr>
        <p:sp>
          <p:nvSpPr>
            <p:cNvPr id="147" name="Google Shape;147;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48" name="Google Shape;148;p27"/>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149" name="Google Shape;149;p2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150" name="Google Shape;150;p27"/>
          <p:cNvGrpSpPr/>
          <p:nvPr/>
        </p:nvGrpSpPr>
        <p:grpSpPr>
          <a:xfrm>
            <a:off x="1091373" y="4837423"/>
            <a:ext cx="3393130" cy="697259"/>
            <a:chOff x="1452892" y="4172004"/>
            <a:chExt cx="4524174" cy="929679"/>
          </a:xfrm>
        </p:grpSpPr>
        <p:sp>
          <p:nvSpPr>
            <p:cNvPr id="151" name="Google Shape;151;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52" name="Google Shape;152;p2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153" name="Google Shape;153;p27"/>
            <p:cNvSpPr txBox="1"/>
            <p:nvPr/>
          </p:nvSpPr>
          <p:spPr>
            <a:xfrm>
              <a:off x="2190431" y="4185359"/>
              <a:ext cx="3566214" cy="916200"/>
            </a:xfrm>
            <a:prstGeom prst="rect">
              <a:avLst/>
            </a:prstGeom>
            <a:noFill/>
            <a:ln>
              <a:noFill/>
            </a:ln>
          </p:spPr>
          <p:txBody>
            <a:bodyPr spcFirstLastPara="1" wrap="square" lIns="68575" tIns="34275" rIns="68575" bIns="34275" anchor="ctr" anchorCtr="0">
              <a:normAutofit fontScale="85000" lnSpcReduction="10000"/>
            </a:bodyPr>
            <a:lstStyle/>
            <a:p>
              <a:r>
                <a:rPr lang="en" sz="2000" dirty="0">
                  <a:solidFill>
                    <a:schemeClr val="lt1"/>
                  </a:solidFill>
                </a:rPr>
                <a:t>Low Income Households/Communities</a:t>
              </a:r>
              <a:endParaRPr sz="2000" dirty="0">
                <a:solidFill>
                  <a:schemeClr val="lt1"/>
                </a:solidFill>
              </a:endParaRPr>
            </a:p>
          </p:txBody>
        </p:sp>
      </p:grpSp>
      <p:cxnSp>
        <p:nvCxnSpPr>
          <p:cNvPr id="154" name="Google Shape;154;p2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155" name="Google Shape;155;p2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56" name="Google Shape;156;p2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157" name="Google Shape;157;p27"/>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People of Color &amp; LGBTQ+</a:t>
            </a:r>
            <a:endParaRPr sz="1800">
              <a:solidFill>
                <a:schemeClr val="lt1"/>
              </a:solidFill>
            </a:endParaRPr>
          </a:p>
        </p:txBody>
      </p:sp>
      <p:sp>
        <p:nvSpPr>
          <p:cNvPr id="158" name="Google Shape;158;p27"/>
          <p:cNvSpPr/>
          <p:nvPr/>
        </p:nvSpPr>
        <p:spPr>
          <a:xfrm>
            <a:off x="4770884" y="42458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159" name="Google Shape;159;p27"/>
          <p:cNvGrpSpPr/>
          <p:nvPr/>
        </p:nvGrpSpPr>
        <p:grpSpPr>
          <a:xfrm>
            <a:off x="1089669" y="3991262"/>
            <a:ext cx="3393130" cy="697259"/>
            <a:chOff x="1452892" y="4172004"/>
            <a:chExt cx="4524174" cy="929679"/>
          </a:xfrm>
        </p:grpSpPr>
        <p:sp>
          <p:nvSpPr>
            <p:cNvPr id="160" name="Google Shape;160;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61" name="Google Shape;161;p2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162" name="Google Shape;162;p2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300">
                  <a:solidFill>
                    <a:schemeClr val="lt1"/>
                  </a:solidFill>
                </a:rPr>
                <a:t>Youth &amp; Women</a:t>
              </a:r>
              <a:endParaRPr sz="2300">
                <a:solidFill>
                  <a:schemeClr val="lt1"/>
                </a:solidFill>
              </a:endParaRPr>
            </a:p>
          </p:txBody>
        </p:sp>
      </p:grpSp>
      <p:pic>
        <p:nvPicPr>
          <p:cNvPr id="163" name="Google Shape;163;p27"/>
          <p:cNvPicPr preferRelativeResize="0"/>
          <p:nvPr/>
        </p:nvPicPr>
        <p:blipFill rotWithShape="1">
          <a:blip r:embed="rId5">
            <a:alphaModFix/>
          </a:blip>
          <a:srcRect/>
          <a:stretch/>
        </p:blipFill>
        <p:spPr>
          <a:xfrm>
            <a:off x="2941809" y="860442"/>
            <a:ext cx="3263782" cy="2301330"/>
          </a:xfrm>
          <a:prstGeom prst="rect">
            <a:avLst/>
          </a:prstGeom>
          <a:noFill/>
          <a:ln>
            <a:noFill/>
          </a:ln>
        </p:spPr>
      </p:pic>
      <p:grpSp>
        <p:nvGrpSpPr>
          <p:cNvPr id="164" name="Google Shape;164;p27"/>
          <p:cNvGrpSpPr/>
          <p:nvPr/>
        </p:nvGrpSpPr>
        <p:grpSpPr>
          <a:xfrm>
            <a:off x="0" y="3002835"/>
            <a:ext cx="9144000" cy="923317"/>
            <a:chOff x="0" y="2860778"/>
            <a:chExt cx="12192000" cy="1231090"/>
          </a:xfrm>
        </p:grpSpPr>
        <p:cxnSp>
          <p:nvCxnSpPr>
            <p:cNvPr id="165" name="Google Shape;165;p2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166" name="Google Shape;166;p27"/>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167" name="Google Shape;167;p27"/>
            <p:cNvSpPr txBox="1"/>
            <p:nvPr/>
          </p:nvSpPr>
          <p:spPr>
            <a:xfrm>
              <a:off x="1368821" y="31594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chemeClr val="lt1"/>
                  </a:solidFill>
                </a:rPr>
                <a:t>1. Which communities are directly targeted by Big Tobacco companies?</a:t>
              </a:r>
              <a:endParaRPr sz="2000" b="1">
                <a:solidFill>
                  <a:schemeClr val="lt1"/>
                </a:solidFill>
              </a:endParaRPr>
            </a:p>
            <a:p>
              <a:endParaRPr sz="1800">
                <a:solidFill>
                  <a:schemeClr val="lt1"/>
                </a:solidFill>
              </a:endParaRPr>
            </a:p>
          </p:txBody>
        </p:sp>
      </p:grpSp>
      <p:pic>
        <p:nvPicPr>
          <p:cNvPr id="168" name="Google Shape;168;p2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169" name="Google Shape;169;p2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170" name="Google Shape;170;p2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171" name="Google Shape;171;p27"/>
          <p:cNvGrpSpPr/>
          <p:nvPr/>
        </p:nvGrpSpPr>
        <p:grpSpPr>
          <a:xfrm>
            <a:off x="6464099" y="2599016"/>
            <a:ext cx="2680317" cy="260366"/>
            <a:chOff x="8618369" y="2322355"/>
            <a:chExt cx="3555740" cy="347154"/>
          </a:xfrm>
        </p:grpSpPr>
        <p:cxnSp>
          <p:nvCxnSpPr>
            <p:cNvPr id="172" name="Google Shape;172;p27"/>
            <p:cNvCxnSpPr>
              <a:stCxn id="173"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173" name="Google Shape;173;p2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74" name="Google Shape;174;p2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175" name="Google Shape;175;p27"/>
          <p:cNvGrpSpPr/>
          <p:nvPr/>
        </p:nvGrpSpPr>
        <p:grpSpPr>
          <a:xfrm>
            <a:off x="7120923" y="1159966"/>
            <a:ext cx="1490596" cy="260366"/>
            <a:chOff x="9395100" y="2116888"/>
            <a:chExt cx="1977442" cy="347154"/>
          </a:xfrm>
        </p:grpSpPr>
        <p:sp>
          <p:nvSpPr>
            <p:cNvPr id="176" name="Google Shape;176;p27"/>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77" name="Google Shape;177;p27"/>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178" name="Google Shape;178;p27"/>
          <p:cNvGrpSpPr/>
          <p:nvPr/>
        </p:nvGrpSpPr>
        <p:grpSpPr>
          <a:xfrm>
            <a:off x="7157646" y="1474420"/>
            <a:ext cx="1453420" cy="260366"/>
            <a:chOff x="9395100" y="2116888"/>
            <a:chExt cx="1977442" cy="347154"/>
          </a:xfrm>
        </p:grpSpPr>
        <p:sp>
          <p:nvSpPr>
            <p:cNvPr id="179" name="Google Shape;179;p27"/>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80" name="Google Shape;180;p27"/>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3573"/>
                                        <p:tgtEl>
                                          <p:spTgt spid="169"/>
                                        </p:tgtEl>
                                      </p:cBhvr>
                                    </p:animEffect>
                                  </p:childTnLst>
                                </p:cTn>
                              </p:par>
                              <p:par>
                                <p:cTn id="8" presetID="10" presetClass="entr" presetSubtype="0" fill="hold" nodeType="withEffect">
                                  <p:stCondLst>
                                    <p:cond delay="100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par>
                                <p:cTn id="11" presetID="2" presetClass="entr" presetSubtype="2" fill="hold" nodeType="withEffect">
                                  <p:stCondLst>
                                    <p:cond delay="2250"/>
                                  </p:stCondLst>
                                  <p:childTnLst>
                                    <p:set>
                                      <p:cBhvr>
                                        <p:cTn id="12" dur="1" fill="hold">
                                          <p:stCondLst>
                                            <p:cond delay="0"/>
                                          </p:stCondLst>
                                        </p:cTn>
                                        <p:tgtEl>
                                          <p:spTgt spid="171"/>
                                        </p:tgtEl>
                                        <p:attrNameLst>
                                          <p:attrName>style.visibility</p:attrName>
                                        </p:attrNameLst>
                                      </p:cBhvr>
                                      <p:to>
                                        <p:strVal val="visible"/>
                                      </p:to>
                                    </p:set>
                                    <p:anim calcmode="lin" valueType="num">
                                      <p:cBhvr additive="base">
                                        <p:cTn id="13" dur="500"/>
                                        <p:tgtEl>
                                          <p:spTgt spid="171"/>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5000"/>
                                        <p:tgtEl>
                                          <p:spTgt spid="168"/>
                                        </p:tgtEl>
                                      </p:cBhvr>
                                    </p:animEffect>
                                  </p:childTnLst>
                                </p:cTn>
                              </p:par>
                              <p:par>
                                <p:cTn id="18" presetID="10" presetClass="entr" presetSubtype="0"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par>
                                <p:cTn id="21" presetID="10"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animEffect transition="in" filter="fade">
                                      <p:cBhvr>
                                        <p:cTn id="23" dur="500"/>
                                        <p:tgtEl>
                                          <p:spTgt spid="145"/>
                                        </p:tgtEl>
                                      </p:cBhvr>
                                    </p:animEffect>
                                  </p:childTnLst>
                                </p:cTn>
                              </p:par>
                              <p:par>
                                <p:cTn id="24" presetID="2" presetClass="entr" presetSubtype="8" fill="hold" nodeType="withEffect">
                                  <p:stCondLst>
                                    <p:cond delay="500"/>
                                  </p:stCondLst>
                                  <p:childTnLst>
                                    <p:set>
                                      <p:cBhvr>
                                        <p:cTn id="25" dur="1" fill="hold">
                                          <p:stCondLst>
                                            <p:cond delay="0"/>
                                          </p:stCondLst>
                                        </p:cTn>
                                        <p:tgtEl>
                                          <p:spTgt spid="159"/>
                                        </p:tgtEl>
                                        <p:attrNameLst>
                                          <p:attrName>style.visibility</p:attrName>
                                        </p:attrNameLst>
                                      </p:cBhvr>
                                      <p:to>
                                        <p:strVal val="visible"/>
                                      </p:to>
                                    </p:set>
                                    <p:anim calcmode="lin" valueType="num">
                                      <p:cBhvr additive="base">
                                        <p:cTn id="26" dur="500"/>
                                        <p:tgtEl>
                                          <p:spTgt spid="159"/>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500"/>
                                        <p:tgtEl>
                                          <p:spTgt spid="155"/>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156"/>
                                        </p:tgtEl>
                                        <p:attrNameLst>
                                          <p:attrName>style.visibility</p:attrName>
                                        </p:attrNameLst>
                                      </p:cBhvr>
                                      <p:to>
                                        <p:strVal val="visible"/>
                                      </p:to>
                                    </p:set>
                                    <p:anim calcmode="lin" valueType="num">
                                      <p:cBhvr additive="base">
                                        <p:cTn id="32" dur="500"/>
                                        <p:tgtEl>
                                          <p:spTgt spid="156"/>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157"/>
                                        </p:tgtEl>
                                        <p:attrNameLst>
                                          <p:attrName>style.visibility</p:attrName>
                                        </p:attrNameLst>
                                      </p:cBhvr>
                                      <p:to>
                                        <p:strVal val="visible"/>
                                      </p:to>
                                    </p:set>
                                    <p:anim calcmode="lin" valueType="num">
                                      <p:cBhvr additive="base">
                                        <p:cTn id="35" dur="500"/>
                                        <p:tgtEl>
                                          <p:spTgt spid="157"/>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150"/>
                                        </p:tgtEl>
                                        <p:attrNameLst>
                                          <p:attrName>style.visibility</p:attrName>
                                        </p:attrNameLst>
                                      </p:cBhvr>
                                      <p:to>
                                        <p:strVal val="visible"/>
                                      </p:to>
                                    </p:set>
                                    <p:anim calcmode="lin" valueType="num">
                                      <p:cBhvr additive="base">
                                        <p:cTn id="38" dur="500"/>
                                        <p:tgtEl>
                                          <p:spTgt spid="15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146"/>
                                        </p:tgtEl>
                                        <p:attrNameLst>
                                          <p:attrName>style.visibility</p:attrName>
                                        </p:attrNameLst>
                                      </p:cBhvr>
                                      <p:to>
                                        <p:strVal val="visible"/>
                                      </p:to>
                                    </p:set>
                                    <p:anim calcmode="lin" valueType="num">
                                      <p:cBhvr additive="base">
                                        <p:cTn id="41" dur="500"/>
                                        <p:tgtEl>
                                          <p:spTgt spid="146"/>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fade">
                                      <p:cBhvr>
                                        <p:cTn id="46" dur="5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TotalTime>
  <Words>9110</Words>
  <Application>Microsoft Office PowerPoint</Application>
  <PresentationFormat>On-screen Show (4:3)</PresentationFormat>
  <Paragraphs>693</Paragraphs>
  <Slides>64</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Impact</vt:lpstr>
      <vt:lpstr>Verdana</vt:lpstr>
      <vt:lpstr>Aptos</vt:lpstr>
      <vt:lpstr>Atma</vt:lpstr>
      <vt:lpstr>Caveat Brush</vt:lpstr>
      <vt:lpstr>Segoe UI</vt:lpstr>
      <vt:lpstr>Century Gothic</vt:lpstr>
      <vt:lpstr>Calibri</vt:lpstr>
      <vt:lpstr>Arial</vt:lpstr>
      <vt:lpstr>Atma Bold</vt:lpstr>
      <vt:lpstr>Open Sans</vt:lpstr>
      <vt:lpstr>Arial Black</vt:lpstr>
      <vt:lpstr>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Shelburne</dc:creator>
  <cp:lastModifiedBy>Tanya Shelburne</cp:lastModifiedBy>
  <cp:revision>15</cp:revision>
  <dcterms:modified xsi:type="dcterms:W3CDTF">2025-09-02T03:21:31Z</dcterms:modified>
</cp:coreProperties>
</file>