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146847494" r:id="rId2"/>
    <p:sldId id="2146847496" r:id="rId3"/>
    <p:sldId id="2146847499" r:id="rId4"/>
    <p:sldId id="429" r:id="rId5"/>
    <p:sldId id="460" r:id="rId6"/>
    <p:sldId id="2146847514" r:id="rId7"/>
    <p:sldId id="415" r:id="rId8"/>
    <p:sldId id="2146847525" r:id="rId9"/>
    <p:sldId id="427" r:id="rId10"/>
    <p:sldId id="2146847524" r:id="rId11"/>
    <p:sldId id="2146847503" r:id="rId12"/>
    <p:sldId id="2146847518" r:id="rId13"/>
    <p:sldId id="2146847519" r:id="rId14"/>
    <p:sldId id="2146847522" r:id="rId15"/>
    <p:sldId id="2146847520" r:id="rId16"/>
    <p:sldId id="2146847489" r:id="rId17"/>
    <p:sldId id="2146847485" r:id="rId18"/>
    <p:sldId id="2146847521" r:id="rId19"/>
    <p:sldId id="2146847490" r:id="rId20"/>
    <p:sldId id="416" r:id="rId21"/>
  </p:sldIdLst>
  <p:sldSz cx="9144000" cy="6858000" type="screen4x3"/>
  <p:notesSz cx="7102475" cy="9388475"/>
  <p:embeddedFontLst>
    <p:embeddedFont>
      <p:font typeface="Atma" panose="020B0604020202020204" charset="0"/>
      <p:regular r:id="rId23"/>
      <p:bold r:id="rId24"/>
      <p:italic r:id="rId25"/>
      <p:boldItalic r:id="rId26"/>
    </p:embeddedFont>
    <p:embeddedFont>
      <p:font typeface="Caveat Brush" pitchFamily="2" charset="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E80"/>
    <a:srgbClr val="F98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3268" autoAdjust="0"/>
  </p:normalViewPr>
  <p:slideViewPr>
    <p:cSldViewPr snapToGrid="0">
      <p:cViewPr varScale="1">
        <p:scale>
          <a:sx n="60" d="100"/>
          <a:sy n="60" d="100"/>
        </p:scale>
        <p:origin x="1517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Shelburne" userId="5a8aca72b4acc242" providerId="LiveId" clId="{57E2D1BA-8954-4BA3-B98C-BA53A2F866D0}"/>
    <pc:docChg chg="delSld modSld">
      <pc:chgData name="Tanya Shelburne" userId="5a8aca72b4acc242" providerId="LiveId" clId="{57E2D1BA-8954-4BA3-B98C-BA53A2F866D0}" dt="2025-09-10T14:10:53.275" v="2" actId="47"/>
      <pc:docMkLst>
        <pc:docMk/>
      </pc:docMkLst>
      <pc:sldChg chg="modSp mod">
        <pc:chgData name="Tanya Shelburne" userId="5a8aca72b4acc242" providerId="LiveId" clId="{57E2D1BA-8954-4BA3-B98C-BA53A2F866D0}" dt="2025-09-10T14:10:50.725" v="1" actId="20577"/>
        <pc:sldMkLst>
          <pc:docMk/>
          <pc:sldMk cId="3962103248" sldId="2146847490"/>
        </pc:sldMkLst>
        <pc:spChg chg="mod">
          <ac:chgData name="Tanya Shelburne" userId="5a8aca72b4acc242" providerId="LiveId" clId="{57E2D1BA-8954-4BA3-B98C-BA53A2F866D0}" dt="2025-09-10T14:10:50.725" v="1" actId="20577"/>
          <ac:spMkLst>
            <pc:docMk/>
            <pc:sldMk cId="3962103248" sldId="2146847490"/>
            <ac:spMk id="3" creationId="{14199E3E-7657-FA06-E98F-05A4F3493C77}"/>
          </ac:spMkLst>
        </pc:spChg>
      </pc:sldChg>
      <pc:sldChg chg="del">
        <pc:chgData name="Tanya Shelburne" userId="5a8aca72b4acc242" providerId="LiveId" clId="{57E2D1BA-8954-4BA3-B98C-BA53A2F866D0}" dt="2025-09-10T14:10:53.275" v="2" actId="47"/>
        <pc:sldMkLst>
          <pc:docMk/>
          <pc:sldMk cId="575129869" sldId="214684752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8T01:54:54.5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51,'2048'0,"-2022"-1,0-2,27-6,38-3,293 10,-199 3,-161-2,1-1,28-7,-26 4,41-3,79 9,-126-1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1:59:10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 0,'3009'-75'0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8T01:59:14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1,'2147'0,"-2126"0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8T01:59:19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1,'112'0,"119"15,-115-5,175-7,-140-5,1415 2,-1545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8T01:59:22.5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0,'2319'0,"-2298"0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1:55:17.5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0,'2391'0'0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1:55:25.2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 0,'2565'-50'0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1:55:32.8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0,'2639'0'0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1:55:39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0,'2762'50'0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8T01:55:53.4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1,'2639'0,"-2618"0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1:56:20.4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0,'2663'0'0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8T01:58:48.3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0,'2615'0,"-2594"0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1:59:03.7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0,'2615'24'0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2809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63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6AA87-0846-C75C-4279-4D1710AE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40AB3-A542-2516-500F-E9556B5C9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E9F73-EBDD-9D25-47D1-05ECE7011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5D277-1ACB-0A0C-1A9D-3C7ADB83E0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60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36DCC-B19F-85EB-E2A1-441CFC004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244B3-8D91-FB0B-F39D-B503BB27B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0AF29-E2C9-2D94-8278-56C71132B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C6011-46DD-48E1-2770-3BF379B33A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42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66FB6-1646-40CA-18DD-DFBE8471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92228-58BB-04BF-B81E-42123A6B7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4F30D0-6DB8-8507-2414-13D8B2763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CE3E2-4536-4E24-6678-CE96C06A1B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54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E51D1-87A4-675B-AA7B-10EC5054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5018C-B043-B9E9-0061-2AA0BD346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1519EB-F22C-F72E-0AE3-249975952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17C3D-879B-6F1C-7045-2834E6D83A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01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84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8A28A-EE9D-47FC-9549-67390BA29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40B98-1BB7-DE80-437C-472229930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B58D4-D06F-69D4-8674-AE7D724D9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193FD-178C-E1F9-C045-59F760FC1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900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471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74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852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50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39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92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665B-33F9-159D-D274-BFB75FA8A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B9DE4-41EE-E7F8-2B61-7B1ACFDB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384FDB-B6A4-FBE0-9F7C-D8EA54892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73766-A595-69AB-1965-517ABBA2C1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63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89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50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5BF5-9445-937F-B76A-A85873F5E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5424C-6AFC-EB4F-36B6-AFC90B7E3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5B964D-1820-AA3F-1A6E-BA2535F44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73DCB-DC34-C7D2-FA86-108320A6F8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92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22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3F000-1501-8FD1-B7AA-B86523C7B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B3AB34-A365-1826-D6BF-D8790002C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751A5-5B15-BD93-640B-04E47CE6C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BAA02-E211-D710-ACBD-304344F09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18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98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hyperlink" Target="http://www.justbreathein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6.sv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alisonm@healthedpros.org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hyperlink" Target="https://www.surveymonkey.com/r/BreatheTrainTheTrainer2025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hyperlink" Target="mailto:alisonm@healthedpros.org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mailto:tanyas@healthedpros.org" TargetMode="External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hyperlink" Target="mailto:alisonm@healthedpros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customXml" Target="../ink/ink3.xml"/><Relationship Id="rId18" Type="http://schemas.openxmlformats.org/officeDocument/2006/relationships/image" Target="../media/image24.png"/><Relationship Id="rId26" Type="http://schemas.openxmlformats.org/officeDocument/2006/relationships/image" Target="../media/image27.png"/><Relationship Id="rId3" Type="http://schemas.openxmlformats.org/officeDocument/2006/relationships/image" Target="../media/image18.png"/><Relationship Id="rId21" Type="http://schemas.openxmlformats.org/officeDocument/2006/relationships/customXml" Target="../ink/ink7.xml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17" Type="http://schemas.openxmlformats.org/officeDocument/2006/relationships/customXml" Target="../ink/ink5.xml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11" Type="http://schemas.openxmlformats.org/officeDocument/2006/relationships/customXml" Target="../ink/ink2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5" Type="http://schemas.openxmlformats.org/officeDocument/2006/relationships/image" Target="../media/image9.png"/><Relationship Id="rId15" Type="http://schemas.openxmlformats.org/officeDocument/2006/relationships/customXml" Target="../ink/ink4.xml"/><Relationship Id="rId23" Type="http://schemas.openxmlformats.org/officeDocument/2006/relationships/customXml" Target="../ink/ink9.xml"/><Relationship Id="rId28" Type="http://schemas.openxmlformats.org/officeDocument/2006/relationships/image" Target="../media/image28.png"/><Relationship Id="rId10" Type="http://schemas.openxmlformats.org/officeDocument/2006/relationships/image" Target="../media/image20.png"/><Relationship Id="rId19" Type="http://schemas.openxmlformats.org/officeDocument/2006/relationships/customXml" Target="../ink/ink6.xml"/><Relationship Id="rId31" Type="http://schemas.openxmlformats.org/officeDocument/2006/relationships/customXml" Target="../ink/ink13.xml"/><Relationship Id="rId4" Type="http://schemas.openxmlformats.org/officeDocument/2006/relationships/image" Target="../media/image19.png"/><Relationship Id="rId9" Type="http://schemas.openxmlformats.org/officeDocument/2006/relationships/customXml" Target="../ink/ink1.xml"/><Relationship Id="rId14" Type="http://schemas.openxmlformats.org/officeDocument/2006/relationships/image" Target="../media/image22.png"/><Relationship Id="rId22" Type="http://schemas.openxmlformats.org/officeDocument/2006/relationships/customXml" Target="../ink/ink8.xml"/><Relationship Id="rId27" Type="http://schemas.openxmlformats.org/officeDocument/2006/relationships/customXml" Target="../ink/ink11.xm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309220"/>
            <a:ext cx="9144000" cy="2467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4800"/>
              </a:lnSpc>
              <a:buClrTx/>
            </a:pPr>
            <a:r>
              <a:rPr lang="en-US" sz="5200" kern="1200" dirty="0">
                <a:solidFill>
                  <a:srgbClr val="F98832"/>
                </a:solidFill>
                <a:latin typeface="Caveat Brush" pitchFamily="2" charset="0"/>
                <a:ea typeface="+mn-ea"/>
                <a:cs typeface="+mn-cs"/>
              </a:rPr>
              <a:t>Advanced Train the Trainer Session</a:t>
            </a:r>
          </a:p>
          <a:p>
            <a:pPr algn="ctr" defTabSz="857250">
              <a:lnSpc>
                <a:spcPts val="4800"/>
              </a:lnSpc>
              <a:buClrTx/>
            </a:pPr>
            <a:r>
              <a:rPr lang="en-US" sz="4400" u="sng" kern="1200" dirty="0">
                <a:solidFill>
                  <a:srgbClr val="8FDB34"/>
                </a:solidFill>
                <a:latin typeface="Caveat Brush" pitchFamily="2" charset="0"/>
                <a:ea typeface="+mn-ea"/>
                <a:cs typeface="+mn-cs"/>
              </a:rPr>
              <a:t>YOUR HEALTH ED PROS TEAM</a:t>
            </a:r>
            <a:endParaRPr lang="en-US" sz="1000" u="sng" kern="1200" dirty="0">
              <a:solidFill>
                <a:srgbClr val="92D050"/>
              </a:solidFill>
              <a:latin typeface="Caveat Brush" pitchFamily="2" charset="0"/>
              <a:ea typeface="+mn-ea"/>
              <a:cs typeface="+mn-cs"/>
            </a:endParaRPr>
          </a:p>
          <a:p>
            <a:pPr algn="ctr" defTabSz="857250">
              <a:lnSpc>
                <a:spcPts val="4800"/>
              </a:lnSpc>
              <a:buClrTx/>
            </a:pPr>
            <a:r>
              <a:rPr lang="en-US" sz="4333" kern="1200" dirty="0">
                <a:solidFill>
                  <a:srgbClr val="FF914D"/>
                </a:solidFill>
                <a:latin typeface="Caveat Brush"/>
                <a:ea typeface="+mn-ea"/>
                <a:cs typeface="+mn-cs"/>
              </a:rPr>
              <a:t>Tanya Shelburne</a:t>
            </a:r>
            <a:r>
              <a:rPr lang="en-US" sz="4333" kern="1200" dirty="0">
                <a:solidFill>
                  <a:srgbClr val="C9E265"/>
                </a:solidFill>
                <a:latin typeface="Caveat Brush"/>
                <a:ea typeface="+mn-ea"/>
                <a:cs typeface="+mn-cs"/>
              </a:rPr>
              <a:t> </a:t>
            </a:r>
            <a:r>
              <a:rPr lang="en-US" sz="4333" kern="1200" dirty="0">
                <a:solidFill>
                  <a:srgbClr val="8FDB34"/>
                </a:solidFill>
                <a:latin typeface="Caveat Brush"/>
                <a:ea typeface="+mn-ea"/>
                <a:cs typeface="+mn-cs"/>
              </a:rPr>
              <a:t>MPH, CHES</a:t>
            </a:r>
          </a:p>
          <a:p>
            <a:pPr algn="ctr" defTabSz="857250">
              <a:lnSpc>
                <a:spcPts val="4800"/>
              </a:lnSpc>
              <a:buClrTx/>
            </a:pPr>
            <a:r>
              <a:rPr lang="en-US" sz="4333" kern="1200" dirty="0">
                <a:solidFill>
                  <a:srgbClr val="FF914D"/>
                </a:solidFill>
                <a:latin typeface="Caveat Brush"/>
                <a:ea typeface="+mn-ea"/>
                <a:cs typeface="+mn-cs"/>
              </a:rPr>
              <a:t>Alison Muckerheide </a:t>
            </a:r>
            <a:r>
              <a:rPr lang="en-US" sz="4333" kern="1200" dirty="0">
                <a:solidFill>
                  <a:srgbClr val="8FDB34"/>
                </a:solidFill>
                <a:latin typeface="Caveat Brush"/>
                <a:ea typeface="+mn-ea"/>
                <a:cs typeface="+mn-cs"/>
              </a:rPr>
              <a:t>MPH, CHES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55482"/>
            <a:ext cx="9144000" cy="2253738"/>
          </a:xfrm>
          <a:custGeom>
            <a:avLst/>
            <a:gdLst/>
            <a:ahLst/>
            <a:cxnLst/>
            <a:rect l="l" t="t" r="r" b="b"/>
            <a:pathLst>
              <a:path w="9753600" h="2403987">
                <a:moveTo>
                  <a:pt x="0" y="0"/>
                </a:moveTo>
                <a:lnTo>
                  <a:pt x="9753600" y="0"/>
                </a:lnTo>
                <a:lnTo>
                  <a:pt x="9753600" y="2403987"/>
                </a:lnTo>
                <a:lnTo>
                  <a:pt x="0" y="240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4725900"/>
            <a:ext cx="9144000" cy="3146991"/>
          </a:xfrm>
          <a:custGeom>
            <a:avLst/>
            <a:gdLst/>
            <a:ahLst/>
            <a:cxnLst/>
            <a:rect l="l" t="t" r="r" b="b"/>
            <a:pathLst>
              <a:path w="9753600" h="3356790">
                <a:moveTo>
                  <a:pt x="0" y="0"/>
                </a:moveTo>
                <a:lnTo>
                  <a:pt x="9753600" y="0"/>
                </a:lnTo>
                <a:lnTo>
                  <a:pt x="9753600" y="3356790"/>
                </a:lnTo>
                <a:lnTo>
                  <a:pt x="0" y="3356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8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658584">
            <a:off x="-80137" y="3334795"/>
            <a:ext cx="1475024" cy="796458"/>
          </a:xfrm>
          <a:custGeom>
            <a:avLst/>
            <a:gdLst/>
            <a:ahLst/>
            <a:cxnLst/>
            <a:rect l="l" t="t" r="r" b="b"/>
            <a:pathLst>
              <a:path w="1842484" h="1169140">
                <a:moveTo>
                  <a:pt x="0" y="0"/>
                </a:moveTo>
                <a:lnTo>
                  <a:pt x="1842483" y="0"/>
                </a:lnTo>
                <a:lnTo>
                  <a:pt x="1842483" y="1169140"/>
                </a:lnTo>
                <a:lnTo>
                  <a:pt x="0" y="1169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4CFF41E-03CE-1D84-D994-A543947FEE3C}"/>
              </a:ext>
            </a:extLst>
          </p:cNvPr>
          <p:cNvSpPr/>
          <p:nvPr/>
        </p:nvSpPr>
        <p:spPr>
          <a:xfrm rot="5017436">
            <a:off x="7657184" y="3334795"/>
            <a:ext cx="1475024" cy="796458"/>
          </a:xfrm>
          <a:custGeom>
            <a:avLst/>
            <a:gdLst/>
            <a:ahLst/>
            <a:cxnLst/>
            <a:rect l="l" t="t" r="r" b="b"/>
            <a:pathLst>
              <a:path w="1842484" h="1169140">
                <a:moveTo>
                  <a:pt x="0" y="0"/>
                </a:moveTo>
                <a:lnTo>
                  <a:pt x="1842483" y="0"/>
                </a:lnTo>
                <a:lnTo>
                  <a:pt x="1842483" y="1169140"/>
                </a:lnTo>
                <a:lnTo>
                  <a:pt x="0" y="1169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B3F5461-6FA1-C1BA-A1E6-A68D3BC14D49}"/>
              </a:ext>
            </a:extLst>
          </p:cNvPr>
          <p:cNvSpPr txBox="1"/>
          <p:nvPr/>
        </p:nvSpPr>
        <p:spPr>
          <a:xfrm>
            <a:off x="0" y="5296987"/>
            <a:ext cx="9144000" cy="1267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4800"/>
              </a:lnSpc>
              <a:buClrTx/>
            </a:pPr>
            <a:r>
              <a:rPr lang="en-US" sz="5200" kern="1200" dirty="0">
                <a:solidFill>
                  <a:srgbClr val="F98832"/>
                </a:solidFill>
                <a:highlight>
                  <a:srgbClr val="BCEE80"/>
                </a:highlight>
                <a:latin typeface="Caveat Brush" pitchFamily="2" charset="0"/>
                <a:ea typeface="+mn-ea"/>
                <a:cs typeface="+mn-cs"/>
              </a:rPr>
              <a:t>Type name, county, </a:t>
            </a:r>
          </a:p>
          <a:p>
            <a:pPr algn="ctr" defTabSz="857250">
              <a:lnSpc>
                <a:spcPts val="4800"/>
              </a:lnSpc>
              <a:buClrTx/>
            </a:pPr>
            <a:r>
              <a:rPr lang="en-US" sz="5200" kern="1200" dirty="0">
                <a:solidFill>
                  <a:srgbClr val="F98832"/>
                </a:solidFill>
                <a:highlight>
                  <a:srgbClr val="BCEE80"/>
                </a:highlight>
                <a:latin typeface="Caveat Brush" pitchFamily="2" charset="0"/>
                <a:ea typeface="+mn-ea"/>
                <a:cs typeface="+mn-cs"/>
              </a:rPr>
              <a:t>&amp; email in </a:t>
            </a:r>
            <a:r>
              <a:rPr lang="en-US" sz="5200" kern="1200" dirty="0" err="1">
                <a:solidFill>
                  <a:srgbClr val="F98832"/>
                </a:solidFill>
                <a:highlight>
                  <a:srgbClr val="BCEE80"/>
                </a:highlight>
                <a:latin typeface="Caveat Brush" pitchFamily="2" charset="0"/>
                <a:ea typeface="+mn-ea"/>
                <a:cs typeface="+mn-cs"/>
              </a:rPr>
              <a:t>chatbox</a:t>
            </a:r>
            <a:r>
              <a:rPr lang="en-US" sz="5200" kern="1200" dirty="0">
                <a:solidFill>
                  <a:srgbClr val="F98832"/>
                </a:solidFill>
                <a:highlight>
                  <a:srgbClr val="BCEE80"/>
                </a:highlight>
                <a:latin typeface="Caveat Brush" pitchFamily="2" charset="0"/>
                <a:ea typeface="+mn-ea"/>
                <a:cs typeface="+mn-cs"/>
              </a:rPr>
              <a:t>!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20F9-EA05-7F7F-8D58-B0BE6E08C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38BA80E-719E-A571-B0D3-720744512A5D}"/>
              </a:ext>
            </a:extLst>
          </p:cNvPr>
          <p:cNvSpPr/>
          <p:nvPr/>
        </p:nvSpPr>
        <p:spPr>
          <a:xfrm flipH="1">
            <a:off x="708206" y="6061745"/>
            <a:ext cx="527036" cy="746118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E056420-9090-591B-AD45-D94622A42427}"/>
              </a:ext>
            </a:extLst>
          </p:cNvPr>
          <p:cNvSpPr/>
          <p:nvPr/>
        </p:nvSpPr>
        <p:spPr>
          <a:xfrm rot="-2010425">
            <a:off x="7602308" y="5882731"/>
            <a:ext cx="1600958" cy="844940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655CA50-8806-32E9-9FBF-6760BD25FF6C}"/>
              </a:ext>
            </a:extLst>
          </p:cNvPr>
          <p:cNvSpPr/>
          <p:nvPr/>
        </p:nvSpPr>
        <p:spPr>
          <a:xfrm>
            <a:off x="139185" y="5880100"/>
            <a:ext cx="527036" cy="61568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05DDFA0-B6CA-D437-B552-9E7A79B697BD}"/>
              </a:ext>
            </a:extLst>
          </p:cNvPr>
          <p:cNvSpPr/>
          <p:nvPr/>
        </p:nvSpPr>
        <p:spPr>
          <a:xfrm>
            <a:off x="402703" y="1283876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919E97D-9B9E-5A56-26E6-7810F188960E}"/>
              </a:ext>
            </a:extLst>
          </p:cNvPr>
          <p:cNvSpPr txBox="1"/>
          <p:nvPr/>
        </p:nvSpPr>
        <p:spPr>
          <a:xfrm>
            <a:off x="-1" y="368629"/>
            <a:ext cx="9144000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000"/>
              </a:lnSpc>
              <a:buClrTx/>
            </a:pPr>
            <a:r>
              <a:rPr lang="en-US" sz="66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What’s STAYING THE SAME ?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0501C800-5C47-6AA2-F3CF-01266DD97323}"/>
              </a:ext>
            </a:extLst>
          </p:cNvPr>
          <p:cNvSpPr txBox="1"/>
          <p:nvPr/>
        </p:nvSpPr>
        <p:spPr>
          <a:xfrm>
            <a:off x="339202" y="1445097"/>
            <a:ext cx="872541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HEP Providing Technical Assistance &amp; Evaluation Support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kern="1200" dirty="0">
                <a:solidFill>
                  <a:schemeClr val="accent6"/>
                </a:solidFill>
                <a:latin typeface="Caveat Brush" pitchFamily="2" charset="0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www.justbreathein.org</a:t>
            </a:r>
            <a:r>
              <a:rPr lang="en-US" sz="3000" kern="1200" dirty="0">
                <a:solidFill>
                  <a:schemeClr val="accent6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3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Your Go-To Source for Info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Complete Breathe Training Notification Form for ALL Breathe presentations </a:t>
            </a:r>
            <a:r>
              <a:rPr lang="en-US" sz="24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(Initial, Refresher, Teaser, &amp; Parent–gets star on the map!)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Breathe Facebook Group - Timely Updates &amp; Ideas 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Breathe Updates on SharePoint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The Foundation of Breathe still Annual Staff Trainings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Monthly E-Newsletter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TONS of Great Breathe Materials for Trained Partners 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FOR PARTNERS Webpage for Your Breathe Partners</a:t>
            </a:r>
          </a:p>
        </p:txBody>
      </p:sp>
    </p:spTree>
    <p:extLst>
      <p:ext uri="{BB962C8B-B14F-4D97-AF65-F5344CB8AC3E}">
        <p14:creationId xmlns:p14="http://schemas.microsoft.com/office/powerpoint/2010/main" val="13665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FF27E-081A-41DE-5A63-2469C006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3962B9E-46AD-D096-BE82-A5463A5D0241}"/>
              </a:ext>
            </a:extLst>
          </p:cNvPr>
          <p:cNvSpPr/>
          <p:nvPr/>
        </p:nvSpPr>
        <p:spPr>
          <a:xfrm>
            <a:off x="5037422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B168D98-211D-6AF3-B832-1F5D3A35383C}"/>
              </a:ext>
            </a:extLst>
          </p:cNvPr>
          <p:cNvSpPr/>
          <p:nvPr/>
        </p:nvSpPr>
        <p:spPr>
          <a:xfrm>
            <a:off x="246672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041C6D9-BEF5-2340-0E53-4801B8B72F97}"/>
              </a:ext>
            </a:extLst>
          </p:cNvPr>
          <p:cNvSpPr/>
          <p:nvPr/>
        </p:nvSpPr>
        <p:spPr>
          <a:xfrm>
            <a:off x="38010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D99BF89-CD5F-DEAE-2B53-818962C396FB}"/>
              </a:ext>
            </a:extLst>
          </p:cNvPr>
          <p:cNvSpPr/>
          <p:nvPr/>
        </p:nvSpPr>
        <p:spPr>
          <a:xfrm>
            <a:off x="-627615" y="604933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15A8B72-3AC4-F42D-A1E7-3D30426537F8}"/>
              </a:ext>
            </a:extLst>
          </p:cNvPr>
          <p:cNvSpPr txBox="1"/>
          <p:nvPr/>
        </p:nvSpPr>
        <p:spPr>
          <a:xfrm>
            <a:off x="685801" y="340788"/>
            <a:ext cx="7589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5057"/>
              </a:lnSpc>
              <a:buClrTx/>
            </a:pPr>
            <a:r>
              <a:rPr lang="en-US" sz="4400" kern="1200" dirty="0">
                <a:solidFill>
                  <a:srgbClr val="F98832"/>
                </a:solidFill>
                <a:latin typeface="Caveat Brush" pitchFamily="2" charset="0"/>
                <a:ea typeface="+mn-ea"/>
                <a:cs typeface="+mn-cs"/>
              </a:rPr>
              <a:t>TOOLS TO ACCESS WEBSITE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FB1EF84-6B78-4DAB-B05E-9D7550C05C5B}"/>
              </a:ext>
            </a:extLst>
          </p:cNvPr>
          <p:cNvSpPr txBox="1"/>
          <p:nvPr/>
        </p:nvSpPr>
        <p:spPr>
          <a:xfrm>
            <a:off x="4140253" y="1618745"/>
            <a:ext cx="3968578" cy="5829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2608" lvl="6" algn="ctr" defTabSz="857250">
              <a:lnSpc>
                <a:spcPts val="4560"/>
              </a:lnSpc>
              <a:buClrTx/>
            </a:pPr>
            <a:r>
              <a:rPr lang="en-US" sz="4000" kern="1200" dirty="0">
                <a:solidFill>
                  <a:schemeClr val="accent2"/>
                </a:solidFill>
                <a:latin typeface="Caveat Brush" pitchFamily="2" charset="0"/>
                <a:ea typeface="+mn-ea"/>
                <a:cs typeface="+mn-cs"/>
              </a:rPr>
              <a:t>  QR Code Flyer</a:t>
            </a:r>
          </a:p>
          <a:p>
            <a:pPr marL="292608" lvl="6" defTabSz="857250">
              <a:lnSpc>
                <a:spcPts val="4560"/>
              </a:lnSpc>
              <a:buClrTx/>
            </a:pPr>
            <a:endParaRPr lang="en-US" sz="4000" kern="1200" dirty="0">
              <a:solidFill>
                <a:schemeClr val="accent2"/>
              </a:solidFill>
              <a:latin typeface="Caveat Brush" pitchFamily="2" charset="0"/>
              <a:ea typeface="+mn-ea"/>
              <a:cs typeface="+mn-cs"/>
            </a:endParaRPr>
          </a:p>
          <a:p>
            <a:pPr marL="292608" lvl="6" defTabSz="857250">
              <a:lnSpc>
                <a:spcPts val="4560"/>
              </a:lnSpc>
              <a:buClrTx/>
            </a:pPr>
            <a:endParaRPr lang="en-US" sz="4000" kern="1200" dirty="0">
              <a:solidFill>
                <a:schemeClr val="accent2"/>
              </a:solidFill>
              <a:latin typeface="Caveat Brush" pitchFamily="2" charset="0"/>
              <a:ea typeface="+mn-ea"/>
              <a:cs typeface="+mn-cs"/>
            </a:endParaRPr>
          </a:p>
          <a:p>
            <a:pPr marL="292608" lvl="6" defTabSz="857250">
              <a:lnSpc>
                <a:spcPts val="4560"/>
              </a:lnSpc>
              <a:buClrTx/>
            </a:pPr>
            <a:endParaRPr lang="en-US" sz="4000" kern="1200" dirty="0">
              <a:solidFill>
                <a:schemeClr val="accent2"/>
              </a:solidFill>
              <a:latin typeface="Caveat Brush" pitchFamily="2" charset="0"/>
              <a:ea typeface="+mn-ea"/>
              <a:cs typeface="+mn-cs"/>
            </a:endParaRPr>
          </a:p>
          <a:p>
            <a:pPr marL="292608" lvl="6" defTabSz="857250">
              <a:lnSpc>
                <a:spcPts val="4560"/>
              </a:lnSpc>
              <a:buClrTx/>
            </a:pPr>
            <a:endParaRPr lang="en-US" sz="4000" kern="1200" dirty="0">
              <a:solidFill>
                <a:schemeClr val="accent2"/>
              </a:solidFill>
              <a:latin typeface="Caveat Brush" pitchFamily="2" charset="0"/>
              <a:ea typeface="+mn-ea"/>
              <a:cs typeface="+mn-cs"/>
            </a:endParaRPr>
          </a:p>
          <a:p>
            <a:pPr marL="292608" lvl="6" defTabSz="857250">
              <a:lnSpc>
                <a:spcPts val="4560"/>
              </a:lnSpc>
              <a:buClrTx/>
            </a:pPr>
            <a:endParaRPr lang="en-US" sz="4000" kern="1200" dirty="0">
              <a:solidFill>
                <a:schemeClr val="accent2"/>
              </a:solidFill>
              <a:latin typeface="Caveat Brush" pitchFamily="2" charset="0"/>
              <a:ea typeface="+mn-ea"/>
              <a:cs typeface="+mn-cs"/>
            </a:endParaRPr>
          </a:p>
          <a:p>
            <a:pPr lvl="6" algn="ctr" defTabSz="857250">
              <a:buClrTx/>
            </a:pPr>
            <a:r>
              <a:rPr lang="en-US" sz="4000" kern="1200" dirty="0">
                <a:solidFill>
                  <a:schemeClr val="accent2"/>
                </a:solidFill>
                <a:latin typeface="Caveat Brush" pitchFamily="2" charset="0"/>
                <a:ea typeface="+mn-ea"/>
                <a:cs typeface="+mn-cs"/>
              </a:rPr>
              <a:t>                 </a:t>
            </a:r>
          </a:p>
          <a:p>
            <a:pPr lvl="6" algn="r" defTabSz="857250">
              <a:buClrTx/>
            </a:pPr>
            <a:r>
              <a:rPr lang="en-US" sz="4000" kern="1200" dirty="0">
                <a:solidFill>
                  <a:schemeClr val="accent2"/>
                </a:solidFill>
                <a:latin typeface="Caveat Brush" pitchFamily="2" charset="0"/>
                <a:ea typeface="+mn-ea"/>
                <a:cs typeface="+mn-cs"/>
              </a:rPr>
              <a:t>Pocket Guide</a:t>
            </a:r>
          </a:p>
          <a:p>
            <a:pPr marL="292608" lvl="6" algn="ctr" defTabSz="857250">
              <a:lnSpc>
                <a:spcPts val="4560"/>
              </a:lnSpc>
              <a:buClrTx/>
            </a:pPr>
            <a:endParaRPr lang="en-US" sz="3200" kern="1200" dirty="0">
              <a:solidFill>
                <a:schemeClr val="accent2"/>
              </a:solidFill>
              <a:latin typeface="Caveat Brush" pitchFamily="2" charset="0"/>
              <a:ea typeface="+mn-ea"/>
              <a:cs typeface="+mn-cs"/>
            </a:endParaRPr>
          </a:p>
          <a:p>
            <a:pPr algn="ctr" defTabSz="857250">
              <a:lnSpc>
                <a:spcPts val="3904"/>
              </a:lnSpc>
              <a:buClrTx/>
            </a:pPr>
            <a:endParaRPr lang="en-US" sz="2765" kern="1200" dirty="0">
              <a:latin typeface="Atma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A529AE3-B880-4661-FA9A-BBF9EF90BC5F}"/>
              </a:ext>
            </a:extLst>
          </p:cNvPr>
          <p:cNvSpPr/>
          <p:nvPr/>
        </p:nvSpPr>
        <p:spPr>
          <a:xfrm>
            <a:off x="7830585" y="5917503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 descr="A poster with a list of brochures&#10;&#10;Description automatically generated">
            <a:extLst>
              <a:ext uri="{FF2B5EF4-FFF2-40B4-BE49-F238E27FC236}">
                <a16:creationId xmlns:a16="http://schemas.microsoft.com/office/drawing/2014/main" id="{EB47457E-5A7C-15BE-8C1C-182F6B6285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655" y="1313739"/>
            <a:ext cx="3799597" cy="492970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5" name="Picture 24" descr="A close-up of a sign&#10;&#10;Description automatically generated">
            <a:extLst>
              <a:ext uri="{FF2B5EF4-FFF2-40B4-BE49-F238E27FC236}">
                <a16:creationId xmlns:a16="http://schemas.microsoft.com/office/drawing/2014/main" id="{5C8BF7DD-90C2-5B46-29B1-40C3ECECD1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2399" y="2554848"/>
            <a:ext cx="3830946" cy="218026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79B102E6-E35B-D9A3-4CAB-684FA4650CEF}"/>
              </a:ext>
            </a:extLst>
          </p:cNvPr>
          <p:cNvSpPr/>
          <p:nvPr/>
        </p:nvSpPr>
        <p:spPr>
          <a:xfrm>
            <a:off x="6636591" y="4871525"/>
            <a:ext cx="502562" cy="735459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457E44A-595A-D4F1-C96B-CF04434D317B}"/>
              </a:ext>
            </a:extLst>
          </p:cNvPr>
          <p:cNvSpPr/>
          <p:nvPr/>
        </p:nvSpPr>
        <p:spPr>
          <a:xfrm rot="16200000">
            <a:off x="4384740" y="1502296"/>
            <a:ext cx="502562" cy="735459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06CEA-3BD1-FE3B-34D6-907627234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E4BF1A0-C9CD-55A1-2903-1325644E91B3}"/>
              </a:ext>
            </a:extLst>
          </p:cNvPr>
          <p:cNvSpPr/>
          <p:nvPr/>
        </p:nvSpPr>
        <p:spPr>
          <a:xfrm rot="-2010425">
            <a:off x="7308801" y="5580566"/>
            <a:ext cx="1845729" cy="1172038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435EDB5-3671-37E2-5CCA-7E7A23C7F178}"/>
              </a:ext>
            </a:extLst>
          </p:cNvPr>
          <p:cNvSpPr/>
          <p:nvPr/>
        </p:nvSpPr>
        <p:spPr>
          <a:xfrm>
            <a:off x="6555371" y="5958164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3ED4EF10-7B31-C169-B23B-C979A116D4BE}"/>
              </a:ext>
            </a:extLst>
          </p:cNvPr>
          <p:cNvSpPr/>
          <p:nvPr/>
        </p:nvSpPr>
        <p:spPr>
          <a:xfrm>
            <a:off x="402705" y="1187508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6D993E7-B544-CBDF-7928-F9AE6D50FB45}"/>
              </a:ext>
            </a:extLst>
          </p:cNvPr>
          <p:cNvSpPr txBox="1"/>
          <p:nvPr/>
        </p:nvSpPr>
        <p:spPr>
          <a:xfrm>
            <a:off x="-1" y="368629"/>
            <a:ext cx="9144000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000"/>
              </a:lnSpc>
              <a:buClrTx/>
            </a:pPr>
            <a:r>
              <a:rPr lang="en-US" sz="66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What’s Been UPDATED?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32125D2-4C64-CF73-5782-47790E2A856C}"/>
              </a:ext>
            </a:extLst>
          </p:cNvPr>
          <p:cNvSpPr txBox="1"/>
          <p:nvPr/>
        </p:nvSpPr>
        <p:spPr>
          <a:xfrm>
            <a:off x="195944" y="1430315"/>
            <a:ext cx="8948056" cy="5257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Head Start Map and Contact Info; Letters of Support</a:t>
            </a:r>
          </a:p>
          <a:p>
            <a:pPr marL="342900" indent="-342900">
              <a:lnSpc>
                <a:spcPts val="3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All PowerPoints</a:t>
            </a:r>
            <a:b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	- Connection Before Content &amp; TR Quote</a:t>
            </a:r>
          </a:p>
          <a:p>
            <a:pPr>
              <a:lnSpc>
                <a:spcPts val="30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	- Big Tobacco section spaced out, new pics</a:t>
            </a:r>
          </a:p>
          <a:p>
            <a:pPr lvl="5">
              <a:lnSpc>
                <a:spcPts val="30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	- Stats	- Smokeless, added Zyn</a:t>
            </a:r>
          </a:p>
          <a:p>
            <a:pPr lvl="8">
              <a:lnSpc>
                <a:spcPts val="30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	- Other forms of marijuana	- updated cost ($11)</a:t>
            </a:r>
          </a:p>
          <a:p>
            <a:pPr lvl="8">
              <a:lnSpc>
                <a:spcPts val="30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	- Some new questions in games (and cheat sheets)</a:t>
            </a:r>
          </a:p>
          <a:p>
            <a:pPr lvl="8">
              <a:lnSpc>
                <a:spcPts val="30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	- QR codes		- Order of slides</a:t>
            </a:r>
          </a:p>
          <a:p>
            <a:pPr marL="457200" lvl="8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Pre/Post Assessments</a:t>
            </a:r>
          </a:p>
          <a:p>
            <a:pPr lvl="8">
              <a:lnSpc>
                <a:spcPts val="30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	- Removed marijuana-now it’s smoking, vaping, </a:t>
            </a:r>
            <a:r>
              <a:rPr lang="en-US" sz="28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SHS/THS</a:t>
            </a:r>
          </a:p>
          <a:p>
            <a:pPr marL="457200" lvl="8" indent="-457200">
              <a:lnSpc>
                <a:spcPts val="3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One Month Follow Ups</a:t>
            </a:r>
          </a:p>
          <a:p>
            <a:pPr lvl="8">
              <a:lnSpc>
                <a:spcPts val="3000"/>
              </a:lnSpc>
              <a:buClr>
                <a:schemeClr val="dk1"/>
              </a:buClr>
              <a:buSzPts val="2800"/>
            </a:pPr>
            <a:r>
              <a:rPr lang="en-US" sz="3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	- Added option to complete phone survey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endParaRPr lang="en-US" sz="2765" kern="1200" dirty="0">
              <a:latin typeface="Caveat Brush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1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238F0-4CA1-268A-9B58-7DD40ED9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indiana with different colored squares&#10;&#10;AI-generated content may be incorrect.">
            <a:extLst>
              <a:ext uri="{FF2B5EF4-FFF2-40B4-BE49-F238E27FC236}">
                <a16:creationId xmlns:a16="http://schemas.microsoft.com/office/drawing/2014/main" id="{500E72F1-7DE1-FBED-79BC-818592209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430" y="1606215"/>
            <a:ext cx="3875761" cy="4885295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2DC6424C-A42A-5D92-50F9-EA3161ECD89F}"/>
              </a:ext>
            </a:extLst>
          </p:cNvPr>
          <p:cNvSpPr/>
          <p:nvPr/>
        </p:nvSpPr>
        <p:spPr>
          <a:xfrm rot="-2010425">
            <a:off x="189518" y="6098788"/>
            <a:ext cx="1391386" cy="614529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60FA5D8-D926-C97D-2872-9E72E1442D81}"/>
              </a:ext>
            </a:extLst>
          </p:cNvPr>
          <p:cNvSpPr/>
          <p:nvPr/>
        </p:nvSpPr>
        <p:spPr>
          <a:xfrm>
            <a:off x="1661396" y="6024743"/>
            <a:ext cx="496750" cy="699226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22347339-7BD9-3A9B-3ADC-E4292AA5CB5E}"/>
              </a:ext>
            </a:extLst>
          </p:cNvPr>
          <p:cNvSpPr/>
          <p:nvPr/>
        </p:nvSpPr>
        <p:spPr>
          <a:xfrm>
            <a:off x="402704" y="1385476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89DC913-11EE-C9F9-012C-42FCCD304C45}"/>
              </a:ext>
            </a:extLst>
          </p:cNvPr>
          <p:cNvSpPr txBox="1"/>
          <p:nvPr/>
        </p:nvSpPr>
        <p:spPr>
          <a:xfrm>
            <a:off x="-1" y="368629"/>
            <a:ext cx="9144000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000"/>
              </a:lnSpc>
              <a:buClrTx/>
            </a:pPr>
            <a:r>
              <a:rPr lang="en-US" sz="66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What’s NEW with Breathe?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197F5511-0574-1F99-76CA-962F39EF057E}"/>
              </a:ext>
            </a:extLst>
          </p:cNvPr>
          <p:cNvSpPr txBox="1"/>
          <p:nvPr/>
        </p:nvSpPr>
        <p:spPr>
          <a:xfrm>
            <a:off x="327688" y="1583445"/>
            <a:ext cx="4843742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Data reports for 2023-2025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Alison! </a:t>
            </a: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  <a:hlinkClick r:id="rId8"/>
              </a:rPr>
              <a:t>alisonm@healthedpros.org</a:t>
            </a:r>
            <a:endParaRPr lang="en-US" sz="26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Some new County Coordinators &amp; a new map 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Data sources webpage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3</a:t>
            </a:r>
            <a:r>
              <a:rPr lang="en-US" sz="2600" baseline="30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rd</a:t>
            </a: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Deliverable - Utilize Breathe materials for promotion &amp; education outside formal trainings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Games now available for Breathe Partners!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Quarter Sheet flyers</a:t>
            </a:r>
          </a:p>
        </p:txBody>
      </p:sp>
    </p:spTree>
    <p:extLst>
      <p:ext uri="{BB962C8B-B14F-4D97-AF65-F5344CB8AC3E}">
        <p14:creationId xmlns:p14="http://schemas.microsoft.com/office/powerpoint/2010/main" val="34232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book&#10;&#10;AI-generated content may be incorrect.">
            <a:extLst>
              <a:ext uri="{FF2B5EF4-FFF2-40B4-BE49-F238E27FC236}">
                <a16:creationId xmlns:a16="http://schemas.microsoft.com/office/drawing/2014/main" id="{8344EDA6-1C88-404E-6C9A-8C3FE57DE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3" y="106259"/>
            <a:ext cx="4610257" cy="5967970"/>
          </a:xfrm>
          <a:prstGeom prst="rect">
            <a:avLst/>
          </a:prstGeom>
          <a:solidFill>
            <a:srgbClr val="92D050"/>
          </a:solidFill>
          <a:ln w="25400">
            <a:solidFill>
              <a:srgbClr val="BCEE80"/>
            </a:solidFill>
          </a:ln>
        </p:spPr>
      </p:pic>
      <p:pic>
        <p:nvPicPr>
          <p:cNvPr id="5" name="Picture 4" descr="A group of information cards&#10;&#10;AI-generated content may be incorrect.">
            <a:extLst>
              <a:ext uri="{FF2B5EF4-FFF2-40B4-BE49-F238E27FC236}">
                <a16:creationId xmlns:a16="http://schemas.microsoft.com/office/drawing/2014/main" id="{C294DE4D-8016-50F9-D204-ECDB3CE41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39" y="1397726"/>
            <a:ext cx="4096968" cy="5303519"/>
          </a:xfrm>
          <a:prstGeom prst="rect">
            <a:avLst/>
          </a:prstGeom>
          <a:ln w="25400">
            <a:solidFill>
              <a:srgbClr val="BCEE80"/>
            </a:solidFill>
          </a:ln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BD30BAAE-B6A8-35EC-FA4D-5E5D36BC3261}"/>
              </a:ext>
            </a:extLst>
          </p:cNvPr>
          <p:cNvSpPr txBox="1"/>
          <p:nvPr/>
        </p:nvSpPr>
        <p:spPr>
          <a:xfrm>
            <a:off x="4979331" y="265339"/>
            <a:ext cx="394498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Contact Alison to personalize flyers!</a:t>
            </a:r>
            <a:endParaRPr lang="en-US" sz="28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16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A0BB2-5CBD-C36A-013F-D98307D6E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CEC7DC-2580-62FF-4CD6-418277BC47A7}"/>
              </a:ext>
            </a:extLst>
          </p:cNvPr>
          <p:cNvSpPr/>
          <p:nvPr/>
        </p:nvSpPr>
        <p:spPr>
          <a:xfrm flipH="1">
            <a:off x="6730999" y="5566612"/>
            <a:ext cx="407658" cy="1023306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E665CB6-AB7F-6E6E-3831-436806A2CBBF}"/>
              </a:ext>
            </a:extLst>
          </p:cNvPr>
          <p:cNvSpPr/>
          <p:nvPr/>
        </p:nvSpPr>
        <p:spPr>
          <a:xfrm rot="-2010425">
            <a:off x="7308801" y="5580566"/>
            <a:ext cx="1845729" cy="1172038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3CCB259-4112-72CA-1FC6-0E912EDA9E9F}"/>
              </a:ext>
            </a:extLst>
          </p:cNvPr>
          <p:cNvSpPr/>
          <p:nvPr/>
        </p:nvSpPr>
        <p:spPr>
          <a:xfrm>
            <a:off x="6019800" y="6045199"/>
            <a:ext cx="523811" cy="772033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AF20B493-56DA-07A1-ABF2-9DB8C274C047}"/>
              </a:ext>
            </a:extLst>
          </p:cNvPr>
          <p:cNvSpPr/>
          <p:nvPr/>
        </p:nvSpPr>
        <p:spPr>
          <a:xfrm>
            <a:off x="402705" y="1139961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7538C54-D3CF-BD67-840A-02BD0E61C826}"/>
              </a:ext>
            </a:extLst>
          </p:cNvPr>
          <p:cNvSpPr txBox="1"/>
          <p:nvPr/>
        </p:nvSpPr>
        <p:spPr>
          <a:xfrm>
            <a:off x="0" y="268081"/>
            <a:ext cx="9144000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000"/>
              </a:lnSpc>
              <a:buClrTx/>
            </a:pPr>
            <a:r>
              <a:rPr lang="en-US" sz="66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What’s COMING SOON?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D558012F-4C13-98D8-6536-4F911681BEF1}"/>
              </a:ext>
            </a:extLst>
          </p:cNvPr>
          <p:cNvSpPr txBox="1"/>
          <p:nvPr/>
        </p:nvSpPr>
        <p:spPr>
          <a:xfrm>
            <a:off x="402705" y="1291388"/>
            <a:ext cx="8652395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Recordings of Advanced/Beginner Breathe Train the Trainer sessions for Funded Partners</a:t>
            </a:r>
            <a:r>
              <a:rPr lang="en-US" sz="2800" kern="1200" dirty="0">
                <a:latin typeface="Caveat Brush" pitchFamily="2" charset="0"/>
              </a:rPr>
              <a:t> </a:t>
            </a:r>
            <a:endParaRPr lang="en-US" sz="2800" kern="12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Newsletter in Spanish, starting in October! Thanks LHO!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More Breathe materials in Spanish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4</a:t>
            </a:r>
            <a:r>
              <a:rPr lang="en-US" sz="2800" kern="1200" baseline="30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th</a:t>
            </a: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Refresher Option – Trivia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Phasing out hard copies of Parent &amp; Children’s Activities booklets (physical kits will include bag, flipchart, flyer, &amp; magnet)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Updated Parent Presentation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More robust parent evaluation: surveys w/logic, focus groups, etc.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BRAND NEW!!!! FOR PARENTS section on website!!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Finish website cleanup</a:t>
            </a:r>
          </a:p>
        </p:txBody>
      </p:sp>
    </p:spTree>
    <p:extLst>
      <p:ext uri="{BB962C8B-B14F-4D97-AF65-F5344CB8AC3E}">
        <p14:creationId xmlns:p14="http://schemas.microsoft.com/office/powerpoint/2010/main" val="21568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547532" y="5319920"/>
            <a:ext cx="591127" cy="846666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0425">
            <a:off x="7308801" y="5580566"/>
            <a:ext cx="1845729" cy="1172038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19947" y="5754481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02704" y="2627555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433728" y="1506650"/>
            <a:ext cx="10011453" cy="9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6694"/>
              </a:lnSpc>
              <a:buClrTx/>
            </a:pPr>
            <a:r>
              <a:rPr lang="en-US" sz="88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Sharing Time! 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6CD278D-4043-AC86-7467-02A7F65D488D}"/>
              </a:ext>
            </a:extLst>
          </p:cNvPr>
          <p:cNvSpPr/>
          <p:nvPr/>
        </p:nvSpPr>
        <p:spPr>
          <a:xfrm rot="11118875">
            <a:off x="7136234" y="-124684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866EB045-AFD7-C773-9D8B-32BF7DF0A5BB}"/>
              </a:ext>
            </a:extLst>
          </p:cNvPr>
          <p:cNvSpPr/>
          <p:nvPr/>
        </p:nvSpPr>
        <p:spPr>
          <a:xfrm>
            <a:off x="8449650" y="73804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E2490254-8087-F447-EB60-62407DDA480B}"/>
              </a:ext>
            </a:extLst>
          </p:cNvPr>
          <p:cNvSpPr/>
          <p:nvPr/>
        </p:nvSpPr>
        <p:spPr>
          <a:xfrm rot="7639464">
            <a:off x="-910711" y="-113330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F5008D5E-0237-F365-36EB-E2D998B7FDF5}"/>
              </a:ext>
            </a:extLst>
          </p:cNvPr>
          <p:cNvSpPr/>
          <p:nvPr/>
        </p:nvSpPr>
        <p:spPr>
          <a:xfrm>
            <a:off x="1195184" y="161157"/>
            <a:ext cx="526936" cy="622358"/>
          </a:xfrm>
          <a:custGeom>
            <a:avLst/>
            <a:gdLst/>
            <a:ahLst/>
            <a:cxnLst/>
            <a:rect l="l" t="t" r="r" b="b"/>
            <a:pathLst>
              <a:path w="463487" h="663848">
                <a:moveTo>
                  <a:pt x="0" y="0"/>
                </a:moveTo>
                <a:lnTo>
                  <a:pt x="463486" y="0"/>
                </a:lnTo>
                <a:lnTo>
                  <a:pt x="463486" y="663848"/>
                </a:lnTo>
                <a:lnTo>
                  <a:pt x="0" y="663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045AC2A-5099-B5B3-075E-396AC42875E7}"/>
              </a:ext>
            </a:extLst>
          </p:cNvPr>
          <p:cNvSpPr txBox="1"/>
          <p:nvPr/>
        </p:nvSpPr>
        <p:spPr>
          <a:xfrm>
            <a:off x="81733" y="3072120"/>
            <a:ext cx="8951204" cy="2131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5405"/>
              </a:lnSpc>
              <a:buClrTx/>
            </a:pPr>
            <a:r>
              <a:rPr lang="en-US" sz="5400" dirty="0">
                <a:solidFill>
                  <a:srgbClr val="92D050"/>
                </a:solidFill>
                <a:latin typeface="Caveat Brush" pitchFamily="2" charset="0"/>
                <a:ea typeface="Century Gothic"/>
                <a:cs typeface="Century Gothic"/>
                <a:sym typeface="Century Gothic"/>
              </a:rPr>
              <a:t>How have you used Breathe with families/parents directly?  </a:t>
            </a:r>
          </a:p>
          <a:p>
            <a:pPr algn="ctr" defTabSz="857250">
              <a:lnSpc>
                <a:spcPts val="5405"/>
              </a:lnSpc>
              <a:buClrTx/>
            </a:pPr>
            <a:endParaRPr lang="en-US" sz="6193" u="sng" kern="1200" dirty="0">
              <a:solidFill>
                <a:srgbClr val="FF914D"/>
              </a:solidFill>
              <a:latin typeface="Caveat Brus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5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547532" y="5319920"/>
            <a:ext cx="591127" cy="846666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0425">
            <a:off x="7308801" y="5580566"/>
            <a:ext cx="1845729" cy="1172038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19947" y="5754481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02705" y="3622166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433728" y="2596723"/>
            <a:ext cx="10011453" cy="96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6694"/>
              </a:lnSpc>
              <a:buClrTx/>
            </a:pPr>
            <a:r>
              <a:rPr lang="en-US" sz="88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QUESTIONS?? 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6CD278D-4043-AC86-7467-02A7F65D488D}"/>
              </a:ext>
            </a:extLst>
          </p:cNvPr>
          <p:cNvSpPr/>
          <p:nvPr/>
        </p:nvSpPr>
        <p:spPr>
          <a:xfrm rot="11118875">
            <a:off x="7136234" y="-124684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866EB045-AFD7-C773-9D8B-32BF7DF0A5BB}"/>
              </a:ext>
            </a:extLst>
          </p:cNvPr>
          <p:cNvSpPr/>
          <p:nvPr/>
        </p:nvSpPr>
        <p:spPr>
          <a:xfrm>
            <a:off x="8449650" y="73804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E2490254-8087-F447-EB60-62407DDA480B}"/>
              </a:ext>
            </a:extLst>
          </p:cNvPr>
          <p:cNvSpPr/>
          <p:nvPr/>
        </p:nvSpPr>
        <p:spPr>
          <a:xfrm rot="7639464">
            <a:off x="-910711" y="-113330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F5008D5E-0237-F365-36EB-E2D998B7FDF5}"/>
              </a:ext>
            </a:extLst>
          </p:cNvPr>
          <p:cNvSpPr/>
          <p:nvPr/>
        </p:nvSpPr>
        <p:spPr>
          <a:xfrm>
            <a:off x="1195184" y="161157"/>
            <a:ext cx="526936" cy="622358"/>
          </a:xfrm>
          <a:custGeom>
            <a:avLst/>
            <a:gdLst/>
            <a:ahLst/>
            <a:cxnLst/>
            <a:rect l="l" t="t" r="r" b="b"/>
            <a:pathLst>
              <a:path w="463487" h="663848">
                <a:moveTo>
                  <a:pt x="0" y="0"/>
                </a:moveTo>
                <a:lnTo>
                  <a:pt x="463486" y="0"/>
                </a:lnTo>
                <a:lnTo>
                  <a:pt x="463486" y="663848"/>
                </a:lnTo>
                <a:lnTo>
                  <a:pt x="0" y="663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1667">
            <a:off x="8263190" y="1162581"/>
            <a:ext cx="863664" cy="548034"/>
          </a:xfrm>
          <a:custGeom>
            <a:avLst/>
            <a:gdLst/>
            <a:ahLst/>
            <a:cxnLst/>
            <a:rect l="l" t="t" r="r" b="b"/>
            <a:pathLst>
              <a:path w="921242" h="584570">
                <a:moveTo>
                  <a:pt x="0" y="0"/>
                </a:moveTo>
                <a:lnTo>
                  <a:pt x="921242" y="0"/>
                </a:lnTo>
                <a:lnTo>
                  <a:pt x="921242" y="584570"/>
                </a:lnTo>
                <a:lnTo>
                  <a:pt x="0" y="584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37422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6672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8010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627615" y="604933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85801" y="340788"/>
            <a:ext cx="7589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5057"/>
              </a:lnSpc>
              <a:buClrTx/>
            </a:pPr>
            <a:r>
              <a:rPr lang="en-US" sz="4400" kern="1200" dirty="0">
                <a:solidFill>
                  <a:srgbClr val="F98832"/>
                </a:solidFill>
                <a:latin typeface="Caveat Brush" pitchFamily="2" charset="0"/>
                <a:ea typeface="+mn-ea"/>
                <a:cs typeface="+mn-cs"/>
              </a:rPr>
              <a:t>NEXT STEPS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8980" y="1374490"/>
            <a:ext cx="8443853" cy="104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4560"/>
              </a:lnSpc>
              <a:buClrTx/>
            </a:pPr>
            <a:endParaRPr lang="en-US" sz="3257" kern="1200" dirty="0">
              <a:latin typeface="Caveat Brush" pitchFamily="2" charset="0"/>
              <a:ea typeface="+mn-ea"/>
              <a:cs typeface="+mn-cs"/>
            </a:endParaRPr>
          </a:p>
          <a:p>
            <a:pPr defTabSz="857250">
              <a:lnSpc>
                <a:spcPts val="3904"/>
              </a:lnSpc>
              <a:buClrTx/>
            </a:pPr>
            <a:endParaRPr lang="en-US" sz="2765" kern="1200" dirty="0">
              <a:latin typeface="Atma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830585" y="5917503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14199E3E-7657-FA06-E98F-05A4F3493C77}"/>
              </a:ext>
            </a:extLst>
          </p:cNvPr>
          <p:cNvSpPr txBox="1"/>
          <p:nvPr/>
        </p:nvSpPr>
        <p:spPr>
          <a:xfrm>
            <a:off x="228363" y="1340350"/>
            <a:ext cx="8687274" cy="4708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400" kern="1200" dirty="0">
                <a:solidFill>
                  <a:schemeClr val="accent6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Confused? Overwhelmed?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4400" kern="1200" dirty="0">
                <a:solidFill>
                  <a:schemeClr val="accent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Is there someone else in your agency that should be trained on Breathe?</a:t>
            </a:r>
          </a:p>
          <a:p>
            <a:pPr algn="ctr">
              <a:buClr>
                <a:schemeClr val="dk1"/>
              </a:buClr>
              <a:buSzPts val="2800"/>
            </a:pPr>
            <a:endParaRPr lang="en-US" sz="3600" kern="12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36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Register for the </a:t>
            </a:r>
            <a:r>
              <a:rPr lang="en-US" sz="3600" kern="1200" dirty="0">
                <a:solidFill>
                  <a:schemeClr val="accent6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Beginner</a:t>
            </a:r>
            <a:r>
              <a:rPr lang="en-US" sz="36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Breathe Train the Trainer 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36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for Funded Partners webinar 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36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on </a:t>
            </a:r>
            <a:r>
              <a:rPr lang="en-US" sz="3600" kern="1200" dirty="0">
                <a:solidFill>
                  <a:schemeClr val="accent6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September 19, 10:00-11:30am </a:t>
            </a:r>
            <a:r>
              <a:rPr lang="en-US" sz="36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(EST)!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3000" kern="1200" dirty="0">
                <a:solidFill>
                  <a:srgbClr val="92D050"/>
                </a:solidFill>
                <a:latin typeface="Caveat Brush" pitchFamily="2" charset="0"/>
                <a:ea typeface="+mn-ea"/>
                <a:cs typeface="+mn-cs"/>
                <a:hlinkClick r:id="rId11"/>
              </a:rPr>
              <a:t>https://www.surveymonkey.com/r/BreatheTrainTheTrainer2025</a:t>
            </a:r>
            <a:r>
              <a:rPr lang="en-US" sz="3000" kern="1200" dirty="0">
                <a:solidFill>
                  <a:srgbClr val="92D050"/>
                </a:solidFill>
                <a:latin typeface="Caveat Brush" pitchFamily="2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64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1667">
            <a:off x="8263190" y="1162581"/>
            <a:ext cx="863664" cy="548034"/>
          </a:xfrm>
          <a:custGeom>
            <a:avLst/>
            <a:gdLst/>
            <a:ahLst/>
            <a:cxnLst/>
            <a:rect l="l" t="t" r="r" b="b"/>
            <a:pathLst>
              <a:path w="921242" h="584570">
                <a:moveTo>
                  <a:pt x="0" y="0"/>
                </a:moveTo>
                <a:lnTo>
                  <a:pt x="921242" y="0"/>
                </a:lnTo>
                <a:lnTo>
                  <a:pt x="921242" y="584570"/>
                </a:lnTo>
                <a:lnTo>
                  <a:pt x="0" y="584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37422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6672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8010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458201" y="521389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61" y="5549842"/>
            <a:ext cx="434519" cy="622358"/>
          </a:xfrm>
          <a:custGeom>
            <a:avLst/>
            <a:gdLst/>
            <a:ahLst/>
            <a:cxnLst/>
            <a:rect l="l" t="t" r="r" b="b"/>
            <a:pathLst>
              <a:path w="463487" h="663848">
                <a:moveTo>
                  <a:pt x="0" y="0"/>
                </a:moveTo>
                <a:lnTo>
                  <a:pt x="463486" y="0"/>
                </a:lnTo>
                <a:lnTo>
                  <a:pt x="463486" y="663848"/>
                </a:lnTo>
                <a:lnTo>
                  <a:pt x="0" y="6638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627615" y="604933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85801" y="340788"/>
            <a:ext cx="7589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5057"/>
              </a:lnSpc>
              <a:buClrTx/>
            </a:pPr>
            <a:r>
              <a:rPr lang="en-US" sz="4400" kern="1200" dirty="0">
                <a:solidFill>
                  <a:srgbClr val="F98832"/>
                </a:solidFill>
                <a:latin typeface="Caveat Brush" pitchFamily="2" charset="0"/>
                <a:ea typeface="+mn-ea"/>
                <a:cs typeface="+mn-cs"/>
              </a:rPr>
              <a:t>NEXT STEPS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8980" y="1374490"/>
            <a:ext cx="8443853" cy="104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4560"/>
              </a:lnSpc>
              <a:buClrTx/>
            </a:pPr>
            <a:endParaRPr lang="en-US" sz="3257" kern="1200" dirty="0">
              <a:latin typeface="Caveat Brush" pitchFamily="2" charset="0"/>
              <a:ea typeface="+mn-ea"/>
              <a:cs typeface="+mn-cs"/>
            </a:endParaRPr>
          </a:p>
          <a:p>
            <a:pPr defTabSz="857250">
              <a:lnSpc>
                <a:spcPts val="3904"/>
              </a:lnSpc>
              <a:buClrTx/>
            </a:pPr>
            <a:endParaRPr lang="en-US" sz="2765" kern="1200" dirty="0">
              <a:latin typeface="Atma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830585" y="5917503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14199E3E-7657-FA06-E98F-05A4F3493C77}"/>
              </a:ext>
            </a:extLst>
          </p:cNvPr>
          <p:cNvSpPr txBox="1"/>
          <p:nvPr/>
        </p:nvSpPr>
        <p:spPr>
          <a:xfrm>
            <a:off x="380107" y="1408717"/>
            <a:ext cx="8512726" cy="387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Review the website: justbreathein.org                                            - look for </a:t>
            </a:r>
            <a:r>
              <a:rPr lang="en-US" sz="2800" i="1" kern="1200" dirty="0">
                <a:solidFill>
                  <a:schemeClr val="accent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NEW!!  </a:t>
            </a: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&amp; (</a:t>
            </a:r>
            <a:r>
              <a:rPr lang="en-US" sz="2800" i="1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updated)</a:t>
            </a:r>
            <a:endParaRPr lang="en-US" sz="2800" kern="12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Familiarize yourself with the updated PowerPoints </a:t>
            </a:r>
          </a:p>
          <a:p>
            <a:pPr marL="457200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Start reaching out to existing Breathe Partners and identifying new ones</a:t>
            </a:r>
          </a:p>
          <a:p>
            <a:pPr marL="457200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Email </a:t>
            </a: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  <a:hlinkClick r:id="rId15"/>
              </a:rPr>
              <a:t>alisonm@healthedpros.org</a:t>
            </a: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if you would like personalized Breathe Flyers </a:t>
            </a:r>
            <a:r>
              <a:rPr lang="en-US" sz="2800" b="1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–</a:t>
            </a: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include name &amp; email you want on the flyer</a:t>
            </a:r>
          </a:p>
          <a:p>
            <a:pPr marL="457200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Share feedback &amp; any errors you find with us!!</a:t>
            </a:r>
          </a:p>
          <a:p>
            <a:pPr>
              <a:buClr>
                <a:schemeClr val="dk1"/>
              </a:buClr>
              <a:buSzPts val="2800"/>
            </a:pPr>
            <a:endParaRPr lang="en-US" sz="2765" kern="1200" dirty="0">
              <a:latin typeface="Caveat Brush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0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1667">
            <a:off x="8263190" y="1162581"/>
            <a:ext cx="863664" cy="548034"/>
          </a:xfrm>
          <a:custGeom>
            <a:avLst/>
            <a:gdLst/>
            <a:ahLst/>
            <a:cxnLst/>
            <a:rect l="l" t="t" r="r" b="b"/>
            <a:pathLst>
              <a:path w="921242" h="584570">
                <a:moveTo>
                  <a:pt x="0" y="0"/>
                </a:moveTo>
                <a:lnTo>
                  <a:pt x="921242" y="0"/>
                </a:lnTo>
                <a:lnTo>
                  <a:pt x="921242" y="584570"/>
                </a:lnTo>
                <a:lnTo>
                  <a:pt x="0" y="584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37422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6672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8010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458201" y="521389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61" y="5549842"/>
            <a:ext cx="434519" cy="622358"/>
          </a:xfrm>
          <a:custGeom>
            <a:avLst/>
            <a:gdLst/>
            <a:ahLst/>
            <a:cxnLst/>
            <a:rect l="l" t="t" r="r" b="b"/>
            <a:pathLst>
              <a:path w="463487" h="663848">
                <a:moveTo>
                  <a:pt x="0" y="0"/>
                </a:moveTo>
                <a:lnTo>
                  <a:pt x="463486" y="0"/>
                </a:lnTo>
                <a:lnTo>
                  <a:pt x="463486" y="663848"/>
                </a:lnTo>
                <a:lnTo>
                  <a:pt x="0" y="6638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627615" y="604933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85801" y="340788"/>
            <a:ext cx="7589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5057"/>
              </a:lnSpc>
              <a:buClrTx/>
            </a:pPr>
            <a:r>
              <a:rPr lang="en-US" sz="4400" kern="1200" dirty="0">
                <a:solidFill>
                  <a:srgbClr val="F98832"/>
                </a:solidFill>
                <a:latin typeface="Caveat Brush" pitchFamily="2" charset="0"/>
                <a:ea typeface="+mn-ea"/>
                <a:cs typeface="+mn-cs"/>
              </a:rPr>
              <a:t>Guidelines for Virtual Training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7595" y="1541374"/>
            <a:ext cx="8009222" cy="392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Training is being recorded</a:t>
            </a:r>
            <a:endParaRPr lang="en-US" sz="3200" dirty="0">
              <a:latin typeface="Caveat Brush" pitchFamily="2" charset="0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Video on; Mute when not speaking</a:t>
            </a:r>
            <a:endParaRPr lang="en-US" sz="3200" dirty="0">
              <a:latin typeface="Caveat Brush" pitchFamily="2" charset="0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Rename yourself, if necessary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Name, county, and email in </a:t>
            </a:r>
            <a:r>
              <a:rPr lang="en-US" sz="3200" dirty="0" err="1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chatbox</a:t>
            </a:r>
            <a:endParaRPr lang="en-US" sz="3200" dirty="0">
              <a:latin typeface="Caveat Brush" pitchFamily="2" charset="0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Stay for entire training - Drawing at the end!</a:t>
            </a:r>
            <a:endParaRPr lang="en-US" sz="3200" dirty="0">
              <a:latin typeface="Caveat Brush" pitchFamily="2" charset="0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Interact!!! (chat box, unmute)</a:t>
            </a:r>
            <a:endParaRPr lang="en-US" sz="3200" dirty="0">
              <a:latin typeface="Caveat Brush" pitchFamily="2" charset="0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Notify Alison if you have issues </a:t>
            </a:r>
            <a:endParaRPr lang="en-US" sz="3200" dirty="0">
              <a:latin typeface="Caveat Brush" pitchFamily="2" charset="0"/>
            </a:endParaRPr>
          </a:p>
          <a:p>
            <a:pPr marL="298549" lvl="1" defTabSz="857250">
              <a:lnSpc>
                <a:spcPts val="3871"/>
              </a:lnSpc>
              <a:buClrTx/>
            </a:pPr>
            <a:endParaRPr lang="en-US" sz="2765" kern="1200" dirty="0">
              <a:latin typeface="Caveat Brush" pitchFamily="2" charset="0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830585" y="5917503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1667">
            <a:off x="8263190" y="1162581"/>
            <a:ext cx="863664" cy="548034"/>
          </a:xfrm>
          <a:custGeom>
            <a:avLst/>
            <a:gdLst/>
            <a:ahLst/>
            <a:cxnLst/>
            <a:rect l="l" t="t" r="r" b="b"/>
            <a:pathLst>
              <a:path w="921242" h="584570">
                <a:moveTo>
                  <a:pt x="0" y="0"/>
                </a:moveTo>
                <a:lnTo>
                  <a:pt x="921242" y="0"/>
                </a:lnTo>
                <a:lnTo>
                  <a:pt x="921242" y="584570"/>
                </a:lnTo>
                <a:lnTo>
                  <a:pt x="0" y="584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37422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6672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8010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458201" y="521389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61" y="5549842"/>
            <a:ext cx="434519" cy="622358"/>
          </a:xfrm>
          <a:custGeom>
            <a:avLst/>
            <a:gdLst/>
            <a:ahLst/>
            <a:cxnLst/>
            <a:rect l="l" t="t" r="r" b="b"/>
            <a:pathLst>
              <a:path w="463487" h="663848">
                <a:moveTo>
                  <a:pt x="0" y="0"/>
                </a:moveTo>
                <a:lnTo>
                  <a:pt x="463486" y="0"/>
                </a:lnTo>
                <a:lnTo>
                  <a:pt x="463486" y="663848"/>
                </a:lnTo>
                <a:lnTo>
                  <a:pt x="0" y="6638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627615" y="604933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85801" y="340788"/>
            <a:ext cx="7589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5057"/>
              </a:lnSpc>
              <a:buClrTx/>
            </a:pPr>
            <a:r>
              <a:rPr lang="en-US" sz="4400" kern="1200" dirty="0">
                <a:solidFill>
                  <a:srgbClr val="F98832"/>
                </a:solidFill>
                <a:latin typeface="Caveat Brush" pitchFamily="2" charset="0"/>
                <a:ea typeface="+mn-ea"/>
                <a:cs typeface="+mn-cs"/>
              </a:rPr>
              <a:t>THANK YOU!!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61" y="1524081"/>
            <a:ext cx="9144000" cy="4815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4200"/>
              </a:lnSpc>
              <a:buClrTx/>
            </a:pPr>
            <a:r>
              <a:rPr lang="en-US" sz="4000" kern="1200" dirty="0">
                <a:latin typeface="Caveat Brush" pitchFamily="2" charset="0"/>
                <a:ea typeface="+mn-ea"/>
                <a:cs typeface="+mn-cs"/>
              </a:rPr>
              <a:t>Tanya Shelburne, Project Manager</a:t>
            </a:r>
          </a:p>
          <a:p>
            <a:pPr algn="ctr" defTabSz="857250">
              <a:lnSpc>
                <a:spcPts val="4200"/>
              </a:lnSpc>
              <a:buClrTx/>
            </a:pPr>
            <a:r>
              <a:rPr lang="en-US" sz="3257" kern="1200" dirty="0">
                <a:solidFill>
                  <a:srgbClr val="92D050"/>
                </a:solidFill>
                <a:latin typeface="Caveat Brush" pitchFamily="2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tanyas@healthedpros.org</a:t>
            </a:r>
            <a:r>
              <a:rPr lang="en-US" sz="3257" kern="1200" dirty="0">
                <a:solidFill>
                  <a:srgbClr val="92D050"/>
                </a:solidFill>
                <a:latin typeface="Caveat Brush" pitchFamily="2" charset="0"/>
                <a:ea typeface="+mn-ea"/>
                <a:cs typeface="+mn-cs"/>
              </a:rPr>
              <a:t>  </a:t>
            </a:r>
          </a:p>
          <a:p>
            <a:pPr algn="ctr" defTabSz="857250">
              <a:lnSpc>
                <a:spcPts val="4200"/>
              </a:lnSpc>
              <a:buClrTx/>
            </a:pPr>
            <a:r>
              <a:rPr lang="en-US" sz="3257" kern="1200" dirty="0">
                <a:latin typeface="Caveat Brush" pitchFamily="2" charset="0"/>
                <a:ea typeface="+mn-ea"/>
                <a:cs typeface="+mn-cs"/>
              </a:rPr>
              <a:t>317-902-4505</a:t>
            </a:r>
            <a:br>
              <a:rPr lang="en-US" sz="3257" kern="1200" dirty="0">
                <a:latin typeface="Caveat Brush" pitchFamily="2" charset="0"/>
                <a:ea typeface="+mn-ea"/>
                <a:cs typeface="+mn-cs"/>
              </a:rPr>
            </a:br>
            <a:endParaRPr lang="en-US" sz="2000" kern="1200" dirty="0">
              <a:latin typeface="Caveat Brush" pitchFamily="2" charset="0"/>
              <a:ea typeface="+mn-ea"/>
              <a:cs typeface="+mn-cs"/>
            </a:endParaRPr>
          </a:p>
          <a:p>
            <a:pPr algn="ctr" defTabSz="857250">
              <a:lnSpc>
                <a:spcPts val="4200"/>
              </a:lnSpc>
              <a:buClrTx/>
            </a:pPr>
            <a:r>
              <a:rPr lang="en-US" sz="4000" kern="1200" dirty="0">
                <a:latin typeface="Caveat Brush" pitchFamily="2" charset="0"/>
                <a:ea typeface="+mn-ea"/>
                <a:cs typeface="+mn-cs"/>
              </a:rPr>
              <a:t>Alison Muckerheide, Tobacco Control Specialist</a:t>
            </a:r>
          </a:p>
          <a:p>
            <a:pPr algn="ctr" defTabSz="857250">
              <a:lnSpc>
                <a:spcPts val="4200"/>
              </a:lnSpc>
              <a:buClrTx/>
            </a:pPr>
            <a:r>
              <a:rPr lang="en-US" sz="3257" kern="1200" dirty="0">
                <a:solidFill>
                  <a:srgbClr val="92D050"/>
                </a:solidFill>
                <a:latin typeface="Caveat Brush" pitchFamily="2" charset="0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alisonm@healthedpros.org</a:t>
            </a:r>
            <a:r>
              <a:rPr lang="en-US" sz="3257" kern="1200" dirty="0">
                <a:solidFill>
                  <a:srgbClr val="92D050"/>
                </a:solidFill>
                <a:latin typeface="Caveat Brush" pitchFamily="2" charset="0"/>
                <a:ea typeface="+mn-ea"/>
                <a:cs typeface="+mn-cs"/>
              </a:rPr>
              <a:t> </a:t>
            </a:r>
          </a:p>
          <a:p>
            <a:pPr algn="ctr" defTabSz="857250">
              <a:lnSpc>
                <a:spcPts val="4200"/>
              </a:lnSpc>
              <a:buClrTx/>
            </a:pPr>
            <a:endParaRPr lang="en-US" sz="3257" kern="1200" dirty="0">
              <a:latin typeface="Caveat Brush" pitchFamily="2" charset="0"/>
              <a:ea typeface="+mn-ea"/>
              <a:cs typeface="+mn-cs"/>
            </a:endParaRPr>
          </a:p>
          <a:p>
            <a:pPr defTabSz="857250">
              <a:lnSpc>
                <a:spcPts val="4560"/>
              </a:lnSpc>
              <a:buClrTx/>
            </a:pPr>
            <a:endParaRPr lang="en-US" sz="3257" kern="1200" dirty="0">
              <a:latin typeface="Caveat Brush" pitchFamily="2" charset="0"/>
              <a:ea typeface="+mn-ea"/>
              <a:cs typeface="+mn-cs"/>
            </a:endParaRPr>
          </a:p>
          <a:p>
            <a:pPr defTabSz="857250">
              <a:lnSpc>
                <a:spcPts val="3904"/>
              </a:lnSpc>
              <a:buClrTx/>
            </a:pPr>
            <a:endParaRPr lang="en-US" sz="2765" kern="1200" dirty="0">
              <a:latin typeface="Atma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830585" y="5917503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oogle Shape;690;p79">
            <a:extLst>
              <a:ext uri="{FF2B5EF4-FFF2-40B4-BE49-F238E27FC236}">
                <a16:creationId xmlns:a16="http://schemas.microsoft.com/office/drawing/2014/main" id="{02DE1A7E-5088-5E77-ED35-6D362458DF84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929848" y="5197279"/>
            <a:ext cx="2052638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92;p79">
            <a:extLst>
              <a:ext uri="{FF2B5EF4-FFF2-40B4-BE49-F238E27FC236}">
                <a16:creationId xmlns:a16="http://schemas.microsoft.com/office/drawing/2014/main" id="{79623499-50D3-95F9-3A07-781D55FDE910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905710" y="5139929"/>
            <a:ext cx="2819400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12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B8D5A-F690-220D-85E8-31042635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0DBAE7-3C41-7F83-B49A-47B7C3121347}"/>
              </a:ext>
            </a:extLst>
          </p:cNvPr>
          <p:cNvSpPr/>
          <p:nvPr/>
        </p:nvSpPr>
        <p:spPr>
          <a:xfrm flipH="1">
            <a:off x="6547532" y="5319920"/>
            <a:ext cx="591127" cy="846666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7FB007A-6F0D-B71B-1312-40A1DC21D3DA}"/>
              </a:ext>
            </a:extLst>
          </p:cNvPr>
          <p:cNvSpPr/>
          <p:nvPr/>
        </p:nvSpPr>
        <p:spPr>
          <a:xfrm rot="-2010425">
            <a:off x="7308801" y="5580566"/>
            <a:ext cx="1845729" cy="1172038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FEB985D-B925-71C7-1345-9296A1EE48C5}"/>
              </a:ext>
            </a:extLst>
          </p:cNvPr>
          <p:cNvSpPr/>
          <p:nvPr/>
        </p:nvSpPr>
        <p:spPr>
          <a:xfrm>
            <a:off x="5719947" y="5754481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E1F170B-1D82-5EB8-A0DE-B89581696207}"/>
              </a:ext>
            </a:extLst>
          </p:cNvPr>
          <p:cNvSpPr/>
          <p:nvPr/>
        </p:nvSpPr>
        <p:spPr>
          <a:xfrm>
            <a:off x="402704" y="3315805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32F1F77-0DE9-2F71-24C7-66BDB0A4E0BD}"/>
              </a:ext>
            </a:extLst>
          </p:cNvPr>
          <p:cNvSpPr txBox="1"/>
          <p:nvPr/>
        </p:nvSpPr>
        <p:spPr>
          <a:xfrm>
            <a:off x="-433729" y="1390062"/>
            <a:ext cx="10011453" cy="182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6694"/>
              </a:lnSpc>
              <a:buClrTx/>
            </a:pPr>
            <a:r>
              <a:rPr lang="en-US" sz="88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Connection Before Content 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D5B59BFA-C1B8-4D51-A1DF-C659B266A324}"/>
              </a:ext>
            </a:extLst>
          </p:cNvPr>
          <p:cNvSpPr/>
          <p:nvPr/>
        </p:nvSpPr>
        <p:spPr>
          <a:xfrm rot="11118875">
            <a:off x="7136234" y="-124684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7B6D9B5-A823-0259-2B67-4CB1AD64FDA1}"/>
              </a:ext>
            </a:extLst>
          </p:cNvPr>
          <p:cNvSpPr/>
          <p:nvPr/>
        </p:nvSpPr>
        <p:spPr>
          <a:xfrm>
            <a:off x="8449650" y="73804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60F2C33-E0C8-5CAF-861F-F356B50CF170}"/>
              </a:ext>
            </a:extLst>
          </p:cNvPr>
          <p:cNvSpPr/>
          <p:nvPr/>
        </p:nvSpPr>
        <p:spPr>
          <a:xfrm rot="7639464">
            <a:off x="-910711" y="-113330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6D4F52E7-FBCD-C14B-A2B0-F8CBE80B2874}"/>
              </a:ext>
            </a:extLst>
          </p:cNvPr>
          <p:cNvSpPr/>
          <p:nvPr/>
        </p:nvSpPr>
        <p:spPr>
          <a:xfrm>
            <a:off x="1195184" y="161157"/>
            <a:ext cx="526936" cy="622358"/>
          </a:xfrm>
          <a:custGeom>
            <a:avLst/>
            <a:gdLst/>
            <a:ahLst/>
            <a:cxnLst/>
            <a:rect l="l" t="t" r="r" b="b"/>
            <a:pathLst>
              <a:path w="463487" h="663848">
                <a:moveTo>
                  <a:pt x="0" y="0"/>
                </a:moveTo>
                <a:lnTo>
                  <a:pt x="463486" y="0"/>
                </a:lnTo>
                <a:lnTo>
                  <a:pt x="463486" y="663848"/>
                </a:lnTo>
                <a:lnTo>
                  <a:pt x="0" y="663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00769A76-D734-BAD2-4F0A-10A1EF32F4D3}"/>
              </a:ext>
            </a:extLst>
          </p:cNvPr>
          <p:cNvSpPr txBox="1"/>
          <p:nvPr/>
        </p:nvSpPr>
        <p:spPr>
          <a:xfrm>
            <a:off x="897595" y="3648461"/>
            <a:ext cx="755205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No one cares how much you know, 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4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until they know how much you care.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4000" kern="1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- Theodore Roosevelt</a:t>
            </a:r>
            <a:endParaRPr lang="en-US" sz="4000" kern="1200" dirty="0">
              <a:latin typeface="Caveat Brush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35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547532" y="5319920"/>
            <a:ext cx="591127" cy="846666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0425">
            <a:off x="7308801" y="5580566"/>
            <a:ext cx="1845729" cy="1172038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19947" y="5754481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02705" y="3736395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433728" y="1027961"/>
            <a:ext cx="10011453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buClrTx/>
            </a:pPr>
            <a:r>
              <a:rPr lang="en-US" sz="88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WOULD YOU </a:t>
            </a:r>
          </a:p>
          <a:p>
            <a:pPr algn="ctr" defTabSz="857250">
              <a:buClrTx/>
            </a:pPr>
            <a:r>
              <a:rPr lang="en-US" sz="88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RATHER?</a:t>
            </a:r>
          </a:p>
        </p:txBody>
      </p:sp>
    </p:spTree>
    <p:extLst>
      <p:ext uri="{BB962C8B-B14F-4D97-AF65-F5344CB8AC3E}">
        <p14:creationId xmlns:p14="http://schemas.microsoft.com/office/powerpoint/2010/main" val="22854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037422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6672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8010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458201" y="521389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61" y="5549842"/>
            <a:ext cx="434519" cy="622358"/>
          </a:xfrm>
          <a:custGeom>
            <a:avLst/>
            <a:gdLst/>
            <a:ahLst/>
            <a:cxnLst/>
            <a:rect l="l" t="t" r="r" b="b"/>
            <a:pathLst>
              <a:path w="463487" h="663848">
                <a:moveTo>
                  <a:pt x="0" y="0"/>
                </a:moveTo>
                <a:lnTo>
                  <a:pt x="463486" y="0"/>
                </a:lnTo>
                <a:lnTo>
                  <a:pt x="463486" y="663848"/>
                </a:lnTo>
                <a:lnTo>
                  <a:pt x="0" y="663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627615" y="604933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85801" y="340788"/>
            <a:ext cx="7589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5057"/>
              </a:lnSpc>
              <a:buClrTx/>
            </a:pPr>
            <a:r>
              <a:rPr lang="en-US" sz="4400" kern="1200" dirty="0">
                <a:solidFill>
                  <a:srgbClr val="F98832"/>
                </a:solidFill>
                <a:latin typeface="Caveat Brush" pitchFamily="2" charset="0"/>
                <a:ea typeface="+mn-ea"/>
                <a:cs typeface="+mn-cs"/>
              </a:rPr>
              <a:t>WOULD YOU RATHER?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61" y="1265396"/>
            <a:ext cx="912953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000" dirty="0">
                <a:solidFill>
                  <a:srgbClr val="BCEE80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Vacation at the beach or in the mountains?</a:t>
            </a:r>
          </a:p>
        </p:txBody>
      </p:sp>
      <p:sp>
        <p:nvSpPr>
          <p:cNvPr id="13" name="Freeform 13"/>
          <p:cNvSpPr/>
          <p:nvPr/>
        </p:nvSpPr>
        <p:spPr>
          <a:xfrm>
            <a:off x="7830585" y="5917503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5E215287-8658-EE79-2672-5BB92F1EC433}"/>
              </a:ext>
            </a:extLst>
          </p:cNvPr>
          <p:cNvSpPr txBox="1"/>
          <p:nvPr/>
        </p:nvSpPr>
        <p:spPr>
          <a:xfrm>
            <a:off x="0" y="1965466"/>
            <a:ext cx="9144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chemeClr val="accent6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Spend the day reading or shopping?</a:t>
            </a:r>
            <a:endParaRPr lang="en-US" sz="40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FC09F727-BC37-33FD-3860-44A6EE3B9E7B}"/>
              </a:ext>
            </a:extLst>
          </p:cNvPr>
          <p:cNvSpPr txBox="1"/>
          <p:nvPr/>
        </p:nvSpPr>
        <p:spPr>
          <a:xfrm>
            <a:off x="-276473" y="2720680"/>
            <a:ext cx="9144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chemeClr val="accent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Drink Coke products or Pepsi products?</a:t>
            </a:r>
            <a:endParaRPr lang="en-US" sz="40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C8F458C4-EE18-B2FC-860E-457B0B82B0AB}"/>
              </a:ext>
            </a:extLst>
          </p:cNvPr>
          <p:cNvSpPr txBox="1"/>
          <p:nvPr/>
        </p:nvSpPr>
        <p:spPr>
          <a:xfrm>
            <a:off x="14461" y="3480347"/>
            <a:ext cx="912953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000" dirty="0">
                <a:solidFill>
                  <a:srgbClr val="BCEE80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Have someone clean your home or cook your meals?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0BA7E1C6-086A-1F57-708F-AC1B1C5A2452}"/>
              </a:ext>
            </a:extLst>
          </p:cNvPr>
          <p:cNvSpPr txBox="1"/>
          <p:nvPr/>
        </p:nvSpPr>
        <p:spPr>
          <a:xfrm>
            <a:off x="0" y="4270883"/>
            <a:ext cx="9144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000" dirty="0">
                <a:solidFill>
                  <a:schemeClr val="accent6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Be able to travel back in time or into the future?</a:t>
            </a:r>
            <a:endParaRPr lang="en-US" sz="40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9E21712-9F1E-5CBB-5323-EF13952322CC}"/>
              </a:ext>
            </a:extLst>
          </p:cNvPr>
          <p:cNvSpPr txBox="1"/>
          <p:nvPr/>
        </p:nvSpPr>
        <p:spPr>
          <a:xfrm>
            <a:off x="-91402" y="4986340"/>
            <a:ext cx="9144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000" dirty="0">
                <a:solidFill>
                  <a:srgbClr val="F9883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Win a lifetime supply of ice cream or chips</a:t>
            </a:r>
            <a:r>
              <a:rPr lang="en-US" sz="4000" dirty="0">
                <a:solidFill>
                  <a:schemeClr val="accent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?</a:t>
            </a:r>
            <a:endParaRPr lang="en-US" sz="40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480723-FAF9-E1B7-4227-594E75A6A93F}"/>
              </a:ext>
            </a:extLst>
          </p:cNvPr>
          <p:cNvSpPr txBox="1"/>
          <p:nvPr/>
        </p:nvSpPr>
        <p:spPr>
          <a:xfrm>
            <a:off x="0" y="5728936"/>
            <a:ext cx="9144000" cy="108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rgbClr val="BCEE80"/>
                </a:solidFill>
                <a:latin typeface="Caveat Brush" pitchFamily="2" charset="0"/>
              </a:rPr>
              <a:t>Wear a swimsuit in winter or </a:t>
            </a:r>
          </a:p>
          <a:p>
            <a:pPr algn="ctr">
              <a:lnSpc>
                <a:spcPts val="3500"/>
              </a:lnSpc>
            </a:pPr>
            <a:r>
              <a:rPr lang="en-US" sz="4000" dirty="0">
                <a:solidFill>
                  <a:srgbClr val="BCEE80"/>
                </a:solidFill>
                <a:latin typeface="Caveat Brush" pitchFamily="2" charset="0"/>
              </a:rPr>
              <a:t>a snowsuit in summer?</a:t>
            </a:r>
          </a:p>
        </p:txBody>
      </p:sp>
    </p:spTree>
    <p:extLst>
      <p:ext uri="{BB962C8B-B14F-4D97-AF65-F5344CB8AC3E}">
        <p14:creationId xmlns:p14="http://schemas.microsoft.com/office/powerpoint/2010/main" val="39119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1" grpId="0"/>
      <p:bldP spid="14" grpId="0"/>
      <p:bldP spid="15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8B47B-E7E8-94DD-2C75-DE3D4F7A3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B3FF1DE-4F65-BAE6-0B71-DF7955BE631C}"/>
              </a:ext>
            </a:extLst>
          </p:cNvPr>
          <p:cNvSpPr/>
          <p:nvPr/>
        </p:nvSpPr>
        <p:spPr>
          <a:xfrm>
            <a:off x="5037422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E5EFF14-E97F-1916-F5DE-2F9E1DACDFAB}"/>
              </a:ext>
            </a:extLst>
          </p:cNvPr>
          <p:cNvSpPr/>
          <p:nvPr/>
        </p:nvSpPr>
        <p:spPr>
          <a:xfrm>
            <a:off x="246672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04FE8CF-B8BA-2356-1B95-CEDCDD499798}"/>
              </a:ext>
            </a:extLst>
          </p:cNvPr>
          <p:cNvSpPr/>
          <p:nvPr/>
        </p:nvSpPr>
        <p:spPr>
          <a:xfrm>
            <a:off x="380107" y="234597"/>
            <a:ext cx="3657600" cy="852221"/>
          </a:xfrm>
          <a:custGeom>
            <a:avLst/>
            <a:gdLst/>
            <a:ahLst/>
            <a:cxnLst/>
            <a:rect l="l" t="t" r="r" b="b"/>
            <a:pathLst>
              <a:path w="3901440" h="909036">
                <a:moveTo>
                  <a:pt x="0" y="0"/>
                </a:moveTo>
                <a:lnTo>
                  <a:pt x="3901440" y="0"/>
                </a:lnTo>
                <a:lnTo>
                  <a:pt x="3901440" y="909035"/>
                </a:lnTo>
                <a:lnTo>
                  <a:pt x="0" y="909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EEE98C3-B5DF-D0FA-1754-BDDF5C36CA2A}"/>
              </a:ext>
            </a:extLst>
          </p:cNvPr>
          <p:cNvSpPr/>
          <p:nvPr/>
        </p:nvSpPr>
        <p:spPr>
          <a:xfrm>
            <a:off x="8458201" y="521389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72CB4B9-E577-37DA-6394-E4FF823A7EC4}"/>
              </a:ext>
            </a:extLst>
          </p:cNvPr>
          <p:cNvSpPr/>
          <p:nvPr/>
        </p:nvSpPr>
        <p:spPr>
          <a:xfrm>
            <a:off x="14461" y="5549842"/>
            <a:ext cx="434519" cy="622358"/>
          </a:xfrm>
          <a:custGeom>
            <a:avLst/>
            <a:gdLst/>
            <a:ahLst/>
            <a:cxnLst/>
            <a:rect l="l" t="t" r="r" b="b"/>
            <a:pathLst>
              <a:path w="463487" h="663848">
                <a:moveTo>
                  <a:pt x="0" y="0"/>
                </a:moveTo>
                <a:lnTo>
                  <a:pt x="463486" y="0"/>
                </a:lnTo>
                <a:lnTo>
                  <a:pt x="463486" y="663848"/>
                </a:lnTo>
                <a:lnTo>
                  <a:pt x="0" y="663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E2EF406-8DAC-F784-5ADB-101B898C9FB7}"/>
              </a:ext>
            </a:extLst>
          </p:cNvPr>
          <p:cNvSpPr/>
          <p:nvPr/>
        </p:nvSpPr>
        <p:spPr>
          <a:xfrm>
            <a:off x="-627615" y="6049331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96A9AB8-C08F-E628-5B93-B8D2E1395A71}"/>
              </a:ext>
            </a:extLst>
          </p:cNvPr>
          <p:cNvSpPr txBox="1"/>
          <p:nvPr/>
        </p:nvSpPr>
        <p:spPr>
          <a:xfrm>
            <a:off x="685801" y="340788"/>
            <a:ext cx="75895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>
              <a:lnSpc>
                <a:spcPts val="5057"/>
              </a:lnSpc>
              <a:buClrTx/>
            </a:pPr>
            <a:r>
              <a:rPr lang="en-US" sz="4400" kern="1200" dirty="0">
                <a:solidFill>
                  <a:srgbClr val="F98832"/>
                </a:solidFill>
                <a:latin typeface="Caveat Brush" pitchFamily="2" charset="0"/>
                <a:ea typeface="+mn-ea"/>
                <a:cs typeface="+mn-cs"/>
              </a:rPr>
              <a:t>WOULD YOU RATHER?  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6DEE789-C238-D75F-B139-A2B42ABEA2DA}"/>
              </a:ext>
            </a:extLst>
          </p:cNvPr>
          <p:cNvSpPr/>
          <p:nvPr/>
        </p:nvSpPr>
        <p:spPr>
          <a:xfrm>
            <a:off x="7830585" y="5917503"/>
            <a:ext cx="2626831" cy="2180270"/>
          </a:xfrm>
          <a:custGeom>
            <a:avLst/>
            <a:gdLst/>
            <a:ahLst/>
            <a:cxnLst/>
            <a:rect l="l" t="t" r="r" b="b"/>
            <a:pathLst>
              <a:path w="2801953" h="2325621">
                <a:moveTo>
                  <a:pt x="0" y="0"/>
                </a:moveTo>
                <a:lnTo>
                  <a:pt x="2801952" y="0"/>
                </a:lnTo>
                <a:lnTo>
                  <a:pt x="2801952" y="2325621"/>
                </a:lnTo>
                <a:lnTo>
                  <a:pt x="0" y="2325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FA1131A-9268-FC5D-012D-3141B18E85C0}"/>
              </a:ext>
            </a:extLst>
          </p:cNvPr>
          <p:cNvSpPr txBox="1"/>
          <p:nvPr/>
        </p:nvSpPr>
        <p:spPr>
          <a:xfrm>
            <a:off x="-1" y="1971160"/>
            <a:ext cx="912954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4800" dirty="0">
                <a:solidFill>
                  <a:srgbClr val="F9883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6000" dirty="0">
                <a:solidFill>
                  <a:srgbClr val="F9883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Sit through this training 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6000" dirty="0">
                <a:solidFill>
                  <a:srgbClr val="92D050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OR</a:t>
            </a:r>
            <a:r>
              <a:rPr lang="en-US" sz="6000" dirty="0">
                <a:solidFill>
                  <a:srgbClr val="F9883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6000" dirty="0">
                <a:solidFill>
                  <a:srgbClr val="F9883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be locked in a box with 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6000" dirty="0">
                <a:solidFill>
                  <a:srgbClr val="F9883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10 poisonous snakes</a:t>
            </a:r>
            <a:r>
              <a:rPr lang="en-US" sz="6000" dirty="0">
                <a:solidFill>
                  <a:schemeClr val="accent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?</a:t>
            </a:r>
            <a:endParaRPr lang="en-US" sz="60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BBA41289-7CD7-5759-8725-BDADAD35E60D}"/>
              </a:ext>
            </a:extLst>
          </p:cNvPr>
          <p:cNvSpPr/>
          <p:nvPr/>
        </p:nvSpPr>
        <p:spPr>
          <a:xfrm>
            <a:off x="8449650" y="738043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3"/>
                </a:lnTo>
                <a:lnTo>
                  <a:pt x="0" y="891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547532" y="5319920"/>
            <a:ext cx="591127" cy="846666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0425">
            <a:off x="7308801" y="5580566"/>
            <a:ext cx="1845729" cy="1172038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19947" y="5754481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02700" y="2795811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02700" y="906100"/>
            <a:ext cx="8338589" cy="1796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694"/>
              </a:lnSpc>
              <a:buClrTx/>
            </a:pPr>
            <a:r>
              <a:rPr lang="en-US" sz="80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How Breathe Savvy </a:t>
            </a:r>
          </a:p>
          <a:p>
            <a:pPr algn="ctr" defTabSz="857250">
              <a:lnSpc>
                <a:spcPts val="6694"/>
              </a:lnSpc>
              <a:buClrTx/>
            </a:pPr>
            <a:r>
              <a:rPr lang="en-US" sz="80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Are You?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3602433"/>
            <a:ext cx="8951204" cy="1438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5405"/>
              </a:lnSpc>
              <a:buClrTx/>
            </a:pPr>
            <a:r>
              <a:rPr lang="en-US" sz="6000" b="1" u="sng" dirty="0">
                <a:solidFill>
                  <a:srgbClr val="92D050"/>
                </a:solidFill>
                <a:latin typeface="Caveat Brush" pitchFamily="2" charset="0"/>
                <a:ea typeface="Century Gothic"/>
                <a:cs typeface="Century Gothic"/>
                <a:sym typeface="Century Gothic"/>
              </a:rPr>
              <a:t>  </a:t>
            </a:r>
          </a:p>
          <a:p>
            <a:pPr algn="ctr" defTabSz="857250">
              <a:lnSpc>
                <a:spcPts val="5405"/>
              </a:lnSpc>
              <a:buClrTx/>
            </a:pPr>
            <a:endParaRPr lang="en-US" sz="6193" u="sng" kern="1200" dirty="0">
              <a:solidFill>
                <a:srgbClr val="FF914D"/>
              </a:solidFill>
              <a:latin typeface="Caveat Brus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9C655-5924-7E27-C9B3-4DF9B7888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B50C894-3B96-C727-8213-84DD62B1FF0F}"/>
              </a:ext>
            </a:extLst>
          </p:cNvPr>
          <p:cNvSpPr/>
          <p:nvPr/>
        </p:nvSpPr>
        <p:spPr>
          <a:xfrm rot="-2010425">
            <a:off x="7772831" y="6123652"/>
            <a:ext cx="1475036" cy="532769"/>
          </a:xfrm>
          <a:custGeom>
            <a:avLst/>
            <a:gdLst/>
            <a:ahLst/>
            <a:cxnLst/>
            <a:rect l="l" t="t" r="r" b="b"/>
            <a:pathLst>
              <a:path w="1968778" h="1250174">
                <a:moveTo>
                  <a:pt x="0" y="0"/>
                </a:moveTo>
                <a:lnTo>
                  <a:pt x="1968779" y="0"/>
                </a:lnTo>
                <a:lnTo>
                  <a:pt x="1968779" y="1250175"/>
                </a:lnTo>
                <a:lnTo>
                  <a:pt x="0" y="1250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 descr="A map of a tobacco health care facility&#10;&#10;AI-generated content may be incorrect.">
            <a:extLst>
              <a:ext uri="{FF2B5EF4-FFF2-40B4-BE49-F238E27FC236}">
                <a16:creationId xmlns:a16="http://schemas.microsoft.com/office/drawing/2014/main" id="{73DD947C-BA09-FC5F-C1B3-E5B02010C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85" y="229696"/>
            <a:ext cx="4942924" cy="6398607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561BA8E-047B-86E8-0495-0281FA53DF03}"/>
              </a:ext>
            </a:extLst>
          </p:cNvPr>
          <p:cNvSpPr txBox="1"/>
          <p:nvPr/>
        </p:nvSpPr>
        <p:spPr>
          <a:xfrm>
            <a:off x="5223199" y="266887"/>
            <a:ext cx="3749532" cy="625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3200" u="sng" dirty="0">
                <a:solidFill>
                  <a:srgbClr val="F9883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2023-2025 Breathe Stats</a:t>
            </a:r>
          </a:p>
          <a:p>
            <a:pPr algn="ctr">
              <a:lnSpc>
                <a:spcPts val="2800"/>
              </a:lnSpc>
              <a:buClr>
                <a:schemeClr val="dk1"/>
              </a:buClr>
              <a:buSzPts val="2800"/>
            </a:pPr>
            <a:b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85 Breathe trainings! </a:t>
            </a:r>
          </a:p>
          <a:p>
            <a:pPr algn="ctr">
              <a:lnSpc>
                <a:spcPts val="2800"/>
              </a:lnSpc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(25 Breathe Refreshers, 3 teasers, &amp; 9 parent presentations)</a:t>
            </a:r>
            <a:br>
              <a:rPr lang="en-US" sz="28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</a:br>
            <a:br>
              <a:rPr lang="en-US" sz="28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Trained 1,607 people in 89 of the 92 counties!</a:t>
            </a:r>
            <a:b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  <a:p>
            <a:pPr algn="ctr">
              <a:lnSpc>
                <a:spcPts val="28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99.1% would recommend Breathe Training!</a:t>
            </a:r>
            <a:br>
              <a:rPr lang="en-US" sz="32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  <a:p>
            <a:pPr algn="ctr">
              <a:lnSpc>
                <a:spcPts val="2600"/>
              </a:lnSpc>
              <a:buClr>
                <a:schemeClr val="dk1"/>
              </a:buClr>
              <a:buSzPts val="2800"/>
            </a:pPr>
            <a:r>
              <a:rPr lang="en-US" sz="30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Those who felt prepared to discuss tobacco/smoking with parents went from 58.1% before training to 94.2% after training    </a:t>
            </a:r>
            <a:endParaRPr lang="en-US" sz="2800" kern="1200" dirty="0">
              <a:solidFill>
                <a:schemeClr val="dk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1BCDE47-F8B7-67D2-53E6-85DD2E0B8445}"/>
              </a:ext>
            </a:extLst>
          </p:cNvPr>
          <p:cNvSpPr/>
          <p:nvPr/>
        </p:nvSpPr>
        <p:spPr>
          <a:xfrm>
            <a:off x="4361518" y="5792865"/>
            <a:ext cx="583287" cy="83543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A3EA215-9B2F-1A3E-AB84-2B66518C3797}"/>
              </a:ext>
            </a:extLst>
          </p:cNvPr>
          <p:cNvSpPr/>
          <p:nvPr/>
        </p:nvSpPr>
        <p:spPr>
          <a:xfrm flipH="1">
            <a:off x="547785" y="229696"/>
            <a:ext cx="591127" cy="846666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6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e chart with text on it&#10;&#10;AI-generated content may be incorrect.">
            <a:extLst>
              <a:ext uri="{FF2B5EF4-FFF2-40B4-BE49-F238E27FC236}">
                <a16:creationId xmlns:a16="http://schemas.microsoft.com/office/drawing/2014/main" id="{BBC4548D-E9A1-9C79-63AA-FE0698920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64" y="3973276"/>
            <a:ext cx="4489818" cy="2834586"/>
          </a:xfrm>
          <a:prstGeom prst="rect">
            <a:avLst/>
          </a:prstGeom>
        </p:spPr>
      </p:pic>
      <p:pic>
        <p:nvPicPr>
          <p:cNvPr id="9" name="Picture 8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3A31AB10-B64E-4F37-0F22-F5A0532A9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1" y="1321308"/>
            <a:ext cx="5305693" cy="320961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flipH="1">
            <a:off x="708206" y="6061745"/>
            <a:ext cx="527036" cy="746118"/>
          </a:xfrm>
          <a:custGeom>
            <a:avLst/>
            <a:gdLst/>
            <a:ahLst/>
            <a:cxnLst/>
            <a:rect l="l" t="t" r="r" b="b"/>
            <a:pathLst>
              <a:path w="630535" h="903110">
                <a:moveTo>
                  <a:pt x="630535" y="0"/>
                </a:moveTo>
                <a:lnTo>
                  <a:pt x="0" y="0"/>
                </a:lnTo>
                <a:lnTo>
                  <a:pt x="0" y="903111"/>
                </a:lnTo>
                <a:lnTo>
                  <a:pt x="630535" y="903111"/>
                </a:lnTo>
                <a:lnTo>
                  <a:pt x="63053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9185" y="5749670"/>
            <a:ext cx="527035" cy="746118"/>
          </a:xfrm>
          <a:custGeom>
            <a:avLst/>
            <a:gdLst/>
            <a:ahLst/>
            <a:cxnLst/>
            <a:rect l="l" t="t" r="r" b="b"/>
            <a:pathLst>
              <a:path w="622173" h="891134">
                <a:moveTo>
                  <a:pt x="0" y="0"/>
                </a:moveTo>
                <a:lnTo>
                  <a:pt x="622173" y="0"/>
                </a:lnTo>
                <a:lnTo>
                  <a:pt x="622173" y="891134"/>
                </a:lnTo>
                <a:lnTo>
                  <a:pt x="0" y="891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402705" y="1321308"/>
            <a:ext cx="8338589" cy="0"/>
          </a:xfrm>
          <a:prstGeom prst="line">
            <a:avLst/>
          </a:prstGeom>
          <a:ln w="57150" cap="flat">
            <a:solidFill>
              <a:srgbClr val="C9E265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1" y="368629"/>
            <a:ext cx="9144000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6000"/>
              </a:lnSpc>
              <a:buClrTx/>
            </a:pPr>
            <a:r>
              <a:rPr lang="en-US" sz="6600" kern="1200" dirty="0">
                <a:solidFill>
                  <a:srgbClr val="FF914D"/>
                </a:solidFill>
                <a:latin typeface="Caveat Brush" pitchFamily="2" charset="0"/>
                <a:ea typeface="+mn-ea"/>
                <a:cs typeface="+mn-cs"/>
              </a:rPr>
              <a:t>Parent Surveys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FB2BE-93AF-6485-5643-B2BDA8FF9737}"/>
              </a:ext>
            </a:extLst>
          </p:cNvPr>
          <p:cNvSpPr txBox="1"/>
          <p:nvPr/>
        </p:nvSpPr>
        <p:spPr>
          <a:xfrm rot="21304683">
            <a:off x="403948" y="3499989"/>
            <a:ext cx="8513336" cy="88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ts val="6000"/>
              </a:lnSpc>
              <a:buClrTx/>
            </a:pPr>
            <a:r>
              <a:rPr lang="en-US" sz="6000" kern="1200" dirty="0">
                <a:solidFill>
                  <a:srgbClr val="FF914D"/>
                </a:solidFill>
                <a:highlight>
                  <a:srgbClr val="BCEE80"/>
                </a:highlight>
                <a:latin typeface="Caveat Brush" pitchFamily="2" charset="0"/>
              </a:rPr>
              <a:t>Thanks for all your hard work!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97420F4-865F-853C-3EB1-8E4401D7E5FC}"/>
              </a:ext>
            </a:extLst>
          </p:cNvPr>
          <p:cNvSpPr txBox="1"/>
          <p:nvPr/>
        </p:nvSpPr>
        <p:spPr>
          <a:xfrm>
            <a:off x="4602674" y="1598113"/>
            <a:ext cx="4560312" cy="1463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buClr>
                <a:schemeClr val="dk1"/>
              </a:buClr>
              <a:buSzPts val="2800"/>
            </a:pPr>
            <a:r>
              <a:rPr lang="en-US" sz="3000" dirty="0">
                <a:solidFill>
                  <a:schemeClr val="tx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570 Parent Surveys completed representing 31 counties!</a:t>
            </a:r>
            <a:br>
              <a:rPr lang="en-US" sz="3200" dirty="0">
                <a:solidFill>
                  <a:schemeClr val="tx1"/>
                </a:solidFill>
                <a:latin typeface="Caveat Brush" pitchFamily="2" charset="0"/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tx1"/>
              </a:solidFill>
              <a:latin typeface="Caveat Brush" pitchFamily="2" charset="0"/>
              <a:ea typeface="Calibri"/>
              <a:cs typeface="Calibri"/>
              <a:sym typeface="Calibri"/>
            </a:endParaRPr>
          </a:p>
          <a:p>
            <a:pPr algn="ctr">
              <a:lnSpc>
                <a:spcPts val="28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rgbClr val="F98832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&lt;&lt;  English Surveys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44471-0557-ACFA-A481-1192187A3273}"/>
              </a:ext>
            </a:extLst>
          </p:cNvPr>
          <p:cNvSpPr txBox="1"/>
          <p:nvPr/>
        </p:nvSpPr>
        <p:spPr>
          <a:xfrm>
            <a:off x="1355411" y="5446368"/>
            <a:ext cx="3749532" cy="386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buClr>
                <a:schemeClr val="dk1"/>
              </a:buClr>
              <a:buSzPts val="2800"/>
            </a:pPr>
            <a:r>
              <a:rPr lang="en-US" sz="3200" dirty="0">
                <a:solidFill>
                  <a:schemeClr val="accent6"/>
                </a:solidFill>
                <a:latin typeface="Caveat Brush" pitchFamily="2" charset="0"/>
                <a:ea typeface="Calibri"/>
                <a:cs typeface="Calibri"/>
                <a:sym typeface="Calibri"/>
              </a:rPr>
              <a:t>Spanish Surveys &gt;&gt;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F24FFCE-D084-8565-693D-427307325935}"/>
                  </a:ext>
                </a:extLst>
              </p14:cNvPr>
              <p14:cNvContentPartPr/>
              <p14:nvPr/>
            </p14:nvContentPartPr>
            <p14:xfrm>
              <a:off x="1313895" y="1588753"/>
              <a:ext cx="1144440" cy="18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F24FFCE-D084-8565-693D-4273073259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9895" y="1480753"/>
                <a:ext cx="1252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6D2FE43-DB4A-C291-723F-696C3C03195B}"/>
                  </a:ext>
                </a:extLst>
              </p14:cNvPr>
              <p14:cNvContentPartPr/>
              <p14:nvPr/>
            </p14:nvContentPartPr>
            <p14:xfrm>
              <a:off x="3089415" y="1606753"/>
              <a:ext cx="8611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6D2FE43-DB4A-C291-723F-696C3C0319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5415" y="1498753"/>
                <a:ext cx="968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9BBB5B3-E4A5-3C45-FC66-12FF33B9D621}"/>
                  </a:ext>
                </a:extLst>
              </p14:cNvPr>
              <p14:cNvContentPartPr/>
              <p14:nvPr/>
            </p14:nvContentPartPr>
            <p14:xfrm>
              <a:off x="1064775" y="1801873"/>
              <a:ext cx="923760" cy="18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9BBB5B3-E4A5-3C45-FC66-12FF33B9D6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1135" y="1693873"/>
                <a:ext cx="10314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BDE7B0-ABB3-DF12-F37D-69D4A8E4727B}"/>
                  </a:ext>
                </a:extLst>
              </p14:cNvPr>
              <p14:cNvContentPartPr/>
              <p14:nvPr/>
            </p14:nvContentPartPr>
            <p14:xfrm>
              <a:off x="381495" y="2858473"/>
              <a:ext cx="95004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BDE7B0-ABB3-DF12-F37D-69D4A8E472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7495" y="2750473"/>
                <a:ext cx="1057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55D15EE-E6B2-B31C-76DB-E36E03150475}"/>
                  </a:ext>
                </a:extLst>
              </p14:cNvPr>
              <p14:cNvContentPartPr/>
              <p14:nvPr/>
            </p14:nvContentPartPr>
            <p14:xfrm>
              <a:off x="319215" y="3089233"/>
              <a:ext cx="994680" cy="18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55D15EE-E6B2-B31C-76DB-E36E031504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575" y="2981233"/>
                <a:ext cx="1102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A06537C-2B24-7D7C-60E8-60BD8859BE89}"/>
                  </a:ext>
                </a:extLst>
              </p14:cNvPr>
              <p14:cNvContentPartPr/>
              <p14:nvPr/>
            </p14:nvContentPartPr>
            <p14:xfrm>
              <a:off x="4021455" y="2236753"/>
              <a:ext cx="9579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A06537C-2B24-7D7C-60E8-60BD8859BE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67815" y="2129113"/>
                <a:ext cx="1065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6195C41-AFF7-2F1A-B894-4A882215AECB}"/>
                  </a:ext>
                </a:extLst>
              </p14:cNvPr>
              <p14:cNvContentPartPr/>
              <p14:nvPr/>
            </p14:nvContentPartPr>
            <p14:xfrm>
              <a:off x="8059782" y="6489011"/>
              <a:ext cx="959051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6195C41-AFF7-2F1A-B894-4A882215AE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05781" y="6381011"/>
                <a:ext cx="106669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5EA7E8-8BF7-E210-A747-693E3A7D71DA}"/>
                  </a:ext>
                </a:extLst>
              </p14:cNvPr>
              <p14:cNvContentPartPr/>
              <p14:nvPr/>
            </p14:nvContentPartPr>
            <p14:xfrm>
              <a:off x="621503" y="3781936"/>
              <a:ext cx="9489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5EA7E8-8BF7-E210-A747-693E3A7D71D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7503" y="3673936"/>
                <a:ext cx="1056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EA29E7B-C129-1C64-872B-F195C3B7F6D4}"/>
                  </a:ext>
                </a:extLst>
              </p14:cNvPr>
              <p14:cNvContentPartPr/>
              <p14:nvPr/>
            </p14:nvContentPartPr>
            <p14:xfrm>
              <a:off x="1038383" y="4172176"/>
              <a:ext cx="941400" cy="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EA29E7B-C129-1C64-872B-F195C3B7F6D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4383" y="4064176"/>
                <a:ext cx="10490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A898049-CCAF-24E4-1486-A0FE75D4FE7B}"/>
                  </a:ext>
                </a:extLst>
              </p14:cNvPr>
              <p14:cNvContentPartPr/>
              <p14:nvPr/>
            </p14:nvContentPartPr>
            <p14:xfrm>
              <a:off x="4020983" y="3745936"/>
              <a:ext cx="1083960" cy="2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A898049-CCAF-24E4-1486-A0FE75D4FE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7343" y="3637936"/>
                <a:ext cx="1191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0D5C461-A1EC-03D7-6884-2E0828C8CE0B}"/>
                  </a:ext>
                </a:extLst>
              </p14:cNvPr>
              <p14:cNvContentPartPr/>
              <p14:nvPr/>
            </p14:nvContentPartPr>
            <p14:xfrm>
              <a:off x="4127903" y="3524176"/>
              <a:ext cx="78084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0D5C461-A1EC-03D7-6884-2E0828C8CE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73903" y="3416536"/>
                <a:ext cx="888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04880D3-F272-73D2-CE1D-12476EE4A905}"/>
                  </a:ext>
                </a:extLst>
              </p14:cNvPr>
              <p14:cNvContentPartPr/>
              <p14:nvPr/>
            </p14:nvContentPartPr>
            <p14:xfrm>
              <a:off x="4252463" y="3115576"/>
              <a:ext cx="896040" cy="1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04880D3-F272-73D2-CE1D-12476EE4A90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98463" y="3007936"/>
                <a:ext cx="1003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6906880-33B3-E761-D3C7-1DBBA50215F0}"/>
                  </a:ext>
                </a:extLst>
              </p14:cNvPr>
              <p14:cNvContentPartPr/>
              <p14:nvPr/>
            </p14:nvContentPartPr>
            <p14:xfrm>
              <a:off x="4234463" y="2867536"/>
              <a:ext cx="8427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6906880-33B3-E761-D3C7-1DBBA50215F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80463" y="2759536"/>
                <a:ext cx="9504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1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55A11"/>
      </a:hlink>
      <a:folHlink>
        <a:srgbClr val="C55A1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828</Words>
  <Application>Microsoft Office PowerPoint</Application>
  <PresentationFormat>On-screen Show (4:3)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Caveat Brush</vt:lpstr>
      <vt:lpstr>Atma</vt:lpstr>
      <vt:lpstr>Verdana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Complete  Pre-Assessment</dc:title>
  <dc:creator>Tanya Shelburne</dc:creator>
  <cp:lastModifiedBy>Tanya Shelburne</cp:lastModifiedBy>
  <cp:revision>31</cp:revision>
  <dcterms:modified xsi:type="dcterms:W3CDTF">2025-09-10T14:10:58Z</dcterms:modified>
</cp:coreProperties>
</file>