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0" r:id="rId1"/>
  </p:sldMasterIdLst>
  <p:notesMasterIdLst>
    <p:notesMasterId r:id="rId37"/>
  </p:notesMasterIdLst>
  <p:sldIdLst>
    <p:sldId id="2146847508" r:id="rId2"/>
    <p:sldId id="2146847510" r:id="rId3"/>
    <p:sldId id="2146847509" r:id="rId4"/>
    <p:sldId id="460" r:id="rId5"/>
    <p:sldId id="2146847486" r:id="rId6"/>
    <p:sldId id="2146847499" r:id="rId7"/>
    <p:sldId id="2146847500" r:id="rId8"/>
    <p:sldId id="2146847526" r:id="rId9"/>
    <p:sldId id="2146847488" r:id="rId10"/>
    <p:sldId id="2146847506" r:id="rId11"/>
    <p:sldId id="2146847496" r:id="rId12"/>
    <p:sldId id="2146847497" r:id="rId13"/>
    <p:sldId id="2146847507" r:id="rId14"/>
    <p:sldId id="2146847522" r:id="rId15"/>
    <p:sldId id="2146847525" r:id="rId16"/>
    <p:sldId id="2146847498" r:id="rId17"/>
    <p:sldId id="2146847492" r:id="rId18"/>
    <p:sldId id="2146847493" r:id="rId19"/>
    <p:sldId id="415" r:id="rId20"/>
    <p:sldId id="2146847495" r:id="rId21"/>
    <p:sldId id="2146847501" r:id="rId22"/>
    <p:sldId id="2146847502" r:id="rId23"/>
    <p:sldId id="2146847487" r:id="rId24"/>
    <p:sldId id="2146847494" r:id="rId25"/>
    <p:sldId id="2146847504" r:id="rId26"/>
    <p:sldId id="2146847527" r:id="rId27"/>
    <p:sldId id="442" r:id="rId28"/>
    <p:sldId id="2146847516" r:id="rId29"/>
    <p:sldId id="2146847528" r:id="rId30"/>
    <p:sldId id="2146847517" r:id="rId31"/>
    <p:sldId id="2146847518" r:id="rId32"/>
    <p:sldId id="2146847520" r:id="rId33"/>
    <p:sldId id="2146847485" r:id="rId34"/>
    <p:sldId id="2146847490" r:id="rId35"/>
    <p:sldId id="2146847524" r:id="rId36"/>
  </p:sldIdLst>
  <p:sldSz cx="9144000" cy="6858000" type="screen4x3"/>
  <p:notesSz cx="7102475" cy="9388475"/>
  <p:embeddedFontLst>
    <p:embeddedFont>
      <p:font typeface="Atma" panose="020B0604020202020204" charset="0"/>
      <p:regular r:id="rId38"/>
      <p:bold r:id="rId39"/>
      <p:italic r:id="rId40"/>
      <p:boldItalic r:id="rId41"/>
    </p:embeddedFont>
    <p:embeddedFont>
      <p:font typeface="Caveat Brush" pitchFamily="2" charset="0"/>
      <p:regular r:id="rId42"/>
    </p:embeddedFont>
    <p:embeddedFont>
      <p:font typeface="Open Sans" panose="020B0606030504020204" pitchFamily="34" charset="0"/>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8832"/>
    <a:srgbClr val="BCEE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10640F-A1E5-4B39-B768-BD1F71AC4E3B}" v="2210" dt="2025-09-19T15:42:29.6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autoAdjust="0"/>
    <p:restoredTop sz="85025" autoAdjust="0"/>
  </p:normalViewPr>
  <p:slideViewPr>
    <p:cSldViewPr snapToGrid="0">
      <p:cViewPr varScale="1">
        <p:scale>
          <a:sx n="62" d="100"/>
          <a:sy n="62" d="100"/>
        </p:scale>
        <p:origin x="1469" y="2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nya Shelburne" userId="5a8aca72b4acc242" providerId="LiveId" clId="{57E2D1BA-8954-4BA3-B98C-BA53A2F866D0}"/>
    <pc:docChg chg="undo custSel addSld delSld modSld sldOrd">
      <pc:chgData name="Tanya Shelburne" userId="5a8aca72b4acc242" providerId="LiveId" clId="{57E2D1BA-8954-4BA3-B98C-BA53A2F866D0}" dt="2025-09-19T15:42:47.853" v="3936" actId="47"/>
      <pc:docMkLst>
        <pc:docMk/>
      </pc:docMkLst>
      <pc:sldChg chg="del">
        <pc:chgData name="Tanya Shelburne" userId="5a8aca72b4acc242" providerId="LiveId" clId="{57E2D1BA-8954-4BA3-B98C-BA53A2F866D0}" dt="2025-09-15T01:38:14.157" v="88" actId="47"/>
        <pc:sldMkLst>
          <pc:docMk/>
          <pc:sldMk cId="0" sldId="259"/>
        </pc:sldMkLst>
      </pc:sldChg>
      <pc:sldChg chg="modSp del mod">
        <pc:chgData name="Tanya Shelburne" userId="5a8aca72b4acc242" providerId="LiveId" clId="{57E2D1BA-8954-4BA3-B98C-BA53A2F866D0}" dt="2025-09-15T01:35:28.881" v="64" actId="47"/>
        <pc:sldMkLst>
          <pc:docMk/>
          <pc:sldMk cId="0" sldId="394"/>
        </pc:sldMkLst>
      </pc:sldChg>
      <pc:sldChg chg="modSp del">
        <pc:chgData name="Tanya Shelburne" userId="5a8aca72b4acc242" providerId="LiveId" clId="{57E2D1BA-8954-4BA3-B98C-BA53A2F866D0}" dt="2025-09-15T17:26:54.472" v="1832" actId="47"/>
        <pc:sldMkLst>
          <pc:docMk/>
          <pc:sldMk cId="4079122304" sldId="416"/>
        </pc:sldMkLst>
      </pc:sldChg>
      <pc:sldChg chg="modSp del mod">
        <pc:chgData name="Tanya Shelburne" userId="5a8aca72b4acc242" providerId="LiveId" clId="{57E2D1BA-8954-4BA3-B98C-BA53A2F866D0}" dt="2025-09-17T16:03:51.051" v="3124" actId="47"/>
        <pc:sldMkLst>
          <pc:docMk/>
          <pc:sldMk cId="2084807432" sldId="418"/>
        </pc:sldMkLst>
      </pc:sldChg>
      <pc:sldChg chg="del">
        <pc:chgData name="Tanya Shelburne" userId="5a8aca72b4acc242" providerId="LiveId" clId="{57E2D1BA-8954-4BA3-B98C-BA53A2F866D0}" dt="2025-09-15T01:37:28.646" v="87" actId="47"/>
        <pc:sldMkLst>
          <pc:docMk/>
          <pc:sldMk cId="3255723885" sldId="420"/>
        </pc:sldMkLst>
      </pc:sldChg>
      <pc:sldChg chg="del">
        <pc:chgData name="Tanya Shelburne" userId="5a8aca72b4acc242" providerId="LiveId" clId="{57E2D1BA-8954-4BA3-B98C-BA53A2F866D0}" dt="2025-09-15T01:38:15.775" v="89" actId="47"/>
        <pc:sldMkLst>
          <pc:docMk/>
          <pc:sldMk cId="1773160984" sldId="427"/>
        </pc:sldMkLst>
      </pc:sldChg>
      <pc:sldChg chg="add del">
        <pc:chgData name="Tanya Shelburne" userId="5a8aca72b4acc242" providerId="LiveId" clId="{57E2D1BA-8954-4BA3-B98C-BA53A2F866D0}" dt="2025-09-15T01:37:24.790" v="86"/>
        <pc:sldMkLst>
          <pc:docMk/>
          <pc:sldMk cId="228542728" sldId="429"/>
        </pc:sldMkLst>
      </pc:sldChg>
      <pc:sldChg chg="add">
        <pc:chgData name="Tanya Shelburne" userId="5a8aca72b4acc242" providerId="LiveId" clId="{57E2D1BA-8954-4BA3-B98C-BA53A2F866D0}" dt="2025-09-17T15:56:56.976" v="2943"/>
        <pc:sldMkLst>
          <pc:docMk/>
          <pc:sldMk cId="1364903342" sldId="442"/>
        </pc:sldMkLst>
      </pc:sldChg>
      <pc:sldChg chg="add del">
        <pc:chgData name="Tanya Shelburne" userId="5a8aca72b4acc242" providerId="LiveId" clId="{57E2D1BA-8954-4BA3-B98C-BA53A2F866D0}" dt="2025-09-15T01:39:54.766" v="91"/>
        <pc:sldMkLst>
          <pc:docMk/>
          <pc:sldMk cId="3911956213" sldId="460"/>
        </pc:sldMkLst>
      </pc:sldChg>
      <pc:sldChg chg="modSp add mod">
        <pc:chgData name="Tanya Shelburne" userId="5a8aca72b4acc242" providerId="LiveId" clId="{57E2D1BA-8954-4BA3-B98C-BA53A2F866D0}" dt="2025-09-15T16:43:34.785" v="136" actId="20577"/>
        <pc:sldMkLst>
          <pc:docMk/>
          <pc:sldMk cId="163200558" sldId="2146847486"/>
        </pc:sldMkLst>
        <pc:spChg chg="mod">
          <ac:chgData name="Tanya Shelburne" userId="5a8aca72b4acc242" providerId="LiveId" clId="{57E2D1BA-8954-4BA3-B98C-BA53A2F866D0}" dt="2025-09-15T16:43:34.785" v="136" actId="20577"/>
          <ac:spMkLst>
            <pc:docMk/>
            <pc:sldMk cId="163200558" sldId="2146847486"/>
            <ac:spMk id="12" creationId="{00000000-0000-0000-0000-000000000000}"/>
          </ac:spMkLst>
        </pc:spChg>
      </pc:sldChg>
      <pc:sldChg chg="modSp mod modAnim">
        <pc:chgData name="Tanya Shelburne" userId="5a8aca72b4acc242" providerId="LiveId" clId="{57E2D1BA-8954-4BA3-B98C-BA53A2F866D0}" dt="2025-09-17T22:32:08.485" v="3349" actId="20577"/>
        <pc:sldMkLst>
          <pc:docMk/>
          <pc:sldMk cId="1387320535" sldId="2146847487"/>
        </pc:sldMkLst>
        <pc:spChg chg="mod">
          <ac:chgData name="Tanya Shelburne" userId="5a8aca72b4acc242" providerId="LiveId" clId="{57E2D1BA-8954-4BA3-B98C-BA53A2F866D0}" dt="2025-09-17T22:32:08.485" v="3349" actId="20577"/>
          <ac:spMkLst>
            <pc:docMk/>
            <pc:sldMk cId="1387320535" sldId="2146847487"/>
            <ac:spMk id="12" creationId="{00000000-0000-0000-0000-000000000000}"/>
          </ac:spMkLst>
        </pc:spChg>
      </pc:sldChg>
      <pc:sldChg chg="addSp delSp modSp mod modAnim">
        <pc:chgData name="Tanya Shelburne" userId="5a8aca72b4acc242" providerId="LiveId" clId="{57E2D1BA-8954-4BA3-B98C-BA53A2F866D0}" dt="2025-09-17T15:17:39.674" v="1874" actId="1076"/>
        <pc:sldMkLst>
          <pc:docMk/>
          <pc:sldMk cId="2530133672" sldId="2146847488"/>
        </pc:sldMkLst>
        <pc:spChg chg="mod">
          <ac:chgData name="Tanya Shelburne" userId="5a8aca72b4acc242" providerId="LiveId" clId="{57E2D1BA-8954-4BA3-B98C-BA53A2F866D0}" dt="2025-09-15T16:46:41.870" v="177" actId="14100"/>
          <ac:spMkLst>
            <pc:docMk/>
            <pc:sldMk cId="2530133672" sldId="2146847488"/>
            <ac:spMk id="7" creationId="{00000000-0000-0000-0000-000000000000}"/>
          </ac:spMkLst>
        </pc:spChg>
        <pc:spChg chg="mod">
          <ac:chgData name="Tanya Shelburne" userId="5a8aca72b4acc242" providerId="LiveId" clId="{57E2D1BA-8954-4BA3-B98C-BA53A2F866D0}" dt="2025-09-17T15:17:39.674" v="1874" actId="1076"/>
          <ac:spMkLst>
            <pc:docMk/>
            <pc:sldMk cId="2530133672" sldId="2146847488"/>
            <ac:spMk id="12" creationId="{00000000-0000-0000-0000-000000000000}"/>
          </ac:spMkLst>
        </pc:spChg>
        <pc:picChg chg="add mod ord">
          <ac:chgData name="Tanya Shelburne" userId="5a8aca72b4acc242" providerId="LiveId" clId="{57E2D1BA-8954-4BA3-B98C-BA53A2F866D0}" dt="2025-09-15T16:46:34.926" v="176" actId="167"/>
          <ac:picMkLst>
            <pc:docMk/>
            <pc:sldMk cId="2530133672" sldId="2146847488"/>
            <ac:picMk id="2" creationId="{648AEBF4-A964-40A0-9F5D-0134DB15ED8F}"/>
          </ac:picMkLst>
        </pc:picChg>
      </pc:sldChg>
      <pc:sldChg chg="del">
        <pc:chgData name="Tanya Shelburne" userId="5a8aca72b4acc242" providerId="LiveId" clId="{57E2D1BA-8954-4BA3-B98C-BA53A2F866D0}" dt="2025-09-15T17:19:29.121" v="1465" actId="47"/>
        <pc:sldMkLst>
          <pc:docMk/>
          <pc:sldMk cId="897755783" sldId="2146847489"/>
        </pc:sldMkLst>
      </pc:sldChg>
      <pc:sldChg chg="delSp modSp mod modAnim">
        <pc:chgData name="Tanya Shelburne" userId="5a8aca72b4acc242" providerId="LiveId" clId="{57E2D1BA-8954-4BA3-B98C-BA53A2F866D0}" dt="2025-09-19T15:42:29.632" v="3935" actId="20577"/>
        <pc:sldMkLst>
          <pc:docMk/>
          <pc:sldMk cId="3962103248" sldId="2146847490"/>
        </pc:sldMkLst>
        <pc:spChg chg="mod">
          <ac:chgData name="Tanya Shelburne" userId="5a8aca72b4acc242" providerId="LiveId" clId="{57E2D1BA-8954-4BA3-B98C-BA53A2F866D0}" dt="2025-09-19T15:42:29.632" v="3935" actId="20577"/>
          <ac:spMkLst>
            <pc:docMk/>
            <pc:sldMk cId="3962103248" sldId="2146847490"/>
            <ac:spMk id="3" creationId="{14199E3E-7657-FA06-E98F-05A4F3493C77}"/>
          </ac:spMkLst>
        </pc:spChg>
        <pc:spChg chg="ord">
          <ac:chgData name="Tanya Shelburne" userId="5a8aca72b4acc242" providerId="LiveId" clId="{57E2D1BA-8954-4BA3-B98C-BA53A2F866D0}" dt="2025-09-15T17:24:10.044" v="1817" actId="167"/>
          <ac:spMkLst>
            <pc:docMk/>
            <pc:sldMk cId="3962103248" sldId="2146847490"/>
            <ac:spMk id="9" creationId="{00000000-0000-0000-0000-000000000000}"/>
          </ac:spMkLst>
        </pc:spChg>
      </pc:sldChg>
      <pc:sldChg chg="modSp mod">
        <pc:chgData name="Tanya Shelburne" userId="5a8aca72b4acc242" providerId="LiveId" clId="{57E2D1BA-8954-4BA3-B98C-BA53A2F866D0}" dt="2025-09-15T17:06:28.850" v="888" actId="20577"/>
        <pc:sldMkLst>
          <pc:docMk/>
          <pc:sldMk cId="2050705265" sldId="2146847492"/>
        </pc:sldMkLst>
        <pc:spChg chg="mod">
          <ac:chgData name="Tanya Shelburne" userId="5a8aca72b4acc242" providerId="LiveId" clId="{57E2D1BA-8954-4BA3-B98C-BA53A2F866D0}" dt="2025-09-15T17:06:28.850" v="888" actId="20577"/>
          <ac:spMkLst>
            <pc:docMk/>
            <pc:sldMk cId="2050705265" sldId="2146847492"/>
            <ac:spMk id="12" creationId="{00000000-0000-0000-0000-000000000000}"/>
          </ac:spMkLst>
        </pc:spChg>
      </pc:sldChg>
      <pc:sldChg chg="delSp modSp mod modAnim">
        <pc:chgData name="Tanya Shelburne" userId="5a8aca72b4acc242" providerId="LiveId" clId="{57E2D1BA-8954-4BA3-B98C-BA53A2F866D0}" dt="2025-09-17T22:25:34.246" v="3268" actId="20577"/>
        <pc:sldMkLst>
          <pc:docMk/>
          <pc:sldMk cId="347816730" sldId="2146847493"/>
        </pc:sldMkLst>
        <pc:spChg chg="mod">
          <ac:chgData name="Tanya Shelburne" userId="5a8aca72b4acc242" providerId="LiveId" clId="{57E2D1BA-8954-4BA3-B98C-BA53A2F866D0}" dt="2025-09-17T22:25:34.246" v="3268" actId="20577"/>
          <ac:spMkLst>
            <pc:docMk/>
            <pc:sldMk cId="347816730" sldId="2146847493"/>
            <ac:spMk id="12" creationId="{00000000-0000-0000-0000-000000000000}"/>
          </ac:spMkLst>
        </pc:spChg>
      </pc:sldChg>
      <pc:sldChg chg="modSp add del mod modAnim">
        <pc:chgData name="Tanya Shelburne" userId="5a8aca72b4acc242" providerId="LiveId" clId="{57E2D1BA-8954-4BA3-B98C-BA53A2F866D0}" dt="2025-09-17T22:35:37.224" v="3438" actId="20577"/>
        <pc:sldMkLst>
          <pc:docMk/>
          <pc:sldMk cId="1157961246" sldId="2146847494"/>
        </pc:sldMkLst>
        <pc:spChg chg="mod">
          <ac:chgData name="Tanya Shelburne" userId="5a8aca72b4acc242" providerId="LiveId" clId="{57E2D1BA-8954-4BA3-B98C-BA53A2F866D0}" dt="2025-09-17T22:35:37.224" v="3438" actId="20577"/>
          <ac:spMkLst>
            <pc:docMk/>
            <pc:sldMk cId="1157961246" sldId="2146847494"/>
            <ac:spMk id="12" creationId="{00000000-0000-0000-0000-000000000000}"/>
          </ac:spMkLst>
        </pc:spChg>
      </pc:sldChg>
      <pc:sldChg chg="modSp mod modAnim">
        <pc:chgData name="Tanya Shelburne" userId="5a8aca72b4acc242" providerId="LiveId" clId="{57E2D1BA-8954-4BA3-B98C-BA53A2F866D0}" dt="2025-09-19T13:01:41.477" v="3834" actId="20577"/>
        <pc:sldMkLst>
          <pc:docMk/>
          <pc:sldMk cId="3377913266" sldId="2146847495"/>
        </pc:sldMkLst>
        <pc:spChg chg="mod">
          <ac:chgData name="Tanya Shelburne" userId="5a8aca72b4acc242" providerId="LiveId" clId="{57E2D1BA-8954-4BA3-B98C-BA53A2F866D0}" dt="2025-09-19T13:01:41.477" v="3834" actId="20577"/>
          <ac:spMkLst>
            <pc:docMk/>
            <pc:sldMk cId="3377913266" sldId="2146847495"/>
            <ac:spMk id="12" creationId="{00000000-0000-0000-0000-000000000000}"/>
          </ac:spMkLst>
        </pc:spChg>
      </pc:sldChg>
      <pc:sldChg chg="delSp modSp mod modAnim">
        <pc:chgData name="Tanya Shelburne" userId="5a8aca72b4acc242" providerId="LiveId" clId="{57E2D1BA-8954-4BA3-B98C-BA53A2F866D0}" dt="2025-09-17T22:16:48.376" v="3209"/>
        <pc:sldMkLst>
          <pc:docMk/>
          <pc:sldMk cId="1686274987" sldId="2146847496"/>
        </pc:sldMkLst>
        <pc:spChg chg="mod">
          <ac:chgData name="Tanya Shelburne" userId="5a8aca72b4acc242" providerId="LiveId" clId="{57E2D1BA-8954-4BA3-B98C-BA53A2F866D0}" dt="2025-09-15T16:56:44.875" v="548" actId="1076"/>
          <ac:spMkLst>
            <pc:docMk/>
            <pc:sldMk cId="1686274987" sldId="2146847496"/>
            <ac:spMk id="9" creationId="{00000000-0000-0000-0000-000000000000}"/>
          </ac:spMkLst>
        </pc:spChg>
        <pc:spChg chg="mod">
          <ac:chgData name="Tanya Shelburne" userId="5a8aca72b4acc242" providerId="LiveId" clId="{57E2D1BA-8954-4BA3-B98C-BA53A2F866D0}" dt="2025-09-17T15:20:41.160" v="1883" actId="115"/>
          <ac:spMkLst>
            <pc:docMk/>
            <pc:sldMk cId="1686274987" sldId="2146847496"/>
            <ac:spMk id="12" creationId="{00000000-0000-0000-0000-000000000000}"/>
          </ac:spMkLst>
        </pc:spChg>
      </pc:sldChg>
      <pc:sldChg chg="addSp delSp modSp mod modAnim">
        <pc:chgData name="Tanya Shelburne" userId="5a8aca72b4acc242" providerId="LiveId" clId="{57E2D1BA-8954-4BA3-B98C-BA53A2F866D0}" dt="2025-09-17T15:32:10.726" v="2298" actId="1076"/>
        <pc:sldMkLst>
          <pc:docMk/>
          <pc:sldMk cId="1439489813" sldId="2146847497"/>
        </pc:sldMkLst>
        <pc:spChg chg="mod">
          <ac:chgData name="Tanya Shelburne" userId="5a8aca72b4acc242" providerId="LiveId" clId="{57E2D1BA-8954-4BA3-B98C-BA53A2F866D0}" dt="2025-09-17T15:21:34.602" v="1922" actId="20577"/>
          <ac:spMkLst>
            <pc:docMk/>
            <pc:sldMk cId="1439489813" sldId="2146847497"/>
            <ac:spMk id="10" creationId="{00000000-0000-0000-0000-000000000000}"/>
          </ac:spMkLst>
        </pc:spChg>
        <pc:spChg chg="add mod">
          <ac:chgData name="Tanya Shelburne" userId="5a8aca72b4acc242" providerId="LiveId" clId="{57E2D1BA-8954-4BA3-B98C-BA53A2F866D0}" dt="2025-09-17T15:32:10.726" v="2298" actId="1076"/>
          <ac:spMkLst>
            <pc:docMk/>
            <pc:sldMk cId="1439489813" sldId="2146847497"/>
            <ac:spMk id="11" creationId="{FDC59189-B3D0-920A-3BAA-A4C9F6C2EEF4}"/>
          </ac:spMkLst>
        </pc:spChg>
        <pc:picChg chg="add mod ord">
          <ac:chgData name="Tanya Shelburne" userId="5a8aca72b4acc242" providerId="LiveId" clId="{57E2D1BA-8954-4BA3-B98C-BA53A2F866D0}" dt="2025-09-17T15:24:36.056" v="2115" actId="167"/>
          <ac:picMkLst>
            <pc:docMk/>
            <pc:sldMk cId="1439489813" sldId="2146847497"/>
            <ac:picMk id="3" creationId="{421D7925-7498-8F8B-9B23-30A26BA02AF7}"/>
          </ac:picMkLst>
        </pc:picChg>
      </pc:sldChg>
      <pc:sldChg chg="modSp mod">
        <pc:chgData name="Tanya Shelburne" userId="5a8aca72b4acc242" providerId="LiveId" clId="{57E2D1BA-8954-4BA3-B98C-BA53A2F866D0}" dt="2025-09-15T16:59:21.452" v="616" actId="20577"/>
        <pc:sldMkLst>
          <pc:docMk/>
          <pc:sldMk cId="2404204227" sldId="2146847498"/>
        </pc:sldMkLst>
        <pc:spChg chg="mod">
          <ac:chgData name="Tanya Shelburne" userId="5a8aca72b4acc242" providerId="LiveId" clId="{57E2D1BA-8954-4BA3-B98C-BA53A2F866D0}" dt="2025-09-15T16:59:21.452" v="616" actId="20577"/>
          <ac:spMkLst>
            <pc:docMk/>
            <pc:sldMk cId="2404204227" sldId="2146847498"/>
            <ac:spMk id="12" creationId="{00000000-0000-0000-0000-000000000000}"/>
          </ac:spMkLst>
        </pc:spChg>
      </pc:sldChg>
      <pc:sldChg chg="modSp mod modAnim">
        <pc:chgData name="Tanya Shelburne" userId="5a8aca72b4acc242" providerId="LiveId" clId="{57E2D1BA-8954-4BA3-B98C-BA53A2F866D0}" dt="2025-09-17T22:14:26.614" v="3207" actId="20577"/>
        <pc:sldMkLst>
          <pc:docMk/>
          <pc:sldMk cId="2864590953" sldId="2146847500"/>
        </pc:sldMkLst>
        <pc:spChg chg="mod">
          <ac:chgData name="Tanya Shelburne" userId="5a8aca72b4acc242" providerId="LiveId" clId="{57E2D1BA-8954-4BA3-B98C-BA53A2F866D0}" dt="2025-09-17T22:14:26.614" v="3207" actId="20577"/>
          <ac:spMkLst>
            <pc:docMk/>
            <pc:sldMk cId="2864590953" sldId="2146847500"/>
            <ac:spMk id="12" creationId="{00000000-0000-0000-0000-000000000000}"/>
          </ac:spMkLst>
        </pc:spChg>
      </pc:sldChg>
      <pc:sldChg chg="delSp modSp mod modAnim">
        <pc:chgData name="Tanya Shelburne" userId="5a8aca72b4acc242" providerId="LiveId" clId="{57E2D1BA-8954-4BA3-B98C-BA53A2F866D0}" dt="2025-09-17T22:33:20.375" v="3434" actId="1076"/>
        <pc:sldMkLst>
          <pc:docMk/>
          <pc:sldMk cId="3047588247" sldId="2146847501"/>
        </pc:sldMkLst>
        <pc:spChg chg="mod">
          <ac:chgData name="Tanya Shelburne" userId="5a8aca72b4acc242" providerId="LiveId" clId="{57E2D1BA-8954-4BA3-B98C-BA53A2F866D0}" dt="2025-09-17T22:33:20.375" v="3434" actId="1076"/>
          <ac:spMkLst>
            <pc:docMk/>
            <pc:sldMk cId="3047588247" sldId="2146847501"/>
            <ac:spMk id="12" creationId="{00000000-0000-0000-0000-000000000000}"/>
          </ac:spMkLst>
        </pc:spChg>
      </pc:sldChg>
      <pc:sldChg chg="modSp mod">
        <pc:chgData name="Tanya Shelburne" userId="5a8aca72b4acc242" providerId="LiveId" clId="{57E2D1BA-8954-4BA3-B98C-BA53A2F866D0}" dt="2025-09-15T17:12:34.606" v="1083" actId="20577"/>
        <pc:sldMkLst>
          <pc:docMk/>
          <pc:sldMk cId="569959567" sldId="2146847502"/>
        </pc:sldMkLst>
        <pc:spChg chg="mod">
          <ac:chgData name="Tanya Shelburne" userId="5a8aca72b4acc242" providerId="LiveId" clId="{57E2D1BA-8954-4BA3-B98C-BA53A2F866D0}" dt="2025-09-15T17:12:34.606" v="1083" actId="20577"/>
          <ac:spMkLst>
            <pc:docMk/>
            <pc:sldMk cId="569959567" sldId="2146847502"/>
            <ac:spMk id="12" creationId="{00000000-0000-0000-0000-000000000000}"/>
          </ac:spMkLst>
        </pc:spChg>
      </pc:sldChg>
      <pc:sldChg chg="delSp modSp mod modAnim">
        <pc:chgData name="Tanya Shelburne" userId="5a8aca72b4acc242" providerId="LiveId" clId="{57E2D1BA-8954-4BA3-B98C-BA53A2F866D0}" dt="2025-09-17T22:38:46.245" v="3536" actId="167"/>
        <pc:sldMkLst>
          <pc:docMk/>
          <pc:sldMk cId="903338923" sldId="2146847504"/>
        </pc:sldMkLst>
        <pc:spChg chg="ord">
          <ac:chgData name="Tanya Shelburne" userId="5a8aca72b4acc242" providerId="LiveId" clId="{57E2D1BA-8954-4BA3-B98C-BA53A2F866D0}" dt="2025-09-17T22:38:46.245" v="3536" actId="167"/>
          <ac:spMkLst>
            <pc:docMk/>
            <pc:sldMk cId="903338923" sldId="2146847504"/>
            <ac:spMk id="9" creationId="{00000000-0000-0000-0000-000000000000}"/>
          </ac:spMkLst>
        </pc:spChg>
        <pc:spChg chg="mod">
          <ac:chgData name="Tanya Shelburne" userId="5a8aca72b4acc242" providerId="LiveId" clId="{57E2D1BA-8954-4BA3-B98C-BA53A2F866D0}" dt="2025-09-17T22:38:29.611" v="3534" actId="1076"/>
          <ac:spMkLst>
            <pc:docMk/>
            <pc:sldMk cId="903338923" sldId="2146847504"/>
            <ac:spMk id="12" creationId="{00000000-0000-0000-0000-000000000000}"/>
          </ac:spMkLst>
        </pc:spChg>
        <pc:spChg chg="ord">
          <ac:chgData name="Tanya Shelburne" userId="5a8aca72b4acc242" providerId="LiveId" clId="{57E2D1BA-8954-4BA3-B98C-BA53A2F866D0}" dt="2025-09-17T22:38:38.919" v="3535" actId="167"/>
          <ac:spMkLst>
            <pc:docMk/>
            <pc:sldMk cId="903338923" sldId="2146847504"/>
            <ac:spMk id="13" creationId="{00000000-0000-0000-0000-000000000000}"/>
          </ac:spMkLst>
        </pc:spChg>
      </pc:sldChg>
      <pc:sldChg chg="modSp">
        <pc:chgData name="Tanya Shelburne" userId="5a8aca72b4acc242" providerId="LiveId" clId="{57E2D1BA-8954-4BA3-B98C-BA53A2F866D0}" dt="2025-09-17T15:19:28.907" v="1880" actId="207"/>
        <pc:sldMkLst>
          <pc:docMk/>
          <pc:sldMk cId="294329023" sldId="2146847506"/>
        </pc:sldMkLst>
        <pc:spChg chg="mod">
          <ac:chgData name="Tanya Shelburne" userId="5a8aca72b4acc242" providerId="LiveId" clId="{57E2D1BA-8954-4BA3-B98C-BA53A2F866D0}" dt="2025-09-17T15:19:28.907" v="1880" actId="207"/>
          <ac:spMkLst>
            <pc:docMk/>
            <pc:sldMk cId="294329023" sldId="2146847506"/>
            <ac:spMk id="14" creationId="{DAED082B-B1C0-636E-2DC9-282DF08CE451}"/>
          </ac:spMkLst>
        </pc:spChg>
      </pc:sldChg>
      <pc:sldChg chg="ord">
        <pc:chgData name="Tanya Shelburne" userId="5a8aca72b4acc242" providerId="LiveId" clId="{57E2D1BA-8954-4BA3-B98C-BA53A2F866D0}" dt="2025-09-17T15:26:01.189" v="2142"/>
        <pc:sldMkLst>
          <pc:docMk/>
          <pc:sldMk cId="613898889" sldId="2146847507"/>
        </pc:sldMkLst>
      </pc:sldChg>
      <pc:sldChg chg="modSp add mod">
        <pc:chgData name="Tanya Shelburne" userId="5a8aca72b4acc242" providerId="LiveId" clId="{57E2D1BA-8954-4BA3-B98C-BA53A2F866D0}" dt="2025-09-15T01:35:36.434" v="80" actId="20577"/>
        <pc:sldMkLst>
          <pc:docMk/>
          <pc:sldMk cId="0" sldId="2146847508"/>
        </pc:sldMkLst>
        <pc:spChg chg="mod">
          <ac:chgData name="Tanya Shelburne" userId="5a8aca72b4acc242" providerId="LiveId" clId="{57E2D1BA-8954-4BA3-B98C-BA53A2F866D0}" dt="2025-09-15T01:35:36.434" v="80" actId="20577"/>
          <ac:spMkLst>
            <pc:docMk/>
            <pc:sldMk cId="0" sldId="2146847508"/>
            <ac:spMk id="2" creationId="{00000000-0000-0000-0000-000000000000}"/>
          </ac:spMkLst>
        </pc:spChg>
      </pc:sldChg>
      <pc:sldChg chg="add del">
        <pc:chgData name="Tanya Shelburne" userId="5a8aca72b4acc242" providerId="LiveId" clId="{57E2D1BA-8954-4BA3-B98C-BA53A2F866D0}" dt="2025-09-15T01:37:24.790" v="86"/>
        <pc:sldMkLst>
          <pc:docMk/>
          <pc:sldMk cId="0" sldId="2146847509"/>
        </pc:sldMkLst>
      </pc:sldChg>
      <pc:sldChg chg="add">
        <pc:chgData name="Tanya Shelburne" userId="5a8aca72b4acc242" providerId="LiveId" clId="{57E2D1BA-8954-4BA3-B98C-BA53A2F866D0}" dt="2025-09-15T01:39:54.766" v="91"/>
        <pc:sldMkLst>
          <pc:docMk/>
          <pc:sldMk cId="2557350647" sldId="2146847509"/>
        </pc:sldMkLst>
      </pc:sldChg>
      <pc:sldChg chg="add">
        <pc:chgData name="Tanya Shelburne" userId="5a8aca72b4acc242" providerId="LiveId" clId="{57E2D1BA-8954-4BA3-B98C-BA53A2F866D0}" dt="2025-09-15T01:40:20.318" v="92"/>
        <pc:sldMkLst>
          <pc:docMk/>
          <pc:sldMk cId="3692635742" sldId="2146847510"/>
        </pc:sldMkLst>
      </pc:sldChg>
      <pc:sldChg chg="add del">
        <pc:chgData name="Tanya Shelburne" userId="5a8aca72b4acc242" providerId="LiveId" clId="{57E2D1BA-8954-4BA3-B98C-BA53A2F866D0}" dt="2025-09-15T01:37:24.790" v="86"/>
        <pc:sldMkLst>
          <pc:docMk/>
          <pc:sldMk cId="2605949460" sldId="2146847514"/>
        </pc:sldMkLst>
      </pc:sldChg>
      <pc:sldChg chg="add">
        <pc:chgData name="Tanya Shelburne" userId="5a8aca72b4acc242" providerId="LiveId" clId="{57E2D1BA-8954-4BA3-B98C-BA53A2F866D0}" dt="2025-09-17T15:56:56.976" v="2943"/>
        <pc:sldMkLst>
          <pc:docMk/>
          <pc:sldMk cId="2204512657" sldId="2146847516"/>
        </pc:sldMkLst>
      </pc:sldChg>
      <pc:sldChg chg="addSp delSp modSp add mod modAnim">
        <pc:chgData name="Tanya Shelburne" userId="5a8aca72b4acc242" providerId="LiveId" clId="{57E2D1BA-8954-4BA3-B98C-BA53A2F866D0}" dt="2025-09-17T16:03:07.672" v="3123" actId="113"/>
        <pc:sldMkLst>
          <pc:docMk/>
          <pc:sldMk cId="3696319049" sldId="2146847517"/>
        </pc:sldMkLst>
        <pc:spChg chg="mod">
          <ac:chgData name="Tanya Shelburne" userId="5a8aca72b4acc242" providerId="LiveId" clId="{57E2D1BA-8954-4BA3-B98C-BA53A2F866D0}" dt="2025-09-17T16:03:07.672" v="3123" actId="113"/>
          <ac:spMkLst>
            <pc:docMk/>
            <pc:sldMk cId="3696319049" sldId="2146847517"/>
            <ac:spMk id="8" creationId="{19CD6342-845D-49C3-345C-E465621CBC28}"/>
          </ac:spMkLst>
        </pc:spChg>
      </pc:sldChg>
      <pc:sldChg chg="modSp add mod">
        <pc:chgData name="Tanya Shelburne" userId="5a8aca72b4acc242" providerId="LiveId" clId="{57E2D1BA-8954-4BA3-B98C-BA53A2F866D0}" dt="2025-09-17T16:07:38.693" v="3187" actId="1038"/>
        <pc:sldMkLst>
          <pc:docMk/>
          <pc:sldMk cId="2453425250" sldId="2146847518"/>
        </pc:sldMkLst>
        <pc:spChg chg="mod">
          <ac:chgData name="Tanya Shelburne" userId="5a8aca72b4acc242" providerId="LiveId" clId="{57E2D1BA-8954-4BA3-B98C-BA53A2F866D0}" dt="2025-09-17T16:07:38.693" v="3187" actId="1038"/>
          <ac:spMkLst>
            <pc:docMk/>
            <pc:sldMk cId="2453425250" sldId="2146847518"/>
            <ac:spMk id="2" creationId="{79B102E6-E35B-D9A3-4CAB-684FA4650CEF}"/>
          </ac:spMkLst>
        </pc:spChg>
        <pc:spChg chg="mod">
          <ac:chgData name="Tanya Shelburne" userId="5a8aca72b4acc242" providerId="LiveId" clId="{57E2D1BA-8954-4BA3-B98C-BA53A2F866D0}" dt="2025-09-17T16:07:19.329" v="3185" actId="1036"/>
          <ac:spMkLst>
            <pc:docMk/>
            <pc:sldMk cId="2453425250" sldId="2146847518"/>
            <ac:spMk id="11" creationId="{1FB1EF84-6B78-4DAB-B05E-9D7550C05C5B}"/>
          </ac:spMkLst>
        </pc:spChg>
      </pc:sldChg>
      <pc:sldChg chg="modSp add mod">
        <pc:chgData name="Tanya Shelburne" userId="5a8aca72b4acc242" providerId="LiveId" clId="{57E2D1BA-8954-4BA3-B98C-BA53A2F866D0}" dt="2025-09-17T16:04:22.255" v="3154" actId="1076"/>
        <pc:sldMkLst>
          <pc:docMk/>
          <pc:sldMk cId="2156842134" sldId="2146847520"/>
        </pc:sldMkLst>
        <pc:spChg chg="mod">
          <ac:chgData name="Tanya Shelburne" userId="5a8aca72b4acc242" providerId="LiveId" clId="{57E2D1BA-8954-4BA3-B98C-BA53A2F866D0}" dt="2025-09-17T16:04:22.255" v="3154" actId="1076"/>
          <ac:spMkLst>
            <pc:docMk/>
            <pc:sldMk cId="2156842134" sldId="2146847520"/>
            <ac:spMk id="6" creationId="{D558012F-4C13-98D8-6536-4F911681BEF1}"/>
          </ac:spMkLst>
        </pc:spChg>
      </pc:sldChg>
      <pc:sldChg chg="add">
        <pc:chgData name="Tanya Shelburne" userId="5a8aca72b4acc242" providerId="LiveId" clId="{57E2D1BA-8954-4BA3-B98C-BA53A2F866D0}" dt="2025-09-17T22:48:01.675" v="3698"/>
        <pc:sldMkLst>
          <pc:docMk/>
          <pc:sldMk cId="441164450" sldId="2146847522"/>
        </pc:sldMkLst>
      </pc:sldChg>
      <pc:sldChg chg="add del ord">
        <pc:chgData name="Tanya Shelburne" userId="5a8aca72b4acc242" providerId="LiveId" clId="{57E2D1BA-8954-4BA3-B98C-BA53A2F866D0}" dt="2025-09-19T15:42:47.853" v="3936" actId="47"/>
        <pc:sldMkLst>
          <pc:docMk/>
          <pc:sldMk cId="575129869" sldId="2146847523"/>
        </pc:sldMkLst>
      </pc:sldChg>
      <pc:sldChg chg="modSp add mod">
        <pc:chgData name="Tanya Shelburne" userId="5a8aca72b4acc242" providerId="LiveId" clId="{57E2D1BA-8954-4BA3-B98C-BA53A2F866D0}" dt="2025-09-19T15:41:33.254" v="3864" actId="20577"/>
        <pc:sldMkLst>
          <pc:docMk/>
          <pc:sldMk cId="3146426350" sldId="2146847524"/>
        </pc:sldMkLst>
        <pc:spChg chg="mod">
          <ac:chgData name="Tanya Shelburne" userId="5a8aca72b4acc242" providerId="LiveId" clId="{57E2D1BA-8954-4BA3-B98C-BA53A2F866D0}" dt="2025-09-19T15:41:33.254" v="3864" actId="20577"/>
          <ac:spMkLst>
            <pc:docMk/>
            <pc:sldMk cId="3146426350" sldId="2146847524"/>
            <ac:spMk id="11" creationId="{00000000-0000-0000-0000-000000000000}"/>
          </ac:spMkLst>
        </pc:spChg>
        <pc:picChg chg="mod">
          <ac:chgData name="Tanya Shelburne" userId="5a8aca72b4acc242" providerId="LiveId" clId="{57E2D1BA-8954-4BA3-B98C-BA53A2F866D0}" dt="2025-09-15T17:27:21.803" v="1837" actId="1076"/>
          <ac:picMkLst>
            <pc:docMk/>
            <pc:sldMk cId="3146426350" sldId="2146847524"/>
            <ac:picMk id="3" creationId="{02DE1A7E-5088-5E77-ED35-6D362458DF84}"/>
          </ac:picMkLst>
        </pc:picChg>
        <pc:picChg chg="mod">
          <ac:chgData name="Tanya Shelburne" userId="5a8aca72b4acc242" providerId="LiveId" clId="{57E2D1BA-8954-4BA3-B98C-BA53A2F866D0}" dt="2025-09-15T17:27:26.830" v="1838" actId="1076"/>
          <ac:picMkLst>
            <pc:docMk/>
            <pc:sldMk cId="3146426350" sldId="2146847524"/>
            <ac:picMk id="12" creationId="{79623499-50D3-95F9-3A07-781D55FDE910}"/>
          </ac:picMkLst>
        </pc:picChg>
      </pc:sldChg>
      <pc:sldChg chg="modSp add mod">
        <pc:chgData name="Tanya Shelburne" userId="5a8aca72b4acc242" providerId="LiveId" clId="{57E2D1BA-8954-4BA3-B98C-BA53A2F866D0}" dt="2025-09-17T15:25:14.080" v="2140" actId="20577"/>
        <pc:sldMkLst>
          <pc:docMk/>
          <pc:sldMk cId="2436920741" sldId="2146847525"/>
        </pc:sldMkLst>
        <pc:spChg chg="mod">
          <ac:chgData name="Tanya Shelburne" userId="5a8aca72b4acc242" providerId="LiveId" clId="{57E2D1BA-8954-4BA3-B98C-BA53A2F866D0}" dt="2025-09-17T15:25:14.080" v="2140" actId="20577"/>
          <ac:spMkLst>
            <pc:docMk/>
            <pc:sldMk cId="2436920741" sldId="2146847525"/>
            <ac:spMk id="12" creationId="{5B8766FA-3355-4B50-648A-555A322B8C69}"/>
          </ac:spMkLst>
        </pc:spChg>
      </pc:sldChg>
      <pc:sldChg chg="delSp modSp add mod ord modAnim">
        <pc:chgData name="Tanya Shelburne" userId="5a8aca72b4acc242" providerId="LiveId" clId="{57E2D1BA-8954-4BA3-B98C-BA53A2F866D0}" dt="2025-09-17T15:42:29.815" v="2942"/>
        <pc:sldMkLst>
          <pc:docMk/>
          <pc:sldMk cId="2962878303" sldId="2146847526"/>
        </pc:sldMkLst>
        <pc:spChg chg="mod">
          <ac:chgData name="Tanya Shelburne" userId="5a8aca72b4acc242" providerId="LiveId" clId="{57E2D1BA-8954-4BA3-B98C-BA53A2F866D0}" dt="2025-09-17T15:33:07.808" v="2336" actId="20577"/>
          <ac:spMkLst>
            <pc:docMk/>
            <pc:sldMk cId="2962878303" sldId="2146847526"/>
            <ac:spMk id="10" creationId="{94ECAD46-0C89-CCE2-4804-6DEF094E5C9F}"/>
          </ac:spMkLst>
        </pc:spChg>
        <pc:spChg chg="mod">
          <ac:chgData name="Tanya Shelburne" userId="5a8aca72b4acc242" providerId="LiveId" clId="{57E2D1BA-8954-4BA3-B98C-BA53A2F866D0}" dt="2025-09-17T15:40:02.848" v="2923" actId="1076"/>
          <ac:spMkLst>
            <pc:docMk/>
            <pc:sldMk cId="2962878303" sldId="2146847526"/>
            <ac:spMk id="12" creationId="{5428BAC5-919E-73A1-D1AE-837C55F63278}"/>
          </ac:spMkLst>
        </pc:spChg>
      </pc:sldChg>
      <pc:sldChg chg="add">
        <pc:chgData name="Tanya Shelburne" userId="5a8aca72b4acc242" providerId="LiveId" clId="{57E2D1BA-8954-4BA3-B98C-BA53A2F866D0}" dt="2025-09-17T15:56:56.976" v="2943"/>
        <pc:sldMkLst>
          <pc:docMk/>
          <pc:sldMk cId="748217382" sldId="2146847527"/>
        </pc:sldMkLst>
      </pc:sldChg>
      <pc:sldChg chg="add">
        <pc:chgData name="Tanya Shelburne" userId="5a8aca72b4acc242" providerId="LiveId" clId="{57E2D1BA-8954-4BA3-B98C-BA53A2F866D0}" dt="2025-09-17T15:56:56.976" v="2943"/>
        <pc:sldMkLst>
          <pc:docMk/>
          <pc:sldMk cId="4187985741" sldId="214684752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7739" cy="471054"/>
          </a:xfrm>
          <a:prstGeom prst="rect">
            <a:avLst/>
          </a:prstGeom>
          <a:noFill/>
          <a:ln>
            <a:noFill/>
          </a:ln>
        </p:spPr>
        <p:txBody>
          <a:bodyPr spcFirstLastPara="1" wrap="square" lIns="94225" tIns="47100" rIns="94225" bIns="471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23092" y="0"/>
            <a:ext cx="3077739" cy="471054"/>
          </a:xfrm>
          <a:prstGeom prst="rect">
            <a:avLst/>
          </a:prstGeom>
          <a:noFill/>
          <a:ln>
            <a:noFill/>
          </a:ln>
        </p:spPr>
        <p:txBody>
          <a:bodyPr spcFirstLastPara="1" wrap="square" lIns="94225" tIns="47100" rIns="94225" bIns="471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438275" y="1173163"/>
            <a:ext cx="4225925"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917422"/>
            <a:ext cx="3077739" cy="471053"/>
          </a:xfrm>
          <a:prstGeom prst="rect">
            <a:avLst/>
          </a:prstGeom>
          <a:noFill/>
          <a:ln>
            <a:noFill/>
          </a:ln>
        </p:spPr>
        <p:txBody>
          <a:bodyPr spcFirstLastPara="1" wrap="square" lIns="94225" tIns="47100" rIns="94225" bIns="471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0634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59993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47374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46171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08419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098437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45177-ECDC-46ED-1A59-48E7241DCF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1652BB-55EC-6562-D1C9-95DC791F93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72C0AB-1CE1-51D3-78FB-EC94F20D6DF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0F28F94-E1F8-AFBB-D6F5-23C7FD348E93}"/>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56157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44590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158595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81595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42224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6399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720702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624649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349857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156200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319172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545272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200"/>
              <a:buFont typeface="Arial"/>
              <a:buNone/>
            </a:pPr>
            <a:r>
              <a:rPr lang="en-US" dirty="0"/>
              <a:t>KEY POINT:  Remind participants that they have access to lot of Breathe materials online.</a:t>
            </a:r>
          </a:p>
          <a:p>
            <a:pPr marL="0" lvl="0" indent="0" algn="l" rtl="0">
              <a:lnSpc>
                <a:spcPct val="100000"/>
              </a:lnSpc>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Place the link to the For Partners webpage in the chat box: https://justbreathein.org/for-partners/</a:t>
            </a:r>
          </a:p>
          <a:p>
            <a:pPr marL="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SCRIPT/INSTRUCTIONS: </a:t>
            </a:r>
            <a:r>
              <a:rPr lang="en-US" i="1" dirty="0"/>
              <a:t>“Now that we have all brushed up on our knowledge of tobacco and the importance of protecting children from second and thirdhand smoke, I want to remind you about all the Breathe resources you have access to that can aid in educating and supporting the families you work with. Hopefully you know where your Breathe kits are stored, but if not, talk to your leadership to find out and let me know if you need any replacement items. If you are new or haven’t used some of the Breathe materials yet I hope this refresher will get your wheels spinning as you think about which materials would work best depending on your specific job and how you may interact with families and young children.”</a:t>
            </a:r>
            <a:endParaRPr lang="en-US" dirty="0"/>
          </a:p>
          <a:p>
            <a:pPr marL="0" marR="0" lvl="0" indent="0" algn="l" rtl="0">
              <a:lnSpc>
                <a:spcPct val="100000"/>
              </a:lnSpc>
              <a:spcBef>
                <a:spcPts val="0"/>
              </a:spcBef>
              <a:spcAft>
                <a:spcPts val="0"/>
              </a:spcAft>
              <a:buClr>
                <a:schemeClr val="dk1"/>
              </a:buClr>
              <a:buSzPts val="1200"/>
              <a:buFont typeface="Arial"/>
              <a:buNone/>
            </a:pPr>
            <a:endParaRPr lang="en-US" i="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422244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Review Breathe resources focused on parents/caregivers.</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Sample Breathe kit; additional supplies as needed.</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“Several of the items in the Breathe kit are specifically geared towards parents/caregivers or the adults in the household. </a:t>
            </a:r>
            <a:r>
              <a:rPr lang="en-US" i="0" dirty="0"/>
              <a:t>(CLICK TO REVEAL THE LABELS AS YOU TALK ABOUT EACH BREATHE RESOURCE)</a:t>
            </a:r>
            <a:r>
              <a:rPr lang="en-US" i="1" dirty="0"/>
              <a:t> The flipchart is great for one on one or small group interactions with talking points on the back of each page to guide your conversation. The parent handouts cover many different tobacco topics and can be printed or downloaded and shared electronically with all parents or with specific parents when relevant. The worksheets also provide great information on many tobacco topics but also include interactive components that help parents set goals and think through challenges of quitting or minimizing smoke/vapor exposure for their children. The activities booklet is a great tool for anyone who needs activities to do with groups of parents. There are instructions for 9 different activities that take very little prep and minimal materials and will get parents discussing a variety of tobacco related topics.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137446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19A89-70E2-1122-151B-5373302A54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DDE7CE-55EE-A2A8-3B7B-98046FD56B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107137-0098-72BD-E47E-417750CAB2A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KEY POINT: Review Breathe resources focused on young children.</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“The online Breathe kit also includes some resources that can be used directly with children.  These resources are focused on healthy bodies and are not specifically tobacco focused. There are coloring sheets that can be printed or downloaded and shared electronically. There is also a Children’s Activities Booklet with 15 short activities focused on healthy bodies that work great with children ages 3-7.  These activities require very little prep work or outside materials. Both of these resources are great for anyone who works directly with children and they can also be given to parents as take-home activities.”</a:t>
            </a:r>
            <a:endParaRPr lang="en-US" dirty="0"/>
          </a:p>
        </p:txBody>
      </p:sp>
      <p:sp>
        <p:nvSpPr>
          <p:cNvPr id="4" name="Slide Number Placeholder 3">
            <a:extLst>
              <a:ext uri="{FF2B5EF4-FFF2-40B4-BE49-F238E27FC236}">
                <a16:creationId xmlns:a16="http://schemas.microsoft.com/office/drawing/2014/main" id="{E104DF3E-2663-D817-70EC-C11898821ACA}"/>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0456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KEY POINT: Review additional Breathe resources and ways to share tobacco information.</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0" dirty="0"/>
              <a:t>(CLICK TO REVEAL THE LABELS AS YOU TALK ABOUT EACH BREATHE RESOURCE) </a:t>
            </a:r>
            <a:r>
              <a:rPr lang="en-US" i="1" dirty="0"/>
              <a:t>“And that’s not all! Many of the Breathe materials are also available in Spanish, so please access those materials if you are working with Spanish Speaking parents/caregivers. There are also lots of short videos, just 2-3 minutes each that help reinforce important tobacco related topics. Feel free to pull these up on an </a:t>
            </a:r>
            <a:r>
              <a:rPr lang="en-US" i="1" dirty="0" err="1"/>
              <a:t>ipad</a:t>
            </a:r>
            <a:r>
              <a:rPr lang="en-US" i="1" dirty="0"/>
              <a:t> to show to parents as appropriate or post them on your social media. Speaking of social media, the website also includes 12 ready to go graphics and accompanying text that you can post on your social media pages as a way to keep tobacco education on everyone’s radar. We also create a monthly Breathe e-newsletter that we will send directly to anyone who indicated they would like to receive it on today’s sign in sheet, if you aren’t already. We hope that you will share the newsletter by forwarding it, printing the pdf, or copying and pasting sections of it into your own organization’s newsletter.  Finally, we have a new challenge each quarter that is a fun way to motivate families when it comes to quitting tobacco or minimizing exposure to second and thirdhand smoke/vapor.  I hope this quick overview of the Breathe materials was a helpful refresher and that each of you can find at least one or two resources that might be useful in your current role and that you will feel comfortable sharing.”</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33487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F665B-33F9-159D-D274-BFB75FA8A4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6B9DE4-41EE-E7F8-2B61-7B1ACFDBED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384FDB-B6A4-FBE0-9F7C-D8EA54892ECF}"/>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Connect with participants before you get into the training content.</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“We will get to discussing tobacco in just a bit, but I think it is important that we focus on “Connection Before Content”. This quote from Theodore Roosevelt really sums up why Connection Before Content is important and serves as the basis for why we designed the Breathe program the way we did.  He said ‘No one cares how much you know, until they know how much your care.’ Hopefully as we get to know each other a little better you will see that I have a heart for protecting children and families and supporting the staff who serve them! And we know all of you have a heart for the families you serve and that they know and trust you. That’s why we focus on training staff at Head Start and other organizations rather than going directly to the parents ourselves. So let’s connect a bit with an ice breaker”</a:t>
            </a:r>
          </a:p>
          <a:p>
            <a:endParaRPr lang="en-US" dirty="0"/>
          </a:p>
        </p:txBody>
      </p:sp>
      <p:sp>
        <p:nvSpPr>
          <p:cNvPr id="4" name="Slide Number Placeholder 3">
            <a:extLst>
              <a:ext uri="{FF2B5EF4-FFF2-40B4-BE49-F238E27FC236}">
                <a16:creationId xmlns:a16="http://schemas.microsoft.com/office/drawing/2014/main" id="{EBF73766-A595-69AB-1965-517ABBA2C195}"/>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46338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09FC2-E7B0-A025-52E9-DA566DF3E3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5F9740-1F97-A49D-1ECA-FBB1854435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B0B2C6-0316-0055-268F-0CBA5DAAFF1C}"/>
              </a:ext>
            </a:extLst>
          </p:cNvPr>
          <p:cNvSpPr>
            <a:spLocks noGrp="1"/>
          </p:cNvSpPr>
          <p:nvPr>
            <p:ph type="body" idx="1"/>
          </p:nvPr>
        </p:nvSpPr>
        <p:spPr/>
        <p:txBody>
          <a:bodyPr/>
          <a:lstStyle/>
          <a:p>
            <a:pPr marL="0" lvl="0" indent="0" algn="l" rtl="0">
              <a:lnSpc>
                <a:spcPct val="100000"/>
              </a:lnSpc>
              <a:spcBef>
                <a:spcPts val="0"/>
              </a:spcBef>
              <a:spcAft>
                <a:spcPts val="0"/>
              </a:spcAft>
              <a:buClr>
                <a:schemeClr val="dk1"/>
              </a:buClr>
              <a:buSzPts val="1200"/>
              <a:buFont typeface="Arial"/>
              <a:buNone/>
            </a:pPr>
            <a:r>
              <a:rPr lang="en-US" dirty="0"/>
              <a:t>KEY POINT:  Trained Breathe partners can access all the Breathe materials online.</a:t>
            </a:r>
          </a:p>
          <a:p>
            <a:pPr marL="0" lvl="0" indent="0" algn="l" rtl="0">
              <a:lnSpc>
                <a:spcPct val="100000"/>
              </a:lnSpc>
              <a:spcBef>
                <a:spcPts val="0"/>
              </a:spcBef>
              <a:spcAft>
                <a:spcPts val="0"/>
              </a:spcAft>
              <a:buClr>
                <a:schemeClr val="dk1"/>
              </a:buClr>
              <a:buSzPts val="1200"/>
              <a:buFont typeface="Arial"/>
              <a:buNone/>
            </a:pPr>
            <a:endParaRPr lang="en-US" dirty="0"/>
          </a:p>
          <a:p>
            <a:pPr marL="0" lvl="0" indent="0" algn="l" rtl="0">
              <a:lnSpc>
                <a:spcPct val="100000"/>
              </a:lnSpc>
              <a:spcBef>
                <a:spcPts val="0"/>
              </a:spcBef>
              <a:spcAft>
                <a:spcPts val="0"/>
              </a:spcAft>
              <a:buClr>
                <a:schemeClr val="dk1"/>
              </a:buClr>
              <a:buSzPts val="1200"/>
              <a:buFont typeface="Arial"/>
              <a:buNone/>
            </a:pPr>
            <a:r>
              <a:rPr lang="en-US" dirty="0"/>
              <a:t>MATERIALS NEEDED: Print outs of the Partner QR code flyers that can be found here: https://justbreathein.org/for-partners/</a:t>
            </a:r>
          </a:p>
          <a:p>
            <a:pPr marL="0" lvl="0" indent="0" algn="l" rtl="0">
              <a:lnSpc>
                <a:spcPct val="100000"/>
              </a:lnSpc>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Place the link to the For Partners webpage in the chat box: https://justbreathein.org/for-partners/</a:t>
            </a:r>
          </a:p>
          <a:p>
            <a:pPr marL="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SCRIPT/INSTRUCTIONS: </a:t>
            </a:r>
            <a:r>
              <a:rPr lang="en-US" i="1" dirty="0"/>
              <a:t>“All of the Breathe materials can be accessed at the webpage on the screen. Don’t worry I’ll send you this link in a follow up email in case you don’t already have it bookmarked.”</a:t>
            </a:r>
            <a:endParaRPr lang="en-US" dirty="0"/>
          </a:p>
          <a:p>
            <a:pPr marL="0" marR="0" lvl="0" indent="0" algn="l" rtl="0">
              <a:lnSpc>
                <a:spcPct val="100000"/>
              </a:lnSpc>
              <a:spcBef>
                <a:spcPts val="0"/>
              </a:spcBef>
              <a:spcAft>
                <a:spcPts val="0"/>
              </a:spcAft>
              <a:buClr>
                <a:schemeClr val="dk1"/>
              </a:buClr>
              <a:buSzPts val="1200"/>
              <a:buFont typeface="Arial"/>
              <a:buNone/>
            </a:pPr>
            <a:endParaRPr lang="en-US" i="1" dirty="0"/>
          </a:p>
        </p:txBody>
      </p:sp>
      <p:sp>
        <p:nvSpPr>
          <p:cNvPr id="4" name="Slide Number Placeholder 3">
            <a:extLst>
              <a:ext uri="{FF2B5EF4-FFF2-40B4-BE49-F238E27FC236}">
                <a16:creationId xmlns:a16="http://schemas.microsoft.com/office/drawing/2014/main" id="{69B11C0B-FD75-3EAE-A683-9CAAFA661F40}"/>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64458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36DCC-B19F-85EB-E2A1-441CFC0047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5244B3-8D91-FB0B-F39D-B503BB27BA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A0AF29-E2C9-2D94-8278-56C71132B6B9}"/>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Share resources that will link participants to the Breathe resources online.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MATERIALS NEEDED: Optional, Print outs of the Breathe Kit QR code flyers (https://justbreathein.org/wp-content/uploads/2024/07/Breathe-Flyer-QR-Code-For-Partners.pdf) and Pocket Guides for Partners (https://justbreathein.org/wp-content/uploads/2024/09/Pocket-Fact-Sheet-Partner-w-cut-marks.pdf)</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“To help you remember how to access the Breathe materials, we have flyers as well as pocket guides with QR codes to the Breathe website.  I printed and brought some with me today, but you can also find these resources on the website and download or print more yourself and share them with your staff.”</a:t>
            </a:r>
            <a:endParaRPr lang="en-US" dirty="0"/>
          </a:p>
        </p:txBody>
      </p:sp>
      <p:sp>
        <p:nvSpPr>
          <p:cNvPr id="4" name="Slide Number Placeholder 3">
            <a:extLst>
              <a:ext uri="{FF2B5EF4-FFF2-40B4-BE49-F238E27FC236}">
                <a16:creationId xmlns:a16="http://schemas.microsoft.com/office/drawing/2014/main" id="{23CC6011-46DD-48E1-2770-3BF379B33A61}"/>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034294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8A28A-EE9D-47FC-9549-67390BA299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A40B98-1BB7-DE80-437C-4722299303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DB58D4-D06F-69D4-8674-AE7D724D9F0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A9193FD-178C-E1F9-C045-59F760FC1975}"/>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059006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167473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315039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05923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Help everyone reduce their stress level.</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Each participant needs two blank half sheets of paper and something to write with, and you may want print outs of the stress management parent handout found here: https://justbreathein.org/additional-resources/breathe-kit-materials/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Have participants write their stressors down, rip them up, and then write down their healthy ways to de-stress just as you would in person. Then ask them to share examples of their de-stressing activities in the chat box. Read the responses aloud and provide validation.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“Chances are each of you came into this training with lots of things on your mind…long to-do lists, work related stress, challenges in your home life…and now you have to sit through an hour-long training! I take no offense to the fact that some of you may wish you were somewhere else right now! But I hope that we can all make the best use of this hour so you can leave here with more knowledge and some ideas for how to better support your families. First, I want us all to </a:t>
            </a:r>
            <a:r>
              <a:rPr lang="en-US" b="0" i="1" dirty="0">
                <a:solidFill>
                  <a:srgbClr val="474747"/>
                </a:solidFill>
                <a:latin typeface="Open Sans"/>
                <a:ea typeface="Open Sans"/>
                <a:cs typeface="Open Sans"/>
                <a:sym typeface="Open Sans"/>
              </a:rPr>
              <a:t>set the right mood by taking a few moments to be mindful and de-stress with a short activity. Not only can this exercise help all of us right now, but it is something you can replicate with the children and families you serve as I’m betting they could also benefit from de-stressing!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b="0" i="0" dirty="0">
              <a:solidFill>
                <a:srgbClr val="474747"/>
              </a:solidFill>
              <a:latin typeface="Open Sans"/>
              <a:ea typeface="Open Sans"/>
              <a:cs typeface="Open Sans"/>
              <a:sym typeface="Open Sans"/>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(CLICK TO BRING UP WHAT WORRIES ARE WEIGHING ON YOU?) </a:t>
            </a:r>
            <a:r>
              <a:rPr lang="en-US" b="0" i="1" dirty="0">
                <a:solidFill>
                  <a:srgbClr val="474747"/>
                </a:solidFill>
                <a:latin typeface="Open Sans"/>
                <a:ea typeface="Open Sans"/>
                <a:cs typeface="Open Sans"/>
                <a:sym typeface="Open Sans"/>
              </a:rPr>
              <a:t>First, take a moment to “check-in” with yourself by writing down a few worries or things that are weighing on your mind right now. You won’t be asked to share what you write down, this is just for you! </a:t>
            </a:r>
            <a:r>
              <a:rPr lang="en-US" b="0" i="0" dirty="0">
                <a:solidFill>
                  <a:srgbClr val="474747"/>
                </a:solidFill>
                <a:latin typeface="Open Sans"/>
                <a:ea typeface="Open Sans"/>
                <a:cs typeface="Open Sans"/>
                <a:sym typeface="Open Sans"/>
              </a:rPr>
              <a:t>(Give them 1 minute to write down their worries) </a:t>
            </a:r>
            <a:r>
              <a:rPr lang="en-US" b="0" i="1" dirty="0">
                <a:solidFill>
                  <a:srgbClr val="474747"/>
                </a:solidFill>
                <a:latin typeface="Open Sans"/>
                <a:ea typeface="Open Sans"/>
                <a:cs typeface="Open Sans"/>
                <a:sym typeface="Open Sans"/>
              </a:rPr>
              <a:t>Now that you have written down what is stressing you, I want you to rip up those sheets into tiny pieces and toss them in the trash can. </a:t>
            </a:r>
            <a:r>
              <a:rPr lang="en-US" b="0" i="0" dirty="0">
                <a:solidFill>
                  <a:srgbClr val="474747"/>
                </a:solidFill>
                <a:latin typeface="Open Sans"/>
                <a:ea typeface="Open Sans"/>
                <a:cs typeface="Open Sans"/>
                <a:sym typeface="Open Sans"/>
              </a:rPr>
              <a:t>(Walk around with the trash can to collect the paper scraps) </a:t>
            </a:r>
            <a:r>
              <a:rPr lang="en-US" b="0" i="1" dirty="0">
                <a:solidFill>
                  <a:srgbClr val="474747"/>
                </a:solidFill>
                <a:latin typeface="Open Sans"/>
                <a:ea typeface="Open Sans"/>
                <a:cs typeface="Open Sans"/>
                <a:sym typeface="Open Sans"/>
              </a:rPr>
              <a:t>With this activity I am encouraging you to let those worries and stressors go…just Let It Go at least for the next hour so you can have better focus and feel a bit lighter even if just for a while. I’ll resist the urge to sing the Frozen theme song, but I do hope you can all Let It Go!</a:t>
            </a:r>
            <a:endParaRPr lang="en-US" i="1" dirty="0"/>
          </a:p>
          <a:p>
            <a:pPr marL="0" lvl="0" indent="0" algn="l" rtl="0">
              <a:spcBef>
                <a:spcPts val="360"/>
              </a:spcBef>
              <a:spcAft>
                <a:spcPts val="0"/>
              </a:spcAft>
              <a:buNone/>
            </a:pPr>
            <a:endParaRPr lang="en-US" b="0" i="0" dirty="0">
              <a:solidFill>
                <a:srgbClr val="474747"/>
              </a:solidFill>
              <a:latin typeface="Open Sans"/>
              <a:ea typeface="Open Sans"/>
              <a:cs typeface="Open Sans"/>
              <a:sym typeface="Open Sans"/>
            </a:endParaRPr>
          </a:p>
          <a:p>
            <a:pPr marL="0" lvl="0" indent="0" algn="l" rtl="0">
              <a:spcBef>
                <a:spcPts val="360"/>
              </a:spcBef>
              <a:spcAft>
                <a:spcPts val="0"/>
              </a:spcAft>
              <a:buNone/>
            </a:pPr>
            <a:r>
              <a:rPr lang="en-US" dirty="0"/>
              <a:t>(CLICK TO BRING UP WHAT ARE HEALHY WAYS YOU LIKE TO DE-STRESS?) </a:t>
            </a:r>
            <a:r>
              <a:rPr lang="en-US" b="0" i="1" dirty="0">
                <a:solidFill>
                  <a:srgbClr val="474747"/>
                </a:solidFill>
                <a:latin typeface="Open Sans"/>
                <a:ea typeface="Open Sans"/>
                <a:cs typeface="Open Sans"/>
                <a:sym typeface="Open Sans"/>
              </a:rPr>
              <a:t>Next, I want everyone to write down on another slip of paper a few healthy ways you like to de-stress. </a:t>
            </a:r>
            <a:r>
              <a:rPr lang="en-US" b="0" i="0" dirty="0">
                <a:solidFill>
                  <a:srgbClr val="474747"/>
                </a:solidFill>
                <a:latin typeface="Open Sans"/>
                <a:ea typeface="Open Sans"/>
                <a:cs typeface="Open Sans"/>
                <a:sym typeface="Open Sans"/>
              </a:rPr>
              <a:t>(Give them a minute or two to write down their ways to de-stress) </a:t>
            </a:r>
            <a:r>
              <a:rPr lang="en-US" b="0" i="1" dirty="0">
                <a:solidFill>
                  <a:srgbClr val="474747"/>
                </a:solidFill>
                <a:latin typeface="Open Sans"/>
                <a:ea typeface="Open Sans"/>
                <a:cs typeface="Open Sans"/>
                <a:sym typeface="Open Sans"/>
              </a:rPr>
              <a:t>Would anyone like to share some of their tactics for de-stressing? (</a:t>
            </a:r>
            <a:r>
              <a:rPr lang="en-US" b="0" i="0" dirty="0">
                <a:solidFill>
                  <a:srgbClr val="474747"/>
                </a:solidFill>
                <a:latin typeface="Open Sans"/>
                <a:ea typeface="Open Sans"/>
                <a:cs typeface="Open Sans"/>
                <a:sym typeface="Open Sans"/>
              </a:rPr>
              <a:t>Let several people share examples.) </a:t>
            </a:r>
            <a:r>
              <a:rPr lang="en-US" b="0" i="1" dirty="0">
                <a:solidFill>
                  <a:srgbClr val="474747"/>
                </a:solidFill>
                <a:latin typeface="Open Sans"/>
                <a:ea typeface="Open Sans"/>
                <a:cs typeface="Open Sans"/>
                <a:sym typeface="Open Sans"/>
              </a:rPr>
              <a:t>Not everyone’s list will look the same and that’s ok! The idea of going for a really long run sounds like torture to me, but for someone else that is exactly what they need to clear their mind and release tension! The most important thing is that we each have some healthy go-to options for when the worries and responsibilities of life get to be a bit much. </a:t>
            </a:r>
            <a:r>
              <a:rPr lang="en-US" b="0" i="0" dirty="0">
                <a:solidFill>
                  <a:srgbClr val="474747"/>
                </a:solidFill>
                <a:latin typeface="Open Sans"/>
                <a:ea typeface="Open Sans"/>
                <a:cs typeface="Open Sans"/>
                <a:sym typeface="Open Sans"/>
              </a:rPr>
              <a:t>(If people share somewhat unhealthy habits like drinking wine, eating chocolate, </a:t>
            </a:r>
            <a:r>
              <a:rPr lang="en-US" b="0" i="0" dirty="0" err="1">
                <a:solidFill>
                  <a:srgbClr val="474747"/>
                </a:solidFill>
                <a:latin typeface="Open Sans"/>
                <a:ea typeface="Open Sans"/>
                <a:cs typeface="Open Sans"/>
                <a:sym typeface="Open Sans"/>
              </a:rPr>
              <a:t>etc</a:t>
            </a:r>
            <a:r>
              <a:rPr lang="en-US" b="0" i="0" dirty="0">
                <a:solidFill>
                  <a:srgbClr val="474747"/>
                </a:solidFill>
                <a:latin typeface="Open Sans"/>
                <a:ea typeface="Open Sans"/>
                <a:cs typeface="Open Sans"/>
                <a:sym typeface="Open Sans"/>
              </a:rPr>
              <a:t>, acknowledge that for most people those things, in moderation, can be reasonable ways to de-stress.)</a:t>
            </a:r>
            <a:endParaRPr lang="en-US" i="0" dirty="0"/>
          </a:p>
          <a:p>
            <a:pPr marL="0" lvl="0" indent="0" algn="l" rtl="0">
              <a:spcBef>
                <a:spcPts val="360"/>
              </a:spcBef>
              <a:spcAft>
                <a:spcPts val="0"/>
              </a:spcAft>
              <a:buNone/>
            </a:pPr>
            <a:endParaRPr lang="en-US" b="0" i="0" dirty="0">
              <a:solidFill>
                <a:srgbClr val="474747"/>
              </a:solidFill>
              <a:latin typeface="Open Sans"/>
              <a:ea typeface="Open Sans"/>
              <a:cs typeface="Open Sans"/>
              <a:sym typeface="Open Sans"/>
            </a:endParaRPr>
          </a:p>
          <a:p>
            <a:pPr marL="0" lvl="0" indent="0" algn="l" rtl="0">
              <a:spcBef>
                <a:spcPts val="360"/>
              </a:spcBef>
              <a:spcAft>
                <a:spcPts val="0"/>
              </a:spcAft>
              <a:buNone/>
            </a:pPr>
            <a:r>
              <a:rPr lang="en-US" dirty="0"/>
              <a:t>(CLICK TO BRING UP HOW DOES THIS RELATED TO TOBACCO?) </a:t>
            </a:r>
            <a:r>
              <a:rPr lang="en-US" b="0" i="1" dirty="0">
                <a:solidFill>
                  <a:srgbClr val="474747"/>
                </a:solidFill>
                <a:latin typeface="Open Sans"/>
                <a:ea typeface="Open Sans"/>
                <a:cs typeface="Open Sans"/>
                <a:sym typeface="Open Sans"/>
              </a:rPr>
              <a:t>So you may be thinking, what the heck does any of this have to do with Breathe and learning about tobacco? I’m so glad you asked! For many stressed out people, smoking or vaping might have been on their list of de-stressing activities…it we weren’t focusing on HEALTHY stress management. While many people who use tobacco think of it as a stress reliever, it can be a vicious cycle that actually creates more stress. From the added expense, health problems, lingering odor, physical dependence, and more…tobacco use just adds unnecessary stress and more worries. By helping your families deal with stress in a healthy way you can help pave the way for tobacco free families. Even though we can’t do all the de-stressing activities on your lists right now, I hope you will all take time for a bubble bath or a long walk of some other kind of self-care that appeals to you this evening!”</a:t>
            </a:r>
            <a:endParaRPr lang="en-US" i="1"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59504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Remind participants they have access to lots of free resources, including the Stress Management handout.</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You can provide copies of the Stress Management handout, if you choose.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“And I want to remind everyone that as a Breathe partner you have access to TONS of Breathe materials online, including this Stress Management handout. So if you find that parents are experiencing lots of stress and that might be contributing to tobacco use, this could be a very helpful handout. A little bit later I’ll remind you of all the Breathe materials available to you as a Breathe partner and how to access them.”</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53964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67371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03556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F29E1-F30F-AC8E-E4F5-26C6F20617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EB88F9-5754-2E45-93A0-2E6292C2A5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F98929-990C-01DF-02E6-6312EB8711A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F308F24-DA12-4343-AE95-6DFF6200F05E}"/>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20530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00645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F773C-3D75-7476-1A90-B2363261762A}"/>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2168AE3-0323-B5B8-4A81-898F0167185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5774CE4-CB8B-FAA3-055A-9D5CBA8E5B99}"/>
              </a:ext>
            </a:extLst>
          </p:cNvPr>
          <p:cNvSpPr>
            <a:spLocks noGrp="1"/>
          </p:cNvSpPr>
          <p:nvPr>
            <p:ph type="dt" sz="half" idx="10"/>
          </p:nvPr>
        </p:nvSpPr>
        <p:spPr/>
        <p:txBody>
          <a:bodyPr/>
          <a:lstStyle/>
          <a:p>
            <a:fld id="{1D8BD707-D9CF-40AE-B4C6-C98DA3205C09}" type="datetimeFigureOut">
              <a:rPr lang="en-US" smtClean="0"/>
              <a:pPr/>
              <a:t>9/19/2025</a:t>
            </a:fld>
            <a:endParaRPr lang="en-US"/>
          </a:p>
        </p:txBody>
      </p:sp>
      <p:sp>
        <p:nvSpPr>
          <p:cNvPr id="5" name="Footer Placeholder 4">
            <a:extLst>
              <a:ext uri="{FF2B5EF4-FFF2-40B4-BE49-F238E27FC236}">
                <a16:creationId xmlns:a16="http://schemas.microsoft.com/office/drawing/2014/main" id="{C3E89ED3-F8AA-472B-F666-F808A5E272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72E68F-8D09-A37B-7CAA-239D9242C93C}"/>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1608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5FE40-225A-916C-14C9-073C886838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9DEB9F-2B3C-BC24-4183-E9AEB7EA9D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8C4B64-3FF9-7F15-9459-562309676032}"/>
              </a:ext>
            </a:extLst>
          </p:cNvPr>
          <p:cNvSpPr>
            <a:spLocks noGrp="1"/>
          </p:cNvSpPr>
          <p:nvPr>
            <p:ph type="dt" sz="half" idx="10"/>
          </p:nvPr>
        </p:nvSpPr>
        <p:spPr/>
        <p:txBody>
          <a:bodyPr/>
          <a:lstStyle/>
          <a:p>
            <a:fld id="{1D8BD707-D9CF-40AE-B4C6-C98DA3205C09}" type="datetimeFigureOut">
              <a:rPr lang="en-US" smtClean="0"/>
              <a:pPr/>
              <a:t>9/19/2025</a:t>
            </a:fld>
            <a:endParaRPr lang="en-US"/>
          </a:p>
        </p:txBody>
      </p:sp>
      <p:sp>
        <p:nvSpPr>
          <p:cNvPr id="5" name="Footer Placeholder 4">
            <a:extLst>
              <a:ext uri="{FF2B5EF4-FFF2-40B4-BE49-F238E27FC236}">
                <a16:creationId xmlns:a16="http://schemas.microsoft.com/office/drawing/2014/main" id="{D836A6FC-A0BE-0A59-63A9-E75F75AB39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82FD2-F3C3-2183-B548-D84A00D66C2A}"/>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9896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64661A-DCFB-F4D7-BD47-BF8CA77F5936}"/>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60D6DA-3A4D-2E6C-4790-F165FB25939A}"/>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388C2E-E08A-66B6-0882-E20F14DE0188}"/>
              </a:ext>
            </a:extLst>
          </p:cNvPr>
          <p:cNvSpPr>
            <a:spLocks noGrp="1"/>
          </p:cNvSpPr>
          <p:nvPr>
            <p:ph type="dt" sz="half" idx="10"/>
          </p:nvPr>
        </p:nvSpPr>
        <p:spPr/>
        <p:txBody>
          <a:bodyPr/>
          <a:lstStyle/>
          <a:p>
            <a:fld id="{1D8BD707-D9CF-40AE-B4C6-C98DA3205C09}" type="datetimeFigureOut">
              <a:rPr lang="en-US" smtClean="0"/>
              <a:pPr/>
              <a:t>9/19/2025</a:t>
            </a:fld>
            <a:endParaRPr lang="en-US"/>
          </a:p>
        </p:txBody>
      </p:sp>
      <p:sp>
        <p:nvSpPr>
          <p:cNvPr id="5" name="Footer Placeholder 4">
            <a:extLst>
              <a:ext uri="{FF2B5EF4-FFF2-40B4-BE49-F238E27FC236}">
                <a16:creationId xmlns:a16="http://schemas.microsoft.com/office/drawing/2014/main" id="{B4F90463-60EC-CCA0-CD06-23C892A567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CC771B-BBEE-285E-71DC-8779AA02690A}"/>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0276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632CC-C6C7-8C6F-7E81-068EE7ED89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3F7FF7-7A5E-F6B8-915D-47A9B4771A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75A04A-379E-36B5-9635-6D0F7586BC03}"/>
              </a:ext>
            </a:extLst>
          </p:cNvPr>
          <p:cNvSpPr>
            <a:spLocks noGrp="1"/>
          </p:cNvSpPr>
          <p:nvPr>
            <p:ph type="dt" sz="half" idx="10"/>
          </p:nvPr>
        </p:nvSpPr>
        <p:spPr/>
        <p:txBody>
          <a:bodyPr/>
          <a:lstStyle/>
          <a:p>
            <a:fld id="{1D8BD707-D9CF-40AE-B4C6-C98DA3205C09}" type="datetimeFigureOut">
              <a:rPr lang="en-US" smtClean="0"/>
              <a:pPr/>
              <a:t>9/19/2025</a:t>
            </a:fld>
            <a:endParaRPr lang="en-US"/>
          </a:p>
        </p:txBody>
      </p:sp>
      <p:sp>
        <p:nvSpPr>
          <p:cNvPr id="5" name="Footer Placeholder 4">
            <a:extLst>
              <a:ext uri="{FF2B5EF4-FFF2-40B4-BE49-F238E27FC236}">
                <a16:creationId xmlns:a16="http://schemas.microsoft.com/office/drawing/2014/main" id="{798D0664-2A89-501C-B68F-33D346DC0A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7F9346-FB22-1AC2-D3F5-C01F6807696F}"/>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704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13A1A-624C-CAF4-A125-4035F3F0ECCE}"/>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080B470-FDD8-121D-BE58-879B2A2B0850}"/>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F3D28F-659A-609F-5853-E277C09B3AD6}"/>
              </a:ext>
            </a:extLst>
          </p:cNvPr>
          <p:cNvSpPr>
            <a:spLocks noGrp="1"/>
          </p:cNvSpPr>
          <p:nvPr>
            <p:ph type="dt" sz="half" idx="10"/>
          </p:nvPr>
        </p:nvSpPr>
        <p:spPr/>
        <p:txBody>
          <a:bodyPr/>
          <a:lstStyle/>
          <a:p>
            <a:fld id="{1D8BD707-D9CF-40AE-B4C6-C98DA3205C09}" type="datetimeFigureOut">
              <a:rPr lang="en-US" smtClean="0"/>
              <a:pPr/>
              <a:t>9/19/2025</a:t>
            </a:fld>
            <a:endParaRPr lang="en-US"/>
          </a:p>
        </p:txBody>
      </p:sp>
      <p:sp>
        <p:nvSpPr>
          <p:cNvPr id="5" name="Footer Placeholder 4">
            <a:extLst>
              <a:ext uri="{FF2B5EF4-FFF2-40B4-BE49-F238E27FC236}">
                <a16:creationId xmlns:a16="http://schemas.microsoft.com/office/drawing/2014/main" id="{B82408D3-8FEC-90AB-2101-B7944F04BC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93A413-6E7E-FB29-6344-90B116DC0111}"/>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12555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D7A53-8277-7CAD-DF53-E816E91824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2377BC-6CD0-7627-4EAF-2F1220D3F725}"/>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3BE3E9-C659-A096-E56F-03DD7F65047E}"/>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0B6B52-90F5-1230-7C46-3BF24457392B}"/>
              </a:ext>
            </a:extLst>
          </p:cNvPr>
          <p:cNvSpPr>
            <a:spLocks noGrp="1"/>
          </p:cNvSpPr>
          <p:nvPr>
            <p:ph type="dt" sz="half" idx="10"/>
          </p:nvPr>
        </p:nvSpPr>
        <p:spPr/>
        <p:txBody>
          <a:bodyPr/>
          <a:lstStyle/>
          <a:p>
            <a:fld id="{1D8BD707-D9CF-40AE-B4C6-C98DA3205C09}" type="datetimeFigureOut">
              <a:rPr lang="en-US" smtClean="0"/>
              <a:pPr/>
              <a:t>9/19/2025</a:t>
            </a:fld>
            <a:endParaRPr lang="en-US"/>
          </a:p>
        </p:txBody>
      </p:sp>
      <p:sp>
        <p:nvSpPr>
          <p:cNvPr id="6" name="Footer Placeholder 5">
            <a:extLst>
              <a:ext uri="{FF2B5EF4-FFF2-40B4-BE49-F238E27FC236}">
                <a16:creationId xmlns:a16="http://schemas.microsoft.com/office/drawing/2014/main" id="{5C089620-1CDB-ABA0-12FC-7AAAC26C28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10506A-76B2-CE13-5A07-9B5BFD607BEE}"/>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5470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72C88-1DF8-1BE9-CF2D-3AA2A70823A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29E9B2-39CB-5507-CC48-20EEA1BB83D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44C5CFB-212F-07C9-A4BA-793C9E02FAF2}"/>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B2DC14-6D8C-5699-9AA3-6C1DFCB82D10}"/>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F7C3C09-654F-1D25-976D-011FD81EC825}"/>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A0C3E9-0056-5234-DECC-7759AAB1A97C}"/>
              </a:ext>
            </a:extLst>
          </p:cNvPr>
          <p:cNvSpPr>
            <a:spLocks noGrp="1"/>
          </p:cNvSpPr>
          <p:nvPr>
            <p:ph type="dt" sz="half" idx="10"/>
          </p:nvPr>
        </p:nvSpPr>
        <p:spPr/>
        <p:txBody>
          <a:bodyPr/>
          <a:lstStyle/>
          <a:p>
            <a:fld id="{1D8BD707-D9CF-40AE-B4C6-C98DA3205C09}" type="datetimeFigureOut">
              <a:rPr lang="en-US" smtClean="0"/>
              <a:pPr/>
              <a:t>9/19/2025</a:t>
            </a:fld>
            <a:endParaRPr lang="en-US"/>
          </a:p>
        </p:txBody>
      </p:sp>
      <p:sp>
        <p:nvSpPr>
          <p:cNvPr id="8" name="Footer Placeholder 7">
            <a:extLst>
              <a:ext uri="{FF2B5EF4-FFF2-40B4-BE49-F238E27FC236}">
                <a16:creationId xmlns:a16="http://schemas.microsoft.com/office/drawing/2014/main" id="{731BE0C1-DD63-56C2-2879-A570162587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AD31687-BE61-9268-DBD9-C673C62D9FE2}"/>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3223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BA70D-EFD8-30E0-9629-1FD5342636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C735FA-0F56-1AAD-74F4-F977670312F8}"/>
              </a:ext>
            </a:extLst>
          </p:cNvPr>
          <p:cNvSpPr>
            <a:spLocks noGrp="1"/>
          </p:cNvSpPr>
          <p:nvPr>
            <p:ph type="dt" sz="half" idx="10"/>
          </p:nvPr>
        </p:nvSpPr>
        <p:spPr/>
        <p:txBody>
          <a:bodyPr/>
          <a:lstStyle/>
          <a:p>
            <a:fld id="{1D8BD707-D9CF-40AE-B4C6-C98DA3205C09}" type="datetimeFigureOut">
              <a:rPr lang="en-US" smtClean="0"/>
              <a:pPr/>
              <a:t>9/19/2025</a:t>
            </a:fld>
            <a:endParaRPr lang="en-US"/>
          </a:p>
        </p:txBody>
      </p:sp>
      <p:sp>
        <p:nvSpPr>
          <p:cNvPr id="4" name="Footer Placeholder 3">
            <a:extLst>
              <a:ext uri="{FF2B5EF4-FFF2-40B4-BE49-F238E27FC236}">
                <a16:creationId xmlns:a16="http://schemas.microsoft.com/office/drawing/2014/main" id="{22389935-3B3E-F85E-B95D-7AE51DF776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39CB2B-42C1-2B25-DB58-96F3A4633041}"/>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2705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B63EFA-8AA7-7FE4-AAEC-BEA9AF86A49A}"/>
              </a:ext>
            </a:extLst>
          </p:cNvPr>
          <p:cNvSpPr>
            <a:spLocks noGrp="1"/>
          </p:cNvSpPr>
          <p:nvPr>
            <p:ph type="dt" sz="half" idx="10"/>
          </p:nvPr>
        </p:nvSpPr>
        <p:spPr/>
        <p:txBody>
          <a:bodyPr/>
          <a:lstStyle/>
          <a:p>
            <a:fld id="{1D8BD707-D9CF-40AE-B4C6-C98DA3205C09}" type="datetimeFigureOut">
              <a:rPr lang="en-US" smtClean="0"/>
              <a:pPr/>
              <a:t>9/19/2025</a:t>
            </a:fld>
            <a:endParaRPr lang="en-US"/>
          </a:p>
        </p:txBody>
      </p:sp>
      <p:sp>
        <p:nvSpPr>
          <p:cNvPr id="3" name="Footer Placeholder 2">
            <a:extLst>
              <a:ext uri="{FF2B5EF4-FFF2-40B4-BE49-F238E27FC236}">
                <a16:creationId xmlns:a16="http://schemas.microsoft.com/office/drawing/2014/main" id="{3E69093E-CCF4-9C29-B098-AA796CCC59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FAA829-271A-821C-EE99-A66FAD0986B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9897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8F8FD-965A-3BC2-920C-4379A8ABDD9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EB231B-1D74-D191-F59E-D3A11E1E43D1}"/>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1B1718-431B-7F1C-D9F9-F42DA60225B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BB0BF0C-45BE-1C72-0BDA-B2EE91E27C2F}"/>
              </a:ext>
            </a:extLst>
          </p:cNvPr>
          <p:cNvSpPr>
            <a:spLocks noGrp="1"/>
          </p:cNvSpPr>
          <p:nvPr>
            <p:ph type="dt" sz="half" idx="10"/>
          </p:nvPr>
        </p:nvSpPr>
        <p:spPr/>
        <p:txBody>
          <a:bodyPr/>
          <a:lstStyle/>
          <a:p>
            <a:fld id="{1D8BD707-D9CF-40AE-B4C6-C98DA3205C09}" type="datetimeFigureOut">
              <a:rPr lang="en-US" smtClean="0"/>
              <a:pPr/>
              <a:t>9/19/2025</a:t>
            </a:fld>
            <a:endParaRPr lang="en-US"/>
          </a:p>
        </p:txBody>
      </p:sp>
      <p:sp>
        <p:nvSpPr>
          <p:cNvPr id="6" name="Footer Placeholder 5">
            <a:extLst>
              <a:ext uri="{FF2B5EF4-FFF2-40B4-BE49-F238E27FC236}">
                <a16:creationId xmlns:a16="http://schemas.microsoft.com/office/drawing/2014/main" id="{F01C4577-F8D7-3007-299F-2E38E14680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DE21F2-731E-AB7A-24D8-B965EDDCBBFD}"/>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0791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216E6-0C8C-C5C2-7CFF-A363A930361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D22D250-57CC-9430-E174-82FF0BD900F1}"/>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9CD5BCC-BFEB-7C81-B18E-047B2958426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C913F8D-03F9-43A7-679B-34C17D963F4B}"/>
              </a:ext>
            </a:extLst>
          </p:cNvPr>
          <p:cNvSpPr>
            <a:spLocks noGrp="1"/>
          </p:cNvSpPr>
          <p:nvPr>
            <p:ph type="dt" sz="half" idx="10"/>
          </p:nvPr>
        </p:nvSpPr>
        <p:spPr/>
        <p:txBody>
          <a:bodyPr/>
          <a:lstStyle/>
          <a:p>
            <a:fld id="{1D8BD707-D9CF-40AE-B4C6-C98DA3205C09}" type="datetimeFigureOut">
              <a:rPr lang="en-US" smtClean="0"/>
              <a:pPr/>
              <a:t>9/19/2025</a:t>
            </a:fld>
            <a:endParaRPr lang="en-US"/>
          </a:p>
        </p:txBody>
      </p:sp>
      <p:sp>
        <p:nvSpPr>
          <p:cNvPr id="6" name="Footer Placeholder 5">
            <a:extLst>
              <a:ext uri="{FF2B5EF4-FFF2-40B4-BE49-F238E27FC236}">
                <a16:creationId xmlns:a16="http://schemas.microsoft.com/office/drawing/2014/main" id="{58B65622-5F55-A733-72C8-73261DB300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66BA91-FD6F-FE3A-8B37-5C9462476B1B}"/>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7827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6268D3-FC9A-2BFF-DC36-DBE1B43FDEC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87CC68-9FB5-B119-57DD-4F5B82A73D0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4F0593-2C08-A4E2-BA56-A7644B2265C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9EDDB46B-CD5F-EE56-68AC-DDC1C02A7181}"/>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208414-8FB3-07D6-6E87-34AE82EECA8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0000000-1234-1234-1234-123412341234}" type="slidenum">
              <a:rPr lang="en-US" smtClean="0"/>
              <a:pPr/>
              <a:t>‹#›</a:t>
            </a:fld>
            <a:endParaRPr lang="en-US"/>
          </a:p>
        </p:txBody>
      </p:sp>
    </p:spTree>
    <p:extLst>
      <p:ext uri="{BB962C8B-B14F-4D97-AF65-F5344CB8AC3E}">
        <p14:creationId xmlns:p14="http://schemas.microsoft.com/office/powerpoint/2010/main" val="27395487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6.svg"/><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6.sv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0.jpe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0.sv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s>
</file>

<file path=ppt/slides/_rels/slide16.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s>
</file>

<file path=ppt/slides/_rels/slide17.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hyperlink" Target="http://www.justbreathein.org/" TargetMode="External"/><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4.sv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hyperlink" Target="http://www.justbreathein.org/" TargetMode="External"/><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4.sv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0.sv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s>
</file>

<file path=ppt/slides/_rels/slide20.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s>
</file>

<file path=ppt/slides/_rels/slide2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4.svg"/><Relationship Id="rId3" Type="http://schemas.openxmlformats.org/officeDocument/2006/relationships/image" Target="../media/image23.jpg"/><Relationship Id="rId7" Type="http://schemas.openxmlformats.org/officeDocument/2006/relationships/image" Target="../media/image6.svg"/><Relationship Id="rId12"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4.svg"/><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8.svg"/></Relationships>
</file>

<file path=ppt/slides/_rels/slide23.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s>
</file>

<file path=ppt/slides/_rels/slide24.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s>
</file>

<file path=ppt/slides/_rels/slide25.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9.png"/><Relationship Id="rId5" Type="http://schemas.openxmlformats.org/officeDocument/2006/relationships/image" Target="../media/image13.png"/><Relationship Id="rId10" Type="http://schemas.openxmlformats.org/officeDocument/2006/relationships/image" Target="../media/image8.svg"/><Relationship Id="rId4" Type="http://schemas.openxmlformats.org/officeDocument/2006/relationships/image" Target="../media/image12.svg"/><Relationship Id="rId9"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0.svg"/></Relationships>
</file>

<file path=ppt/slides/_rels/slide2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7.png"/><Relationship Id="rId3" Type="http://schemas.openxmlformats.org/officeDocument/2006/relationships/image" Target="../media/image5.png"/><Relationship Id="rId7" Type="http://schemas.openxmlformats.org/officeDocument/2006/relationships/image" Target="../media/image12.svg"/><Relationship Id="rId12"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6.png"/><Relationship Id="rId5" Type="http://schemas.openxmlformats.org/officeDocument/2006/relationships/image" Target="../media/image24.jpg"/><Relationship Id="rId10" Type="http://schemas.openxmlformats.org/officeDocument/2006/relationships/image" Target="../media/image25.jpg"/><Relationship Id="rId4" Type="http://schemas.openxmlformats.org/officeDocument/2006/relationships/image" Target="../media/image6.svg"/><Relationship Id="rId9" Type="http://schemas.openxmlformats.org/officeDocument/2006/relationships/image" Target="../media/image14.svg"/><Relationship Id="rId14" Type="http://schemas.openxmlformats.org/officeDocument/2006/relationships/image" Target="../media/image8.svg"/></Relationships>
</file>

<file path=ppt/slides/_rels/slide28.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28.png"/><Relationship Id="rId7" Type="http://schemas.openxmlformats.org/officeDocument/2006/relationships/image" Target="../media/image11.png"/><Relationship Id="rId12"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9.jpg"/><Relationship Id="rId11" Type="http://schemas.openxmlformats.org/officeDocument/2006/relationships/image" Target="../media/image30.png"/><Relationship Id="rId5" Type="http://schemas.openxmlformats.org/officeDocument/2006/relationships/image" Target="../media/image6.svg"/><Relationship Id="rId10" Type="http://schemas.openxmlformats.org/officeDocument/2006/relationships/image" Target="../media/image14.svg"/><Relationship Id="rId4" Type="http://schemas.openxmlformats.org/officeDocument/2006/relationships/image" Target="../media/image5.png"/><Relationship Id="rId9" Type="http://schemas.openxmlformats.org/officeDocument/2006/relationships/image" Target="../media/image13.png"/></Relationships>
</file>

<file path=ppt/slides/_rels/slide2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36.png"/><Relationship Id="rId3" Type="http://schemas.openxmlformats.org/officeDocument/2006/relationships/image" Target="../media/image5.png"/><Relationship Id="rId7" Type="http://schemas.openxmlformats.org/officeDocument/2006/relationships/image" Target="../media/image34.jpg"/><Relationship Id="rId12" Type="http://schemas.openxmlformats.org/officeDocument/2006/relationships/image" Target="../media/image35.jp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14.svg"/><Relationship Id="rId5" Type="http://schemas.openxmlformats.org/officeDocument/2006/relationships/image" Target="../media/image32.png"/><Relationship Id="rId10" Type="http://schemas.openxmlformats.org/officeDocument/2006/relationships/image" Target="../media/image13.png"/><Relationship Id="rId4" Type="http://schemas.openxmlformats.org/officeDocument/2006/relationships/image" Target="../media/image6.svg"/><Relationship Id="rId9" Type="http://schemas.openxmlformats.org/officeDocument/2006/relationships/image" Target="../media/image12.svg"/></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9.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11.png"/><Relationship Id="rId5" Type="http://schemas.openxmlformats.org/officeDocument/2006/relationships/image" Target="../media/image15.png"/><Relationship Id="rId10" Type="http://schemas.openxmlformats.org/officeDocument/2006/relationships/image" Target="../media/image14.svg"/><Relationship Id="rId4" Type="http://schemas.openxmlformats.org/officeDocument/2006/relationships/image" Target="../media/image10.sv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38.png"/><Relationship Id="rId4" Type="http://schemas.openxmlformats.org/officeDocument/2006/relationships/image" Target="../media/image6.svg"/><Relationship Id="rId9" Type="http://schemas.openxmlformats.org/officeDocument/2006/relationships/image" Target="../media/image37.png"/></Relationships>
</file>

<file path=ppt/slides/_rels/slide3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0.svg"/></Relationships>
</file>

<file path=ppt/slides/_rels/slide3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9.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11.png"/><Relationship Id="rId5" Type="http://schemas.openxmlformats.org/officeDocument/2006/relationships/image" Target="../media/image15.png"/><Relationship Id="rId10" Type="http://schemas.openxmlformats.org/officeDocument/2006/relationships/image" Target="../media/image14.svg"/><Relationship Id="rId4" Type="http://schemas.openxmlformats.org/officeDocument/2006/relationships/image" Target="../media/image10.svg"/><Relationship Id="rId9" Type="http://schemas.openxmlformats.org/officeDocument/2006/relationships/image" Target="../media/image13.png"/></Relationships>
</file>

<file path=ppt/slides/_rels/slide3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11.png"/><Relationship Id="rId7"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hyperlink" Target="mailto:alisonm@healthedpros.org" TargetMode="External"/><Relationship Id="rId5" Type="http://schemas.openxmlformats.org/officeDocument/2006/relationships/image" Target="../media/image5.png"/><Relationship Id="rId10" Type="http://schemas.openxmlformats.org/officeDocument/2006/relationships/image" Target="../media/image14.svg"/><Relationship Id="rId4" Type="http://schemas.openxmlformats.org/officeDocument/2006/relationships/image" Target="../media/image12.svg"/><Relationship Id="rId9" Type="http://schemas.openxmlformats.org/officeDocument/2006/relationships/image" Target="../media/image13.png"/></Relationships>
</file>

<file path=ppt/slides/_rels/slide35.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hyperlink" Target="mailto:tanyas@healthedpros.org" TargetMode="External"/><Relationship Id="rId18" Type="http://schemas.openxmlformats.org/officeDocument/2006/relationships/image" Target="../media/image40.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39.jpg"/><Relationship Id="rId2" Type="http://schemas.openxmlformats.org/officeDocument/2006/relationships/notesSlide" Target="../notesSlides/notesSlide35.xml"/><Relationship Id="rId16" Type="http://schemas.openxmlformats.org/officeDocument/2006/relationships/image" Target="../media/image14.sv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3.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hyperlink" Target="mailto:alisonm@healthedpros.org"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17.jp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notesSlide" Target="../notesSlides/notesSlide6.xml"/><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video" Target="https://player.vimeo.com/video/585033906?app_id=122963" TargetMode="Externa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8.jpeg"/></Relationships>
</file>

<file path=ppt/slides/_rels/slide7.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3.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12.svg"/><Relationship Id="rId4" Type="http://schemas.openxmlformats.org/officeDocument/2006/relationships/image" Target="../media/image4.svg"/><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19.pn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0" y="2309220"/>
            <a:ext cx="9144000" cy="2467086"/>
          </a:xfrm>
          <a:prstGeom prst="rect">
            <a:avLst/>
          </a:prstGeom>
        </p:spPr>
        <p:txBody>
          <a:bodyPr wrap="square" lIns="0" tIns="0" rIns="0" bIns="0" rtlCol="0" anchor="t">
            <a:spAutoFit/>
          </a:bodyPr>
          <a:lstStyle/>
          <a:p>
            <a:pPr algn="ctr" defTabSz="857250">
              <a:lnSpc>
                <a:spcPts val="4800"/>
              </a:lnSpc>
              <a:buClrTx/>
            </a:pPr>
            <a:r>
              <a:rPr lang="en-US" sz="5200" dirty="0">
                <a:solidFill>
                  <a:srgbClr val="F98832"/>
                </a:solidFill>
                <a:latin typeface="Caveat Brush" pitchFamily="2" charset="0"/>
              </a:rPr>
              <a:t>Beginner</a:t>
            </a:r>
            <a:r>
              <a:rPr lang="en-US" sz="5200" kern="1200" dirty="0">
                <a:solidFill>
                  <a:srgbClr val="F98832"/>
                </a:solidFill>
                <a:latin typeface="Caveat Brush" pitchFamily="2" charset="0"/>
                <a:ea typeface="+mn-ea"/>
                <a:cs typeface="+mn-cs"/>
              </a:rPr>
              <a:t> Train the Trainer Session</a:t>
            </a:r>
          </a:p>
          <a:p>
            <a:pPr algn="ctr" defTabSz="857250">
              <a:lnSpc>
                <a:spcPts val="4800"/>
              </a:lnSpc>
              <a:buClrTx/>
            </a:pPr>
            <a:r>
              <a:rPr lang="en-US" sz="4400" u="sng" kern="1200" dirty="0">
                <a:solidFill>
                  <a:srgbClr val="8FDB34"/>
                </a:solidFill>
                <a:latin typeface="Caveat Brush" pitchFamily="2" charset="0"/>
                <a:ea typeface="+mn-ea"/>
                <a:cs typeface="+mn-cs"/>
              </a:rPr>
              <a:t>YOUR HEALTH ED PROS TEAM</a:t>
            </a:r>
            <a:endParaRPr lang="en-US" sz="1000" u="sng" kern="1200" dirty="0">
              <a:solidFill>
                <a:srgbClr val="92D050"/>
              </a:solidFill>
              <a:latin typeface="Caveat Brush" pitchFamily="2" charset="0"/>
              <a:ea typeface="+mn-ea"/>
              <a:cs typeface="+mn-cs"/>
            </a:endParaRPr>
          </a:p>
          <a:p>
            <a:pPr algn="ctr" defTabSz="857250">
              <a:lnSpc>
                <a:spcPts val="4800"/>
              </a:lnSpc>
              <a:buClrTx/>
            </a:pPr>
            <a:r>
              <a:rPr lang="en-US" sz="4333" kern="1200" dirty="0">
                <a:solidFill>
                  <a:srgbClr val="FF914D"/>
                </a:solidFill>
                <a:latin typeface="Caveat Brush"/>
                <a:ea typeface="+mn-ea"/>
                <a:cs typeface="+mn-cs"/>
              </a:rPr>
              <a:t>Tanya Shelburne</a:t>
            </a:r>
            <a:r>
              <a:rPr lang="en-US" sz="4333" kern="1200" dirty="0">
                <a:solidFill>
                  <a:srgbClr val="C9E265"/>
                </a:solidFill>
                <a:latin typeface="Caveat Brush"/>
                <a:ea typeface="+mn-ea"/>
                <a:cs typeface="+mn-cs"/>
              </a:rPr>
              <a:t> </a:t>
            </a:r>
            <a:r>
              <a:rPr lang="en-US" sz="4333" kern="1200" dirty="0">
                <a:solidFill>
                  <a:srgbClr val="8FDB34"/>
                </a:solidFill>
                <a:latin typeface="Caveat Brush"/>
                <a:ea typeface="+mn-ea"/>
                <a:cs typeface="+mn-cs"/>
              </a:rPr>
              <a:t>MPH, CHES</a:t>
            </a:r>
          </a:p>
          <a:p>
            <a:pPr algn="ctr" defTabSz="857250">
              <a:lnSpc>
                <a:spcPts val="4800"/>
              </a:lnSpc>
              <a:buClrTx/>
            </a:pPr>
            <a:r>
              <a:rPr lang="en-US" sz="4333" kern="1200" dirty="0">
                <a:solidFill>
                  <a:srgbClr val="FF914D"/>
                </a:solidFill>
                <a:latin typeface="Caveat Brush"/>
                <a:ea typeface="+mn-ea"/>
                <a:cs typeface="+mn-cs"/>
              </a:rPr>
              <a:t>Alison Muckerheide </a:t>
            </a:r>
            <a:r>
              <a:rPr lang="en-US" sz="4333" kern="1200" dirty="0">
                <a:solidFill>
                  <a:srgbClr val="8FDB34"/>
                </a:solidFill>
                <a:latin typeface="Caveat Brush"/>
                <a:ea typeface="+mn-ea"/>
                <a:cs typeface="+mn-cs"/>
              </a:rPr>
              <a:t>MPH, CHES</a:t>
            </a:r>
          </a:p>
        </p:txBody>
      </p:sp>
      <p:sp>
        <p:nvSpPr>
          <p:cNvPr id="3" name="Freeform 3"/>
          <p:cNvSpPr/>
          <p:nvPr/>
        </p:nvSpPr>
        <p:spPr>
          <a:xfrm>
            <a:off x="0" y="55482"/>
            <a:ext cx="9144000" cy="2253738"/>
          </a:xfrm>
          <a:custGeom>
            <a:avLst/>
            <a:gdLst/>
            <a:ahLst/>
            <a:cxnLst/>
            <a:rect l="l" t="t" r="r" b="b"/>
            <a:pathLst>
              <a:path w="9753600" h="2403987">
                <a:moveTo>
                  <a:pt x="0" y="0"/>
                </a:moveTo>
                <a:lnTo>
                  <a:pt x="9753600" y="0"/>
                </a:lnTo>
                <a:lnTo>
                  <a:pt x="9753600" y="2403987"/>
                </a:lnTo>
                <a:lnTo>
                  <a:pt x="0" y="2403987"/>
                </a:lnTo>
                <a:lnTo>
                  <a:pt x="0" y="0"/>
                </a:lnTo>
                <a:close/>
              </a:path>
            </a:pathLst>
          </a:custGeom>
          <a:blipFill>
            <a:blip r:embed="rId3"/>
            <a:stretch>
              <a:fillRect/>
            </a:stretch>
          </a:blipFill>
        </p:spPr>
        <p:txBody>
          <a:bodyPr/>
          <a:lstStyle/>
          <a:p>
            <a:endParaRPr lang="en-US"/>
          </a:p>
        </p:txBody>
      </p:sp>
      <p:sp>
        <p:nvSpPr>
          <p:cNvPr id="4" name="Freeform 4"/>
          <p:cNvSpPr/>
          <p:nvPr/>
        </p:nvSpPr>
        <p:spPr>
          <a:xfrm>
            <a:off x="0" y="4725900"/>
            <a:ext cx="9144000" cy="3146991"/>
          </a:xfrm>
          <a:custGeom>
            <a:avLst/>
            <a:gdLst/>
            <a:ahLst/>
            <a:cxnLst/>
            <a:rect l="l" t="t" r="r" b="b"/>
            <a:pathLst>
              <a:path w="9753600" h="3356790">
                <a:moveTo>
                  <a:pt x="0" y="0"/>
                </a:moveTo>
                <a:lnTo>
                  <a:pt x="9753600" y="0"/>
                </a:lnTo>
                <a:lnTo>
                  <a:pt x="9753600" y="3356790"/>
                </a:lnTo>
                <a:lnTo>
                  <a:pt x="0" y="3356790"/>
                </a:lnTo>
                <a:lnTo>
                  <a:pt x="0" y="0"/>
                </a:lnTo>
                <a:close/>
              </a:path>
            </a:pathLst>
          </a:custGeom>
          <a:blipFill>
            <a:blip r:embed="rId4"/>
            <a:stretch>
              <a:fillRect t="-12853"/>
            </a:stretch>
          </a:blipFill>
        </p:spPr>
        <p:txBody>
          <a:bodyPr/>
          <a:lstStyle/>
          <a:p>
            <a:endParaRPr lang="en-US"/>
          </a:p>
        </p:txBody>
      </p:sp>
      <p:sp>
        <p:nvSpPr>
          <p:cNvPr id="5" name="Freeform 5"/>
          <p:cNvSpPr/>
          <p:nvPr/>
        </p:nvSpPr>
        <p:spPr>
          <a:xfrm rot="-5658584">
            <a:off x="-80137" y="3334795"/>
            <a:ext cx="1475024" cy="796458"/>
          </a:xfrm>
          <a:custGeom>
            <a:avLst/>
            <a:gdLst/>
            <a:ahLst/>
            <a:cxnLst/>
            <a:rect l="l" t="t" r="r" b="b"/>
            <a:pathLst>
              <a:path w="1842484" h="1169140">
                <a:moveTo>
                  <a:pt x="0" y="0"/>
                </a:moveTo>
                <a:lnTo>
                  <a:pt x="1842483" y="0"/>
                </a:lnTo>
                <a:lnTo>
                  <a:pt x="1842483" y="1169140"/>
                </a:lnTo>
                <a:lnTo>
                  <a:pt x="0" y="11691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7" name="Freeform 5">
            <a:extLst>
              <a:ext uri="{FF2B5EF4-FFF2-40B4-BE49-F238E27FC236}">
                <a16:creationId xmlns:a16="http://schemas.microsoft.com/office/drawing/2014/main" id="{A4CFF41E-03CE-1D84-D994-A543947FEE3C}"/>
              </a:ext>
            </a:extLst>
          </p:cNvPr>
          <p:cNvSpPr/>
          <p:nvPr/>
        </p:nvSpPr>
        <p:spPr>
          <a:xfrm rot="5017436">
            <a:off x="7657184" y="3334795"/>
            <a:ext cx="1475024" cy="796458"/>
          </a:xfrm>
          <a:custGeom>
            <a:avLst/>
            <a:gdLst/>
            <a:ahLst/>
            <a:cxnLst/>
            <a:rect l="l" t="t" r="r" b="b"/>
            <a:pathLst>
              <a:path w="1842484" h="1169140">
                <a:moveTo>
                  <a:pt x="0" y="0"/>
                </a:moveTo>
                <a:lnTo>
                  <a:pt x="1842483" y="0"/>
                </a:lnTo>
                <a:lnTo>
                  <a:pt x="1842483" y="1169140"/>
                </a:lnTo>
                <a:lnTo>
                  <a:pt x="0" y="11691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6" name="TextBox 2">
            <a:extLst>
              <a:ext uri="{FF2B5EF4-FFF2-40B4-BE49-F238E27FC236}">
                <a16:creationId xmlns:a16="http://schemas.microsoft.com/office/drawing/2014/main" id="{9B3F5461-6FA1-C1BA-A1E6-A68D3BC14D49}"/>
              </a:ext>
            </a:extLst>
          </p:cNvPr>
          <p:cNvSpPr txBox="1"/>
          <p:nvPr/>
        </p:nvSpPr>
        <p:spPr>
          <a:xfrm>
            <a:off x="0" y="5296987"/>
            <a:ext cx="9144000" cy="1267719"/>
          </a:xfrm>
          <a:prstGeom prst="rect">
            <a:avLst/>
          </a:prstGeom>
        </p:spPr>
        <p:txBody>
          <a:bodyPr wrap="square" lIns="0" tIns="0" rIns="0" bIns="0" rtlCol="0" anchor="t">
            <a:spAutoFit/>
          </a:bodyPr>
          <a:lstStyle/>
          <a:p>
            <a:pPr algn="ctr" defTabSz="857250">
              <a:lnSpc>
                <a:spcPts val="4800"/>
              </a:lnSpc>
              <a:buClrTx/>
            </a:pPr>
            <a:r>
              <a:rPr lang="en-US" sz="5200" kern="1200" dirty="0">
                <a:solidFill>
                  <a:srgbClr val="F98832"/>
                </a:solidFill>
                <a:highlight>
                  <a:srgbClr val="BCEE80"/>
                </a:highlight>
                <a:latin typeface="Caveat Brush" pitchFamily="2" charset="0"/>
                <a:ea typeface="+mn-ea"/>
                <a:cs typeface="+mn-cs"/>
              </a:rPr>
              <a:t>Type name, county, </a:t>
            </a:r>
          </a:p>
          <a:p>
            <a:pPr algn="ctr" defTabSz="857250">
              <a:lnSpc>
                <a:spcPts val="4800"/>
              </a:lnSpc>
              <a:buClrTx/>
            </a:pPr>
            <a:r>
              <a:rPr lang="en-US" sz="5200" kern="1200" dirty="0">
                <a:solidFill>
                  <a:srgbClr val="F98832"/>
                </a:solidFill>
                <a:highlight>
                  <a:srgbClr val="BCEE80"/>
                </a:highlight>
                <a:latin typeface="Caveat Brush" pitchFamily="2" charset="0"/>
                <a:ea typeface="+mn-ea"/>
                <a:cs typeface="+mn-cs"/>
              </a:rPr>
              <a:t>&amp; email in </a:t>
            </a:r>
            <a:r>
              <a:rPr lang="en-US" sz="5200" kern="1200" dirty="0" err="1">
                <a:solidFill>
                  <a:srgbClr val="F98832"/>
                </a:solidFill>
                <a:highlight>
                  <a:srgbClr val="BCEE80"/>
                </a:highlight>
                <a:latin typeface="Caveat Brush" pitchFamily="2" charset="0"/>
                <a:ea typeface="+mn-ea"/>
                <a:cs typeface="+mn-cs"/>
              </a:rPr>
              <a:t>chatbox</a:t>
            </a:r>
            <a:r>
              <a:rPr lang="en-US" sz="5200" kern="1200" dirty="0">
                <a:solidFill>
                  <a:srgbClr val="F98832"/>
                </a:solidFill>
                <a:highlight>
                  <a:srgbClr val="BCEE80"/>
                </a:highlight>
                <a:latin typeface="Caveat Brush" pitchFamily="2" charset="0"/>
                <a:ea typeface="+mn-ea"/>
                <a:cs typeface="+mn-cs"/>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dirty="0">
                <a:solidFill>
                  <a:srgbClr val="F98832"/>
                </a:solidFill>
                <a:latin typeface="Caveat Brush" pitchFamily="2" charset="0"/>
              </a:rPr>
              <a:t>TFF INDICATOR &amp; HEP’S ROLE</a:t>
            </a:r>
            <a:r>
              <a:rPr lang="en-US" sz="4400" kern="1200" dirty="0">
                <a:solidFill>
                  <a:srgbClr val="F98832"/>
                </a:solidFill>
                <a:latin typeface="Caveat Brush" pitchFamily="2" charset="0"/>
                <a:ea typeface="+mn-ea"/>
                <a:cs typeface="+mn-cs"/>
              </a:rPr>
              <a:t> </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TextBox 12">
            <a:extLst>
              <a:ext uri="{FF2B5EF4-FFF2-40B4-BE49-F238E27FC236}">
                <a16:creationId xmlns:a16="http://schemas.microsoft.com/office/drawing/2014/main" id="{DAED082B-B1C0-636E-2DC9-282DF08CE451}"/>
              </a:ext>
            </a:extLst>
          </p:cNvPr>
          <p:cNvSpPr txBox="1"/>
          <p:nvPr/>
        </p:nvSpPr>
        <p:spPr>
          <a:xfrm>
            <a:off x="571500" y="1193009"/>
            <a:ext cx="8199421" cy="5960093"/>
          </a:xfrm>
          <a:prstGeom prst="rect">
            <a:avLst/>
          </a:prstGeom>
        </p:spPr>
        <p:txBody>
          <a:bodyPr wrap="square" lIns="0" tIns="0" rIns="0" bIns="0" rtlCol="0" anchor="t">
            <a:spAutoFit/>
          </a:bodyPr>
          <a:lstStyle/>
          <a:p>
            <a:pPr algn="ctr">
              <a:buClr>
                <a:schemeClr val="dk1"/>
              </a:buClr>
              <a:buSzPts val="2800"/>
            </a:pPr>
            <a:r>
              <a:rPr lang="en-US" sz="2800" u="sng" dirty="0">
                <a:solidFill>
                  <a:schemeClr val="accent2"/>
                </a:solidFill>
                <a:latin typeface="Caveat Brush" pitchFamily="2" charset="0"/>
              </a:rPr>
              <a:t>Priority Area: </a:t>
            </a:r>
            <a:r>
              <a:rPr lang="en-US" sz="2800" dirty="0">
                <a:solidFill>
                  <a:schemeClr val="accent2"/>
                </a:solidFill>
                <a:latin typeface="Caveat Brush" pitchFamily="2" charset="0"/>
              </a:rPr>
              <a:t>Protect and maintain a state and local infrastructure necessary to lower commercial tobacco use rates.</a:t>
            </a:r>
          </a:p>
          <a:p>
            <a:pPr algn="ctr">
              <a:buClr>
                <a:schemeClr val="dk1"/>
              </a:buClr>
              <a:buSzPts val="2800"/>
            </a:pPr>
            <a:r>
              <a:rPr lang="en-US" sz="2800" u="sng" dirty="0">
                <a:solidFill>
                  <a:schemeClr val="accent6"/>
                </a:solidFill>
                <a:latin typeface="Caveat Brush" pitchFamily="2" charset="0"/>
              </a:rPr>
              <a:t>Tobacco-Free Families </a:t>
            </a:r>
            <a:r>
              <a:rPr lang="en-US" sz="2800" dirty="0">
                <a:solidFill>
                  <a:schemeClr val="accent6"/>
                </a:solidFill>
                <a:latin typeface="Caveat Brush" pitchFamily="2" charset="0"/>
              </a:rPr>
              <a:t>– Increase proportion of organizations serving populations most impacted by tobacco with the “Breathe: Healthy Steps to Living Tobacco Free” education program.</a:t>
            </a:r>
          </a:p>
          <a:p>
            <a:pPr>
              <a:buClr>
                <a:schemeClr val="dk1"/>
              </a:buClr>
              <a:buSzPts val="2800"/>
            </a:pPr>
            <a:r>
              <a:rPr lang="en-US" sz="2400" u="sng" dirty="0">
                <a:latin typeface="Caveat Brush" pitchFamily="2" charset="0"/>
              </a:rPr>
              <a:t>HEP’s Deliverables:</a:t>
            </a:r>
          </a:p>
          <a:p>
            <a:pPr marL="514350" indent="-514350">
              <a:buClr>
                <a:schemeClr val="dk1"/>
              </a:buClr>
              <a:buSzPts val="2800"/>
              <a:buFont typeface="+mj-lt"/>
              <a:buAutoNum type="arabicPeriod"/>
            </a:pPr>
            <a:r>
              <a:rPr lang="en-US" sz="2400" dirty="0">
                <a:latin typeface="Caveat Brush" pitchFamily="2" charset="0"/>
              </a:rPr>
              <a:t>Provide training &amp; technical assistance for </a:t>
            </a:r>
            <a:r>
              <a:rPr lang="en-US" sz="2400" dirty="0">
                <a:solidFill>
                  <a:srgbClr val="F98832"/>
                </a:solidFill>
                <a:latin typeface="Caveat Brush" pitchFamily="2" charset="0"/>
              </a:rPr>
              <a:t>Funded Partners</a:t>
            </a:r>
          </a:p>
          <a:p>
            <a:pPr marL="514350" indent="-514350">
              <a:buClr>
                <a:schemeClr val="dk1"/>
              </a:buClr>
              <a:buSzPts val="2800"/>
              <a:buFont typeface="+mj-lt"/>
              <a:buAutoNum type="arabicPeriod"/>
            </a:pPr>
            <a:r>
              <a:rPr lang="en-US" sz="2400" dirty="0">
                <a:latin typeface="Caveat Brush" pitchFamily="2" charset="0"/>
              </a:rPr>
              <a:t>Provide training/on-going support to implement Breathe with </a:t>
            </a:r>
            <a:r>
              <a:rPr lang="en-US" sz="2400" dirty="0">
                <a:solidFill>
                  <a:srgbClr val="F98832"/>
                </a:solidFill>
                <a:latin typeface="Caveat Brush" pitchFamily="2" charset="0"/>
              </a:rPr>
              <a:t>Head Start &amp; Alternate Partners</a:t>
            </a:r>
            <a:r>
              <a:rPr lang="en-US" sz="2400" dirty="0">
                <a:latin typeface="Caveat Brush" pitchFamily="2" charset="0"/>
              </a:rPr>
              <a:t> in counties not funded by TPC &amp; counties that did not select the TFF indicator</a:t>
            </a:r>
          </a:p>
          <a:p>
            <a:pPr marL="514350" indent="-514350">
              <a:buClr>
                <a:schemeClr val="dk1"/>
              </a:buClr>
              <a:buSzPts val="2800"/>
              <a:buFont typeface="+mj-lt"/>
              <a:buAutoNum type="arabicPeriod"/>
            </a:pPr>
            <a:r>
              <a:rPr lang="en-US" sz="2400" dirty="0">
                <a:latin typeface="Caveat Brush" pitchFamily="2" charset="0"/>
              </a:rPr>
              <a:t>Assist in the development/improvement of </a:t>
            </a:r>
            <a:r>
              <a:rPr lang="en-US" sz="2400" dirty="0">
                <a:solidFill>
                  <a:srgbClr val="F98832"/>
                </a:solidFill>
                <a:latin typeface="Caveat Brush" pitchFamily="2" charset="0"/>
              </a:rPr>
              <a:t>Breathe resources </a:t>
            </a:r>
            <a:r>
              <a:rPr lang="en-US" sz="2400" dirty="0">
                <a:latin typeface="Caveat Brush" pitchFamily="2" charset="0"/>
              </a:rPr>
              <a:t>&amp; training materials </a:t>
            </a:r>
          </a:p>
          <a:p>
            <a:pPr marL="514350" indent="-514350">
              <a:buClr>
                <a:schemeClr val="dk1"/>
              </a:buClr>
              <a:buSzPts val="2800"/>
              <a:buFont typeface="+mj-lt"/>
              <a:buAutoNum type="arabicPeriod"/>
            </a:pPr>
            <a:r>
              <a:rPr lang="en-US" sz="2400" dirty="0">
                <a:latin typeface="Caveat Brush" pitchFamily="2" charset="0"/>
              </a:rPr>
              <a:t>Serve as liaison between TPC &amp; </a:t>
            </a:r>
            <a:r>
              <a:rPr lang="en-US" sz="2400" dirty="0">
                <a:solidFill>
                  <a:srgbClr val="F98832"/>
                </a:solidFill>
                <a:latin typeface="Caveat Brush" pitchFamily="2" charset="0"/>
              </a:rPr>
              <a:t>state-level Head Start </a:t>
            </a:r>
            <a:r>
              <a:rPr lang="en-US" sz="2400" dirty="0">
                <a:latin typeface="Caveat Brush" pitchFamily="2" charset="0"/>
              </a:rPr>
              <a:t>leadership</a:t>
            </a:r>
          </a:p>
          <a:p>
            <a:pPr marL="342900" indent="-342900">
              <a:buClr>
                <a:schemeClr val="dk1"/>
              </a:buClr>
              <a:buSzPts val="2800"/>
              <a:buFont typeface="Arial"/>
              <a:buChar char="•"/>
            </a:pPr>
            <a:endParaRPr lang="en-US" sz="2765" dirty="0">
              <a:latin typeface="Caveat Brush" pitchFamily="2" charset="0"/>
            </a:endParaRPr>
          </a:p>
          <a:p>
            <a:pPr marL="342900" indent="-342900">
              <a:buClr>
                <a:schemeClr val="dk1"/>
              </a:buClr>
              <a:buSzPts val="2800"/>
              <a:buFont typeface="Arial"/>
              <a:buChar char="•"/>
            </a:pPr>
            <a:endParaRPr lang="en-US" sz="2765" kern="1200" dirty="0">
              <a:latin typeface="Caveat Brush" pitchFamily="2" charset="0"/>
              <a:ea typeface="+mn-ea"/>
              <a:cs typeface="+mn-cs"/>
            </a:endParaRPr>
          </a:p>
        </p:txBody>
      </p:sp>
    </p:spTree>
    <p:extLst>
      <p:ext uri="{BB962C8B-B14F-4D97-AF65-F5344CB8AC3E}">
        <p14:creationId xmlns:p14="http://schemas.microsoft.com/office/powerpoint/2010/main" val="294329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animEffect transition="in" filter="fade">
                                      <p:cBhvr>
                                        <p:cTn id="7" dur="500"/>
                                        <p:tgtEl>
                                          <p:spTgt spid="14">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xEl>
                                              <p:pRg st="3" end="3"/>
                                            </p:txEl>
                                          </p:spTgt>
                                        </p:tgtEl>
                                        <p:attrNameLst>
                                          <p:attrName>style.visibility</p:attrName>
                                        </p:attrNameLst>
                                      </p:cBhvr>
                                      <p:to>
                                        <p:strVal val="visible"/>
                                      </p:to>
                                    </p:set>
                                    <p:animEffect transition="in" filter="fade">
                                      <p:cBhvr>
                                        <p:cTn id="10" dur="500"/>
                                        <p:tgtEl>
                                          <p:spTgt spid="14">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xEl>
                                              <p:pRg st="4" end="4"/>
                                            </p:txEl>
                                          </p:spTgt>
                                        </p:tgtEl>
                                        <p:attrNameLst>
                                          <p:attrName>style.visibility</p:attrName>
                                        </p:attrNameLst>
                                      </p:cBhvr>
                                      <p:to>
                                        <p:strVal val="visible"/>
                                      </p:to>
                                    </p:set>
                                    <p:animEffect transition="in" filter="fade">
                                      <p:cBhvr>
                                        <p:cTn id="13" dur="500"/>
                                        <p:tgtEl>
                                          <p:spTgt spid="14">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xEl>
                                              <p:pRg st="5" end="5"/>
                                            </p:txEl>
                                          </p:spTgt>
                                        </p:tgtEl>
                                        <p:attrNameLst>
                                          <p:attrName>style.visibility</p:attrName>
                                        </p:attrNameLst>
                                      </p:cBhvr>
                                      <p:to>
                                        <p:strVal val="visible"/>
                                      </p:to>
                                    </p:set>
                                    <p:animEffect transition="in" filter="fade">
                                      <p:cBhvr>
                                        <p:cTn id="16" dur="500"/>
                                        <p:tgtEl>
                                          <p:spTgt spid="14">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xEl>
                                              <p:pRg st="6" end="6"/>
                                            </p:txEl>
                                          </p:spTgt>
                                        </p:tgtEl>
                                        <p:attrNameLst>
                                          <p:attrName>style.visibility</p:attrName>
                                        </p:attrNameLst>
                                      </p:cBhvr>
                                      <p:to>
                                        <p:strVal val="visible"/>
                                      </p:to>
                                    </p:set>
                                    <p:animEffect transition="in" filter="fade">
                                      <p:cBhvr>
                                        <p:cTn id="19" dur="5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1173047"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YOUR TFF DELIVERABLES </a:t>
            </a:r>
          </a:p>
        </p:txBody>
      </p:sp>
      <p:sp>
        <p:nvSpPr>
          <p:cNvPr id="12" name="TextBox 12"/>
          <p:cNvSpPr txBox="1"/>
          <p:nvPr/>
        </p:nvSpPr>
        <p:spPr>
          <a:xfrm>
            <a:off x="377680" y="1193009"/>
            <a:ext cx="8751859" cy="6157840"/>
          </a:xfrm>
          <a:prstGeom prst="rect">
            <a:avLst/>
          </a:prstGeom>
        </p:spPr>
        <p:txBody>
          <a:bodyPr wrap="square" lIns="0" tIns="0" rIns="0" bIns="0" rtlCol="0" anchor="t">
            <a:spAutoFit/>
          </a:bodyPr>
          <a:lstStyle/>
          <a:p>
            <a:pPr marL="514350" indent="-514350">
              <a:buClr>
                <a:schemeClr val="dk1"/>
              </a:buClr>
              <a:buSzPts val="2800"/>
              <a:buAutoNum type="arabicPeriod"/>
            </a:pPr>
            <a:r>
              <a:rPr lang="en-US" sz="2765" u="sng" dirty="0">
                <a:latin typeface="Caveat Brush" pitchFamily="2" charset="0"/>
              </a:rPr>
              <a:t>Implement Breathe </a:t>
            </a:r>
            <a:r>
              <a:rPr lang="en-US" sz="2765" dirty="0">
                <a:latin typeface="Caveat Brush" pitchFamily="2" charset="0"/>
              </a:rPr>
              <a:t>in at least one new Head Start Center/ Alternate Organization serving families most impacted in your county </a:t>
            </a:r>
            <a:r>
              <a:rPr lang="en-US" sz="2200" dirty="0">
                <a:solidFill>
                  <a:schemeClr val="accent2"/>
                </a:solidFill>
                <a:latin typeface="Caveat Brush" pitchFamily="2" charset="0"/>
              </a:rPr>
              <a:t>(participating in annual Breathe training for trainers, following timeline provided in online toolkit, conducting relational meetings, collecting evaluation data, conducting Breathe training for staff of the organization, providing appropriate resources to organization’s staff and families, offering on-going support) </a:t>
            </a:r>
            <a:r>
              <a:rPr lang="en-US" sz="2765" dirty="0">
                <a:latin typeface="Caveat Brush" pitchFamily="2" charset="0"/>
              </a:rPr>
              <a:t>DUE: JUNE 30, 2026; JUNE 30, 2027</a:t>
            </a:r>
          </a:p>
          <a:p>
            <a:pPr marL="514350" indent="-514350">
              <a:buClr>
                <a:schemeClr val="dk1"/>
              </a:buClr>
              <a:buSzPts val="2800"/>
              <a:buAutoNum type="arabicPeriod"/>
            </a:pPr>
            <a:r>
              <a:rPr lang="en-US" sz="2765" u="sng" dirty="0">
                <a:latin typeface="Caveat Brush" pitchFamily="2" charset="0"/>
              </a:rPr>
              <a:t>Maintain Breathe </a:t>
            </a:r>
            <a:r>
              <a:rPr lang="en-US" sz="2765" dirty="0">
                <a:latin typeface="Caveat Brush" pitchFamily="2" charset="0"/>
              </a:rPr>
              <a:t>in at least one existing Head Start Center/ Alternate Organization serving marginalized families in your county </a:t>
            </a:r>
            <a:r>
              <a:rPr lang="en-US" sz="2200" dirty="0">
                <a:solidFill>
                  <a:schemeClr val="accent2"/>
                </a:solidFill>
                <a:latin typeface="Caveat Brush" pitchFamily="2" charset="0"/>
              </a:rPr>
              <a:t>(similar to above, but conducting a Breathe Refresher for the staff of the organization) </a:t>
            </a:r>
            <a:r>
              <a:rPr lang="en-US" sz="2765" dirty="0">
                <a:latin typeface="Caveat Brush" pitchFamily="2" charset="0"/>
              </a:rPr>
              <a:t>DUE: JUNE 30, 2026</a:t>
            </a:r>
            <a:r>
              <a:rPr lang="en-US" sz="2765" dirty="0">
                <a:solidFill>
                  <a:srgbClr val="00B050"/>
                </a:solidFill>
                <a:latin typeface="Caveat Brush" pitchFamily="2" charset="0"/>
              </a:rPr>
              <a:t>*</a:t>
            </a:r>
            <a:r>
              <a:rPr lang="en-US" sz="2765" dirty="0">
                <a:latin typeface="Caveat Brush" pitchFamily="2" charset="0"/>
              </a:rPr>
              <a:t>; JUNE 30, 2027</a:t>
            </a:r>
          </a:p>
          <a:p>
            <a:pPr marL="514350" indent="-514350">
              <a:buClr>
                <a:schemeClr val="dk1"/>
              </a:buClr>
              <a:buSzPts val="2800"/>
              <a:buAutoNum type="arabicPeriod"/>
            </a:pPr>
            <a:r>
              <a:rPr lang="en-US" sz="2765" u="sng" dirty="0">
                <a:latin typeface="Caveat Brush" pitchFamily="2" charset="0"/>
              </a:rPr>
              <a:t>Utilize Breathe materials </a:t>
            </a:r>
            <a:r>
              <a:rPr lang="en-US" sz="2765" dirty="0">
                <a:latin typeface="Caveat Brush" pitchFamily="2" charset="0"/>
              </a:rPr>
              <a:t>for promotion and education outside formal trainings. DUE: Report as needed</a:t>
            </a:r>
          </a:p>
          <a:p>
            <a:pPr algn="ctr">
              <a:buClr>
                <a:schemeClr val="dk1"/>
              </a:buClr>
              <a:buSzPts val="2800"/>
            </a:pPr>
            <a:r>
              <a:rPr lang="en-US" sz="2400" dirty="0">
                <a:solidFill>
                  <a:srgbClr val="00B050"/>
                </a:solidFill>
                <a:latin typeface="Caveat Brush" pitchFamily="2" charset="0"/>
              </a:rPr>
              <a:t>*may look different for new/existing funded partners</a:t>
            </a:r>
          </a:p>
          <a:p>
            <a:pPr marL="342900" indent="-342900">
              <a:buClr>
                <a:schemeClr val="dk1"/>
              </a:buClr>
              <a:buSzPts val="2800"/>
              <a:buFont typeface="Arial"/>
              <a:buChar char="•"/>
            </a:pPr>
            <a:endParaRPr lang="en-US" sz="2765" kern="1200" dirty="0">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168627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animEffect transition="in" filter="fade">
                                      <p:cBhvr>
                                        <p:cTn id="17" dur="500"/>
                                        <p:tgtEl>
                                          <p:spTgt spid="1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 calcmode="lin" valueType="num">
                                      <p:cBhvr additive="base">
                                        <p:cTn id="22"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diagram&#10;&#10;AI-generated content may be incorrect.">
            <a:extLst>
              <a:ext uri="{FF2B5EF4-FFF2-40B4-BE49-F238E27FC236}">
                <a16:creationId xmlns:a16="http://schemas.microsoft.com/office/drawing/2014/main" id="{421D7925-7498-8F8B-9B23-30A26BA02AF7}"/>
              </a:ext>
            </a:extLst>
          </p:cNvPr>
          <p:cNvPicPr>
            <a:picLocks noChangeAspect="1"/>
          </p:cNvPicPr>
          <p:nvPr/>
        </p:nvPicPr>
        <p:blipFill>
          <a:blip r:embed="rId3"/>
          <a:stretch>
            <a:fillRect/>
          </a:stretch>
        </p:blipFill>
        <p:spPr>
          <a:xfrm>
            <a:off x="685800" y="1237677"/>
            <a:ext cx="7307587" cy="5385726"/>
          </a:xfrm>
          <a:prstGeom prst="rect">
            <a:avLst/>
          </a:prstGeom>
        </p:spPr>
      </p:pic>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dirty="0">
                <a:solidFill>
                  <a:srgbClr val="F98832"/>
                </a:solidFill>
                <a:latin typeface="Caveat Brush" pitchFamily="2" charset="0"/>
              </a:rPr>
              <a:t>POTENTIAL BREATHE PARTNERS</a:t>
            </a:r>
            <a:endParaRPr lang="en-US" sz="4400" kern="1200" dirty="0">
              <a:solidFill>
                <a:srgbClr val="F98832"/>
              </a:solidFill>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FDC59189-B3D0-920A-3BAA-A4C9F6C2EEF4}"/>
              </a:ext>
            </a:extLst>
          </p:cNvPr>
          <p:cNvSpPr txBox="1"/>
          <p:nvPr/>
        </p:nvSpPr>
        <p:spPr>
          <a:xfrm rot="21249194">
            <a:off x="777203" y="2769981"/>
            <a:ext cx="7589595" cy="1938992"/>
          </a:xfrm>
          <a:prstGeom prst="rect">
            <a:avLst/>
          </a:prstGeom>
          <a:noFill/>
        </p:spPr>
        <p:txBody>
          <a:bodyPr wrap="square" rtlCol="0">
            <a:spAutoFit/>
          </a:bodyPr>
          <a:lstStyle/>
          <a:p>
            <a:pPr algn="ctr"/>
            <a:r>
              <a:rPr lang="en-US" sz="6000" dirty="0">
                <a:solidFill>
                  <a:srgbClr val="F98832"/>
                </a:solidFill>
                <a:highlight>
                  <a:srgbClr val="BCEE80"/>
                </a:highlight>
                <a:latin typeface="Caveat Brush" pitchFamily="2" charset="0"/>
              </a:rPr>
              <a:t>Any organizations serving </a:t>
            </a:r>
          </a:p>
          <a:p>
            <a:pPr algn="ctr"/>
            <a:r>
              <a:rPr lang="en-US" sz="6000" dirty="0">
                <a:solidFill>
                  <a:srgbClr val="F98832"/>
                </a:solidFill>
                <a:highlight>
                  <a:srgbClr val="BCEE80"/>
                </a:highlight>
                <a:latin typeface="Caveat Brush" pitchFamily="2" charset="0"/>
              </a:rPr>
              <a:t>families with low incomes!</a:t>
            </a:r>
          </a:p>
        </p:txBody>
      </p:sp>
    </p:spTree>
    <p:extLst>
      <p:ext uri="{BB962C8B-B14F-4D97-AF65-F5344CB8AC3E}">
        <p14:creationId xmlns:p14="http://schemas.microsoft.com/office/powerpoint/2010/main" val="143948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AutoShape 5"/>
          <p:cNvSpPr/>
          <p:nvPr/>
        </p:nvSpPr>
        <p:spPr>
          <a:xfrm>
            <a:off x="402700" y="2795811"/>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402700" y="906100"/>
            <a:ext cx="8338590" cy="1796710"/>
          </a:xfrm>
          <a:prstGeom prst="rect">
            <a:avLst/>
          </a:prstGeom>
        </p:spPr>
        <p:txBody>
          <a:bodyPr wrap="square" lIns="0" tIns="0" rIns="0" bIns="0" rtlCol="0" anchor="t">
            <a:spAutoFit/>
          </a:bodyPr>
          <a:lstStyle/>
          <a:p>
            <a:pPr algn="ctr" defTabSz="857250">
              <a:lnSpc>
                <a:spcPts val="6694"/>
              </a:lnSpc>
              <a:buClrTx/>
            </a:pPr>
            <a:r>
              <a:rPr lang="en-US" sz="8000" dirty="0">
                <a:solidFill>
                  <a:srgbClr val="FF914D"/>
                </a:solidFill>
                <a:latin typeface="Caveat Brush" pitchFamily="2" charset="0"/>
              </a:rPr>
              <a:t>The Foundation of Breathe is…</a:t>
            </a:r>
            <a:r>
              <a:rPr lang="en-US" sz="8000" kern="1200" dirty="0">
                <a:solidFill>
                  <a:srgbClr val="FF914D"/>
                </a:solidFill>
                <a:latin typeface="Caveat Brush" pitchFamily="2" charset="0"/>
                <a:ea typeface="+mn-ea"/>
                <a:cs typeface="+mn-cs"/>
              </a:rPr>
              <a:t> </a:t>
            </a:r>
          </a:p>
        </p:txBody>
      </p:sp>
      <p:sp>
        <p:nvSpPr>
          <p:cNvPr id="8" name="TextBox 8"/>
          <p:cNvSpPr txBox="1"/>
          <p:nvPr/>
        </p:nvSpPr>
        <p:spPr>
          <a:xfrm>
            <a:off x="682825" y="3426783"/>
            <a:ext cx="7778338" cy="2131289"/>
          </a:xfrm>
          <a:prstGeom prst="rect">
            <a:avLst/>
          </a:prstGeom>
        </p:spPr>
        <p:txBody>
          <a:bodyPr wrap="square" lIns="0" tIns="0" rIns="0" bIns="0" rtlCol="0" anchor="t">
            <a:spAutoFit/>
          </a:bodyPr>
          <a:lstStyle/>
          <a:p>
            <a:pPr algn="ctr" defTabSz="857250">
              <a:lnSpc>
                <a:spcPts val="5405"/>
              </a:lnSpc>
              <a:buClrTx/>
            </a:pPr>
            <a:r>
              <a:rPr lang="en-US" sz="6000" b="1" dirty="0">
                <a:solidFill>
                  <a:srgbClr val="92D050"/>
                </a:solidFill>
                <a:latin typeface="Caveat Brush" pitchFamily="2" charset="0"/>
                <a:sym typeface="Century Gothic"/>
              </a:rPr>
              <a:t>The Annual Training for Your Breathe Partners!</a:t>
            </a:r>
            <a:r>
              <a:rPr lang="en-US" sz="6000" b="1" dirty="0">
                <a:solidFill>
                  <a:srgbClr val="92D050"/>
                </a:solidFill>
                <a:latin typeface="Caveat Brush" pitchFamily="2" charset="0"/>
                <a:ea typeface="Century Gothic"/>
                <a:cs typeface="Century Gothic"/>
                <a:sym typeface="Century Gothic"/>
              </a:rPr>
              <a:t>  </a:t>
            </a:r>
          </a:p>
          <a:p>
            <a:pPr algn="ctr" defTabSz="857250">
              <a:lnSpc>
                <a:spcPts val="5405"/>
              </a:lnSpc>
              <a:buClrTx/>
            </a:pPr>
            <a:endParaRPr lang="en-US" sz="6193" u="sng" kern="1200" dirty="0">
              <a:solidFill>
                <a:srgbClr val="FF914D"/>
              </a:solidFill>
              <a:latin typeface="Caveat Brush"/>
              <a:ea typeface="+mn-ea"/>
              <a:cs typeface="+mn-cs"/>
            </a:endParaRPr>
          </a:p>
        </p:txBody>
      </p:sp>
    </p:spTree>
    <p:extLst>
      <p:ext uri="{BB962C8B-B14F-4D97-AF65-F5344CB8AC3E}">
        <p14:creationId xmlns:p14="http://schemas.microsoft.com/office/powerpoint/2010/main" val="61389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oster of a book&#10;&#10;AI-generated content may be incorrect.">
            <a:extLst>
              <a:ext uri="{FF2B5EF4-FFF2-40B4-BE49-F238E27FC236}">
                <a16:creationId xmlns:a16="http://schemas.microsoft.com/office/drawing/2014/main" id="{8344EDA6-1C88-404E-6C9A-8C3FE57DE162}"/>
              </a:ext>
            </a:extLst>
          </p:cNvPr>
          <p:cNvPicPr>
            <a:picLocks noChangeAspect="1"/>
          </p:cNvPicPr>
          <p:nvPr/>
        </p:nvPicPr>
        <p:blipFill>
          <a:blip r:embed="rId3"/>
          <a:stretch>
            <a:fillRect/>
          </a:stretch>
        </p:blipFill>
        <p:spPr>
          <a:xfrm>
            <a:off x="143693" y="106259"/>
            <a:ext cx="4610257" cy="5967970"/>
          </a:xfrm>
          <a:prstGeom prst="rect">
            <a:avLst/>
          </a:prstGeom>
          <a:solidFill>
            <a:srgbClr val="92D050"/>
          </a:solidFill>
          <a:ln w="25400">
            <a:solidFill>
              <a:srgbClr val="BCEE80"/>
            </a:solidFill>
          </a:ln>
        </p:spPr>
      </p:pic>
      <p:pic>
        <p:nvPicPr>
          <p:cNvPr id="5" name="Picture 4" descr="A group of information cards&#10;&#10;AI-generated content may be incorrect.">
            <a:extLst>
              <a:ext uri="{FF2B5EF4-FFF2-40B4-BE49-F238E27FC236}">
                <a16:creationId xmlns:a16="http://schemas.microsoft.com/office/drawing/2014/main" id="{C294DE4D-8016-50F9-D204-ECDB3CE41115}"/>
              </a:ext>
            </a:extLst>
          </p:cNvPr>
          <p:cNvPicPr>
            <a:picLocks noChangeAspect="1"/>
          </p:cNvPicPr>
          <p:nvPr/>
        </p:nvPicPr>
        <p:blipFill>
          <a:blip r:embed="rId4"/>
          <a:stretch>
            <a:fillRect/>
          </a:stretch>
        </p:blipFill>
        <p:spPr>
          <a:xfrm>
            <a:off x="4903339" y="1397726"/>
            <a:ext cx="4096968" cy="5303519"/>
          </a:xfrm>
          <a:prstGeom prst="rect">
            <a:avLst/>
          </a:prstGeom>
          <a:ln w="25400">
            <a:solidFill>
              <a:srgbClr val="BCEE80"/>
            </a:solidFill>
          </a:ln>
        </p:spPr>
      </p:pic>
      <p:sp>
        <p:nvSpPr>
          <p:cNvPr id="6" name="TextBox 12">
            <a:extLst>
              <a:ext uri="{FF2B5EF4-FFF2-40B4-BE49-F238E27FC236}">
                <a16:creationId xmlns:a16="http://schemas.microsoft.com/office/drawing/2014/main" id="{BD30BAAE-B6A8-35EC-FA4D-5E5D36BC3261}"/>
              </a:ext>
            </a:extLst>
          </p:cNvPr>
          <p:cNvSpPr txBox="1"/>
          <p:nvPr/>
        </p:nvSpPr>
        <p:spPr>
          <a:xfrm>
            <a:off x="4979331" y="265339"/>
            <a:ext cx="3944983" cy="984885"/>
          </a:xfrm>
          <a:prstGeom prst="rect">
            <a:avLst/>
          </a:prstGeom>
        </p:spPr>
        <p:txBody>
          <a:bodyPr wrap="square" lIns="0" tIns="0" rIns="0" bIns="0" rtlCol="0" anchor="t">
            <a:spAutoFit/>
          </a:bodyPr>
          <a:lstStyle/>
          <a:p>
            <a:pPr algn="ctr">
              <a:buClr>
                <a:schemeClr val="dk1"/>
              </a:buClr>
              <a:buSzPts val="2800"/>
            </a:pPr>
            <a:r>
              <a:rPr lang="en-US" sz="3200" dirty="0">
                <a:solidFill>
                  <a:schemeClr val="dk1"/>
                </a:solidFill>
                <a:latin typeface="Caveat Brush" pitchFamily="2" charset="0"/>
                <a:ea typeface="Calibri"/>
                <a:cs typeface="Calibri"/>
                <a:sym typeface="Calibri"/>
              </a:rPr>
              <a:t>Contact Alison to personalize flyers!</a:t>
            </a:r>
            <a:endParaRPr lang="en-US" sz="2800" dirty="0">
              <a:solidFill>
                <a:schemeClr val="dk1"/>
              </a:solidFill>
              <a:latin typeface="Caveat Brush" pitchFamily="2" charset="0"/>
              <a:ea typeface="Calibri"/>
              <a:cs typeface="Calibri"/>
              <a:sym typeface="Calibri"/>
            </a:endParaRPr>
          </a:p>
        </p:txBody>
      </p:sp>
    </p:spTree>
    <p:extLst>
      <p:ext uri="{BB962C8B-B14F-4D97-AF65-F5344CB8AC3E}">
        <p14:creationId xmlns:p14="http://schemas.microsoft.com/office/powerpoint/2010/main" val="4411644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20526-0BF2-5DF9-1E2B-86158D6483E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EAC6718-24D8-1292-38B9-5B7231A61661}"/>
              </a:ext>
            </a:extLst>
          </p:cNvPr>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21B37A93-0C87-733B-F396-0DC855F56CFA}"/>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3FA7A073-7AEC-F9B9-CC4A-743C788FC2D4}"/>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AE1793F3-3BEB-6D60-5F7C-1ECE87001C4B}"/>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6992EA45-BF47-1400-2B24-5FB6C6CB48A4}"/>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43CA1B4B-1F9D-C1CA-A519-86811AF3315D}"/>
              </a:ext>
            </a:extLst>
          </p:cNvPr>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A3017ACE-8A66-DF53-D55E-6ABA5041759D}"/>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8A08CB2C-E6C8-3990-88CA-8C90AF56CC23}"/>
              </a:ext>
            </a:extLst>
          </p:cNvPr>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TFF TIMELINE</a:t>
            </a:r>
          </a:p>
        </p:txBody>
      </p:sp>
      <p:sp>
        <p:nvSpPr>
          <p:cNvPr id="12" name="TextBox 12">
            <a:extLst>
              <a:ext uri="{FF2B5EF4-FFF2-40B4-BE49-F238E27FC236}">
                <a16:creationId xmlns:a16="http://schemas.microsoft.com/office/drawing/2014/main" id="{5B8766FA-3355-4B50-648A-555A322B8C69}"/>
              </a:ext>
            </a:extLst>
          </p:cNvPr>
          <p:cNvSpPr txBox="1"/>
          <p:nvPr/>
        </p:nvSpPr>
        <p:spPr>
          <a:xfrm>
            <a:off x="509953" y="1247775"/>
            <a:ext cx="8531535" cy="4857484"/>
          </a:xfrm>
          <a:prstGeom prst="rect">
            <a:avLst/>
          </a:prstGeom>
        </p:spPr>
        <p:txBody>
          <a:bodyPr wrap="square" lIns="0" tIns="0" rIns="0" bIns="0" rtlCol="0" anchor="t">
            <a:spAutoFit/>
          </a:bodyPr>
          <a:lstStyle/>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Sept-Dec</a:t>
            </a:r>
          </a:p>
          <a:p>
            <a:pPr marL="800100" lvl="1"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Relationship Building/Recruit Breathe Partners</a:t>
            </a:r>
          </a:p>
          <a:p>
            <a:pPr marL="342900" indent="-342900">
              <a:buClr>
                <a:schemeClr val="dk1"/>
              </a:buClr>
              <a:buSzPts val="2800"/>
              <a:buFont typeface="Arial"/>
              <a:buChar char="•"/>
            </a:pPr>
            <a:r>
              <a:rPr lang="en-US" sz="3200" kern="1200" dirty="0">
                <a:solidFill>
                  <a:schemeClr val="dk1"/>
                </a:solidFill>
                <a:latin typeface="Caveat Brush" pitchFamily="2" charset="0"/>
                <a:ea typeface="Calibri"/>
                <a:cs typeface="Calibri"/>
                <a:sym typeface="Calibri"/>
              </a:rPr>
              <a:t>Sept-March</a:t>
            </a:r>
          </a:p>
          <a:p>
            <a:pPr marL="800100" lvl="1" indent="-342900">
              <a:buClr>
                <a:schemeClr val="dk1"/>
              </a:buClr>
              <a:buSzPts val="2800"/>
              <a:buFont typeface="Arial"/>
              <a:buChar char="•"/>
            </a:pPr>
            <a:r>
              <a:rPr lang="en-US" sz="3200" kern="1200" dirty="0">
                <a:solidFill>
                  <a:schemeClr val="dk1"/>
                </a:solidFill>
                <a:latin typeface="Caveat Brush" pitchFamily="2" charset="0"/>
                <a:ea typeface="Calibri"/>
                <a:cs typeface="Calibri"/>
                <a:sym typeface="Calibri"/>
              </a:rPr>
              <a:t>Conduct Trainings</a:t>
            </a: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October-June</a:t>
            </a:r>
          </a:p>
          <a:p>
            <a:pPr marL="800100" lvl="1"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On-going Support &amp; Enhanced Activities</a:t>
            </a:r>
          </a:p>
          <a:p>
            <a:pPr marL="342900" indent="-342900">
              <a:buClr>
                <a:schemeClr val="dk1"/>
              </a:buClr>
              <a:buSzPts val="2800"/>
              <a:buFont typeface="Arial"/>
              <a:buChar char="•"/>
            </a:pPr>
            <a:r>
              <a:rPr lang="en-US" sz="3200" kern="1200" dirty="0">
                <a:solidFill>
                  <a:schemeClr val="dk1"/>
                </a:solidFill>
                <a:latin typeface="Caveat Brush" pitchFamily="2" charset="0"/>
                <a:ea typeface="Calibri"/>
                <a:cs typeface="Calibri"/>
                <a:sym typeface="Calibri"/>
              </a:rPr>
              <a:t>April-June</a:t>
            </a:r>
          </a:p>
          <a:p>
            <a:pPr marL="800100" lvl="1"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Wrap-up, Acknowledgements, &amp; Plan for Next Year</a:t>
            </a:r>
          </a:p>
          <a:p>
            <a:pPr marL="342900" indent="-342900">
              <a:buClr>
                <a:schemeClr val="dk1"/>
              </a:buClr>
              <a:buSzPts val="2800"/>
              <a:buFont typeface="Arial"/>
              <a:buChar char="•"/>
            </a:pPr>
            <a:r>
              <a:rPr lang="en-US" sz="3200" kern="1200" dirty="0">
                <a:solidFill>
                  <a:schemeClr val="dk1"/>
                </a:solidFill>
                <a:latin typeface="Caveat Brush" pitchFamily="2" charset="0"/>
                <a:ea typeface="Calibri"/>
                <a:cs typeface="Calibri"/>
                <a:sym typeface="Calibri"/>
              </a:rPr>
              <a:t>Repeat in Year 2!</a:t>
            </a:r>
          </a:p>
          <a:p>
            <a:pPr marL="342900" indent="-342900">
              <a:buClr>
                <a:schemeClr val="dk1"/>
              </a:buClr>
              <a:buSzPts val="2800"/>
              <a:buFont typeface="Arial"/>
              <a:buChar char="•"/>
            </a:pPr>
            <a:endParaRPr lang="en-US" sz="2765" kern="1200" dirty="0">
              <a:latin typeface="Caveat Brush" pitchFamily="2" charset="0"/>
              <a:ea typeface="+mn-ea"/>
              <a:cs typeface="+mn-cs"/>
            </a:endParaRPr>
          </a:p>
        </p:txBody>
      </p:sp>
      <p:sp>
        <p:nvSpPr>
          <p:cNvPr id="13" name="Freeform 13">
            <a:extLst>
              <a:ext uri="{FF2B5EF4-FFF2-40B4-BE49-F238E27FC236}">
                <a16:creationId xmlns:a16="http://schemas.microsoft.com/office/drawing/2014/main" id="{F60D9D6D-2AB0-391D-66B5-67EFC9823462}"/>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extLst>
      <p:ext uri="{BB962C8B-B14F-4D97-AF65-F5344CB8AC3E}">
        <p14:creationId xmlns:p14="http://schemas.microsoft.com/office/powerpoint/2010/main" val="2436920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ENHANCED ACTIVITIES</a:t>
            </a:r>
          </a:p>
        </p:txBody>
      </p:sp>
      <p:sp>
        <p:nvSpPr>
          <p:cNvPr id="12" name="TextBox 12"/>
          <p:cNvSpPr txBox="1"/>
          <p:nvPr/>
        </p:nvSpPr>
        <p:spPr>
          <a:xfrm>
            <a:off x="509953" y="1613399"/>
            <a:ext cx="8531535" cy="3939540"/>
          </a:xfrm>
          <a:prstGeom prst="rect">
            <a:avLst/>
          </a:prstGeom>
        </p:spPr>
        <p:txBody>
          <a:bodyPr wrap="square" lIns="0" tIns="0" rIns="0" bIns="0" rtlCol="0" anchor="t">
            <a:spAutoFit/>
          </a:bodyPr>
          <a:lstStyle/>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Initiate Memorandum of Understanding (MOU)</a:t>
            </a: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Review/Advise partner’s tobacco policy</a:t>
            </a: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Review/Advise partner’s health assessment forms</a:t>
            </a: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Provide Community and/or Student Education</a:t>
            </a: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Serve on partner’s committee</a:t>
            </a: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Sign partner up as a QUIT NOW INDIANA Champion Employer</a:t>
            </a: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Develop relationships with additional partners </a:t>
            </a:r>
            <a:endParaRPr lang="en-US" sz="2765" kern="1200" dirty="0">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extLst>
      <p:ext uri="{BB962C8B-B14F-4D97-AF65-F5344CB8AC3E}">
        <p14:creationId xmlns:p14="http://schemas.microsoft.com/office/powerpoint/2010/main" val="24042042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BREATHE SUPPORT </a:t>
            </a:r>
          </a:p>
        </p:txBody>
      </p:sp>
      <p:sp>
        <p:nvSpPr>
          <p:cNvPr id="12" name="TextBox 12"/>
          <p:cNvSpPr txBox="1"/>
          <p:nvPr/>
        </p:nvSpPr>
        <p:spPr>
          <a:xfrm>
            <a:off x="448980" y="1749692"/>
            <a:ext cx="8365525" cy="4365041"/>
          </a:xfrm>
          <a:prstGeom prst="rect">
            <a:avLst/>
          </a:prstGeom>
        </p:spPr>
        <p:txBody>
          <a:bodyPr wrap="square" lIns="0" tIns="0" rIns="0" bIns="0" rtlCol="0" anchor="t">
            <a:spAutoFit/>
          </a:bodyPr>
          <a:lstStyle/>
          <a:p>
            <a:pPr marL="342900" indent="-342900">
              <a:buClr>
                <a:schemeClr val="dk1"/>
              </a:buClr>
              <a:buSzPts val="2800"/>
              <a:buFont typeface="Arial"/>
              <a:buChar char="•"/>
            </a:pPr>
            <a:r>
              <a:rPr lang="en-US" sz="3200" dirty="0">
                <a:solidFill>
                  <a:srgbClr val="F98832"/>
                </a:solidFill>
                <a:latin typeface="Caveat Brush" pitchFamily="2" charset="0"/>
                <a:ea typeface="Calibri"/>
                <a:cs typeface="Calibri"/>
                <a:sym typeface="Calibri"/>
                <a:hlinkClick r:id="rId13">
                  <a:extLst>
                    <a:ext uri="{A12FA001-AC4F-418D-AE19-62706E023703}">
                      <ahyp:hlinkClr xmlns:ahyp="http://schemas.microsoft.com/office/drawing/2018/hyperlinkcolor" val="tx"/>
                    </a:ext>
                  </a:extLst>
                </a:hlinkClick>
              </a:rPr>
              <a:t>www.justbreathein.org</a:t>
            </a:r>
            <a:r>
              <a:rPr lang="en-US" sz="3200" dirty="0">
                <a:solidFill>
                  <a:srgbClr val="F98832"/>
                </a:solidFill>
                <a:latin typeface="Caveat Brush" pitchFamily="2" charset="0"/>
                <a:ea typeface="Calibri"/>
                <a:cs typeface="Calibri"/>
                <a:sym typeface="Calibri"/>
              </a:rPr>
              <a:t> - Go-To Source for Breathe Info!</a:t>
            </a:r>
            <a:endParaRPr lang="en-US" sz="3200" dirty="0">
              <a:solidFill>
                <a:schemeClr val="dk1"/>
              </a:solidFill>
              <a:latin typeface="Caveat Brush" pitchFamily="2" charset="0"/>
              <a:ea typeface="Calibri"/>
              <a:cs typeface="Calibri"/>
              <a:sym typeface="Calibri"/>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Health Ed Pros Provides Technical Assistance &amp; Evaluation Support</a:t>
            </a: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Breathe Updates on SharePoint</a:t>
            </a:r>
          </a:p>
          <a:p>
            <a:pPr marL="342900" indent="-342900">
              <a:buClr>
                <a:schemeClr val="dk1"/>
              </a:buClr>
              <a:buSzPts val="2800"/>
              <a:buFont typeface="Arial"/>
              <a:buChar char="•"/>
            </a:pPr>
            <a:r>
              <a:rPr lang="en-US" sz="3200" kern="1200" dirty="0">
                <a:solidFill>
                  <a:schemeClr val="dk1"/>
                </a:solidFill>
                <a:latin typeface="Caveat Brush" pitchFamily="2" charset="0"/>
                <a:ea typeface="Calibri"/>
                <a:cs typeface="Calibri"/>
                <a:sym typeface="Calibri"/>
              </a:rPr>
              <a:t>Breathe Facebook Group - Timely Updates #TipTuesday </a:t>
            </a: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Regional Directors</a:t>
            </a:r>
          </a:p>
          <a:p>
            <a:pPr marL="342900" indent="-342900">
              <a:buClr>
                <a:schemeClr val="dk1"/>
              </a:buClr>
              <a:buSzPts val="2800"/>
              <a:buFont typeface="Arial"/>
              <a:buChar char="•"/>
            </a:pPr>
            <a:r>
              <a:rPr lang="en-US" sz="3200" kern="1200" dirty="0">
                <a:solidFill>
                  <a:schemeClr val="dk1"/>
                </a:solidFill>
                <a:latin typeface="Caveat Brush" pitchFamily="2" charset="0"/>
                <a:ea typeface="Calibri"/>
                <a:cs typeface="Calibri"/>
                <a:sym typeface="Calibri"/>
              </a:rPr>
              <a:t>Other County Coordinators</a:t>
            </a:r>
          </a:p>
          <a:p>
            <a:pPr>
              <a:buClr>
                <a:schemeClr val="dk1"/>
              </a:buClr>
              <a:buSzPts val="2800"/>
            </a:pPr>
            <a:endParaRPr lang="en-US" sz="3200" kern="1200" dirty="0">
              <a:solidFill>
                <a:schemeClr val="dk1"/>
              </a:solidFill>
              <a:latin typeface="Caveat Brush" pitchFamily="2" charset="0"/>
              <a:ea typeface="Calibri"/>
              <a:cs typeface="Calibri"/>
              <a:sym typeface="Calibri"/>
            </a:endParaRPr>
          </a:p>
          <a:p>
            <a:pPr marL="342900" indent="-342900">
              <a:buClr>
                <a:schemeClr val="dk1"/>
              </a:buClr>
              <a:buSzPts val="2800"/>
              <a:buFont typeface="Arial"/>
              <a:buChar char="•"/>
            </a:pPr>
            <a:endParaRPr lang="en-US" sz="2765" kern="1200" dirty="0">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Tree>
    <p:extLst>
      <p:ext uri="{BB962C8B-B14F-4D97-AF65-F5344CB8AC3E}">
        <p14:creationId xmlns:p14="http://schemas.microsoft.com/office/powerpoint/2010/main" val="20507052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BREATHE WEBSITE </a:t>
            </a:r>
          </a:p>
        </p:txBody>
      </p:sp>
      <p:sp>
        <p:nvSpPr>
          <p:cNvPr id="12" name="TextBox 12"/>
          <p:cNvSpPr txBox="1"/>
          <p:nvPr/>
        </p:nvSpPr>
        <p:spPr>
          <a:xfrm>
            <a:off x="190053" y="1304999"/>
            <a:ext cx="8763893" cy="5447645"/>
          </a:xfrm>
          <a:prstGeom prst="rect">
            <a:avLst/>
          </a:prstGeom>
        </p:spPr>
        <p:txBody>
          <a:bodyPr wrap="square" lIns="0" tIns="0" rIns="0" bIns="0" rtlCol="0" anchor="t">
            <a:spAutoFit/>
          </a:bodyPr>
          <a:lstStyle/>
          <a:p>
            <a:pPr marL="0" lvl="1" algn="ctr">
              <a:buClr>
                <a:schemeClr val="dk1"/>
              </a:buClr>
              <a:buSzPts val="2800"/>
            </a:pPr>
            <a:r>
              <a:rPr lang="en-US" sz="4800" dirty="0">
                <a:solidFill>
                  <a:schemeClr val="accent2"/>
                </a:solidFill>
                <a:latin typeface="Caveat Brush" pitchFamily="2" charset="0"/>
                <a:ea typeface="Calibri"/>
                <a:cs typeface="Calibri"/>
                <a:sym typeface="Calibri"/>
                <a:hlinkClick r:id="rId13">
                  <a:extLst>
                    <a:ext uri="{A12FA001-AC4F-418D-AE19-62706E023703}">
                      <ahyp:hlinkClr xmlns:ahyp="http://schemas.microsoft.com/office/drawing/2018/hyperlinkcolor" val="tx"/>
                    </a:ext>
                  </a:extLst>
                </a:hlinkClick>
              </a:rPr>
              <a:t>www.justbreathein.org</a:t>
            </a:r>
            <a:endParaRPr lang="en-US" sz="4800" dirty="0">
              <a:solidFill>
                <a:schemeClr val="accent2"/>
              </a:solidFill>
              <a:latin typeface="Caveat Brush" pitchFamily="2" charset="0"/>
              <a:ea typeface="Calibri"/>
              <a:cs typeface="Calibri"/>
              <a:sym typeface="Calibri"/>
            </a:endParaRPr>
          </a:p>
          <a:p>
            <a:pPr marL="0" lvl="1" algn="ctr">
              <a:buClr>
                <a:schemeClr val="dk1"/>
              </a:buClr>
              <a:buSzPts val="2800"/>
            </a:pPr>
            <a:r>
              <a:rPr lang="en-US" sz="1000" dirty="0">
                <a:solidFill>
                  <a:schemeClr val="accent2"/>
                </a:solidFill>
                <a:latin typeface="Caveat Brush" pitchFamily="2" charset="0"/>
                <a:ea typeface="Calibri"/>
                <a:cs typeface="Calibri"/>
                <a:sym typeface="Calibri"/>
              </a:rPr>
              <a:t> </a:t>
            </a:r>
          </a:p>
          <a:p>
            <a:pPr marL="342900" lvl="1" indent="-342900">
              <a:buClr>
                <a:schemeClr val="dk1"/>
              </a:buClr>
              <a:buSzPts val="2800"/>
              <a:buFont typeface="Arial"/>
              <a:buChar char="•"/>
            </a:pPr>
            <a:r>
              <a:rPr lang="en-US" sz="3200" dirty="0">
                <a:solidFill>
                  <a:schemeClr val="tx1"/>
                </a:solidFill>
                <a:latin typeface="Caveat Brush" pitchFamily="2" charset="0"/>
                <a:ea typeface="Calibri"/>
                <a:cs typeface="Calibri"/>
                <a:sym typeface="Calibri"/>
              </a:rPr>
              <a:t>GO HERE FIRST!!! The Breathe website is PRIMARILY for Funded Partners</a:t>
            </a:r>
          </a:p>
          <a:p>
            <a:pPr marL="342900" lvl="1" indent="-342900">
              <a:buClr>
                <a:schemeClr val="dk1"/>
              </a:buClr>
              <a:buSzPts val="2800"/>
              <a:buFont typeface="Arial"/>
              <a:buChar char="•"/>
            </a:pPr>
            <a:r>
              <a:rPr lang="en-US" sz="3200" dirty="0">
                <a:solidFill>
                  <a:schemeClr val="tx1"/>
                </a:solidFill>
                <a:latin typeface="Caveat Brush" pitchFamily="2" charset="0"/>
                <a:ea typeface="Calibri"/>
                <a:cs typeface="Calibri"/>
                <a:sym typeface="Calibri"/>
              </a:rPr>
              <a:t>If you have been around a bit…Look for </a:t>
            </a:r>
            <a:r>
              <a:rPr lang="en-US" sz="3200" i="1" dirty="0">
                <a:solidFill>
                  <a:schemeClr val="accent2"/>
                </a:solidFill>
                <a:latin typeface="Caveat Brush" pitchFamily="2" charset="0"/>
                <a:ea typeface="Calibri"/>
                <a:cs typeface="Calibri"/>
                <a:sym typeface="Calibri"/>
              </a:rPr>
              <a:t>NEW!!  </a:t>
            </a:r>
            <a:r>
              <a:rPr lang="en-US" sz="3200" dirty="0">
                <a:solidFill>
                  <a:schemeClr val="dk1"/>
                </a:solidFill>
                <a:latin typeface="Caveat Brush" pitchFamily="2" charset="0"/>
                <a:ea typeface="Calibri"/>
                <a:cs typeface="Calibri"/>
                <a:sym typeface="Calibri"/>
              </a:rPr>
              <a:t>&amp; </a:t>
            </a:r>
            <a:r>
              <a:rPr lang="en-US" sz="3200" i="1" dirty="0">
                <a:solidFill>
                  <a:schemeClr val="dk1"/>
                </a:solidFill>
                <a:latin typeface="Caveat Brush" pitchFamily="2" charset="0"/>
                <a:ea typeface="Calibri"/>
                <a:cs typeface="Calibri"/>
                <a:sym typeface="Calibri"/>
              </a:rPr>
              <a:t>(updated)</a:t>
            </a:r>
          </a:p>
          <a:p>
            <a:pPr marL="342900" lvl="1"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All your instructions for implementing Breathe</a:t>
            </a:r>
          </a:p>
          <a:p>
            <a:pPr marL="342900" lvl="1"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All Breathe kit materials available for download</a:t>
            </a:r>
          </a:p>
          <a:p>
            <a:pPr marL="342900" lvl="1" indent="-342900">
              <a:buClr>
                <a:schemeClr val="dk1"/>
              </a:buClr>
              <a:buSzPts val="2800"/>
              <a:buFont typeface="Arial"/>
              <a:buChar char="•"/>
            </a:pPr>
            <a:r>
              <a:rPr lang="en-US" sz="3200" dirty="0">
                <a:solidFill>
                  <a:srgbClr val="00B050"/>
                </a:solidFill>
                <a:latin typeface="Caveat Brush" pitchFamily="2" charset="0"/>
                <a:ea typeface="Calibri"/>
                <a:cs typeface="Calibri"/>
                <a:sym typeface="Calibri"/>
              </a:rPr>
              <a:t>FOR PARTNERS Webpage is for Your Breathe Partners</a:t>
            </a:r>
          </a:p>
          <a:p>
            <a:pPr marL="0" lvl="1">
              <a:buClr>
                <a:schemeClr val="dk1"/>
              </a:buClr>
              <a:buSzPts val="2800"/>
            </a:pPr>
            <a:endParaRPr lang="en-US" sz="3200" dirty="0">
              <a:solidFill>
                <a:srgbClr val="00B050"/>
              </a:solidFill>
              <a:latin typeface="Caveat Brush" pitchFamily="2" charset="0"/>
              <a:ea typeface="Calibri"/>
              <a:cs typeface="Calibri"/>
              <a:sym typeface="Calibri"/>
            </a:endParaRPr>
          </a:p>
          <a:p>
            <a:pPr marL="0" lvl="1" algn="ctr">
              <a:buClr>
                <a:schemeClr val="dk1"/>
              </a:buClr>
              <a:buSzPts val="2800"/>
            </a:pPr>
            <a:r>
              <a:rPr lang="en-US" sz="4000" dirty="0">
                <a:solidFill>
                  <a:srgbClr val="F98832"/>
                </a:solidFill>
                <a:latin typeface="Caveat Brush" pitchFamily="2" charset="0"/>
                <a:ea typeface="Calibri"/>
                <a:cs typeface="Calibri"/>
                <a:sym typeface="Calibri"/>
              </a:rPr>
              <a:t>COMING SOON…</a:t>
            </a:r>
            <a:r>
              <a:rPr lang="en-US" sz="4000" dirty="0">
                <a:solidFill>
                  <a:srgbClr val="00B050"/>
                </a:solidFill>
                <a:latin typeface="Caveat Brush" pitchFamily="2" charset="0"/>
                <a:ea typeface="Calibri"/>
                <a:cs typeface="Calibri"/>
                <a:sym typeface="Calibri"/>
              </a:rPr>
              <a:t>FOR PARENTS </a:t>
            </a:r>
            <a:r>
              <a:rPr lang="en-US" sz="4000" dirty="0">
                <a:solidFill>
                  <a:srgbClr val="F98832"/>
                </a:solidFill>
                <a:latin typeface="Caveat Brush" pitchFamily="2" charset="0"/>
                <a:ea typeface="Calibri"/>
                <a:cs typeface="Calibri"/>
                <a:sym typeface="Calibri"/>
              </a:rPr>
              <a:t>WEBPAGE!!</a:t>
            </a:r>
          </a:p>
          <a:p>
            <a:pPr marL="342900" lvl="1" indent="-342900">
              <a:buClr>
                <a:schemeClr val="dk1"/>
              </a:buClr>
              <a:buSzPts val="2800"/>
              <a:buFont typeface="Arial"/>
              <a:buChar char="•"/>
            </a:pPr>
            <a:endParaRPr lang="en-US" sz="3200" dirty="0">
              <a:solidFill>
                <a:schemeClr val="dk1"/>
              </a:solidFill>
              <a:latin typeface="Caveat Brush" pitchFamily="2" charset="0"/>
              <a:ea typeface="Calibri"/>
              <a:cs typeface="Calibri"/>
              <a:sym typeface="Calibri"/>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Tree>
    <p:extLst>
      <p:ext uri="{BB962C8B-B14F-4D97-AF65-F5344CB8AC3E}">
        <p14:creationId xmlns:p14="http://schemas.microsoft.com/office/powerpoint/2010/main" val="34781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6" end="6"/>
                                            </p:txEl>
                                          </p:spTgt>
                                        </p:tgtEl>
                                        <p:attrNameLst>
                                          <p:attrName>style.visibility</p:attrName>
                                        </p:attrNameLst>
                                      </p:cBhvr>
                                      <p:to>
                                        <p:strVal val="visible"/>
                                      </p:to>
                                    </p:set>
                                    <p:anim calcmode="lin" valueType="num">
                                      <p:cBhvr additive="base">
                                        <p:cTn id="7" dur="500" fill="hold"/>
                                        <p:tgtEl>
                                          <p:spTgt spid="12">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8" end="8"/>
                                            </p:txEl>
                                          </p:spTgt>
                                        </p:tgtEl>
                                        <p:attrNameLst>
                                          <p:attrName>style.visibility</p:attrName>
                                        </p:attrNameLst>
                                      </p:cBhvr>
                                      <p:to>
                                        <p:strVal val="visible"/>
                                      </p:to>
                                    </p:set>
                                    <p:anim calcmode="lin" valueType="num">
                                      <p:cBhvr additive="base">
                                        <p:cTn id="13" dur="500" fill="hold"/>
                                        <p:tgtEl>
                                          <p:spTgt spid="12">
                                            <p:txEl>
                                              <p:pRg st="8" end="8"/>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AutoShape 5"/>
          <p:cNvSpPr/>
          <p:nvPr/>
        </p:nvSpPr>
        <p:spPr>
          <a:xfrm>
            <a:off x="402700" y="2795811"/>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433733" y="906100"/>
            <a:ext cx="10011453" cy="1826077"/>
          </a:xfrm>
          <a:prstGeom prst="rect">
            <a:avLst/>
          </a:prstGeom>
        </p:spPr>
        <p:txBody>
          <a:bodyPr lIns="0" tIns="0" rIns="0" bIns="0" rtlCol="0" anchor="t">
            <a:spAutoFit/>
          </a:bodyPr>
          <a:lstStyle/>
          <a:p>
            <a:pPr algn="ctr" defTabSz="857250">
              <a:lnSpc>
                <a:spcPts val="6694"/>
              </a:lnSpc>
              <a:buClrTx/>
            </a:pPr>
            <a:r>
              <a:rPr lang="en-US" sz="8000" kern="1200" dirty="0">
                <a:solidFill>
                  <a:srgbClr val="FF914D"/>
                </a:solidFill>
                <a:latin typeface="Caveat Brush" pitchFamily="2" charset="0"/>
                <a:ea typeface="+mn-ea"/>
                <a:cs typeface="+mn-cs"/>
              </a:rPr>
              <a:t>Review the </a:t>
            </a:r>
          </a:p>
          <a:p>
            <a:pPr algn="ctr" defTabSz="857250">
              <a:lnSpc>
                <a:spcPts val="6694"/>
              </a:lnSpc>
              <a:buClrTx/>
            </a:pPr>
            <a:r>
              <a:rPr lang="en-US" sz="8000" kern="1200" dirty="0">
                <a:solidFill>
                  <a:srgbClr val="FF914D"/>
                </a:solidFill>
                <a:latin typeface="Caveat Brush" pitchFamily="2" charset="0"/>
                <a:ea typeface="+mn-ea"/>
                <a:cs typeface="+mn-cs"/>
              </a:rPr>
              <a:t>Breathe Website </a:t>
            </a:r>
          </a:p>
        </p:txBody>
      </p:sp>
      <p:sp>
        <p:nvSpPr>
          <p:cNvPr id="8" name="TextBox 8"/>
          <p:cNvSpPr txBox="1"/>
          <p:nvPr/>
        </p:nvSpPr>
        <p:spPr>
          <a:xfrm>
            <a:off x="0" y="3602433"/>
            <a:ext cx="8951204" cy="1438792"/>
          </a:xfrm>
          <a:prstGeom prst="rect">
            <a:avLst/>
          </a:prstGeom>
        </p:spPr>
        <p:txBody>
          <a:bodyPr wrap="square" lIns="0" tIns="0" rIns="0" bIns="0" rtlCol="0" anchor="t">
            <a:spAutoFit/>
          </a:bodyPr>
          <a:lstStyle/>
          <a:p>
            <a:pPr algn="ctr" defTabSz="857250">
              <a:lnSpc>
                <a:spcPts val="5405"/>
              </a:lnSpc>
              <a:buClrTx/>
            </a:pPr>
            <a:r>
              <a:rPr lang="en-US" sz="6000" u="sng" kern="1200" dirty="0">
                <a:solidFill>
                  <a:srgbClr val="92D050"/>
                </a:solidFill>
                <a:latin typeface="Caveat Brush" pitchFamily="2" charset="0"/>
                <a:ea typeface="+mn-ea"/>
                <a:cs typeface="+mn-cs"/>
              </a:rPr>
              <a:t>justbreathein.org</a:t>
            </a:r>
            <a:r>
              <a:rPr lang="en-US" sz="6000" b="1" u="sng" dirty="0">
                <a:solidFill>
                  <a:srgbClr val="92D050"/>
                </a:solidFill>
                <a:latin typeface="Caveat Brush" pitchFamily="2" charset="0"/>
                <a:ea typeface="Century Gothic"/>
                <a:cs typeface="Century Gothic"/>
                <a:sym typeface="Century Gothic"/>
              </a:rPr>
              <a:t>  </a:t>
            </a:r>
          </a:p>
          <a:p>
            <a:pPr algn="ctr" defTabSz="857250">
              <a:lnSpc>
                <a:spcPts val="5405"/>
              </a:lnSpc>
              <a:buClrTx/>
            </a:pPr>
            <a:endParaRPr lang="en-US" sz="6193" u="sng" kern="1200" dirty="0">
              <a:solidFill>
                <a:srgbClr val="FF914D"/>
              </a:solidFill>
              <a:latin typeface="Caveat Brush"/>
              <a:ea typeface="+mn-ea"/>
              <a:cs typeface="+mn-cs"/>
            </a:endParaRPr>
          </a:p>
        </p:txBody>
      </p:sp>
    </p:spTree>
    <p:extLst>
      <p:ext uri="{BB962C8B-B14F-4D97-AF65-F5344CB8AC3E}">
        <p14:creationId xmlns:p14="http://schemas.microsoft.com/office/powerpoint/2010/main" val="408583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Guidelines for Virtual Training </a:t>
            </a:r>
          </a:p>
        </p:txBody>
      </p:sp>
      <p:sp>
        <p:nvSpPr>
          <p:cNvPr id="12" name="TextBox 12"/>
          <p:cNvSpPr txBox="1"/>
          <p:nvPr/>
        </p:nvSpPr>
        <p:spPr>
          <a:xfrm>
            <a:off x="897595" y="1541374"/>
            <a:ext cx="8009222" cy="3923510"/>
          </a:xfrm>
          <a:prstGeom prst="rect">
            <a:avLst/>
          </a:prstGeom>
        </p:spPr>
        <p:txBody>
          <a:bodyPr lIns="0" tIns="0" rIns="0" bIns="0" rtlCol="0" anchor="t">
            <a:spAutoFit/>
          </a:bodyPr>
          <a:lstStyle/>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Training is being recorded</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Video on; Mute when not speaking</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Rename yourself, if necessary</a:t>
            </a: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Name, county, and email in </a:t>
            </a:r>
            <a:r>
              <a:rPr lang="en-US" sz="3200" dirty="0" err="1">
                <a:solidFill>
                  <a:schemeClr val="dk1"/>
                </a:solidFill>
                <a:latin typeface="Caveat Brush" pitchFamily="2" charset="0"/>
                <a:ea typeface="Calibri"/>
                <a:cs typeface="Calibri"/>
                <a:sym typeface="Calibri"/>
              </a:rPr>
              <a:t>chatbox</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Stay for entire training - Drawing at the end!</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Interact!!! (chat box, unmute)</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Notify Alison if you have issues </a:t>
            </a:r>
            <a:endParaRPr lang="en-US" sz="3200" dirty="0">
              <a:latin typeface="Caveat Brush" pitchFamily="2" charset="0"/>
            </a:endParaRPr>
          </a:p>
          <a:p>
            <a:pPr marL="298549" lvl="1" defTabSz="857250">
              <a:lnSpc>
                <a:spcPts val="3871"/>
              </a:lnSpc>
              <a:buClrTx/>
            </a:pPr>
            <a:endParaRPr lang="en-US" sz="2765" kern="1200" dirty="0">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extLst>
      <p:ext uri="{BB962C8B-B14F-4D97-AF65-F5344CB8AC3E}">
        <p14:creationId xmlns:p14="http://schemas.microsoft.com/office/powerpoint/2010/main" val="36926357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THERE’S A SURVEY FOR THAT!</a:t>
            </a:r>
          </a:p>
        </p:txBody>
      </p:sp>
      <p:sp>
        <p:nvSpPr>
          <p:cNvPr id="12" name="TextBox 12"/>
          <p:cNvSpPr txBox="1"/>
          <p:nvPr/>
        </p:nvSpPr>
        <p:spPr>
          <a:xfrm>
            <a:off x="447352" y="1346572"/>
            <a:ext cx="8498940" cy="4924425"/>
          </a:xfrm>
          <a:prstGeom prst="rect">
            <a:avLst/>
          </a:prstGeom>
        </p:spPr>
        <p:txBody>
          <a:bodyPr wrap="square" lIns="0" tIns="0" rIns="0" bIns="0" rtlCol="0" anchor="t">
            <a:spAutoFit/>
          </a:bodyPr>
          <a:lstStyle/>
          <a:p>
            <a:pPr lvl="1">
              <a:buClr>
                <a:schemeClr val="dk1"/>
              </a:buClr>
              <a:buSzPts val="2800"/>
            </a:pPr>
            <a:r>
              <a:rPr lang="en-US" sz="3200" u="sng" dirty="0">
                <a:solidFill>
                  <a:schemeClr val="dk1"/>
                </a:solidFill>
                <a:latin typeface="Caveat Brush" pitchFamily="2" charset="0"/>
                <a:ea typeface="Calibri"/>
                <a:cs typeface="Calibri"/>
                <a:sym typeface="Calibri"/>
              </a:rPr>
              <a:t>BEFORE A TRAINING (2 weeks):</a:t>
            </a:r>
          </a:p>
          <a:p>
            <a:pPr marL="457200" lvl="1" indent="-457200">
              <a:buClr>
                <a:schemeClr val="dk1"/>
              </a:buClr>
              <a:buSzPts val="2800"/>
              <a:buFont typeface="Arial" panose="020B0604020202020204" pitchFamily="34" charset="0"/>
              <a:buChar char="•"/>
            </a:pPr>
            <a:r>
              <a:rPr lang="en-US" sz="3200" dirty="0">
                <a:solidFill>
                  <a:schemeClr val="dk1"/>
                </a:solidFill>
                <a:latin typeface="Caveat Brush" pitchFamily="2" charset="0"/>
                <a:ea typeface="Calibri"/>
                <a:cs typeface="Calibri"/>
                <a:sym typeface="Calibri"/>
              </a:rPr>
              <a:t>Breathe Training Notification Form (in Survey Monkey)</a:t>
            </a:r>
          </a:p>
          <a:p>
            <a:pPr lvl="2" indent="-457200">
              <a:buClr>
                <a:schemeClr val="dk1"/>
              </a:buClr>
              <a:buSzPts val="2800"/>
              <a:buFont typeface="Arial" panose="020B0604020202020204" pitchFamily="34" charset="0"/>
              <a:buChar char="•"/>
            </a:pPr>
            <a:r>
              <a:rPr lang="en-US" sz="3200" dirty="0">
                <a:solidFill>
                  <a:schemeClr val="dk1"/>
                </a:solidFill>
                <a:latin typeface="Caveat Brush" pitchFamily="2" charset="0"/>
                <a:ea typeface="Calibri"/>
                <a:cs typeface="Calibri"/>
                <a:sym typeface="Calibri"/>
              </a:rPr>
              <a:t>Order kits</a:t>
            </a:r>
          </a:p>
          <a:p>
            <a:pPr lvl="2" indent="-457200">
              <a:buClr>
                <a:schemeClr val="dk1"/>
              </a:buClr>
              <a:buSzPts val="2800"/>
              <a:buFont typeface="Arial" panose="020B0604020202020204" pitchFamily="34" charset="0"/>
              <a:buChar char="•"/>
            </a:pPr>
            <a:r>
              <a:rPr lang="en-US" sz="3200" dirty="0">
                <a:solidFill>
                  <a:schemeClr val="dk1"/>
                </a:solidFill>
                <a:latin typeface="Caveat Brush" pitchFamily="2" charset="0"/>
                <a:ea typeface="Calibri"/>
                <a:cs typeface="Calibri"/>
                <a:sym typeface="Calibri"/>
              </a:rPr>
              <a:t>Puts training on our master calendar</a:t>
            </a:r>
          </a:p>
          <a:p>
            <a:pPr lvl="2" indent="-457200">
              <a:buClr>
                <a:schemeClr val="dk1"/>
              </a:buClr>
              <a:buSzPts val="2800"/>
              <a:buFont typeface="Arial" panose="020B0604020202020204" pitchFamily="34" charset="0"/>
              <a:buChar char="•"/>
            </a:pPr>
            <a:r>
              <a:rPr lang="en-US" sz="3200" dirty="0">
                <a:solidFill>
                  <a:schemeClr val="dk1"/>
                </a:solidFill>
                <a:latin typeface="Caveat Brush" pitchFamily="2" charset="0"/>
                <a:ea typeface="Calibri"/>
                <a:cs typeface="Calibri"/>
                <a:sym typeface="Calibri"/>
              </a:rPr>
              <a:t>Allows us to complete evaluation</a:t>
            </a:r>
          </a:p>
          <a:p>
            <a:pPr lvl="1">
              <a:buClr>
                <a:schemeClr val="dk1"/>
              </a:buClr>
              <a:buSzPts val="2800"/>
            </a:pPr>
            <a:r>
              <a:rPr lang="en-US" sz="3200" u="sng" dirty="0">
                <a:solidFill>
                  <a:schemeClr val="dk1"/>
                </a:solidFill>
                <a:latin typeface="Caveat Brush" pitchFamily="2" charset="0"/>
                <a:ea typeface="Calibri"/>
                <a:cs typeface="Calibri"/>
                <a:sym typeface="Calibri"/>
              </a:rPr>
              <a:t>AFTER A TRAINING:</a:t>
            </a:r>
          </a:p>
          <a:p>
            <a:pPr marL="457200" lvl="1" indent="-457200">
              <a:buClr>
                <a:schemeClr val="dk1"/>
              </a:buClr>
              <a:buSzPts val="2800"/>
              <a:buFont typeface="Arial" panose="020B0604020202020204" pitchFamily="34" charset="0"/>
              <a:buChar char="•"/>
            </a:pPr>
            <a:r>
              <a:rPr lang="en-US" sz="3200" dirty="0">
                <a:solidFill>
                  <a:schemeClr val="dk1"/>
                </a:solidFill>
                <a:latin typeface="Caveat Brush" pitchFamily="2" charset="0"/>
                <a:ea typeface="Calibri"/>
                <a:cs typeface="Calibri"/>
                <a:sym typeface="Calibri"/>
              </a:rPr>
              <a:t>Breathe Sign-In Sheet Submission (in Survey Monkey)                                 – Sign-in Sheet, Captures Newsletter Interest              – Type Up &amp; Save as Word doc, NOT PDF                                                          – Upload Word Version (in Survey Monkey)</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extLst>
      <p:ext uri="{BB962C8B-B14F-4D97-AF65-F5344CB8AC3E}">
        <p14:creationId xmlns:p14="http://schemas.microsoft.com/office/powerpoint/2010/main" val="3377913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fade">
                                      <p:cBhvr>
                                        <p:cTn id="10" dur="500"/>
                                        <p:tgtEl>
                                          <p:spTgt spid="1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Effect transition="in" filter="fade">
                                      <p:cBhvr>
                                        <p:cTn id="13" dur="500"/>
                                        <p:tgtEl>
                                          <p:spTgt spid="1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xEl>
                                              <p:pRg st="3" end="3"/>
                                            </p:txEl>
                                          </p:spTgt>
                                        </p:tgtEl>
                                        <p:attrNameLst>
                                          <p:attrName>style.visibility</p:attrName>
                                        </p:attrNameLst>
                                      </p:cBhvr>
                                      <p:to>
                                        <p:strVal val="visible"/>
                                      </p:to>
                                    </p:set>
                                    <p:animEffect transition="in" filter="fade">
                                      <p:cBhvr>
                                        <p:cTn id="16" dur="500"/>
                                        <p:tgtEl>
                                          <p:spTgt spid="12">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animEffect transition="in" filter="fade">
                                      <p:cBhvr>
                                        <p:cTn id="19" dur="500"/>
                                        <p:tgtEl>
                                          <p:spTgt spid="12">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
                                            <p:txEl>
                                              <p:pRg st="5" end="5"/>
                                            </p:txEl>
                                          </p:spTgt>
                                        </p:tgtEl>
                                        <p:attrNameLst>
                                          <p:attrName>style.visibility</p:attrName>
                                        </p:attrNameLst>
                                      </p:cBhvr>
                                      <p:to>
                                        <p:strVal val="visible"/>
                                      </p:to>
                                    </p:set>
                                    <p:animEffect transition="in" filter="fade">
                                      <p:cBhvr>
                                        <p:cTn id="24" dur="500"/>
                                        <p:tgtEl>
                                          <p:spTgt spid="12">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2">
                                            <p:txEl>
                                              <p:pRg st="6" end="6"/>
                                            </p:txEl>
                                          </p:spTgt>
                                        </p:tgtEl>
                                        <p:attrNameLst>
                                          <p:attrName>style.visibility</p:attrName>
                                        </p:attrNameLst>
                                      </p:cBhvr>
                                      <p:to>
                                        <p:strVal val="visible"/>
                                      </p:to>
                                    </p:set>
                                    <p:animEffect transition="in" filter="fade">
                                      <p:cBhvr>
                                        <p:cTn id="27" dur="5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POWERPOINTS </a:t>
            </a:r>
          </a:p>
        </p:txBody>
      </p:sp>
      <p:sp>
        <p:nvSpPr>
          <p:cNvPr id="12" name="TextBox 12"/>
          <p:cNvSpPr txBox="1"/>
          <p:nvPr/>
        </p:nvSpPr>
        <p:spPr>
          <a:xfrm>
            <a:off x="448978" y="714093"/>
            <a:ext cx="8537686" cy="5909310"/>
          </a:xfrm>
          <a:prstGeom prst="rect">
            <a:avLst/>
          </a:prstGeom>
        </p:spPr>
        <p:txBody>
          <a:bodyPr wrap="square" lIns="0" tIns="0" rIns="0" bIns="0" rtlCol="0" anchor="t">
            <a:spAutoFit/>
          </a:bodyPr>
          <a:lstStyle/>
          <a:p>
            <a:pPr marL="0" lvl="1" algn="ctr">
              <a:buClr>
                <a:schemeClr val="dk1"/>
              </a:buClr>
              <a:buSzPts val="2800"/>
            </a:pPr>
            <a:endParaRPr lang="en-US" sz="3200" dirty="0">
              <a:solidFill>
                <a:schemeClr val="dk1"/>
              </a:solidFill>
              <a:latin typeface="Caveat Brush" pitchFamily="2" charset="0"/>
              <a:ea typeface="Calibri"/>
              <a:cs typeface="Calibri"/>
              <a:sym typeface="Calibri"/>
            </a:endParaRPr>
          </a:p>
          <a:p>
            <a:pPr marL="342900" lvl="1"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Initial Breathe Training (90-120 minutes, receive kits!)</a:t>
            </a:r>
          </a:p>
          <a:p>
            <a:pPr marL="342900" lvl="1"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4 Interchangeable Breathe Refreshers (60 minutes)                                     – Breathe Refresher with Jeopardy                                   – Breathe Refresher with Family Feud                             – </a:t>
            </a:r>
            <a:r>
              <a:rPr lang="en-US" sz="3200" dirty="0">
                <a:latin typeface="Caveat Brush" pitchFamily="2" charset="0"/>
                <a:ea typeface="Calibri"/>
                <a:cs typeface="Calibri"/>
                <a:sym typeface="Calibri"/>
              </a:rPr>
              <a:t>Breathe Refresher with Who Wants to be a Millionaire</a:t>
            </a:r>
          </a:p>
          <a:p>
            <a:pPr marL="457200" lvl="2">
              <a:buClr>
                <a:schemeClr val="dk1"/>
              </a:buClr>
              <a:buSzPts val="2800"/>
            </a:pPr>
            <a:r>
              <a:rPr lang="en-US" sz="3200" dirty="0">
                <a:solidFill>
                  <a:schemeClr val="accent6"/>
                </a:solidFill>
                <a:latin typeface="Caveat Brush" pitchFamily="2" charset="0"/>
                <a:ea typeface="Calibri"/>
                <a:cs typeface="Calibri"/>
                <a:sym typeface="Calibri"/>
              </a:rPr>
              <a:t>- COMING SOON: Breathe Refresher with Trivia! </a:t>
            </a:r>
          </a:p>
          <a:p>
            <a:pPr lvl="1" indent="-365760">
              <a:buClr>
                <a:schemeClr val="dk1"/>
              </a:buClr>
              <a:buSzPts val="2800"/>
              <a:buFont typeface="Arial" panose="020B0604020202020204" pitchFamily="34" charset="0"/>
              <a:buChar char="•"/>
            </a:pPr>
            <a:r>
              <a:rPr lang="en-US" sz="3200" dirty="0">
                <a:solidFill>
                  <a:schemeClr val="tx1"/>
                </a:solidFill>
                <a:latin typeface="Caveat Brush" pitchFamily="2" charset="0"/>
                <a:ea typeface="Calibri"/>
                <a:cs typeface="Calibri"/>
                <a:sym typeface="Calibri"/>
              </a:rPr>
              <a:t>Breathe Teaser (30 minutes, no physical kits!)</a:t>
            </a:r>
          </a:p>
          <a:p>
            <a:pPr lvl="1" indent="-365760">
              <a:buClr>
                <a:schemeClr val="dk1"/>
              </a:buClr>
              <a:buSzPts val="2800"/>
              <a:buFont typeface="Arial" panose="020B0604020202020204" pitchFamily="34" charset="0"/>
              <a:buChar char="•"/>
            </a:pPr>
            <a:r>
              <a:rPr lang="en-US" sz="3200" dirty="0">
                <a:solidFill>
                  <a:schemeClr val="tx1"/>
                </a:solidFill>
                <a:latin typeface="Caveat Brush" pitchFamily="2" charset="0"/>
                <a:ea typeface="Calibri"/>
                <a:cs typeface="Calibri"/>
                <a:sym typeface="Calibri"/>
              </a:rPr>
              <a:t>Breathe Parent/Caregiver Presentation (45-60 minutes)</a:t>
            </a:r>
          </a:p>
          <a:p>
            <a:pPr lvl="1" indent="-365760">
              <a:buClr>
                <a:schemeClr val="dk1"/>
              </a:buClr>
              <a:buSzPts val="2800"/>
              <a:buFont typeface="Arial" panose="020B0604020202020204" pitchFamily="34" charset="0"/>
              <a:buChar char="•"/>
            </a:pPr>
            <a:endParaRPr lang="en-US" sz="3200" dirty="0">
              <a:latin typeface="Caveat Brush" pitchFamily="2" charset="0"/>
              <a:ea typeface="Calibri"/>
              <a:cs typeface="Calibri"/>
              <a:sym typeface="Calibri"/>
            </a:endParaRPr>
          </a:p>
          <a:p>
            <a:pPr marL="91440" lvl="1" algn="ctr">
              <a:buClr>
                <a:schemeClr val="dk1"/>
              </a:buClr>
              <a:buSzPts val="2800"/>
            </a:pPr>
            <a:r>
              <a:rPr lang="en-US" sz="3200" dirty="0">
                <a:solidFill>
                  <a:schemeClr val="tx1"/>
                </a:solidFill>
                <a:latin typeface="Caveat Brush" pitchFamily="2" charset="0"/>
                <a:ea typeface="Calibri"/>
                <a:cs typeface="Calibri"/>
                <a:sym typeface="Calibri"/>
              </a:rPr>
              <a:t>Always check date on PowerPoint to make sure you </a:t>
            </a:r>
          </a:p>
          <a:p>
            <a:pPr marL="91440" lvl="1" algn="ctr">
              <a:buClr>
                <a:schemeClr val="dk1"/>
              </a:buClr>
              <a:buSzPts val="2800"/>
            </a:pPr>
            <a:r>
              <a:rPr lang="en-US" sz="3200" dirty="0">
                <a:solidFill>
                  <a:schemeClr val="tx1"/>
                </a:solidFill>
                <a:latin typeface="Caveat Brush" pitchFamily="2" charset="0"/>
                <a:ea typeface="Calibri"/>
                <a:cs typeface="Calibri"/>
                <a:sym typeface="Calibri"/>
              </a:rPr>
              <a:t>have the most recent version!</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extLst>
      <p:ext uri="{BB962C8B-B14F-4D97-AF65-F5344CB8AC3E}">
        <p14:creationId xmlns:p14="http://schemas.microsoft.com/office/powerpoint/2010/main" val="304758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Effect transition="in" filter="fade">
                                      <p:cBhvr>
                                        <p:cTn id="7" dur="500"/>
                                        <p:tgtEl>
                                          <p:spTgt spid="1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fade">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animEffect transition="in" filter="fade">
                                      <p:cBhvr>
                                        <p:cTn id="17" dur="500"/>
                                        <p:tgtEl>
                                          <p:spTgt spid="1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4" end="4"/>
                                            </p:txEl>
                                          </p:spTgt>
                                        </p:tgtEl>
                                        <p:attrNameLst>
                                          <p:attrName>style.visibility</p:attrName>
                                        </p:attrNameLst>
                                      </p:cBhvr>
                                      <p:to>
                                        <p:strVal val="visible"/>
                                      </p:to>
                                    </p:set>
                                    <p:animEffect transition="in" filter="fade">
                                      <p:cBhvr>
                                        <p:cTn id="22" dur="500"/>
                                        <p:tgtEl>
                                          <p:spTgt spid="1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animEffect transition="in" filter="fade">
                                      <p:cBhvr>
                                        <p:cTn id="27"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up of a text&#10;&#10;Description automatically generated">
            <a:extLst>
              <a:ext uri="{FF2B5EF4-FFF2-40B4-BE49-F238E27FC236}">
                <a16:creationId xmlns:a16="http://schemas.microsoft.com/office/drawing/2014/main" id="{7CCAC620-C701-D57E-3D70-7C9203356786}"/>
              </a:ext>
            </a:extLst>
          </p:cNvPr>
          <p:cNvPicPr>
            <a:picLocks noChangeAspect="1"/>
          </p:cNvPicPr>
          <p:nvPr/>
        </p:nvPicPr>
        <p:blipFill>
          <a:blip r:embed="rId3"/>
          <a:stretch>
            <a:fillRect/>
          </a:stretch>
        </p:blipFill>
        <p:spPr>
          <a:xfrm>
            <a:off x="102512" y="994813"/>
            <a:ext cx="5162761" cy="5625258"/>
          </a:xfrm>
          <a:prstGeom prst="rect">
            <a:avLst/>
          </a:prstGeom>
        </p:spPr>
      </p:pic>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POWERPOINT NOTES</a:t>
            </a:r>
          </a:p>
        </p:txBody>
      </p:sp>
      <p:sp>
        <p:nvSpPr>
          <p:cNvPr id="12" name="TextBox 12"/>
          <p:cNvSpPr txBox="1"/>
          <p:nvPr/>
        </p:nvSpPr>
        <p:spPr>
          <a:xfrm>
            <a:off x="5037422" y="1705404"/>
            <a:ext cx="3933613" cy="3262432"/>
          </a:xfrm>
          <a:prstGeom prst="rect">
            <a:avLst/>
          </a:prstGeom>
        </p:spPr>
        <p:txBody>
          <a:bodyPr wrap="square" lIns="0" tIns="0" rIns="0" bIns="0" rtlCol="0" anchor="t">
            <a:spAutoFit/>
          </a:bodyPr>
          <a:lstStyle/>
          <a:p>
            <a:pPr marL="0" lvl="1">
              <a:buClr>
                <a:schemeClr val="dk1"/>
              </a:buClr>
              <a:buSzPts val="2800"/>
            </a:pPr>
            <a:r>
              <a:rPr lang="en-US" sz="3600" u="sng" dirty="0">
                <a:solidFill>
                  <a:schemeClr val="dk1"/>
                </a:solidFill>
                <a:latin typeface="Caveat Brush" pitchFamily="2" charset="0"/>
                <a:ea typeface="Calibri"/>
                <a:cs typeface="Calibri"/>
                <a:sym typeface="Calibri"/>
              </a:rPr>
              <a:t>Notes Sections:</a:t>
            </a:r>
          </a:p>
          <a:p>
            <a:pPr marL="342900" lvl="1" indent="-342900">
              <a:buClr>
                <a:schemeClr val="dk1"/>
              </a:buClr>
              <a:buSzPts val="2800"/>
              <a:buFont typeface="Arial"/>
              <a:buChar char="•"/>
            </a:pPr>
            <a:r>
              <a:rPr lang="en-US" sz="3600" dirty="0">
                <a:solidFill>
                  <a:schemeClr val="dk1"/>
                </a:solidFill>
                <a:latin typeface="Caveat Brush" pitchFamily="2" charset="0"/>
                <a:ea typeface="Calibri"/>
                <a:cs typeface="Calibri"/>
                <a:sym typeface="Calibri"/>
              </a:rPr>
              <a:t>Key Point</a:t>
            </a:r>
          </a:p>
          <a:p>
            <a:pPr marL="342900" lvl="1" indent="-342900">
              <a:buClr>
                <a:schemeClr val="dk1"/>
              </a:buClr>
              <a:buSzPts val="2800"/>
              <a:buFont typeface="Arial"/>
              <a:buChar char="•"/>
            </a:pPr>
            <a:r>
              <a:rPr lang="en-US" sz="3600" dirty="0">
                <a:solidFill>
                  <a:schemeClr val="dk1"/>
                </a:solidFill>
                <a:latin typeface="Caveat Brush" pitchFamily="2" charset="0"/>
                <a:ea typeface="Calibri"/>
                <a:cs typeface="Calibri"/>
                <a:sym typeface="Calibri"/>
              </a:rPr>
              <a:t>Script/Instructions</a:t>
            </a:r>
          </a:p>
          <a:p>
            <a:pPr marL="342900" lvl="1" indent="-342900">
              <a:buClr>
                <a:schemeClr val="dk1"/>
              </a:buClr>
              <a:buSzPts val="2800"/>
              <a:buFont typeface="Arial"/>
              <a:buChar char="•"/>
            </a:pPr>
            <a:r>
              <a:rPr lang="en-US" sz="3600" dirty="0">
                <a:solidFill>
                  <a:schemeClr val="dk1"/>
                </a:solidFill>
                <a:latin typeface="Caveat Brush" pitchFamily="2" charset="0"/>
                <a:ea typeface="Calibri"/>
                <a:cs typeface="Calibri"/>
                <a:sym typeface="Calibri"/>
              </a:rPr>
              <a:t>Materials Needed</a:t>
            </a:r>
          </a:p>
          <a:p>
            <a:pPr marL="342900" lvl="1" indent="-342900">
              <a:buClr>
                <a:schemeClr val="dk1"/>
              </a:buClr>
              <a:buSzPts val="2800"/>
              <a:buFont typeface="Arial"/>
              <a:buChar char="•"/>
            </a:pPr>
            <a:r>
              <a:rPr lang="en-US" sz="3600" dirty="0">
                <a:solidFill>
                  <a:schemeClr val="dk1"/>
                </a:solidFill>
                <a:latin typeface="Caveat Brush" pitchFamily="2" charset="0"/>
                <a:ea typeface="Calibri"/>
                <a:cs typeface="Calibri"/>
                <a:sym typeface="Calibri"/>
              </a:rPr>
              <a:t>Virtual Modification</a:t>
            </a:r>
          </a:p>
          <a:p>
            <a:pPr marL="342900" lvl="1" indent="-342900">
              <a:buClr>
                <a:schemeClr val="dk1"/>
              </a:buClr>
              <a:buSzPts val="2800"/>
              <a:buFont typeface="Arial"/>
              <a:buChar char="•"/>
            </a:pPr>
            <a:endParaRPr lang="en-US" sz="3200" dirty="0">
              <a:solidFill>
                <a:schemeClr val="dk1"/>
              </a:solidFill>
              <a:latin typeface="Caveat Brush" pitchFamily="2" charset="0"/>
              <a:ea typeface="Calibri"/>
              <a:cs typeface="Calibri"/>
              <a:sym typeface="Calibri"/>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extLst>
      <p:ext uri="{BB962C8B-B14F-4D97-AF65-F5344CB8AC3E}">
        <p14:creationId xmlns:p14="http://schemas.microsoft.com/office/powerpoint/2010/main" val="5699595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INITIAL BREATHE TRAINING</a:t>
            </a:r>
          </a:p>
        </p:txBody>
      </p:sp>
      <p:sp>
        <p:nvSpPr>
          <p:cNvPr id="12" name="TextBox 12"/>
          <p:cNvSpPr txBox="1"/>
          <p:nvPr/>
        </p:nvSpPr>
        <p:spPr>
          <a:xfrm>
            <a:off x="723863" y="1586307"/>
            <a:ext cx="7734338" cy="4708981"/>
          </a:xfrm>
          <a:prstGeom prst="rect">
            <a:avLst/>
          </a:prstGeom>
        </p:spPr>
        <p:txBody>
          <a:bodyPr wrap="square" lIns="0" tIns="0" rIns="0" bIns="0" rtlCol="0" anchor="t">
            <a:spAutoFit/>
          </a:bodyPr>
          <a:lstStyle/>
          <a:p>
            <a:pPr marL="342900" lvl="1"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LOTS of Information! (90-120 minutes)</a:t>
            </a:r>
          </a:p>
          <a:p>
            <a:pPr marL="342900" lvl="1"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Review Materials Near Beginning             </a:t>
            </a:r>
          </a:p>
          <a:p>
            <a:pPr marL="800100" lvl="2"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Suggest Specific Materials Throughout</a:t>
            </a:r>
          </a:p>
          <a:p>
            <a:pPr marL="342900" lvl="1"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Myth Busting</a:t>
            </a:r>
          </a:p>
          <a:p>
            <a:pPr marL="342900" lvl="1"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Interaction…Scenarios &amp; Activities</a:t>
            </a:r>
          </a:p>
          <a:p>
            <a:pPr marL="342900" lvl="1"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Post-it Note Activity</a:t>
            </a:r>
          </a:p>
          <a:p>
            <a:pPr marL="0" lvl="1">
              <a:buClr>
                <a:schemeClr val="dk1"/>
              </a:buClr>
              <a:buSzPts val="2800"/>
            </a:pPr>
            <a:endParaRPr lang="en-US" dirty="0">
              <a:solidFill>
                <a:schemeClr val="dk1"/>
              </a:solidFill>
              <a:latin typeface="Caveat Brush" pitchFamily="2" charset="0"/>
              <a:ea typeface="Calibri"/>
              <a:cs typeface="Calibri"/>
              <a:sym typeface="Calibri"/>
            </a:endParaRPr>
          </a:p>
          <a:p>
            <a:pPr marL="0" lvl="1">
              <a:buClr>
                <a:schemeClr val="dk1"/>
              </a:buClr>
              <a:buSzPts val="2800"/>
            </a:pPr>
            <a:endParaRPr lang="en-US" sz="3200" dirty="0">
              <a:solidFill>
                <a:schemeClr val="dk1"/>
              </a:solidFill>
              <a:latin typeface="Caveat Brush" pitchFamily="2" charset="0"/>
              <a:ea typeface="Calibri"/>
              <a:cs typeface="Calibri"/>
              <a:sym typeface="Calibri"/>
            </a:endParaRPr>
          </a:p>
          <a:p>
            <a:pPr marL="342900" lvl="1" indent="-342900">
              <a:buClr>
                <a:schemeClr val="dk1"/>
              </a:buClr>
              <a:buSzPts val="2800"/>
              <a:buFont typeface="Arial"/>
              <a:buChar char="•"/>
            </a:pPr>
            <a:endParaRPr lang="en-US" sz="3200" dirty="0">
              <a:solidFill>
                <a:schemeClr val="dk1"/>
              </a:solidFill>
              <a:latin typeface="Caveat Brush" pitchFamily="2" charset="0"/>
              <a:ea typeface="Calibri"/>
              <a:cs typeface="Calibri"/>
              <a:sym typeface="Calibri"/>
            </a:endParaRPr>
          </a:p>
          <a:p>
            <a:pPr marL="342900" lvl="1" indent="-342900">
              <a:buClr>
                <a:schemeClr val="dk1"/>
              </a:buClr>
              <a:buSzPts val="2800"/>
              <a:buFont typeface="Arial"/>
              <a:buChar char="•"/>
            </a:pPr>
            <a:endParaRPr lang="en-US" sz="3200" dirty="0">
              <a:solidFill>
                <a:schemeClr val="dk1"/>
              </a:solidFill>
              <a:latin typeface="Caveat Brush" pitchFamily="2" charset="0"/>
              <a:ea typeface="Calibri"/>
              <a:cs typeface="Calibri"/>
              <a:sym typeface="Calibri"/>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extLst>
      <p:ext uri="{BB962C8B-B14F-4D97-AF65-F5344CB8AC3E}">
        <p14:creationId xmlns:p14="http://schemas.microsoft.com/office/powerpoint/2010/main" val="13873205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BREATHE REFRESHERS</a:t>
            </a:r>
          </a:p>
        </p:txBody>
      </p:sp>
      <p:sp>
        <p:nvSpPr>
          <p:cNvPr id="12" name="TextBox 12"/>
          <p:cNvSpPr txBox="1"/>
          <p:nvPr/>
        </p:nvSpPr>
        <p:spPr>
          <a:xfrm>
            <a:off x="772013" y="1421979"/>
            <a:ext cx="7686188" cy="5201424"/>
          </a:xfrm>
          <a:prstGeom prst="rect">
            <a:avLst/>
          </a:prstGeom>
        </p:spPr>
        <p:txBody>
          <a:bodyPr wrap="square" lIns="0" tIns="0" rIns="0" bIns="0" rtlCol="0" anchor="t">
            <a:spAutoFit/>
          </a:bodyPr>
          <a:lstStyle/>
          <a:p>
            <a:pPr marL="0" lvl="1">
              <a:buClr>
                <a:schemeClr val="dk1"/>
              </a:buClr>
              <a:buSzPts val="2800"/>
            </a:pPr>
            <a:r>
              <a:rPr lang="en-US" sz="3600" u="sng" dirty="0">
                <a:solidFill>
                  <a:schemeClr val="dk1"/>
                </a:solidFill>
                <a:latin typeface="Caveat Brush" pitchFamily="2" charset="0"/>
                <a:ea typeface="Calibri"/>
                <a:cs typeface="Calibri"/>
                <a:sym typeface="Calibri"/>
              </a:rPr>
              <a:t>Same format:</a:t>
            </a:r>
          </a:p>
          <a:p>
            <a:pPr marL="457200" lvl="1" indent="-457200">
              <a:buClr>
                <a:schemeClr val="dk1"/>
              </a:buClr>
              <a:buSzPts val="2800"/>
              <a:buFont typeface="Arial" panose="020B0604020202020204" pitchFamily="34" charset="0"/>
              <a:buChar char="•"/>
            </a:pPr>
            <a:r>
              <a:rPr lang="en-US" sz="3200" dirty="0">
                <a:solidFill>
                  <a:schemeClr val="dk1"/>
                </a:solidFill>
                <a:latin typeface="Caveat Brush" pitchFamily="2" charset="0"/>
                <a:ea typeface="Calibri"/>
                <a:cs typeface="Calibri"/>
                <a:sym typeface="Calibri"/>
              </a:rPr>
              <a:t>Icebreaker</a:t>
            </a:r>
          </a:p>
          <a:p>
            <a:pPr marL="457200" lvl="1" indent="-457200">
              <a:buClr>
                <a:schemeClr val="dk1"/>
              </a:buClr>
              <a:buSzPts val="2800"/>
              <a:buFont typeface="Arial" panose="020B0604020202020204" pitchFamily="34" charset="0"/>
              <a:buChar char="•"/>
            </a:pPr>
            <a:r>
              <a:rPr lang="en-US" sz="3200" dirty="0">
                <a:solidFill>
                  <a:schemeClr val="tx1"/>
                </a:solidFill>
                <a:latin typeface="Caveat Brush" pitchFamily="2" charset="0"/>
                <a:ea typeface="Calibri"/>
                <a:cs typeface="Calibri"/>
                <a:sym typeface="Calibri"/>
              </a:rPr>
              <a:t>Game</a:t>
            </a:r>
          </a:p>
          <a:p>
            <a:pPr marL="457200" lvl="1" indent="-457200">
              <a:buClr>
                <a:schemeClr val="dk1"/>
              </a:buClr>
              <a:buSzPts val="2800"/>
              <a:buFont typeface="Arial" panose="020B0604020202020204" pitchFamily="34" charset="0"/>
              <a:buChar char="•"/>
            </a:pPr>
            <a:r>
              <a:rPr lang="en-US" sz="3200" dirty="0">
                <a:latin typeface="Caveat Brush" pitchFamily="2" charset="0"/>
                <a:ea typeface="Calibri"/>
                <a:cs typeface="Calibri"/>
                <a:sym typeface="Calibri"/>
              </a:rPr>
              <a:t>Review Breathe kit</a:t>
            </a:r>
          </a:p>
          <a:p>
            <a:pPr marL="457200" lvl="1" indent="-457200">
              <a:buClr>
                <a:schemeClr val="dk1"/>
              </a:buClr>
              <a:buSzPts val="2800"/>
              <a:buFont typeface="Arial" panose="020B0604020202020204" pitchFamily="34" charset="0"/>
              <a:buChar char="•"/>
            </a:pPr>
            <a:r>
              <a:rPr lang="en-US" sz="3200" dirty="0">
                <a:solidFill>
                  <a:schemeClr val="tx1"/>
                </a:solidFill>
                <a:latin typeface="Caveat Brush" pitchFamily="2" charset="0"/>
                <a:ea typeface="Calibri"/>
                <a:cs typeface="Calibri"/>
                <a:sym typeface="Calibri"/>
              </a:rPr>
              <a:t>Activity to assess how Breathe is being used and generate new ideas</a:t>
            </a:r>
          </a:p>
          <a:p>
            <a:pPr marL="0" lvl="1">
              <a:buClr>
                <a:schemeClr val="dk1"/>
              </a:buClr>
              <a:buSzPts val="2800"/>
            </a:pPr>
            <a:endParaRPr lang="en-US" sz="1400" dirty="0">
              <a:latin typeface="Caveat Brush" pitchFamily="2" charset="0"/>
              <a:ea typeface="Calibri"/>
              <a:cs typeface="Calibri"/>
              <a:sym typeface="Calibri"/>
            </a:endParaRPr>
          </a:p>
          <a:p>
            <a:pPr marL="0" lvl="1" algn="ctr">
              <a:buClr>
                <a:schemeClr val="dk1"/>
              </a:buClr>
              <a:buSzPts val="2800"/>
            </a:pPr>
            <a:endParaRPr lang="en-US" sz="3200" dirty="0">
              <a:solidFill>
                <a:schemeClr val="tx1"/>
              </a:solidFill>
              <a:latin typeface="Caveat Brush" pitchFamily="2" charset="0"/>
              <a:ea typeface="Calibri"/>
              <a:cs typeface="Calibri"/>
              <a:sym typeface="Calibri"/>
            </a:endParaRPr>
          </a:p>
          <a:p>
            <a:pPr lvl="1">
              <a:buClr>
                <a:schemeClr val="dk1"/>
              </a:buClr>
              <a:buSzPts val="2800"/>
            </a:pPr>
            <a:endParaRPr lang="en-US" sz="3200" dirty="0">
              <a:solidFill>
                <a:schemeClr val="dk1"/>
              </a:solidFill>
              <a:latin typeface="Caveat Brush" pitchFamily="2" charset="0"/>
              <a:ea typeface="Calibri"/>
              <a:cs typeface="Calibri"/>
              <a:sym typeface="Calibri"/>
            </a:endParaRPr>
          </a:p>
          <a:p>
            <a:pPr marL="342900" lvl="1" indent="-342900">
              <a:buClr>
                <a:schemeClr val="dk1"/>
              </a:buClr>
              <a:buSzPts val="2800"/>
              <a:buFont typeface="Arial"/>
              <a:buChar char="•"/>
            </a:pPr>
            <a:endParaRPr lang="en-US" sz="3200" dirty="0">
              <a:solidFill>
                <a:schemeClr val="dk1"/>
              </a:solidFill>
              <a:latin typeface="Caveat Brush" pitchFamily="2" charset="0"/>
              <a:ea typeface="Calibri"/>
              <a:cs typeface="Calibri"/>
              <a:sym typeface="Calibri"/>
            </a:endParaRPr>
          </a:p>
          <a:p>
            <a:pPr marL="342900" lvl="1" indent="-342900">
              <a:buClr>
                <a:schemeClr val="dk1"/>
              </a:buClr>
              <a:buSzPts val="2800"/>
              <a:buFont typeface="Arial"/>
              <a:buChar char="•"/>
            </a:pPr>
            <a:endParaRPr lang="en-US" sz="3200" dirty="0">
              <a:solidFill>
                <a:schemeClr val="dk1"/>
              </a:solidFill>
              <a:latin typeface="Caveat Brush" pitchFamily="2" charset="0"/>
              <a:ea typeface="Calibri"/>
              <a:cs typeface="Calibri"/>
              <a:sym typeface="Calibri"/>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extLst>
      <p:ext uri="{BB962C8B-B14F-4D97-AF65-F5344CB8AC3E}">
        <p14:creationId xmlns:p14="http://schemas.microsoft.com/office/powerpoint/2010/main" val="11579612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EVALUATION</a:t>
            </a:r>
          </a:p>
        </p:txBody>
      </p:sp>
      <p:sp>
        <p:nvSpPr>
          <p:cNvPr id="12" name="TextBox 12"/>
          <p:cNvSpPr txBox="1"/>
          <p:nvPr/>
        </p:nvSpPr>
        <p:spPr>
          <a:xfrm>
            <a:off x="246181" y="1101004"/>
            <a:ext cx="8897819" cy="6401753"/>
          </a:xfrm>
          <a:prstGeom prst="rect">
            <a:avLst/>
          </a:prstGeom>
        </p:spPr>
        <p:txBody>
          <a:bodyPr wrap="square" lIns="0" tIns="0" rIns="0" bIns="0" rtlCol="0" anchor="t">
            <a:spAutoFit/>
          </a:bodyPr>
          <a:lstStyle/>
          <a:p>
            <a:pPr marL="457200" lvl="1" indent="-457200">
              <a:buClr>
                <a:schemeClr val="dk1"/>
              </a:buClr>
              <a:buSzPts val="2800"/>
              <a:buFont typeface="Arial" panose="020B0604020202020204" pitchFamily="34" charset="0"/>
              <a:buChar char="•"/>
            </a:pPr>
            <a:r>
              <a:rPr lang="en-US" sz="3200" dirty="0">
                <a:solidFill>
                  <a:schemeClr val="dk1"/>
                </a:solidFill>
                <a:latin typeface="Caveat Brush" pitchFamily="2" charset="0"/>
                <a:ea typeface="Calibri"/>
                <a:cs typeface="Calibri"/>
                <a:sym typeface="Calibri"/>
              </a:rPr>
              <a:t>All Trainings put on our Master Calendar once Breathe Training Notification is submitted</a:t>
            </a:r>
          </a:p>
          <a:p>
            <a:pPr marL="457200" lvl="1" indent="-457200">
              <a:buClr>
                <a:schemeClr val="dk1"/>
              </a:buClr>
              <a:buSzPts val="2800"/>
              <a:buFont typeface="Arial" panose="020B0604020202020204" pitchFamily="34" charset="0"/>
              <a:buChar char="•"/>
            </a:pPr>
            <a:r>
              <a:rPr lang="en-US" sz="3200" dirty="0">
                <a:solidFill>
                  <a:schemeClr val="dk1"/>
                </a:solidFill>
                <a:latin typeface="Caveat Brush" pitchFamily="2" charset="0"/>
                <a:ea typeface="Calibri"/>
                <a:cs typeface="Calibri"/>
                <a:sym typeface="Calibri"/>
              </a:rPr>
              <a:t>Pre &amp; Post Assessments</a:t>
            </a:r>
          </a:p>
          <a:p>
            <a:pPr lvl="2" indent="-457200">
              <a:buClr>
                <a:schemeClr val="dk1"/>
              </a:buClr>
              <a:buSzPts val="2800"/>
              <a:buFont typeface="Arial" panose="020B0604020202020204" pitchFamily="34" charset="0"/>
              <a:buChar char="•"/>
            </a:pPr>
            <a:r>
              <a:rPr lang="en-US" sz="3200" dirty="0">
                <a:solidFill>
                  <a:schemeClr val="dk1"/>
                </a:solidFill>
                <a:latin typeface="Caveat Brush" pitchFamily="2" charset="0"/>
                <a:ea typeface="Calibri"/>
                <a:cs typeface="Calibri"/>
                <a:sym typeface="Calibri"/>
              </a:rPr>
              <a:t>Hard Copy with Data Entry OR Online Using QR Codes</a:t>
            </a:r>
          </a:p>
          <a:p>
            <a:pPr marL="457200" lvl="1" indent="-457200">
              <a:buClr>
                <a:schemeClr val="dk1"/>
              </a:buClr>
              <a:buSzPts val="2800"/>
              <a:buFont typeface="Arial" panose="020B0604020202020204" pitchFamily="34" charset="0"/>
              <a:buChar char="•"/>
            </a:pPr>
            <a:r>
              <a:rPr lang="en-US" sz="3200" dirty="0">
                <a:solidFill>
                  <a:schemeClr val="dk1"/>
                </a:solidFill>
                <a:latin typeface="Caveat Brush" pitchFamily="2" charset="0"/>
                <a:ea typeface="Calibri"/>
                <a:cs typeface="Calibri"/>
                <a:sym typeface="Calibri"/>
              </a:rPr>
              <a:t>1 Month Follow Ups</a:t>
            </a:r>
          </a:p>
          <a:p>
            <a:pPr lvl="2" indent="-457200">
              <a:buClr>
                <a:schemeClr val="dk1"/>
              </a:buClr>
              <a:buSzPts val="2800"/>
              <a:buFont typeface="Arial" panose="020B0604020202020204" pitchFamily="34" charset="0"/>
              <a:buChar char="•"/>
            </a:pPr>
            <a:r>
              <a:rPr lang="en-US" sz="3200" dirty="0">
                <a:solidFill>
                  <a:schemeClr val="dk1"/>
                </a:solidFill>
                <a:latin typeface="Caveat Brush" pitchFamily="2" charset="0"/>
                <a:ea typeface="Calibri"/>
                <a:cs typeface="Calibri"/>
                <a:sym typeface="Calibri"/>
              </a:rPr>
              <a:t>Give Heads Up at Training</a:t>
            </a:r>
          </a:p>
          <a:p>
            <a:pPr lvl="2" indent="-457200">
              <a:buClr>
                <a:schemeClr val="dk1"/>
              </a:buClr>
              <a:buSzPts val="2800"/>
              <a:buFont typeface="Arial" panose="020B0604020202020204" pitchFamily="34" charset="0"/>
              <a:buChar char="•"/>
            </a:pPr>
            <a:r>
              <a:rPr lang="en-US" sz="3200" dirty="0">
                <a:solidFill>
                  <a:schemeClr val="dk1"/>
                </a:solidFill>
                <a:latin typeface="Caveat Brush" pitchFamily="2" charset="0"/>
                <a:ea typeface="Calibri"/>
                <a:cs typeface="Calibri"/>
                <a:sym typeface="Calibri"/>
              </a:rPr>
              <a:t>Sign in Sheet Submitted Through Link</a:t>
            </a:r>
          </a:p>
          <a:p>
            <a:pPr lvl="2" indent="-457200">
              <a:buClr>
                <a:schemeClr val="dk1"/>
              </a:buClr>
              <a:buSzPts val="2800"/>
              <a:buFont typeface="Arial" panose="020B0604020202020204" pitchFamily="34" charset="0"/>
              <a:buChar char="•"/>
            </a:pPr>
            <a:r>
              <a:rPr lang="en-US" sz="3200" dirty="0">
                <a:solidFill>
                  <a:schemeClr val="dk1"/>
                </a:solidFill>
                <a:latin typeface="Caveat Brush" pitchFamily="2" charset="0"/>
                <a:ea typeface="Calibri"/>
                <a:cs typeface="Calibri"/>
                <a:sym typeface="Calibri"/>
              </a:rPr>
              <a:t>HEP Initiates Survey, Reminds County Coordinator</a:t>
            </a:r>
          </a:p>
          <a:p>
            <a:pPr lvl="1" indent="-457200">
              <a:buClr>
                <a:schemeClr val="dk1"/>
              </a:buClr>
              <a:buSzPts val="2800"/>
              <a:buFont typeface="Arial" panose="020B0604020202020204" pitchFamily="34" charset="0"/>
              <a:buChar char="•"/>
            </a:pPr>
            <a:r>
              <a:rPr lang="en-US" sz="3200" dirty="0">
                <a:solidFill>
                  <a:schemeClr val="dk1"/>
                </a:solidFill>
                <a:latin typeface="Caveat Brush" pitchFamily="2" charset="0"/>
                <a:ea typeface="Calibri"/>
                <a:cs typeface="Calibri"/>
                <a:sym typeface="Calibri"/>
              </a:rPr>
              <a:t>Reports from HEP</a:t>
            </a:r>
          </a:p>
          <a:p>
            <a:pPr lvl="2" indent="-457200">
              <a:buClr>
                <a:schemeClr val="dk1"/>
              </a:buClr>
              <a:buSzPts val="2800"/>
              <a:buFont typeface="Arial" panose="020B0604020202020204" pitchFamily="34" charset="0"/>
              <a:buChar char="•"/>
            </a:pPr>
            <a:r>
              <a:rPr lang="en-US" sz="3200" dirty="0">
                <a:solidFill>
                  <a:schemeClr val="dk1"/>
                </a:solidFill>
                <a:latin typeface="Caveat Brush" pitchFamily="2" charset="0"/>
                <a:ea typeface="Calibri"/>
                <a:cs typeface="Calibri"/>
                <a:sym typeface="Calibri"/>
              </a:rPr>
              <a:t>Share with Partner, Optional</a:t>
            </a:r>
          </a:p>
          <a:p>
            <a:pPr marL="457200" lvl="1" indent="-457200">
              <a:buClr>
                <a:schemeClr val="dk1"/>
              </a:buClr>
              <a:buSzPts val="2800"/>
              <a:buFont typeface="Arial" panose="020B0604020202020204" pitchFamily="34" charset="0"/>
              <a:buChar char="•"/>
            </a:pPr>
            <a:r>
              <a:rPr lang="en-US" sz="3200" dirty="0">
                <a:solidFill>
                  <a:schemeClr val="dk1"/>
                </a:solidFill>
                <a:latin typeface="Caveat Brush" pitchFamily="2" charset="0"/>
                <a:ea typeface="Calibri"/>
                <a:cs typeface="Calibri"/>
                <a:sym typeface="Calibri"/>
              </a:rPr>
              <a:t>Parent Evaluation…working on new strategies, stay tuned!</a:t>
            </a:r>
          </a:p>
          <a:p>
            <a:pPr marL="342900" lvl="1" indent="-342900">
              <a:buClr>
                <a:schemeClr val="dk1"/>
              </a:buClr>
              <a:buSzPts val="2800"/>
              <a:buFont typeface="Arial"/>
              <a:buChar char="•"/>
            </a:pPr>
            <a:endParaRPr lang="en-US" sz="3200" dirty="0">
              <a:solidFill>
                <a:schemeClr val="dk1"/>
              </a:solidFill>
              <a:latin typeface="Caveat Brush" pitchFamily="2" charset="0"/>
              <a:ea typeface="Calibri"/>
              <a:cs typeface="Calibri"/>
              <a:sym typeface="Calibri"/>
            </a:endParaRPr>
          </a:p>
          <a:p>
            <a:pPr marL="342900" lvl="1" indent="-342900">
              <a:buClr>
                <a:schemeClr val="dk1"/>
              </a:buClr>
              <a:buSzPts val="2800"/>
              <a:buFont typeface="Arial"/>
              <a:buChar char="•"/>
            </a:pPr>
            <a:endParaRPr lang="en-US" sz="3200" dirty="0">
              <a:solidFill>
                <a:schemeClr val="dk1"/>
              </a:solidFill>
              <a:latin typeface="Caveat Brush" pitchFamily="2" charset="0"/>
              <a:ea typeface="Calibri"/>
              <a:cs typeface="Calibri"/>
              <a:sym typeface="Calibri"/>
            </a:endParaRPr>
          </a:p>
        </p:txBody>
      </p:sp>
    </p:spTree>
    <p:extLst>
      <p:ext uri="{BB962C8B-B14F-4D97-AF65-F5344CB8AC3E}">
        <p14:creationId xmlns:p14="http://schemas.microsoft.com/office/powerpoint/2010/main" val="90333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Effect transition="in" filter="fade">
                                      <p:cBhvr>
                                        <p:cTn id="7" dur="500"/>
                                        <p:tgtEl>
                                          <p:spTgt spid="1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xEl>
                                              <p:pRg st="2" end="2"/>
                                            </p:txEl>
                                          </p:spTgt>
                                        </p:tgtEl>
                                        <p:attrNameLst>
                                          <p:attrName>style.visibility</p:attrName>
                                        </p:attrNameLst>
                                      </p:cBhvr>
                                      <p:to>
                                        <p:strVal val="visible"/>
                                      </p:to>
                                    </p:set>
                                    <p:animEffect transition="in" filter="fade">
                                      <p:cBhvr>
                                        <p:cTn id="10" dur="500"/>
                                        <p:tgtEl>
                                          <p:spTgt spid="1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animEffect transition="in" filter="fade">
                                      <p:cBhvr>
                                        <p:cTn id="15" dur="500"/>
                                        <p:tgtEl>
                                          <p:spTgt spid="12">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xEl>
                                              <p:pRg st="4" end="4"/>
                                            </p:txEl>
                                          </p:spTgt>
                                        </p:tgtEl>
                                        <p:attrNameLst>
                                          <p:attrName>style.visibility</p:attrName>
                                        </p:attrNameLst>
                                      </p:cBhvr>
                                      <p:to>
                                        <p:strVal val="visible"/>
                                      </p:to>
                                    </p:set>
                                    <p:animEffect transition="in" filter="fade">
                                      <p:cBhvr>
                                        <p:cTn id="18" dur="500"/>
                                        <p:tgtEl>
                                          <p:spTgt spid="12">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xEl>
                                              <p:pRg st="5" end="5"/>
                                            </p:txEl>
                                          </p:spTgt>
                                        </p:tgtEl>
                                        <p:attrNameLst>
                                          <p:attrName>style.visibility</p:attrName>
                                        </p:attrNameLst>
                                      </p:cBhvr>
                                      <p:to>
                                        <p:strVal val="visible"/>
                                      </p:to>
                                    </p:set>
                                    <p:animEffect transition="in" filter="fade">
                                      <p:cBhvr>
                                        <p:cTn id="21" dur="500"/>
                                        <p:tgtEl>
                                          <p:spTgt spid="12">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xEl>
                                              <p:pRg st="6" end="6"/>
                                            </p:txEl>
                                          </p:spTgt>
                                        </p:tgtEl>
                                        <p:attrNameLst>
                                          <p:attrName>style.visibility</p:attrName>
                                        </p:attrNameLst>
                                      </p:cBhvr>
                                      <p:to>
                                        <p:strVal val="visible"/>
                                      </p:to>
                                    </p:set>
                                    <p:animEffect transition="in" filter="fade">
                                      <p:cBhvr>
                                        <p:cTn id="24" dur="500"/>
                                        <p:tgtEl>
                                          <p:spTgt spid="12">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
                                            <p:txEl>
                                              <p:pRg st="7" end="7"/>
                                            </p:txEl>
                                          </p:spTgt>
                                        </p:tgtEl>
                                        <p:attrNameLst>
                                          <p:attrName>style.visibility</p:attrName>
                                        </p:attrNameLst>
                                      </p:cBhvr>
                                      <p:to>
                                        <p:strVal val="visible"/>
                                      </p:to>
                                    </p:set>
                                    <p:animEffect transition="in" filter="fade">
                                      <p:cBhvr>
                                        <p:cTn id="29" dur="500"/>
                                        <p:tgtEl>
                                          <p:spTgt spid="12">
                                            <p:txEl>
                                              <p:pRg st="7" end="7"/>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2">
                                            <p:txEl>
                                              <p:pRg st="8" end="8"/>
                                            </p:txEl>
                                          </p:spTgt>
                                        </p:tgtEl>
                                        <p:attrNameLst>
                                          <p:attrName>style.visibility</p:attrName>
                                        </p:attrNameLst>
                                      </p:cBhvr>
                                      <p:to>
                                        <p:strVal val="visible"/>
                                      </p:to>
                                    </p:set>
                                    <p:animEffect transition="in" filter="fade">
                                      <p:cBhvr>
                                        <p:cTn id="32" dur="500"/>
                                        <p:tgtEl>
                                          <p:spTgt spid="12">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xEl>
                                              <p:pRg st="9" end="9"/>
                                            </p:txEl>
                                          </p:spTgt>
                                        </p:tgtEl>
                                        <p:attrNameLst>
                                          <p:attrName>style.visibility</p:attrName>
                                        </p:attrNameLst>
                                      </p:cBhvr>
                                      <p:to>
                                        <p:strVal val="visible"/>
                                      </p:to>
                                    </p:set>
                                    <p:animEffect transition="in" filter="fade">
                                      <p:cBhvr>
                                        <p:cTn id="37" dur="500"/>
                                        <p:tgtEl>
                                          <p:spTgt spid="1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AutoShape 5"/>
          <p:cNvSpPr/>
          <p:nvPr/>
        </p:nvSpPr>
        <p:spPr>
          <a:xfrm>
            <a:off x="402702" y="221961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433731" y="1249704"/>
            <a:ext cx="10011453" cy="966868"/>
          </a:xfrm>
          <a:prstGeom prst="rect">
            <a:avLst/>
          </a:prstGeom>
        </p:spPr>
        <p:txBody>
          <a:bodyPr lIns="0" tIns="0" rIns="0" bIns="0" rtlCol="0" anchor="t">
            <a:spAutoFit/>
          </a:bodyPr>
          <a:lstStyle/>
          <a:p>
            <a:pPr algn="ctr" defTabSz="857250">
              <a:lnSpc>
                <a:spcPts val="6694"/>
              </a:lnSpc>
              <a:buClrTx/>
            </a:pPr>
            <a:r>
              <a:rPr lang="en-US" sz="8800" kern="1200" dirty="0">
                <a:solidFill>
                  <a:srgbClr val="FF914D"/>
                </a:solidFill>
                <a:latin typeface="Caveat Brush" pitchFamily="2" charset="0"/>
                <a:ea typeface="+mn-ea"/>
                <a:cs typeface="+mn-cs"/>
              </a:rPr>
              <a:t>Breathe Materials</a:t>
            </a:r>
          </a:p>
        </p:txBody>
      </p:sp>
      <p:sp>
        <p:nvSpPr>
          <p:cNvPr id="8" name="TextBox 8"/>
          <p:cNvSpPr txBox="1"/>
          <p:nvPr/>
        </p:nvSpPr>
        <p:spPr>
          <a:xfrm>
            <a:off x="664229" y="2978162"/>
            <a:ext cx="7815532" cy="1409745"/>
          </a:xfrm>
          <a:prstGeom prst="rect">
            <a:avLst/>
          </a:prstGeom>
        </p:spPr>
        <p:txBody>
          <a:bodyPr wrap="square" lIns="0" tIns="0" rIns="0" bIns="0" rtlCol="0" anchor="t">
            <a:spAutoFit/>
          </a:bodyPr>
          <a:lstStyle/>
          <a:p>
            <a:pPr algn="ctr" defTabSz="857250">
              <a:lnSpc>
                <a:spcPts val="5405"/>
              </a:lnSpc>
              <a:buClrTx/>
            </a:pPr>
            <a:r>
              <a:rPr lang="en-US" sz="5400" b="1" kern="1200" dirty="0">
                <a:solidFill>
                  <a:srgbClr val="92D050"/>
                </a:solidFill>
                <a:latin typeface="Caveat Brush" pitchFamily="2" charset="0"/>
                <a:ea typeface="+mn-ea"/>
                <a:cs typeface="+mn-cs"/>
                <a:sym typeface="Century Gothic"/>
              </a:rPr>
              <a:t>Let’s review all the materials you have access to!</a:t>
            </a:r>
            <a:endParaRPr lang="en-US" sz="6193" kern="1200" dirty="0">
              <a:solidFill>
                <a:srgbClr val="FF914D"/>
              </a:solidFill>
              <a:latin typeface="Caveat Brush"/>
              <a:ea typeface="+mn-ea"/>
              <a:cs typeface="+mn-cs"/>
            </a:endParaRPr>
          </a:p>
        </p:txBody>
      </p:sp>
    </p:spTree>
    <p:extLst>
      <p:ext uri="{BB962C8B-B14F-4D97-AF65-F5344CB8AC3E}">
        <p14:creationId xmlns:p14="http://schemas.microsoft.com/office/powerpoint/2010/main" val="7482173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FOR PARENTS/CAREGIVERS</a:t>
            </a:r>
          </a:p>
        </p:txBody>
      </p:sp>
      <p:pic>
        <p:nvPicPr>
          <p:cNvPr id="3" name="Google Shape;161;p8" descr="A picture containing person, indoor, man, sitting&#10;&#10;Description generated with very high confidence">
            <a:extLst>
              <a:ext uri="{FF2B5EF4-FFF2-40B4-BE49-F238E27FC236}">
                <a16:creationId xmlns:a16="http://schemas.microsoft.com/office/drawing/2014/main" id="{05A6B4A8-3D01-8419-ED2A-BF9A469EA7D8}"/>
              </a:ext>
            </a:extLst>
          </p:cNvPr>
          <p:cNvPicPr preferRelativeResize="0"/>
          <p:nvPr/>
        </p:nvPicPr>
        <p:blipFill rotWithShape="1">
          <a:blip r:embed="rId5">
            <a:alphaModFix/>
          </a:blip>
          <a:srcRect/>
          <a:stretch/>
        </p:blipFill>
        <p:spPr>
          <a:xfrm>
            <a:off x="265318" y="1489575"/>
            <a:ext cx="2363092" cy="2743968"/>
          </a:xfrm>
          <a:prstGeom prst="rect">
            <a:avLst/>
          </a:prstGeom>
          <a:noFill/>
          <a:ln w="38100">
            <a:solidFill>
              <a:srgbClr val="92D050"/>
            </a:solidFill>
          </a:ln>
        </p:spPr>
      </p:pic>
      <p:sp>
        <p:nvSpPr>
          <p:cNvPr id="21" name="Freeform 9">
            <a:extLst>
              <a:ext uri="{FF2B5EF4-FFF2-40B4-BE49-F238E27FC236}">
                <a16:creationId xmlns:a16="http://schemas.microsoft.com/office/drawing/2014/main" id="{4FE1CA32-78C6-F821-9D6B-B140499EA597}"/>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 name="Freeform 13">
            <a:extLst>
              <a:ext uri="{FF2B5EF4-FFF2-40B4-BE49-F238E27FC236}">
                <a16:creationId xmlns:a16="http://schemas.microsoft.com/office/drawing/2014/main" id="{8D4B0A31-93CD-3310-1139-F8421251D597}"/>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id="{AF8F7AD9-C151-6AFC-510B-9926515BE222}"/>
              </a:ext>
            </a:extLst>
          </p:cNvPr>
          <p:cNvSpPr txBox="1"/>
          <p:nvPr/>
        </p:nvSpPr>
        <p:spPr>
          <a:xfrm>
            <a:off x="2865863" y="1266286"/>
            <a:ext cx="1353893" cy="1200329"/>
          </a:xfrm>
          <a:prstGeom prst="rect">
            <a:avLst/>
          </a:prstGeom>
          <a:noFill/>
        </p:spPr>
        <p:txBody>
          <a:bodyPr wrap="square" rtlCol="0">
            <a:spAutoFit/>
          </a:bodyPr>
          <a:lstStyle/>
          <a:p>
            <a:pPr algn="r"/>
            <a:r>
              <a:rPr lang="en-US" sz="3600" dirty="0">
                <a:solidFill>
                  <a:schemeClr val="dk1"/>
                </a:solidFill>
                <a:latin typeface="Caveat Brush" pitchFamily="2" charset="0"/>
                <a:ea typeface="Calibri"/>
                <a:cs typeface="Calibri"/>
                <a:sym typeface="Calibri"/>
              </a:rPr>
              <a:t>Flip </a:t>
            </a:r>
          </a:p>
          <a:p>
            <a:pPr algn="r"/>
            <a:r>
              <a:rPr lang="en-US" sz="3600" dirty="0">
                <a:solidFill>
                  <a:schemeClr val="dk1"/>
                </a:solidFill>
                <a:latin typeface="Caveat Brush" pitchFamily="2" charset="0"/>
                <a:ea typeface="Calibri"/>
                <a:cs typeface="Calibri"/>
                <a:sym typeface="Calibri"/>
              </a:rPr>
              <a:t>Chart </a:t>
            </a:r>
            <a:endParaRPr lang="en-US" sz="3600" dirty="0"/>
          </a:p>
        </p:txBody>
      </p:sp>
      <p:sp>
        <p:nvSpPr>
          <p:cNvPr id="13" name="TextBox 12">
            <a:extLst>
              <a:ext uri="{FF2B5EF4-FFF2-40B4-BE49-F238E27FC236}">
                <a16:creationId xmlns:a16="http://schemas.microsoft.com/office/drawing/2014/main" id="{DACE5CC6-09CA-AD5D-001C-AA02F4655B23}"/>
              </a:ext>
            </a:extLst>
          </p:cNvPr>
          <p:cNvSpPr txBox="1"/>
          <p:nvPr/>
        </p:nvSpPr>
        <p:spPr>
          <a:xfrm>
            <a:off x="-54795" y="4312326"/>
            <a:ext cx="3003318" cy="646331"/>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Activities Booklet </a:t>
            </a:r>
            <a:endParaRPr lang="en-US" sz="3600" dirty="0"/>
          </a:p>
        </p:txBody>
      </p:sp>
      <p:sp>
        <p:nvSpPr>
          <p:cNvPr id="22" name="TextBox 21">
            <a:extLst>
              <a:ext uri="{FF2B5EF4-FFF2-40B4-BE49-F238E27FC236}">
                <a16:creationId xmlns:a16="http://schemas.microsoft.com/office/drawing/2014/main" id="{3DF5D062-04F4-4082-27F8-77D1233560D3}"/>
              </a:ext>
            </a:extLst>
          </p:cNvPr>
          <p:cNvSpPr txBox="1"/>
          <p:nvPr/>
        </p:nvSpPr>
        <p:spPr>
          <a:xfrm>
            <a:off x="6001407" y="5276042"/>
            <a:ext cx="3471377" cy="646331"/>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Worksheets </a:t>
            </a:r>
            <a:endParaRPr lang="en-US" sz="3600" dirty="0"/>
          </a:p>
        </p:txBody>
      </p:sp>
      <p:pic>
        <p:nvPicPr>
          <p:cNvPr id="12" name="Google Shape;224;p14" descr="A picture containing website&#10;&#10;Description automatically generated">
            <a:extLst>
              <a:ext uri="{FF2B5EF4-FFF2-40B4-BE49-F238E27FC236}">
                <a16:creationId xmlns:a16="http://schemas.microsoft.com/office/drawing/2014/main" id="{471DB400-DBFD-EC79-1676-F49F664131B9}"/>
              </a:ext>
            </a:extLst>
          </p:cNvPr>
          <p:cNvPicPr preferRelativeResize="0"/>
          <p:nvPr/>
        </p:nvPicPr>
        <p:blipFill rotWithShape="1">
          <a:blip r:embed="rId10">
            <a:alphaModFix/>
          </a:blip>
          <a:srcRect/>
          <a:stretch/>
        </p:blipFill>
        <p:spPr>
          <a:xfrm>
            <a:off x="6589984" y="2482585"/>
            <a:ext cx="2294222" cy="2776022"/>
          </a:xfrm>
          <a:prstGeom prst="rect">
            <a:avLst/>
          </a:prstGeom>
          <a:noFill/>
          <a:ln w="38100">
            <a:solidFill>
              <a:srgbClr val="92D050"/>
            </a:solidFill>
          </a:ln>
        </p:spPr>
      </p:pic>
      <p:sp>
        <p:nvSpPr>
          <p:cNvPr id="11" name="TextBox 10">
            <a:extLst>
              <a:ext uri="{FF2B5EF4-FFF2-40B4-BE49-F238E27FC236}">
                <a16:creationId xmlns:a16="http://schemas.microsoft.com/office/drawing/2014/main" id="{06126242-A93F-131E-36B5-0E2C9A9BEBBB}"/>
              </a:ext>
            </a:extLst>
          </p:cNvPr>
          <p:cNvSpPr txBox="1"/>
          <p:nvPr/>
        </p:nvSpPr>
        <p:spPr>
          <a:xfrm>
            <a:off x="683629" y="5696993"/>
            <a:ext cx="3003318" cy="646331"/>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Handouts </a:t>
            </a:r>
            <a:endParaRPr lang="en-US" sz="3600" dirty="0"/>
          </a:p>
        </p:txBody>
      </p:sp>
      <p:pic>
        <p:nvPicPr>
          <p:cNvPr id="18" name="Google Shape;190;p11">
            <a:extLst>
              <a:ext uri="{FF2B5EF4-FFF2-40B4-BE49-F238E27FC236}">
                <a16:creationId xmlns:a16="http://schemas.microsoft.com/office/drawing/2014/main" id="{E4822830-5AB7-F05C-600D-6B34CDDA852C}"/>
              </a:ext>
            </a:extLst>
          </p:cNvPr>
          <p:cNvPicPr preferRelativeResize="0"/>
          <p:nvPr/>
        </p:nvPicPr>
        <p:blipFill rotWithShape="1">
          <a:blip r:embed="rId11">
            <a:alphaModFix/>
          </a:blip>
          <a:srcRect/>
          <a:stretch/>
        </p:blipFill>
        <p:spPr>
          <a:xfrm>
            <a:off x="2539372" y="3520691"/>
            <a:ext cx="3714873" cy="3486947"/>
          </a:xfrm>
          <a:prstGeom prst="rect">
            <a:avLst/>
          </a:prstGeom>
          <a:noFill/>
          <a:ln>
            <a:noFill/>
          </a:ln>
        </p:spPr>
      </p:pic>
      <p:pic>
        <p:nvPicPr>
          <p:cNvPr id="26" name="Google Shape;151;p7">
            <a:extLst>
              <a:ext uri="{FF2B5EF4-FFF2-40B4-BE49-F238E27FC236}">
                <a16:creationId xmlns:a16="http://schemas.microsoft.com/office/drawing/2014/main" id="{9204DCC3-87B9-A6BB-E2CF-5B513B627354}"/>
              </a:ext>
            </a:extLst>
          </p:cNvPr>
          <p:cNvPicPr preferRelativeResize="0"/>
          <p:nvPr/>
        </p:nvPicPr>
        <p:blipFill rotWithShape="1">
          <a:blip r:embed="rId12">
            <a:alphaModFix/>
          </a:blip>
          <a:srcRect/>
          <a:stretch/>
        </p:blipFill>
        <p:spPr>
          <a:xfrm>
            <a:off x="3611191" y="994813"/>
            <a:ext cx="3255031" cy="3322383"/>
          </a:xfrm>
          <a:prstGeom prst="rect">
            <a:avLst/>
          </a:prstGeom>
          <a:noFill/>
          <a:ln>
            <a:noFill/>
          </a:ln>
        </p:spPr>
      </p:pic>
      <p:sp>
        <p:nvSpPr>
          <p:cNvPr id="15" name="Freeform 7">
            <a:extLst>
              <a:ext uri="{FF2B5EF4-FFF2-40B4-BE49-F238E27FC236}">
                <a16:creationId xmlns:a16="http://schemas.microsoft.com/office/drawing/2014/main" id="{41A0FD8A-9207-1274-EE95-044213789890}"/>
              </a:ext>
            </a:extLst>
          </p:cNvPr>
          <p:cNvSpPr/>
          <p:nvPr/>
        </p:nvSpPr>
        <p:spPr>
          <a:xfrm>
            <a:off x="8378234" y="828179"/>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extLst>
      <p:ext uri="{BB962C8B-B14F-4D97-AF65-F5344CB8AC3E}">
        <p14:creationId xmlns:p14="http://schemas.microsoft.com/office/powerpoint/2010/main" val="136490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22"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183BC-7225-A0B4-2E2A-F783F99F7168}"/>
            </a:ext>
          </a:extLst>
        </p:cNvPr>
        <p:cNvGrpSpPr/>
        <p:nvPr/>
      </p:nvGrpSpPr>
      <p:grpSpPr>
        <a:xfrm>
          <a:off x="0" y="0"/>
          <a:ext cx="0" cy="0"/>
          <a:chOff x="0" y="0"/>
          <a:chExt cx="0" cy="0"/>
        </a:xfrm>
      </p:grpSpPr>
      <p:pic>
        <p:nvPicPr>
          <p:cNvPr id="12" name="Google Shape;211;p13" descr="Shape&#10;&#10;Description automatically generated">
            <a:extLst>
              <a:ext uri="{FF2B5EF4-FFF2-40B4-BE49-F238E27FC236}">
                <a16:creationId xmlns:a16="http://schemas.microsoft.com/office/drawing/2014/main" id="{8F5AC4F2-60A8-DBC9-68AD-677D681DA204}"/>
              </a:ext>
            </a:extLst>
          </p:cNvPr>
          <p:cNvPicPr preferRelativeResize="0"/>
          <p:nvPr/>
        </p:nvPicPr>
        <p:blipFill rotWithShape="1">
          <a:blip r:embed="rId3">
            <a:alphaModFix/>
          </a:blip>
          <a:srcRect/>
          <a:stretch/>
        </p:blipFill>
        <p:spPr>
          <a:xfrm rot="1444547">
            <a:off x="3117892" y="2909237"/>
            <a:ext cx="1965201" cy="2604160"/>
          </a:xfrm>
          <a:prstGeom prst="rect">
            <a:avLst/>
          </a:prstGeom>
          <a:noFill/>
          <a:ln w="9525" cap="flat" cmpd="sng">
            <a:solidFill>
              <a:schemeClr val="accent1"/>
            </a:solidFill>
            <a:prstDash val="solid"/>
            <a:round/>
            <a:headEnd type="none" w="sm" len="sm"/>
            <a:tailEnd type="none" w="sm" len="sm"/>
          </a:ln>
        </p:spPr>
      </p:pic>
      <p:sp>
        <p:nvSpPr>
          <p:cNvPr id="4" name="Freeform 4">
            <a:extLst>
              <a:ext uri="{FF2B5EF4-FFF2-40B4-BE49-F238E27FC236}">
                <a16:creationId xmlns:a16="http://schemas.microsoft.com/office/drawing/2014/main" id="{A8DAFCC7-0809-FAE4-8005-BB7E459D15CE}"/>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61496486-310E-D6CB-C406-13400504F0A5}"/>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B5603E39-A534-0A4C-AEB8-7C970F25AF5A}"/>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A3146334-BB84-4084-AD6D-AED7E641B6B9}"/>
              </a:ext>
            </a:extLst>
          </p:cNvPr>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FOR YOUNG CHILDREN</a:t>
            </a:r>
          </a:p>
        </p:txBody>
      </p:sp>
      <p:pic>
        <p:nvPicPr>
          <p:cNvPr id="19" name="Google Shape;171;p9" descr="A picture containing person&#10;&#10;Description generated with very high confidence">
            <a:extLst>
              <a:ext uri="{FF2B5EF4-FFF2-40B4-BE49-F238E27FC236}">
                <a16:creationId xmlns:a16="http://schemas.microsoft.com/office/drawing/2014/main" id="{C5622246-40B1-9AA0-3866-B791538F3D6D}"/>
              </a:ext>
            </a:extLst>
          </p:cNvPr>
          <p:cNvPicPr preferRelativeResize="0"/>
          <p:nvPr/>
        </p:nvPicPr>
        <p:blipFill rotWithShape="1">
          <a:blip r:embed="rId6">
            <a:alphaModFix/>
          </a:blip>
          <a:srcRect/>
          <a:stretch/>
        </p:blipFill>
        <p:spPr>
          <a:xfrm>
            <a:off x="5673643" y="1647992"/>
            <a:ext cx="2909725" cy="3834316"/>
          </a:xfrm>
          <a:prstGeom prst="rect">
            <a:avLst/>
          </a:prstGeom>
          <a:noFill/>
          <a:ln w="38100">
            <a:solidFill>
              <a:srgbClr val="92D050"/>
            </a:solidFill>
          </a:ln>
        </p:spPr>
      </p:pic>
      <p:sp>
        <p:nvSpPr>
          <p:cNvPr id="21" name="Freeform 9">
            <a:extLst>
              <a:ext uri="{FF2B5EF4-FFF2-40B4-BE49-F238E27FC236}">
                <a16:creationId xmlns:a16="http://schemas.microsoft.com/office/drawing/2014/main" id="{5896A855-2C06-1CDF-0BFE-4027CCD1B91F}"/>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 name="Freeform 13">
            <a:extLst>
              <a:ext uri="{FF2B5EF4-FFF2-40B4-BE49-F238E27FC236}">
                <a16:creationId xmlns:a16="http://schemas.microsoft.com/office/drawing/2014/main" id="{D6638F8F-E5B3-E82B-31B3-C1D07EEF5371}"/>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7CAF2606-4888-82FB-52EF-8A85E1F9A8C0}"/>
              </a:ext>
            </a:extLst>
          </p:cNvPr>
          <p:cNvSpPr txBox="1"/>
          <p:nvPr/>
        </p:nvSpPr>
        <p:spPr>
          <a:xfrm>
            <a:off x="172563" y="5570012"/>
            <a:ext cx="3865144" cy="646331"/>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Coloring Book/Sheets </a:t>
            </a:r>
            <a:endParaRPr lang="en-US" sz="3600" dirty="0"/>
          </a:p>
        </p:txBody>
      </p:sp>
      <p:sp>
        <p:nvSpPr>
          <p:cNvPr id="22" name="TextBox 21">
            <a:extLst>
              <a:ext uri="{FF2B5EF4-FFF2-40B4-BE49-F238E27FC236}">
                <a16:creationId xmlns:a16="http://schemas.microsoft.com/office/drawing/2014/main" id="{6FCE6E23-ACDE-20FD-8450-514D9FE1D6C7}"/>
              </a:ext>
            </a:extLst>
          </p:cNvPr>
          <p:cNvSpPr txBox="1"/>
          <p:nvPr/>
        </p:nvSpPr>
        <p:spPr>
          <a:xfrm>
            <a:off x="5299705" y="5530200"/>
            <a:ext cx="3657600" cy="1200329"/>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Children’s Activities Booklet </a:t>
            </a:r>
            <a:endParaRPr lang="en-US" sz="3600" dirty="0"/>
          </a:p>
        </p:txBody>
      </p:sp>
      <p:pic>
        <p:nvPicPr>
          <p:cNvPr id="7" name="Google Shape;212;p13" descr="Diagram&#10;&#10;Description automatically generated">
            <a:extLst>
              <a:ext uri="{FF2B5EF4-FFF2-40B4-BE49-F238E27FC236}">
                <a16:creationId xmlns:a16="http://schemas.microsoft.com/office/drawing/2014/main" id="{16D73376-EC40-633F-69E9-33EBEEF9570F}"/>
              </a:ext>
            </a:extLst>
          </p:cNvPr>
          <p:cNvPicPr preferRelativeResize="0"/>
          <p:nvPr/>
        </p:nvPicPr>
        <p:blipFill rotWithShape="1">
          <a:blip r:embed="rId11">
            <a:alphaModFix/>
          </a:blip>
          <a:srcRect/>
          <a:stretch/>
        </p:blipFill>
        <p:spPr>
          <a:xfrm rot="1044107">
            <a:off x="2688846" y="1438989"/>
            <a:ext cx="2024271" cy="2478539"/>
          </a:xfrm>
          <a:prstGeom prst="rect">
            <a:avLst/>
          </a:prstGeom>
          <a:noFill/>
          <a:ln w="9525" cap="flat" cmpd="sng">
            <a:solidFill>
              <a:schemeClr val="accent1"/>
            </a:solidFill>
            <a:prstDash val="solid"/>
            <a:round/>
            <a:headEnd type="none" w="sm" len="sm"/>
            <a:tailEnd type="none" w="sm" len="sm"/>
          </a:ln>
        </p:spPr>
      </p:pic>
      <p:pic>
        <p:nvPicPr>
          <p:cNvPr id="11" name="Google Shape;214;p13" descr="Graphical user interface&#10;&#10;Description automatically generated">
            <a:extLst>
              <a:ext uri="{FF2B5EF4-FFF2-40B4-BE49-F238E27FC236}">
                <a16:creationId xmlns:a16="http://schemas.microsoft.com/office/drawing/2014/main" id="{2C0CB3CB-72F2-A350-CFF5-E125ADF8DDA3}"/>
              </a:ext>
            </a:extLst>
          </p:cNvPr>
          <p:cNvPicPr preferRelativeResize="0"/>
          <p:nvPr/>
        </p:nvPicPr>
        <p:blipFill rotWithShape="1">
          <a:blip r:embed="rId12">
            <a:alphaModFix/>
          </a:blip>
          <a:srcRect/>
          <a:stretch/>
        </p:blipFill>
        <p:spPr>
          <a:xfrm>
            <a:off x="380107" y="1692105"/>
            <a:ext cx="3001448" cy="3790203"/>
          </a:xfrm>
          <a:prstGeom prst="rect">
            <a:avLst/>
          </a:prstGeom>
          <a:noFill/>
          <a:ln w="38100">
            <a:solidFill>
              <a:srgbClr val="92D050"/>
            </a:solidFill>
          </a:ln>
        </p:spPr>
      </p:pic>
    </p:spTree>
    <p:extLst>
      <p:ext uri="{BB962C8B-B14F-4D97-AF65-F5344CB8AC3E}">
        <p14:creationId xmlns:p14="http://schemas.microsoft.com/office/powerpoint/2010/main" val="22045126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MORE RESOURCES</a:t>
            </a:r>
          </a:p>
        </p:txBody>
      </p:sp>
      <p:pic>
        <p:nvPicPr>
          <p:cNvPr id="15" name="Google Shape;247;p16" descr="A picture containing text, map&#10;&#10;Description generated with very high confidence">
            <a:extLst>
              <a:ext uri="{FF2B5EF4-FFF2-40B4-BE49-F238E27FC236}">
                <a16:creationId xmlns:a16="http://schemas.microsoft.com/office/drawing/2014/main" id="{D75822F9-B1CF-801F-285C-1616D1C139EC}"/>
              </a:ext>
            </a:extLst>
          </p:cNvPr>
          <p:cNvPicPr preferRelativeResize="0"/>
          <p:nvPr/>
        </p:nvPicPr>
        <p:blipFill rotWithShape="1">
          <a:blip r:embed="rId5">
            <a:alphaModFix/>
          </a:blip>
          <a:srcRect/>
          <a:stretch/>
        </p:blipFill>
        <p:spPr>
          <a:xfrm>
            <a:off x="5776025" y="1263483"/>
            <a:ext cx="2993314" cy="1613197"/>
          </a:xfrm>
          <a:prstGeom prst="rect">
            <a:avLst/>
          </a:prstGeom>
          <a:noFill/>
          <a:ln w="38100">
            <a:solidFill>
              <a:srgbClr val="92D050"/>
            </a:solidFill>
          </a:ln>
        </p:spPr>
      </p:pic>
      <p:pic>
        <p:nvPicPr>
          <p:cNvPr id="16" name="Google Shape;201;p12" descr="Timeline&#10;&#10;Description automatically generated">
            <a:extLst>
              <a:ext uri="{FF2B5EF4-FFF2-40B4-BE49-F238E27FC236}">
                <a16:creationId xmlns:a16="http://schemas.microsoft.com/office/drawing/2014/main" id="{4E8D2D5B-38C5-1C87-7819-0EED4FE9F391}"/>
              </a:ext>
            </a:extLst>
          </p:cNvPr>
          <p:cNvPicPr preferRelativeResize="0"/>
          <p:nvPr/>
        </p:nvPicPr>
        <p:blipFill rotWithShape="1">
          <a:blip r:embed="rId6">
            <a:alphaModFix/>
          </a:blip>
          <a:srcRect/>
          <a:stretch/>
        </p:blipFill>
        <p:spPr>
          <a:xfrm>
            <a:off x="440002" y="1671023"/>
            <a:ext cx="2123868" cy="2510389"/>
          </a:xfrm>
          <a:prstGeom prst="rect">
            <a:avLst/>
          </a:prstGeom>
          <a:noFill/>
          <a:ln w="38100">
            <a:solidFill>
              <a:srgbClr val="92D050"/>
            </a:solidFill>
          </a:ln>
        </p:spPr>
      </p:pic>
      <p:pic>
        <p:nvPicPr>
          <p:cNvPr id="17" name="Google Shape;256;p17">
            <a:extLst>
              <a:ext uri="{FF2B5EF4-FFF2-40B4-BE49-F238E27FC236}">
                <a16:creationId xmlns:a16="http://schemas.microsoft.com/office/drawing/2014/main" id="{986A1A2F-5D8B-6B1F-7DE7-5A189907390D}"/>
              </a:ext>
            </a:extLst>
          </p:cNvPr>
          <p:cNvPicPr preferRelativeResize="0"/>
          <p:nvPr/>
        </p:nvPicPr>
        <p:blipFill>
          <a:blip r:embed="rId7">
            <a:alphaModFix/>
          </a:blip>
          <a:stretch>
            <a:fillRect/>
          </a:stretch>
        </p:blipFill>
        <p:spPr>
          <a:xfrm>
            <a:off x="6675774" y="3098132"/>
            <a:ext cx="2190061" cy="2642897"/>
          </a:xfrm>
          <a:prstGeom prst="rect">
            <a:avLst/>
          </a:prstGeom>
          <a:noFill/>
          <a:ln w="38100">
            <a:solidFill>
              <a:srgbClr val="92D050"/>
            </a:solidFill>
          </a:ln>
        </p:spPr>
      </p:pic>
      <p:sp>
        <p:nvSpPr>
          <p:cNvPr id="21" name="Freeform 9">
            <a:extLst>
              <a:ext uri="{FF2B5EF4-FFF2-40B4-BE49-F238E27FC236}">
                <a16:creationId xmlns:a16="http://schemas.microsoft.com/office/drawing/2014/main" id="{4FE1CA32-78C6-F821-9D6B-B140499EA597}"/>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 name="Freeform 13">
            <a:extLst>
              <a:ext uri="{FF2B5EF4-FFF2-40B4-BE49-F238E27FC236}">
                <a16:creationId xmlns:a16="http://schemas.microsoft.com/office/drawing/2014/main" id="{12C2ED61-F53A-3DD2-17EA-65A614CB91B9}"/>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F002DF01-9FFD-5B91-F96E-36FAC5C9B0F9}"/>
              </a:ext>
            </a:extLst>
          </p:cNvPr>
          <p:cNvSpPr txBox="1"/>
          <p:nvPr/>
        </p:nvSpPr>
        <p:spPr>
          <a:xfrm>
            <a:off x="-152679" y="4142918"/>
            <a:ext cx="3933218" cy="646331"/>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Social Media Posts </a:t>
            </a:r>
            <a:endParaRPr lang="en-US" sz="3600" dirty="0"/>
          </a:p>
        </p:txBody>
      </p:sp>
      <p:sp>
        <p:nvSpPr>
          <p:cNvPr id="7" name="TextBox 6">
            <a:extLst>
              <a:ext uri="{FF2B5EF4-FFF2-40B4-BE49-F238E27FC236}">
                <a16:creationId xmlns:a16="http://schemas.microsoft.com/office/drawing/2014/main" id="{E97B0EE6-14BB-EEB8-34E3-CA2BB5781FE5}"/>
              </a:ext>
            </a:extLst>
          </p:cNvPr>
          <p:cNvSpPr txBox="1"/>
          <p:nvPr/>
        </p:nvSpPr>
        <p:spPr>
          <a:xfrm>
            <a:off x="6077672" y="5677964"/>
            <a:ext cx="2626831" cy="1200329"/>
          </a:xfrm>
          <a:prstGeom prst="rect">
            <a:avLst/>
          </a:prstGeom>
          <a:noFill/>
        </p:spPr>
        <p:txBody>
          <a:bodyPr wrap="square" rtlCol="0">
            <a:spAutoFit/>
          </a:bodyPr>
          <a:lstStyle/>
          <a:p>
            <a:r>
              <a:rPr lang="en-US" sz="3600" dirty="0">
                <a:solidFill>
                  <a:schemeClr val="dk1"/>
                </a:solidFill>
                <a:latin typeface="Caveat Brush" pitchFamily="2" charset="0"/>
                <a:ea typeface="Calibri"/>
                <a:cs typeface="Calibri"/>
                <a:sym typeface="Calibri"/>
              </a:rPr>
              <a:t>Monthly </a:t>
            </a:r>
          </a:p>
          <a:p>
            <a:r>
              <a:rPr lang="en-US" sz="3600" dirty="0">
                <a:solidFill>
                  <a:schemeClr val="dk1"/>
                </a:solidFill>
                <a:latin typeface="Caveat Brush" pitchFamily="2" charset="0"/>
                <a:ea typeface="Calibri"/>
                <a:cs typeface="Calibri"/>
                <a:sym typeface="Calibri"/>
              </a:rPr>
              <a:t>E-newsletter </a:t>
            </a:r>
            <a:endParaRPr lang="en-US" sz="3600" dirty="0"/>
          </a:p>
        </p:txBody>
      </p:sp>
      <p:sp>
        <p:nvSpPr>
          <p:cNvPr id="9" name="TextBox 8">
            <a:extLst>
              <a:ext uri="{FF2B5EF4-FFF2-40B4-BE49-F238E27FC236}">
                <a16:creationId xmlns:a16="http://schemas.microsoft.com/office/drawing/2014/main" id="{137C8D75-1C7E-BD59-3D1C-5B8ED3024B52}"/>
              </a:ext>
            </a:extLst>
          </p:cNvPr>
          <p:cNvSpPr txBox="1"/>
          <p:nvPr/>
        </p:nvSpPr>
        <p:spPr>
          <a:xfrm>
            <a:off x="4317266" y="1178823"/>
            <a:ext cx="1359802" cy="1200329"/>
          </a:xfrm>
          <a:prstGeom prst="rect">
            <a:avLst/>
          </a:prstGeom>
          <a:noFill/>
        </p:spPr>
        <p:txBody>
          <a:bodyPr wrap="square" rtlCol="0">
            <a:spAutoFit/>
          </a:bodyPr>
          <a:lstStyle/>
          <a:p>
            <a:pPr algn="r"/>
            <a:r>
              <a:rPr lang="en-US" sz="3600" dirty="0">
                <a:solidFill>
                  <a:schemeClr val="dk1"/>
                </a:solidFill>
                <a:latin typeface="Caveat Brush" pitchFamily="2" charset="0"/>
                <a:ea typeface="Calibri"/>
                <a:cs typeface="Calibri"/>
                <a:sym typeface="Calibri"/>
              </a:rPr>
              <a:t>Short </a:t>
            </a:r>
          </a:p>
          <a:p>
            <a:pPr algn="r"/>
            <a:r>
              <a:rPr lang="en-US" sz="3600" dirty="0">
                <a:solidFill>
                  <a:schemeClr val="dk1"/>
                </a:solidFill>
                <a:latin typeface="Caveat Brush" pitchFamily="2" charset="0"/>
                <a:ea typeface="Calibri"/>
                <a:cs typeface="Calibri"/>
                <a:sym typeface="Calibri"/>
              </a:rPr>
              <a:t>Videos </a:t>
            </a:r>
            <a:endParaRPr lang="en-US" sz="3600" dirty="0"/>
          </a:p>
        </p:txBody>
      </p:sp>
      <p:sp>
        <p:nvSpPr>
          <p:cNvPr id="13" name="TextBox 12">
            <a:extLst>
              <a:ext uri="{FF2B5EF4-FFF2-40B4-BE49-F238E27FC236}">
                <a16:creationId xmlns:a16="http://schemas.microsoft.com/office/drawing/2014/main" id="{35A7DC97-409A-2DEF-9F35-6340C2612428}"/>
              </a:ext>
            </a:extLst>
          </p:cNvPr>
          <p:cNvSpPr txBox="1"/>
          <p:nvPr/>
        </p:nvSpPr>
        <p:spPr>
          <a:xfrm>
            <a:off x="-356308" y="994465"/>
            <a:ext cx="3865144" cy="646331"/>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Spanish Materials </a:t>
            </a:r>
            <a:endParaRPr lang="en-US" sz="3600" dirty="0"/>
          </a:p>
        </p:txBody>
      </p:sp>
      <p:pic>
        <p:nvPicPr>
          <p:cNvPr id="19" name="Picture 18" descr="A calendar with numbers and images&#10;&#10;Description automatically generated">
            <a:extLst>
              <a:ext uri="{FF2B5EF4-FFF2-40B4-BE49-F238E27FC236}">
                <a16:creationId xmlns:a16="http://schemas.microsoft.com/office/drawing/2014/main" id="{2BDB1E59-D17E-EC29-5549-06D52588B024}"/>
              </a:ext>
            </a:extLst>
          </p:cNvPr>
          <p:cNvPicPr>
            <a:picLocks noChangeAspect="1"/>
          </p:cNvPicPr>
          <p:nvPr/>
        </p:nvPicPr>
        <p:blipFill>
          <a:blip r:embed="rId12"/>
          <a:stretch>
            <a:fillRect/>
          </a:stretch>
        </p:blipFill>
        <p:spPr>
          <a:xfrm>
            <a:off x="3508836" y="3468243"/>
            <a:ext cx="2407504" cy="3065648"/>
          </a:xfrm>
          <a:prstGeom prst="rect">
            <a:avLst/>
          </a:prstGeom>
          <a:ln w="38100">
            <a:solidFill>
              <a:srgbClr val="92D050"/>
            </a:solidFill>
          </a:ln>
        </p:spPr>
      </p:pic>
      <p:sp>
        <p:nvSpPr>
          <p:cNvPr id="20" name="TextBox 19">
            <a:extLst>
              <a:ext uri="{FF2B5EF4-FFF2-40B4-BE49-F238E27FC236}">
                <a16:creationId xmlns:a16="http://schemas.microsoft.com/office/drawing/2014/main" id="{3B16CDA0-7B7B-7BC2-8139-48E6277A54AC}"/>
              </a:ext>
            </a:extLst>
          </p:cNvPr>
          <p:cNvSpPr txBox="1"/>
          <p:nvPr/>
        </p:nvSpPr>
        <p:spPr>
          <a:xfrm>
            <a:off x="2548026" y="2760114"/>
            <a:ext cx="3865144" cy="646331"/>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Quarterly Challenges </a:t>
            </a:r>
            <a:endParaRPr lang="en-US" sz="3600" dirty="0"/>
          </a:p>
        </p:txBody>
      </p:sp>
      <p:pic>
        <p:nvPicPr>
          <p:cNvPr id="14" name="Google Shape;234;p15" descr="Diagram, engineering drawing&#10;&#10;Description automatically generated">
            <a:extLst>
              <a:ext uri="{FF2B5EF4-FFF2-40B4-BE49-F238E27FC236}">
                <a16:creationId xmlns:a16="http://schemas.microsoft.com/office/drawing/2014/main" id="{7E5C28B6-AF73-F728-5D92-37D1BB4D75FF}"/>
              </a:ext>
            </a:extLst>
          </p:cNvPr>
          <p:cNvPicPr preferRelativeResize="0"/>
          <p:nvPr/>
        </p:nvPicPr>
        <p:blipFill rotWithShape="1">
          <a:blip r:embed="rId13">
            <a:alphaModFix/>
          </a:blip>
          <a:srcRect/>
          <a:stretch/>
        </p:blipFill>
        <p:spPr>
          <a:xfrm>
            <a:off x="787293" y="4804052"/>
            <a:ext cx="2053274" cy="1819351"/>
          </a:xfrm>
          <a:prstGeom prst="rect">
            <a:avLst/>
          </a:prstGeom>
          <a:noFill/>
          <a:ln w="38100" cap="flat" cmpd="sng">
            <a:solidFill>
              <a:srgbClr val="92D050"/>
            </a:solidFill>
            <a:prstDash val="solid"/>
            <a:round/>
            <a:headEnd type="none" w="sm" len="sm"/>
            <a:tailEnd type="none" w="sm" len="sm"/>
          </a:ln>
        </p:spPr>
      </p:pic>
    </p:spTree>
    <p:extLst>
      <p:ext uri="{BB962C8B-B14F-4D97-AF65-F5344CB8AC3E}">
        <p14:creationId xmlns:p14="http://schemas.microsoft.com/office/powerpoint/2010/main" val="4187985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3"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8D5A-F690-220D-85E8-310426351DA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B0DBAE7-3C41-7F83-B49A-47B7C3121347}"/>
              </a:ext>
            </a:extLst>
          </p:cNvPr>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A7FB007A-6F0D-B71B-1312-40A1DC21D3DA}"/>
              </a:ext>
            </a:extLst>
          </p:cNvPr>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DFEB985D-B925-71C7-1345-9296A1EE48C5}"/>
              </a:ext>
            </a:extLst>
          </p:cNvPr>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AutoShape 5">
            <a:extLst>
              <a:ext uri="{FF2B5EF4-FFF2-40B4-BE49-F238E27FC236}">
                <a16:creationId xmlns:a16="http://schemas.microsoft.com/office/drawing/2014/main" id="{4E1F170B-1D82-5EB8-A0DE-B89581696207}"/>
              </a:ext>
            </a:extLst>
          </p:cNvPr>
          <p:cNvSpPr/>
          <p:nvPr/>
        </p:nvSpPr>
        <p:spPr>
          <a:xfrm>
            <a:off x="402704" y="3315805"/>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a:extLst>
              <a:ext uri="{FF2B5EF4-FFF2-40B4-BE49-F238E27FC236}">
                <a16:creationId xmlns:a16="http://schemas.microsoft.com/office/drawing/2014/main" id="{932F1F77-0DE9-2F71-24C7-66BDB0A4E0BD}"/>
              </a:ext>
            </a:extLst>
          </p:cNvPr>
          <p:cNvSpPr txBox="1"/>
          <p:nvPr/>
        </p:nvSpPr>
        <p:spPr>
          <a:xfrm>
            <a:off x="-433729" y="1390062"/>
            <a:ext cx="10011453" cy="1826077"/>
          </a:xfrm>
          <a:prstGeom prst="rect">
            <a:avLst/>
          </a:prstGeom>
        </p:spPr>
        <p:txBody>
          <a:bodyPr lIns="0" tIns="0" rIns="0" bIns="0" rtlCol="0" anchor="t">
            <a:spAutoFit/>
          </a:bodyPr>
          <a:lstStyle/>
          <a:p>
            <a:pPr algn="ctr" defTabSz="857250">
              <a:lnSpc>
                <a:spcPts val="6694"/>
              </a:lnSpc>
              <a:buClrTx/>
            </a:pPr>
            <a:r>
              <a:rPr lang="en-US" sz="8800" kern="1200" dirty="0">
                <a:solidFill>
                  <a:srgbClr val="FF914D"/>
                </a:solidFill>
                <a:latin typeface="Caveat Brush" pitchFamily="2" charset="0"/>
                <a:ea typeface="+mn-ea"/>
                <a:cs typeface="+mn-cs"/>
              </a:rPr>
              <a:t>Connection Before Content </a:t>
            </a:r>
          </a:p>
        </p:txBody>
      </p:sp>
      <p:sp>
        <p:nvSpPr>
          <p:cNvPr id="9" name="Freeform 13">
            <a:extLst>
              <a:ext uri="{FF2B5EF4-FFF2-40B4-BE49-F238E27FC236}">
                <a16:creationId xmlns:a16="http://schemas.microsoft.com/office/drawing/2014/main" id="{D5B59BFA-C1B8-4D51-A1DF-C659B266A324}"/>
              </a:ext>
            </a:extLst>
          </p:cNvPr>
          <p:cNvSpPr/>
          <p:nvPr/>
        </p:nvSpPr>
        <p:spPr>
          <a:xfrm rot="11118875">
            <a:off x="7136234" y="-124684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7">
            <a:extLst>
              <a:ext uri="{FF2B5EF4-FFF2-40B4-BE49-F238E27FC236}">
                <a16:creationId xmlns:a16="http://schemas.microsoft.com/office/drawing/2014/main" id="{67B6D9B5-A823-0259-2B67-4CB1AD64FDA1}"/>
              </a:ext>
            </a:extLst>
          </p:cNvPr>
          <p:cNvSpPr/>
          <p:nvPr/>
        </p:nvSpPr>
        <p:spPr>
          <a:xfrm>
            <a:off x="8449650" y="73804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9">
            <a:extLst>
              <a:ext uri="{FF2B5EF4-FFF2-40B4-BE49-F238E27FC236}">
                <a16:creationId xmlns:a16="http://schemas.microsoft.com/office/drawing/2014/main" id="{760F2C33-E0C8-5CAF-861F-F356B50CF170}"/>
              </a:ext>
            </a:extLst>
          </p:cNvPr>
          <p:cNvSpPr/>
          <p:nvPr/>
        </p:nvSpPr>
        <p:spPr>
          <a:xfrm rot="7639464">
            <a:off x="-910711" y="-113330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2" name="Freeform 8">
            <a:extLst>
              <a:ext uri="{FF2B5EF4-FFF2-40B4-BE49-F238E27FC236}">
                <a16:creationId xmlns:a16="http://schemas.microsoft.com/office/drawing/2014/main" id="{6D4F52E7-FBCD-C14B-A2B0-F8CBE80B2874}"/>
              </a:ext>
            </a:extLst>
          </p:cNvPr>
          <p:cNvSpPr/>
          <p:nvPr/>
        </p:nvSpPr>
        <p:spPr>
          <a:xfrm>
            <a:off x="1195184" y="161157"/>
            <a:ext cx="526936"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12">
            <a:extLst>
              <a:ext uri="{FF2B5EF4-FFF2-40B4-BE49-F238E27FC236}">
                <a16:creationId xmlns:a16="http://schemas.microsoft.com/office/drawing/2014/main" id="{00769A76-D734-BAD2-4F0A-10A1EF32F4D3}"/>
              </a:ext>
            </a:extLst>
          </p:cNvPr>
          <p:cNvSpPr txBox="1"/>
          <p:nvPr/>
        </p:nvSpPr>
        <p:spPr>
          <a:xfrm>
            <a:off x="897595" y="3648461"/>
            <a:ext cx="7552054" cy="1846659"/>
          </a:xfrm>
          <a:prstGeom prst="rect">
            <a:avLst/>
          </a:prstGeom>
        </p:spPr>
        <p:txBody>
          <a:bodyPr wrap="square" lIns="0" tIns="0" rIns="0" bIns="0" rtlCol="0" anchor="t">
            <a:spAutoFit/>
          </a:bodyPr>
          <a:lstStyle/>
          <a:p>
            <a:pPr algn="ctr">
              <a:buClr>
                <a:schemeClr val="dk1"/>
              </a:buClr>
              <a:buSzPts val="2800"/>
            </a:pPr>
            <a:r>
              <a:rPr lang="en-US" sz="4000" dirty="0">
                <a:solidFill>
                  <a:schemeClr val="dk1"/>
                </a:solidFill>
                <a:latin typeface="Caveat Brush" pitchFamily="2" charset="0"/>
                <a:ea typeface="Calibri"/>
                <a:cs typeface="Calibri"/>
                <a:sym typeface="Calibri"/>
              </a:rPr>
              <a:t>No one cares how much you know, </a:t>
            </a:r>
          </a:p>
          <a:p>
            <a:pPr algn="ctr">
              <a:buClr>
                <a:schemeClr val="dk1"/>
              </a:buClr>
              <a:buSzPts val="2800"/>
            </a:pPr>
            <a:r>
              <a:rPr lang="en-US" sz="4000" dirty="0">
                <a:solidFill>
                  <a:schemeClr val="dk1"/>
                </a:solidFill>
                <a:latin typeface="Caveat Brush" pitchFamily="2" charset="0"/>
                <a:ea typeface="Calibri"/>
                <a:cs typeface="Calibri"/>
                <a:sym typeface="Calibri"/>
              </a:rPr>
              <a:t>until they know how much you care.</a:t>
            </a:r>
          </a:p>
          <a:p>
            <a:pPr algn="ctr">
              <a:buClr>
                <a:schemeClr val="dk1"/>
              </a:buClr>
              <a:buSzPts val="2800"/>
            </a:pPr>
            <a:r>
              <a:rPr lang="en-US" sz="4000" kern="1200" dirty="0">
                <a:solidFill>
                  <a:schemeClr val="dk1"/>
                </a:solidFill>
                <a:latin typeface="Caveat Brush" pitchFamily="2" charset="0"/>
                <a:ea typeface="Calibri"/>
                <a:cs typeface="Calibri"/>
                <a:sym typeface="Calibri"/>
              </a:rPr>
              <a:t>- Theodore Roosevelt</a:t>
            </a:r>
            <a:endParaRPr lang="en-US" sz="4000" kern="1200" dirty="0">
              <a:latin typeface="Caveat Brush" pitchFamily="2" charset="0"/>
              <a:ea typeface="+mn-ea"/>
              <a:cs typeface="+mn-cs"/>
            </a:endParaRPr>
          </a:p>
        </p:txBody>
      </p:sp>
    </p:spTree>
    <p:extLst>
      <p:ext uri="{BB962C8B-B14F-4D97-AF65-F5344CB8AC3E}">
        <p14:creationId xmlns:p14="http://schemas.microsoft.com/office/powerpoint/2010/main" val="25573506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78821-C350-BF98-8694-5242D45873B6}"/>
            </a:ext>
          </a:extLst>
        </p:cNvPr>
        <p:cNvGrpSpPr/>
        <p:nvPr/>
      </p:nvGrpSpPr>
      <p:grpSpPr>
        <a:xfrm>
          <a:off x="0" y="0"/>
          <a:ext cx="0" cy="0"/>
          <a:chOff x="0" y="0"/>
          <a:chExt cx="0" cy="0"/>
        </a:xfrm>
      </p:grpSpPr>
      <p:sp>
        <p:nvSpPr>
          <p:cNvPr id="5" name="AutoShape 5">
            <a:extLst>
              <a:ext uri="{FF2B5EF4-FFF2-40B4-BE49-F238E27FC236}">
                <a16:creationId xmlns:a16="http://schemas.microsoft.com/office/drawing/2014/main" id="{F405AD90-4B64-F0C1-8138-8F5793D19D56}"/>
              </a:ext>
            </a:extLst>
          </p:cNvPr>
          <p:cNvSpPr/>
          <p:nvPr/>
        </p:nvSpPr>
        <p:spPr>
          <a:xfrm>
            <a:off x="402702" y="221961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a:extLst>
              <a:ext uri="{FF2B5EF4-FFF2-40B4-BE49-F238E27FC236}">
                <a16:creationId xmlns:a16="http://schemas.microsoft.com/office/drawing/2014/main" id="{5C5E75B4-5399-EDE6-46EF-BF3FB536FEA3}"/>
              </a:ext>
            </a:extLst>
          </p:cNvPr>
          <p:cNvSpPr txBox="1"/>
          <p:nvPr/>
        </p:nvSpPr>
        <p:spPr>
          <a:xfrm>
            <a:off x="-433731" y="390495"/>
            <a:ext cx="10011453" cy="1826077"/>
          </a:xfrm>
          <a:prstGeom prst="rect">
            <a:avLst/>
          </a:prstGeom>
        </p:spPr>
        <p:txBody>
          <a:bodyPr lIns="0" tIns="0" rIns="0" bIns="0" rtlCol="0" anchor="t">
            <a:spAutoFit/>
          </a:bodyPr>
          <a:lstStyle/>
          <a:p>
            <a:pPr algn="ctr" defTabSz="857250">
              <a:lnSpc>
                <a:spcPts val="6694"/>
              </a:lnSpc>
              <a:buClrTx/>
            </a:pPr>
            <a:r>
              <a:rPr lang="en-US" sz="8800" kern="1200" dirty="0">
                <a:solidFill>
                  <a:srgbClr val="FF914D"/>
                </a:solidFill>
                <a:latin typeface="Caveat Brush" pitchFamily="2" charset="0"/>
                <a:ea typeface="+mn-ea"/>
                <a:cs typeface="+mn-cs"/>
              </a:rPr>
              <a:t>Access All Breathe Materials Online! </a:t>
            </a:r>
          </a:p>
        </p:txBody>
      </p:sp>
      <p:sp>
        <p:nvSpPr>
          <p:cNvPr id="8" name="TextBox 8">
            <a:extLst>
              <a:ext uri="{FF2B5EF4-FFF2-40B4-BE49-F238E27FC236}">
                <a16:creationId xmlns:a16="http://schemas.microsoft.com/office/drawing/2014/main" id="{19CD6342-845D-49C3-345C-E465621CBC28}"/>
              </a:ext>
            </a:extLst>
          </p:cNvPr>
          <p:cNvSpPr txBox="1"/>
          <p:nvPr/>
        </p:nvSpPr>
        <p:spPr>
          <a:xfrm>
            <a:off x="96393" y="2429751"/>
            <a:ext cx="8951204" cy="4901278"/>
          </a:xfrm>
          <a:prstGeom prst="rect">
            <a:avLst/>
          </a:prstGeom>
        </p:spPr>
        <p:txBody>
          <a:bodyPr wrap="square" lIns="0" tIns="0" rIns="0" bIns="0" rtlCol="0" anchor="t">
            <a:spAutoFit/>
          </a:bodyPr>
          <a:lstStyle/>
          <a:p>
            <a:pPr algn="ctr" defTabSz="857250">
              <a:lnSpc>
                <a:spcPts val="5405"/>
              </a:lnSpc>
              <a:buClrTx/>
            </a:pPr>
            <a:r>
              <a:rPr lang="en-US" sz="5400" dirty="0">
                <a:solidFill>
                  <a:srgbClr val="92D050"/>
                </a:solidFill>
                <a:latin typeface="Caveat Brush" pitchFamily="2" charset="0"/>
                <a:ea typeface="Century Gothic"/>
                <a:cs typeface="Century Gothic"/>
                <a:sym typeface="Century Gothic"/>
              </a:rPr>
              <a:t>Trained partners may download materials at</a:t>
            </a:r>
          </a:p>
          <a:p>
            <a:pPr algn="ctr" defTabSz="857250">
              <a:lnSpc>
                <a:spcPts val="5405"/>
              </a:lnSpc>
              <a:buClrTx/>
            </a:pPr>
            <a:r>
              <a:rPr lang="en-US" sz="5400" u="sng" kern="1200" dirty="0">
                <a:solidFill>
                  <a:srgbClr val="FF914D"/>
                </a:solidFill>
                <a:latin typeface="Caveat Brush" pitchFamily="2" charset="0"/>
                <a:ea typeface="+mn-ea"/>
                <a:cs typeface="+mn-cs"/>
              </a:rPr>
              <a:t>justbreathein.org/for-partners/</a:t>
            </a:r>
            <a:endParaRPr lang="en-US" sz="2000" b="1" dirty="0">
              <a:solidFill>
                <a:srgbClr val="BCEE80"/>
              </a:solidFill>
              <a:latin typeface="Caveat Brush" pitchFamily="2" charset="0"/>
              <a:sym typeface="Century Gothic"/>
            </a:endParaRPr>
          </a:p>
          <a:p>
            <a:pPr algn="ctr" defTabSz="857250">
              <a:lnSpc>
                <a:spcPts val="5405"/>
              </a:lnSpc>
              <a:buClrTx/>
            </a:pPr>
            <a:r>
              <a:rPr lang="en-US" sz="4000" dirty="0">
                <a:solidFill>
                  <a:srgbClr val="92D050"/>
                </a:solidFill>
                <a:latin typeface="Caveat Brush" pitchFamily="2" charset="0"/>
                <a:sym typeface="Century Gothic"/>
              </a:rPr>
              <a:t>Physical kits include: bag, QR code flyer, flipchart, Parent &amp; Children’s Activities booklets</a:t>
            </a:r>
            <a:r>
              <a:rPr lang="en-US" sz="4000" dirty="0">
                <a:solidFill>
                  <a:srgbClr val="F98832"/>
                </a:solidFill>
                <a:latin typeface="Caveat Brush" pitchFamily="2" charset="0"/>
                <a:sym typeface="Century Gothic"/>
              </a:rPr>
              <a:t>*</a:t>
            </a:r>
          </a:p>
          <a:p>
            <a:pPr algn="ctr" defTabSz="857250">
              <a:lnSpc>
                <a:spcPts val="5405"/>
              </a:lnSpc>
              <a:buClrTx/>
            </a:pPr>
            <a:r>
              <a:rPr lang="en-US" sz="3200" dirty="0">
                <a:solidFill>
                  <a:srgbClr val="F98832"/>
                </a:solidFill>
                <a:latin typeface="Caveat Brush" pitchFamily="2" charset="0"/>
                <a:sym typeface="Century Gothic"/>
              </a:rPr>
              <a:t>*being discontinued, magnet added </a:t>
            </a:r>
            <a:r>
              <a:rPr lang="en-US" sz="3200" dirty="0">
                <a:solidFill>
                  <a:srgbClr val="F98832"/>
                </a:solidFill>
                <a:latin typeface="Caveat Brush" pitchFamily="2" charset="0"/>
                <a:ea typeface="Century Gothic"/>
                <a:cs typeface="Century Gothic"/>
                <a:sym typeface="Century Gothic"/>
              </a:rPr>
              <a:t>  </a:t>
            </a:r>
          </a:p>
          <a:p>
            <a:pPr algn="ctr" defTabSz="857250">
              <a:lnSpc>
                <a:spcPts val="5405"/>
              </a:lnSpc>
              <a:buClrTx/>
            </a:pPr>
            <a:endParaRPr lang="en-US" sz="6193" u="sng" kern="1200" dirty="0">
              <a:solidFill>
                <a:srgbClr val="FF914D"/>
              </a:solidFill>
              <a:latin typeface="Caveat Brush"/>
              <a:ea typeface="+mn-ea"/>
              <a:cs typeface="+mn-cs"/>
            </a:endParaRPr>
          </a:p>
        </p:txBody>
      </p:sp>
    </p:spTree>
    <p:extLst>
      <p:ext uri="{BB962C8B-B14F-4D97-AF65-F5344CB8AC3E}">
        <p14:creationId xmlns:p14="http://schemas.microsoft.com/office/powerpoint/2010/main" val="369631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additive="base">
                                        <p:cTn id="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anim calcmode="lin" valueType="num">
                                      <p:cBhvr additive="base">
                                        <p:cTn id="1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FF27E-081A-41DE-5A63-2469C006CE9A}"/>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43962B9E-46AD-D096-BE82-A5463A5D0241}"/>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5" name="Freeform 5">
            <a:extLst>
              <a:ext uri="{FF2B5EF4-FFF2-40B4-BE49-F238E27FC236}">
                <a16:creationId xmlns:a16="http://schemas.microsoft.com/office/drawing/2014/main" id="{9B168D98-211D-6AF3-B832-1F5D3A35383C}"/>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D041C6D9-BEF5-2340-0E53-4801B8B72F97}"/>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FD99BF89-CD5F-DEAE-2B53-818962C396FB}"/>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315A8B72-3AC4-F42D-A1E7-3D30426537F8}"/>
              </a:ext>
            </a:extLst>
          </p:cNvPr>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ACCESS BREATHE WEBSITE</a:t>
            </a:r>
          </a:p>
        </p:txBody>
      </p:sp>
      <p:sp>
        <p:nvSpPr>
          <p:cNvPr id="11" name="TextBox 11">
            <a:extLst>
              <a:ext uri="{FF2B5EF4-FFF2-40B4-BE49-F238E27FC236}">
                <a16:creationId xmlns:a16="http://schemas.microsoft.com/office/drawing/2014/main" id="{1FB1EF84-6B78-4DAB-B05E-9D7550C05C5B}"/>
              </a:ext>
            </a:extLst>
          </p:cNvPr>
          <p:cNvSpPr txBox="1"/>
          <p:nvPr/>
        </p:nvSpPr>
        <p:spPr>
          <a:xfrm>
            <a:off x="4140253" y="1606388"/>
            <a:ext cx="3968578" cy="6124049"/>
          </a:xfrm>
          <a:prstGeom prst="rect">
            <a:avLst/>
          </a:prstGeom>
        </p:spPr>
        <p:txBody>
          <a:bodyPr wrap="square" lIns="0" tIns="0" rIns="0" bIns="0" rtlCol="0" anchor="t">
            <a:spAutoFit/>
          </a:bodyPr>
          <a:lstStyle/>
          <a:p>
            <a:pPr marL="292608" lvl="6" algn="ctr" defTabSz="857250">
              <a:lnSpc>
                <a:spcPts val="4560"/>
              </a:lnSpc>
              <a:buClrTx/>
            </a:pPr>
            <a:r>
              <a:rPr lang="en-US" sz="4000" kern="1200" dirty="0">
                <a:solidFill>
                  <a:schemeClr val="accent2"/>
                </a:solidFill>
                <a:latin typeface="Caveat Brush" pitchFamily="2" charset="0"/>
                <a:ea typeface="+mn-ea"/>
                <a:cs typeface="+mn-cs"/>
              </a:rPr>
              <a:t>  QR Code Flyer</a:t>
            </a:r>
          </a:p>
          <a:p>
            <a:pPr marL="292608" lvl="6" defTabSz="857250">
              <a:lnSpc>
                <a:spcPts val="4560"/>
              </a:lnSpc>
              <a:buClrTx/>
            </a:pPr>
            <a:endParaRPr lang="en-US" sz="4000" kern="1200" dirty="0">
              <a:solidFill>
                <a:schemeClr val="accent2"/>
              </a:solidFill>
              <a:latin typeface="Caveat Brush" pitchFamily="2" charset="0"/>
              <a:ea typeface="+mn-ea"/>
              <a:cs typeface="+mn-cs"/>
            </a:endParaRPr>
          </a:p>
          <a:p>
            <a:pPr marL="292608" lvl="6" defTabSz="857250">
              <a:lnSpc>
                <a:spcPts val="4560"/>
              </a:lnSpc>
              <a:buClrTx/>
            </a:pPr>
            <a:endParaRPr lang="en-US" sz="4000" kern="1200" dirty="0">
              <a:solidFill>
                <a:schemeClr val="accent2"/>
              </a:solidFill>
              <a:latin typeface="Caveat Brush" pitchFamily="2" charset="0"/>
              <a:ea typeface="+mn-ea"/>
              <a:cs typeface="+mn-cs"/>
            </a:endParaRPr>
          </a:p>
          <a:p>
            <a:pPr marL="292608" lvl="6" defTabSz="857250">
              <a:lnSpc>
                <a:spcPts val="4560"/>
              </a:lnSpc>
              <a:buClrTx/>
            </a:pPr>
            <a:endParaRPr lang="en-US" sz="4000" kern="1200" dirty="0">
              <a:solidFill>
                <a:schemeClr val="accent2"/>
              </a:solidFill>
              <a:latin typeface="Caveat Brush" pitchFamily="2" charset="0"/>
              <a:ea typeface="+mn-ea"/>
              <a:cs typeface="+mn-cs"/>
            </a:endParaRPr>
          </a:p>
          <a:p>
            <a:pPr marL="292608" lvl="6" defTabSz="857250">
              <a:lnSpc>
                <a:spcPts val="4560"/>
              </a:lnSpc>
              <a:buClrTx/>
            </a:pPr>
            <a:endParaRPr lang="en-US" sz="4000" kern="1200" dirty="0">
              <a:solidFill>
                <a:schemeClr val="accent2"/>
              </a:solidFill>
              <a:latin typeface="Caveat Brush" pitchFamily="2" charset="0"/>
              <a:ea typeface="+mn-ea"/>
              <a:cs typeface="+mn-cs"/>
            </a:endParaRPr>
          </a:p>
          <a:p>
            <a:pPr marL="292608" lvl="6" defTabSz="857250">
              <a:lnSpc>
                <a:spcPts val="4560"/>
              </a:lnSpc>
              <a:buClrTx/>
            </a:pPr>
            <a:endParaRPr lang="en-US" sz="2800" kern="1200" dirty="0">
              <a:solidFill>
                <a:schemeClr val="accent2"/>
              </a:solidFill>
              <a:latin typeface="Caveat Brush" pitchFamily="2" charset="0"/>
              <a:ea typeface="+mn-ea"/>
              <a:cs typeface="+mn-cs"/>
            </a:endParaRPr>
          </a:p>
          <a:p>
            <a:pPr lvl="5" defTabSz="857250">
              <a:lnSpc>
                <a:spcPts val="4000"/>
              </a:lnSpc>
            </a:pPr>
            <a:r>
              <a:rPr lang="en-US" sz="4000" kern="1200" dirty="0">
                <a:solidFill>
                  <a:schemeClr val="accent2"/>
                </a:solidFill>
                <a:latin typeface="Caveat Brush" pitchFamily="2" charset="0"/>
                <a:ea typeface="+mn-ea"/>
                <a:cs typeface="+mn-cs"/>
              </a:rPr>
              <a:t>       Pocket Guide</a:t>
            </a:r>
          </a:p>
          <a:p>
            <a:pPr marL="292608" lvl="6" algn="ctr" defTabSz="857250">
              <a:lnSpc>
                <a:spcPts val="4560"/>
              </a:lnSpc>
              <a:buClrTx/>
            </a:pPr>
            <a:endParaRPr lang="en-US" sz="3200" kern="1200" dirty="0">
              <a:solidFill>
                <a:schemeClr val="accent2"/>
              </a:solidFill>
              <a:latin typeface="Caveat Brush" pitchFamily="2" charset="0"/>
              <a:ea typeface="+mn-ea"/>
              <a:cs typeface="+mn-cs"/>
            </a:endParaRPr>
          </a:p>
          <a:p>
            <a:pPr algn="ctr" defTabSz="857250">
              <a:lnSpc>
                <a:spcPts val="3904"/>
              </a:lnSpc>
              <a:buClrTx/>
            </a:pPr>
            <a:endParaRPr lang="en-US" sz="2765" kern="1200" dirty="0">
              <a:latin typeface="Atma"/>
              <a:ea typeface="+mn-ea"/>
              <a:cs typeface="+mn-cs"/>
            </a:endParaRPr>
          </a:p>
        </p:txBody>
      </p:sp>
      <p:sp>
        <p:nvSpPr>
          <p:cNvPr id="13" name="Freeform 13">
            <a:extLst>
              <a:ext uri="{FF2B5EF4-FFF2-40B4-BE49-F238E27FC236}">
                <a16:creationId xmlns:a16="http://schemas.microsoft.com/office/drawing/2014/main" id="{7A529AE3-B880-4661-FA9A-BBF9EF90BC5F}"/>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23" name="Picture 22" descr="A poster with a list of brochures&#10;&#10;Description automatically generated">
            <a:extLst>
              <a:ext uri="{FF2B5EF4-FFF2-40B4-BE49-F238E27FC236}">
                <a16:creationId xmlns:a16="http://schemas.microsoft.com/office/drawing/2014/main" id="{EB47457E-5A7C-15BE-8C1C-182F6B628507}"/>
              </a:ext>
            </a:extLst>
          </p:cNvPr>
          <p:cNvPicPr>
            <a:picLocks noChangeAspect="1"/>
          </p:cNvPicPr>
          <p:nvPr/>
        </p:nvPicPr>
        <p:blipFill>
          <a:blip r:embed="rId9"/>
          <a:stretch>
            <a:fillRect/>
          </a:stretch>
        </p:blipFill>
        <p:spPr>
          <a:xfrm>
            <a:off x="340655" y="1313739"/>
            <a:ext cx="3799597" cy="4929702"/>
          </a:xfrm>
          <a:prstGeom prst="rect">
            <a:avLst/>
          </a:prstGeom>
          <a:ln w="38100">
            <a:solidFill>
              <a:srgbClr val="92D050"/>
            </a:solidFill>
          </a:ln>
        </p:spPr>
      </p:pic>
      <p:pic>
        <p:nvPicPr>
          <p:cNvPr id="25" name="Picture 24" descr="A close-up of a sign&#10;&#10;Description automatically generated">
            <a:extLst>
              <a:ext uri="{FF2B5EF4-FFF2-40B4-BE49-F238E27FC236}">
                <a16:creationId xmlns:a16="http://schemas.microsoft.com/office/drawing/2014/main" id="{5C8BF7DD-90C2-5B46-29B1-40C3ECECD1A3}"/>
              </a:ext>
            </a:extLst>
          </p:cNvPr>
          <p:cNvPicPr>
            <a:picLocks noChangeAspect="1"/>
          </p:cNvPicPr>
          <p:nvPr/>
        </p:nvPicPr>
        <p:blipFill>
          <a:blip r:embed="rId10"/>
          <a:stretch>
            <a:fillRect/>
          </a:stretch>
        </p:blipFill>
        <p:spPr>
          <a:xfrm>
            <a:off x="4972399" y="2554848"/>
            <a:ext cx="3830946" cy="2180269"/>
          </a:xfrm>
          <a:prstGeom prst="rect">
            <a:avLst/>
          </a:prstGeom>
          <a:ln w="38100">
            <a:solidFill>
              <a:srgbClr val="92D050"/>
            </a:solidFill>
          </a:ln>
        </p:spPr>
      </p:pic>
      <p:sp>
        <p:nvSpPr>
          <p:cNvPr id="2" name="Arrow: Up 1">
            <a:extLst>
              <a:ext uri="{FF2B5EF4-FFF2-40B4-BE49-F238E27FC236}">
                <a16:creationId xmlns:a16="http://schemas.microsoft.com/office/drawing/2014/main" id="{79B102E6-E35B-D9A3-4CAB-684FA4650CEF}"/>
              </a:ext>
            </a:extLst>
          </p:cNvPr>
          <p:cNvSpPr/>
          <p:nvPr/>
        </p:nvSpPr>
        <p:spPr>
          <a:xfrm>
            <a:off x="6648948" y="4883882"/>
            <a:ext cx="502562" cy="735459"/>
          </a:xfrm>
          <a:prstGeom prst="up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 name="Arrow: Up 2">
            <a:extLst>
              <a:ext uri="{FF2B5EF4-FFF2-40B4-BE49-F238E27FC236}">
                <a16:creationId xmlns:a16="http://schemas.microsoft.com/office/drawing/2014/main" id="{D457E44A-595A-D4F1-C96B-CF04434D317B}"/>
              </a:ext>
            </a:extLst>
          </p:cNvPr>
          <p:cNvSpPr/>
          <p:nvPr/>
        </p:nvSpPr>
        <p:spPr>
          <a:xfrm rot="16200000">
            <a:off x="4384740" y="1502296"/>
            <a:ext cx="502562" cy="735459"/>
          </a:xfrm>
          <a:prstGeom prst="up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34252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A0BB2-5CBD-C36A-013F-D98307D6E77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7CEC7DC-2580-62FF-4CD6-418277BC47A7}"/>
              </a:ext>
            </a:extLst>
          </p:cNvPr>
          <p:cNvSpPr/>
          <p:nvPr/>
        </p:nvSpPr>
        <p:spPr>
          <a:xfrm flipH="1">
            <a:off x="6730999" y="5566612"/>
            <a:ext cx="407658" cy="102330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BE665CB6-AB7F-6E6E-3831-436806A2CBBF}"/>
              </a:ext>
            </a:extLst>
          </p:cNvPr>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B3CCB259-4112-72CA-1FC6-0E912EDA9E9F}"/>
              </a:ext>
            </a:extLst>
          </p:cNvPr>
          <p:cNvSpPr/>
          <p:nvPr/>
        </p:nvSpPr>
        <p:spPr>
          <a:xfrm>
            <a:off x="6019800" y="6045199"/>
            <a:ext cx="523811" cy="772033"/>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AutoShape 5">
            <a:extLst>
              <a:ext uri="{FF2B5EF4-FFF2-40B4-BE49-F238E27FC236}">
                <a16:creationId xmlns:a16="http://schemas.microsoft.com/office/drawing/2014/main" id="{AF20B493-56DA-07A1-ABF2-9DB8C274C047}"/>
              </a:ext>
            </a:extLst>
          </p:cNvPr>
          <p:cNvSpPr/>
          <p:nvPr/>
        </p:nvSpPr>
        <p:spPr>
          <a:xfrm>
            <a:off x="402705" y="1139961"/>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a:extLst>
              <a:ext uri="{FF2B5EF4-FFF2-40B4-BE49-F238E27FC236}">
                <a16:creationId xmlns:a16="http://schemas.microsoft.com/office/drawing/2014/main" id="{27538C54-D3CF-BD67-840A-02BD0E61C826}"/>
              </a:ext>
            </a:extLst>
          </p:cNvPr>
          <p:cNvSpPr txBox="1"/>
          <p:nvPr/>
        </p:nvSpPr>
        <p:spPr>
          <a:xfrm>
            <a:off x="0" y="268081"/>
            <a:ext cx="9144000" cy="818879"/>
          </a:xfrm>
          <a:prstGeom prst="rect">
            <a:avLst/>
          </a:prstGeom>
        </p:spPr>
        <p:txBody>
          <a:bodyPr wrap="square" lIns="0" tIns="0" rIns="0" bIns="0" rtlCol="0" anchor="t">
            <a:spAutoFit/>
          </a:bodyPr>
          <a:lstStyle/>
          <a:p>
            <a:pPr algn="ctr" defTabSz="857250">
              <a:lnSpc>
                <a:spcPts val="6000"/>
              </a:lnSpc>
              <a:buClrTx/>
            </a:pPr>
            <a:r>
              <a:rPr lang="en-US" sz="6600" kern="1200" dirty="0">
                <a:solidFill>
                  <a:srgbClr val="FF914D"/>
                </a:solidFill>
                <a:latin typeface="Caveat Brush" pitchFamily="2" charset="0"/>
                <a:ea typeface="+mn-ea"/>
                <a:cs typeface="+mn-cs"/>
              </a:rPr>
              <a:t>What’s COMING SOON? </a:t>
            </a:r>
          </a:p>
        </p:txBody>
      </p:sp>
      <p:sp>
        <p:nvSpPr>
          <p:cNvPr id="6" name="TextBox 12">
            <a:extLst>
              <a:ext uri="{FF2B5EF4-FFF2-40B4-BE49-F238E27FC236}">
                <a16:creationId xmlns:a16="http://schemas.microsoft.com/office/drawing/2014/main" id="{D558012F-4C13-98D8-6536-4F911681BEF1}"/>
              </a:ext>
            </a:extLst>
          </p:cNvPr>
          <p:cNvSpPr txBox="1"/>
          <p:nvPr/>
        </p:nvSpPr>
        <p:spPr>
          <a:xfrm>
            <a:off x="402705" y="1371410"/>
            <a:ext cx="8652395" cy="4308872"/>
          </a:xfrm>
          <a:prstGeom prst="rect">
            <a:avLst/>
          </a:prstGeom>
        </p:spPr>
        <p:txBody>
          <a:bodyPr wrap="square" lIns="0" tIns="0" rIns="0" bIns="0" rtlCol="0" anchor="t">
            <a:spAutoFit/>
          </a:bodyPr>
          <a:lstStyle/>
          <a:p>
            <a:pPr marL="342900" indent="-342900">
              <a:buClr>
                <a:schemeClr val="dk1"/>
              </a:buClr>
              <a:buSzPts val="2800"/>
              <a:buFont typeface="Arial"/>
              <a:buChar char="•"/>
            </a:pPr>
            <a:r>
              <a:rPr lang="en-US" sz="2800" kern="1200" dirty="0">
                <a:solidFill>
                  <a:schemeClr val="dk1"/>
                </a:solidFill>
                <a:latin typeface="Caveat Brush" pitchFamily="2" charset="0"/>
                <a:ea typeface="Calibri"/>
                <a:cs typeface="Calibri"/>
                <a:sym typeface="Calibri"/>
              </a:rPr>
              <a:t>Recordings of Beginner Breathe Train the Trainer sessions for Funded Partners</a:t>
            </a:r>
            <a:r>
              <a:rPr lang="en-US" sz="2800" kern="1200" dirty="0">
                <a:latin typeface="Caveat Brush" pitchFamily="2" charset="0"/>
              </a:rPr>
              <a:t> </a:t>
            </a:r>
            <a:endParaRPr lang="en-US" sz="2800" kern="1200" dirty="0">
              <a:solidFill>
                <a:schemeClr val="dk1"/>
              </a:solidFill>
              <a:latin typeface="Caveat Brush" pitchFamily="2" charset="0"/>
              <a:ea typeface="Calibri"/>
              <a:cs typeface="Calibri"/>
              <a:sym typeface="Calibri"/>
            </a:endParaRPr>
          </a:p>
          <a:p>
            <a:pPr marL="342900" indent="-342900">
              <a:buClr>
                <a:schemeClr val="dk1"/>
              </a:buClr>
              <a:buSzPts val="2800"/>
              <a:buFont typeface="Arial"/>
              <a:buChar char="•"/>
            </a:pPr>
            <a:r>
              <a:rPr lang="en-US" sz="2800" kern="1200" dirty="0">
                <a:solidFill>
                  <a:schemeClr val="dk1"/>
                </a:solidFill>
                <a:latin typeface="Caveat Brush" pitchFamily="2" charset="0"/>
                <a:ea typeface="Calibri"/>
                <a:cs typeface="Calibri"/>
                <a:sym typeface="Calibri"/>
              </a:rPr>
              <a:t>Newsletter in Spanish, starting in October! Thanks LHO!</a:t>
            </a:r>
          </a:p>
          <a:p>
            <a:pPr marL="342900" indent="-342900">
              <a:buClr>
                <a:schemeClr val="dk1"/>
              </a:buClr>
              <a:buSzPts val="2800"/>
              <a:buFont typeface="Arial"/>
              <a:buChar char="•"/>
            </a:pPr>
            <a:r>
              <a:rPr lang="en-US" sz="2800" kern="1200" dirty="0">
                <a:solidFill>
                  <a:schemeClr val="dk1"/>
                </a:solidFill>
                <a:latin typeface="Caveat Brush" pitchFamily="2" charset="0"/>
                <a:ea typeface="Calibri"/>
                <a:cs typeface="Calibri"/>
                <a:sym typeface="Calibri"/>
              </a:rPr>
              <a:t>More Breathe materials in Spanish</a:t>
            </a:r>
          </a:p>
          <a:p>
            <a:pPr marL="342900" indent="-342900">
              <a:buClr>
                <a:schemeClr val="dk1"/>
              </a:buClr>
              <a:buSzPts val="2800"/>
              <a:buFont typeface="Arial"/>
              <a:buChar char="•"/>
            </a:pPr>
            <a:r>
              <a:rPr lang="en-US" sz="2800" kern="1200" dirty="0">
                <a:solidFill>
                  <a:schemeClr val="dk1"/>
                </a:solidFill>
                <a:latin typeface="Caveat Brush" pitchFamily="2" charset="0"/>
                <a:ea typeface="Calibri"/>
                <a:cs typeface="Calibri"/>
                <a:sym typeface="Calibri"/>
              </a:rPr>
              <a:t>4</a:t>
            </a:r>
            <a:r>
              <a:rPr lang="en-US" sz="2800" kern="1200" baseline="30000" dirty="0">
                <a:solidFill>
                  <a:schemeClr val="dk1"/>
                </a:solidFill>
                <a:latin typeface="Caveat Brush" pitchFamily="2" charset="0"/>
                <a:ea typeface="Calibri"/>
                <a:cs typeface="Calibri"/>
                <a:sym typeface="Calibri"/>
              </a:rPr>
              <a:t>th</a:t>
            </a:r>
            <a:r>
              <a:rPr lang="en-US" sz="2800" kern="1200" dirty="0">
                <a:solidFill>
                  <a:schemeClr val="dk1"/>
                </a:solidFill>
                <a:latin typeface="Caveat Brush" pitchFamily="2" charset="0"/>
                <a:ea typeface="Calibri"/>
                <a:cs typeface="Calibri"/>
                <a:sym typeface="Calibri"/>
              </a:rPr>
              <a:t> Refresher Option – Trivia</a:t>
            </a:r>
          </a:p>
          <a:p>
            <a:pPr marL="342900" indent="-342900">
              <a:buClr>
                <a:schemeClr val="dk1"/>
              </a:buClr>
              <a:buSzPts val="2800"/>
              <a:buFont typeface="Arial"/>
              <a:buChar char="•"/>
            </a:pPr>
            <a:r>
              <a:rPr lang="en-US" sz="2800" kern="1200" dirty="0">
                <a:solidFill>
                  <a:schemeClr val="dk1"/>
                </a:solidFill>
                <a:latin typeface="Caveat Brush" pitchFamily="2" charset="0"/>
                <a:ea typeface="Calibri"/>
                <a:cs typeface="Calibri"/>
                <a:sym typeface="Calibri"/>
              </a:rPr>
              <a:t>Phasing out hard copies of Parent &amp; Children’s Activities booklets (physical kits will include bag, flipchart, flyer, &amp; magnet)</a:t>
            </a:r>
          </a:p>
          <a:p>
            <a:pPr marL="342900" indent="-342900">
              <a:buClr>
                <a:schemeClr val="dk1"/>
              </a:buClr>
              <a:buSzPts val="2800"/>
              <a:buFont typeface="Arial"/>
              <a:buChar char="•"/>
            </a:pPr>
            <a:r>
              <a:rPr lang="en-US" sz="2800" kern="1200" dirty="0">
                <a:solidFill>
                  <a:schemeClr val="dk1"/>
                </a:solidFill>
                <a:latin typeface="Caveat Brush" pitchFamily="2" charset="0"/>
                <a:ea typeface="Calibri"/>
                <a:cs typeface="Calibri"/>
                <a:sym typeface="Calibri"/>
              </a:rPr>
              <a:t>More robust parent evaluation: surveys w/logic, focus groups, etc.</a:t>
            </a:r>
          </a:p>
          <a:p>
            <a:pPr marL="342900" indent="-342900">
              <a:buClr>
                <a:schemeClr val="dk1"/>
              </a:buClr>
              <a:buSzPts val="2800"/>
              <a:buFont typeface="Arial"/>
              <a:buChar char="•"/>
            </a:pPr>
            <a:r>
              <a:rPr lang="en-US" sz="2800" kern="1200" dirty="0">
                <a:solidFill>
                  <a:schemeClr val="dk1"/>
                </a:solidFill>
                <a:latin typeface="Caveat Brush" pitchFamily="2" charset="0"/>
                <a:ea typeface="Calibri"/>
                <a:cs typeface="Calibri"/>
                <a:sym typeface="Calibri"/>
              </a:rPr>
              <a:t>FOR PARENTS section on website!!</a:t>
            </a:r>
          </a:p>
          <a:p>
            <a:pPr marL="342900" indent="-342900">
              <a:buClr>
                <a:schemeClr val="dk1"/>
              </a:buClr>
              <a:buSzPts val="2800"/>
              <a:buFont typeface="Arial"/>
              <a:buChar char="•"/>
            </a:pPr>
            <a:r>
              <a:rPr lang="en-US" sz="2800" kern="1200" dirty="0">
                <a:solidFill>
                  <a:schemeClr val="dk1"/>
                </a:solidFill>
                <a:latin typeface="Caveat Brush" pitchFamily="2" charset="0"/>
                <a:ea typeface="Calibri"/>
                <a:cs typeface="Calibri"/>
                <a:sym typeface="Calibri"/>
              </a:rPr>
              <a:t>Finish website cleanup</a:t>
            </a:r>
          </a:p>
        </p:txBody>
      </p:sp>
    </p:spTree>
    <p:extLst>
      <p:ext uri="{BB962C8B-B14F-4D97-AF65-F5344CB8AC3E}">
        <p14:creationId xmlns:p14="http://schemas.microsoft.com/office/powerpoint/2010/main" val="215684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AutoShape 5"/>
          <p:cNvSpPr/>
          <p:nvPr/>
        </p:nvSpPr>
        <p:spPr>
          <a:xfrm>
            <a:off x="402705" y="3622166"/>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433728" y="2596723"/>
            <a:ext cx="10011453" cy="966868"/>
          </a:xfrm>
          <a:prstGeom prst="rect">
            <a:avLst/>
          </a:prstGeom>
        </p:spPr>
        <p:txBody>
          <a:bodyPr lIns="0" tIns="0" rIns="0" bIns="0" rtlCol="0" anchor="t">
            <a:spAutoFit/>
          </a:bodyPr>
          <a:lstStyle/>
          <a:p>
            <a:pPr algn="ctr" defTabSz="857250">
              <a:lnSpc>
                <a:spcPts val="6694"/>
              </a:lnSpc>
              <a:buClrTx/>
            </a:pPr>
            <a:r>
              <a:rPr lang="en-US" sz="8800" kern="1200" dirty="0">
                <a:solidFill>
                  <a:srgbClr val="FF914D"/>
                </a:solidFill>
                <a:latin typeface="Caveat Brush" pitchFamily="2" charset="0"/>
                <a:ea typeface="+mn-ea"/>
                <a:cs typeface="+mn-cs"/>
              </a:rPr>
              <a:t>QUESTIONS?? </a:t>
            </a:r>
          </a:p>
        </p:txBody>
      </p:sp>
      <p:sp>
        <p:nvSpPr>
          <p:cNvPr id="9" name="Freeform 13">
            <a:extLst>
              <a:ext uri="{FF2B5EF4-FFF2-40B4-BE49-F238E27FC236}">
                <a16:creationId xmlns:a16="http://schemas.microsoft.com/office/drawing/2014/main" id="{36CD278D-4043-AC86-7467-02A7F65D488D}"/>
              </a:ext>
            </a:extLst>
          </p:cNvPr>
          <p:cNvSpPr/>
          <p:nvPr/>
        </p:nvSpPr>
        <p:spPr>
          <a:xfrm rot="11118875">
            <a:off x="7136234" y="-124684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7">
            <a:extLst>
              <a:ext uri="{FF2B5EF4-FFF2-40B4-BE49-F238E27FC236}">
                <a16:creationId xmlns:a16="http://schemas.microsoft.com/office/drawing/2014/main" id="{866EB045-AFD7-C773-9D8B-32BF7DF0A5BB}"/>
              </a:ext>
            </a:extLst>
          </p:cNvPr>
          <p:cNvSpPr/>
          <p:nvPr/>
        </p:nvSpPr>
        <p:spPr>
          <a:xfrm>
            <a:off x="8449650" y="73804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9">
            <a:extLst>
              <a:ext uri="{FF2B5EF4-FFF2-40B4-BE49-F238E27FC236}">
                <a16:creationId xmlns:a16="http://schemas.microsoft.com/office/drawing/2014/main" id="{E2490254-8087-F447-EB60-62407DDA480B}"/>
              </a:ext>
            </a:extLst>
          </p:cNvPr>
          <p:cNvSpPr/>
          <p:nvPr/>
        </p:nvSpPr>
        <p:spPr>
          <a:xfrm rot="7639464">
            <a:off x="-910711" y="-113330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2" name="Freeform 8">
            <a:extLst>
              <a:ext uri="{FF2B5EF4-FFF2-40B4-BE49-F238E27FC236}">
                <a16:creationId xmlns:a16="http://schemas.microsoft.com/office/drawing/2014/main" id="{F5008D5E-0237-F365-36EB-E2D998B7FDF5}"/>
              </a:ext>
            </a:extLst>
          </p:cNvPr>
          <p:cNvSpPr/>
          <p:nvPr/>
        </p:nvSpPr>
        <p:spPr>
          <a:xfrm>
            <a:off x="1195184" y="161157"/>
            <a:ext cx="526936"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535446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NEXT STEPS</a:t>
            </a:r>
          </a:p>
        </p:txBody>
      </p:sp>
      <p:sp>
        <p:nvSpPr>
          <p:cNvPr id="11" name="TextBox 11"/>
          <p:cNvSpPr txBox="1"/>
          <p:nvPr/>
        </p:nvSpPr>
        <p:spPr>
          <a:xfrm>
            <a:off x="448980" y="1374490"/>
            <a:ext cx="8443853" cy="1045735"/>
          </a:xfrm>
          <a:prstGeom prst="rect">
            <a:avLst/>
          </a:prstGeom>
        </p:spPr>
        <p:txBody>
          <a:bodyPr wrap="square" lIns="0" tIns="0" rIns="0" bIns="0" rtlCol="0" anchor="t">
            <a:spAutoFit/>
          </a:bodyPr>
          <a:lstStyle/>
          <a:p>
            <a:pPr defTabSz="857250">
              <a:lnSpc>
                <a:spcPts val="4560"/>
              </a:lnSpc>
              <a:buClrTx/>
            </a:pPr>
            <a:endParaRPr lang="en-US" sz="3257" kern="1200" dirty="0">
              <a:latin typeface="Caveat Brush" pitchFamily="2" charset="0"/>
              <a:ea typeface="+mn-ea"/>
              <a:cs typeface="+mn-cs"/>
            </a:endParaRPr>
          </a:p>
          <a:p>
            <a:pPr defTabSz="857250">
              <a:lnSpc>
                <a:spcPts val="3904"/>
              </a:lnSpc>
              <a:buClrTx/>
            </a:pPr>
            <a:endParaRPr lang="en-US" sz="2765" kern="1200" dirty="0">
              <a:latin typeface="Atma"/>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 name="TextBox 12">
            <a:extLst>
              <a:ext uri="{FF2B5EF4-FFF2-40B4-BE49-F238E27FC236}">
                <a16:creationId xmlns:a16="http://schemas.microsoft.com/office/drawing/2014/main" id="{14199E3E-7657-FA06-E98F-05A4F3493C77}"/>
              </a:ext>
            </a:extLst>
          </p:cNvPr>
          <p:cNvSpPr txBox="1"/>
          <p:nvPr/>
        </p:nvSpPr>
        <p:spPr>
          <a:xfrm>
            <a:off x="482619" y="1081312"/>
            <a:ext cx="8537813" cy="5596147"/>
          </a:xfrm>
          <a:prstGeom prst="rect">
            <a:avLst/>
          </a:prstGeom>
        </p:spPr>
        <p:txBody>
          <a:bodyPr wrap="square" lIns="0" tIns="0" rIns="0" bIns="0" rtlCol="0" anchor="t">
            <a:spAutoFit/>
          </a:bodyPr>
          <a:lstStyle/>
          <a:p>
            <a:pPr marL="457200" indent="-457200">
              <a:buClr>
                <a:schemeClr val="dk1"/>
              </a:buClr>
              <a:buSzPts val="2800"/>
              <a:buFont typeface="Arial" panose="020B0604020202020204" pitchFamily="34" charset="0"/>
              <a:buChar char="•"/>
            </a:pPr>
            <a:r>
              <a:rPr lang="en-US" sz="2800" dirty="0">
                <a:solidFill>
                  <a:schemeClr val="dk1"/>
                </a:solidFill>
                <a:latin typeface="Caveat Brush" pitchFamily="2" charset="0"/>
                <a:ea typeface="Calibri"/>
                <a:cs typeface="Calibri"/>
                <a:sym typeface="Calibri"/>
              </a:rPr>
              <a:t>After watching the recording, c</a:t>
            </a:r>
            <a:r>
              <a:rPr lang="en-US" sz="2800" kern="1200" dirty="0">
                <a:solidFill>
                  <a:schemeClr val="dk1"/>
                </a:solidFill>
                <a:latin typeface="Caveat Brush" pitchFamily="2" charset="0"/>
                <a:ea typeface="Calibri"/>
                <a:cs typeface="Calibri"/>
                <a:sym typeface="Calibri"/>
              </a:rPr>
              <a:t>omplete the online survey</a:t>
            </a:r>
          </a:p>
          <a:p>
            <a:pPr marL="457200" indent="-457200">
              <a:buClr>
                <a:schemeClr val="dk1"/>
              </a:buClr>
              <a:buSzPts val="2800"/>
              <a:buFont typeface="Arial" panose="020B0604020202020204" pitchFamily="34" charset="0"/>
              <a:buChar char="•"/>
            </a:pPr>
            <a:r>
              <a:rPr lang="en-US" sz="2800" kern="1200" dirty="0">
                <a:solidFill>
                  <a:srgbClr val="F98832"/>
                </a:solidFill>
                <a:latin typeface="Caveat Brush" pitchFamily="2" charset="0"/>
                <a:ea typeface="Calibri"/>
                <a:cs typeface="Calibri"/>
                <a:sym typeface="Calibri"/>
              </a:rPr>
              <a:t>Review the website: justbreathein.org                                              </a:t>
            </a:r>
          </a:p>
          <a:p>
            <a:pPr marL="457200" indent="-457200">
              <a:buClr>
                <a:schemeClr val="dk1"/>
              </a:buClr>
              <a:buSzPts val="2800"/>
              <a:buFont typeface="Arial" panose="020B0604020202020204" pitchFamily="34" charset="0"/>
              <a:buChar char="•"/>
            </a:pPr>
            <a:r>
              <a:rPr lang="en-US" sz="2800" kern="1200" dirty="0">
                <a:solidFill>
                  <a:schemeClr val="dk1"/>
                </a:solidFill>
                <a:latin typeface="Caveat Brush" pitchFamily="2" charset="0"/>
                <a:ea typeface="Calibri"/>
                <a:cs typeface="Calibri"/>
                <a:sym typeface="Calibri"/>
              </a:rPr>
              <a:t>Familiarize yourself with the PowerPoints</a:t>
            </a:r>
          </a:p>
          <a:p>
            <a:pPr marL="457200" indent="-457200">
              <a:buClr>
                <a:schemeClr val="dk1"/>
              </a:buClr>
              <a:buSzPts val="2800"/>
              <a:buFont typeface="Arial" panose="020B0604020202020204" pitchFamily="34" charset="0"/>
              <a:buChar char="•"/>
            </a:pPr>
            <a:r>
              <a:rPr lang="en-US" sz="2800" kern="1200" dirty="0">
                <a:solidFill>
                  <a:schemeClr val="dk1"/>
                </a:solidFill>
                <a:latin typeface="Caveat Brush" pitchFamily="2" charset="0"/>
                <a:ea typeface="Calibri"/>
                <a:cs typeface="Calibri"/>
                <a:sym typeface="Calibri"/>
              </a:rPr>
              <a:t>Familiarize yourself with all items in the Breathe kit  </a:t>
            </a:r>
            <a:endParaRPr lang="en-US" sz="2800" dirty="0">
              <a:solidFill>
                <a:schemeClr val="dk1"/>
              </a:solidFill>
              <a:latin typeface="Caveat Brush" pitchFamily="2" charset="0"/>
              <a:ea typeface="Calibri"/>
              <a:cs typeface="Calibri"/>
              <a:sym typeface="Calibri"/>
            </a:endParaRPr>
          </a:p>
          <a:p>
            <a:pPr marL="914400" lvl="1" indent="-457200">
              <a:buClr>
                <a:schemeClr val="dk1"/>
              </a:buClr>
              <a:buSzPts val="2800"/>
              <a:buFont typeface="Arial" panose="020B0604020202020204" pitchFamily="34" charset="0"/>
              <a:buChar char="•"/>
            </a:pPr>
            <a:r>
              <a:rPr lang="en-US" sz="2800" kern="1200" dirty="0">
                <a:solidFill>
                  <a:schemeClr val="dk1"/>
                </a:solidFill>
                <a:latin typeface="Caveat Brush" pitchFamily="2" charset="0"/>
                <a:ea typeface="Calibri"/>
                <a:cs typeface="Calibri"/>
                <a:sym typeface="Calibri"/>
              </a:rPr>
              <a:t>physical &amp; digital items (</a:t>
            </a:r>
            <a:r>
              <a:rPr lang="en-US" sz="2800" dirty="0">
                <a:solidFill>
                  <a:schemeClr val="dk1"/>
                </a:solidFill>
                <a:latin typeface="Caveat Brush" pitchFamily="2" charset="0"/>
                <a:ea typeface="Calibri"/>
                <a:cs typeface="Calibri"/>
                <a:sym typeface="Calibri"/>
              </a:rPr>
              <a:t>kits will be mailed, if needed)</a:t>
            </a:r>
            <a:endParaRPr lang="en-US" sz="2800" kern="1200" dirty="0">
              <a:solidFill>
                <a:schemeClr val="dk1"/>
              </a:solidFill>
              <a:latin typeface="Caveat Brush" pitchFamily="2" charset="0"/>
              <a:ea typeface="Calibri"/>
              <a:cs typeface="Calibri"/>
              <a:sym typeface="Calibri"/>
            </a:endParaRPr>
          </a:p>
          <a:p>
            <a:pPr marL="457200" indent="-457200">
              <a:buClr>
                <a:schemeClr val="dk1"/>
              </a:buClr>
              <a:buSzPts val="2800"/>
              <a:buFont typeface="Arial" panose="020B0604020202020204" pitchFamily="34" charset="0"/>
              <a:buChar char="•"/>
            </a:pPr>
            <a:r>
              <a:rPr lang="en-US" sz="2800" kern="1200" dirty="0">
                <a:solidFill>
                  <a:schemeClr val="dk1"/>
                </a:solidFill>
                <a:latin typeface="Caveat Brush" pitchFamily="2" charset="0"/>
                <a:ea typeface="Calibri"/>
                <a:cs typeface="Calibri"/>
                <a:sym typeface="Calibri"/>
              </a:rPr>
              <a:t>Research previous/potential Breathe Partners in your county</a:t>
            </a:r>
          </a:p>
          <a:p>
            <a:pPr marL="457200" indent="-457200">
              <a:buClr>
                <a:schemeClr val="dk1"/>
              </a:buClr>
              <a:buSzPts val="2800"/>
              <a:buFont typeface="Arial" panose="020B0604020202020204" pitchFamily="34" charset="0"/>
              <a:buChar char="•"/>
            </a:pPr>
            <a:r>
              <a:rPr lang="en-US" sz="2800" kern="1200" dirty="0">
                <a:solidFill>
                  <a:schemeClr val="dk1"/>
                </a:solidFill>
                <a:latin typeface="Caveat Brush" pitchFamily="2" charset="0"/>
                <a:ea typeface="Calibri"/>
                <a:cs typeface="Calibri"/>
                <a:sym typeface="Calibri"/>
              </a:rPr>
              <a:t>Start reaching out to introduce yourself, </a:t>
            </a:r>
            <a:r>
              <a:rPr lang="en-US" sz="2800" dirty="0">
                <a:solidFill>
                  <a:schemeClr val="dk1"/>
                </a:solidFill>
                <a:latin typeface="Caveat Brush" pitchFamily="2" charset="0"/>
                <a:ea typeface="Calibri"/>
                <a:cs typeface="Calibri"/>
                <a:sym typeface="Calibri"/>
              </a:rPr>
              <a:t>recruit new Breathe Partners, schedule initial training/refresher, etc.</a:t>
            </a:r>
            <a:endParaRPr lang="en-US" sz="2800" kern="1200" dirty="0">
              <a:solidFill>
                <a:schemeClr val="dk1"/>
              </a:solidFill>
              <a:latin typeface="Caveat Brush" pitchFamily="2" charset="0"/>
              <a:ea typeface="Calibri"/>
              <a:cs typeface="Calibri"/>
              <a:sym typeface="Calibri"/>
            </a:endParaRPr>
          </a:p>
          <a:p>
            <a:pPr marL="457200" indent="-457200">
              <a:buClr>
                <a:schemeClr val="dk1"/>
              </a:buClr>
              <a:buSzPts val="2800"/>
              <a:buFont typeface="Arial" panose="020B0604020202020204" pitchFamily="34" charset="0"/>
              <a:buChar char="•"/>
            </a:pPr>
            <a:r>
              <a:rPr lang="en-US" sz="2800" kern="1200" dirty="0">
                <a:solidFill>
                  <a:schemeClr val="dk1"/>
                </a:solidFill>
                <a:latin typeface="Caveat Brush" pitchFamily="2" charset="0"/>
                <a:ea typeface="Calibri"/>
                <a:cs typeface="Calibri"/>
                <a:sym typeface="Calibri"/>
              </a:rPr>
              <a:t>Email </a:t>
            </a:r>
            <a:r>
              <a:rPr lang="en-US" sz="2800" kern="1200" dirty="0">
                <a:solidFill>
                  <a:schemeClr val="dk1"/>
                </a:solidFill>
                <a:latin typeface="Caveat Brush" pitchFamily="2" charset="0"/>
                <a:ea typeface="Calibri"/>
                <a:cs typeface="Calibri"/>
                <a:sym typeface="Calibri"/>
                <a:hlinkClick r:id="rId11"/>
              </a:rPr>
              <a:t>alisonm@healthedpros.org</a:t>
            </a:r>
            <a:r>
              <a:rPr lang="en-US" sz="2800" kern="1200" dirty="0">
                <a:solidFill>
                  <a:schemeClr val="dk1"/>
                </a:solidFill>
                <a:latin typeface="Caveat Brush" pitchFamily="2" charset="0"/>
                <a:ea typeface="Calibri"/>
                <a:cs typeface="Calibri"/>
                <a:sym typeface="Calibri"/>
              </a:rPr>
              <a:t> if you would like a personalized Breathe Flyer </a:t>
            </a:r>
            <a:r>
              <a:rPr lang="en-US" sz="2800" b="1" kern="1200" dirty="0">
                <a:solidFill>
                  <a:schemeClr val="dk1"/>
                </a:solidFill>
                <a:latin typeface="Caveat Brush" pitchFamily="2" charset="0"/>
                <a:ea typeface="Calibri"/>
                <a:cs typeface="Calibri"/>
                <a:sym typeface="Calibri"/>
              </a:rPr>
              <a:t>–</a:t>
            </a:r>
            <a:r>
              <a:rPr lang="en-US" sz="2800" kern="1200" dirty="0">
                <a:solidFill>
                  <a:schemeClr val="dk1"/>
                </a:solidFill>
                <a:latin typeface="Caveat Brush" pitchFamily="2" charset="0"/>
                <a:ea typeface="Calibri"/>
                <a:cs typeface="Calibri"/>
                <a:sym typeface="Calibri"/>
              </a:rPr>
              <a:t> include the name &amp; email you want on the flyer</a:t>
            </a:r>
          </a:p>
          <a:p>
            <a:pPr marL="457200" indent="-457200">
              <a:buClr>
                <a:schemeClr val="dk1"/>
              </a:buClr>
              <a:buSzPts val="2800"/>
              <a:buFont typeface="Arial" panose="020B0604020202020204" pitchFamily="34" charset="0"/>
              <a:buChar char="•"/>
            </a:pPr>
            <a:r>
              <a:rPr lang="en-US" sz="2800" kern="1200" dirty="0">
                <a:solidFill>
                  <a:schemeClr val="dk1"/>
                </a:solidFill>
                <a:latin typeface="Caveat Brush" pitchFamily="2" charset="0"/>
                <a:ea typeface="Calibri"/>
                <a:cs typeface="Calibri"/>
                <a:sym typeface="Calibri"/>
              </a:rPr>
              <a:t>Share feedback &amp; any errors you find with us!!</a:t>
            </a:r>
          </a:p>
          <a:p>
            <a:pPr algn="ctr">
              <a:buClr>
                <a:schemeClr val="dk1"/>
              </a:buClr>
              <a:buSzPts val="2800"/>
            </a:pPr>
            <a:r>
              <a:rPr lang="en-US" sz="2800" kern="1200" dirty="0">
                <a:solidFill>
                  <a:srgbClr val="F98832"/>
                </a:solidFill>
                <a:latin typeface="Caveat Brush" pitchFamily="2" charset="0"/>
                <a:ea typeface="Calibri"/>
                <a:cs typeface="Calibri"/>
                <a:sym typeface="Calibri"/>
              </a:rPr>
              <a:t>Need more support? Schedule a Zoom with HEP!</a:t>
            </a:r>
          </a:p>
          <a:p>
            <a:pPr marL="342900" indent="-342900">
              <a:buClr>
                <a:schemeClr val="dk1"/>
              </a:buClr>
              <a:buSzPts val="2800"/>
              <a:buFont typeface="Arial"/>
              <a:buChar char="•"/>
            </a:pPr>
            <a:endParaRPr lang="en-US" sz="2765" kern="1200" dirty="0">
              <a:latin typeface="Caveat Brush" pitchFamily="2" charset="0"/>
              <a:ea typeface="+mn-ea"/>
              <a:cs typeface="+mn-cs"/>
            </a:endParaRPr>
          </a:p>
        </p:txBody>
      </p:sp>
    </p:spTree>
    <p:extLst>
      <p:ext uri="{BB962C8B-B14F-4D97-AF65-F5344CB8AC3E}">
        <p14:creationId xmlns:p14="http://schemas.microsoft.com/office/powerpoint/2010/main" val="3962103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THANK YOU!!</a:t>
            </a:r>
          </a:p>
        </p:txBody>
      </p:sp>
      <p:sp>
        <p:nvSpPr>
          <p:cNvPr id="11" name="TextBox 11"/>
          <p:cNvSpPr txBox="1"/>
          <p:nvPr/>
        </p:nvSpPr>
        <p:spPr>
          <a:xfrm>
            <a:off x="61127" y="1194954"/>
            <a:ext cx="9144000" cy="5354607"/>
          </a:xfrm>
          <a:prstGeom prst="rect">
            <a:avLst/>
          </a:prstGeom>
        </p:spPr>
        <p:txBody>
          <a:bodyPr wrap="square" lIns="0" tIns="0" rIns="0" bIns="0" rtlCol="0" anchor="t">
            <a:spAutoFit/>
          </a:bodyPr>
          <a:lstStyle/>
          <a:p>
            <a:pPr algn="ctr" defTabSz="857250">
              <a:lnSpc>
                <a:spcPts val="4200"/>
              </a:lnSpc>
              <a:buClrTx/>
            </a:pPr>
            <a:endParaRPr lang="en-US" sz="4000" kern="1200" dirty="0">
              <a:latin typeface="Caveat Brush" pitchFamily="2" charset="0"/>
              <a:ea typeface="+mn-ea"/>
              <a:cs typeface="+mn-cs"/>
            </a:endParaRPr>
          </a:p>
          <a:p>
            <a:pPr algn="ctr" defTabSz="857250">
              <a:lnSpc>
                <a:spcPts val="4200"/>
              </a:lnSpc>
              <a:buClrTx/>
            </a:pPr>
            <a:r>
              <a:rPr lang="en-US" sz="4000" kern="1200" dirty="0">
                <a:latin typeface="Caveat Brush" pitchFamily="2" charset="0"/>
                <a:ea typeface="+mn-ea"/>
                <a:cs typeface="+mn-cs"/>
              </a:rPr>
              <a:t>Tanya Shelburne, Project Manager</a:t>
            </a:r>
          </a:p>
          <a:p>
            <a:pPr algn="ctr" defTabSz="857250">
              <a:lnSpc>
                <a:spcPts val="4200"/>
              </a:lnSpc>
              <a:buClrTx/>
            </a:pPr>
            <a:r>
              <a:rPr lang="en-US" sz="3257" kern="1200" dirty="0">
                <a:solidFill>
                  <a:srgbClr val="92D050"/>
                </a:solidFill>
                <a:latin typeface="Caveat Brush" pitchFamily="2" charset="0"/>
                <a:ea typeface="+mn-ea"/>
                <a:cs typeface="+mn-cs"/>
                <a:hlinkClick r:id="rId13">
                  <a:extLst>
                    <a:ext uri="{A12FA001-AC4F-418D-AE19-62706E023703}">
                      <ahyp:hlinkClr xmlns:ahyp="http://schemas.microsoft.com/office/drawing/2018/hyperlinkcolor" val="tx"/>
                    </a:ext>
                  </a:extLst>
                </a:hlinkClick>
              </a:rPr>
              <a:t>tanyas@healthedpros.org</a:t>
            </a:r>
            <a:r>
              <a:rPr lang="en-US" sz="3257" kern="1200" dirty="0">
                <a:solidFill>
                  <a:srgbClr val="92D050"/>
                </a:solidFill>
                <a:latin typeface="Caveat Brush" pitchFamily="2" charset="0"/>
                <a:ea typeface="+mn-ea"/>
                <a:cs typeface="+mn-cs"/>
              </a:rPr>
              <a:t>  </a:t>
            </a:r>
          </a:p>
          <a:p>
            <a:pPr algn="ctr" defTabSz="857250">
              <a:lnSpc>
                <a:spcPts val="4200"/>
              </a:lnSpc>
              <a:buClrTx/>
            </a:pPr>
            <a:r>
              <a:rPr lang="en-US" sz="3257" kern="1200" dirty="0">
                <a:latin typeface="Caveat Brush" pitchFamily="2" charset="0"/>
                <a:ea typeface="+mn-ea"/>
                <a:cs typeface="+mn-cs"/>
              </a:rPr>
              <a:t>317-902-4505</a:t>
            </a:r>
            <a:br>
              <a:rPr lang="en-US" sz="3257" kern="1200" dirty="0">
                <a:latin typeface="Caveat Brush" pitchFamily="2" charset="0"/>
                <a:ea typeface="+mn-ea"/>
                <a:cs typeface="+mn-cs"/>
              </a:rPr>
            </a:br>
            <a:endParaRPr lang="en-US" sz="2000" kern="1200" dirty="0">
              <a:latin typeface="Caveat Brush" pitchFamily="2" charset="0"/>
              <a:ea typeface="+mn-ea"/>
              <a:cs typeface="+mn-cs"/>
            </a:endParaRPr>
          </a:p>
          <a:p>
            <a:pPr algn="ctr" defTabSz="857250">
              <a:lnSpc>
                <a:spcPts val="4200"/>
              </a:lnSpc>
              <a:buClrTx/>
            </a:pPr>
            <a:r>
              <a:rPr lang="en-US" sz="4000" kern="1200" dirty="0">
                <a:latin typeface="Caveat Brush" pitchFamily="2" charset="0"/>
                <a:ea typeface="+mn-ea"/>
                <a:cs typeface="+mn-cs"/>
              </a:rPr>
              <a:t>Alison Muckerheide, Tobacco Control Specialist</a:t>
            </a:r>
          </a:p>
          <a:p>
            <a:pPr algn="ctr" defTabSz="857250">
              <a:lnSpc>
                <a:spcPts val="4200"/>
              </a:lnSpc>
              <a:buClrTx/>
            </a:pPr>
            <a:r>
              <a:rPr lang="en-US" sz="3257" kern="1200" dirty="0">
                <a:solidFill>
                  <a:srgbClr val="92D050"/>
                </a:solidFill>
                <a:latin typeface="Caveat Brush" pitchFamily="2" charset="0"/>
                <a:ea typeface="+mn-ea"/>
                <a:cs typeface="+mn-cs"/>
                <a:hlinkClick r:id="rId14">
                  <a:extLst>
                    <a:ext uri="{A12FA001-AC4F-418D-AE19-62706E023703}">
                      <ahyp:hlinkClr xmlns:ahyp="http://schemas.microsoft.com/office/drawing/2018/hyperlinkcolor" val="tx"/>
                    </a:ext>
                  </a:extLst>
                </a:hlinkClick>
              </a:rPr>
              <a:t>alisonm@healthedpros.org</a:t>
            </a:r>
            <a:r>
              <a:rPr lang="en-US" sz="3257" kern="1200" dirty="0">
                <a:solidFill>
                  <a:srgbClr val="92D050"/>
                </a:solidFill>
                <a:latin typeface="Caveat Brush" pitchFamily="2" charset="0"/>
                <a:ea typeface="+mn-ea"/>
                <a:cs typeface="+mn-cs"/>
              </a:rPr>
              <a:t> </a:t>
            </a:r>
          </a:p>
          <a:p>
            <a:pPr algn="ctr" defTabSz="857250">
              <a:lnSpc>
                <a:spcPts val="4200"/>
              </a:lnSpc>
              <a:buClrTx/>
            </a:pPr>
            <a:endParaRPr lang="en-US" sz="3257" kern="1200" dirty="0">
              <a:latin typeface="Caveat Brush" pitchFamily="2" charset="0"/>
              <a:ea typeface="+mn-ea"/>
              <a:cs typeface="+mn-cs"/>
            </a:endParaRPr>
          </a:p>
          <a:p>
            <a:pPr defTabSz="857250">
              <a:lnSpc>
                <a:spcPts val="4560"/>
              </a:lnSpc>
              <a:buClrTx/>
            </a:pPr>
            <a:endParaRPr lang="en-US" sz="3257" kern="1200" dirty="0">
              <a:latin typeface="Caveat Brush" pitchFamily="2" charset="0"/>
              <a:ea typeface="+mn-ea"/>
              <a:cs typeface="+mn-cs"/>
            </a:endParaRPr>
          </a:p>
          <a:p>
            <a:pPr defTabSz="857250">
              <a:lnSpc>
                <a:spcPts val="3904"/>
              </a:lnSpc>
              <a:buClrTx/>
            </a:pPr>
            <a:endParaRPr lang="en-US" sz="2765" kern="1200" dirty="0">
              <a:latin typeface="Atma"/>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pic>
        <p:nvPicPr>
          <p:cNvPr id="3" name="Google Shape;690;p79">
            <a:extLst>
              <a:ext uri="{FF2B5EF4-FFF2-40B4-BE49-F238E27FC236}">
                <a16:creationId xmlns:a16="http://schemas.microsoft.com/office/drawing/2014/main" id="{02DE1A7E-5088-5E77-ED35-6D362458DF84}"/>
              </a:ext>
            </a:extLst>
          </p:cNvPr>
          <p:cNvPicPr preferRelativeResize="0"/>
          <p:nvPr/>
        </p:nvPicPr>
        <p:blipFill rotWithShape="1">
          <a:blip r:embed="rId17">
            <a:alphaModFix/>
          </a:blip>
          <a:srcRect/>
          <a:stretch/>
        </p:blipFill>
        <p:spPr>
          <a:xfrm>
            <a:off x="1985069" y="5650438"/>
            <a:ext cx="2052638" cy="1028700"/>
          </a:xfrm>
          <a:prstGeom prst="rect">
            <a:avLst/>
          </a:prstGeom>
          <a:noFill/>
          <a:ln>
            <a:noFill/>
          </a:ln>
        </p:spPr>
      </p:pic>
      <p:pic>
        <p:nvPicPr>
          <p:cNvPr id="12" name="Google Shape;692;p79">
            <a:extLst>
              <a:ext uri="{FF2B5EF4-FFF2-40B4-BE49-F238E27FC236}">
                <a16:creationId xmlns:a16="http://schemas.microsoft.com/office/drawing/2014/main" id="{79623499-50D3-95F9-3A07-781D55FDE910}"/>
              </a:ext>
            </a:extLst>
          </p:cNvPr>
          <p:cNvPicPr preferRelativeResize="0"/>
          <p:nvPr/>
        </p:nvPicPr>
        <p:blipFill rotWithShape="1">
          <a:blip r:embed="rId18">
            <a:alphaModFix/>
          </a:blip>
          <a:srcRect/>
          <a:stretch/>
        </p:blipFill>
        <p:spPr>
          <a:xfrm>
            <a:off x="4847546" y="5572125"/>
            <a:ext cx="2819400" cy="1200150"/>
          </a:xfrm>
          <a:prstGeom prst="rect">
            <a:avLst/>
          </a:prstGeom>
          <a:noFill/>
          <a:ln>
            <a:noFill/>
          </a:ln>
        </p:spPr>
      </p:pic>
    </p:spTree>
    <p:extLst>
      <p:ext uri="{BB962C8B-B14F-4D97-AF65-F5344CB8AC3E}">
        <p14:creationId xmlns:p14="http://schemas.microsoft.com/office/powerpoint/2010/main" val="3146426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TIME TO DE-STRESS! </a:t>
            </a:r>
          </a:p>
        </p:txBody>
      </p:sp>
      <p:sp>
        <p:nvSpPr>
          <p:cNvPr id="12" name="TextBox 12"/>
          <p:cNvSpPr txBox="1"/>
          <p:nvPr/>
        </p:nvSpPr>
        <p:spPr>
          <a:xfrm>
            <a:off x="14460" y="1864402"/>
            <a:ext cx="9129539" cy="1102610"/>
          </a:xfrm>
          <a:prstGeom prst="rect">
            <a:avLst/>
          </a:prstGeom>
        </p:spPr>
        <p:txBody>
          <a:bodyPr wrap="square" lIns="0" tIns="0" rIns="0" bIns="0" rtlCol="0" anchor="t">
            <a:spAutoFit/>
          </a:bodyPr>
          <a:lstStyle/>
          <a:p>
            <a:pPr algn="ctr">
              <a:buClr>
                <a:schemeClr val="dk1"/>
              </a:buClr>
              <a:buSzPts val="2800"/>
            </a:pPr>
            <a:r>
              <a:rPr lang="en-US" sz="4400" dirty="0">
                <a:solidFill>
                  <a:srgbClr val="BCEE80"/>
                </a:solidFill>
                <a:latin typeface="Caveat Brush" pitchFamily="2" charset="0"/>
                <a:ea typeface="Calibri"/>
                <a:cs typeface="Calibri"/>
                <a:sym typeface="Calibri"/>
              </a:rPr>
              <a:t>What worries are weighing on you?</a:t>
            </a:r>
          </a:p>
          <a:p>
            <a:pPr marL="342900" indent="-342900">
              <a:buClr>
                <a:schemeClr val="dk1"/>
              </a:buClr>
              <a:buSzPts val="2800"/>
              <a:buFont typeface="Arial"/>
              <a:buChar char="•"/>
            </a:pPr>
            <a:endParaRPr lang="en-US" sz="2765" kern="1200" dirty="0">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 name="TextBox 12">
            <a:extLst>
              <a:ext uri="{FF2B5EF4-FFF2-40B4-BE49-F238E27FC236}">
                <a16:creationId xmlns:a16="http://schemas.microsoft.com/office/drawing/2014/main" id="{5E215287-8658-EE79-2672-5BB92F1EC433}"/>
              </a:ext>
            </a:extLst>
          </p:cNvPr>
          <p:cNvSpPr txBox="1"/>
          <p:nvPr/>
        </p:nvSpPr>
        <p:spPr>
          <a:xfrm>
            <a:off x="0" y="2736734"/>
            <a:ext cx="9144000" cy="2333716"/>
          </a:xfrm>
          <a:prstGeom prst="rect">
            <a:avLst/>
          </a:prstGeom>
        </p:spPr>
        <p:txBody>
          <a:bodyPr wrap="square" lIns="0" tIns="0" rIns="0" bIns="0" rtlCol="0" anchor="t">
            <a:spAutoFit/>
          </a:bodyPr>
          <a:lstStyle/>
          <a:p>
            <a:pPr algn="ctr">
              <a:buClr>
                <a:schemeClr val="dk1"/>
              </a:buClr>
              <a:buSzPts val="2800"/>
            </a:pPr>
            <a:r>
              <a:rPr lang="en-US" sz="4000" dirty="0">
                <a:solidFill>
                  <a:schemeClr val="dk1"/>
                </a:solidFill>
                <a:latin typeface="Caveat Brush" pitchFamily="2" charset="0"/>
                <a:ea typeface="Calibri"/>
                <a:cs typeface="Calibri"/>
                <a:sym typeface="Calibri"/>
              </a:rPr>
              <a:t> </a:t>
            </a:r>
          </a:p>
          <a:p>
            <a:pPr algn="ctr">
              <a:buClr>
                <a:schemeClr val="dk1"/>
              </a:buClr>
              <a:buSzPts val="2800"/>
            </a:pPr>
            <a:r>
              <a:rPr lang="en-US" sz="4400" dirty="0">
                <a:solidFill>
                  <a:schemeClr val="accent6"/>
                </a:solidFill>
                <a:latin typeface="Caveat Brush" pitchFamily="2" charset="0"/>
                <a:ea typeface="Calibri"/>
                <a:cs typeface="Calibri"/>
                <a:sym typeface="Calibri"/>
              </a:rPr>
              <a:t>What are healthy ways you like to de-stress?</a:t>
            </a:r>
          </a:p>
          <a:p>
            <a:pPr algn="ctr">
              <a:buClr>
                <a:schemeClr val="dk1"/>
              </a:buClr>
              <a:buSzPts val="2800"/>
            </a:pPr>
            <a:r>
              <a:rPr lang="en-US" sz="4000" dirty="0">
                <a:solidFill>
                  <a:schemeClr val="dk1"/>
                </a:solidFill>
                <a:latin typeface="Caveat Brush" pitchFamily="2" charset="0"/>
                <a:ea typeface="Calibri"/>
                <a:cs typeface="Calibri"/>
                <a:sym typeface="Calibri"/>
              </a:rPr>
              <a:t> </a:t>
            </a:r>
          </a:p>
          <a:p>
            <a:pPr marL="342900" indent="-342900">
              <a:buClr>
                <a:schemeClr val="dk1"/>
              </a:buClr>
              <a:buSzPts val="2800"/>
              <a:buFont typeface="Arial"/>
              <a:buChar char="•"/>
            </a:pPr>
            <a:endParaRPr lang="en-US" sz="2765" kern="1200" dirty="0">
              <a:latin typeface="Caveat Brush" pitchFamily="2" charset="0"/>
              <a:ea typeface="+mn-ea"/>
              <a:cs typeface="+mn-cs"/>
            </a:endParaRPr>
          </a:p>
        </p:txBody>
      </p:sp>
      <p:sp>
        <p:nvSpPr>
          <p:cNvPr id="11" name="TextBox 12">
            <a:extLst>
              <a:ext uri="{FF2B5EF4-FFF2-40B4-BE49-F238E27FC236}">
                <a16:creationId xmlns:a16="http://schemas.microsoft.com/office/drawing/2014/main" id="{FC09F727-BC37-33FD-3860-44A6EE3B9E7B}"/>
              </a:ext>
            </a:extLst>
          </p:cNvPr>
          <p:cNvSpPr txBox="1"/>
          <p:nvPr/>
        </p:nvSpPr>
        <p:spPr>
          <a:xfrm>
            <a:off x="0" y="4355730"/>
            <a:ext cx="9144000" cy="2949269"/>
          </a:xfrm>
          <a:prstGeom prst="rect">
            <a:avLst/>
          </a:prstGeom>
        </p:spPr>
        <p:txBody>
          <a:bodyPr wrap="square" lIns="0" tIns="0" rIns="0" bIns="0" rtlCol="0" anchor="t">
            <a:spAutoFit/>
          </a:bodyPr>
          <a:lstStyle/>
          <a:p>
            <a:pPr algn="ctr">
              <a:buClr>
                <a:schemeClr val="dk1"/>
              </a:buClr>
              <a:buSzPts val="2800"/>
            </a:pPr>
            <a:r>
              <a:rPr lang="en-US" sz="4000" dirty="0">
                <a:solidFill>
                  <a:schemeClr val="dk1"/>
                </a:solidFill>
                <a:latin typeface="Caveat Brush" pitchFamily="2" charset="0"/>
                <a:ea typeface="Calibri"/>
                <a:cs typeface="Calibri"/>
                <a:sym typeface="Calibri"/>
              </a:rPr>
              <a:t> </a:t>
            </a:r>
          </a:p>
          <a:p>
            <a:pPr algn="ctr">
              <a:buClr>
                <a:schemeClr val="dk1"/>
              </a:buClr>
              <a:buSzPts val="2800"/>
            </a:pPr>
            <a:r>
              <a:rPr lang="en-US" sz="4400" dirty="0">
                <a:solidFill>
                  <a:schemeClr val="accent2"/>
                </a:solidFill>
                <a:latin typeface="Caveat Brush" pitchFamily="2" charset="0"/>
                <a:ea typeface="Calibri"/>
                <a:cs typeface="Calibri"/>
                <a:sym typeface="Calibri"/>
              </a:rPr>
              <a:t>How does this relate to tobacco?</a:t>
            </a:r>
          </a:p>
          <a:p>
            <a:pPr algn="ctr">
              <a:buClr>
                <a:schemeClr val="dk1"/>
              </a:buClr>
              <a:buSzPts val="2800"/>
            </a:pPr>
            <a:r>
              <a:rPr lang="en-US" sz="4000" dirty="0">
                <a:solidFill>
                  <a:schemeClr val="dk1"/>
                </a:solidFill>
                <a:latin typeface="Caveat Brush" pitchFamily="2" charset="0"/>
                <a:ea typeface="Calibri"/>
                <a:cs typeface="Calibri"/>
                <a:sym typeface="Calibri"/>
              </a:rPr>
              <a:t> </a:t>
            </a:r>
          </a:p>
          <a:p>
            <a:pPr algn="ctr">
              <a:buClr>
                <a:schemeClr val="dk1"/>
              </a:buClr>
              <a:buSzPts val="2800"/>
            </a:pPr>
            <a:r>
              <a:rPr lang="en-US" sz="4000" dirty="0">
                <a:solidFill>
                  <a:schemeClr val="dk1"/>
                </a:solidFill>
                <a:latin typeface="Caveat Brush" pitchFamily="2" charset="0"/>
                <a:ea typeface="Calibri"/>
                <a:cs typeface="Calibri"/>
                <a:sym typeface="Calibri"/>
              </a:rPr>
              <a:t> </a:t>
            </a:r>
          </a:p>
          <a:p>
            <a:pPr marL="342900" indent="-342900">
              <a:buClr>
                <a:schemeClr val="dk1"/>
              </a:buClr>
              <a:buSzPts val="2800"/>
              <a:buFont typeface="Arial"/>
              <a:buChar char="•"/>
            </a:pPr>
            <a:endParaRPr lang="en-US" sz="2765" kern="1200" dirty="0">
              <a:latin typeface="Caveat Brush" pitchFamily="2" charset="0"/>
              <a:ea typeface="+mn-ea"/>
              <a:cs typeface="+mn-cs"/>
            </a:endParaRPr>
          </a:p>
        </p:txBody>
      </p:sp>
    </p:spTree>
    <p:extLst>
      <p:ext uri="{BB962C8B-B14F-4D97-AF65-F5344CB8AC3E}">
        <p14:creationId xmlns:p14="http://schemas.microsoft.com/office/powerpoint/2010/main" val="391195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lose-up of a child's headache&#10;&#10;Description automatically generated">
            <a:extLst>
              <a:ext uri="{FF2B5EF4-FFF2-40B4-BE49-F238E27FC236}">
                <a16:creationId xmlns:a16="http://schemas.microsoft.com/office/drawing/2014/main" id="{303FCAB3-BC64-F720-FEDD-0A0DC598437C}"/>
              </a:ext>
            </a:extLst>
          </p:cNvPr>
          <p:cNvPicPr>
            <a:picLocks noChangeAspect="1"/>
          </p:cNvPicPr>
          <p:nvPr/>
        </p:nvPicPr>
        <p:blipFill>
          <a:blip r:embed="rId3"/>
          <a:stretch>
            <a:fillRect/>
          </a:stretch>
        </p:blipFill>
        <p:spPr>
          <a:xfrm>
            <a:off x="729253" y="1436598"/>
            <a:ext cx="3848100" cy="4997450"/>
          </a:xfrm>
          <a:prstGeom prst="rect">
            <a:avLst/>
          </a:prstGeom>
        </p:spPr>
      </p:pic>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STRESS MANAGEMENT HANDOUT </a:t>
            </a:r>
          </a:p>
        </p:txBody>
      </p:sp>
      <p:sp>
        <p:nvSpPr>
          <p:cNvPr id="12" name="TextBox 12"/>
          <p:cNvSpPr txBox="1"/>
          <p:nvPr/>
        </p:nvSpPr>
        <p:spPr>
          <a:xfrm>
            <a:off x="4704355" y="2018403"/>
            <a:ext cx="4020024" cy="2641492"/>
          </a:xfrm>
          <a:prstGeom prst="rect">
            <a:avLst/>
          </a:prstGeom>
        </p:spPr>
        <p:txBody>
          <a:bodyPr wrap="square" lIns="0" tIns="0" rIns="0" bIns="0" rtlCol="0" anchor="t">
            <a:spAutoFit/>
          </a:bodyPr>
          <a:lstStyle/>
          <a:p>
            <a:pPr algn="ctr">
              <a:buClr>
                <a:schemeClr val="dk1"/>
              </a:buClr>
              <a:buSzPts val="2800"/>
            </a:pPr>
            <a:r>
              <a:rPr lang="en-US" sz="3600" dirty="0">
                <a:latin typeface="Caveat Brush" pitchFamily="2" charset="0"/>
                <a:ea typeface="Calibri"/>
                <a:cs typeface="Calibri"/>
                <a:sym typeface="Calibri"/>
              </a:rPr>
              <a:t>The</a:t>
            </a:r>
            <a:r>
              <a:rPr lang="en-US" sz="3600" dirty="0">
                <a:solidFill>
                  <a:schemeClr val="tx1"/>
                </a:solidFill>
                <a:latin typeface="Caveat Brush" pitchFamily="2" charset="0"/>
                <a:ea typeface="Calibri"/>
                <a:cs typeface="Calibri"/>
                <a:sym typeface="Calibri"/>
              </a:rPr>
              <a:t> Breathe </a:t>
            </a:r>
            <a:r>
              <a:rPr lang="en-US" sz="3600" dirty="0">
                <a:latin typeface="Caveat Brush" pitchFamily="2" charset="0"/>
                <a:ea typeface="Calibri"/>
                <a:cs typeface="Calibri"/>
                <a:sym typeface="Calibri"/>
              </a:rPr>
              <a:t>toolkit has</a:t>
            </a:r>
            <a:r>
              <a:rPr lang="en-US" sz="3600" dirty="0">
                <a:solidFill>
                  <a:schemeClr val="tx1"/>
                </a:solidFill>
                <a:latin typeface="Caveat Brush" pitchFamily="2" charset="0"/>
                <a:ea typeface="Calibri"/>
                <a:cs typeface="Calibri"/>
                <a:sym typeface="Calibri"/>
              </a:rPr>
              <a:t> </a:t>
            </a:r>
          </a:p>
          <a:p>
            <a:pPr algn="ctr">
              <a:buClr>
                <a:schemeClr val="dk1"/>
              </a:buClr>
              <a:buSzPts val="2800"/>
            </a:pPr>
            <a:r>
              <a:rPr lang="en-US" sz="3600" dirty="0">
                <a:solidFill>
                  <a:schemeClr val="tx1"/>
                </a:solidFill>
                <a:latin typeface="Caveat Brush" pitchFamily="2" charset="0"/>
                <a:ea typeface="Calibri"/>
                <a:cs typeface="Calibri"/>
                <a:sym typeface="Calibri"/>
              </a:rPr>
              <a:t>TONS of </a:t>
            </a:r>
            <a:r>
              <a:rPr lang="en-US" sz="3600" dirty="0">
                <a:solidFill>
                  <a:srgbClr val="F98832"/>
                </a:solidFill>
                <a:latin typeface="Caveat Brush" pitchFamily="2" charset="0"/>
                <a:ea typeface="Calibri"/>
                <a:cs typeface="Calibri"/>
                <a:sym typeface="Calibri"/>
              </a:rPr>
              <a:t>free</a:t>
            </a:r>
            <a:r>
              <a:rPr lang="en-US" sz="3600" dirty="0">
                <a:solidFill>
                  <a:schemeClr val="tx1"/>
                </a:solidFill>
                <a:latin typeface="Caveat Brush" pitchFamily="2" charset="0"/>
                <a:ea typeface="Calibri"/>
                <a:cs typeface="Calibri"/>
                <a:sym typeface="Calibri"/>
              </a:rPr>
              <a:t> materials, including this handout on Stress Management!</a:t>
            </a:r>
          </a:p>
          <a:p>
            <a:pPr marL="342900" indent="-342900">
              <a:buClr>
                <a:schemeClr val="dk1"/>
              </a:buClr>
              <a:buSzPts val="2800"/>
              <a:buFont typeface="Arial"/>
              <a:buChar char="•"/>
            </a:pPr>
            <a:endParaRPr lang="en-US" sz="2765" kern="1200" dirty="0">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Tree>
    <p:extLst>
      <p:ext uri="{BB962C8B-B14F-4D97-AF65-F5344CB8AC3E}">
        <p14:creationId xmlns:p14="http://schemas.microsoft.com/office/powerpoint/2010/main" val="163200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BREATHE PROMO VIDEO </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2" name="Online Media 1" title="Breathe Promo Video">
            <a:hlinkClick r:id="" action="ppaction://media"/>
            <a:extLst>
              <a:ext uri="{FF2B5EF4-FFF2-40B4-BE49-F238E27FC236}">
                <a16:creationId xmlns:a16="http://schemas.microsoft.com/office/drawing/2014/main" id="{1A097302-7FD8-A4BC-A72A-4EC2D9105F7C}"/>
              </a:ext>
            </a:extLst>
          </p:cNvPr>
          <p:cNvPicPr>
            <a:picLocks noRot="1" noChangeAspect="1"/>
          </p:cNvPicPr>
          <p:nvPr>
            <a:videoFile r:link="rId1"/>
          </p:nvPr>
        </p:nvPicPr>
        <p:blipFill>
          <a:blip r:embed="rId14"/>
          <a:stretch>
            <a:fillRect/>
          </a:stretch>
        </p:blipFill>
        <p:spPr>
          <a:xfrm>
            <a:off x="1245800" y="1986770"/>
            <a:ext cx="6469595" cy="3644842"/>
          </a:xfrm>
          <a:prstGeom prst="rect">
            <a:avLst/>
          </a:prstGeom>
        </p:spPr>
      </p:pic>
    </p:spTree>
    <p:extLst>
      <p:ext uri="{BB962C8B-B14F-4D97-AF65-F5344CB8AC3E}">
        <p14:creationId xmlns:p14="http://schemas.microsoft.com/office/powerpoint/2010/main" val="7478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dirty="0">
                <a:solidFill>
                  <a:srgbClr val="F98832"/>
                </a:solidFill>
                <a:latin typeface="Caveat Brush" pitchFamily="2" charset="0"/>
              </a:rPr>
              <a:t>A QUICK LOOK BACK</a:t>
            </a:r>
            <a:r>
              <a:rPr lang="en-US" sz="4400" kern="1200" dirty="0">
                <a:solidFill>
                  <a:srgbClr val="F98832"/>
                </a:solidFill>
                <a:latin typeface="Caveat Brush" pitchFamily="2" charset="0"/>
                <a:ea typeface="+mn-ea"/>
                <a:cs typeface="+mn-cs"/>
              </a:rPr>
              <a:t> </a:t>
            </a:r>
          </a:p>
        </p:txBody>
      </p:sp>
      <p:sp>
        <p:nvSpPr>
          <p:cNvPr id="12" name="TextBox 12"/>
          <p:cNvSpPr txBox="1"/>
          <p:nvPr/>
        </p:nvSpPr>
        <p:spPr>
          <a:xfrm>
            <a:off x="500628" y="1144980"/>
            <a:ext cx="8249216" cy="5478423"/>
          </a:xfrm>
          <a:prstGeom prst="rect">
            <a:avLst/>
          </a:prstGeom>
        </p:spPr>
        <p:txBody>
          <a:bodyPr wrap="square" lIns="0" tIns="0" rIns="0" bIns="0" rtlCol="0" anchor="t">
            <a:spAutoFit/>
          </a:bodyPr>
          <a:lstStyle/>
          <a:p>
            <a:pPr lvl="1" indent="-457200">
              <a:buClr>
                <a:schemeClr val="dk1"/>
              </a:buClr>
              <a:buSzPts val="2800"/>
              <a:buFont typeface="Arial" panose="020B0604020202020204" pitchFamily="34" charset="0"/>
              <a:buChar char="•"/>
            </a:pPr>
            <a:r>
              <a:rPr lang="en-US" sz="3600" dirty="0">
                <a:solidFill>
                  <a:schemeClr val="dk1"/>
                </a:solidFill>
                <a:latin typeface="Caveat Brush" pitchFamily="2" charset="0"/>
                <a:ea typeface="Calibri"/>
                <a:cs typeface="Calibri"/>
                <a:sym typeface="Calibri"/>
              </a:rPr>
              <a:t>Partnering with Head Start &gt;12 years</a:t>
            </a:r>
          </a:p>
          <a:p>
            <a:pPr lvl="2" indent="-457200">
              <a:buClr>
                <a:schemeClr val="dk1"/>
              </a:buClr>
              <a:buSzPts val="2800"/>
              <a:buFont typeface="Arial" panose="020B0604020202020204" pitchFamily="34" charset="0"/>
              <a:buChar char="•"/>
            </a:pPr>
            <a:r>
              <a:rPr lang="en-US" sz="2800" dirty="0">
                <a:solidFill>
                  <a:schemeClr val="dk1"/>
                </a:solidFill>
                <a:latin typeface="Caveat Brush" pitchFamily="2" charset="0"/>
                <a:ea typeface="Calibri"/>
                <a:cs typeface="Calibri"/>
                <a:sym typeface="Calibri"/>
              </a:rPr>
              <a:t>Higher rate of tobacco use among people with low incomes</a:t>
            </a:r>
          </a:p>
          <a:p>
            <a:pPr lvl="1" indent="-457200">
              <a:buClr>
                <a:schemeClr val="dk1"/>
              </a:buClr>
              <a:buSzPts val="2800"/>
              <a:buFont typeface="Arial" panose="020B0604020202020204" pitchFamily="34" charset="0"/>
              <a:buChar char="•"/>
            </a:pPr>
            <a:r>
              <a:rPr lang="en-US" sz="3600" dirty="0">
                <a:solidFill>
                  <a:schemeClr val="dk1"/>
                </a:solidFill>
                <a:latin typeface="Caveat Brush" pitchFamily="2" charset="0"/>
                <a:ea typeface="Calibri"/>
                <a:cs typeface="Calibri"/>
                <a:sym typeface="Calibri"/>
              </a:rPr>
              <a:t>Health Ed Pros became STATEWIDE partner 8 years ago</a:t>
            </a:r>
          </a:p>
          <a:p>
            <a:pPr lvl="1" indent="-457200">
              <a:buClr>
                <a:schemeClr val="dk1"/>
              </a:buClr>
              <a:buSzPts val="2800"/>
              <a:buFont typeface="Arial" panose="020B0604020202020204" pitchFamily="34" charset="0"/>
              <a:buChar char="•"/>
            </a:pPr>
            <a:r>
              <a:rPr lang="en-US" sz="3600" dirty="0">
                <a:solidFill>
                  <a:schemeClr val="dk1"/>
                </a:solidFill>
                <a:latin typeface="Caveat Brush" pitchFamily="2" charset="0"/>
                <a:ea typeface="Calibri"/>
                <a:cs typeface="Calibri"/>
                <a:sym typeface="Calibri"/>
              </a:rPr>
              <a:t>“Breathe: Healthy Steps to Living Tobacco Free” developed 6 years ago with McMillen Health</a:t>
            </a:r>
          </a:p>
          <a:p>
            <a:pPr lvl="2" indent="-457200">
              <a:buClr>
                <a:schemeClr val="dk1"/>
              </a:buClr>
              <a:buSzPts val="2800"/>
              <a:buFont typeface="Arial" panose="020B0604020202020204" pitchFamily="34" charset="0"/>
              <a:buChar char="•"/>
            </a:pPr>
            <a:r>
              <a:rPr lang="en-US" sz="2800" dirty="0">
                <a:solidFill>
                  <a:schemeClr val="dk1"/>
                </a:solidFill>
                <a:latin typeface="Caveat Brush" pitchFamily="2" charset="0"/>
                <a:ea typeface="Calibri"/>
                <a:cs typeface="Calibri"/>
                <a:sym typeface="Calibri"/>
              </a:rPr>
              <a:t>Expanded beyond Head Start</a:t>
            </a:r>
          </a:p>
          <a:p>
            <a:pPr lvl="2" indent="-457200">
              <a:buClr>
                <a:schemeClr val="dk1"/>
              </a:buClr>
              <a:buSzPts val="2800"/>
              <a:buFont typeface="Arial" panose="020B0604020202020204" pitchFamily="34" charset="0"/>
              <a:buChar char="•"/>
            </a:pPr>
            <a:r>
              <a:rPr lang="en-US" sz="2800" dirty="0">
                <a:solidFill>
                  <a:schemeClr val="dk1"/>
                </a:solidFill>
                <a:latin typeface="Caveat Brush" pitchFamily="2" charset="0"/>
                <a:ea typeface="Calibri"/>
                <a:cs typeface="Calibri"/>
                <a:sym typeface="Calibri"/>
              </a:rPr>
              <a:t>Added tons of new resources</a:t>
            </a:r>
          </a:p>
          <a:p>
            <a:pPr lvl="1" indent="-457200">
              <a:buClr>
                <a:schemeClr val="dk1"/>
              </a:buClr>
              <a:buSzPts val="2800"/>
              <a:buFont typeface="Arial" panose="020B0604020202020204" pitchFamily="34" charset="0"/>
              <a:buChar char="•"/>
            </a:pPr>
            <a:r>
              <a:rPr lang="en-US" sz="3600" dirty="0">
                <a:solidFill>
                  <a:schemeClr val="dk1"/>
                </a:solidFill>
                <a:latin typeface="Caveat Brush" pitchFamily="2" charset="0"/>
                <a:ea typeface="Calibri"/>
                <a:cs typeface="Calibri"/>
                <a:sym typeface="Calibri"/>
              </a:rPr>
              <a:t>History varies greatly by county!</a:t>
            </a:r>
          </a:p>
          <a:p>
            <a:pPr lvl="2" indent="-457200">
              <a:buClr>
                <a:schemeClr val="dk1"/>
              </a:buClr>
              <a:buSzPts val="2800"/>
              <a:buFont typeface="Arial" panose="020B0604020202020204" pitchFamily="34" charset="0"/>
              <a:buChar char="•"/>
            </a:pPr>
            <a:r>
              <a:rPr lang="en-US" sz="2800" dirty="0">
                <a:solidFill>
                  <a:schemeClr val="dk1"/>
                </a:solidFill>
                <a:latin typeface="Caveat Brush" pitchFamily="2" charset="0"/>
                <a:ea typeface="Calibri"/>
                <a:cs typeface="Calibri"/>
                <a:sym typeface="Calibri"/>
              </a:rPr>
              <a:t>Contact RD, HEP, or previous coordinator to learn your county’s history</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extLst>
      <p:ext uri="{BB962C8B-B14F-4D97-AF65-F5344CB8AC3E}">
        <p14:creationId xmlns:p14="http://schemas.microsoft.com/office/powerpoint/2010/main" val="2864590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fade">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fade">
                                      <p:cBhvr>
                                        <p:cTn id="27" dur="5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xEl>
                                              <p:pRg st="5" end="5"/>
                                            </p:txEl>
                                          </p:spTgt>
                                        </p:tgtEl>
                                        <p:attrNameLst>
                                          <p:attrName>style.visibility</p:attrName>
                                        </p:attrNameLst>
                                      </p:cBhvr>
                                      <p:to>
                                        <p:strVal val="visible"/>
                                      </p:to>
                                    </p:set>
                                    <p:animEffect transition="in" filter="fade">
                                      <p:cBhvr>
                                        <p:cTn id="32" dur="500"/>
                                        <p:tgtEl>
                                          <p:spTgt spid="1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xEl>
                                              <p:pRg st="6" end="6"/>
                                            </p:txEl>
                                          </p:spTgt>
                                        </p:tgtEl>
                                        <p:attrNameLst>
                                          <p:attrName>style.visibility</p:attrName>
                                        </p:attrNameLst>
                                      </p:cBhvr>
                                      <p:to>
                                        <p:strVal val="visible"/>
                                      </p:to>
                                    </p:set>
                                    <p:animEffect transition="in" filter="fade">
                                      <p:cBhvr>
                                        <p:cTn id="37" dur="500"/>
                                        <p:tgtEl>
                                          <p:spTgt spid="12">
                                            <p:txEl>
                                              <p:pRg st="6" end="6"/>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12">
                                            <p:txEl>
                                              <p:pRg st="7" end="7"/>
                                            </p:txEl>
                                          </p:spTgt>
                                        </p:tgtEl>
                                        <p:attrNameLst>
                                          <p:attrName>style.visibility</p:attrName>
                                        </p:attrNameLst>
                                      </p:cBhvr>
                                      <p:to>
                                        <p:strVal val="visible"/>
                                      </p:to>
                                    </p:set>
                                    <p:animEffect transition="in" filter="fade">
                                      <p:cBhvr>
                                        <p:cTn id="40" dur="500"/>
                                        <p:tgtEl>
                                          <p:spTgt spid="1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9473B-A39D-4D8E-FCE9-70F706CECC7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4241D1B-4C2A-E720-B99D-2EDDE2CFC05B}"/>
              </a:ext>
            </a:extLst>
          </p:cNvPr>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C7731022-4130-2D4D-4F18-C8775146DCBD}"/>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8CC039AC-2521-EFB2-ADA8-07A219528F12}"/>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56E5F3E8-0502-EFE8-BFEB-FF07A70E72E5}"/>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3BE37B16-B9CE-CF6F-35ED-0BDC8A67EB38}"/>
              </a:ext>
            </a:extLst>
          </p:cNvPr>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03B74EB1-1350-E6E8-9664-5B9A6D099357}"/>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94ECAD46-0C89-CCE2-4804-6DEF094E5C9F}"/>
              </a:ext>
            </a:extLst>
          </p:cNvPr>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TERMINOLOGY CLARIFICATION</a:t>
            </a:r>
          </a:p>
        </p:txBody>
      </p:sp>
      <p:sp>
        <p:nvSpPr>
          <p:cNvPr id="12" name="TextBox 12">
            <a:extLst>
              <a:ext uri="{FF2B5EF4-FFF2-40B4-BE49-F238E27FC236}">
                <a16:creationId xmlns:a16="http://schemas.microsoft.com/office/drawing/2014/main" id="{5428BAC5-919E-73A1-D1AE-837C55F63278}"/>
              </a:ext>
            </a:extLst>
          </p:cNvPr>
          <p:cNvSpPr txBox="1"/>
          <p:nvPr/>
        </p:nvSpPr>
        <p:spPr>
          <a:xfrm>
            <a:off x="279960" y="1297614"/>
            <a:ext cx="8925167" cy="5349926"/>
          </a:xfrm>
          <a:prstGeom prst="rect">
            <a:avLst/>
          </a:prstGeom>
        </p:spPr>
        <p:txBody>
          <a:bodyPr wrap="square" lIns="0" tIns="0" rIns="0" bIns="0" rtlCol="0" anchor="t">
            <a:spAutoFit/>
          </a:bodyPr>
          <a:lstStyle/>
          <a:p>
            <a:pPr marL="342900" indent="-342900">
              <a:buClr>
                <a:schemeClr val="dk1"/>
              </a:buClr>
              <a:buSzPts val="2800"/>
              <a:buFont typeface="Arial"/>
              <a:buChar char="•"/>
            </a:pPr>
            <a:r>
              <a:rPr lang="en-US" sz="3200" dirty="0">
                <a:solidFill>
                  <a:srgbClr val="F98832"/>
                </a:solidFill>
                <a:latin typeface="Caveat Brush" pitchFamily="2" charset="0"/>
              </a:rPr>
              <a:t>TPC</a:t>
            </a:r>
            <a:r>
              <a:rPr lang="en-US" sz="3200" dirty="0">
                <a:latin typeface="Caveat Brush" pitchFamily="2" charset="0"/>
              </a:rPr>
              <a:t> – Tobacco Prevention &amp; Cessation Commission</a:t>
            </a:r>
          </a:p>
          <a:p>
            <a:pPr marL="342900" indent="-342900">
              <a:buClr>
                <a:schemeClr val="dk1"/>
              </a:buClr>
              <a:buSzPts val="2800"/>
              <a:buFont typeface="Arial"/>
              <a:buChar char="•"/>
            </a:pPr>
            <a:r>
              <a:rPr lang="en-US" sz="3200" kern="1200" dirty="0">
                <a:solidFill>
                  <a:srgbClr val="F98832"/>
                </a:solidFill>
                <a:latin typeface="Caveat Brush" pitchFamily="2" charset="0"/>
                <a:ea typeface="+mn-ea"/>
                <a:cs typeface="+mn-cs"/>
              </a:rPr>
              <a:t>IDOH</a:t>
            </a:r>
            <a:r>
              <a:rPr lang="en-US" sz="3200" kern="1200" dirty="0">
                <a:latin typeface="Caveat Brush" pitchFamily="2" charset="0"/>
                <a:ea typeface="+mn-ea"/>
                <a:cs typeface="+mn-cs"/>
              </a:rPr>
              <a:t> – Indiana Department of Health</a:t>
            </a:r>
          </a:p>
          <a:p>
            <a:pPr marL="342900" indent="-342900">
              <a:buClr>
                <a:schemeClr val="dk1"/>
              </a:buClr>
              <a:buSzPts val="2800"/>
              <a:buFont typeface="Arial"/>
              <a:buChar char="•"/>
            </a:pPr>
            <a:r>
              <a:rPr lang="en-US" sz="3200" dirty="0">
                <a:solidFill>
                  <a:srgbClr val="F98832"/>
                </a:solidFill>
                <a:latin typeface="Caveat Brush" pitchFamily="2" charset="0"/>
              </a:rPr>
              <a:t>HEP</a:t>
            </a:r>
            <a:r>
              <a:rPr lang="en-US" sz="3200" dirty="0">
                <a:latin typeface="Caveat Brush" pitchFamily="2" charset="0"/>
              </a:rPr>
              <a:t> – Health Ed Pros (That’s Tanya &amp; Alison!)</a:t>
            </a:r>
            <a:endParaRPr lang="en-US" sz="3200" kern="1200" dirty="0">
              <a:latin typeface="Caveat Brush" pitchFamily="2" charset="0"/>
              <a:ea typeface="+mn-ea"/>
              <a:cs typeface="+mn-cs"/>
            </a:endParaRPr>
          </a:p>
          <a:p>
            <a:pPr marL="342900" indent="-342900">
              <a:buClr>
                <a:schemeClr val="dk1"/>
              </a:buClr>
              <a:buSzPts val="2800"/>
              <a:buFont typeface="Arial"/>
              <a:buChar char="•"/>
            </a:pPr>
            <a:r>
              <a:rPr lang="en-US" sz="3200" dirty="0">
                <a:solidFill>
                  <a:srgbClr val="F98832"/>
                </a:solidFill>
                <a:latin typeface="Caveat Brush" pitchFamily="2" charset="0"/>
              </a:rPr>
              <a:t>TFF</a:t>
            </a:r>
            <a:r>
              <a:rPr lang="en-US" sz="3200" dirty="0">
                <a:latin typeface="Caveat Brush" pitchFamily="2" charset="0"/>
              </a:rPr>
              <a:t> – Tobacco Free Families (grant indicator for Breathe!)</a:t>
            </a:r>
          </a:p>
          <a:p>
            <a:pPr marL="342900" indent="-342900">
              <a:buClr>
                <a:schemeClr val="dk1"/>
              </a:buClr>
              <a:buSzPts val="2800"/>
              <a:buFont typeface="Arial"/>
              <a:buChar char="•"/>
            </a:pPr>
            <a:r>
              <a:rPr lang="en-US" sz="3200" kern="1200" dirty="0">
                <a:solidFill>
                  <a:srgbClr val="F98832"/>
                </a:solidFill>
                <a:latin typeface="Caveat Brush" pitchFamily="2" charset="0"/>
                <a:ea typeface="+mn-ea"/>
                <a:cs typeface="+mn-cs"/>
              </a:rPr>
              <a:t>Funded Partners </a:t>
            </a:r>
            <a:r>
              <a:rPr lang="en-US" sz="3200" kern="1200" dirty="0">
                <a:latin typeface="Caveat Brush" pitchFamily="2" charset="0"/>
                <a:ea typeface="+mn-ea"/>
                <a:cs typeface="+mn-cs"/>
              </a:rPr>
              <a:t>– (That’s You!) </a:t>
            </a:r>
            <a:r>
              <a:rPr lang="en-US" sz="3200" dirty="0">
                <a:latin typeface="Caveat Brush" pitchFamily="2" charset="0"/>
              </a:rPr>
              <a:t>Organizations receiving TPC funds</a:t>
            </a:r>
          </a:p>
          <a:p>
            <a:pPr marL="342900" indent="-342900">
              <a:buClr>
                <a:schemeClr val="dk1"/>
              </a:buClr>
              <a:buSzPts val="2800"/>
              <a:buFont typeface="Arial"/>
              <a:buChar char="•"/>
            </a:pPr>
            <a:r>
              <a:rPr lang="en-US" sz="3200" kern="1200" dirty="0">
                <a:solidFill>
                  <a:srgbClr val="F98832"/>
                </a:solidFill>
                <a:latin typeface="Caveat Brush" pitchFamily="2" charset="0"/>
                <a:ea typeface="+mn-ea"/>
                <a:cs typeface="+mn-cs"/>
              </a:rPr>
              <a:t>Breathe Partners </a:t>
            </a:r>
            <a:r>
              <a:rPr lang="en-US" sz="3200" kern="1200" dirty="0">
                <a:latin typeface="Caveat Brush" pitchFamily="2" charset="0"/>
                <a:ea typeface="+mn-ea"/>
                <a:cs typeface="+mn-cs"/>
              </a:rPr>
              <a:t>– The organizations you recruit &amp; train</a:t>
            </a:r>
          </a:p>
          <a:p>
            <a:pPr marL="342900" indent="-342900">
              <a:buClr>
                <a:schemeClr val="dk1"/>
              </a:buClr>
              <a:buSzPts val="2800"/>
              <a:buFont typeface="Arial"/>
              <a:buChar char="•"/>
            </a:pPr>
            <a:r>
              <a:rPr lang="en-US" sz="3200" dirty="0">
                <a:solidFill>
                  <a:srgbClr val="F98832"/>
                </a:solidFill>
                <a:latin typeface="Caveat Brush" pitchFamily="2" charset="0"/>
              </a:rPr>
              <a:t>Train the Trainer </a:t>
            </a:r>
            <a:r>
              <a:rPr lang="en-US" sz="3200" dirty="0">
                <a:latin typeface="Caveat Brush" pitchFamily="2" charset="0"/>
              </a:rPr>
              <a:t>– What you are experiencing right now!</a:t>
            </a:r>
          </a:p>
          <a:p>
            <a:pPr marL="342900" indent="-342900">
              <a:buClr>
                <a:schemeClr val="dk1"/>
              </a:buClr>
              <a:buSzPts val="2800"/>
              <a:buFont typeface="Arial"/>
              <a:buChar char="•"/>
            </a:pPr>
            <a:r>
              <a:rPr lang="en-US" sz="3200" kern="1200" dirty="0">
                <a:solidFill>
                  <a:srgbClr val="F98832"/>
                </a:solidFill>
                <a:latin typeface="Caveat Brush" pitchFamily="2" charset="0"/>
                <a:ea typeface="+mn-ea"/>
                <a:cs typeface="+mn-cs"/>
              </a:rPr>
              <a:t>Breathe Trainings </a:t>
            </a:r>
            <a:r>
              <a:rPr lang="en-US" sz="3200" kern="1200" dirty="0">
                <a:latin typeface="Caveat Brush" pitchFamily="2" charset="0"/>
                <a:ea typeface="+mn-ea"/>
                <a:cs typeface="+mn-cs"/>
              </a:rPr>
              <a:t>– The trainings you (and HEP) will deliver to staff at organizations</a:t>
            </a:r>
          </a:p>
          <a:p>
            <a:pPr marL="342900" indent="-342900">
              <a:buClr>
                <a:schemeClr val="dk1"/>
              </a:buClr>
              <a:buSzPts val="2800"/>
              <a:buFont typeface="Arial"/>
              <a:buChar char="•"/>
            </a:pPr>
            <a:endParaRPr lang="en-US" sz="2765" kern="1200" dirty="0">
              <a:latin typeface="Caveat Brush" pitchFamily="2" charset="0"/>
              <a:ea typeface="+mn-ea"/>
              <a:cs typeface="+mn-cs"/>
            </a:endParaRPr>
          </a:p>
        </p:txBody>
      </p:sp>
      <p:sp>
        <p:nvSpPr>
          <p:cNvPr id="13" name="Freeform 13">
            <a:extLst>
              <a:ext uri="{FF2B5EF4-FFF2-40B4-BE49-F238E27FC236}">
                <a16:creationId xmlns:a16="http://schemas.microsoft.com/office/drawing/2014/main" id="{4016D55C-8BA4-F860-2EF4-CDE923018F78}"/>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extLst>
      <p:ext uri="{BB962C8B-B14F-4D97-AF65-F5344CB8AC3E}">
        <p14:creationId xmlns:p14="http://schemas.microsoft.com/office/powerpoint/2010/main" val="296287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 calcmode="lin" valueType="num">
                                      <p:cBhvr additive="base">
                                        <p:cTn id="7"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 calcmode="lin" valueType="num">
                                      <p:cBhvr additive="base">
                                        <p:cTn id="13"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anim calcmode="lin" valueType="num">
                                      <p:cBhvr additive="base">
                                        <p:cTn id="19"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xEl>
                                              <p:pRg st="4" end="4"/>
                                            </p:txEl>
                                          </p:spTgt>
                                        </p:tgtEl>
                                        <p:attrNameLst>
                                          <p:attrName>style.visibility</p:attrName>
                                        </p:attrNameLst>
                                      </p:cBhvr>
                                      <p:to>
                                        <p:strVal val="visible"/>
                                      </p:to>
                                    </p:set>
                                    <p:anim calcmode="lin" valueType="num">
                                      <p:cBhvr additive="base">
                                        <p:cTn id="25"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xEl>
                                              <p:pRg st="5" end="5"/>
                                            </p:txEl>
                                          </p:spTgt>
                                        </p:tgtEl>
                                        <p:attrNameLst>
                                          <p:attrName>style.visibility</p:attrName>
                                        </p:attrNameLst>
                                      </p:cBhvr>
                                      <p:to>
                                        <p:strVal val="visible"/>
                                      </p:to>
                                    </p:set>
                                    <p:anim calcmode="lin" valueType="num">
                                      <p:cBhvr additive="base">
                                        <p:cTn id="31"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xEl>
                                              <p:pRg st="6" end="6"/>
                                            </p:txEl>
                                          </p:spTgt>
                                        </p:tgtEl>
                                        <p:attrNameLst>
                                          <p:attrName>style.visibility</p:attrName>
                                        </p:attrNameLst>
                                      </p:cBhvr>
                                      <p:to>
                                        <p:strVal val="visible"/>
                                      </p:to>
                                    </p:set>
                                    <p:anim calcmode="lin" valueType="num">
                                      <p:cBhvr additive="base">
                                        <p:cTn id="37" dur="500" fill="hold"/>
                                        <p:tgtEl>
                                          <p:spTgt spid="12">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2">
                                            <p:txEl>
                                              <p:pRg st="7" end="7"/>
                                            </p:txEl>
                                          </p:spTgt>
                                        </p:tgtEl>
                                        <p:attrNameLst>
                                          <p:attrName>style.visibility</p:attrName>
                                        </p:attrNameLst>
                                      </p:cBhvr>
                                      <p:to>
                                        <p:strVal val="visible"/>
                                      </p:to>
                                    </p:set>
                                    <p:animEffect transition="in" filter="fade">
                                      <p:cBhvr>
                                        <p:cTn id="43" dur="1000"/>
                                        <p:tgtEl>
                                          <p:spTgt spid="12">
                                            <p:txEl>
                                              <p:pRg st="7" end="7"/>
                                            </p:txEl>
                                          </p:spTgt>
                                        </p:tgtEl>
                                      </p:cBhvr>
                                    </p:animEffect>
                                    <p:anim calcmode="lin" valueType="num">
                                      <p:cBhvr>
                                        <p:cTn id="44" dur="1000" fill="hold"/>
                                        <p:tgtEl>
                                          <p:spTgt spid="12">
                                            <p:txEl>
                                              <p:pRg st="7" end="7"/>
                                            </p:txEl>
                                          </p:spTgt>
                                        </p:tgtEl>
                                        <p:attrNameLst>
                                          <p:attrName>ppt_x</p:attrName>
                                        </p:attrNameLst>
                                      </p:cBhvr>
                                      <p:tavLst>
                                        <p:tav tm="0">
                                          <p:val>
                                            <p:strVal val="#ppt_x"/>
                                          </p:val>
                                        </p:tav>
                                        <p:tav tm="100000">
                                          <p:val>
                                            <p:strVal val="#ppt_x"/>
                                          </p:val>
                                        </p:tav>
                                      </p:tavLst>
                                    </p:anim>
                                    <p:anim calcmode="lin" valueType="num">
                                      <p:cBhvr>
                                        <p:cTn id="45" dur="1000" fill="hold"/>
                                        <p:tgtEl>
                                          <p:spTgt spid="1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indiana with different colored squares&#10;&#10;AI-generated content may be incorrect.">
            <a:extLst>
              <a:ext uri="{FF2B5EF4-FFF2-40B4-BE49-F238E27FC236}">
                <a16:creationId xmlns:a16="http://schemas.microsoft.com/office/drawing/2014/main" id="{648AEBF4-A964-40A0-9F5D-0134DB15ED8F}"/>
              </a:ext>
            </a:extLst>
          </p:cNvPr>
          <p:cNvPicPr>
            <a:picLocks noChangeAspect="1"/>
          </p:cNvPicPr>
          <p:nvPr/>
        </p:nvPicPr>
        <p:blipFill>
          <a:blip r:embed="rId3"/>
          <a:stretch>
            <a:fillRect/>
          </a:stretch>
        </p:blipFill>
        <p:spPr>
          <a:xfrm>
            <a:off x="4509727" y="1138296"/>
            <a:ext cx="4351623" cy="5485107"/>
          </a:xfrm>
          <a:prstGeom prst="rect">
            <a:avLst/>
          </a:prstGeom>
        </p:spPr>
      </p:pic>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8587946" y="5375189"/>
            <a:ext cx="453542" cy="674142"/>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FUNDED PARTNERS - TFF </a:t>
            </a:r>
          </a:p>
        </p:txBody>
      </p:sp>
      <p:sp>
        <p:nvSpPr>
          <p:cNvPr id="12" name="TextBox 12"/>
          <p:cNvSpPr txBox="1"/>
          <p:nvPr/>
        </p:nvSpPr>
        <p:spPr>
          <a:xfrm>
            <a:off x="370780" y="1429038"/>
            <a:ext cx="4191893" cy="4431983"/>
          </a:xfrm>
          <a:prstGeom prst="rect">
            <a:avLst/>
          </a:prstGeom>
        </p:spPr>
        <p:txBody>
          <a:bodyPr wrap="square" lIns="0" tIns="0" rIns="0" bIns="0" rtlCol="0" anchor="t">
            <a:spAutoFit/>
          </a:bodyPr>
          <a:lstStyle/>
          <a:p>
            <a:pPr marL="457200" lvl="1" indent="-457200">
              <a:buClr>
                <a:schemeClr val="dk1"/>
              </a:buClr>
              <a:buSzPts val="2800"/>
              <a:buFont typeface="Arial" panose="020B0604020202020204" pitchFamily="34" charset="0"/>
              <a:buChar char="•"/>
            </a:pPr>
            <a:r>
              <a:rPr lang="en-US" sz="3200" dirty="0">
                <a:solidFill>
                  <a:schemeClr val="dk1"/>
                </a:solidFill>
                <a:latin typeface="Caveat Brush" pitchFamily="2" charset="0"/>
                <a:ea typeface="Calibri"/>
                <a:cs typeface="Calibri"/>
                <a:sym typeface="Calibri"/>
              </a:rPr>
              <a:t>Tobacco Free Families/ Breathe </a:t>
            </a:r>
            <a:r>
              <a:rPr lang="en-US" sz="2000" dirty="0">
                <a:solidFill>
                  <a:schemeClr val="dk1"/>
                </a:solidFill>
                <a:latin typeface="Caveat Brush" pitchFamily="2" charset="0"/>
                <a:ea typeface="Calibri"/>
                <a:cs typeface="Calibri"/>
                <a:sym typeface="Calibri"/>
              </a:rPr>
              <a:t>(used interchangeably!) </a:t>
            </a:r>
            <a:r>
              <a:rPr lang="en-US" sz="3200" dirty="0">
                <a:solidFill>
                  <a:schemeClr val="dk1"/>
                </a:solidFill>
                <a:latin typeface="Caveat Brush" pitchFamily="2" charset="0"/>
                <a:ea typeface="Calibri"/>
                <a:cs typeface="Calibri"/>
                <a:sym typeface="Calibri"/>
              </a:rPr>
              <a:t>Indicator was optional this grant cycle</a:t>
            </a:r>
          </a:p>
          <a:p>
            <a:pPr lvl="1">
              <a:buClr>
                <a:schemeClr val="dk1"/>
              </a:buClr>
              <a:buSzPts val="2800"/>
            </a:pPr>
            <a:endParaRPr lang="en-US" sz="3200" dirty="0">
              <a:solidFill>
                <a:schemeClr val="dk1"/>
              </a:solidFill>
              <a:latin typeface="Caveat Brush" pitchFamily="2" charset="0"/>
              <a:ea typeface="Calibri"/>
              <a:cs typeface="Calibri"/>
              <a:sym typeface="Calibri"/>
            </a:endParaRPr>
          </a:p>
          <a:p>
            <a:pPr marL="457200" lvl="1" indent="-457200">
              <a:buClr>
                <a:schemeClr val="dk1"/>
              </a:buClr>
              <a:buSzPts val="2800"/>
              <a:buFont typeface="Arial" panose="020B0604020202020204" pitchFamily="34" charset="0"/>
              <a:buChar char="•"/>
            </a:pPr>
            <a:r>
              <a:rPr lang="en-US" sz="3200" dirty="0">
                <a:solidFill>
                  <a:schemeClr val="dk1"/>
                </a:solidFill>
                <a:latin typeface="Caveat Brush" pitchFamily="2" charset="0"/>
                <a:ea typeface="Calibri"/>
                <a:cs typeface="Calibri"/>
                <a:sym typeface="Calibri"/>
              </a:rPr>
              <a:t>Collaboration with HEP &amp; Neighboring Counties is Encouraged!</a:t>
            </a:r>
          </a:p>
          <a:p>
            <a:pPr lvl="1">
              <a:buClr>
                <a:schemeClr val="dk1"/>
              </a:buClr>
              <a:buSzPts val="2800"/>
            </a:pPr>
            <a:endParaRPr lang="en-US" sz="3200" dirty="0">
              <a:solidFill>
                <a:schemeClr val="dk1"/>
              </a:solidFill>
              <a:latin typeface="Caveat Brush" pitchFamily="2" charset="0"/>
              <a:ea typeface="Calibri"/>
              <a:cs typeface="Calibri"/>
              <a:sym typeface="Calibri"/>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extLst>
      <p:ext uri="{BB962C8B-B14F-4D97-AF65-F5344CB8AC3E}">
        <p14:creationId xmlns:p14="http://schemas.microsoft.com/office/powerpoint/2010/main" val="253013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6956</TotalTime>
  <Words>3607</Words>
  <Application>Microsoft Office PowerPoint</Application>
  <PresentationFormat>On-screen Show (4:3)</PresentationFormat>
  <Paragraphs>308</Paragraphs>
  <Slides>35</Slides>
  <Notes>35</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Calibri</vt:lpstr>
      <vt:lpstr>Atma</vt:lpstr>
      <vt:lpstr>Caveat Brush</vt:lpstr>
      <vt:lpstr>Calibri Light</vt:lpstr>
      <vt:lpstr>Arial</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Please Complete  Pre-Assessment</dc:title>
  <dc:creator>Tanya Shelburne</dc:creator>
  <cp:lastModifiedBy>Tanya Shelburne</cp:lastModifiedBy>
  <cp:revision>59</cp:revision>
  <dcterms:modified xsi:type="dcterms:W3CDTF">2025-09-19T15:42:53Z</dcterms:modified>
</cp:coreProperties>
</file>