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459" r:id="rId2"/>
    <p:sldId id="261" r:id="rId3"/>
    <p:sldId id="453" r:id="rId4"/>
    <p:sldId id="454" r:id="rId5"/>
    <p:sldId id="455" r:id="rId6"/>
    <p:sldId id="456" r:id="rId7"/>
    <p:sldId id="457" r:id="rId8"/>
    <p:sldId id="2146847493" r:id="rId9"/>
    <p:sldId id="267" r:id="rId10"/>
  </p:sldIdLst>
  <p:sldSz cx="9144000" cy="6858000" type="screen4x3"/>
  <p:notesSz cx="7102475" cy="9388475"/>
  <p:embeddedFontLst>
    <p:embeddedFont>
      <p:font typeface="Arial Black" panose="020B0A04020102020204" pitchFamily="34" charset="0"/>
      <p:bold r:id="rId12"/>
    </p:embeddedFont>
    <p:embeddedFont>
      <p:font typeface="Franklin Gothic Demi Cond" panose="020B0706030402020204" pitchFamily="34" charset="0"/>
      <p:regular r:id="rId13"/>
      <p:bold r:id="rId14"/>
    </p:embeddedFont>
    <p:embeddedFont>
      <p:font typeface="Impact" panose="020B0806030902050204" pitchFamily="34" charset="0"/>
      <p:regular r:id="rId15"/>
    </p:embeddedFont>
    <p:embeddedFont>
      <p:font typeface="Libre Franklin" pitchFamily="2" charset="0"/>
      <p:regular r:id="rId16"/>
      <p:bold r:id="rId17"/>
      <p:italic r:id="rId18"/>
      <p:boldItalic r:id="rId19"/>
    </p:embeddedFont>
    <p:embeddedFont>
      <p:font typeface="Verdana" panose="020B060403050404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EE80"/>
    <a:srgbClr val="F988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E2E114-1DAD-45DA-A5ED-F48C854E0165}" v="1" dt="2025-08-29T13:00:41.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MasterView">
  <p:normalViewPr>
    <p:restoredLeft sz="34843" autoAdjust="0"/>
    <p:restoredTop sz="68643" autoAdjust="0"/>
  </p:normalViewPr>
  <p:slideViewPr>
    <p:cSldViewPr snapToGrid="0">
      <p:cViewPr varScale="1">
        <p:scale>
          <a:sx n="48" d="100"/>
          <a:sy n="48" d="100"/>
        </p:scale>
        <p:origin x="77" y="269"/>
      </p:cViewPr>
      <p:guideLst>
        <p:guide orient="horz" pos="2160"/>
        <p:guide pos="2880"/>
      </p:guideLst>
    </p:cSldViewPr>
  </p:slideViewPr>
  <p:notesTextViewPr>
    <p:cViewPr>
      <p:scale>
        <a:sx n="50" d="100"/>
        <a:sy n="50" d="100"/>
      </p:scale>
      <p:origin x="0" y="0"/>
    </p:cViewPr>
  </p:notesTextViewPr>
  <p:notesViewPr>
    <p:cSldViewPr snapToGrid="0">
      <p:cViewPr varScale="1">
        <p:scale>
          <a:sx n="61" d="100"/>
          <a:sy n="61" d="100"/>
        </p:scale>
        <p:origin x="888" y="43"/>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helburne" userId="5a8aca72b4acc242" providerId="LiveId" clId="{6FE2E114-1DAD-45DA-A5ED-F48C854E0165}"/>
    <pc:docChg chg="undo redo custSel addSld delSld modSld modNotesMaster">
      <pc:chgData name="Tanya Shelburne" userId="5a8aca72b4acc242" providerId="LiveId" clId="{6FE2E114-1DAD-45DA-A5ED-F48C854E0165}" dt="2025-08-29T13:00:41.287" v="682" actId="255"/>
      <pc:docMkLst>
        <pc:docMk/>
      </pc:docMkLst>
      <pc:sldChg chg="modNotesTx">
        <pc:chgData name="Tanya Shelburne" userId="5a8aca72b4acc242" providerId="LiveId" clId="{6FE2E114-1DAD-45DA-A5ED-F48C854E0165}" dt="2025-08-25T18:07:11.280" v="134" actId="20577"/>
        <pc:sldMkLst>
          <pc:docMk/>
          <pc:sldMk cId="0" sldId="261"/>
        </pc:sldMkLst>
      </pc:sldChg>
      <pc:sldChg chg="modNotesTx">
        <pc:chgData name="Tanya Shelburne" userId="5a8aca72b4acc242" providerId="LiveId" clId="{6FE2E114-1DAD-45DA-A5ED-F48C854E0165}" dt="2025-08-25T18:14:26.643" v="681" actId="255"/>
        <pc:sldMkLst>
          <pc:docMk/>
          <pc:sldMk cId="0" sldId="267"/>
        </pc:sldMkLst>
      </pc:sldChg>
      <pc:sldChg chg="del">
        <pc:chgData name="Tanya Shelburne" userId="5a8aca72b4acc242" providerId="LiveId" clId="{6FE2E114-1DAD-45DA-A5ED-F48C854E0165}" dt="2025-08-25T18:05:18.150" v="7" actId="47"/>
        <pc:sldMkLst>
          <pc:docMk/>
          <pc:sldMk cId="408583405" sldId="415"/>
        </pc:sldMkLst>
      </pc:sldChg>
      <pc:sldChg chg="add del">
        <pc:chgData name="Tanya Shelburne" userId="5a8aca72b4acc242" providerId="LiveId" clId="{6FE2E114-1DAD-45DA-A5ED-F48C854E0165}" dt="2025-08-25T18:05:47.836" v="10" actId="47"/>
        <pc:sldMkLst>
          <pc:docMk/>
          <pc:sldMk cId="4079122304" sldId="416"/>
        </pc:sldMkLst>
      </pc:sldChg>
      <pc:sldChg chg="del">
        <pc:chgData name="Tanya Shelburne" userId="5a8aca72b4acc242" providerId="LiveId" clId="{6FE2E114-1DAD-45DA-A5ED-F48C854E0165}" dt="2025-08-25T18:05:11.221" v="6" actId="47"/>
        <pc:sldMkLst>
          <pc:docMk/>
          <pc:sldMk cId="228542728" sldId="429"/>
        </pc:sldMkLst>
      </pc:sldChg>
      <pc:sldChg chg="del">
        <pc:chgData name="Tanya Shelburne" userId="5a8aca72b4acc242" providerId="LiveId" clId="{6FE2E114-1DAD-45DA-A5ED-F48C854E0165}" dt="2025-08-25T18:06:02.123" v="26" actId="47"/>
        <pc:sldMkLst>
          <pc:docMk/>
          <pc:sldMk cId="1364903342" sldId="442"/>
        </pc:sldMkLst>
      </pc:sldChg>
      <pc:sldChg chg="modNotesTx">
        <pc:chgData name="Tanya Shelburne" userId="5a8aca72b4acc242" providerId="LiveId" clId="{6FE2E114-1DAD-45DA-A5ED-F48C854E0165}" dt="2025-08-25T18:08:01.762" v="178" actId="20577"/>
        <pc:sldMkLst>
          <pc:docMk/>
          <pc:sldMk cId="3954148849" sldId="453"/>
        </pc:sldMkLst>
      </pc:sldChg>
      <pc:sldChg chg="modNotesTx">
        <pc:chgData name="Tanya Shelburne" userId="5a8aca72b4acc242" providerId="LiveId" clId="{6FE2E114-1DAD-45DA-A5ED-F48C854E0165}" dt="2025-08-25T18:08:50.629" v="308" actId="20577"/>
        <pc:sldMkLst>
          <pc:docMk/>
          <pc:sldMk cId="1790978861" sldId="455"/>
        </pc:sldMkLst>
      </pc:sldChg>
      <pc:sldChg chg="modNotesTx">
        <pc:chgData name="Tanya Shelburne" userId="5a8aca72b4acc242" providerId="LiveId" clId="{6FE2E114-1DAD-45DA-A5ED-F48C854E0165}" dt="2025-08-25T18:09:58.487" v="444" actId="20577"/>
        <pc:sldMkLst>
          <pc:docMk/>
          <pc:sldMk cId="1851231067" sldId="456"/>
        </pc:sldMkLst>
      </pc:sldChg>
      <pc:sldChg chg="modNotesTx">
        <pc:chgData name="Tanya Shelburne" userId="5a8aca72b4acc242" providerId="LiveId" clId="{6FE2E114-1DAD-45DA-A5ED-F48C854E0165}" dt="2025-08-25T18:10:40.885" v="511" actId="20577"/>
        <pc:sldMkLst>
          <pc:docMk/>
          <pc:sldMk cId="2656108504" sldId="457"/>
        </pc:sldMkLst>
      </pc:sldChg>
      <pc:sldChg chg="del">
        <pc:chgData name="Tanya Shelburne" userId="5a8aca72b4acc242" providerId="LiveId" clId="{6FE2E114-1DAD-45DA-A5ED-F48C854E0165}" dt="2025-08-25T18:05:09.487" v="4" actId="47"/>
        <pc:sldMkLst>
          <pc:docMk/>
          <pc:sldMk cId="3911956213" sldId="460"/>
        </pc:sldMkLst>
      </pc:sldChg>
      <pc:sldChg chg="del">
        <pc:chgData name="Tanya Shelburne" userId="5a8aca72b4acc242" providerId="LiveId" clId="{6FE2E114-1DAD-45DA-A5ED-F48C854E0165}" dt="2025-08-25T18:05:54.694" v="18" actId="47"/>
        <pc:sldMkLst>
          <pc:docMk/>
          <pc:sldMk cId="4134955069" sldId="462"/>
        </pc:sldMkLst>
      </pc:sldChg>
      <pc:sldChg chg="del">
        <pc:chgData name="Tanya Shelburne" userId="5a8aca72b4acc242" providerId="LiveId" clId="{6FE2E114-1DAD-45DA-A5ED-F48C854E0165}" dt="2025-08-25T18:05:52.190" v="15" actId="47"/>
        <pc:sldMkLst>
          <pc:docMk/>
          <pc:sldMk cId="2684789275" sldId="463"/>
        </pc:sldMkLst>
      </pc:sldChg>
      <pc:sldChg chg="del">
        <pc:chgData name="Tanya Shelburne" userId="5a8aca72b4acc242" providerId="LiveId" clId="{6FE2E114-1DAD-45DA-A5ED-F48C854E0165}" dt="2025-08-25T18:05:54.033" v="17" actId="47"/>
        <pc:sldMkLst>
          <pc:docMk/>
          <pc:sldMk cId="300272165" sldId="464"/>
        </pc:sldMkLst>
      </pc:sldChg>
      <pc:sldChg chg="del">
        <pc:chgData name="Tanya Shelburne" userId="5a8aca72b4acc242" providerId="LiveId" clId="{6FE2E114-1DAD-45DA-A5ED-F48C854E0165}" dt="2025-08-25T18:05:53.016" v="16" actId="47"/>
        <pc:sldMkLst>
          <pc:docMk/>
          <pc:sldMk cId="3085389116" sldId="465"/>
        </pc:sldMkLst>
      </pc:sldChg>
      <pc:sldChg chg="del">
        <pc:chgData name="Tanya Shelburne" userId="5a8aca72b4acc242" providerId="LiveId" clId="{6FE2E114-1DAD-45DA-A5ED-F48C854E0165}" dt="2025-08-25T18:05:51.283" v="14" actId="47"/>
        <pc:sldMkLst>
          <pc:docMk/>
          <pc:sldMk cId="981181631" sldId="466"/>
        </pc:sldMkLst>
      </pc:sldChg>
      <pc:sldChg chg="del">
        <pc:chgData name="Tanya Shelburne" userId="5a8aca72b4acc242" providerId="LiveId" clId="{6FE2E114-1DAD-45DA-A5ED-F48C854E0165}" dt="2025-08-25T18:05:50.671" v="13" actId="47"/>
        <pc:sldMkLst>
          <pc:docMk/>
          <pc:sldMk cId="153544691" sldId="2146847485"/>
        </pc:sldMkLst>
      </pc:sldChg>
      <pc:sldChg chg="del">
        <pc:chgData name="Tanya Shelburne" userId="5a8aca72b4acc242" providerId="LiveId" clId="{6FE2E114-1DAD-45DA-A5ED-F48C854E0165}" dt="2025-08-25T18:05:10.204" v="5" actId="47"/>
        <pc:sldMkLst>
          <pc:docMk/>
          <pc:sldMk cId="163200558" sldId="2146847486"/>
        </pc:sldMkLst>
      </pc:sldChg>
      <pc:sldChg chg="del">
        <pc:chgData name="Tanya Shelburne" userId="5a8aca72b4acc242" providerId="LiveId" clId="{6FE2E114-1DAD-45DA-A5ED-F48C854E0165}" dt="2025-08-25T18:06:00.232" v="24" actId="47"/>
        <pc:sldMkLst>
          <pc:docMk/>
          <pc:sldMk cId="4187985741" sldId="2146847490"/>
        </pc:sldMkLst>
      </pc:sldChg>
      <pc:sldChg chg="modNotesTx">
        <pc:chgData name="Tanya Shelburne" userId="5a8aca72b4acc242" providerId="LiveId" clId="{6FE2E114-1DAD-45DA-A5ED-F48C854E0165}" dt="2025-08-25T18:14:16.332" v="680" actId="20577"/>
        <pc:sldMkLst>
          <pc:docMk/>
          <pc:sldMk cId="3406958988" sldId="2146847493"/>
        </pc:sldMkLst>
      </pc:sldChg>
      <pc:sldChg chg="del">
        <pc:chgData name="Tanya Shelburne" userId="5a8aca72b4acc242" providerId="LiveId" clId="{6FE2E114-1DAD-45DA-A5ED-F48C854E0165}" dt="2025-08-25T18:05:08.595" v="3" actId="47"/>
        <pc:sldMkLst>
          <pc:docMk/>
          <pc:sldMk cId="2557350647" sldId="2146847499"/>
        </pc:sldMkLst>
      </pc:sldChg>
      <pc:sldChg chg="del">
        <pc:chgData name="Tanya Shelburne" userId="5a8aca72b4acc242" providerId="LiveId" clId="{6FE2E114-1DAD-45DA-A5ED-F48C854E0165}" dt="2025-08-25T18:05:06.039" v="0" actId="47"/>
        <pc:sldMkLst>
          <pc:docMk/>
          <pc:sldMk cId="45522603" sldId="2146847513"/>
        </pc:sldMkLst>
      </pc:sldChg>
      <pc:sldChg chg="del">
        <pc:chgData name="Tanya Shelburne" userId="5a8aca72b4acc242" providerId="LiveId" clId="{6FE2E114-1DAD-45DA-A5ED-F48C854E0165}" dt="2025-08-25T18:05:06.858" v="1" actId="47"/>
        <pc:sldMkLst>
          <pc:docMk/>
          <pc:sldMk cId="0" sldId="2146847514"/>
        </pc:sldMkLst>
      </pc:sldChg>
      <pc:sldChg chg="del">
        <pc:chgData name="Tanya Shelburne" userId="5a8aca72b4acc242" providerId="LiveId" clId="{6FE2E114-1DAD-45DA-A5ED-F48C854E0165}" dt="2025-08-25T18:05:07.883" v="2" actId="47"/>
        <pc:sldMkLst>
          <pc:docMk/>
          <pc:sldMk cId="2636955706" sldId="2146847515"/>
        </pc:sldMkLst>
      </pc:sldChg>
      <pc:sldChg chg="del">
        <pc:chgData name="Tanya Shelburne" userId="5a8aca72b4acc242" providerId="LiveId" clId="{6FE2E114-1DAD-45DA-A5ED-F48C854E0165}" dt="2025-08-25T18:06:00.837" v="25" actId="47"/>
        <pc:sldMkLst>
          <pc:docMk/>
          <pc:sldMk cId="2204512657" sldId="2146847516"/>
        </pc:sldMkLst>
      </pc:sldChg>
      <pc:sldChg chg="del">
        <pc:chgData name="Tanya Shelburne" userId="5a8aca72b4acc242" providerId="LiveId" clId="{6FE2E114-1DAD-45DA-A5ED-F48C854E0165}" dt="2025-08-25T18:05:59.249" v="23" actId="47"/>
        <pc:sldMkLst>
          <pc:docMk/>
          <pc:sldMk cId="3696319049" sldId="2146847517"/>
        </pc:sldMkLst>
      </pc:sldChg>
      <pc:sldChg chg="del">
        <pc:chgData name="Tanya Shelburne" userId="5a8aca72b4acc242" providerId="LiveId" clId="{6FE2E114-1DAD-45DA-A5ED-F48C854E0165}" dt="2025-08-25T18:05:58.164" v="22" actId="47"/>
        <pc:sldMkLst>
          <pc:docMk/>
          <pc:sldMk cId="2453425250" sldId="2146847518"/>
        </pc:sldMkLst>
      </pc:sldChg>
      <pc:sldChg chg="del">
        <pc:chgData name="Tanya Shelburne" userId="5a8aca72b4acc242" providerId="LiveId" clId="{6FE2E114-1DAD-45DA-A5ED-F48C854E0165}" dt="2025-08-25T18:05:57.043" v="21" actId="47"/>
        <pc:sldMkLst>
          <pc:docMk/>
          <pc:sldMk cId="2224489719" sldId="2146847519"/>
        </pc:sldMkLst>
      </pc:sldChg>
      <pc:sldChg chg="del">
        <pc:chgData name="Tanya Shelburne" userId="5a8aca72b4acc242" providerId="LiveId" clId="{6FE2E114-1DAD-45DA-A5ED-F48C854E0165}" dt="2025-08-25T18:05:56.149" v="20" actId="47"/>
        <pc:sldMkLst>
          <pc:docMk/>
          <pc:sldMk cId="1561004474" sldId="2146847520"/>
        </pc:sldMkLst>
      </pc:sldChg>
      <pc:sldChg chg="del">
        <pc:chgData name="Tanya Shelburne" userId="5a8aca72b4acc242" providerId="LiveId" clId="{6FE2E114-1DAD-45DA-A5ED-F48C854E0165}" dt="2025-08-25T18:05:55.355" v="19" actId="47"/>
        <pc:sldMkLst>
          <pc:docMk/>
          <pc:sldMk cId="2839953900" sldId="2146847521"/>
        </pc:sldMkLst>
      </pc:sldChg>
      <pc:sldChg chg="del">
        <pc:chgData name="Tanya Shelburne" userId="5a8aca72b4acc242" providerId="LiveId" clId="{6FE2E114-1DAD-45DA-A5ED-F48C854E0165}" dt="2025-08-25T18:05:49.870" v="12" actId="47"/>
        <pc:sldMkLst>
          <pc:docMk/>
          <pc:sldMk cId="573548372" sldId="2146847522"/>
        </pc:sldMkLst>
      </pc:sldChg>
      <pc:sldChg chg="del">
        <pc:chgData name="Tanya Shelburne" userId="5a8aca72b4acc242" providerId="LiveId" clId="{6FE2E114-1DAD-45DA-A5ED-F48C854E0165}" dt="2025-08-25T18:05:48.931" v="11" actId="47"/>
        <pc:sldMkLst>
          <pc:docMk/>
          <pc:sldMk cId="2628297459" sldId="2146847523"/>
        </pc:sldMkLst>
      </pc:sldChg>
      <pc:sldMasterChg chg="delSldLayout">
        <pc:chgData name="Tanya Shelburne" userId="5a8aca72b4acc242" providerId="LiveId" clId="{6FE2E114-1DAD-45DA-A5ED-F48C854E0165}" dt="2025-08-25T18:06:02.123" v="26" actId="47"/>
        <pc:sldMasterMkLst>
          <pc:docMk/>
          <pc:sldMasterMk cId="0" sldId="2147483659"/>
        </pc:sldMasterMkLst>
        <pc:sldLayoutChg chg="del">
          <pc:chgData name="Tanya Shelburne" userId="5a8aca72b4acc242" providerId="LiveId" clId="{6FE2E114-1DAD-45DA-A5ED-F48C854E0165}" dt="2025-08-25T18:06:02.123" v="26" actId="47"/>
          <pc:sldLayoutMkLst>
            <pc:docMk/>
            <pc:sldMasterMk cId="0" sldId="2147483659"/>
            <pc:sldLayoutMk cId="0" sldId="214748365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163" cy="469900"/>
          </a:xfrm>
          <a:prstGeom prst="rect">
            <a:avLst/>
          </a:prstGeom>
          <a:noFill/>
          <a:ln>
            <a:noFill/>
          </a:ln>
        </p:spPr>
        <p:txBody>
          <a:bodyPr spcFirstLastPara="1" wrap="square" lIns="94225" tIns="47100" rIns="94225" bIns="471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 name="Google Shape;4;n"/>
          <p:cNvSpPr txBox="1">
            <a:spLocks noGrp="1"/>
          </p:cNvSpPr>
          <p:nvPr>
            <p:ph type="dt" idx="10"/>
          </p:nvPr>
        </p:nvSpPr>
        <p:spPr>
          <a:xfrm>
            <a:off x="4022725" y="0"/>
            <a:ext cx="3078163" cy="469900"/>
          </a:xfrm>
          <a:prstGeom prst="rect">
            <a:avLst/>
          </a:prstGeom>
          <a:noFill/>
          <a:ln>
            <a:noFill/>
          </a:ln>
        </p:spPr>
        <p:txBody>
          <a:bodyPr spcFirstLastPara="1" wrap="square" lIns="94225" tIns="47100" rIns="94225" bIns="471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 name="Google Shape;5;n"/>
          <p:cNvSpPr>
            <a:spLocks noGrp="1" noRot="1" noChangeAspect="1"/>
          </p:cNvSpPr>
          <p:nvPr>
            <p:ph type="sldImg" idx="3"/>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916988"/>
            <a:ext cx="3078163" cy="469900"/>
          </a:xfrm>
          <a:prstGeom prst="rect">
            <a:avLst/>
          </a:prstGeom>
          <a:noFill/>
          <a:ln>
            <a:noFill/>
          </a:ln>
        </p:spPr>
        <p:txBody>
          <a:bodyPr spcFirstLastPara="1" wrap="square" lIns="94225" tIns="47100" rIns="94225" bIns="471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 name="Google Shape;8;n"/>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92809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Announce that we will be playing Family Feud to test what we know about tobacco.</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are going to have a little fun with this…and play Family Feud!!! I’m guessing we may have at least a few competitive people in this group so this should be fun!”</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p:txBody>
      </p:sp>
      <p:sp>
        <p:nvSpPr>
          <p:cNvPr id="4" name="Slide Number Placeholder 3"/>
          <p:cNvSpPr>
            <a:spLocks noGrp="1"/>
          </p:cNvSpPr>
          <p:nvPr>
            <p:ph type="sldNum" sz="quarter" idx="5"/>
          </p:nvPr>
        </p:nvSpPr>
        <p:spPr/>
        <p:txBody>
          <a:bodyPr/>
          <a:lstStyle/>
          <a:p>
            <a:pPr>
              <a:defRPr/>
            </a:pPr>
            <a:fld id="{3801DBC3-F680-453C-889A-87C10CD44844}" type="slidenum">
              <a:rPr lang="en-US" altLang="en-US" smtClean="0"/>
              <a:pPr>
                <a:defRPr/>
              </a:pPr>
              <a:t>1</a:t>
            </a:fld>
            <a:endParaRPr lang="en-US" altLang="en-US"/>
          </a:p>
        </p:txBody>
      </p:sp>
    </p:spTree>
    <p:extLst>
      <p:ext uri="{BB962C8B-B14F-4D97-AF65-F5344CB8AC3E}">
        <p14:creationId xmlns:p14="http://schemas.microsoft.com/office/powerpoint/2010/main" val="902463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2" name="Google Shape;132;p6: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Review the structure for how to play Family Feud.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Dry erase board and markers or newsprint to keep the score on. The Family Feud Cheat Sheet so you know which answers to reveal.</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a:t>
            </a:r>
            <a:r>
              <a:rPr lang="en-US" i="0" dirty="0"/>
              <a:t>For the virtual version of Family Feud have everyone play individually. </a:t>
            </a:r>
            <a:r>
              <a:rPr lang="en-US" i="0" baseline="0" dirty="0"/>
              <a:t>Instruct participants to type just</a:t>
            </a:r>
            <a:r>
              <a:rPr lang="en-US" altLang="en-US" i="0" baseline="0" dirty="0"/>
              <a:t> ONE answer in the chat box after the question appears. Read the responses aloud and identify who earned the points as you click the correct answers on the game board (using the cheat sheet). It will be very helpful to have a co-host to assist with tracking points, especially if you have a big group! </a:t>
            </a: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“This is a modified version of Family Feud, where I get to decide which family you are on! So everyone on this side of the room will be on one team and this side will be on the other team. Decide who will be your team’s spokesperson and pick a name for your team/Family</a:t>
            </a:r>
            <a:r>
              <a:rPr lang="en-US" i="0" dirty="0"/>
              <a:t>. (Give them a minute to do that.) </a:t>
            </a:r>
            <a:r>
              <a:rPr lang="en-US" i="1" dirty="0"/>
              <a:t>The team leader with the closest birthday will go first. Then we will take turns going back and forth providing a guess at the posted survey question. In this version of Family Feud All correct answers are worth 10 points as no answer is considered “better” than another. Are we ready to play?”</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a:t>
            </a:r>
            <a:r>
              <a:rPr lang="en-US" i="0" dirty="0"/>
              <a:t>Use your cheesiest Game Show voice and divide the participants into 2 groups and ask them to pick a leader/spokesperson. The team leader with the closest upcoming birthday goes first. Ask for a volunteer or have your co-trainer record the score on paper or a dry erase board. Have teams rotate providing answers to each of the posted survey questions.</a:t>
            </a:r>
            <a:r>
              <a:rPr lang="en-US" b="0" i="0" dirty="0"/>
              <a:t> </a:t>
            </a:r>
            <a:r>
              <a:rPr lang="en-US" b="1" i="0" dirty="0"/>
              <a:t>For example: </a:t>
            </a:r>
            <a:r>
              <a:rPr lang="en-US" i="0" dirty="0"/>
              <a:t>Question 1-What common products are used to deliver nicotine to the body?</a:t>
            </a:r>
            <a:endParaRPr i="0" dirty="0"/>
          </a:p>
          <a:p>
            <a:pPr marL="0" lvl="0" indent="0" algn="l" rtl="0">
              <a:spcBef>
                <a:spcPts val="360"/>
              </a:spcBef>
              <a:spcAft>
                <a:spcPts val="0"/>
              </a:spcAft>
              <a:buNone/>
            </a:pPr>
            <a:r>
              <a:rPr lang="en-US" i="0" dirty="0"/>
              <a:t>Team 1 guesses * Cigarettes*-CORRECT- </a:t>
            </a:r>
            <a:r>
              <a:rPr lang="en-US" b="1" i="0" dirty="0"/>
              <a:t>10 Points goes to Team 1…</a:t>
            </a:r>
            <a:r>
              <a:rPr lang="en-US" i="0" dirty="0"/>
              <a:t>It is now </a:t>
            </a:r>
            <a:r>
              <a:rPr lang="en-US" b="1" i="0" dirty="0"/>
              <a:t>Team 2’s turn ON THE SAME QUESTION</a:t>
            </a:r>
            <a:r>
              <a:rPr lang="en-US" i="0" dirty="0"/>
              <a:t>! (question 1) Team 2 guesses *Toilet Bowl Plunger*- </a:t>
            </a:r>
            <a:r>
              <a:rPr lang="en-US" b="1" i="0" dirty="0"/>
              <a:t>INCORRECT- No points go to Team 2…It is Team 1’s turn again. </a:t>
            </a:r>
          </a:p>
          <a:p>
            <a:pPr marL="0" lvl="0" indent="0" algn="l" rtl="0">
              <a:spcBef>
                <a:spcPts val="360"/>
              </a:spcBef>
              <a:spcAft>
                <a:spcPts val="0"/>
              </a:spcAft>
              <a:buNone/>
            </a:pPr>
            <a:endParaRPr lang="en-US" b="1" i="0"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i="0" dirty="0"/>
              <a:t>Continue alternating turns until all questions have been answered. Answers can be revealed individually by clicking on the correct number. (see cheat sheet) After each answer is revealed, you can fill in with some additional info and tobacco education on that particular topic. All correct answers are worth 10 points as no answer is considered “better” than another, they are either correct or incorrect.</a:t>
            </a:r>
            <a:endParaRPr i="0" dirty="0"/>
          </a:p>
          <a:p>
            <a:pPr marL="0" lvl="0" indent="0" algn="l" rtl="0">
              <a:spcBef>
                <a:spcPts val="360"/>
              </a:spcBef>
              <a:spcAft>
                <a:spcPts val="0"/>
              </a:spcAft>
              <a:buNone/>
            </a:pPr>
            <a:endParaRPr lang="en-US" i="0" dirty="0"/>
          </a:p>
          <a:p>
            <a:pPr marL="0" lvl="0" indent="0" algn="l" rtl="0">
              <a:spcBef>
                <a:spcPts val="360"/>
              </a:spcBef>
              <a:spcAft>
                <a:spcPts val="0"/>
              </a:spcAft>
              <a:buNone/>
            </a:pPr>
            <a:r>
              <a:rPr lang="en-US" i="0" dirty="0"/>
              <a:t>If a team comes up with an answer that is not listed as a correct answer on the board, but you feel it is still a good/correct response you can use your own discretion to award that team with 10 points. If correct answers are still remaining on the board but both teams have had a turn and didn’t come up with one of the remaining responses or you are running short on time, simply reveal the remaining correct answer(s) and move on to the next question.</a:t>
            </a:r>
            <a:endParaRPr i="0" dirty="0"/>
          </a:p>
          <a:p>
            <a:pPr marL="0" lvl="0" indent="0" algn="l" rtl="0">
              <a:spcBef>
                <a:spcPts val="360"/>
              </a:spcBef>
              <a:spcAft>
                <a:spcPts val="0"/>
              </a:spcAft>
              <a:buNone/>
            </a:pPr>
            <a:endParaRPr i="0" dirty="0"/>
          </a:p>
        </p:txBody>
      </p:sp>
      <p:sp>
        <p:nvSpPr>
          <p:cNvPr id="133" name="Google Shape;133;p6: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1453475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common tobacco products.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(When first opening</a:t>
            </a:r>
            <a:r>
              <a:rPr lang="en-US" baseline="0" dirty="0"/>
              <a:t> these slides either wait for numbers to appear or push the right arrow key</a:t>
            </a:r>
            <a:r>
              <a:rPr lang="en-US" b="1" baseline="0" dirty="0"/>
              <a:t> </a:t>
            </a:r>
            <a:r>
              <a:rPr lang="en-US" baseline="0" dirty="0"/>
              <a:t>to show numbers.)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i="0" dirty="0"/>
              <a:t>“(Team 1) </a:t>
            </a:r>
            <a:r>
              <a:rPr lang="en-US" i="1" dirty="0"/>
              <a:t>will go first and the question is What common products are used to deliver nicotine to the body</a:t>
            </a:r>
            <a:r>
              <a:rPr lang="en-US" i="0" dirty="0"/>
              <a:t>? (Team 1 provides an answer. Use the Family Feud Cheat sheet to know which number on the board corresponds to that answer.</a:t>
            </a:r>
            <a:r>
              <a:rPr lang="en-US" i="0" baseline="0" dirty="0"/>
              <a:t> </a:t>
            </a:r>
            <a:r>
              <a:rPr lang="en-US" i="1" baseline="0" dirty="0"/>
              <a:t>C</a:t>
            </a:r>
            <a:r>
              <a:rPr lang="en-US" baseline="0" dirty="0"/>
              <a:t>lick on that number to reveal the answer and give that team 10 points.) “(Team 2) </a:t>
            </a:r>
            <a:r>
              <a:rPr lang="en-US" i="1" baseline="0" dirty="0"/>
              <a:t>Now it is your turn to answer the same question.”</a:t>
            </a:r>
            <a:r>
              <a:rPr lang="en-US" baseline="0" dirty="0"/>
              <a:t> (Keep alternating between teams until all answers are revealed or until both teams fail to get a correct answer and then reveal any remaining answers.) </a:t>
            </a:r>
            <a:r>
              <a:rPr lang="en-US" i="1" baseline="0" dirty="0"/>
              <a:t>“Great job everyone! There are lots of tobacco products on the market these days, so it is helpful to know a little about the various products.”  </a:t>
            </a:r>
            <a:r>
              <a:rPr lang="en-US" i="0" baseline="0" dirty="0"/>
              <a:t>(Give some background information about each of these products, especially emerging or new versions of these products and share how NRT are proven to help people step down their tobacco use. Then click </a:t>
            </a:r>
            <a:r>
              <a:rPr lang="en-US" baseline="0" dirty="0"/>
              <a:t>the right arrow key to advance to the next question/slide.) </a:t>
            </a:r>
          </a:p>
          <a:p>
            <a:endParaRPr lang="en-US" dirty="0"/>
          </a:p>
        </p:txBody>
      </p:sp>
      <p:sp>
        <p:nvSpPr>
          <p:cNvPr id="4" name="Slide Number Placeholder 3"/>
          <p:cNvSpPr>
            <a:spLocks noGrp="1"/>
          </p:cNvSpPr>
          <p:nvPr>
            <p:ph type="sldNum" sz="quarter" idx="10"/>
          </p:nvPr>
        </p:nvSpPr>
        <p:spPr/>
        <p:txBody>
          <a:bodyPr/>
          <a:lstStyle/>
          <a:p>
            <a:fld id="{931E167C-7CB8-4F39-A636-E67C8803ED1A}" type="slidenum">
              <a:rPr lang="en-US" smtClean="0"/>
              <a:t>3</a:t>
            </a:fld>
            <a:endParaRPr lang="en-US"/>
          </a:p>
        </p:txBody>
      </p:sp>
    </p:spTree>
    <p:extLst>
      <p:ext uri="{BB962C8B-B14F-4D97-AF65-F5344CB8AC3E}">
        <p14:creationId xmlns:p14="http://schemas.microsoft.com/office/powerpoint/2010/main" val="3602688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who is at risk for secondhand smoke exposure.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0" dirty="0"/>
              <a:t>“(Team X) </a:t>
            </a:r>
            <a:r>
              <a:rPr lang="en-US" i="1" dirty="0"/>
              <a:t>will go next and the question is Who is at risk for secondhand smoke exposure? </a:t>
            </a:r>
            <a:r>
              <a:rPr lang="en-US" baseline="0" dirty="0"/>
              <a:t>(Keep alternating between teams until all answers are revealed or until both teams fail to get a correct answer and then reveal any remaining answers. If “Everyone” is guessed first, then ask what are some other key groups that we know are especially vulnerable to secondhand smoke.) </a:t>
            </a:r>
            <a:r>
              <a:rPr lang="en-US" i="1" baseline="0" dirty="0"/>
              <a:t>“Awesome job again! Everyone is at risk for secondhand smoke and the work you are doing to educate families is extremely important as we all want to protect our children from the negative effects of tobacco.”  (</a:t>
            </a:r>
            <a:r>
              <a:rPr lang="en-US" baseline="0" dirty="0"/>
              <a:t>Click the right arrow key to advance to the next question/slide.) </a:t>
            </a:r>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31E167C-7CB8-4F39-A636-E67C8803ED1A}" type="slidenum">
              <a:rPr lang="en-US" smtClean="0"/>
              <a:t>4</a:t>
            </a:fld>
            <a:endParaRPr lang="en-US"/>
          </a:p>
        </p:txBody>
      </p:sp>
    </p:spTree>
    <p:extLst>
      <p:ext uri="{BB962C8B-B14F-4D97-AF65-F5344CB8AC3E}">
        <p14:creationId xmlns:p14="http://schemas.microsoft.com/office/powerpoint/2010/main" val="217849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common health problems for infants/children exposed to secondhand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0" dirty="0"/>
              <a:t>“(Team X) </a:t>
            </a:r>
            <a:r>
              <a:rPr lang="en-US" i="1" dirty="0"/>
              <a:t>is up next and the question is What health problems can occur if an infant or child is exposed to secondhand smoke? </a:t>
            </a:r>
            <a:r>
              <a:rPr lang="en-US" baseline="0" dirty="0"/>
              <a:t>(Keep alternating between teams until all answers are revealed or until both teams fail to get a correct answer and then reveal any remaining answers. Since there are many problems that can result from secondhand smoke be prepared to give out 10 points if they give a good response even if it isn’t on the screen.</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baseline="0" dirty="0"/>
              <a:t>You can also give hints if they are not getting a specific answer.) </a:t>
            </a:r>
            <a:r>
              <a:rPr lang="en-US" i="1" baseline="0" dirty="0"/>
              <a:t>“There are tons of negative health effects from secondhand smoke exposure for little ones so it is important that we are aware of this and have access to prevention and cessation support.”  (</a:t>
            </a:r>
            <a:r>
              <a:rPr lang="en-US" baseline="0" dirty="0"/>
              <a:t>Click the right arrow key to advance to the next question/slide.) </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baseline="0" dirty="0"/>
          </a:p>
        </p:txBody>
      </p:sp>
      <p:sp>
        <p:nvSpPr>
          <p:cNvPr id="4" name="Slide Number Placeholder 3"/>
          <p:cNvSpPr>
            <a:spLocks noGrp="1"/>
          </p:cNvSpPr>
          <p:nvPr>
            <p:ph type="sldNum" sz="quarter" idx="10"/>
          </p:nvPr>
        </p:nvSpPr>
        <p:spPr/>
        <p:txBody>
          <a:bodyPr/>
          <a:lstStyle/>
          <a:p>
            <a:fld id="{931E167C-7CB8-4F39-A636-E67C8803ED1A}" type="slidenum">
              <a:rPr lang="en-US" smtClean="0"/>
              <a:t>5</a:t>
            </a:fld>
            <a:endParaRPr lang="en-US"/>
          </a:p>
        </p:txBody>
      </p:sp>
    </p:spTree>
    <p:extLst>
      <p:ext uri="{BB962C8B-B14F-4D97-AF65-F5344CB8AC3E}">
        <p14:creationId xmlns:p14="http://schemas.microsoft.com/office/powerpoint/2010/main" val="1060418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how we can protect children from second/thirdhand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0" dirty="0"/>
              <a:t>“(Team X)</a:t>
            </a:r>
            <a:r>
              <a:rPr lang="en-US" i="1" dirty="0"/>
              <a:t>’s turn and the question is How can children be protected from second and thirdhand smoke? Thirdhand smoke includes all the chemicals and toxins left on furniture, clothes, toys, etc. when someone smokes in a room or car and this can be dangerous to children even if they aren’t present when the smoking takes place.” </a:t>
            </a:r>
            <a:r>
              <a:rPr lang="en-US" baseline="0" dirty="0"/>
              <a:t>(Keep alternating between teams until all answers are revealed or until both teams fail to get a correct answer and then reveal any remaining answers. Be prepared to give out 10 points if they give a good response even if it isn’t on the screen.) </a:t>
            </a:r>
            <a:r>
              <a:rPr lang="en-US" i="1" baseline="0" dirty="0"/>
              <a:t>“You guys came up with great strategies to protect kids from second and thirdhand smoke. Even if you aren’t ready to quit smoking, there are other ways to minimize exposure for your families.”  (</a:t>
            </a:r>
            <a:r>
              <a:rPr lang="en-US" baseline="0" dirty="0"/>
              <a:t>Click the right arrow key to advance to the next question/slide.) </a:t>
            </a:r>
          </a:p>
          <a:p>
            <a:endParaRPr lang="en-US" dirty="0"/>
          </a:p>
          <a:p>
            <a:endParaRPr lang="en-US" dirty="0"/>
          </a:p>
        </p:txBody>
      </p:sp>
      <p:sp>
        <p:nvSpPr>
          <p:cNvPr id="4" name="Slide Number Placeholder 3"/>
          <p:cNvSpPr>
            <a:spLocks noGrp="1"/>
          </p:cNvSpPr>
          <p:nvPr>
            <p:ph type="sldNum" sz="quarter" idx="10"/>
          </p:nvPr>
        </p:nvSpPr>
        <p:spPr/>
        <p:txBody>
          <a:bodyPr/>
          <a:lstStyle/>
          <a:p>
            <a:fld id="{931E167C-7CB8-4F39-A636-E67C8803ED1A}" type="slidenum">
              <a:rPr lang="en-US" smtClean="0"/>
              <a:t>6</a:t>
            </a:fld>
            <a:endParaRPr lang="en-US"/>
          </a:p>
        </p:txBody>
      </p:sp>
    </p:spTree>
    <p:extLst>
      <p:ext uri="{BB962C8B-B14F-4D97-AF65-F5344CB8AC3E}">
        <p14:creationId xmlns:p14="http://schemas.microsoft.com/office/powerpoint/2010/main" val="2005634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who the tobacco industry targets.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“It is </a:t>
            </a:r>
            <a:r>
              <a:rPr lang="en-US" i="0" dirty="0"/>
              <a:t>(Team X)’s </a:t>
            </a:r>
            <a:r>
              <a:rPr lang="en-US" i="1" dirty="0"/>
              <a:t>turn and we want to know Who does the tobacco industry aggressively target in their marketing? What groups of people does the tobacco industry prey on with their marketing tactics? </a:t>
            </a:r>
            <a:r>
              <a:rPr lang="en-US" baseline="0" dirty="0"/>
              <a:t>(Keep alternating between teams until all answers are revealed or until both teams fail to get a correct answer and then reveal any remaining answers. Since there could be additional groups targeted be prepared to give out 10 points if they give a good response even if it isn’t on the screen. You can also give hints if they are not getting a specific group.) </a:t>
            </a:r>
            <a:r>
              <a:rPr lang="en-US" i="1" baseline="0" dirty="0"/>
              <a:t>“Nice job! Unfortunately, the tobacco industry is hard at work marketing their deadly products and preying on vulnerable populations, your children and families, and that is why we all need to do our part to share the facts about tobacco as well as prevention and cessation resources with those we love.”</a:t>
            </a:r>
            <a:endParaRPr lang="en-US" baseline="0" dirty="0"/>
          </a:p>
          <a:p>
            <a:endParaRPr lang="en-US" dirty="0"/>
          </a:p>
        </p:txBody>
      </p:sp>
      <p:sp>
        <p:nvSpPr>
          <p:cNvPr id="4" name="Slide Number Placeholder 3"/>
          <p:cNvSpPr>
            <a:spLocks noGrp="1"/>
          </p:cNvSpPr>
          <p:nvPr>
            <p:ph type="sldNum" sz="quarter" idx="10"/>
          </p:nvPr>
        </p:nvSpPr>
        <p:spPr/>
        <p:txBody>
          <a:bodyPr/>
          <a:lstStyle/>
          <a:p>
            <a:fld id="{931E167C-7CB8-4F39-A636-E67C8803ED1A}" type="slidenum">
              <a:rPr lang="en-US" smtClean="0"/>
              <a:t>7</a:t>
            </a:fld>
            <a:endParaRPr lang="en-US"/>
          </a:p>
        </p:txBody>
      </p:sp>
    </p:spTree>
    <p:extLst>
      <p:ext uri="{BB962C8B-B14F-4D97-AF65-F5344CB8AC3E}">
        <p14:creationId xmlns:p14="http://schemas.microsoft.com/office/powerpoint/2010/main" val="2455989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BE041-807D-5D51-A75B-C3CE09A8AE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49431C-5095-9F18-EF3A-4AB683822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93260-46C1-8A86-D188-E33DFD1D9650}"/>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who the tobacco industry targets.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“For our final question it is </a:t>
            </a:r>
            <a:r>
              <a:rPr lang="en-US" i="0" dirty="0"/>
              <a:t>(Team X)’s </a:t>
            </a:r>
            <a:r>
              <a:rPr lang="en-US" i="1" dirty="0"/>
              <a:t>turn and we are going to a touch on marijuana. Our survey question is In what ways might infants or children come into contact with marijuana or THC, which is the psychoactive compound in the cannabis plant? </a:t>
            </a:r>
            <a:r>
              <a:rPr lang="en-US" baseline="0" dirty="0"/>
              <a:t>(Keep alternating between teams until all answers are revealed or until both teams fail to get a correct answer and then reveal any remaining answers. Be prepared to give out 10 points if a good response is given even if it isn’t on the screen. You can also give hints if they are not getting a specific answer.) </a:t>
            </a:r>
            <a:r>
              <a:rPr lang="en-US" i="1" baseline="0" dirty="0"/>
              <a:t>“Well done! It is important to understand the dangers of marijuana when it comes to pregnancy and young children especially. So not smoking marijuana while pregnant or breast feeding and keeping any products with THC away from little ones is </a:t>
            </a:r>
            <a:r>
              <a:rPr lang="en-US" i="1" baseline="0"/>
              <a:t>a critical message to share and the Breathe toolkit includes a great video on marijuana as well as some helpful handouts.”</a:t>
            </a:r>
            <a:endParaRPr lang="en-US" baseline="0" dirty="0"/>
          </a:p>
          <a:p>
            <a:endParaRPr lang="en-US" dirty="0"/>
          </a:p>
        </p:txBody>
      </p:sp>
      <p:sp>
        <p:nvSpPr>
          <p:cNvPr id="4" name="Slide Number Placeholder 3">
            <a:extLst>
              <a:ext uri="{FF2B5EF4-FFF2-40B4-BE49-F238E27FC236}">
                <a16:creationId xmlns:a16="http://schemas.microsoft.com/office/drawing/2014/main" id="{5FC876F0-331B-4A00-81B1-40945E69C289}"/>
              </a:ext>
            </a:extLst>
          </p:cNvPr>
          <p:cNvSpPr>
            <a:spLocks noGrp="1"/>
          </p:cNvSpPr>
          <p:nvPr>
            <p:ph type="sldNum" sz="quarter" idx="10"/>
          </p:nvPr>
        </p:nvSpPr>
        <p:spPr/>
        <p:txBody>
          <a:bodyPr/>
          <a:lstStyle/>
          <a:p>
            <a:fld id="{931E167C-7CB8-4F39-A636-E67C8803ED1A}" type="slidenum">
              <a:rPr lang="en-US" smtClean="0"/>
              <a:t>8</a:t>
            </a:fld>
            <a:endParaRPr lang="en-US"/>
          </a:p>
        </p:txBody>
      </p:sp>
    </p:spTree>
    <p:extLst>
      <p:ext uri="{BB962C8B-B14F-4D97-AF65-F5344CB8AC3E}">
        <p14:creationId xmlns:p14="http://schemas.microsoft.com/office/powerpoint/2010/main" val="1733392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6" name="Google Shape;496;p11: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sz="2000" dirty="0"/>
              <a:t>KEY POINT: Identify the winner of Family Feud.</a:t>
            </a:r>
          </a:p>
          <a:p>
            <a:pPr marL="0" lvl="0" indent="0" algn="l" rtl="0">
              <a:spcBef>
                <a:spcPts val="0"/>
              </a:spcBef>
              <a:spcAft>
                <a:spcPts val="0"/>
              </a:spcAft>
              <a:buClr>
                <a:schemeClr val="dk1"/>
              </a:buClr>
              <a:buSzPts val="1200"/>
              <a:buFont typeface="Arial"/>
              <a:buNone/>
            </a:pPr>
            <a:endParaRPr lang="en-US" sz="2000" dirty="0"/>
          </a:p>
          <a:p>
            <a:pPr marL="0" lvl="0" indent="0" algn="l" rtl="0">
              <a:spcBef>
                <a:spcPts val="0"/>
              </a:spcBef>
              <a:spcAft>
                <a:spcPts val="0"/>
              </a:spcAft>
              <a:buClr>
                <a:schemeClr val="dk1"/>
              </a:buClr>
              <a:buSzPts val="1200"/>
              <a:buFont typeface="Arial"/>
              <a:buNone/>
            </a:pPr>
            <a:r>
              <a:rPr lang="en-US" sz="2000" dirty="0"/>
              <a:t>VIRTUAL MODIFICATION: Have the co-host tally up the points and declare the individual winner.</a:t>
            </a:r>
          </a:p>
          <a:p>
            <a:pPr marL="0" lvl="0" indent="0" algn="l" rtl="0">
              <a:spcBef>
                <a:spcPts val="0"/>
              </a:spcBef>
              <a:spcAft>
                <a:spcPts val="0"/>
              </a:spcAft>
              <a:buClr>
                <a:schemeClr val="dk1"/>
              </a:buClr>
              <a:buSzPts val="1200"/>
              <a:buFont typeface="Arial"/>
              <a:buNone/>
            </a:pPr>
            <a:endParaRPr lang="en-US" sz="2000"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2000" dirty="0"/>
              <a:t>SCRIPT: </a:t>
            </a:r>
            <a:r>
              <a:rPr lang="en-US" sz="2000" i="1" dirty="0"/>
              <a:t>“Thank you all for playing </a:t>
            </a:r>
            <a:r>
              <a:rPr lang="en-US" sz="2000" i="1" dirty="0" err="1"/>
              <a:t>Breathe’s</a:t>
            </a:r>
            <a:r>
              <a:rPr lang="en-US" sz="2000" i="1" dirty="0"/>
              <a:t> version of Family Feud! And now…drum roll please….the winner of Family Feud is</a:t>
            </a:r>
            <a:r>
              <a:rPr lang="en-US" sz="2000" i="0" dirty="0"/>
              <a:t>….(Team X)!! </a:t>
            </a:r>
            <a:r>
              <a:rPr lang="en-US" sz="2000" i="1" dirty="0"/>
              <a:t>Let’s give them a round of applause! Actually, you all did an awesome job and by using the Breathe materials and educating families about tobacco, ALL the children and families you serve can be the real winners!  If you enjoyed playing this game </a:t>
            </a:r>
            <a:r>
              <a:rPr lang="en-US" i="1" dirty="0"/>
              <a:t>and think your parents or other staff who couldn’t be here today would also enjoy playing Breathe Family Feud, you can find the PowerPoint slides for the game you just played on the Breathe website!”   </a:t>
            </a:r>
            <a:endParaRPr dirty="0"/>
          </a:p>
        </p:txBody>
      </p:sp>
      <p:sp>
        <p:nvSpPr>
          <p:cNvPr id="497" name="Google Shape;497;p11: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765926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0" name="Google Shape;30;p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3" name="Google Shape;43;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5" name="Google Shape;45;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1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rtl="0">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rtl="0">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rtl="0">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rtl="0">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rtl="0">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rtl="0">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rtl="0">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rtl="0">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https://rusnakcreative.com/" TargetMode="Externa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hyperlink" Target="https://rusnakcreativ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6922"/>
            <a:ext cx="7886700" cy="994172"/>
          </a:xfrm>
        </p:spPr>
        <p:txBody>
          <a:bodyPr/>
          <a:lstStyle/>
          <a:p>
            <a:endParaRPr lang="en-US" dirty="0"/>
          </a:p>
        </p:txBody>
      </p:sp>
      <p:pic>
        <p:nvPicPr>
          <p:cNvPr id="4" name="Picture 2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11674" y="971551"/>
            <a:ext cx="7131437" cy="4812328"/>
          </a:xfrm>
          <a:prstGeom prst="rect">
            <a:avLst/>
          </a:prstGeom>
          <a:noFill/>
          <a:extLst>
            <a:ext uri="{909E8E84-426E-40DD-AFC4-6F175D3DCCD1}">
              <a14:hiddenFill xmlns:a14="http://schemas.microsoft.com/office/drawing/2010/main">
                <a:solidFill>
                  <a:srgbClr val="FFFFFF"/>
                </a:solidFill>
              </a14:hiddenFill>
            </a:ext>
          </a:extLst>
        </p:spPr>
      </p:pic>
      <p:pic>
        <p:nvPicPr>
          <p:cNvPr id="5" name="TV T29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835915" y="5693534"/>
            <a:ext cx="68580" cy="685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A4E2355-052C-49B6-9804-1350A84F50CA}"/>
              </a:ext>
            </a:extLst>
          </p:cNvPr>
          <p:cNvGrpSpPr/>
          <p:nvPr/>
        </p:nvGrpSpPr>
        <p:grpSpPr>
          <a:xfrm>
            <a:off x="8610600" y="6554896"/>
            <a:ext cx="336479" cy="303104"/>
            <a:chOff x="10463800" y="5925785"/>
            <a:chExt cx="1700190" cy="1830023"/>
          </a:xfrm>
        </p:grpSpPr>
        <p:pic>
          <p:nvPicPr>
            <p:cNvPr id="9" name="Picture 8">
              <a:hlinkClick r:id="rId7"/>
              <a:extLst>
                <a:ext uri="{FF2B5EF4-FFF2-40B4-BE49-F238E27FC236}">
                  <a16:creationId xmlns:a16="http://schemas.microsoft.com/office/drawing/2014/main" id="{7D6A221A-F043-456A-AD97-1BF5D39A774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463800" y="5925785"/>
              <a:ext cx="1700190" cy="697797"/>
            </a:xfrm>
            <a:prstGeom prst="rect">
              <a:avLst/>
            </a:prstGeom>
          </p:spPr>
        </p:pic>
        <p:sp>
          <p:nvSpPr>
            <p:cNvPr id="10" name="cwText">
              <a:extLst>
                <a:ext uri="{FF2B5EF4-FFF2-40B4-BE49-F238E27FC236}">
                  <a16:creationId xmlns:a16="http://schemas.microsoft.com/office/drawing/2014/main" id="{C36C52FA-6D1E-466B-B069-1DDF5AAEAA97}"/>
                </a:ext>
              </a:extLst>
            </p:cNvPr>
            <p:cNvSpPr txBox="1"/>
            <p:nvPr/>
          </p:nvSpPr>
          <p:spPr>
            <a:xfrm>
              <a:off x="11094865" y="6431815"/>
              <a:ext cx="992316" cy="1323993"/>
            </a:xfrm>
            <a:prstGeom prst="rect">
              <a:avLst/>
            </a:prstGeom>
            <a:noFill/>
          </p:spPr>
          <p:txBody>
            <a:bodyPr wrap="square" rtlCol="0">
              <a:spAutoFit/>
            </a:bodyPr>
            <a:lstStyle/>
            <a:p>
              <a:endParaRPr lang="en-US" sz="825" dirty="0">
                <a:solidFill>
                  <a:schemeClr val="bg1"/>
                </a:solidFill>
                <a:latin typeface="Franklin Gothic Demi Cond" panose="020B0706030402020204" pitchFamily="34" charset="0"/>
              </a:endParaRPr>
            </a:p>
          </p:txBody>
        </p:sp>
      </p:grpSp>
    </p:spTree>
    <p:extLst>
      <p:ext uri="{BB962C8B-B14F-4D97-AF65-F5344CB8AC3E}">
        <p14:creationId xmlns:p14="http://schemas.microsoft.com/office/powerpoint/2010/main" val="423819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53"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2000" fill="hold"/>
                                        <p:tgtEl>
                                          <p:spTgt spid="4"/>
                                        </p:tgtEl>
                                        <p:attrNameLst>
                                          <p:attrName>ppt_w</p:attrName>
                                        </p:attrNameLst>
                                      </p:cBhvr>
                                      <p:tavLst>
                                        <p:tav tm="0">
                                          <p:val>
                                            <p:fltVal val="0"/>
                                          </p:val>
                                        </p:tav>
                                        <p:tav tm="100000">
                                          <p:val>
                                            <p:strVal val="#ppt_w"/>
                                          </p:val>
                                        </p:tav>
                                      </p:tavLst>
                                    </p:anim>
                                    <p:anim calcmode="lin" valueType="num">
                                      <p:cBhvr>
                                        <p:cTn id="10" dur="2000" fill="hold"/>
                                        <p:tgtEl>
                                          <p:spTgt spid="4"/>
                                        </p:tgtEl>
                                        <p:attrNameLst>
                                          <p:attrName>ppt_h</p:attrName>
                                        </p:attrNameLst>
                                      </p:cBhvr>
                                      <p:tavLst>
                                        <p:tav tm="0">
                                          <p:val>
                                            <p:fltVal val="0"/>
                                          </p:val>
                                        </p:tav>
                                        <p:tav tm="100000">
                                          <p:val>
                                            <p:strVal val="#ppt_h"/>
                                          </p:val>
                                        </p:tav>
                                      </p:tavLst>
                                    </p:anim>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408ACE"/>
            </a:gs>
            <a:gs pos="50000">
              <a:srgbClr val="408ACE"/>
            </a:gs>
            <a:gs pos="69000">
              <a:srgbClr val="2E75B5"/>
            </a:gs>
            <a:gs pos="97000">
              <a:srgbClr val="2B6DA9"/>
            </a:gs>
            <a:gs pos="100000">
              <a:srgbClr val="2B6DA9"/>
            </a:gs>
          </a:gsLst>
          <a:path path="circle">
            <a:fillToRect l="50000" t="50000" r="50000" b="50000"/>
          </a:path>
          <a:tileRect/>
        </a:gradFill>
        <a:effectLst/>
      </p:bgPr>
    </p:bg>
    <p:spTree>
      <p:nvGrpSpPr>
        <p:cNvPr id="1" name="Shape 134"/>
        <p:cNvGrpSpPr/>
        <p:nvPr/>
      </p:nvGrpSpPr>
      <p:grpSpPr>
        <a:xfrm>
          <a:off x="0" y="0"/>
          <a:ext cx="0" cy="0"/>
          <a:chOff x="0" y="0"/>
          <a:chExt cx="0" cy="0"/>
        </a:xfrm>
      </p:grpSpPr>
      <p:sp>
        <p:nvSpPr>
          <p:cNvPr id="135" name="Google Shape;135;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8</a:t>
            </a:r>
            <a:endParaRPr/>
          </a:p>
        </p:txBody>
      </p:sp>
      <p:sp>
        <p:nvSpPr>
          <p:cNvPr id="136" name="Google Shape;136;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7</a:t>
            </a:r>
            <a:endParaRPr/>
          </a:p>
        </p:txBody>
      </p:sp>
      <p:sp>
        <p:nvSpPr>
          <p:cNvPr id="137" name="Google Shape;137;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6</a:t>
            </a:r>
            <a:endParaRPr/>
          </a:p>
        </p:txBody>
      </p:sp>
      <p:sp>
        <p:nvSpPr>
          <p:cNvPr id="138" name="Google Shape;138;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5</a:t>
            </a:r>
            <a:endParaRPr/>
          </a:p>
        </p:txBody>
      </p:sp>
      <p:sp>
        <p:nvSpPr>
          <p:cNvPr id="139" name="Google Shape;139;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4</a:t>
            </a:r>
            <a:endParaRPr/>
          </a:p>
        </p:txBody>
      </p:sp>
      <p:sp>
        <p:nvSpPr>
          <p:cNvPr id="140" name="Google Shape;140;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3</a:t>
            </a:r>
            <a:endParaRPr/>
          </a:p>
        </p:txBody>
      </p:sp>
      <p:sp>
        <p:nvSpPr>
          <p:cNvPr id="141" name="Google Shape;141;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2</a:t>
            </a:r>
            <a:endParaRPr/>
          </a:p>
        </p:txBody>
      </p:sp>
      <p:sp>
        <p:nvSpPr>
          <p:cNvPr id="142" name="Google Shape;142;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1</a:t>
            </a:r>
            <a:endParaRPr/>
          </a:p>
        </p:txBody>
      </p:sp>
      <p:sp>
        <p:nvSpPr>
          <p:cNvPr id="143" name="Google Shape;143;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4" name="Google Shape;144;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5" name="Google Shape;145;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6" name="Google Shape;146;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7" name="Google Shape;147;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8" name="Google Shape;148;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9" name="Google Shape;149;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50" name="Google Shape;150;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51" name="Google Shape;151;p18"/>
          <p:cNvSpPr txBox="1"/>
          <p:nvPr/>
        </p:nvSpPr>
        <p:spPr>
          <a:xfrm>
            <a:off x="1458506" y="5698918"/>
            <a:ext cx="997204" cy="300695"/>
          </a:xfrm>
          <a:prstGeom prst="rect">
            <a:avLst/>
          </a:prstGeom>
          <a:noFill/>
          <a:ln>
            <a:noFill/>
          </a:ln>
        </p:spPr>
        <p:txBody>
          <a:bodyPr spcFirstLastPara="1" wrap="square" lIns="68575" tIns="34275" rIns="68575" bIns="34275" anchor="ctr" anchorCtr="0">
            <a:normAutofit fontScale="62500" lnSpcReduction="20000"/>
          </a:bodyPr>
          <a:lstStyle/>
          <a:p>
            <a:pPr marL="0" marR="0" lvl="0" indent="0" algn="l" rtl="0">
              <a:lnSpc>
                <a:spcPct val="90000"/>
              </a:lnSpc>
              <a:spcBef>
                <a:spcPts val="0"/>
              </a:spcBef>
              <a:spcAft>
                <a:spcPts val="0"/>
              </a:spcAft>
              <a:buClr>
                <a:srgbClr val="000000"/>
              </a:buClr>
              <a:buSzPct val="100000"/>
              <a:buFont typeface="Calibri"/>
              <a:buNone/>
            </a:pPr>
            <a:r>
              <a:rPr lang="en-US" sz="3300">
                <a:solidFill>
                  <a:srgbClr val="000000"/>
                </a:solidFill>
                <a:latin typeface="Calibri"/>
                <a:ea typeface="Calibri"/>
                <a:cs typeface="Calibri"/>
                <a:sym typeface="Calibri"/>
              </a:rPr>
              <a:t>Stage</a:t>
            </a:r>
            <a:endParaRPr/>
          </a:p>
        </p:txBody>
      </p:sp>
      <p:sp>
        <p:nvSpPr>
          <p:cNvPr id="152" name="Google Shape;152;p18"/>
          <p:cNvSpPr txBox="1">
            <a:spLocks noGrp="1"/>
          </p:cNvSpPr>
          <p:nvPr>
            <p:ph type="title"/>
          </p:nvPr>
        </p:nvSpPr>
        <p:spPr>
          <a:xfrm>
            <a:off x="-3262" y="-1018187"/>
            <a:ext cx="3672292"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STAGE</a:t>
            </a:r>
            <a:endParaRPr/>
          </a:p>
        </p:txBody>
      </p:sp>
      <p:sp>
        <p:nvSpPr>
          <p:cNvPr id="153" name="Google Shape;153;p18"/>
          <p:cNvSpPr/>
          <p:nvPr/>
        </p:nvSpPr>
        <p:spPr>
          <a:xfrm>
            <a:off x="7541379" y="5738813"/>
            <a:ext cx="236174" cy="13716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154" name="Google Shape;154;p18"/>
          <p:cNvSpPr/>
          <p:nvPr/>
        </p:nvSpPr>
        <p:spPr>
          <a:xfrm>
            <a:off x="5995193" y="5705881"/>
            <a:ext cx="177139" cy="186233"/>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55" name="Google Shape;155;p18"/>
          <p:cNvSpPr/>
          <p:nvPr/>
        </p:nvSpPr>
        <p:spPr>
          <a:xfrm>
            <a:off x="0" y="5657850"/>
            <a:ext cx="9144000" cy="342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Libre Franklin"/>
              <a:ea typeface="Libre Franklin"/>
              <a:cs typeface="Libre Franklin"/>
              <a:sym typeface="Libre Franklin"/>
            </a:endParaRPr>
          </a:p>
        </p:txBody>
      </p:sp>
      <p:pic>
        <p:nvPicPr>
          <p:cNvPr id="156" name="Google Shape;156;p18"/>
          <p:cNvPicPr preferRelativeResize="0"/>
          <p:nvPr/>
        </p:nvPicPr>
        <p:blipFill rotWithShape="1">
          <a:blip r:embed="rId3">
            <a:alphaModFix/>
          </a:blip>
          <a:srcRect/>
          <a:stretch/>
        </p:blipFill>
        <p:spPr>
          <a:xfrm>
            <a:off x="0" y="857250"/>
            <a:ext cx="9144000" cy="5163778"/>
          </a:xfrm>
          <a:prstGeom prst="rect">
            <a:avLst/>
          </a:prstGeom>
          <a:noFill/>
          <a:ln>
            <a:noFill/>
          </a:ln>
        </p:spPr>
      </p:pic>
      <p:sp>
        <p:nvSpPr>
          <p:cNvPr id="157" name="Google Shape;157;p18"/>
          <p:cNvSpPr/>
          <p:nvPr/>
        </p:nvSpPr>
        <p:spPr>
          <a:xfrm flipH="1">
            <a:off x="6064187" y="4566602"/>
            <a:ext cx="2346303" cy="411480"/>
          </a:xfrm>
          <a:custGeom>
            <a:avLst/>
            <a:gdLst/>
            <a:ahLst/>
            <a:cxnLst/>
            <a:rect l="l" t="t" r="r" b="b"/>
            <a:pathLst>
              <a:path w="3128404" h="548640" extrusionOk="0">
                <a:moveTo>
                  <a:pt x="581376" y="0"/>
                </a:moveTo>
                <a:lnTo>
                  <a:pt x="91442" y="0"/>
                </a:lnTo>
                <a:cubicBezTo>
                  <a:pt x="40940" y="0"/>
                  <a:pt x="0" y="40940"/>
                  <a:pt x="0" y="91442"/>
                </a:cubicBezTo>
                <a:lnTo>
                  <a:pt x="0" y="457198"/>
                </a:lnTo>
                <a:cubicBezTo>
                  <a:pt x="0" y="507700"/>
                  <a:pt x="40940" y="548640"/>
                  <a:pt x="91442" y="548640"/>
                </a:cubicBezTo>
                <a:lnTo>
                  <a:pt x="581376" y="548640"/>
                </a:lnTo>
                <a:close/>
                <a:moveTo>
                  <a:pt x="1219775" y="0"/>
                </a:moveTo>
                <a:lnTo>
                  <a:pt x="636015" y="0"/>
                </a:lnTo>
                <a:lnTo>
                  <a:pt x="636015" y="548640"/>
                </a:lnTo>
                <a:lnTo>
                  <a:pt x="1219775" y="548640"/>
                </a:lnTo>
                <a:close/>
                <a:moveTo>
                  <a:pt x="1858174" y="0"/>
                </a:moveTo>
                <a:lnTo>
                  <a:pt x="1274414" y="0"/>
                </a:lnTo>
                <a:lnTo>
                  <a:pt x="1274414" y="548640"/>
                </a:lnTo>
                <a:lnTo>
                  <a:pt x="1858174" y="548640"/>
                </a:lnTo>
                <a:close/>
                <a:moveTo>
                  <a:pt x="2496573" y="0"/>
                </a:moveTo>
                <a:lnTo>
                  <a:pt x="1912813" y="0"/>
                </a:lnTo>
                <a:lnTo>
                  <a:pt x="1912813" y="548640"/>
                </a:lnTo>
                <a:lnTo>
                  <a:pt x="2496573" y="548640"/>
                </a:lnTo>
                <a:close/>
                <a:moveTo>
                  <a:pt x="3036962" y="0"/>
                </a:moveTo>
                <a:lnTo>
                  <a:pt x="2551212" y="0"/>
                </a:lnTo>
                <a:lnTo>
                  <a:pt x="2551212" y="548640"/>
                </a:lnTo>
                <a:lnTo>
                  <a:pt x="3036962" y="548640"/>
                </a:lnTo>
                <a:cubicBezTo>
                  <a:pt x="3087464" y="548640"/>
                  <a:pt x="3128404" y="507700"/>
                  <a:pt x="3128404" y="457198"/>
                </a:cubicBezTo>
                <a:lnTo>
                  <a:pt x="3128404" y="91442"/>
                </a:lnTo>
                <a:cubicBezTo>
                  <a:pt x="3128404" y="40940"/>
                  <a:pt x="3087464" y="0"/>
                  <a:pt x="3036962" y="0"/>
                </a:cubicBezTo>
                <a:close/>
              </a:path>
            </a:pathLst>
          </a:custGeom>
          <a:blipFill rotWithShape="1">
            <a:blip r:embed="rId4">
              <a:alphaModFix/>
            </a:blip>
            <a:tile tx="0" ty="-457200" sx="25000" sy="25000" flip="none" algn="t"/>
          </a:blipFill>
          <a:ln w="25400" cap="rnd" cmpd="sng">
            <a:solidFill>
              <a:srgbClr val="0C0C0C"/>
            </a:solidFill>
            <a:prstDash val="solid"/>
            <a:round/>
            <a:headEnd type="none" w="sm" len="sm"/>
            <a:tailEnd type="none" w="sm" len="sm"/>
          </a:ln>
        </p:spPr>
        <p:txBody>
          <a:bodyPr spcFirstLastPara="1" wrap="square" lIns="0" tIns="137150" rIns="0" bIns="0" anchor="b" anchorCtr="0">
            <a:noAutofit/>
          </a:bodyPr>
          <a:lstStyle/>
          <a:p>
            <a:pPr marL="0" marR="0" lvl="0" indent="0" algn="ctr" rtl="0">
              <a:spcBef>
                <a:spcPts val="0"/>
              </a:spcBef>
              <a:spcAft>
                <a:spcPts val="0"/>
              </a:spcAft>
              <a:buNone/>
            </a:pPr>
            <a:r>
              <a:rPr lang="en-US" sz="3000" b="1">
                <a:solidFill>
                  <a:srgbClr val="FFFFFF"/>
                </a:solidFill>
                <a:latin typeface="Libre Franklin"/>
                <a:ea typeface="Libre Franklin"/>
                <a:cs typeface="Libre Franklin"/>
                <a:sym typeface="Libre Franklin"/>
              </a:rPr>
              <a:t>TEAM 2</a:t>
            </a:r>
            <a:endParaRPr sz="3000" b="1">
              <a:solidFill>
                <a:srgbClr val="FFFFFF"/>
              </a:solidFill>
              <a:latin typeface="Libre Franklin"/>
              <a:ea typeface="Libre Franklin"/>
              <a:cs typeface="Libre Franklin"/>
              <a:sym typeface="Libre Franklin"/>
            </a:endParaRPr>
          </a:p>
        </p:txBody>
      </p:sp>
      <p:sp>
        <p:nvSpPr>
          <p:cNvPr id="158" name="Google Shape;158;p18"/>
          <p:cNvSpPr/>
          <p:nvPr/>
        </p:nvSpPr>
        <p:spPr>
          <a:xfrm>
            <a:off x="697902" y="4566602"/>
            <a:ext cx="2346303" cy="411480"/>
          </a:xfrm>
          <a:custGeom>
            <a:avLst/>
            <a:gdLst/>
            <a:ahLst/>
            <a:cxnLst/>
            <a:rect l="l" t="t" r="r" b="b"/>
            <a:pathLst>
              <a:path w="3128404" h="548640" extrusionOk="0">
                <a:moveTo>
                  <a:pt x="581376" y="0"/>
                </a:moveTo>
                <a:lnTo>
                  <a:pt x="91442" y="0"/>
                </a:lnTo>
                <a:cubicBezTo>
                  <a:pt x="40940" y="0"/>
                  <a:pt x="0" y="40940"/>
                  <a:pt x="0" y="91442"/>
                </a:cubicBezTo>
                <a:lnTo>
                  <a:pt x="0" y="457198"/>
                </a:lnTo>
                <a:cubicBezTo>
                  <a:pt x="0" y="507700"/>
                  <a:pt x="40940" y="548640"/>
                  <a:pt x="91442" y="548640"/>
                </a:cubicBezTo>
                <a:lnTo>
                  <a:pt x="581376" y="548640"/>
                </a:lnTo>
                <a:close/>
                <a:moveTo>
                  <a:pt x="1219775" y="0"/>
                </a:moveTo>
                <a:lnTo>
                  <a:pt x="636015" y="0"/>
                </a:lnTo>
                <a:lnTo>
                  <a:pt x="636015" y="548640"/>
                </a:lnTo>
                <a:lnTo>
                  <a:pt x="1219775" y="548640"/>
                </a:lnTo>
                <a:close/>
                <a:moveTo>
                  <a:pt x="1858174" y="0"/>
                </a:moveTo>
                <a:lnTo>
                  <a:pt x="1274414" y="0"/>
                </a:lnTo>
                <a:lnTo>
                  <a:pt x="1274414" y="548640"/>
                </a:lnTo>
                <a:lnTo>
                  <a:pt x="1858174" y="548640"/>
                </a:lnTo>
                <a:close/>
                <a:moveTo>
                  <a:pt x="2496573" y="0"/>
                </a:moveTo>
                <a:lnTo>
                  <a:pt x="1912813" y="0"/>
                </a:lnTo>
                <a:lnTo>
                  <a:pt x="1912813" y="548640"/>
                </a:lnTo>
                <a:lnTo>
                  <a:pt x="2496573" y="548640"/>
                </a:lnTo>
                <a:close/>
                <a:moveTo>
                  <a:pt x="3036962" y="0"/>
                </a:moveTo>
                <a:lnTo>
                  <a:pt x="2551212" y="0"/>
                </a:lnTo>
                <a:lnTo>
                  <a:pt x="2551212" y="548640"/>
                </a:lnTo>
                <a:lnTo>
                  <a:pt x="3036962" y="548640"/>
                </a:lnTo>
                <a:cubicBezTo>
                  <a:pt x="3087464" y="548640"/>
                  <a:pt x="3128404" y="507700"/>
                  <a:pt x="3128404" y="457198"/>
                </a:cubicBezTo>
                <a:lnTo>
                  <a:pt x="3128404" y="91442"/>
                </a:lnTo>
                <a:cubicBezTo>
                  <a:pt x="3128404" y="40940"/>
                  <a:pt x="3087464" y="0"/>
                  <a:pt x="3036962" y="0"/>
                </a:cubicBezTo>
                <a:close/>
              </a:path>
            </a:pathLst>
          </a:custGeom>
          <a:blipFill rotWithShape="1">
            <a:blip r:embed="rId4">
              <a:alphaModFix/>
            </a:blip>
            <a:tile tx="0" ty="-457200" sx="25000" sy="25000" flip="none" algn="t"/>
          </a:blipFill>
          <a:ln w="25400" cap="rnd" cmpd="sng">
            <a:solidFill>
              <a:srgbClr val="0C0C0C"/>
            </a:solidFill>
            <a:prstDash val="solid"/>
            <a:round/>
            <a:headEnd type="none" w="sm" len="sm"/>
            <a:tailEnd type="none" w="sm" len="sm"/>
          </a:ln>
        </p:spPr>
        <p:txBody>
          <a:bodyPr spcFirstLastPara="1" wrap="square" lIns="0" tIns="137150" rIns="0" bIns="0" anchor="b" anchorCtr="0">
            <a:noAutofit/>
          </a:bodyPr>
          <a:lstStyle/>
          <a:p>
            <a:pPr marL="0" marR="0" lvl="0" indent="0" algn="ctr" rtl="0">
              <a:spcBef>
                <a:spcPts val="0"/>
              </a:spcBef>
              <a:spcAft>
                <a:spcPts val="0"/>
              </a:spcAft>
              <a:buNone/>
            </a:pPr>
            <a:r>
              <a:rPr lang="en-US" sz="3000" b="1">
                <a:solidFill>
                  <a:srgbClr val="FFFFFF"/>
                </a:solidFill>
                <a:latin typeface="Libre Franklin"/>
                <a:ea typeface="Libre Franklin"/>
                <a:cs typeface="Libre Franklin"/>
                <a:sym typeface="Libre Franklin"/>
              </a:rPr>
              <a:t>TEAM 1</a:t>
            </a:r>
            <a:endParaRPr sz="3000" b="1">
              <a:solidFill>
                <a:srgbClr val="FFFFFF"/>
              </a:solidFill>
              <a:latin typeface="Libre Franklin"/>
              <a:ea typeface="Libre Franklin"/>
              <a:cs typeface="Libre Franklin"/>
              <a:sym typeface="Libre Franklin"/>
            </a:endParaRPr>
          </a:p>
        </p:txBody>
      </p:sp>
      <p:sp>
        <p:nvSpPr>
          <p:cNvPr id="159" name="Google Shape;159;p18"/>
          <p:cNvSpPr/>
          <p:nvPr/>
        </p:nvSpPr>
        <p:spPr>
          <a:xfrm>
            <a:off x="6144479" y="2837632"/>
            <a:ext cx="1028700" cy="614765"/>
          </a:xfrm>
          <a:prstGeom prst="roundRect">
            <a:avLst>
              <a:gd name="adj" fmla="val 13950"/>
            </a:avLst>
          </a:prstGeom>
          <a:blipFill rotWithShape="1">
            <a:blip r:embed="rId5">
              <a:alphaModFix/>
            </a:blip>
            <a:stretch>
              <a:fillRect l="-100000" t="-4997" b="-139986"/>
            </a:stretch>
          </a:blipFill>
          <a:ln w="762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a:solidFill>
                  <a:schemeClr val="lt1"/>
                </a:solidFill>
                <a:latin typeface="Verdana"/>
                <a:ea typeface="Verdana"/>
                <a:cs typeface="Verdana"/>
                <a:sym typeface="Verdana"/>
              </a:rPr>
              <a:t>0</a:t>
            </a:r>
            <a:endParaRPr sz="3000" b="1">
              <a:solidFill>
                <a:schemeClr val="lt1"/>
              </a:solidFill>
              <a:latin typeface="Verdana"/>
              <a:ea typeface="Verdana"/>
              <a:cs typeface="Verdana"/>
              <a:sym typeface="Verdana"/>
            </a:endParaRPr>
          </a:p>
        </p:txBody>
      </p:sp>
      <p:sp>
        <p:nvSpPr>
          <p:cNvPr id="160" name="Google Shape;160;p18"/>
          <p:cNvSpPr/>
          <p:nvPr/>
        </p:nvSpPr>
        <p:spPr>
          <a:xfrm flipH="1">
            <a:off x="1948924" y="2837632"/>
            <a:ext cx="1028700" cy="614765"/>
          </a:xfrm>
          <a:prstGeom prst="roundRect">
            <a:avLst>
              <a:gd name="adj" fmla="val 13950"/>
            </a:avLst>
          </a:prstGeom>
          <a:blipFill rotWithShape="1">
            <a:blip r:embed="rId5">
              <a:alphaModFix/>
            </a:blip>
            <a:stretch>
              <a:fillRect l="-100000" t="-4997" b="-139986"/>
            </a:stretch>
          </a:blipFill>
          <a:ln w="762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a:solidFill>
                  <a:schemeClr val="lt1"/>
                </a:solidFill>
                <a:latin typeface="Verdana"/>
                <a:ea typeface="Verdana"/>
                <a:cs typeface="Verdana"/>
                <a:sym typeface="Verdana"/>
              </a:rPr>
              <a:t>0</a:t>
            </a:r>
            <a:endParaRPr sz="3000" b="1">
              <a:solidFill>
                <a:schemeClr val="lt1"/>
              </a:solidFill>
              <a:latin typeface="Verdana"/>
              <a:ea typeface="Verdana"/>
              <a:cs typeface="Verdana"/>
              <a:sym typeface="Verdana"/>
            </a:endParaRPr>
          </a:p>
        </p:txBody>
      </p:sp>
      <p:sp>
        <p:nvSpPr>
          <p:cNvPr id="161" name="Google Shape;161;p18"/>
          <p:cNvSpPr txBox="1"/>
          <p:nvPr/>
        </p:nvSpPr>
        <p:spPr>
          <a:xfrm>
            <a:off x="1081301" y="210919"/>
            <a:ext cx="698139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lt1"/>
                </a:solidFill>
                <a:latin typeface="Verdana"/>
                <a:ea typeface="Verdana"/>
                <a:cs typeface="Verdana"/>
                <a:sym typeface="Verdana"/>
              </a:rPr>
              <a:t>Break up into TWO teams!</a:t>
            </a:r>
            <a:endParaRPr sz="1800" dirty="0">
              <a:solidFill>
                <a:schemeClr val="lt1"/>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Cigarettes</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E-cigarettes/ Vapes/ Juul</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1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Smokeless/Chewing </a:t>
            </a:r>
            <a:r>
              <a:rPr lang="en-US" sz="17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T</a:t>
            </a:r>
            <a:r>
              <a:rPr lang="en-US" sz="1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obacco &amp; Nicotine Pouches</a:t>
            </a:r>
            <a:endParaRPr lang="th-TH" sz="1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Cigars/Cigarillos/ Pipes </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0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Nicotine Replacement Therapies (NRT)</a:t>
            </a:r>
            <a:endParaRPr lang="th-TH"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225" y="3022984"/>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786936" y="996357"/>
            <a:ext cx="5654174" cy="923330"/>
          </a:xfrm>
          <a:prstGeom prst="rect">
            <a:avLst/>
          </a:prstGeom>
          <a:noFill/>
        </p:spPr>
        <p:txBody>
          <a:bodyPr wrap="square" rtlCol="0">
            <a:spAutoFit/>
          </a:bodyPr>
          <a:lstStyle/>
          <a:p>
            <a:pPr algn="ctr"/>
            <a:r>
              <a:rPr lang="en-US" sz="2700" b="1" dirty="0">
                <a:ln w="22225">
                  <a:solidFill>
                    <a:schemeClr val="accent2"/>
                  </a:solidFill>
                  <a:prstDash val="solid"/>
                </a:ln>
                <a:solidFill>
                  <a:schemeClr val="bg1"/>
                </a:solidFill>
                <a:latin typeface="Impact" panose="020B0806030902050204" pitchFamily="34" charset="0"/>
              </a:rPr>
              <a:t>What common products are used to deliver nicotine to the body? </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502719" y="3082752"/>
            <a:ext cx="138564" cy="692497"/>
          </a:xfrm>
          <a:prstGeom prst="rect">
            <a:avLst/>
          </a:prstGeom>
          <a:noFill/>
        </p:spPr>
        <p:txBody>
          <a:bodyPr wrap="none" lIns="68580" tIns="34290" rIns="68580" bIns="34290">
            <a:spAutoFit/>
          </a:bodyPr>
          <a:lstStyle/>
          <a:p>
            <a:pPr algn="ctr"/>
            <a:endParaRPr lang="en-US" sz="405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954148849"/>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Everyone</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4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Infants/Children</a:t>
            </a:r>
            <a:endParaRPr lang="th-TH" sz="24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Unborn Babies</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4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Pregnant </a:t>
            </a:r>
            <a:r>
              <a:rPr lang="en-US" sz="24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People</a:t>
            </a:r>
            <a:endParaRPr lang="th-TH" sz="24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Pets </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809600" y="1016597"/>
            <a:ext cx="5654174" cy="923330"/>
          </a:xfrm>
          <a:prstGeom prst="rect">
            <a:avLst/>
          </a:prstGeom>
          <a:noFill/>
        </p:spPr>
        <p:txBody>
          <a:bodyPr wrap="square" rtlCol="0">
            <a:spAutoFit/>
          </a:bodyPr>
          <a:lstStyle/>
          <a:p>
            <a:pPr algn="ctr"/>
            <a:r>
              <a:rPr lang="en-US" sz="2700" b="1" dirty="0">
                <a:ln w="22225">
                  <a:solidFill>
                    <a:schemeClr val="accent2">
                      <a:lumMod val="75000"/>
                    </a:schemeClr>
                  </a:solidFill>
                  <a:prstDash val="solid"/>
                </a:ln>
                <a:solidFill>
                  <a:schemeClr val="bg1"/>
                </a:solidFill>
                <a:latin typeface="Impact" panose="020B0806030902050204" pitchFamily="34" charset="0"/>
              </a:rPr>
              <a:t>Who is at risk for secondhand smoke exposure?</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86617"/>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Asthma Attacks</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Ear Infections</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Respiratory Infections</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Sudden Infant Death Syndrome (SIDS)</a:t>
            </a:r>
            <a:endParaRPr lang="th-TH"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Learning </a:t>
            </a:r>
          </a:p>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Difficulties</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778863" y="1095783"/>
            <a:ext cx="5654174" cy="738664"/>
          </a:xfrm>
          <a:prstGeom prst="rect">
            <a:avLst/>
          </a:prstGeom>
          <a:noFill/>
        </p:spPr>
        <p:txBody>
          <a:bodyPr wrap="square" rtlCol="0">
            <a:spAutoFit/>
          </a:bodyPr>
          <a:lstStyle/>
          <a:p>
            <a:pPr algn="ctr"/>
            <a:r>
              <a:rPr lang="en-US" sz="2100" b="1" dirty="0">
                <a:ln w="22225">
                  <a:solidFill>
                    <a:schemeClr val="accent2">
                      <a:lumMod val="75000"/>
                    </a:schemeClr>
                  </a:solidFill>
                  <a:prstDash val="solid"/>
                </a:ln>
                <a:solidFill>
                  <a:schemeClr val="bg1"/>
                </a:solidFill>
                <a:latin typeface="Impact" panose="020B0806030902050204" pitchFamily="34" charset="0"/>
              </a:rPr>
              <a:t>What health problems can occur if an infant/child is exposed to secondhand smoke?</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978861"/>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Quit Smoking</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Smoke Outside</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Don’t Smoke</a:t>
            </a:r>
          </a:p>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 in the Car</a:t>
            </a:r>
            <a:endParaRPr lang="th-TH"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Wear a Smoking Jacket</a:t>
            </a:r>
            <a:endParaRPr lang="th-TH"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Pass Smoke </a:t>
            </a:r>
          </a:p>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Free Policies </a:t>
            </a:r>
            <a:endParaRPr lang="th-TH"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809600" y="1016596"/>
            <a:ext cx="5654174" cy="923330"/>
          </a:xfrm>
          <a:prstGeom prst="rect">
            <a:avLst/>
          </a:prstGeom>
          <a:noFill/>
        </p:spPr>
        <p:txBody>
          <a:bodyPr wrap="square" rtlCol="0">
            <a:spAutoFit/>
          </a:bodyPr>
          <a:lstStyle/>
          <a:p>
            <a:pPr algn="ctr"/>
            <a:r>
              <a:rPr lang="en-US" sz="2700" b="1" dirty="0">
                <a:ln w="22225">
                  <a:solidFill>
                    <a:schemeClr val="accent2">
                      <a:lumMod val="75000"/>
                    </a:schemeClr>
                  </a:solidFill>
                  <a:prstDash val="solid"/>
                </a:ln>
                <a:solidFill>
                  <a:schemeClr val="bg1"/>
                </a:solidFill>
                <a:latin typeface="Impact" panose="020B0806030902050204" pitchFamily="34" charset="0"/>
              </a:rPr>
              <a:t>How can children be protected from second/thirdhand smoke?</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231067"/>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Youth</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Women</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People of Color</a:t>
            </a:r>
            <a:endPar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LGBTQ+</a:t>
            </a:r>
            <a:endParaRPr lang="th-TH"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0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Communities/families with low incomes</a:t>
            </a:r>
            <a:r>
              <a:rPr lang="en-US"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 </a:t>
            </a:r>
            <a:endParaRPr lang="th-TH"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731049" y="1015136"/>
            <a:ext cx="5788711" cy="923330"/>
          </a:xfrm>
          <a:prstGeom prst="rect">
            <a:avLst/>
          </a:prstGeom>
          <a:noFill/>
        </p:spPr>
        <p:txBody>
          <a:bodyPr wrap="square" rtlCol="0">
            <a:spAutoFit/>
          </a:bodyPr>
          <a:lstStyle/>
          <a:p>
            <a:pPr algn="ctr"/>
            <a:r>
              <a:rPr lang="en-US" sz="2700" b="1" dirty="0">
                <a:ln w="22225">
                  <a:solidFill>
                    <a:schemeClr val="accent2">
                      <a:lumMod val="75000"/>
                    </a:schemeClr>
                  </a:solidFill>
                  <a:prstDash val="solid"/>
                </a:ln>
                <a:solidFill>
                  <a:schemeClr val="bg1"/>
                </a:solidFill>
                <a:latin typeface="Impact" panose="020B0806030902050204" pitchFamily="34" charset="0"/>
              </a:rPr>
              <a:t>Who does the tobacco industry aggressively target in their marketing?</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108504"/>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a:extLst>
            <a:ext uri="{FF2B5EF4-FFF2-40B4-BE49-F238E27FC236}">
              <a16:creationId xmlns:a16="http://schemas.microsoft.com/office/drawing/2014/main" id="{C3DC7C4F-F73C-9027-F366-D79B633120D2}"/>
            </a:ext>
          </a:extLst>
        </p:cNvPr>
        <p:cNvGrpSpPr/>
        <p:nvPr/>
      </p:nvGrpSpPr>
      <p:grpSpPr>
        <a:xfrm>
          <a:off x="0" y="0"/>
          <a:ext cx="0" cy="0"/>
          <a:chOff x="0" y="0"/>
          <a:chExt cx="0" cy="0"/>
        </a:xfrm>
      </p:grpSpPr>
      <p:sp>
        <p:nvSpPr>
          <p:cNvPr id="303" name="Rectangle 5">
            <a:extLst>
              <a:ext uri="{FF2B5EF4-FFF2-40B4-BE49-F238E27FC236}">
                <a16:creationId xmlns:a16="http://schemas.microsoft.com/office/drawing/2014/main" id="{0949A674-5DBD-E3C0-1F3F-C361220D238C}"/>
              </a:ext>
            </a:extLst>
          </p:cNvPr>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a:extLst>
              <a:ext uri="{FF2B5EF4-FFF2-40B4-BE49-F238E27FC236}">
                <a16:creationId xmlns:a16="http://schemas.microsoft.com/office/drawing/2014/main" id="{075657FC-AF6C-E215-2B14-83F0B2799147}"/>
              </a:ext>
            </a:extLst>
          </p:cNvPr>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a:extLst>
              <a:ext uri="{FF2B5EF4-FFF2-40B4-BE49-F238E27FC236}">
                <a16:creationId xmlns:a16="http://schemas.microsoft.com/office/drawing/2014/main" id="{A6E9F868-1E70-FFDF-043E-3508DD117316}"/>
              </a:ext>
            </a:extLst>
          </p:cNvPr>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a:extLst>
              <a:ext uri="{FF2B5EF4-FFF2-40B4-BE49-F238E27FC236}">
                <a16:creationId xmlns:a16="http://schemas.microsoft.com/office/drawing/2014/main" id="{777D9E39-470B-23CD-89F4-4351BFD5642B}"/>
              </a:ext>
            </a:extLst>
          </p:cNvPr>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a:extLst>
              <a:ext uri="{FF2B5EF4-FFF2-40B4-BE49-F238E27FC236}">
                <a16:creationId xmlns:a16="http://schemas.microsoft.com/office/drawing/2014/main" id="{69645007-705D-25DF-1B2C-A4B394F1DF4D}"/>
              </a:ext>
            </a:extLst>
          </p:cNvPr>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a:extLst>
              <a:ext uri="{FF2B5EF4-FFF2-40B4-BE49-F238E27FC236}">
                <a16:creationId xmlns:a16="http://schemas.microsoft.com/office/drawing/2014/main" id="{7E491A7E-987B-626C-9761-7F1A1DE421FE}"/>
              </a:ext>
            </a:extLst>
          </p:cNvPr>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a:extLst>
              <a:ext uri="{FF2B5EF4-FFF2-40B4-BE49-F238E27FC236}">
                <a16:creationId xmlns:a16="http://schemas.microsoft.com/office/drawing/2014/main" id="{8834BB2B-9CE3-D1AF-3112-824DAE1C4BB8}"/>
              </a:ext>
            </a:extLst>
          </p:cNvPr>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a:extLst>
              <a:ext uri="{FF2B5EF4-FFF2-40B4-BE49-F238E27FC236}">
                <a16:creationId xmlns:a16="http://schemas.microsoft.com/office/drawing/2014/main" id="{A1CFEBA3-A6EF-3CC0-2084-C39015ED8B14}"/>
              </a:ext>
            </a:extLst>
          </p:cNvPr>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a:extLst>
              <a:ext uri="{FF2B5EF4-FFF2-40B4-BE49-F238E27FC236}">
                <a16:creationId xmlns:a16="http://schemas.microsoft.com/office/drawing/2014/main" id="{7CF2B66D-AEEF-0CEC-41D7-B2D66E9A484F}"/>
              </a:ext>
            </a:extLst>
          </p:cNvPr>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a:extLst>
              <a:ext uri="{FF2B5EF4-FFF2-40B4-BE49-F238E27FC236}">
                <a16:creationId xmlns:a16="http://schemas.microsoft.com/office/drawing/2014/main" id="{D050F9AE-9CC9-F5E4-A7A6-0BE8F9A8259D}"/>
              </a:ext>
            </a:extLst>
          </p:cNvPr>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a:extLst>
              <a:ext uri="{FF2B5EF4-FFF2-40B4-BE49-F238E27FC236}">
                <a16:creationId xmlns:a16="http://schemas.microsoft.com/office/drawing/2014/main" id="{264DBC89-BB95-0B66-F477-630886881517}"/>
              </a:ext>
            </a:extLst>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a:extLst>
              <a:ext uri="{FF2B5EF4-FFF2-40B4-BE49-F238E27FC236}">
                <a16:creationId xmlns:a16="http://schemas.microsoft.com/office/drawing/2014/main" id="{24F0CB1C-6188-0D2F-5B5F-8200B7666DEB}"/>
              </a:ext>
            </a:extLst>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a:extLst>
              <a:ext uri="{FF2B5EF4-FFF2-40B4-BE49-F238E27FC236}">
                <a16:creationId xmlns:a16="http://schemas.microsoft.com/office/drawing/2014/main" id="{C4D1677F-FECB-74D7-E4F5-C90F1A975F4A}"/>
              </a:ext>
            </a:extLst>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a:extLst>
              <a:ext uri="{FF2B5EF4-FFF2-40B4-BE49-F238E27FC236}">
                <a16:creationId xmlns:a16="http://schemas.microsoft.com/office/drawing/2014/main" id="{7504E1FA-8D54-569A-31C2-1A7DAFB1F3D9}"/>
              </a:ext>
            </a:extLst>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a:extLst>
              <a:ext uri="{FF2B5EF4-FFF2-40B4-BE49-F238E27FC236}">
                <a16:creationId xmlns:a16="http://schemas.microsoft.com/office/drawing/2014/main" id="{6AEE1A7A-1BD7-5395-D334-C37D4D899E1E}"/>
              </a:ext>
            </a:extLst>
          </p:cNvPr>
          <p:cNvGrpSpPr/>
          <p:nvPr/>
        </p:nvGrpSpPr>
        <p:grpSpPr>
          <a:xfrm>
            <a:off x="1630267" y="2044411"/>
            <a:ext cx="2919309" cy="759983"/>
            <a:chOff x="-2362200" y="7254032"/>
            <a:chExt cx="3892412" cy="1124886"/>
          </a:xfrm>
        </p:grpSpPr>
        <p:sp>
          <p:nvSpPr>
            <p:cNvPr id="332" name="Rectangle 5">
              <a:extLst>
                <a:ext uri="{FF2B5EF4-FFF2-40B4-BE49-F238E27FC236}">
                  <a16:creationId xmlns:a16="http://schemas.microsoft.com/office/drawing/2014/main" id="{750775C0-BDA4-2EFF-A551-83041EB85674}"/>
                </a:ext>
              </a:extLst>
            </p:cNvPr>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a:extLst>
                <a:ext uri="{FF2B5EF4-FFF2-40B4-BE49-F238E27FC236}">
                  <a16:creationId xmlns:a16="http://schemas.microsoft.com/office/drawing/2014/main" id="{DE1536C6-9660-6FD3-DFCC-10452281A69F}"/>
                </a:ext>
              </a:extLst>
            </p:cNvPr>
            <p:cNvGrpSpPr/>
            <p:nvPr/>
          </p:nvGrpSpPr>
          <p:grpSpPr>
            <a:xfrm>
              <a:off x="-2286000" y="7334833"/>
              <a:ext cx="3739115" cy="966949"/>
              <a:chOff x="-2324100" y="7049143"/>
              <a:chExt cx="3581400" cy="1066800"/>
            </a:xfrm>
          </p:grpSpPr>
          <p:sp>
            <p:nvSpPr>
              <p:cNvPr id="334" name="Rectangle 333">
                <a:extLst>
                  <a:ext uri="{FF2B5EF4-FFF2-40B4-BE49-F238E27FC236}">
                    <a16:creationId xmlns:a16="http://schemas.microsoft.com/office/drawing/2014/main" id="{2E2CFED2-ED2B-3719-5F1C-C0BC7E173961}"/>
                  </a:ext>
                </a:extLst>
              </p:cNvPr>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a:extLst>
                  <a:ext uri="{FF2B5EF4-FFF2-40B4-BE49-F238E27FC236}">
                    <a16:creationId xmlns:a16="http://schemas.microsoft.com/office/drawing/2014/main" id="{EA55D462-8888-C97D-1CCA-29C01D0A02A3}"/>
                  </a:ext>
                </a:extLst>
              </p:cNvPr>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a:extLst>
              <a:ext uri="{FF2B5EF4-FFF2-40B4-BE49-F238E27FC236}">
                <a16:creationId xmlns:a16="http://schemas.microsoft.com/office/drawing/2014/main" id="{53C6F032-7DD7-2B08-7152-4012112DF721}"/>
              </a:ext>
            </a:extLst>
          </p:cNvPr>
          <p:cNvGrpSpPr/>
          <p:nvPr/>
        </p:nvGrpSpPr>
        <p:grpSpPr>
          <a:xfrm>
            <a:off x="1630267" y="2908681"/>
            <a:ext cx="2919309" cy="759983"/>
            <a:chOff x="-2362200" y="7254032"/>
            <a:chExt cx="3892412" cy="1124886"/>
          </a:xfrm>
        </p:grpSpPr>
        <p:sp>
          <p:nvSpPr>
            <p:cNvPr id="337" name="Rectangle 5">
              <a:extLst>
                <a:ext uri="{FF2B5EF4-FFF2-40B4-BE49-F238E27FC236}">
                  <a16:creationId xmlns:a16="http://schemas.microsoft.com/office/drawing/2014/main" id="{792666C6-749B-EA05-E136-377675B9E300}"/>
                </a:ext>
              </a:extLst>
            </p:cNvPr>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a:extLst>
                <a:ext uri="{FF2B5EF4-FFF2-40B4-BE49-F238E27FC236}">
                  <a16:creationId xmlns:a16="http://schemas.microsoft.com/office/drawing/2014/main" id="{594B9DEE-EAFA-E7FE-23B6-4A8992179AF3}"/>
                </a:ext>
              </a:extLst>
            </p:cNvPr>
            <p:cNvGrpSpPr/>
            <p:nvPr/>
          </p:nvGrpSpPr>
          <p:grpSpPr>
            <a:xfrm>
              <a:off x="-2286000" y="7334833"/>
              <a:ext cx="3739115" cy="966949"/>
              <a:chOff x="-2324100" y="7049143"/>
              <a:chExt cx="3581400" cy="1066800"/>
            </a:xfrm>
          </p:grpSpPr>
          <p:sp>
            <p:nvSpPr>
              <p:cNvPr id="339" name="Rectangle 338">
                <a:extLst>
                  <a:ext uri="{FF2B5EF4-FFF2-40B4-BE49-F238E27FC236}">
                    <a16:creationId xmlns:a16="http://schemas.microsoft.com/office/drawing/2014/main" id="{8E2A972D-117E-DCE6-3BA6-9F4C6F7EDF77}"/>
                  </a:ext>
                </a:extLst>
              </p:cNvPr>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a:extLst>
                  <a:ext uri="{FF2B5EF4-FFF2-40B4-BE49-F238E27FC236}">
                    <a16:creationId xmlns:a16="http://schemas.microsoft.com/office/drawing/2014/main" id="{00798AA6-5CF8-4172-1977-CB4382E60702}"/>
                  </a:ext>
                </a:extLst>
              </p:cNvPr>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a:extLst>
              <a:ext uri="{FF2B5EF4-FFF2-40B4-BE49-F238E27FC236}">
                <a16:creationId xmlns:a16="http://schemas.microsoft.com/office/drawing/2014/main" id="{50FE7F8D-FBEA-6C27-9326-5E48A94D8DFE}"/>
              </a:ext>
            </a:extLst>
          </p:cNvPr>
          <p:cNvGrpSpPr/>
          <p:nvPr/>
        </p:nvGrpSpPr>
        <p:grpSpPr>
          <a:xfrm>
            <a:off x="1630267" y="3772952"/>
            <a:ext cx="2919309" cy="759983"/>
            <a:chOff x="-2362200" y="7254032"/>
            <a:chExt cx="3892412" cy="1124886"/>
          </a:xfrm>
        </p:grpSpPr>
        <p:sp>
          <p:nvSpPr>
            <p:cNvPr id="342" name="Rectangle 5">
              <a:extLst>
                <a:ext uri="{FF2B5EF4-FFF2-40B4-BE49-F238E27FC236}">
                  <a16:creationId xmlns:a16="http://schemas.microsoft.com/office/drawing/2014/main" id="{4E8DE686-6E5B-92B4-C9AB-A8298B1EF5BB}"/>
                </a:ext>
              </a:extLst>
            </p:cNvPr>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a:extLst>
                <a:ext uri="{FF2B5EF4-FFF2-40B4-BE49-F238E27FC236}">
                  <a16:creationId xmlns:a16="http://schemas.microsoft.com/office/drawing/2014/main" id="{032696C9-DA18-876C-2689-77504FDC9A56}"/>
                </a:ext>
              </a:extLst>
            </p:cNvPr>
            <p:cNvGrpSpPr/>
            <p:nvPr/>
          </p:nvGrpSpPr>
          <p:grpSpPr>
            <a:xfrm>
              <a:off x="-2286000" y="7334833"/>
              <a:ext cx="3739115" cy="966949"/>
              <a:chOff x="-2324100" y="7049143"/>
              <a:chExt cx="3581400" cy="1066800"/>
            </a:xfrm>
          </p:grpSpPr>
          <p:sp>
            <p:nvSpPr>
              <p:cNvPr id="344" name="Rectangle 343">
                <a:extLst>
                  <a:ext uri="{FF2B5EF4-FFF2-40B4-BE49-F238E27FC236}">
                    <a16:creationId xmlns:a16="http://schemas.microsoft.com/office/drawing/2014/main" id="{EF890D57-BEAB-65C5-09E3-572A9D157F4D}"/>
                  </a:ext>
                </a:extLst>
              </p:cNvPr>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a:extLst>
                  <a:ext uri="{FF2B5EF4-FFF2-40B4-BE49-F238E27FC236}">
                    <a16:creationId xmlns:a16="http://schemas.microsoft.com/office/drawing/2014/main" id="{E382C15D-DF87-DA1D-3C46-84CD4F60FB8D}"/>
                  </a:ext>
                </a:extLst>
              </p:cNvPr>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a:extLst>
              <a:ext uri="{FF2B5EF4-FFF2-40B4-BE49-F238E27FC236}">
                <a16:creationId xmlns:a16="http://schemas.microsoft.com/office/drawing/2014/main" id="{7DD4A81B-2824-DF35-A07D-45687FF46B21}"/>
              </a:ext>
            </a:extLst>
          </p:cNvPr>
          <p:cNvGrpSpPr/>
          <p:nvPr/>
        </p:nvGrpSpPr>
        <p:grpSpPr>
          <a:xfrm>
            <a:off x="1630267" y="4634734"/>
            <a:ext cx="2919309" cy="759983"/>
            <a:chOff x="-2362200" y="7254032"/>
            <a:chExt cx="3892412" cy="1124886"/>
          </a:xfrm>
        </p:grpSpPr>
        <p:sp>
          <p:nvSpPr>
            <p:cNvPr id="347" name="Rectangle 5">
              <a:extLst>
                <a:ext uri="{FF2B5EF4-FFF2-40B4-BE49-F238E27FC236}">
                  <a16:creationId xmlns:a16="http://schemas.microsoft.com/office/drawing/2014/main" id="{3CA1128A-B5B9-A606-2D40-DFE93E8542E4}"/>
                </a:ext>
              </a:extLst>
            </p:cNvPr>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a:extLst>
                <a:ext uri="{FF2B5EF4-FFF2-40B4-BE49-F238E27FC236}">
                  <a16:creationId xmlns:a16="http://schemas.microsoft.com/office/drawing/2014/main" id="{A4334FB3-0E3F-C916-303F-8BBB22641BE1}"/>
                </a:ext>
              </a:extLst>
            </p:cNvPr>
            <p:cNvGrpSpPr/>
            <p:nvPr/>
          </p:nvGrpSpPr>
          <p:grpSpPr>
            <a:xfrm>
              <a:off x="-2286000" y="7334833"/>
              <a:ext cx="3739115" cy="966949"/>
              <a:chOff x="-2324100" y="7049143"/>
              <a:chExt cx="3581400" cy="1066800"/>
            </a:xfrm>
          </p:grpSpPr>
          <p:sp>
            <p:nvSpPr>
              <p:cNvPr id="349" name="Rectangle 348">
                <a:extLst>
                  <a:ext uri="{FF2B5EF4-FFF2-40B4-BE49-F238E27FC236}">
                    <a16:creationId xmlns:a16="http://schemas.microsoft.com/office/drawing/2014/main" id="{F7E57181-DFA4-B495-C50C-35D9A345BA69}"/>
                  </a:ext>
                </a:extLst>
              </p:cNvPr>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a:extLst>
                  <a:ext uri="{FF2B5EF4-FFF2-40B4-BE49-F238E27FC236}">
                    <a16:creationId xmlns:a16="http://schemas.microsoft.com/office/drawing/2014/main" id="{C44BE435-3440-608B-447B-580E288F3F7D}"/>
                  </a:ext>
                </a:extLst>
              </p:cNvPr>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a:extLst>
              <a:ext uri="{FF2B5EF4-FFF2-40B4-BE49-F238E27FC236}">
                <a16:creationId xmlns:a16="http://schemas.microsoft.com/office/drawing/2014/main" id="{AC5BF322-0788-1994-8622-ADEEFDB7B206}"/>
              </a:ext>
            </a:extLst>
          </p:cNvPr>
          <p:cNvGrpSpPr/>
          <p:nvPr/>
        </p:nvGrpSpPr>
        <p:grpSpPr>
          <a:xfrm>
            <a:off x="4636687" y="2044411"/>
            <a:ext cx="2919309" cy="759983"/>
            <a:chOff x="-2362200" y="7254032"/>
            <a:chExt cx="3892412" cy="1124886"/>
          </a:xfrm>
        </p:grpSpPr>
        <p:sp>
          <p:nvSpPr>
            <p:cNvPr id="352" name="Rectangle 5">
              <a:extLst>
                <a:ext uri="{FF2B5EF4-FFF2-40B4-BE49-F238E27FC236}">
                  <a16:creationId xmlns:a16="http://schemas.microsoft.com/office/drawing/2014/main" id="{A3A0FEB1-EFF4-547E-E5AF-CB1C7BD908A1}"/>
                </a:ext>
              </a:extLst>
            </p:cNvPr>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a:extLst>
                <a:ext uri="{FF2B5EF4-FFF2-40B4-BE49-F238E27FC236}">
                  <a16:creationId xmlns:a16="http://schemas.microsoft.com/office/drawing/2014/main" id="{3D0DE179-E9C9-297A-4890-3B6ABE38E21C}"/>
                </a:ext>
              </a:extLst>
            </p:cNvPr>
            <p:cNvGrpSpPr/>
            <p:nvPr/>
          </p:nvGrpSpPr>
          <p:grpSpPr>
            <a:xfrm>
              <a:off x="-2286000" y="7334833"/>
              <a:ext cx="3739115" cy="966949"/>
              <a:chOff x="-2324100" y="7049143"/>
              <a:chExt cx="3581400" cy="1066800"/>
            </a:xfrm>
          </p:grpSpPr>
          <p:sp>
            <p:nvSpPr>
              <p:cNvPr id="354" name="Rectangle 353">
                <a:extLst>
                  <a:ext uri="{FF2B5EF4-FFF2-40B4-BE49-F238E27FC236}">
                    <a16:creationId xmlns:a16="http://schemas.microsoft.com/office/drawing/2014/main" id="{6862448A-C427-C874-2AE1-E73521B0044E}"/>
                  </a:ext>
                </a:extLst>
              </p:cNvPr>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a:extLst>
                  <a:ext uri="{FF2B5EF4-FFF2-40B4-BE49-F238E27FC236}">
                    <a16:creationId xmlns:a16="http://schemas.microsoft.com/office/drawing/2014/main" id="{8F005A30-86AF-ABB9-3369-52F24E5A1039}"/>
                  </a:ext>
                </a:extLst>
              </p:cNvPr>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a:extLst>
              <a:ext uri="{FF2B5EF4-FFF2-40B4-BE49-F238E27FC236}">
                <a16:creationId xmlns:a16="http://schemas.microsoft.com/office/drawing/2014/main" id="{53A3C142-3F92-6B19-8437-9B64EC6C7D10}"/>
              </a:ext>
            </a:extLs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a:extLst>
              <a:ext uri="{FF2B5EF4-FFF2-40B4-BE49-F238E27FC236}">
                <a16:creationId xmlns:a16="http://schemas.microsoft.com/office/drawing/2014/main" id="{908FF2E0-10FB-AD20-1400-0D706971A529}"/>
              </a:ext>
            </a:extLs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a:extLst>
              <a:ext uri="{FF2B5EF4-FFF2-40B4-BE49-F238E27FC236}">
                <a16:creationId xmlns:a16="http://schemas.microsoft.com/office/drawing/2014/main" id="{C2554816-2AA6-01AF-16A1-213A47E81077}"/>
              </a:ext>
            </a:extLs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a:extLst>
              <a:ext uri="{FF2B5EF4-FFF2-40B4-BE49-F238E27FC236}">
                <a16:creationId xmlns:a16="http://schemas.microsoft.com/office/drawing/2014/main" id="{5516E601-63CE-CCBD-2CAA-D3B7B4E1BC62}"/>
              </a:ext>
            </a:extLs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a:extLst>
              <a:ext uri="{FF2B5EF4-FFF2-40B4-BE49-F238E27FC236}">
                <a16:creationId xmlns:a16="http://schemas.microsoft.com/office/drawing/2014/main" id="{321ABDE0-DF67-513F-6BA5-51A278A90E08}"/>
              </a:ext>
            </a:extLs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a:extLst>
              <a:ext uri="{FF2B5EF4-FFF2-40B4-BE49-F238E27FC236}">
                <a16:creationId xmlns:a16="http://schemas.microsoft.com/office/drawing/2014/main" id="{22064B15-7DFB-446E-1C06-A750126C8A20}"/>
              </a:ext>
            </a:extLst>
          </p:cNvPr>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Secondhand Smoke Exposure</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a:extLst>
              <a:ext uri="{FF2B5EF4-FFF2-40B4-BE49-F238E27FC236}">
                <a16:creationId xmlns:a16="http://schemas.microsoft.com/office/drawing/2014/main" id="{BBB85E4F-2D45-866B-D586-A6FB46873084}"/>
              </a:ext>
            </a:extLst>
          </p:cNvPr>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a:extLst>
              <a:ext uri="{FF2B5EF4-FFF2-40B4-BE49-F238E27FC236}">
                <a16:creationId xmlns:a16="http://schemas.microsoft.com/office/drawing/2014/main" id="{1A8BCE25-359B-A4C4-EA83-532A3BDB987A}"/>
              </a:ext>
            </a:extLst>
          </p:cNvPr>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0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Storebought Edibles or Drinks with THC</a:t>
            </a:r>
            <a:endParaRPr lang="th-TH"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a:extLst>
              <a:ext uri="{FF2B5EF4-FFF2-40B4-BE49-F238E27FC236}">
                <a16:creationId xmlns:a16="http://schemas.microsoft.com/office/drawing/2014/main" id="{41AD2720-BFC2-59CC-CF01-5787EB794F79}"/>
              </a:ext>
            </a:extLst>
          </p:cNvPr>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a:extLst>
              <a:ext uri="{FF2B5EF4-FFF2-40B4-BE49-F238E27FC236}">
                <a16:creationId xmlns:a16="http://schemas.microsoft.com/office/drawing/2014/main" id="{A859A7F6-B141-2FF9-F189-29185764B30D}"/>
              </a:ext>
            </a:extLst>
          </p:cNvPr>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0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Homemade Edibles </a:t>
            </a:r>
            <a:r>
              <a:rPr lang="en-US"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Infused  with THC</a:t>
            </a:r>
          </a:p>
        </p:txBody>
      </p:sp>
      <p:sp>
        <p:nvSpPr>
          <p:cNvPr id="384" name="S3">
            <a:extLst>
              <a:ext uri="{FF2B5EF4-FFF2-40B4-BE49-F238E27FC236}">
                <a16:creationId xmlns:a16="http://schemas.microsoft.com/office/drawing/2014/main" id="{D58E4F9B-D1A9-7B90-1387-F3CBB6768615}"/>
              </a:ext>
            </a:extLst>
          </p:cNvPr>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a:extLst>
              <a:ext uri="{FF2B5EF4-FFF2-40B4-BE49-F238E27FC236}">
                <a16:creationId xmlns:a16="http://schemas.microsoft.com/office/drawing/2014/main" id="{5B04CED6-1A18-A014-5712-55F28374FEAB}"/>
              </a:ext>
            </a:extLst>
          </p:cNvPr>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While In Utero</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a:extLst>
              <a:ext uri="{FF2B5EF4-FFF2-40B4-BE49-F238E27FC236}">
                <a16:creationId xmlns:a16="http://schemas.microsoft.com/office/drawing/2014/main" id="{C981FA6B-AF64-060D-62DF-993425B194A3}"/>
              </a:ext>
            </a:extLst>
          </p:cNvPr>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a:extLst>
              <a:ext uri="{FF2B5EF4-FFF2-40B4-BE49-F238E27FC236}">
                <a16:creationId xmlns:a16="http://schemas.microsoft.com/office/drawing/2014/main" id="{04482186-6CE5-002D-B6B7-D95BAC9A7B06}"/>
              </a:ext>
            </a:extLst>
          </p:cNvPr>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Through Breast Milk</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a:extLst>
              <a:ext uri="{FF2B5EF4-FFF2-40B4-BE49-F238E27FC236}">
                <a16:creationId xmlns:a16="http://schemas.microsoft.com/office/drawing/2014/main" id="{C1155C40-753E-6BC1-E203-12752287E89E}"/>
              </a:ext>
            </a:extLst>
          </p:cNvPr>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a:extLst>
              <a:ext uri="{FF2B5EF4-FFF2-40B4-BE49-F238E27FC236}">
                <a16:creationId xmlns:a16="http://schemas.microsoft.com/office/drawing/2014/main" id="{A17D0B76-7082-CAED-3A10-EF3A63F15540}"/>
              </a:ext>
            </a:extLst>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a:extLst>
              <a:ext uri="{FF2B5EF4-FFF2-40B4-BE49-F238E27FC236}">
                <a16:creationId xmlns:a16="http://schemas.microsoft.com/office/drawing/2014/main" id="{07DCE540-F2C7-6E3A-1458-E2D8F1EFB967}"/>
              </a:ext>
            </a:extLst>
          </p:cNvPr>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a:extLst>
              <a:ext uri="{FF2B5EF4-FFF2-40B4-BE49-F238E27FC236}">
                <a16:creationId xmlns:a16="http://schemas.microsoft.com/office/drawing/2014/main" id="{235EE921-ECC0-17E4-5F9A-8C6683B80E22}"/>
              </a:ext>
            </a:extLst>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a:extLst>
              <a:ext uri="{FF2B5EF4-FFF2-40B4-BE49-F238E27FC236}">
                <a16:creationId xmlns:a16="http://schemas.microsoft.com/office/drawing/2014/main" id="{58C490AC-08F2-1EE5-689F-FE61733711DE}"/>
              </a:ext>
            </a:extLst>
          </p:cNvPr>
          <p:cNvGrpSpPr/>
          <p:nvPr/>
        </p:nvGrpSpPr>
        <p:grpSpPr>
          <a:xfrm>
            <a:off x="-57150" y="3012344"/>
            <a:ext cx="2316695" cy="1414721"/>
            <a:chOff x="-76200" y="2873459"/>
            <a:chExt cx="3088927" cy="1886294"/>
          </a:xfrm>
        </p:grpSpPr>
        <p:sp>
          <p:nvSpPr>
            <p:cNvPr id="402" name="Rectangle 401" hidden="1">
              <a:extLst>
                <a:ext uri="{FF2B5EF4-FFF2-40B4-BE49-F238E27FC236}">
                  <a16:creationId xmlns:a16="http://schemas.microsoft.com/office/drawing/2014/main" id="{B4F2B4F5-E389-E75A-80FD-0D03305A8DEB}"/>
                </a:ext>
              </a:extLst>
            </p:cNvPr>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a:extLst>
                <a:ext uri="{FF2B5EF4-FFF2-40B4-BE49-F238E27FC236}">
                  <a16:creationId xmlns:a16="http://schemas.microsoft.com/office/drawing/2014/main" id="{81CA5706-4C9D-FCEB-51AD-F98EE3721DAF}"/>
                </a:ext>
              </a:extLst>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a:extLst>
                <a:ext uri="{FF2B5EF4-FFF2-40B4-BE49-F238E27FC236}">
                  <a16:creationId xmlns:a16="http://schemas.microsoft.com/office/drawing/2014/main" id="{6422D433-2120-E251-D052-D8EFED2CE126}"/>
                </a:ext>
              </a:extLst>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a:extLst>
                <a:ext uri="{FF2B5EF4-FFF2-40B4-BE49-F238E27FC236}">
                  <a16:creationId xmlns:a16="http://schemas.microsoft.com/office/drawing/2014/main" id="{E54C17B5-6B2E-EA32-B94D-A4AAC93C41FC}"/>
                </a:ext>
              </a:extLst>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a:extLst>
              <a:ext uri="{FF2B5EF4-FFF2-40B4-BE49-F238E27FC236}">
                <a16:creationId xmlns:a16="http://schemas.microsoft.com/office/drawing/2014/main" id="{3BF0D33F-46E0-8C4F-E7F1-5DAF34DDE9B6}"/>
              </a:ext>
            </a:extLst>
          </p:cNvPr>
          <p:cNvGrpSpPr/>
          <p:nvPr/>
        </p:nvGrpSpPr>
        <p:grpSpPr>
          <a:xfrm>
            <a:off x="6884455" y="3016528"/>
            <a:ext cx="2319328" cy="1402346"/>
            <a:chOff x="9179273" y="2879037"/>
            <a:chExt cx="3092437" cy="1869795"/>
          </a:xfrm>
        </p:grpSpPr>
        <p:sp>
          <p:nvSpPr>
            <p:cNvPr id="407" name="Rectangle 406" hidden="1">
              <a:extLst>
                <a:ext uri="{FF2B5EF4-FFF2-40B4-BE49-F238E27FC236}">
                  <a16:creationId xmlns:a16="http://schemas.microsoft.com/office/drawing/2014/main" id="{6EBD3E7D-F400-1C44-1EB5-05F0A8BAC065}"/>
                </a:ext>
              </a:extLst>
            </p:cNvPr>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a:extLst>
                <a:ext uri="{FF2B5EF4-FFF2-40B4-BE49-F238E27FC236}">
                  <a16:creationId xmlns:a16="http://schemas.microsoft.com/office/drawing/2014/main" id="{D41EDFF8-D8A2-4CC3-1D3F-5726FA8590DF}"/>
                </a:ext>
              </a:extLst>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a:extLst>
                <a:ext uri="{FF2B5EF4-FFF2-40B4-BE49-F238E27FC236}">
                  <a16:creationId xmlns:a16="http://schemas.microsoft.com/office/drawing/2014/main" id="{03F2F320-670C-F6BA-8C13-9EDD14D4DA22}"/>
                </a:ext>
              </a:extLst>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a:extLst>
                <a:ext uri="{FF2B5EF4-FFF2-40B4-BE49-F238E27FC236}">
                  <a16:creationId xmlns:a16="http://schemas.microsoft.com/office/drawing/2014/main" id="{5571B481-2077-6498-B493-2315F1894D09}"/>
                </a:ext>
              </a:extLst>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a:extLst>
              <a:ext uri="{FF2B5EF4-FFF2-40B4-BE49-F238E27FC236}">
                <a16:creationId xmlns:a16="http://schemas.microsoft.com/office/drawing/2014/main" id="{1A18F1F8-D39D-8510-D0ED-CE605B6074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a:extLst>
              <a:ext uri="{FF2B5EF4-FFF2-40B4-BE49-F238E27FC236}">
                <a16:creationId xmlns:a16="http://schemas.microsoft.com/office/drawing/2014/main" id="{0294859E-1DD9-87ED-DB21-57D972C90FB2}"/>
              </a:ext>
            </a:extLst>
          </p:cNvPr>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a:extLst>
              <a:ext uri="{FF2B5EF4-FFF2-40B4-BE49-F238E27FC236}">
                <a16:creationId xmlns:a16="http://schemas.microsoft.com/office/drawing/2014/main" id="{589BDAE8-41E1-89C7-D3D3-0270F6C6B359}"/>
              </a:ext>
            </a:extLst>
          </p:cNvPr>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a:extLst>
              <a:ext uri="{FF2B5EF4-FFF2-40B4-BE49-F238E27FC236}">
                <a16:creationId xmlns:a16="http://schemas.microsoft.com/office/drawing/2014/main" id="{38E44199-3564-4F1E-DB16-17426134D3E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a:extLst>
              <a:ext uri="{FF2B5EF4-FFF2-40B4-BE49-F238E27FC236}">
                <a16:creationId xmlns:a16="http://schemas.microsoft.com/office/drawing/2014/main" id="{37F5008A-2A6E-C4F4-C65C-A568ACEE4521}"/>
              </a:ext>
            </a:extLst>
          </p:cNvPr>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a:extLst>
              <a:ext uri="{FF2B5EF4-FFF2-40B4-BE49-F238E27FC236}">
                <a16:creationId xmlns:a16="http://schemas.microsoft.com/office/drawing/2014/main" id="{BBDEF766-35BA-A044-EA22-2AE2AD532D87}"/>
              </a:ext>
            </a:extLst>
          </p:cNvPr>
          <p:cNvSpPr txBox="1"/>
          <p:nvPr/>
        </p:nvSpPr>
        <p:spPr>
          <a:xfrm>
            <a:off x="1731049" y="1015136"/>
            <a:ext cx="5788711" cy="923330"/>
          </a:xfrm>
          <a:prstGeom prst="rect">
            <a:avLst/>
          </a:prstGeom>
          <a:noFill/>
        </p:spPr>
        <p:txBody>
          <a:bodyPr wrap="square" rtlCol="0">
            <a:spAutoFit/>
          </a:bodyPr>
          <a:lstStyle/>
          <a:p>
            <a:pPr algn="ctr"/>
            <a:r>
              <a:rPr lang="en-US" sz="2700" b="1" dirty="0">
                <a:ln w="22225">
                  <a:solidFill>
                    <a:schemeClr val="accent2">
                      <a:lumMod val="75000"/>
                    </a:schemeClr>
                  </a:solidFill>
                  <a:prstDash val="solid"/>
                </a:ln>
                <a:solidFill>
                  <a:schemeClr val="bg1"/>
                </a:solidFill>
                <a:latin typeface="Impact" panose="020B0806030902050204" pitchFamily="34" charset="0"/>
              </a:rPr>
              <a:t>In what ways might infants or children come into contact with marijuana/THC?</a:t>
            </a:r>
          </a:p>
        </p:txBody>
      </p:sp>
      <p:sp>
        <p:nvSpPr>
          <p:cNvPr id="3" name="5-Point Star 2">
            <a:extLst>
              <a:ext uri="{FF2B5EF4-FFF2-40B4-BE49-F238E27FC236}">
                <a16:creationId xmlns:a16="http://schemas.microsoft.com/office/drawing/2014/main" id="{39B3D991-B1BB-2C02-8F1D-6C63333A8CBC}"/>
              </a:ext>
            </a:extLst>
          </p:cNvPr>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a:extLst>
              <a:ext uri="{FF2B5EF4-FFF2-40B4-BE49-F238E27FC236}">
                <a16:creationId xmlns:a16="http://schemas.microsoft.com/office/drawing/2014/main" id="{09636097-0377-3F2A-0966-A6996BF8172F}"/>
              </a:ext>
            </a:extLst>
          </p:cNvPr>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a:extLst>
              <a:ext uri="{FF2B5EF4-FFF2-40B4-BE49-F238E27FC236}">
                <a16:creationId xmlns:a16="http://schemas.microsoft.com/office/drawing/2014/main" id="{DEBC4CD5-152B-A399-DF32-BE68FC3B3E35}"/>
              </a:ext>
            </a:extLst>
          </p:cNvPr>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a:extLst>
              <a:ext uri="{FF2B5EF4-FFF2-40B4-BE49-F238E27FC236}">
                <a16:creationId xmlns:a16="http://schemas.microsoft.com/office/drawing/2014/main" id="{D1692E3A-1CF6-556E-B019-F44ABB4011D4}"/>
              </a:ext>
            </a:extLst>
          </p:cNvPr>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a:extLst>
              <a:ext uri="{FF2B5EF4-FFF2-40B4-BE49-F238E27FC236}">
                <a16:creationId xmlns:a16="http://schemas.microsoft.com/office/drawing/2014/main" id="{1A3CD309-3522-B90A-01F0-44E7F7D02660}"/>
              </a:ext>
            </a:extLst>
          </p:cNvPr>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a:extLst>
              <a:ext uri="{FF2B5EF4-FFF2-40B4-BE49-F238E27FC236}">
                <a16:creationId xmlns:a16="http://schemas.microsoft.com/office/drawing/2014/main" id="{0238C145-00AC-882B-1E23-E2AB0F02F1F8}"/>
              </a:ext>
            </a:extLst>
          </p:cNvPr>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a:extLst>
              <a:ext uri="{FF2B5EF4-FFF2-40B4-BE49-F238E27FC236}">
                <a16:creationId xmlns:a16="http://schemas.microsoft.com/office/drawing/2014/main" id="{1B289030-A05C-E850-399B-B62D65440C80}"/>
              </a:ext>
            </a:extLst>
          </p:cNvPr>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a:extLst>
              <a:ext uri="{FF2B5EF4-FFF2-40B4-BE49-F238E27FC236}">
                <a16:creationId xmlns:a16="http://schemas.microsoft.com/office/drawing/2014/main" id="{D991C304-DDD2-2E25-0ED5-619560FCDC5F}"/>
              </a:ext>
            </a:extLst>
          </p:cNvPr>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958988"/>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408ACE"/>
            </a:gs>
            <a:gs pos="50000">
              <a:srgbClr val="408ACE"/>
            </a:gs>
            <a:gs pos="69000">
              <a:srgbClr val="2E75B5"/>
            </a:gs>
            <a:gs pos="97000">
              <a:srgbClr val="2B6DA9"/>
            </a:gs>
            <a:gs pos="100000">
              <a:srgbClr val="2B6DA9"/>
            </a:gs>
          </a:gsLst>
          <a:path path="circle">
            <a:fillToRect l="50000" t="50000" r="50000" b="50000"/>
          </a:path>
          <a:tileRect/>
        </a:gradFill>
        <a:effectLst/>
      </p:bgPr>
    </p:bg>
    <p:spTree>
      <p:nvGrpSpPr>
        <p:cNvPr id="1" name="Shape 498"/>
        <p:cNvGrpSpPr/>
        <p:nvPr/>
      </p:nvGrpSpPr>
      <p:grpSpPr>
        <a:xfrm>
          <a:off x="0" y="0"/>
          <a:ext cx="0" cy="0"/>
          <a:chOff x="0" y="0"/>
          <a:chExt cx="0" cy="0"/>
        </a:xfrm>
      </p:grpSpPr>
      <p:pic>
        <p:nvPicPr>
          <p:cNvPr id="499" name="Google Shape;499;p24"/>
          <p:cNvPicPr preferRelativeResize="0"/>
          <p:nvPr/>
        </p:nvPicPr>
        <p:blipFill rotWithShape="1">
          <a:blip r:embed="rId3">
            <a:alphaModFix/>
          </a:blip>
          <a:srcRect/>
          <a:stretch/>
        </p:blipFill>
        <p:spPr>
          <a:xfrm>
            <a:off x="1996929" y="1764899"/>
            <a:ext cx="4995111" cy="3370725"/>
          </a:xfrm>
          <a:prstGeom prst="rect">
            <a:avLst/>
          </a:prstGeom>
          <a:noFill/>
          <a:ln>
            <a:noFill/>
          </a:ln>
        </p:spPr>
      </p:pic>
      <p:grpSp>
        <p:nvGrpSpPr>
          <p:cNvPr id="500" name="Google Shape;500;p24"/>
          <p:cNvGrpSpPr/>
          <p:nvPr/>
        </p:nvGrpSpPr>
        <p:grpSpPr>
          <a:xfrm>
            <a:off x="8610600" y="6554896"/>
            <a:ext cx="336479" cy="303104"/>
            <a:chOff x="10463800" y="5925785"/>
            <a:chExt cx="1700190" cy="1830023"/>
          </a:xfrm>
        </p:grpSpPr>
        <p:pic>
          <p:nvPicPr>
            <p:cNvPr id="501" name="Google Shape;501;p24">
              <a:hlinkClick r:id="rId4"/>
            </p:cNvPr>
            <p:cNvPicPr preferRelativeResize="0"/>
            <p:nvPr/>
          </p:nvPicPr>
          <p:blipFill rotWithShape="1">
            <a:blip r:embed="rId5">
              <a:alphaModFix/>
            </a:blip>
            <a:srcRect/>
            <a:stretch/>
          </p:blipFill>
          <p:spPr>
            <a:xfrm>
              <a:off x="10463800" y="5925785"/>
              <a:ext cx="1700190" cy="697797"/>
            </a:xfrm>
            <a:prstGeom prst="rect">
              <a:avLst/>
            </a:prstGeom>
            <a:noFill/>
            <a:ln>
              <a:noFill/>
            </a:ln>
          </p:spPr>
        </p:pic>
        <p:sp>
          <p:nvSpPr>
            <p:cNvPr id="502" name="Google Shape;502;p24"/>
            <p:cNvSpPr txBox="1"/>
            <p:nvPr/>
          </p:nvSpPr>
          <p:spPr>
            <a:xfrm>
              <a:off x="11094865" y="6431815"/>
              <a:ext cx="992316" cy="13239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825">
                <a:solidFill>
                  <a:schemeClr val="lt1"/>
                </a:solidFill>
                <a:latin typeface="Libre Franklin"/>
                <a:ea typeface="Libre Franklin"/>
                <a:cs typeface="Libre Franklin"/>
                <a:sym typeface="Libre Franklin"/>
              </a:endParaRPr>
            </a:p>
          </p:txBody>
        </p:sp>
      </p:grpSp>
      <p:sp>
        <p:nvSpPr>
          <p:cNvPr id="503" name="Google Shape;503;p24"/>
          <p:cNvSpPr/>
          <p:nvPr/>
        </p:nvSpPr>
        <p:spPr>
          <a:xfrm>
            <a:off x="1066800" y="304800"/>
            <a:ext cx="6922067"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a:solidFill>
                  <a:srgbClr val="FFD966"/>
                </a:solidFill>
                <a:latin typeface="Verdana"/>
                <a:ea typeface="Verdana"/>
                <a:cs typeface="Verdana"/>
                <a:sym typeface="Verdana"/>
              </a:rPr>
              <a:t>THANK YOU FOR PLAYING!</a:t>
            </a:r>
            <a:endParaRPr/>
          </a:p>
        </p:txBody>
      </p:sp>
      <p:sp>
        <p:nvSpPr>
          <p:cNvPr id="504" name="Google Shape;504;p24"/>
          <p:cNvSpPr/>
          <p:nvPr/>
        </p:nvSpPr>
        <p:spPr>
          <a:xfrm>
            <a:off x="248195" y="5383595"/>
            <a:ext cx="8915399"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rgbClr val="FFD966"/>
                </a:solidFill>
                <a:latin typeface="Verdana"/>
                <a:ea typeface="Verdana"/>
                <a:cs typeface="Verdana"/>
                <a:sym typeface="Verdana"/>
              </a:rPr>
              <a:t>And the winner is…?</a:t>
            </a:r>
            <a:endParaRPr/>
          </a:p>
        </p:txBody>
      </p:sp>
      <p:pic>
        <p:nvPicPr>
          <p:cNvPr id="505" name="Google Shape;505;p24"/>
          <p:cNvPicPr preferRelativeResize="0"/>
          <p:nvPr/>
        </p:nvPicPr>
        <p:blipFill rotWithShape="1">
          <a:blip r:embed="rId6">
            <a:alphaModFix/>
          </a:blip>
          <a:srcRect/>
          <a:stretch/>
        </p:blipFill>
        <p:spPr>
          <a:xfrm>
            <a:off x="6992040" y="2421969"/>
            <a:ext cx="1879586" cy="2031985"/>
          </a:xfrm>
          <a:prstGeom prst="rect">
            <a:avLst/>
          </a:prstGeom>
          <a:noFill/>
          <a:ln>
            <a:noFill/>
          </a:ln>
        </p:spPr>
      </p:pic>
      <p:pic>
        <p:nvPicPr>
          <p:cNvPr id="506" name="Google Shape;506;p24"/>
          <p:cNvPicPr preferRelativeResize="0"/>
          <p:nvPr/>
        </p:nvPicPr>
        <p:blipFill rotWithShape="1">
          <a:blip r:embed="rId6">
            <a:alphaModFix/>
          </a:blip>
          <a:srcRect/>
          <a:stretch/>
        </p:blipFill>
        <p:spPr>
          <a:xfrm>
            <a:off x="304800" y="2421969"/>
            <a:ext cx="1879586" cy="20319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99"/>
                                        </p:tgtEl>
                                        <p:attrNameLst>
                                          <p:attrName>style.visibility</p:attrName>
                                        </p:attrNameLst>
                                      </p:cBhvr>
                                      <p:to>
                                        <p:strVal val="visible"/>
                                      </p:to>
                                    </p:set>
                                    <p:anim calcmode="lin" valueType="num">
                                      <p:cBhvr additive="base">
                                        <p:cTn id="7" dur="2000"/>
                                        <p:tgtEl>
                                          <p:spTgt spid="499"/>
                                        </p:tgtEl>
                                        <p:attrNameLst>
                                          <p:attrName>ppt_w</p:attrName>
                                        </p:attrNameLst>
                                      </p:cBhvr>
                                      <p:tavLst>
                                        <p:tav tm="0">
                                          <p:val>
                                            <p:strVal val="0"/>
                                          </p:val>
                                        </p:tav>
                                        <p:tav tm="100000">
                                          <p:val>
                                            <p:strVal val="#ppt_w"/>
                                          </p:val>
                                        </p:tav>
                                      </p:tavLst>
                                    </p:anim>
                                    <p:anim calcmode="lin" valueType="num">
                                      <p:cBhvr additive="base">
                                        <p:cTn id="8" dur="2000"/>
                                        <p:tgtEl>
                                          <p:spTgt spid="49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0">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55A11"/>
      </a:hlink>
      <a:folHlink>
        <a:srgbClr val="C55A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912</TotalTime>
  <Words>2236</Words>
  <Application>Microsoft Office PowerPoint</Application>
  <PresentationFormat>On-screen Show (4:3)</PresentationFormat>
  <Paragraphs>230</Paragraphs>
  <Slides>9</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Libre Franklin</vt:lpstr>
      <vt:lpstr>Calibri</vt:lpstr>
      <vt:lpstr>Arial</vt:lpstr>
      <vt:lpstr>Franklin Gothic Demi Cond</vt:lpstr>
      <vt:lpstr>Arial Black</vt:lpstr>
      <vt:lpstr>Verdana</vt:lpstr>
      <vt:lpstr>Impact</vt:lpstr>
      <vt:lpstr>Office Theme</vt:lpstr>
      <vt:lpstr>PowerPoint Presentation</vt:lpstr>
      <vt:lpstr>STAGE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Complete  Pre-Assessment</dc:title>
  <dc:creator>Tanya Shelburne</dc:creator>
  <cp:lastModifiedBy>Tanya Shelburne</cp:lastModifiedBy>
  <cp:revision>26</cp:revision>
  <dcterms:modified xsi:type="dcterms:W3CDTF">2025-08-29T13:00:48Z</dcterms:modified>
</cp:coreProperties>
</file>