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146847513" r:id="rId2"/>
    <p:sldId id="2146847514" r:id="rId3"/>
    <p:sldId id="2146847515" r:id="rId4"/>
    <p:sldId id="2146847499" r:id="rId5"/>
    <p:sldId id="460" r:id="rId6"/>
    <p:sldId id="2146847486" r:id="rId7"/>
    <p:sldId id="429" r:id="rId8"/>
    <p:sldId id="459" r:id="rId9"/>
    <p:sldId id="261" r:id="rId10"/>
    <p:sldId id="453" r:id="rId11"/>
    <p:sldId id="454" r:id="rId12"/>
    <p:sldId id="455" r:id="rId13"/>
    <p:sldId id="456" r:id="rId14"/>
    <p:sldId id="457" r:id="rId15"/>
    <p:sldId id="2146847493" r:id="rId16"/>
    <p:sldId id="267" r:id="rId17"/>
    <p:sldId id="415" r:id="rId18"/>
    <p:sldId id="442" r:id="rId19"/>
    <p:sldId id="2146847516" r:id="rId20"/>
    <p:sldId id="2146847490" r:id="rId21"/>
    <p:sldId id="2146847517" r:id="rId22"/>
    <p:sldId id="2146847518" r:id="rId23"/>
    <p:sldId id="2146847519" r:id="rId24"/>
    <p:sldId id="2146847520" r:id="rId25"/>
    <p:sldId id="2146847521" r:id="rId26"/>
    <p:sldId id="462" r:id="rId27"/>
    <p:sldId id="464" r:id="rId28"/>
    <p:sldId id="465" r:id="rId29"/>
    <p:sldId id="463" r:id="rId30"/>
    <p:sldId id="466" r:id="rId31"/>
    <p:sldId id="2146847485" r:id="rId32"/>
    <p:sldId id="2146847522" r:id="rId33"/>
    <p:sldId id="2146847523" r:id="rId34"/>
    <p:sldId id="416" r:id="rId35"/>
    <p:sldId id="2146847512" r:id="rId36"/>
  </p:sldIdLst>
  <p:sldSz cx="9144000" cy="6858000" type="screen4x3"/>
  <p:notesSz cx="7102475" cy="9388475"/>
  <p:embeddedFontLst>
    <p:embeddedFont>
      <p:font typeface="Arial Black" panose="020B0A04020102020204" pitchFamily="34" charset="0"/>
      <p:bold r:id="rId38"/>
    </p:embeddedFont>
    <p:embeddedFont>
      <p:font typeface="Atma" panose="020B0604020202020204" charset="0"/>
      <p:regular r:id="rId39"/>
      <p:bold r:id="rId40"/>
      <p:italic r:id="rId41"/>
      <p:boldItalic r:id="rId42"/>
    </p:embeddedFont>
    <p:embeddedFont>
      <p:font typeface="Atma Bold" panose="020B0604020202020204" charset="0"/>
      <p:regular r:id="rId43"/>
      <p:bold r:id="rId44"/>
      <p:italic r:id="rId45"/>
      <p:boldItalic r:id="rId46"/>
    </p:embeddedFont>
    <p:embeddedFont>
      <p:font typeface="Caveat Brush" pitchFamily="2" charset="0"/>
      <p:regular r:id="rId47"/>
    </p:embeddedFont>
    <p:embeddedFont>
      <p:font typeface="Franklin Gothic Demi Cond" panose="020B0706030402020204" pitchFamily="34" charset="0"/>
      <p:regular r:id="rId48"/>
      <p:bold r:id="rId49"/>
    </p:embeddedFont>
    <p:embeddedFont>
      <p:font typeface="Impact" panose="020B0806030902050204" pitchFamily="34" charset="0"/>
      <p:regular r:id="rId50"/>
    </p:embeddedFont>
    <p:embeddedFont>
      <p:font typeface="Libre Franklin" pitchFamily="2"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
      <p:font typeface="Segoe UI" panose="020B0502040204020203"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E80"/>
    <a:srgbClr val="F98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B0B7B6-9245-4BBF-91A4-03CE78B6195C}" v="111" dt="2025-08-25T18:15:13.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68643" autoAdjust="0"/>
  </p:normalViewPr>
  <p:slideViewPr>
    <p:cSldViewPr snapToGrid="0">
      <p:cViewPr varScale="1">
        <p:scale>
          <a:sx n="48" d="100"/>
          <a:sy n="48" d="100"/>
        </p:scale>
        <p:origin x="1877" y="269"/>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 Target="slides/slide4.xml"/><Relationship Id="rId61"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font" Target="fonts/font13.fntdata"/><Relationship Id="rId55"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5ADF69AA-826A-4322-91DB-94416890FCAD}"/>
    <pc:docChg chg="undo custSel modSld">
      <pc:chgData name="Tanya Shelburne" userId="5a8aca72b4acc242" providerId="LiveId" clId="{5ADF69AA-826A-4322-91DB-94416890FCAD}" dt="2025-05-23T20:29:32.341" v="237" actId="688"/>
      <pc:docMkLst>
        <pc:docMk/>
      </pc:docMkLst>
      <pc:sldChg chg="addSp modSp mod">
        <pc:chgData name="Tanya Shelburne" userId="5a8aca72b4acc242" providerId="LiveId" clId="{5ADF69AA-826A-4322-91DB-94416890FCAD}" dt="2025-05-23T20:29:32.341" v="237" actId="688"/>
        <pc:sldMkLst>
          <pc:docMk/>
          <pc:sldMk cId="513079961" sldId="461"/>
        </pc:sldMkLst>
      </pc:sldChg>
    </pc:docChg>
  </pc:docChgLst>
  <pc:docChgLst>
    <pc:chgData name="Tanya Shelburne" userId="5a8aca72b4acc242" providerId="LiveId" clId="{DAB0B7B6-9245-4BBF-91A4-03CE78B6195C}"/>
    <pc:docChg chg="undo custSel addSld delSld modSld">
      <pc:chgData name="Tanya Shelburne" userId="5a8aca72b4acc242" providerId="LiveId" clId="{DAB0B7B6-9245-4BBF-91A4-03CE78B6195C}" dt="2025-08-25T18:15:13.178" v="2640"/>
      <pc:docMkLst>
        <pc:docMk/>
      </pc:docMkLst>
      <pc:sldChg chg="modNotesTx">
        <pc:chgData name="Tanya Shelburne" userId="5a8aca72b4acc242" providerId="LiveId" clId="{DAB0B7B6-9245-4BBF-91A4-03CE78B6195C}" dt="2025-08-25T15:24:01.537" v="210" actId="20577"/>
        <pc:sldMkLst>
          <pc:docMk/>
          <pc:sldMk cId="0" sldId="261"/>
        </pc:sldMkLst>
      </pc:sldChg>
      <pc:sldChg chg="modNotesTx">
        <pc:chgData name="Tanya Shelburne" userId="5a8aca72b4acc242" providerId="LiveId" clId="{DAB0B7B6-9245-4BBF-91A4-03CE78B6195C}" dt="2025-08-25T15:45:00.303" v="1448" actId="20577"/>
        <pc:sldMkLst>
          <pc:docMk/>
          <pc:sldMk cId="0" sldId="267"/>
        </pc:sldMkLst>
      </pc:sldChg>
      <pc:sldChg chg="add del">
        <pc:chgData name="Tanya Shelburne" userId="5a8aca72b4acc242" providerId="LiveId" clId="{DAB0B7B6-9245-4BBF-91A4-03CE78B6195C}" dt="2025-08-25T15:47:37.946" v="1460"/>
        <pc:sldMkLst>
          <pc:docMk/>
          <pc:sldMk cId="408583405" sldId="415"/>
        </pc:sldMkLst>
      </pc:sldChg>
      <pc:sldChg chg="del">
        <pc:chgData name="Tanya Shelburne" userId="5a8aca72b4acc242" providerId="LiveId" clId="{DAB0B7B6-9245-4BBF-91A4-03CE78B6195C}" dt="2025-08-25T15:52:45.446" v="1565" actId="47"/>
        <pc:sldMkLst>
          <pc:docMk/>
          <pc:sldMk cId="2040034461" sldId="425"/>
        </pc:sldMkLst>
      </pc:sldChg>
      <pc:sldChg chg="add">
        <pc:chgData name="Tanya Shelburne" userId="5a8aca72b4acc242" providerId="LiveId" clId="{DAB0B7B6-9245-4BBF-91A4-03CE78B6195C}" dt="2025-08-25T15:46:46.523" v="1449"/>
        <pc:sldMkLst>
          <pc:docMk/>
          <pc:sldMk cId="1364903342" sldId="442"/>
        </pc:sldMkLst>
      </pc:sldChg>
      <pc:sldChg chg="addSp delSp modSp mod addAnim delAnim modNotesTx">
        <pc:chgData name="Tanya Shelburne" userId="5a8aca72b4acc242" providerId="LiveId" clId="{DAB0B7B6-9245-4BBF-91A4-03CE78B6195C}" dt="2025-08-25T16:19:05.766" v="2639" actId="114"/>
        <pc:sldMkLst>
          <pc:docMk/>
          <pc:sldMk cId="3954148849" sldId="453"/>
        </pc:sldMkLst>
        <pc:spChg chg="add del mod">
          <ac:chgData name="Tanya Shelburne" userId="5a8aca72b4acc242" providerId="LiveId" clId="{DAB0B7B6-9245-4BBF-91A4-03CE78B6195C}" dt="2025-08-25T15:27:32.570" v="238" actId="255"/>
          <ac:spMkLst>
            <pc:docMk/>
            <pc:sldMk cId="3954148849" sldId="453"/>
            <ac:spMk id="383" creationId="{00000000-0000-0000-0000-000000000000}"/>
          </ac:spMkLst>
        </pc:spChg>
        <pc:spChg chg="mod">
          <ac:chgData name="Tanya Shelburne" userId="5a8aca72b4acc242" providerId="LiveId" clId="{DAB0B7B6-9245-4BBF-91A4-03CE78B6195C}" dt="2025-08-25T16:15:35.109" v="2341" actId="20577"/>
          <ac:spMkLst>
            <pc:docMk/>
            <pc:sldMk cId="3954148849" sldId="453"/>
            <ac:spMk id="385" creationId="{00000000-0000-0000-0000-000000000000}"/>
          </ac:spMkLst>
        </pc:spChg>
        <pc:spChg chg="mod">
          <ac:chgData name="Tanya Shelburne" userId="5a8aca72b4acc242" providerId="LiveId" clId="{DAB0B7B6-9245-4BBF-91A4-03CE78B6195C}" dt="2025-08-25T16:16:57.316" v="2391" actId="255"/>
          <ac:spMkLst>
            <pc:docMk/>
            <pc:sldMk cId="3954148849" sldId="453"/>
            <ac:spMk id="387" creationId="{00000000-0000-0000-0000-000000000000}"/>
          </ac:spMkLst>
        </pc:spChg>
      </pc:sldChg>
      <pc:sldChg chg="modSp mod modNotesTx">
        <pc:chgData name="Tanya Shelburne" userId="5a8aca72b4acc242" providerId="LiveId" clId="{DAB0B7B6-9245-4BBF-91A4-03CE78B6195C}" dt="2025-08-25T15:30:03.413" v="252" actId="20577"/>
        <pc:sldMkLst>
          <pc:docMk/>
          <pc:sldMk cId="1790978861" sldId="455"/>
        </pc:sldMkLst>
        <pc:spChg chg="mod">
          <ac:chgData name="Tanya Shelburne" userId="5a8aca72b4acc242" providerId="LiveId" clId="{DAB0B7B6-9245-4BBF-91A4-03CE78B6195C}" dt="2025-08-25T15:29:12.635" v="245" actId="20577"/>
          <ac:spMkLst>
            <pc:docMk/>
            <pc:sldMk cId="1790978861" sldId="455"/>
            <ac:spMk id="298" creationId="{00000000-0000-0000-0000-000000000000}"/>
          </ac:spMkLst>
        </pc:spChg>
      </pc:sldChg>
      <pc:sldChg chg="modNotesTx">
        <pc:chgData name="Tanya Shelburne" userId="5a8aca72b4acc242" providerId="LiveId" clId="{DAB0B7B6-9245-4BBF-91A4-03CE78B6195C}" dt="2025-08-25T15:32:15.836" v="288" actId="20577"/>
        <pc:sldMkLst>
          <pc:docMk/>
          <pc:sldMk cId="2656108504" sldId="457"/>
        </pc:sldMkLst>
      </pc:sldChg>
      <pc:sldChg chg="modNotesTx">
        <pc:chgData name="Tanya Shelburne" userId="5a8aca72b4acc242" providerId="LiveId" clId="{DAB0B7B6-9245-4BBF-91A4-03CE78B6195C}" dt="2025-08-25T15:19:58.936" v="72" actId="20577"/>
        <pc:sldMkLst>
          <pc:docMk/>
          <pc:sldMk cId="3911956213" sldId="460"/>
        </pc:sldMkLst>
      </pc:sldChg>
      <pc:sldChg chg="modSp mod modNotesTx">
        <pc:chgData name="Tanya Shelburne" userId="5a8aca72b4acc242" providerId="LiveId" clId="{DAB0B7B6-9245-4BBF-91A4-03CE78B6195C}" dt="2025-08-25T16:08:31.182" v="2333" actId="20577"/>
        <pc:sldMkLst>
          <pc:docMk/>
          <pc:sldMk cId="2684789275" sldId="463"/>
        </pc:sldMkLst>
        <pc:spChg chg="mod">
          <ac:chgData name="Tanya Shelburne" userId="5a8aca72b4acc242" providerId="LiveId" clId="{DAB0B7B6-9245-4BBF-91A4-03CE78B6195C}" dt="2025-08-25T16:03:43.533" v="1718" actId="20577"/>
          <ac:spMkLst>
            <pc:docMk/>
            <pc:sldMk cId="2684789275" sldId="463"/>
            <ac:spMk id="8" creationId="{00000000-0000-0000-0000-000000000000}"/>
          </ac:spMkLst>
        </pc:spChg>
      </pc:sldChg>
      <pc:sldChg chg="modSp mod modNotesTx">
        <pc:chgData name="Tanya Shelburne" userId="5a8aca72b4acc242" providerId="LiveId" clId="{DAB0B7B6-9245-4BBF-91A4-03CE78B6195C}" dt="2025-08-25T16:00:00.007" v="1685" actId="20577"/>
        <pc:sldMkLst>
          <pc:docMk/>
          <pc:sldMk cId="300272165" sldId="464"/>
        </pc:sldMkLst>
        <pc:spChg chg="mod">
          <ac:chgData name="Tanya Shelburne" userId="5a8aca72b4acc242" providerId="LiveId" clId="{DAB0B7B6-9245-4BBF-91A4-03CE78B6195C}" dt="2025-08-25T15:58:16.719" v="1571" actId="20577"/>
          <ac:spMkLst>
            <pc:docMk/>
            <pc:sldMk cId="300272165" sldId="464"/>
            <ac:spMk id="8" creationId="{00000000-0000-0000-0000-000000000000}"/>
          </ac:spMkLst>
        </pc:spChg>
      </pc:sldChg>
      <pc:sldChg chg="modNotesTx">
        <pc:chgData name="Tanya Shelburne" userId="5a8aca72b4acc242" providerId="LiveId" clId="{DAB0B7B6-9245-4BBF-91A4-03CE78B6195C}" dt="2025-08-25T16:04:54.543" v="1734" actId="20577"/>
        <pc:sldMkLst>
          <pc:docMk/>
          <pc:sldMk cId="981181631" sldId="466"/>
        </pc:sldMkLst>
      </pc:sldChg>
      <pc:sldChg chg="modNotesTx">
        <pc:chgData name="Tanya Shelburne" userId="5a8aca72b4acc242" providerId="LiveId" clId="{DAB0B7B6-9245-4BBF-91A4-03CE78B6195C}" dt="2025-08-25T15:50:26.234" v="1561" actId="20577"/>
        <pc:sldMkLst>
          <pc:docMk/>
          <pc:sldMk cId="153544691" sldId="2146847485"/>
        </pc:sldMkLst>
      </pc:sldChg>
      <pc:sldChg chg="add del modNotesTx">
        <pc:chgData name="Tanya Shelburne" userId="5a8aca72b4acc242" providerId="LiveId" clId="{DAB0B7B6-9245-4BBF-91A4-03CE78B6195C}" dt="2025-08-25T15:15:10.194" v="8" actId="47"/>
        <pc:sldMkLst>
          <pc:docMk/>
          <pc:sldMk cId="568082409" sldId="2146847490"/>
        </pc:sldMkLst>
      </pc:sldChg>
      <pc:sldChg chg="add">
        <pc:chgData name="Tanya Shelburne" userId="5a8aca72b4acc242" providerId="LiveId" clId="{DAB0B7B6-9245-4BBF-91A4-03CE78B6195C}" dt="2025-08-25T15:46:46.523" v="1449"/>
        <pc:sldMkLst>
          <pc:docMk/>
          <pc:sldMk cId="4187985741" sldId="2146847490"/>
        </pc:sldMkLst>
      </pc:sldChg>
      <pc:sldChg chg="modSp mod modNotesTx">
        <pc:chgData name="Tanya Shelburne" userId="5a8aca72b4acc242" providerId="LiveId" clId="{DAB0B7B6-9245-4BBF-91A4-03CE78B6195C}" dt="2025-08-25T15:41:17.505" v="1205" actId="20577"/>
        <pc:sldMkLst>
          <pc:docMk/>
          <pc:sldMk cId="3406958988" sldId="2146847493"/>
        </pc:sldMkLst>
        <pc:spChg chg="mod">
          <ac:chgData name="Tanya Shelburne" userId="5a8aca72b4acc242" providerId="LiveId" clId="{DAB0B7B6-9245-4BBF-91A4-03CE78B6195C}" dt="2025-08-25T15:39:07.984" v="1122" actId="20577"/>
          <ac:spMkLst>
            <pc:docMk/>
            <pc:sldMk cId="3406958988" sldId="2146847493"/>
            <ac:spMk id="298" creationId="{BBDEF766-35BA-A044-EA22-2AE2AD532D87}"/>
          </ac:spMkLst>
        </pc:spChg>
        <pc:spChg chg="mod">
          <ac:chgData name="Tanya Shelburne" userId="5a8aca72b4acc242" providerId="LiveId" clId="{DAB0B7B6-9245-4BBF-91A4-03CE78B6195C}" dt="2025-08-25T15:39:03.404" v="1118" actId="20577"/>
          <ac:spMkLst>
            <pc:docMk/>
            <pc:sldMk cId="3406958988" sldId="2146847493"/>
            <ac:spMk id="381" creationId="{1A8BCE25-359B-A4C4-EA83-532A3BDB987A}"/>
          </ac:spMkLst>
        </pc:spChg>
      </pc:sldChg>
      <pc:sldChg chg="del">
        <pc:chgData name="Tanya Shelburne" userId="5a8aca72b4acc242" providerId="LiveId" clId="{DAB0B7B6-9245-4BBF-91A4-03CE78B6195C}" dt="2025-08-25T15:15:27.086" v="10" actId="47"/>
        <pc:sldMkLst>
          <pc:docMk/>
          <pc:sldMk cId="0" sldId="2146847494"/>
        </pc:sldMkLst>
      </pc:sldChg>
      <pc:sldChg chg="del">
        <pc:chgData name="Tanya Shelburne" userId="5a8aca72b4acc242" providerId="LiveId" clId="{DAB0B7B6-9245-4BBF-91A4-03CE78B6195C}" dt="2025-08-25T15:51:23.581" v="1563" actId="47"/>
        <pc:sldMkLst>
          <pc:docMk/>
          <pc:sldMk cId="2442530698" sldId="2146847495"/>
        </pc:sldMkLst>
      </pc:sldChg>
      <pc:sldChg chg="del">
        <pc:chgData name="Tanya Shelburne" userId="5a8aca72b4acc242" providerId="LiveId" clId="{DAB0B7B6-9245-4BBF-91A4-03CE78B6195C}" dt="2025-08-25T15:15:39.646" v="12" actId="47"/>
        <pc:sldMkLst>
          <pc:docMk/>
          <pc:sldMk cId="3692635742" sldId="2146847496"/>
        </pc:sldMkLst>
      </pc:sldChg>
      <pc:sldChg chg="del">
        <pc:chgData name="Tanya Shelburne" userId="5a8aca72b4acc242" providerId="LiveId" clId="{DAB0B7B6-9245-4BBF-91A4-03CE78B6195C}" dt="2025-08-25T15:47:08.466" v="1453" actId="47"/>
        <pc:sldMkLst>
          <pc:docMk/>
          <pc:sldMk cId="2681643582" sldId="2146847500"/>
        </pc:sldMkLst>
      </pc:sldChg>
      <pc:sldChg chg="del">
        <pc:chgData name="Tanya Shelburne" userId="5a8aca72b4acc242" providerId="LiveId" clId="{DAB0B7B6-9245-4BBF-91A4-03CE78B6195C}" dt="2025-08-25T15:47:09.957" v="1454" actId="47"/>
        <pc:sldMkLst>
          <pc:docMk/>
          <pc:sldMk cId="3163293780" sldId="2146847501"/>
        </pc:sldMkLst>
      </pc:sldChg>
      <pc:sldChg chg="del">
        <pc:chgData name="Tanya Shelburne" userId="5a8aca72b4acc242" providerId="LiveId" clId="{DAB0B7B6-9245-4BBF-91A4-03CE78B6195C}" dt="2025-08-25T15:47:16.390" v="1458" actId="47"/>
        <pc:sldMkLst>
          <pc:docMk/>
          <pc:sldMk cId="1798291997" sldId="2146847503"/>
        </pc:sldMkLst>
      </pc:sldChg>
      <pc:sldChg chg="del">
        <pc:chgData name="Tanya Shelburne" userId="5a8aca72b4acc242" providerId="LiveId" clId="{DAB0B7B6-9245-4BBF-91A4-03CE78B6195C}" dt="2025-08-25T15:47:14.339" v="1457" actId="47"/>
        <pc:sldMkLst>
          <pc:docMk/>
          <pc:sldMk cId="2666096892" sldId="2146847504"/>
        </pc:sldMkLst>
      </pc:sldChg>
      <pc:sldChg chg="del">
        <pc:chgData name="Tanya Shelburne" userId="5a8aca72b4acc242" providerId="LiveId" clId="{DAB0B7B6-9245-4BBF-91A4-03CE78B6195C}" dt="2025-08-25T15:47:11.081" v="1455" actId="47"/>
        <pc:sldMkLst>
          <pc:docMk/>
          <pc:sldMk cId="2546623898" sldId="2146847505"/>
        </pc:sldMkLst>
      </pc:sldChg>
      <pc:sldChg chg="del">
        <pc:chgData name="Tanya Shelburne" userId="5a8aca72b4acc242" providerId="LiveId" clId="{DAB0B7B6-9245-4BBF-91A4-03CE78B6195C}" dt="2025-08-25T15:47:12.382" v="1456" actId="47"/>
        <pc:sldMkLst>
          <pc:docMk/>
          <pc:sldMk cId="4034965975" sldId="2146847506"/>
        </pc:sldMkLst>
      </pc:sldChg>
      <pc:sldChg chg="del">
        <pc:chgData name="Tanya Shelburne" userId="5a8aca72b4acc242" providerId="LiveId" clId="{DAB0B7B6-9245-4BBF-91A4-03CE78B6195C}" dt="2025-08-25T15:46:52.920" v="1450" actId="47"/>
        <pc:sldMkLst>
          <pc:docMk/>
          <pc:sldMk cId="1861864819" sldId="2146847507"/>
        </pc:sldMkLst>
      </pc:sldChg>
      <pc:sldChg chg="del">
        <pc:chgData name="Tanya Shelburne" userId="5a8aca72b4acc242" providerId="LiveId" clId="{DAB0B7B6-9245-4BBF-91A4-03CE78B6195C}" dt="2025-08-25T15:47:22.243" v="1459" actId="47"/>
        <pc:sldMkLst>
          <pc:docMk/>
          <pc:sldMk cId="1316280151" sldId="2146847511"/>
        </pc:sldMkLst>
      </pc:sldChg>
      <pc:sldChg chg="del">
        <pc:chgData name="Tanya Shelburne" userId="5a8aca72b4acc242" providerId="LiveId" clId="{DAB0B7B6-9245-4BBF-91A4-03CE78B6195C}" dt="2025-08-25T15:46:54.480" v="1451" actId="47"/>
        <pc:sldMkLst>
          <pc:docMk/>
          <pc:sldMk cId="2455920092" sldId="2146847512"/>
        </pc:sldMkLst>
      </pc:sldChg>
      <pc:sldChg chg="add">
        <pc:chgData name="Tanya Shelburne" userId="5a8aca72b4acc242" providerId="LiveId" clId="{DAB0B7B6-9245-4BBF-91A4-03CE78B6195C}" dt="2025-08-25T18:15:13.178" v="2640"/>
        <pc:sldMkLst>
          <pc:docMk/>
          <pc:sldMk cId="2606766038" sldId="2146847512"/>
        </pc:sldMkLst>
      </pc:sldChg>
      <pc:sldChg chg="add">
        <pc:chgData name="Tanya Shelburne" userId="5a8aca72b4acc242" providerId="LiveId" clId="{DAB0B7B6-9245-4BBF-91A4-03CE78B6195C}" dt="2025-08-25T15:15:07.863" v="7"/>
        <pc:sldMkLst>
          <pc:docMk/>
          <pc:sldMk cId="45522603" sldId="2146847513"/>
        </pc:sldMkLst>
      </pc:sldChg>
      <pc:sldChg chg="add">
        <pc:chgData name="Tanya Shelburne" userId="5a8aca72b4acc242" providerId="LiveId" clId="{DAB0B7B6-9245-4BBF-91A4-03CE78B6195C}" dt="2025-08-25T15:15:24.931" v="9"/>
        <pc:sldMkLst>
          <pc:docMk/>
          <pc:sldMk cId="0" sldId="2146847514"/>
        </pc:sldMkLst>
      </pc:sldChg>
      <pc:sldChg chg="add">
        <pc:chgData name="Tanya Shelburne" userId="5a8aca72b4acc242" providerId="LiveId" clId="{DAB0B7B6-9245-4BBF-91A4-03CE78B6195C}" dt="2025-08-25T15:15:37.673" v="11"/>
        <pc:sldMkLst>
          <pc:docMk/>
          <pc:sldMk cId="2636955706" sldId="2146847515"/>
        </pc:sldMkLst>
      </pc:sldChg>
      <pc:sldChg chg="add">
        <pc:chgData name="Tanya Shelburne" userId="5a8aca72b4acc242" providerId="LiveId" clId="{DAB0B7B6-9245-4BBF-91A4-03CE78B6195C}" dt="2025-08-25T15:46:46.523" v="1449"/>
        <pc:sldMkLst>
          <pc:docMk/>
          <pc:sldMk cId="2204512657" sldId="2146847516"/>
        </pc:sldMkLst>
      </pc:sldChg>
      <pc:sldChg chg="add">
        <pc:chgData name="Tanya Shelburne" userId="5a8aca72b4acc242" providerId="LiveId" clId="{DAB0B7B6-9245-4BBF-91A4-03CE78B6195C}" dt="2025-08-25T15:46:46.523" v="1449"/>
        <pc:sldMkLst>
          <pc:docMk/>
          <pc:sldMk cId="3696319049" sldId="2146847517"/>
        </pc:sldMkLst>
      </pc:sldChg>
      <pc:sldChg chg="add">
        <pc:chgData name="Tanya Shelburne" userId="5a8aca72b4acc242" providerId="LiveId" clId="{DAB0B7B6-9245-4BBF-91A4-03CE78B6195C}" dt="2025-08-25T15:46:46.523" v="1449"/>
        <pc:sldMkLst>
          <pc:docMk/>
          <pc:sldMk cId="2453425250" sldId="2146847518"/>
        </pc:sldMkLst>
      </pc:sldChg>
      <pc:sldChg chg="add">
        <pc:chgData name="Tanya Shelburne" userId="5a8aca72b4acc242" providerId="LiveId" clId="{DAB0B7B6-9245-4BBF-91A4-03CE78B6195C}" dt="2025-08-25T15:46:46.523" v="1449"/>
        <pc:sldMkLst>
          <pc:docMk/>
          <pc:sldMk cId="2224489719" sldId="2146847519"/>
        </pc:sldMkLst>
      </pc:sldChg>
      <pc:sldChg chg="add">
        <pc:chgData name="Tanya Shelburne" userId="5a8aca72b4acc242" providerId="LiveId" clId="{DAB0B7B6-9245-4BBF-91A4-03CE78B6195C}" dt="2025-08-25T15:46:46.523" v="1449"/>
        <pc:sldMkLst>
          <pc:docMk/>
          <pc:sldMk cId="1561004474" sldId="2146847520"/>
        </pc:sldMkLst>
      </pc:sldChg>
      <pc:sldChg chg="add">
        <pc:chgData name="Tanya Shelburne" userId="5a8aca72b4acc242" providerId="LiveId" clId="{DAB0B7B6-9245-4BBF-91A4-03CE78B6195C}" dt="2025-08-25T15:46:46.523" v="1449"/>
        <pc:sldMkLst>
          <pc:docMk/>
          <pc:sldMk cId="2839953900" sldId="2146847521"/>
        </pc:sldMkLst>
      </pc:sldChg>
      <pc:sldChg chg="add">
        <pc:chgData name="Tanya Shelburne" userId="5a8aca72b4acc242" providerId="LiveId" clId="{DAB0B7B6-9245-4BBF-91A4-03CE78B6195C}" dt="2025-08-25T15:51:21.155" v="1562"/>
        <pc:sldMkLst>
          <pc:docMk/>
          <pc:sldMk cId="573548372" sldId="2146847522"/>
        </pc:sldMkLst>
      </pc:sldChg>
      <pc:sldChg chg="add">
        <pc:chgData name="Tanya Shelburne" userId="5a8aca72b4acc242" providerId="LiveId" clId="{DAB0B7B6-9245-4BBF-91A4-03CE78B6195C}" dt="2025-08-25T15:52:42.988" v="1564"/>
        <pc:sldMkLst>
          <pc:docMk/>
          <pc:sldMk cId="2628297459" sldId="2146847523"/>
        </pc:sldMkLst>
      </pc:sldChg>
    </pc:docChg>
  </pc:docChgLst>
  <pc:docChgLst>
    <pc:chgData name="Tanya Shelburne" userId="5a8aca72b4acc242" providerId="LiveId" clId="{48C85BB0-FE56-46A3-821F-CB51597C59D5}"/>
    <pc:docChg chg="addSld delSld modSld">
      <pc:chgData name="Tanya Shelburne" userId="5a8aca72b4acc242" providerId="LiveId" clId="{48C85BB0-FE56-46A3-821F-CB51597C59D5}" dt="2025-08-01T19:06:19.411" v="163" actId="20577"/>
      <pc:docMkLst>
        <pc:docMk/>
      </pc:docMkLst>
      <pc:sldChg chg="del">
        <pc:chgData name="Tanya Shelburne" userId="5a8aca72b4acc242" providerId="LiveId" clId="{48C85BB0-FE56-46A3-821F-CB51597C59D5}" dt="2025-07-28T17:05:28.915" v="3" actId="47"/>
        <pc:sldMkLst>
          <pc:docMk/>
          <pc:sldMk cId="0" sldId="394"/>
        </pc:sldMkLst>
      </pc:sldChg>
      <pc:sldChg chg="del">
        <pc:chgData name="Tanya Shelburne" userId="5a8aca72b4acc242" providerId="LiveId" clId="{48C85BB0-FE56-46A3-821F-CB51597C59D5}" dt="2025-08-01T18:44:02.742" v="27" actId="47"/>
        <pc:sldMkLst>
          <pc:docMk/>
          <pc:sldMk cId="408583405" sldId="415"/>
        </pc:sldMkLst>
      </pc:sldChg>
      <pc:sldChg chg="del">
        <pc:chgData name="Tanya Shelburne" userId="5a8aca72b4acc242" providerId="LiveId" clId="{48C85BB0-FE56-46A3-821F-CB51597C59D5}" dt="2025-08-01T18:44:07.250" v="29" actId="47"/>
        <pc:sldMkLst>
          <pc:docMk/>
          <pc:sldMk cId="2084807432" sldId="418"/>
        </pc:sldMkLst>
      </pc:sldChg>
      <pc:sldChg chg="del">
        <pc:chgData name="Tanya Shelburne" userId="5a8aca72b4acc242" providerId="LiveId" clId="{48C85BB0-FE56-46A3-821F-CB51597C59D5}" dt="2025-08-01T18:43:59.593" v="26" actId="47"/>
        <pc:sldMkLst>
          <pc:docMk/>
          <pc:sldMk cId="1364903342" sldId="442"/>
        </pc:sldMkLst>
      </pc:sldChg>
      <pc:sldChg chg="del">
        <pc:chgData name="Tanya Shelburne" userId="5a8aca72b4acc242" providerId="LiveId" clId="{48C85BB0-FE56-46A3-821F-CB51597C59D5}" dt="2025-08-01T18:44:05.041" v="28" actId="47"/>
        <pc:sldMkLst>
          <pc:docMk/>
          <pc:sldMk cId="513079961" sldId="461"/>
        </pc:sldMkLst>
      </pc:sldChg>
      <pc:sldChg chg="modNotesTx">
        <pc:chgData name="Tanya Shelburne" userId="5a8aca72b4acc242" providerId="LiveId" clId="{48C85BB0-FE56-46A3-821F-CB51597C59D5}" dt="2025-08-01T18:46:24.998" v="161" actId="20577"/>
        <pc:sldMkLst>
          <pc:docMk/>
          <pc:sldMk cId="4134955069" sldId="462"/>
        </pc:sldMkLst>
      </pc:sldChg>
      <pc:sldChg chg="del">
        <pc:chgData name="Tanya Shelburne" userId="5a8aca72b4acc242" providerId="LiveId" clId="{48C85BB0-FE56-46A3-821F-CB51597C59D5}" dt="2025-08-01T18:44:10.917" v="30" actId="47"/>
        <pc:sldMkLst>
          <pc:docMk/>
          <pc:sldMk cId="3308350221" sldId="477"/>
        </pc:sldMkLst>
      </pc:sldChg>
      <pc:sldChg chg="del">
        <pc:chgData name="Tanya Shelburne" userId="5a8aca72b4acc242" providerId="LiveId" clId="{48C85BB0-FE56-46A3-821F-CB51597C59D5}" dt="2025-08-01T18:44:12.495" v="31" actId="47"/>
        <pc:sldMkLst>
          <pc:docMk/>
          <pc:sldMk cId="4200622710" sldId="2146847482"/>
        </pc:sldMkLst>
      </pc:sldChg>
      <pc:sldChg chg="del">
        <pc:chgData name="Tanya Shelburne" userId="5a8aca72b4acc242" providerId="LiveId" clId="{48C85BB0-FE56-46A3-821F-CB51597C59D5}" dt="2025-07-28T17:04:58.569" v="1" actId="47"/>
        <pc:sldMkLst>
          <pc:docMk/>
          <pc:sldMk cId="3479853196" sldId="2146847488"/>
        </pc:sldMkLst>
      </pc:sldChg>
      <pc:sldChg chg="del">
        <pc:chgData name="Tanya Shelburne" userId="5a8aca72b4acc242" providerId="LiveId" clId="{48C85BB0-FE56-46A3-821F-CB51597C59D5}" dt="2025-07-28T17:06:09.359" v="5" actId="47"/>
        <pc:sldMkLst>
          <pc:docMk/>
          <pc:sldMk cId="39285154" sldId="2146847489"/>
        </pc:sldMkLst>
      </pc:sldChg>
      <pc:sldChg chg="add">
        <pc:chgData name="Tanya Shelburne" userId="5a8aca72b4acc242" providerId="LiveId" clId="{48C85BB0-FE56-46A3-821F-CB51597C59D5}" dt="2025-07-28T17:04:53.681" v="0"/>
        <pc:sldMkLst>
          <pc:docMk/>
          <pc:sldMk cId="568082409" sldId="2146847490"/>
        </pc:sldMkLst>
      </pc:sldChg>
      <pc:sldChg chg="del">
        <pc:chgData name="Tanya Shelburne" userId="5a8aca72b4acc242" providerId="LiveId" clId="{48C85BB0-FE56-46A3-821F-CB51597C59D5}" dt="2025-08-01T18:44:13.652" v="32" actId="47"/>
        <pc:sldMkLst>
          <pc:docMk/>
          <pc:sldMk cId="1161093841" sldId="2146847492"/>
        </pc:sldMkLst>
      </pc:sldChg>
      <pc:sldChg chg="add">
        <pc:chgData name="Tanya Shelburne" userId="5a8aca72b4acc242" providerId="LiveId" clId="{48C85BB0-FE56-46A3-821F-CB51597C59D5}" dt="2025-07-28T17:05:26.281" v="2"/>
        <pc:sldMkLst>
          <pc:docMk/>
          <pc:sldMk cId="0" sldId="2146847494"/>
        </pc:sldMkLst>
      </pc:sldChg>
      <pc:sldChg chg="add">
        <pc:chgData name="Tanya Shelburne" userId="5a8aca72b4acc242" providerId="LiveId" clId="{48C85BB0-FE56-46A3-821F-CB51597C59D5}" dt="2025-07-28T17:06:04.677" v="4"/>
        <pc:sldMkLst>
          <pc:docMk/>
          <pc:sldMk cId="2442530698" sldId="2146847495"/>
        </pc:sldMkLst>
      </pc:sldChg>
      <pc:sldChg chg="modSp add mod">
        <pc:chgData name="Tanya Shelburne" userId="5a8aca72b4acc242" providerId="LiveId" clId="{48C85BB0-FE56-46A3-821F-CB51597C59D5}" dt="2025-08-01T19:06:19.411" v="163" actId="20577"/>
        <pc:sldMkLst>
          <pc:docMk/>
          <pc:sldMk cId="3692635742" sldId="2146847496"/>
        </pc:sldMkLst>
      </pc:sldChg>
      <pc:sldChg chg="add modNotesTx">
        <pc:chgData name="Tanya Shelburne" userId="5a8aca72b4acc242" providerId="LiveId" clId="{48C85BB0-FE56-46A3-821F-CB51597C59D5}" dt="2025-08-01T18:41:58.066" v="24" actId="20577"/>
        <pc:sldMkLst>
          <pc:docMk/>
          <pc:sldMk cId="2557350647" sldId="2146847499"/>
        </pc:sldMkLst>
      </pc:sldChg>
      <pc:sldChg chg="add">
        <pc:chgData name="Tanya Shelburne" userId="5a8aca72b4acc242" providerId="LiveId" clId="{48C85BB0-FE56-46A3-821F-CB51597C59D5}" dt="2025-08-01T18:43:38.382" v="25"/>
        <pc:sldMkLst>
          <pc:docMk/>
          <pc:sldMk cId="2681643582" sldId="2146847500"/>
        </pc:sldMkLst>
      </pc:sldChg>
      <pc:sldChg chg="add">
        <pc:chgData name="Tanya Shelburne" userId="5a8aca72b4acc242" providerId="LiveId" clId="{48C85BB0-FE56-46A3-821F-CB51597C59D5}" dt="2025-08-01T18:43:38.382" v="25"/>
        <pc:sldMkLst>
          <pc:docMk/>
          <pc:sldMk cId="3163293780" sldId="2146847501"/>
        </pc:sldMkLst>
      </pc:sldChg>
      <pc:sldChg chg="add">
        <pc:chgData name="Tanya Shelburne" userId="5a8aca72b4acc242" providerId="LiveId" clId="{48C85BB0-FE56-46A3-821F-CB51597C59D5}" dt="2025-08-01T18:43:38.382" v="25"/>
        <pc:sldMkLst>
          <pc:docMk/>
          <pc:sldMk cId="1798291997" sldId="2146847503"/>
        </pc:sldMkLst>
      </pc:sldChg>
      <pc:sldChg chg="add">
        <pc:chgData name="Tanya Shelburne" userId="5a8aca72b4acc242" providerId="LiveId" clId="{48C85BB0-FE56-46A3-821F-CB51597C59D5}" dt="2025-08-01T18:43:38.382" v="25"/>
        <pc:sldMkLst>
          <pc:docMk/>
          <pc:sldMk cId="2666096892" sldId="2146847504"/>
        </pc:sldMkLst>
      </pc:sldChg>
      <pc:sldChg chg="add">
        <pc:chgData name="Tanya Shelburne" userId="5a8aca72b4acc242" providerId="LiveId" clId="{48C85BB0-FE56-46A3-821F-CB51597C59D5}" dt="2025-08-01T18:43:38.382" v="25"/>
        <pc:sldMkLst>
          <pc:docMk/>
          <pc:sldMk cId="2546623898" sldId="2146847505"/>
        </pc:sldMkLst>
      </pc:sldChg>
      <pc:sldChg chg="add">
        <pc:chgData name="Tanya Shelburne" userId="5a8aca72b4acc242" providerId="LiveId" clId="{48C85BB0-FE56-46A3-821F-CB51597C59D5}" dt="2025-08-01T18:43:38.382" v="25"/>
        <pc:sldMkLst>
          <pc:docMk/>
          <pc:sldMk cId="4034965975" sldId="2146847506"/>
        </pc:sldMkLst>
      </pc:sldChg>
      <pc:sldChg chg="add">
        <pc:chgData name="Tanya Shelburne" userId="5a8aca72b4acc242" providerId="LiveId" clId="{48C85BB0-FE56-46A3-821F-CB51597C59D5}" dt="2025-08-01T18:43:38.382" v="25"/>
        <pc:sldMkLst>
          <pc:docMk/>
          <pc:sldMk cId="1861864819" sldId="2146847507"/>
        </pc:sldMkLst>
      </pc:sldChg>
      <pc:sldChg chg="add">
        <pc:chgData name="Tanya Shelburne" userId="5a8aca72b4acc242" providerId="LiveId" clId="{48C85BB0-FE56-46A3-821F-CB51597C59D5}" dt="2025-08-01T18:43:38.382" v="25"/>
        <pc:sldMkLst>
          <pc:docMk/>
          <pc:sldMk cId="1316280151" sldId="2146847511"/>
        </pc:sldMkLst>
      </pc:sldChg>
      <pc:sldChg chg="add">
        <pc:chgData name="Tanya Shelburne" userId="5a8aca72b4acc242" providerId="LiveId" clId="{48C85BB0-FE56-46A3-821F-CB51597C59D5}" dt="2025-08-01T18:43:38.382" v="25"/>
        <pc:sldMkLst>
          <pc:docMk/>
          <pc:sldMk cId="2455920092" sldId="21468475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92809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HOW TO USE THE NOTES SECTION: Each slide in this presentation has a notes section that can help you deliver the presentation.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indicates “Breathe Refresher” so they know how to answer the first question regarding the type of training they are attending.  To encourage compliance, you could have them indicate they are done or show you their completion screen and you could give them a handout, magnet, or other giveaway when they do. You still need to bring copies of the sign-in sheets and some printed out pre assessments in case participants prefer to complete a hard copy….then after the training you will need to complete the data entry.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https://www.surveymonkey.com/r/PreAssess2527 </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on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5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common tobacco products.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(When first opening</a:t>
            </a:r>
            <a:r>
              <a:rPr lang="en-US" baseline="0" dirty="0"/>
              <a:t> these slides either wait for numbers to appear or push the right arrow key</a:t>
            </a:r>
            <a:r>
              <a:rPr lang="en-US" b="1" baseline="0" dirty="0"/>
              <a:t> </a:t>
            </a:r>
            <a:r>
              <a:rPr lang="en-US" baseline="0" dirty="0"/>
              <a:t>to show numbers.)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0" dirty="0"/>
              <a:t>“(Team 1) </a:t>
            </a:r>
            <a:r>
              <a:rPr lang="en-US" i="1" dirty="0"/>
              <a:t>will go first and the question is What common products are used to deliver nicotine to the body</a:t>
            </a:r>
            <a:r>
              <a:rPr lang="en-US" i="0" dirty="0"/>
              <a:t>? (Team 1 provides an answer. Use the Family Feud Cheat sheet to know which number on the board corresponds to that answer.</a:t>
            </a:r>
            <a:r>
              <a:rPr lang="en-US" i="0" baseline="0" dirty="0"/>
              <a:t> </a:t>
            </a:r>
            <a:r>
              <a:rPr lang="en-US" i="1" baseline="0" dirty="0"/>
              <a:t>C</a:t>
            </a:r>
            <a:r>
              <a:rPr lang="en-US" baseline="0" dirty="0"/>
              <a:t>lick on that number to reveal the answer and give that team 10 points.) “(Team 2) </a:t>
            </a:r>
            <a:r>
              <a:rPr lang="en-US" i="1" baseline="0" dirty="0"/>
              <a:t>Now it is your turn to answer the same question.”</a:t>
            </a:r>
            <a:r>
              <a:rPr lang="en-US" baseline="0" dirty="0"/>
              <a:t> (Keep alternating between teams until all answers are revealed or until both teams fail to get a correct answer and then reveal any remaining answers.) </a:t>
            </a:r>
            <a:r>
              <a:rPr lang="en-US" i="1" baseline="0" dirty="0"/>
              <a:t>“Great job everyone! There are lots of tobacco products on the market these days, so it is helpful to know a little about the various products when you are providing education to parents.”  </a:t>
            </a:r>
            <a:r>
              <a:rPr lang="en-US" i="0" baseline="0" dirty="0"/>
              <a:t>(Give some background information about each of these products, especially emerging or new versions of these products and share how NRT are proven to help people step down their tobacco use. Then click </a:t>
            </a:r>
            <a:r>
              <a:rPr lang="en-US" baseline="0" dirty="0"/>
              <a:t>the right arrow key to advance to the next question/slide.) </a:t>
            </a:r>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10</a:t>
            </a:fld>
            <a:endParaRPr lang="en-US"/>
          </a:p>
        </p:txBody>
      </p:sp>
    </p:spTree>
    <p:extLst>
      <p:ext uri="{BB962C8B-B14F-4D97-AF65-F5344CB8AC3E}">
        <p14:creationId xmlns:p14="http://schemas.microsoft.com/office/powerpoint/2010/main" val="3602688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is at risk for secondhand smoke exposure.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 </a:t>
            </a:r>
            <a:r>
              <a:rPr lang="en-US" i="1" dirty="0"/>
              <a:t>will go next and the question is Who is at risk for secondhand smoke exposure? </a:t>
            </a:r>
            <a:r>
              <a:rPr lang="en-US" baseline="0" dirty="0"/>
              <a:t>(Keep alternating between teams until all answers are revealed or until both teams fail to get a correct answer and then reveal any remaining answers. If “Everyone” is guessed first, then ask what are some other key groups that we know are especially vulnerable to secondhand smoke.) </a:t>
            </a:r>
            <a:r>
              <a:rPr lang="en-US" i="1" baseline="0" dirty="0"/>
              <a:t>“Awesome job again! Everyone is at risk for secondhand smoke and the work you are doing to educate families is extremely important as we all want to protect our children from the negative effects of tobacco.”  (</a:t>
            </a:r>
            <a:r>
              <a:rPr lang="en-US" baseline="0" dirty="0"/>
              <a:t>Click the right arrow key to advance to the next question/slide.) </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11</a:t>
            </a:fld>
            <a:endParaRPr lang="en-US"/>
          </a:p>
        </p:txBody>
      </p:sp>
    </p:spTree>
    <p:extLst>
      <p:ext uri="{BB962C8B-B14F-4D97-AF65-F5344CB8AC3E}">
        <p14:creationId xmlns:p14="http://schemas.microsoft.com/office/powerpoint/2010/main" val="2178499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common health problems for infants/children exposed to secondhand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 </a:t>
            </a:r>
            <a:r>
              <a:rPr lang="en-US" i="1" dirty="0"/>
              <a:t>is up next and the question is What health problems can occur if an infant or child is exposed to secondhand smoke? </a:t>
            </a:r>
            <a:r>
              <a:rPr lang="en-US" baseline="0" dirty="0"/>
              <a:t>(Keep alternating between teams until all answers are revealed or until both teams fail to get a correct answer and then reveal any remaining answers. Since there are many problems that can result from secondhand smoke be prepared to give out 10 points if they give a good response even if it isn’t on the screen.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baseline="0" dirty="0"/>
              <a:t>You can also give hints if they are not getting a specific answer.) </a:t>
            </a:r>
            <a:r>
              <a:rPr lang="en-US" i="1" baseline="0" dirty="0"/>
              <a:t>“There are tons of negative health effects from secondhand smoke exposure for little ones so it is important that we help make parents aware of this and provide support and resources that will help protect their families.”  (</a:t>
            </a:r>
            <a:r>
              <a:rPr lang="en-US" baseline="0" dirty="0"/>
              <a:t>Click the right arrow key to advance to the next question/slide.)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aseline="0" dirty="0"/>
          </a:p>
        </p:txBody>
      </p:sp>
      <p:sp>
        <p:nvSpPr>
          <p:cNvPr id="4" name="Slide Number Placeholder 3"/>
          <p:cNvSpPr>
            <a:spLocks noGrp="1"/>
          </p:cNvSpPr>
          <p:nvPr>
            <p:ph type="sldNum" sz="quarter" idx="10"/>
          </p:nvPr>
        </p:nvSpPr>
        <p:spPr/>
        <p:txBody>
          <a:bodyPr/>
          <a:lstStyle/>
          <a:p>
            <a:fld id="{931E167C-7CB8-4F39-A636-E67C8803ED1A}" type="slidenum">
              <a:rPr lang="en-US" smtClean="0"/>
              <a:t>12</a:t>
            </a:fld>
            <a:endParaRPr lang="en-US"/>
          </a:p>
        </p:txBody>
      </p:sp>
    </p:spTree>
    <p:extLst>
      <p:ext uri="{BB962C8B-B14F-4D97-AF65-F5344CB8AC3E}">
        <p14:creationId xmlns:p14="http://schemas.microsoft.com/office/powerpoint/2010/main" val="1060418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how we can protect children from second/thirdhand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a:t>
            </a:r>
            <a:r>
              <a:rPr lang="en-US" i="1" dirty="0"/>
              <a:t>’s turn and the question is How can children be protected from second and thirdhand smoke? You may remember from the last training that thirdhand smoke includes all the chemicals and toxins left on furniture, clothes, toys, etc. when someone smokes in a room or car and this can be dangerous to children even if they aren’t present when the smoking takes place.” </a:t>
            </a:r>
            <a:r>
              <a:rPr lang="en-US" baseline="0" dirty="0"/>
              <a:t>(Keep alternating between teams until all answers are revealed or until both teams fail to get a correct answer and then reveal any remaining answers. Be prepared to give out 10 points if they give a good response even if it isn’t on the screen.) </a:t>
            </a:r>
            <a:r>
              <a:rPr lang="en-US" i="1" baseline="0" dirty="0"/>
              <a:t>“You guys came up with great strategies to protect kids from second and thirdhand smoke and these are important tips to share with parents when you provide tobacco education. And even if they aren’t ready to quit smoking you can share other ways to minimize exposure for their families.”  (</a:t>
            </a:r>
            <a:r>
              <a:rPr lang="en-US" baseline="0" dirty="0"/>
              <a:t>Click the right arrow key to advance to the next question/slide.) </a:t>
            </a:r>
          </a:p>
          <a:p>
            <a:endParaRPr lang="en-US"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13</a:t>
            </a:fld>
            <a:endParaRPr lang="en-US"/>
          </a:p>
        </p:txBody>
      </p:sp>
    </p:spTree>
    <p:extLst>
      <p:ext uri="{BB962C8B-B14F-4D97-AF65-F5344CB8AC3E}">
        <p14:creationId xmlns:p14="http://schemas.microsoft.com/office/powerpoint/2010/main" val="2005634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the tobacco industry targets.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“It is </a:t>
            </a:r>
            <a:r>
              <a:rPr lang="en-US" i="0" dirty="0"/>
              <a:t>(Team X)’s </a:t>
            </a:r>
            <a:r>
              <a:rPr lang="en-US" i="1" dirty="0"/>
              <a:t>turn and we want to know Who does the tobacco industry aggressively target in their marketing? What groups of people does the tobacco industry prey on with their marketing tactics? </a:t>
            </a:r>
            <a:r>
              <a:rPr lang="en-US" baseline="0" dirty="0"/>
              <a:t>(Keep alternating between teams until all answers are revealed or until both teams fail to get a correct answer and then reveal any remaining answers. Since there could be additional groups targeted be prepared to give out 10 points if they give a good response even if it isn’t on the screen. You can also give hints if they are not getting a specific group.) </a:t>
            </a:r>
            <a:r>
              <a:rPr lang="en-US" i="1" baseline="0" dirty="0"/>
              <a:t>“Nice job! Unfortunately, the tobacco industry is hard at work marketing their deadly products and preying on vulnerable populations, including the children and families that you serve, and that is why we all need to do our part to share the facts about tobacco as well as prevention and cessation resources with our families.”</a:t>
            </a:r>
            <a:endParaRPr lang="en-US" baseline="0"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14</a:t>
            </a:fld>
            <a:endParaRPr lang="en-US"/>
          </a:p>
        </p:txBody>
      </p:sp>
    </p:spTree>
    <p:extLst>
      <p:ext uri="{BB962C8B-B14F-4D97-AF65-F5344CB8AC3E}">
        <p14:creationId xmlns:p14="http://schemas.microsoft.com/office/powerpoint/2010/main" val="2455989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BE041-807D-5D51-A75B-C3CE09A8A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9431C-5095-9F18-EF3A-4AB683822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93260-46C1-8A86-D188-E33DFD1D9650}"/>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the tobacco industry targets.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“For our final question it is </a:t>
            </a:r>
            <a:r>
              <a:rPr lang="en-US" i="0" dirty="0"/>
              <a:t>(Team X)’s </a:t>
            </a:r>
            <a:r>
              <a:rPr lang="en-US" i="1" dirty="0"/>
              <a:t>turn and we are going to a touch on marijuana. Our survey question is In what ways might infants or children come into contact with marijuana or THC, which is the psychoactive compound in the cannabis plant? </a:t>
            </a:r>
            <a:r>
              <a:rPr lang="en-US" baseline="0" dirty="0"/>
              <a:t>(Keep alternating between teams until all answers are revealed or until both teams fail to get a correct answer and then reveal any remaining answers. Be prepared to give out 10 points if a good response is given even if it isn’t on the screen. You can also give hints if they are not getting a specific answer.) </a:t>
            </a:r>
            <a:r>
              <a:rPr lang="en-US" i="1" baseline="0" dirty="0"/>
              <a:t>“Well done! Breathe doesn’t go into marijuana in great details, but we do think it is important to make sure families understand the dangers of marijuana when it comes to pregnancy and young children. So not smoking marijuana while pregnant or breast feeding and keeping any products with THC away from little ones is a critical message to share and the Breathe toolkit includes a great video on marijuana as well as some helpful handouts.”</a:t>
            </a:r>
            <a:endParaRPr lang="en-US" baseline="0" dirty="0"/>
          </a:p>
          <a:p>
            <a:endParaRPr lang="en-US" dirty="0"/>
          </a:p>
        </p:txBody>
      </p:sp>
      <p:sp>
        <p:nvSpPr>
          <p:cNvPr id="4" name="Slide Number Placeholder 3">
            <a:extLst>
              <a:ext uri="{FF2B5EF4-FFF2-40B4-BE49-F238E27FC236}">
                <a16:creationId xmlns:a16="http://schemas.microsoft.com/office/drawing/2014/main" id="{5FC876F0-331B-4A00-81B1-40945E69C289}"/>
              </a:ext>
            </a:extLst>
          </p:cNvPr>
          <p:cNvSpPr>
            <a:spLocks noGrp="1"/>
          </p:cNvSpPr>
          <p:nvPr>
            <p:ph type="sldNum" sz="quarter" idx="10"/>
          </p:nvPr>
        </p:nvSpPr>
        <p:spPr/>
        <p:txBody>
          <a:bodyPr/>
          <a:lstStyle/>
          <a:p>
            <a:fld id="{931E167C-7CB8-4F39-A636-E67C8803ED1A}" type="slidenum">
              <a:rPr lang="en-US" smtClean="0"/>
              <a:t>15</a:t>
            </a:fld>
            <a:endParaRPr lang="en-US"/>
          </a:p>
        </p:txBody>
      </p:sp>
    </p:spTree>
    <p:extLst>
      <p:ext uri="{BB962C8B-B14F-4D97-AF65-F5344CB8AC3E}">
        <p14:creationId xmlns:p14="http://schemas.microsoft.com/office/powerpoint/2010/main" val="1733392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6" name="Google Shape;496;p1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Identify the winner of Family Feud.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Have the co-host tally up the points and declare the individual winner.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“Thank you all for playing </a:t>
            </a:r>
            <a:r>
              <a:rPr lang="en-US" i="1" dirty="0" err="1"/>
              <a:t>Breathe’s</a:t>
            </a:r>
            <a:r>
              <a:rPr lang="en-US" i="1" dirty="0"/>
              <a:t> version of Family Feud! And now…drum roll please….the winner of Family Feud is</a:t>
            </a:r>
            <a:r>
              <a:rPr lang="en-US" i="0" dirty="0"/>
              <a:t>….(Team X)!! </a:t>
            </a:r>
            <a:r>
              <a:rPr lang="en-US" i="1" dirty="0"/>
              <a:t>Let’s give them a round of applause! Actually, you all did an awesome job and by using the Breathe materials and educating families about tobacco, ALL the children and families you serve can be the real winners!  If you enjoyed playing this game and think your parents or other staff who couldn’t be here today would also enjoy playing Breathe Family Feud, you can find the PowerPoint slides for the game you just played on the Breathe website!”   </a:t>
            </a:r>
            <a:endParaRPr dirty="0"/>
          </a:p>
        </p:txBody>
      </p:sp>
      <p:sp>
        <p:nvSpPr>
          <p:cNvPr id="497" name="Google Shape;497;p1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765926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Remind participants that they have access to lot of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If you are new or haven’t used some of the Breathe materials yet I hope this refresher will get your wheels spinning as you think about which materials would work best depending on your specific job and how you may interact with families and young children.”</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Breathe resources focused on parents/caregivers.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 additional supplies as needed.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“Several of the items in the Breathe kit are specifically geared towards parents/caregivers or the adults in the household. </a:t>
            </a:r>
            <a:r>
              <a:rPr lang="en-US" i="0" dirty="0"/>
              <a:t>(CLICK TO REVEAL THE LABELS AS YOU TALK ABOUT EACH BREATHE RESOURCE)</a:t>
            </a:r>
            <a:r>
              <a:rPr lang="en-US" i="1" dirty="0"/>
              <a:t> The flipchart is great for one on one or small group interactions with talking points on the back of each page to guide your conversation. The parent handouts cover many different tobacco topics and can be printed or downloaded and shared electronically with all parents or with specific parents when relevant. The worksheets also provide great information on many tobacco topics but also include interactive components that help parents set goals and think through challenges of quitting or minimizing smoke/vapor exposure for their children. The activities booklet is a great tool for anyone who needs activities to do with groups of parents. There are instructions for 9 different activities that take very little prep and minimal materials and will get parents discussing a variety of tobacco related topics.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9A89-70E2-1122-151B-5373302A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E7CE-55EE-A2A8-3B7B-98046FD5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07137-0098-72BD-E47E-417750CAB2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Breathe resources focused on young children.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“The online Breathe kit also includes some resources that can be used directly with children.  These resources are focused on healthy bodies and are not specifically tobacco focused. There are coloring sheets that can be printed or downloaded and shared electronically. There is also a Children’s Activities Booklet with 15 short activities focused on healthy bodies that work great with children ages 3-7.  These activities require very little prep work or outside materials. Both of these resources are great for anyone who works directly with children and they can also be given to parents as take-home activities.”</a:t>
            </a:r>
            <a:endParaRPr lang="en-US" dirty="0"/>
          </a:p>
        </p:txBody>
      </p:sp>
      <p:sp>
        <p:nvSpPr>
          <p:cNvPr id="4" name="Slide Number Placeholder 3">
            <a:extLst>
              <a:ext uri="{FF2B5EF4-FFF2-40B4-BE49-F238E27FC236}">
                <a16:creationId xmlns:a16="http://schemas.microsoft.com/office/drawing/2014/main" id="{E104DF3E-2663-D817-70EC-C11898821AC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6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Breathe kits and Quit Now Indiana materials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Breathe Kits and Quit Now Indiana materials either before or after the training and discuss how the materials should be divided up between the training participants.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Personalize this slide with your information. Welcome everyone to the training, introduce yourself, and give a brief background on your experience, your organization, and your position. Bring materials to the training (breathe kits, Quit Now Indiana materials, etc.) but do not distribute them until the end of the training as some attendees will leave/not pay attention if materials are distrusted too early.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KEY POINT: Review additional Breathe resources and ways to share tobacco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0" dirty="0"/>
              <a:t>(CLICK TO REVEAL THE LABELS AS YOU TALK ABOUT EACH BREATHE RESOURCE) </a:t>
            </a:r>
            <a:r>
              <a:rPr lang="en-US" i="1" dirty="0"/>
              <a:t>“And that’s not all! Many of the Breathe materials are also available in Spanish, so please access those materials if you are working with Spanish Speaking parents/caregivers. There are also lots of short videos, just 2-3 minutes each that help reinforce important tobacco related topics. Feel free to pull these up on an </a:t>
            </a:r>
            <a:r>
              <a:rPr lang="en-US" i="1" dirty="0" err="1"/>
              <a:t>ipad</a:t>
            </a:r>
            <a:r>
              <a:rPr lang="en-US" i="1" dirty="0"/>
              <a:t> to show to parents as appropriate or post them on your social media. Speaking of social media, the website also includes 12 ready to go graphics and accompanying text that you can post on your social media pages as a way to keep tobacco education on everyone’s radar. We also create a monthly Breathe e-newsletter that we will send directly to anyone who indicated they would like to receive it on today’s sign in sheet, if you aren’t already. We hope that you will share the newsletter by forwarding it, printing the pdf, or copying and pasting sections of it into your own organization’s newsletter.  Finally, we have a new challenge each quarter that is a fun way to motivate families when it comes to quitting tobacco or minimizing exposure to second and thirdhand smoke/vapor.  I hope this quick overview of the Breathe materials was a helpful refresher and that each of you can find at least one or two resources that might be useful in your current role and that you will feel comfortable sharing.”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9FC2-E7B0-A025-52E9-DA566DF3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F9740-1F97-A49D-1ECA-FBB185443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0B2C6-0316-0055-268F-0CBA5DAAFF1C}"/>
              </a:ext>
            </a:extLst>
          </p:cNvPr>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“All of the Breathe materials can be accessed at the webpage on the screen. Don’t worry I’ll send you this link in a follow up email in case you don’t already have it bookmarked.”</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a:extLst>
              <a:ext uri="{FF2B5EF4-FFF2-40B4-BE49-F238E27FC236}">
                <a16:creationId xmlns:a16="http://schemas.microsoft.com/office/drawing/2014/main" id="{69B11C0B-FD75-3EAE-A683-9CAAFA661F4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6445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6DCC-B19F-85EB-E2A1-441CFC004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244B3-8D91-FB0B-F39D-B503BB27B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0AF29-E2C9-2D94-8278-56C71132B6B9}"/>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resources that will link participants to the Breathe resources online.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Optional, Print outs of the Breathe Kit QR code flyers (https://justbreathein.org/wp-content/uploads/2024/07/Breathe-Flyer-QR-Code-For-Partners.pdf) and Pocket Guides for Partners (https://justbreathein.org/wp-content/uploads/2024/09/Pocket-Fact-Sheet-Partner-w-cut-marks.pdf)</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“To help you remember how to access the Breathe materials, we have flyers as well as pocket guides with QR codes to the Breathe website.  I printed and brought some with me today, but you can also find these resources on the website and download or print more yourself and share them with your staff.”</a:t>
            </a:r>
            <a:endParaRPr lang="en-US" dirty="0"/>
          </a:p>
        </p:txBody>
      </p:sp>
      <p:sp>
        <p:nvSpPr>
          <p:cNvPr id="4" name="Slide Number Placeholder 3">
            <a:extLst>
              <a:ext uri="{FF2B5EF4-FFF2-40B4-BE49-F238E27FC236}">
                <a16:creationId xmlns:a16="http://schemas.microsoft.com/office/drawing/2014/main" id="{23CC6011-46DD-48E1-2770-3BF379B33A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429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5834-554B-34FA-AA87-560D145F3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F6248-67C3-1982-75BF-CEE8D95B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3A4B-FF5C-61B3-9587-27296E5F1857}"/>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handouts are free to order and are great resources to have on hand.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Bring a variety of Quit Now Indiana handouts, in English and Spanish.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Paste the link to order QNI materials in the chat box so they can order their own and/or let them know if you plan to drop off materials. Here is the link: https://www.quitnowindiana.com/educational-materials</a:t>
            </a:r>
            <a:endParaRPr lang="en-US" sz="1200" u="sng" dirty="0">
              <a:latin typeface="Caveat Brush" pitchFamily="2" charset="0"/>
              <a:ea typeface="Segoe UI Black" panose="020B0A02040204020203" pitchFamily="34" charset="0"/>
              <a:cs typeface="Segoe UI" panose="020B0502040204020203" pitchFamily="34" charset="0"/>
            </a:endParaRP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“I also brought a bunch of Quit Now Indiana handouts for you today. I encourage you to make these handouts easily accessible in your lobbies and to have them on hand when you do home visits or meet with parents so you can share this valuable resource when the time is right. You are also welcome to order these materials yourself for free at the website on the screen.  In case you have forgotten about Quit Now Indiana, this is a great resource for anyone who is ready and wants help to quit tobacco.”</a:t>
            </a:r>
            <a:endParaRPr lang="en-US" dirty="0"/>
          </a:p>
          <a:p>
            <a:endParaRPr lang="en-US" dirty="0"/>
          </a:p>
        </p:txBody>
      </p:sp>
      <p:sp>
        <p:nvSpPr>
          <p:cNvPr id="4" name="Slide Number Placeholder 3">
            <a:extLst>
              <a:ext uri="{FF2B5EF4-FFF2-40B4-BE49-F238E27FC236}">
                <a16:creationId xmlns:a16="http://schemas.microsoft.com/office/drawing/2014/main" id="{97DDF245-9DBD-069D-3DFE-E5C89268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0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There are lots of resources available for those who want to quit.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“You don’t have to be the expert on quitting, but you can help parents who want to quit by connecting them to Quit Now Indiana. Quit Now Indiana is free and available 24/7. People can call, text, go online or use the app to access services in whatever way works best for them. A trained quit coach will help them create a customized quit plan just for them. Free Nicotine Replacement Therapies, including the patch and gum, are provided for free, as available.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128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Quit Now Indiana </a:t>
            </a:r>
            <a:r>
              <a:rPr lang="en-US" i="0" dirty="0"/>
              <a:t>offers specialized services for pregnant people, those with behavioral health issues, youth and those who use menthol products.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“Quit Now Indiana offers specialized services for several populations that may need a tailored approach. This chart shows what is offered for the standard adult program at the bottom as well as the services available to pregnant people, those with behavioral health issues, youth ages 13-17, and people who use menthol products.”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DDA9C-8990-4052-BFC2-1F48BED24F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14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the activity In Just One Word.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a:t>
            </a:r>
            <a:r>
              <a:rPr lang="en-US" i="0" dirty="0"/>
              <a:t>Everyone needs 2 sheets of blank paper and something to write with, or you could do this with </a:t>
            </a:r>
            <a:r>
              <a:rPr lang="en-US" i="0" dirty="0" err="1"/>
              <a:t>post-it</a:t>
            </a:r>
            <a:r>
              <a:rPr lang="en-US" i="0" dirty="0"/>
              <a:t> notes and have everyone put their answers on a wall.</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0" dirty="0"/>
              <a:t>VIRTUAL MODIFICATION: Have participants share their one word answers to each statement in the chat box. Read the responses aloud and provide commentary and validation as appropriate.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“Now that I have refreshed your memories about the Breathe materials, I want to dive into learning more about your experience with the Breathe materials and addressing tobacco with families since you first learned about Breathe. Whether you are using the materials on a regular basis, have used them just a few times, or you’ve tucked them away and never pulled them out, I think we can all learn from each other about how we are or are not addressing this topic with our families. So I’m going to ask for everyone’s active involvement again, but don’t stress…I’m only asking for one word! Those of you who are overachievers I’ll allow a short phrase as well! I’ll post some brief statements or phrases on the screen, one at a time, and for each one I want you to think of one word that comes to mind or that describes how you feel about that statement or phrase. Then write your one word really big on a blank slip of paper. You can use the other side for the next statement so write really big! Keep in mind there are no right or wrong answers, we are just looking for honest answers! Everybody understand?”</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1948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children who are exposed to secondhand smoke.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“Our first phrase is Children who are exposed to secondhand smoke. So write down one word or a short phrase that comes to mind when I mention children being exposed to second or thirdhand smoke. Write it really big and remember there are no right or wrong answers and this is a safe space for learning and sharing</a:t>
            </a:r>
            <a:r>
              <a:rPr lang="en-US" i="0" dirty="0"/>
              <a:t>! (Give everyone a minute to come up with their word.) </a:t>
            </a:r>
            <a:r>
              <a:rPr lang="en-US" i="1" dirty="0"/>
              <a:t>Now, hold up your papers so we can see what everyone wrote.” </a:t>
            </a:r>
            <a:r>
              <a:rPr lang="en-US" i="0" dirty="0"/>
              <a:t>(Read several of the words/phrases out loud. Comment on similar words. </a:t>
            </a:r>
            <a:r>
              <a:rPr lang="en-US" dirty="0"/>
              <a:t>Call on a couple people to share why they wrote a specific word or ask if anyone wants to share why they chose that word. Be sure to give a quick review of what both second and thirdhand smoke are and why they are dangerous. You may get words that express concern or feeling helpless or that it’s not their place. Share your own insights in a validating way and remind them that we all have a heart for children and want them to be happy and healthy.)</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818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tobacco industry marketing.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“You guys are did great! Let’s see how you feel about this one: Tobacco Industry Marketing. Use the other side of your paper and write down one word or a short phrase that comes to mind when you think about tobacco industry marketing. </a:t>
            </a:r>
            <a:r>
              <a:rPr lang="en-US" i="0" dirty="0"/>
              <a:t>(Give everyone a minute to come up with their word.) </a:t>
            </a:r>
            <a:r>
              <a:rPr lang="en-US" i="1" dirty="0"/>
              <a:t>Hold up your papers now and let’s see what you guys think.” </a:t>
            </a:r>
            <a:r>
              <a:rPr lang="en-US" i="0" dirty="0"/>
              <a:t>(Read several of the words/phrases out loud. Comment on similar words. </a:t>
            </a:r>
            <a:r>
              <a:rPr lang="en-US" dirty="0"/>
              <a:t>Call on a couple people to share why they wrote a specific word or ask if anyone wants to share why they chose that word. Share any of your own thoughts about the aggressive and targeted marketing strategies of the tobacco industry.)</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9311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talking to parents about tobacco.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“I think you guys have the hang of it! Now come up with one word that comes to mind when you think about The cost of tobacco. Use another slip of paper to write down one word or a short phrase that comes to mind when I mention the cost of tobacco. </a:t>
            </a:r>
            <a:r>
              <a:rPr lang="en-US" i="0" dirty="0"/>
              <a:t>(Give everyone a minute to come up with their word.) </a:t>
            </a:r>
            <a:r>
              <a:rPr lang="en-US" i="1" dirty="0"/>
              <a:t>Ok now everyone hold up their paper so we can see what everyone wrote.” </a:t>
            </a:r>
            <a:r>
              <a:rPr lang="en-US" i="0" dirty="0"/>
              <a:t>(Read several of the words/phrases out loud. Comment on similar words. </a:t>
            </a:r>
            <a:r>
              <a:rPr lang="en-US" dirty="0"/>
              <a:t>Call on a couple people to share why they wrote a specific word or ask if anyone wants to share why they chose that word.  You may get words that address the financial cost of tobacco, which gives you an opportunity to talk about the tobacco tax, the cost of the products themselves as well as the cost of medications and missed work.  You can also slip in some information about free services and NRT offered through Medicaid, QNI, and many insurance companies. They may also reference the health costs and you can add any additional facts about death and disability related </a:t>
            </a:r>
            <a:r>
              <a:rPr lang="en-US"/>
              <a:t>to tobacco use.)</a:t>
            </a:r>
            <a:endParaRPr lang="en-US" i="1"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115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“Now before we jump into the actual training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90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their role in tobacco education.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 This is our last phrase, so on the other side of your paper write down one word or a short phrase that comes to mind when you think about Your Role in Tobacco Education. </a:t>
            </a:r>
            <a:r>
              <a:rPr lang="en-US" i="0" dirty="0"/>
              <a:t>(Give everyone a minute to come up with their word.) </a:t>
            </a:r>
            <a:r>
              <a:rPr lang="en-US" i="1" dirty="0"/>
              <a:t>Ok now everyone hold up their paper so we can see what everyone wrote. </a:t>
            </a:r>
            <a:r>
              <a:rPr lang="en-US" i="0" dirty="0"/>
              <a:t>(Read several of the words/phrases out loud. Comment on similar words. </a:t>
            </a:r>
            <a:r>
              <a:rPr lang="en-US" dirty="0"/>
              <a:t>Call on a couple people to share why they wrote a specific word or ask if anyone wants to share why they chose that word. Anticipate that some participants will share that their job doesn’t fit with tobacco education. Validate that this likely isn’t anyone’s primary role, except for you! But share that we all do care about children and with that in common there are certainly things we can all do to help protect kids and educate parents about tobacco. You may get words that reference how hard it is to discuss this subject or why they don’t want to. Validate those concerns as normal. Offer creative ways to share tobacco information without being confrontational or seeming judgmental.  Encourage them to think about their specific role in the organization and if there might be creative ways to share tobacco information through that role. It could include providing support for other staff, making written resources available, posting on social media, creating a bulletin board, teaching the kids about healthy habits, copying and pasting portions of the Breathe newsletter in their parent newsletter, adding questions to their health assessment forms, making tobacco a standard topic at home visits, having a booth or presentation at an upcoming parent night, etc.) </a:t>
            </a:r>
            <a:r>
              <a:rPr lang="en-US" i="1" dirty="0"/>
              <a:t>You all did great with this activity and I love the ideas you have for educating parents about tobacco. And I am happy to serve as a continual resource and support for all of you!”</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1373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“Awesome job today! I am encouraged to hear how some of you have been educating parents about tobacco and I hope you got some new ideas in today’s Breathe Refresher. We are just about done with the training, but I would love to answer any additional questions you may have. And as you continue implementing Breathe please do not hesitate to reach out with questions as they come 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All participants need to complete a post assessment.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https://justbreathein.org/staff-training/breathe-refresher/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https://www.surveymonkey.com/r/PostAssess2527</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spcBef>
                <a:spcPts val="0"/>
              </a:spcBef>
              <a:spcAft>
                <a:spcPts val="0"/>
              </a:spcAft>
              <a:buClr>
                <a:schemeClr val="dk1"/>
              </a:buClr>
              <a:buSzPts val="1200"/>
              <a:buFont typeface="Arial"/>
              <a:buNone/>
            </a:pPr>
            <a:r>
              <a:rPr lang="en-US" dirty="0"/>
              <a:t>SCRIPT: “</a:t>
            </a:r>
            <a:r>
              <a:rPr lang="en-US" i="1" dirty="0"/>
              <a:t>Thank you for participating in today’s Breathe training! Before we wrap up, I need everyone to complete the post assessment. Once you have completed the post assessment, please bring it to me/hold it up and I will give you </a:t>
            </a:r>
            <a:r>
              <a:rPr lang="en-US" i="0" dirty="0"/>
              <a:t>(a magnet, certificate of completion, or whatever handout you choose)</a:t>
            </a:r>
            <a:r>
              <a:rPr lang="en-US" i="1"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323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Indiana handouts/QR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survey. Please complete that survey when you get it as it really helps us gain feedback to evaluate and improve the Breathe program.”</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Refresher. It was my pleasure to get to see all of you again and meet the new staff. I know that working with families on this topic may not be easy, but I hope this training reinvigorated you and that you have even more ideas for how utilize the Breathe materials. As always, please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056DF-903F-48C1-82D2-CB5926957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FE971-EA5D-D5EB-812D-F1A1E4051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A820-7B81-B9DA-D863-D032320EAA96}"/>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basic data sources and where they can find more.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(You can just leave this slide up for people to see or refer to it if anyone asks about the source of information you shared.)</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a:extLst>
              <a:ext uri="{FF2B5EF4-FFF2-40B4-BE49-F238E27FC236}">
                <a16:creationId xmlns:a16="http://schemas.microsoft.com/office/drawing/2014/main" id="{FC0BFE5C-88DE-3566-826B-56E579A23B5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292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665B-33F9-159D-D274-BFB75FA8A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B9DE4-41EE-E7F8-2B61-7B1ACFDBE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84FDB-B6A4-FBE0-9F7C-D8EA54892ECF}"/>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Connect with participants before you get into the training content.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will get to discussing tobacco in just a bit, but I think it is important that we focus on “Connection Before Content”. This quote from Theodore Roosevelt really sums up why Connection Before Content is important and serves as the basis for why we designed the Breathe program the way we did.  He said ‘No one cares how much you know, until they know how much your care.’ Hopefully as we get to know each other a little better you will see that I have a heart for protecting children and families and supporting the staff who serve them! And we know all of you have a heart for the families you serve and that they know and trust you. That’s why we focus on training staff at Head Start and other organizations rather than going directly to the parents ourselves. So let’s connect a bit with an ice breaker”</a:t>
            </a:r>
          </a:p>
          <a:p>
            <a:endParaRPr lang="en-US" dirty="0"/>
          </a:p>
        </p:txBody>
      </p:sp>
      <p:sp>
        <p:nvSpPr>
          <p:cNvPr id="4" name="Slide Number Placeholder 3">
            <a:extLst>
              <a:ext uri="{FF2B5EF4-FFF2-40B4-BE49-F238E27FC236}">
                <a16:creationId xmlns:a16="http://schemas.microsoft.com/office/drawing/2014/main" id="{EBF73766-A595-69AB-1965-517ABBA2C19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633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Help everyone reduce their stress level.</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Each participant needs two blank half sheets of paper and something to write with, and you may want print outs of the stress management parent handout found here: https://justbreathein.org/additional-resources/breathe-kit-materials/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Have participants write their stressors down, rip them up, and then write down their healthy ways to de-stress just as you would in person. Then ask them to share examples of their de-stressing activities in the chat box. Read the responses aloud and provide validation.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“Chances are each of you came into this training with lots of things on your mind…long to-do lists, work related stress, challenges in your home life…and now you have to sit through an hour-long training! I take no offense to the fact that some of you may wish you were somewhere else right now! But I hope that we can all make the best use of this hour so you can leave here with more knowledge and some ideas for how to better support your families. First, I want us all to </a:t>
            </a:r>
            <a:r>
              <a:rPr lang="en-US" b="0" i="1" dirty="0">
                <a:solidFill>
                  <a:srgbClr val="474747"/>
                </a:solidFill>
                <a:latin typeface="Open Sans"/>
                <a:ea typeface="Open Sans"/>
                <a:cs typeface="Open Sans"/>
                <a:sym typeface="Open Sans"/>
              </a:rPr>
              <a:t>set the right mood by taking a few moments to be mindful and de-stress with a short activity. Not only can this exercise help all of us right now, but it is something you can replicate with the children and families you serve as I’m betting they could also benefit from de-stressing!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0" dirty="0">
              <a:solidFill>
                <a:srgbClr val="474747"/>
              </a:solidFill>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(CLICK TO BRING UP WHAT WORRIES ARE WEIGHING ON YOU?) </a:t>
            </a:r>
            <a:r>
              <a:rPr lang="en-US" b="0" i="1" dirty="0">
                <a:solidFill>
                  <a:srgbClr val="474747"/>
                </a:solidFill>
                <a:latin typeface="Open Sans"/>
                <a:ea typeface="Open Sans"/>
                <a:cs typeface="Open Sans"/>
                <a:sym typeface="Open Sans"/>
              </a:rPr>
              <a:t>First, take a moment to “check-in” with yourself by writing down a few worries or things that are weighing on your mind right now. You won’t be asked to share what you write down, this is just for you! </a:t>
            </a:r>
            <a:r>
              <a:rPr lang="en-US" b="0" i="0" dirty="0">
                <a:solidFill>
                  <a:srgbClr val="474747"/>
                </a:solidFill>
                <a:latin typeface="Open Sans"/>
                <a:ea typeface="Open Sans"/>
                <a:cs typeface="Open Sans"/>
                <a:sym typeface="Open Sans"/>
              </a:rPr>
              <a:t>(Give them 1 minute to write down their worries) </a:t>
            </a:r>
            <a:r>
              <a:rPr lang="en-US" b="0" i="1" dirty="0">
                <a:solidFill>
                  <a:srgbClr val="474747"/>
                </a:solidFill>
                <a:latin typeface="Open Sans"/>
                <a:ea typeface="Open Sans"/>
                <a:cs typeface="Open Sans"/>
                <a:sym typeface="Open Sans"/>
              </a:rPr>
              <a:t>Now that you have written down what is stressing you, I want you to rip up those sheets into tiny pieces and toss them in the trash can. </a:t>
            </a:r>
            <a:r>
              <a:rPr lang="en-US" b="0" i="0" dirty="0">
                <a:solidFill>
                  <a:srgbClr val="474747"/>
                </a:solidFill>
                <a:latin typeface="Open Sans"/>
                <a:ea typeface="Open Sans"/>
                <a:cs typeface="Open Sans"/>
                <a:sym typeface="Open Sans"/>
              </a:rPr>
              <a:t>(Walk around with the trash can to collect the paper scraps) </a:t>
            </a:r>
            <a:r>
              <a:rPr lang="en-US" b="0" i="1" dirty="0">
                <a:solidFill>
                  <a:srgbClr val="474747"/>
                </a:solidFill>
                <a:latin typeface="Open Sans"/>
                <a:ea typeface="Open Sans"/>
                <a:cs typeface="Open Sans"/>
                <a:sym typeface="Open Sans"/>
              </a:rPr>
              <a:t>With this activity I am encouraging you to let those worries and stressors go…just Let It Go at least for the next hour so you can have better focus and feel a bit lighter even if just for a while. I’ll resist the urge to sing the Frozen theme song, but I do hope you can all Let It Go!</a:t>
            </a:r>
            <a:endParaRPr lang="en-US" i="1" dirty="0"/>
          </a:p>
          <a:p>
            <a:pPr marL="0" lvl="0" indent="0" algn="l" rtl="0">
              <a:spcBef>
                <a:spcPts val="360"/>
              </a:spcBef>
              <a:spcAft>
                <a:spcPts val="0"/>
              </a:spcAft>
              <a:buNone/>
            </a:pPr>
            <a:endParaRPr lang="en-US" b="0" i="0" dirty="0">
              <a:solidFill>
                <a:srgbClr val="474747"/>
              </a:solidFill>
              <a:latin typeface="Open Sans"/>
              <a:ea typeface="Open Sans"/>
              <a:cs typeface="Open Sans"/>
              <a:sym typeface="Open Sans"/>
            </a:endParaRPr>
          </a:p>
          <a:p>
            <a:pPr marL="0" lvl="0" indent="0" algn="l" rtl="0">
              <a:spcBef>
                <a:spcPts val="360"/>
              </a:spcBef>
              <a:spcAft>
                <a:spcPts val="0"/>
              </a:spcAft>
              <a:buNone/>
            </a:pPr>
            <a:r>
              <a:rPr lang="en-US" dirty="0"/>
              <a:t>(CLICK TO BRING UP WHAT ARE HEALHY WAYS YOU LIKE TO DE-STRESS?) </a:t>
            </a:r>
            <a:r>
              <a:rPr lang="en-US" b="0" i="1" dirty="0">
                <a:solidFill>
                  <a:srgbClr val="474747"/>
                </a:solidFill>
                <a:latin typeface="Open Sans"/>
                <a:ea typeface="Open Sans"/>
                <a:cs typeface="Open Sans"/>
                <a:sym typeface="Open Sans"/>
              </a:rPr>
              <a:t>Next, I want everyone to write down on another slip of paper a few healthy ways you like to de-stress. </a:t>
            </a:r>
            <a:r>
              <a:rPr lang="en-US" b="0" i="0" dirty="0">
                <a:solidFill>
                  <a:srgbClr val="474747"/>
                </a:solidFill>
                <a:latin typeface="Open Sans"/>
                <a:ea typeface="Open Sans"/>
                <a:cs typeface="Open Sans"/>
                <a:sym typeface="Open Sans"/>
              </a:rPr>
              <a:t>(Give them a minute or two to write down their ways to de-stress) </a:t>
            </a:r>
            <a:r>
              <a:rPr lang="en-US" b="0" i="1" dirty="0">
                <a:solidFill>
                  <a:srgbClr val="474747"/>
                </a:solidFill>
                <a:latin typeface="Open Sans"/>
                <a:ea typeface="Open Sans"/>
                <a:cs typeface="Open Sans"/>
                <a:sym typeface="Open Sans"/>
              </a:rPr>
              <a:t>Would anyone like to share some of their tactics for de-stressing? (</a:t>
            </a:r>
            <a:r>
              <a:rPr lang="en-US" b="0" i="0" dirty="0">
                <a:solidFill>
                  <a:srgbClr val="474747"/>
                </a:solidFill>
                <a:latin typeface="Open Sans"/>
                <a:ea typeface="Open Sans"/>
                <a:cs typeface="Open Sans"/>
                <a:sym typeface="Open Sans"/>
              </a:rPr>
              <a:t>Let several people share examples.) </a:t>
            </a:r>
            <a:r>
              <a:rPr lang="en-US" b="0" i="1" dirty="0">
                <a:solidFill>
                  <a:srgbClr val="474747"/>
                </a:solidFill>
                <a:latin typeface="Open Sans"/>
                <a:ea typeface="Open Sans"/>
                <a:cs typeface="Open Sans"/>
                <a:sym typeface="Open Sans"/>
              </a:rPr>
              <a:t>Not everyone’s list will look the same and that’s ok! The idea of going for a really long run sounds like torture to me, but for someone else that is exactly what they need to clear their mind and release tension! The most important thing is that we each have some healthy go-to options for when the worries and responsibilities of life get to be a bit much. </a:t>
            </a:r>
            <a:r>
              <a:rPr lang="en-US" b="0" i="0" dirty="0">
                <a:solidFill>
                  <a:srgbClr val="474747"/>
                </a:solidFill>
                <a:latin typeface="Open Sans"/>
                <a:ea typeface="Open Sans"/>
                <a:cs typeface="Open Sans"/>
                <a:sym typeface="Open Sans"/>
              </a:rPr>
              <a:t>(If people share somewhat unhealthy habits like drinking wine, eating chocolate, </a:t>
            </a:r>
            <a:r>
              <a:rPr lang="en-US" b="0" i="0" dirty="0" err="1">
                <a:solidFill>
                  <a:srgbClr val="474747"/>
                </a:solidFill>
                <a:latin typeface="Open Sans"/>
                <a:ea typeface="Open Sans"/>
                <a:cs typeface="Open Sans"/>
                <a:sym typeface="Open Sans"/>
              </a:rPr>
              <a:t>etc</a:t>
            </a:r>
            <a:r>
              <a:rPr lang="en-US" b="0" i="0" dirty="0">
                <a:solidFill>
                  <a:srgbClr val="474747"/>
                </a:solidFill>
                <a:latin typeface="Open Sans"/>
                <a:ea typeface="Open Sans"/>
                <a:cs typeface="Open Sans"/>
                <a:sym typeface="Open Sans"/>
              </a:rPr>
              <a:t>, acknowledge that for most people those things, in moderation, can be reasonable ways to de-stress.)</a:t>
            </a:r>
            <a:endParaRPr lang="en-US" i="0" dirty="0"/>
          </a:p>
          <a:p>
            <a:pPr marL="0" lvl="0" indent="0" algn="l" rtl="0">
              <a:spcBef>
                <a:spcPts val="360"/>
              </a:spcBef>
              <a:spcAft>
                <a:spcPts val="0"/>
              </a:spcAft>
              <a:buNone/>
            </a:pPr>
            <a:endParaRPr lang="en-US" b="0" i="0" dirty="0">
              <a:solidFill>
                <a:srgbClr val="474747"/>
              </a:solidFill>
              <a:latin typeface="Open Sans"/>
              <a:ea typeface="Open Sans"/>
              <a:cs typeface="Open Sans"/>
              <a:sym typeface="Open Sans"/>
            </a:endParaRPr>
          </a:p>
          <a:p>
            <a:pPr marL="0" lvl="0" indent="0" algn="l" rtl="0">
              <a:spcBef>
                <a:spcPts val="360"/>
              </a:spcBef>
              <a:spcAft>
                <a:spcPts val="0"/>
              </a:spcAft>
              <a:buNone/>
            </a:pPr>
            <a:r>
              <a:rPr lang="en-US" dirty="0"/>
              <a:t>(CLICK TO BRING UP HOW DOES THIS RELATED TO TOBACCO?) </a:t>
            </a:r>
            <a:r>
              <a:rPr lang="en-US" b="0" i="1" dirty="0">
                <a:solidFill>
                  <a:srgbClr val="474747"/>
                </a:solidFill>
                <a:latin typeface="Open Sans"/>
                <a:ea typeface="Open Sans"/>
                <a:cs typeface="Open Sans"/>
                <a:sym typeface="Open Sans"/>
              </a:rPr>
              <a:t>So you may be thinking, what the heck does any of this have to do with Breathe and learning about tobacco? I’m so glad you asked! For many stressed out people, smoking or vaping might have been on their list of de-stressing activities…it we weren’t focusing on HEALTHY stress management. While many people who use tobacco think of it as a stress reliever, it can be a vicious cycle that actually creates more stress. From the added expense, health problems, lingering odor, physical dependence, and more…tobacco use just adds unnecessary stress and more worries. By helping your families deal with stress in a healthy way you can help pave the way for tobacco free families. Even though we can’t do all the de-stressing activities on your lists right now, I hope you will all take time for a bubble bath or a long walk of some other kind of self-care that appeals to you this evening!”</a:t>
            </a:r>
            <a:endParaRPr lang="en-US" i="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50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Remind participants they have access to lots of free resources, including the Stress Management handout.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You can provide copies of the Stress Management handout, if you choose.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“And I want to remind everyone that as a Breathe partner you have access to TONS of Breathe materials online, including this Stress Management handout. So if you find that parents are experiencing lots of stress and that might be contributing to tobacco use, this could be a very helpful handout. A little bit later I’ll remind you of all the Breathe materials available to you as a Breathe partner and how to access them.”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964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Set the stage for this training being a 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that everyone’s stress levels have decreased a bit, let’s see how much you remember from our last training. Of course if I expect you to talk to parents about tobacco use and secondhand smoke then you need to be aware of some basic information on this topic. I realize not everyone attended the previous training and you have all slept since then, so just do your best!”</a:t>
            </a: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689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we will be playing Family Feud to test what we know about tobacco.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are going to have a little fun with this…and play Family Feud!!! I’m guessing we may have at least a few competitive people in this group so this should be fun!”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p:txBody>
      </p:sp>
      <p:sp>
        <p:nvSpPr>
          <p:cNvPr id="4" name="Slide Number Placeholder 3"/>
          <p:cNvSpPr>
            <a:spLocks noGrp="1"/>
          </p:cNvSpPr>
          <p:nvPr>
            <p:ph type="sldNum" sz="quarter" idx="5"/>
          </p:nvPr>
        </p:nvSpPr>
        <p:spPr/>
        <p:txBody>
          <a:bodyPr/>
          <a:lstStyle/>
          <a:p>
            <a:pPr>
              <a:defRPr/>
            </a:pPr>
            <a:fld id="{3801DBC3-F680-453C-889A-87C10CD44844}" type="slidenum">
              <a:rPr lang="en-US" altLang="en-US" smtClean="0"/>
              <a:pPr>
                <a:defRPr/>
              </a:pPr>
              <a:t>8</a:t>
            </a:fld>
            <a:endParaRPr lang="en-US" altLang="en-US"/>
          </a:p>
        </p:txBody>
      </p:sp>
    </p:spTree>
    <p:extLst>
      <p:ext uri="{BB962C8B-B14F-4D97-AF65-F5344CB8AC3E}">
        <p14:creationId xmlns:p14="http://schemas.microsoft.com/office/powerpoint/2010/main" val="902463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2" name="Google Shape;132;p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Review the structure for how to play Family Feud.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Dry erase board and markers or newsprint to keep the score on. The Family Feud Cheat Sheet so you know which answers to reveal, which can be found here: https://justbreathein.org/staff-training/breathe-refresher/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a:t>
            </a:r>
            <a:r>
              <a:rPr lang="en-US" i="0" dirty="0"/>
              <a:t>For the virtual version of Family Feud have everyone play individually. </a:t>
            </a:r>
            <a:r>
              <a:rPr lang="en-US" i="0" baseline="0" dirty="0"/>
              <a:t>Instruct participants to type just</a:t>
            </a:r>
            <a:r>
              <a:rPr lang="en-US" altLang="en-US" i="0" baseline="0" dirty="0"/>
              <a:t> ONE answer in the chat box after the question appears. Read the responses aloud and identify who earned the points as you click the correct answers on the game board (using the cheat sheet). It will be very helpful to have a co-host to assist with tracking points, especially if you have a big group! </a:t>
            </a: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is a modified version of Family Feud, where I get to decide which family you are on! So everyone on this side of the room will be on one team and this side will be on the other team. Decide who will be your team’s spokesperson and pick a name for your team/Family</a:t>
            </a:r>
            <a:r>
              <a:rPr lang="en-US" i="0" dirty="0"/>
              <a:t>. (Give them a minute to do that.) </a:t>
            </a:r>
            <a:r>
              <a:rPr lang="en-US" i="1" dirty="0"/>
              <a:t>The team leader with the closest birthday will go first. Then we will take turns going back and forth providing a guess at the posted survey question. In this version of Family Feud All correct answers are worth 10 points as no answer is considered “better” than another. Are we ready to play?”</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a:t>
            </a:r>
            <a:r>
              <a:rPr lang="en-US" i="0" dirty="0"/>
              <a:t>Use your cheesiest Game Show voice and divide the participants into 2 groups and ask them to pick a leader/spokesperson. The team leader with the closest upcoming birthday goes first. Ask for a volunteer or have your co-trainer record the score on paper or a dry erase board. Have teams rotate providing answers to each of the posted survey questions.</a:t>
            </a:r>
            <a:r>
              <a:rPr lang="en-US" b="0" i="0" dirty="0"/>
              <a:t> </a:t>
            </a:r>
            <a:r>
              <a:rPr lang="en-US" b="1" i="0" dirty="0"/>
              <a:t>For example: </a:t>
            </a:r>
            <a:r>
              <a:rPr lang="en-US" i="0" dirty="0"/>
              <a:t>Question 1-What common products are used to deliver nicotine to the body?</a:t>
            </a:r>
            <a:endParaRPr i="0" dirty="0"/>
          </a:p>
          <a:p>
            <a:pPr marL="0" lvl="0" indent="0" algn="l" rtl="0">
              <a:spcBef>
                <a:spcPts val="360"/>
              </a:spcBef>
              <a:spcAft>
                <a:spcPts val="0"/>
              </a:spcAft>
              <a:buNone/>
            </a:pPr>
            <a:r>
              <a:rPr lang="en-US" i="0" dirty="0"/>
              <a:t>Team 1 guesses * Cigarettes*-CORRECT- </a:t>
            </a:r>
            <a:r>
              <a:rPr lang="en-US" b="1" i="0" dirty="0"/>
              <a:t>10 Points goes to Team 1…</a:t>
            </a:r>
            <a:r>
              <a:rPr lang="en-US" i="0" dirty="0"/>
              <a:t>It is now </a:t>
            </a:r>
            <a:r>
              <a:rPr lang="en-US" b="1" i="0" dirty="0"/>
              <a:t>Team 2’s turn ON THE SAME QUESTION</a:t>
            </a:r>
            <a:r>
              <a:rPr lang="en-US" i="0" dirty="0"/>
              <a:t>! (question 1) Team 2 guesses *Toilet Bowl Plunger*- </a:t>
            </a:r>
            <a:r>
              <a:rPr lang="en-US" b="1" i="0" dirty="0"/>
              <a:t>INCORRECT- No points go to Team 2…It is Team 1’s turn again. </a:t>
            </a:r>
          </a:p>
          <a:p>
            <a:pPr marL="0" lvl="0" indent="0" algn="l" rtl="0">
              <a:spcBef>
                <a:spcPts val="360"/>
              </a:spcBef>
              <a:spcAft>
                <a:spcPts val="0"/>
              </a:spcAft>
              <a:buNone/>
            </a:pPr>
            <a:endParaRPr lang="en-US" b="1" i="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i="0" dirty="0"/>
              <a:t>Continue alternating turns until all questions have been answered. Answers can be revealed individually by clicking on the correct number. </a:t>
            </a:r>
            <a:r>
              <a:rPr lang="en-US" b="0" i="0" dirty="0"/>
              <a:t>You can find a cheat sheet with the answers under each number (so you will know which numbers to click) </a:t>
            </a:r>
            <a:r>
              <a:rPr lang="en-US" b="0" i="0" dirty="0" err="1"/>
              <a:t>here:</a:t>
            </a:r>
            <a:r>
              <a:rPr lang="en-US" dirty="0" err="1"/>
              <a:t>https</a:t>
            </a:r>
            <a:r>
              <a:rPr lang="en-US" dirty="0"/>
              <a:t>://justbreathein.org/staff-training/breathe-refresher/   </a:t>
            </a:r>
            <a:r>
              <a:rPr lang="en-US" i="0" dirty="0"/>
              <a:t>After each answer is revealed, you can fill in with some additional info and tobacco education on that particular topic. All correct answers are worth 10 points as no answer is considered “better” than another, they are either correct or incorrect.</a:t>
            </a:r>
            <a:endParaRPr i="0" dirty="0"/>
          </a:p>
          <a:p>
            <a:pPr marL="0" lvl="0" indent="0" algn="l" rtl="0">
              <a:spcBef>
                <a:spcPts val="360"/>
              </a:spcBef>
              <a:spcAft>
                <a:spcPts val="0"/>
              </a:spcAft>
              <a:buNone/>
            </a:pPr>
            <a:endParaRPr lang="en-US" i="0" dirty="0"/>
          </a:p>
          <a:p>
            <a:pPr marL="0" lvl="0" indent="0" algn="l" rtl="0">
              <a:spcBef>
                <a:spcPts val="360"/>
              </a:spcBef>
              <a:spcAft>
                <a:spcPts val="0"/>
              </a:spcAft>
              <a:buNone/>
            </a:pPr>
            <a:r>
              <a:rPr lang="en-US" i="0" dirty="0"/>
              <a:t>If a team comes up with an answer that is not listed as a correct answer on the board, but you feel it is still a good/correct response you can use your own discretion to award that team with 10 points. If correct answers are still remaining on the board but both teams have had a turn and didn’t come up with one of the remaining responses or you are running short on time, simply reveal the remaining correct answer(s) and move on to the next question.</a:t>
            </a:r>
            <a:endParaRPr i="0" dirty="0"/>
          </a:p>
          <a:p>
            <a:pPr marL="0" lvl="0" indent="0" algn="l" rtl="0">
              <a:spcBef>
                <a:spcPts val="360"/>
              </a:spcBef>
              <a:spcAft>
                <a:spcPts val="0"/>
              </a:spcAft>
              <a:buNone/>
            </a:pPr>
            <a:endParaRPr i="0" dirty="0"/>
          </a:p>
        </p:txBody>
      </p:sp>
      <p:sp>
        <p:nvSpPr>
          <p:cNvPr id="133" name="Google Shape;133;p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45347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rtl="0">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rtl="0">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rtl="0">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rtl="0">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rtl="0">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rtl="0">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rtl="0">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rtl="0">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hyperlink" Target="https://rusnakcreative.co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image" Target="../media/image27.jpg"/><Relationship Id="rId10" Type="http://schemas.openxmlformats.org/officeDocument/2006/relationships/image" Target="../media/image28.jpg"/><Relationship Id="rId4" Type="http://schemas.openxmlformats.org/officeDocument/2006/relationships/image" Target="../media/image13.svg"/><Relationship Id="rId9" Type="http://schemas.openxmlformats.org/officeDocument/2006/relationships/image" Target="../media/image17.svg"/><Relationship Id="rId14"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1.png"/><Relationship Id="rId7" Type="http://schemas.openxmlformats.org/officeDocument/2006/relationships/image" Target="../media/image14.png"/><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2.jpg"/><Relationship Id="rId11" Type="http://schemas.openxmlformats.org/officeDocument/2006/relationships/image" Target="../media/image33.png"/><Relationship Id="rId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9.png"/><Relationship Id="rId3" Type="http://schemas.openxmlformats.org/officeDocument/2006/relationships/image" Target="../media/image12.png"/><Relationship Id="rId7" Type="http://schemas.openxmlformats.org/officeDocument/2006/relationships/image" Target="../media/image37.jpg"/><Relationship Id="rId12"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17.svg"/><Relationship Id="rId5" Type="http://schemas.openxmlformats.org/officeDocument/2006/relationships/image" Target="../media/image35.png"/><Relationship Id="rId10"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41.png"/><Relationship Id="rId4" Type="http://schemas.openxmlformats.org/officeDocument/2006/relationships/image" Target="../media/image13.sv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svg"/><Relationship Id="rId3" Type="http://schemas.openxmlformats.org/officeDocument/2006/relationships/image" Target="../media/image42.pn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notesSlide" Target="../notesSlides/notesSlide23.xm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44.png"/><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43.png"/><Relationship Id="rId9" Type="http://schemas.openxmlformats.org/officeDocument/2006/relationships/image" Target="../media/image15.svg"/><Relationship Id="rId1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svg"/><Relationship Id="rId11" Type="http://schemas.openxmlformats.org/officeDocument/2006/relationships/image" Target="../media/image46.jpe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mailto:tanyas@healthedpros.org" TargetMode="External"/><Relationship Id="rId1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17" Type="http://schemas.openxmlformats.org/officeDocument/2006/relationships/image" Target="../media/image48.jpg"/><Relationship Id="rId2" Type="http://schemas.openxmlformats.org/officeDocument/2006/relationships/notesSlide" Target="../notesSlides/notesSlide34.xml"/><Relationship Id="rId16" Type="http://schemas.openxmlformats.org/officeDocument/2006/relationships/image" Target="../media/image17.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hyperlink" Target="mailto:alisonm@healthedpros.org"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hyperlink" Target="http://www.cancer.org/cancer/risk-prevention/tobacco" TargetMode="External"/><Relationship Id="rId1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image" Target="../media/image1.png"/><Relationship Id="rId12" Type="http://schemas.openxmlformats.org/officeDocument/2006/relationships/hyperlink" Target="http://www.cdc.gov/tobacco/" TargetMode="External"/><Relationship Id="rId17" Type="http://schemas.openxmlformats.org/officeDocument/2006/relationships/image" Target="../media/image48.jpg"/><Relationship Id="rId2" Type="http://schemas.openxmlformats.org/officeDocument/2006/relationships/notesSlide" Target="../notesSlides/notesSlide35.xml"/><Relationship Id="rId16" Type="http://schemas.openxmlformats.org/officeDocument/2006/relationships/image" Target="../media/image17.svg"/><Relationship Id="rId1" Type="http://schemas.openxmlformats.org/officeDocument/2006/relationships/slideLayout" Target="../slideLayouts/slideLayout6.xml"/><Relationship Id="rId6" Type="http://schemas.openxmlformats.org/officeDocument/2006/relationships/image" Target="../media/image6.svg"/><Relationship Id="rId11" Type="http://schemas.openxmlformats.org/officeDocument/2006/relationships/hyperlink" Target="http://www.in.gov/health/tpc/" TargetMode="External"/><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13.svg"/><Relationship Id="rId9" Type="http://schemas.openxmlformats.org/officeDocument/2006/relationships/image" Target="../media/image14.png"/><Relationship Id="rId14" Type="http://schemas.openxmlformats.org/officeDocument/2006/relationships/hyperlink" Target="https://justbreathein.org/additional-resources/data-sourc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svg"/><Relationship Id="rId3" Type="http://schemas.openxmlformats.org/officeDocument/2006/relationships/image" Target="../media/image18.jpg"/><Relationship Id="rId7" Type="http://schemas.openxmlformats.org/officeDocument/2006/relationships/image" Target="../media/image13.sv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11.svg"/><Relationship Id="rId15" Type="http://schemas.openxmlformats.org/officeDocument/2006/relationships/image" Target="../media/image17.sv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6.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hyperlink" Target="https://rusnakcreative.com/"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33377"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3" name="Freeform 3"/>
          <p:cNvSpPr/>
          <p:nvPr/>
        </p:nvSpPr>
        <p:spPr>
          <a:xfrm rot="-2010425">
            <a:off x="7476706" y="5850130"/>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00" dirty="0"/>
          </a:p>
        </p:txBody>
      </p:sp>
      <p:sp>
        <p:nvSpPr>
          <p:cNvPr id="4" name="Freeform 4"/>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5" name="AutoShape 5"/>
          <p:cNvSpPr/>
          <p:nvPr/>
        </p:nvSpPr>
        <p:spPr>
          <a:xfrm>
            <a:off x="402710" y="1368507"/>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103211" y="375634"/>
            <a:ext cx="9040790" cy="957250"/>
          </a:xfrm>
          <a:prstGeom prst="rect">
            <a:avLst/>
          </a:prstGeom>
        </p:spPr>
        <p:txBody>
          <a:bodyPr wrap="square" lIns="0" tIns="0" rIns="0" bIns="0" rtlCol="0" anchor="t">
            <a:spAutoFit/>
          </a:bodyPr>
          <a:lstStyle/>
          <a:p>
            <a:pPr algn="ctr">
              <a:lnSpc>
                <a:spcPts val="6626"/>
              </a:lnSpc>
            </a:pPr>
            <a:r>
              <a:rPr lang="en-US" sz="8800" dirty="0">
                <a:solidFill>
                  <a:srgbClr val="FF914D"/>
                </a:solidFill>
                <a:latin typeface="Caveat Brush" pitchFamily="2" charset="0"/>
              </a:rPr>
              <a:t>BREATHE TRAINING </a:t>
            </a:r>
          </a:p>
        </p:txBody>
      </p:sp>
      <p:sp>
        <p:nvSpPr>
          <p:cNvPr id="8" name="TextBox 8"/>
          <p:cNvSpPr txBox="1"/>
          <p:nvPr/>
        </p:nvSpPr>
        <p:spPr>
          <a:xfrm>
            <a:off x="5297834" y="2331489"/>
            <a:ext cx="3681650" cy="3400611"/>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USE THE QR CODE</a:t>
            </a:r>
          </a:p>
          <a:p>
            <a:pPr algn="ctr">
              <a:lnSpc>
                <a:spcPts val="5405"/>
              </a:lnSpc>
            </a:pPr>
            <a:r>
              <a:rPr lang="en-US" sz="6756" dirty="0">
                <a:solidFill>
                  <a:srgbClr val="FF914D"/>
                </a:solidFill>
                <a:latin typeface="Caveat Brush"/>
              </a:rPr>
              <a:t>to take the </a:t>
            </a:r>
          </a:p>
          <a:p>
            <a:pPr algn="ctr">
              <a:lnSpc>
                <a:spcPts val="4880"/>
              </a:lnSpc>
            </a:pPr>
            <a:r>
              <a:rPr lang="en-US" sz="6099" dirty="0">
                <a:solidFill>
                  <a:srgbClr val="FF914D"/>
                </a:solidFill>
                <a:latin typeface="Caveat Brush"/>
              </a:rPr>
              <a:t>PRE- ASSESSMENT</a:t>
            </a:r>
          </a:p>
        </p:txBody>
      </p:sp>
      <p:sp>
        <p:nvSpPr>
          <p:cNvPr id="9" name="TextBox 8">
            <a:extLst>
              <a:ext uri="{FF2B5EF4-FFF2-40B4-BE49-F238E27FC236}">
                <a16:creationId xmlns:a16="http://schemas.microsoft.com/office/drawing/2014/main" id="{7C80D3C9-48DE-AB97-1DD4-C6A1149F2094}"/>
              </a:ext>
            </a:extLst>
          </p:cNvPr>
          <p:cNvSpPr txBox="1"/>
          <p:nvPr/>
        </p:nvSpPr>
        <p:spPr>
          <a:xfrm>
            <a:off x="5226534" y="1669079"/>
            <a:ext cx="3825592" cy="461665"/>
          </a:xfrm>
          <a:prstGeom prst="rect">
            <a:avLst/>
          </a:prstGeom>
          <a:noFill/>
        </p:spPr>
        <p:txBody>
          <a:bodyPr wrap="square" rtlCol="0">
            <a:spAutoFit/>
          </a:bodyPr>
          <a:lstStyle/>
          <a:p>
            <a:pPr algn="ctr"/>
            <a:r>
              <a:rPr lang="en-US" sz="2400" dirty="0">
                <a:latin typeface="Caveat Brush" pitchFamily="2" charset="77"/>
              </a:rPr>
              <a:t>“BREATHE REFRESHER”</a:t>
            </a:r>
          </a:p>
        </p:txBody>
      </p:sp>
      <p:pic>
        <p:nvPicPr>
          <p:cNvPr id="10" name="Picture 9" descr="A qr code on a white background&#10;&#10;Description automatically generated">
            <a:extLst>
              <a:ext uri="{FF2B5EF4-FFF2-40B4-BE49-F238E27FC236}">
                <a16:creationId xmlns:a16="http://schemas.microsoft.com/office/drawing/2014/main" id="{85A2F80C-B316-9136-0A30-FAA70F5577E1}"/>
              </a:ext>
            </a:extLst>
          </p:cNvPr>
          <p:cNvPicPr>
            <a:picLocks noChangeAspect="1"/>
          </p:cNvPicPr>
          <p:nvPr/>
        </p:nvPicPr>
        <p:blipFill>
          <a:blip r:embed="rId9"/>
          <a:stretch>
            <a:fillRect/>
          </a:stretch>
        </p:blipFill>
        <p:spPr>
          <a:xfrm>
            <a:off x="312602" y="1584875"/>
            <a:ext cx="4868486" cy="4868486"/>
          </a:xfrm>
          <a:prstGeom prst="rect">
            <a:avLst/>
          </a:prstGeom>
        </p:spPr>
      </p:pic>
    </p:spTree>
    <p:extLst>
      <p:ext uri="{BB962C8B-B14F-4D97-AF65-F5344CB8AC3E}">
        <p14:creationId xmlns:p14="http://schemas.microsoft.com/office/powerpoint/2010/main" val="45522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Cigarettes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E-cigarettes/ Vapes/ Juul</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1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Smokeless/Chewing </a:t>
            </a:r>
            <a:r>
              <a:rPr lang="en-US" sz="1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T</a:t>
            </a:r>
            <a:r>
              <a:rPr lang="en-US" sz="1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obacco &amp; Nicotine Pouches</a:t>
            </a:r>
            <a:endParaRPr lang="th-TH" sz="1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Cigars/Cigarillos/ Pipes </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Nicotine Replacement Therapies (NRT)</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225" y="3022984"/>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86936" y="996357"/>
            <a:ext cx="5654174" cy="923330"/>
          </a:xfrm>
          <a:prstGeom prst="rect">
            <a:avLst/>
          </a:prstGeom>
          <a:noFill/>
        </p:spPr>
        <p:txBody>
          <a:bodyPr wrap="square" rtlCol="0">
            <a:spAutoFit/>
          </a:bodyPr>
          <a:lstStyle/>
          <a:p>
            <a:pPr algn="ctr"/>
            <a:r>
              <a:rPr lang="en-US" sz="2700" b="1" dirty="0">
                <a:ln w="22225">
                  <a:solidFill>
                    <a:schemeClr val="accent2"/>
                  </a:solidFill>
                  <a:prstDash val="solid"/>
                </a:ln>
                <a:solidFill>
                  <a:schemeClr val="bg1"/>
                </a:solidFill>
                <a:latin typeface="Impact" panose="020B0806030902050204" pitchFamily="34" charset="0"/>
              </a:rPr>
              <a:t>What common products are used to deliver nicotine to the body? </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02719" y="3082752"/>
            <a:ext cx="138564" cy="692497"/>
          </a:xfrm>
          <a:prstGeom prst="rect">
            <a:avLst/>
          </a:prstGeom>
          <a:noFill/>
        </p:spPr>
        <p:txBody>
          <a:bodyPr wrap="none" lIns="68580" tIns="34290" rIns="68580" bIns="34290">
            <a:spAutoFit/>
          </a:bodyPr>
          <a:lstStyle/>
          <a:p>
            <a:pPr algn="ctr"/>
            <a:endParaRPr lang="en-US" sz="405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954148849"/>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Everyone</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Infants/Children</a:t>
            </a:r>
            <a:endParaRPr lang="th-TH"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Unborn Babies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Pregnant </a:t>
            </a:r>
            <a:r>
              <a:rPr lang="en-US" sz="24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People</a:t>
            </a:r>
            <a:endParaRPr lang="th-TH"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Pets </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809600" y="1016597"/>
            <a:ext cx="5654174"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Who is at risk for secondhand smoke exposure?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8661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Asthma Attacks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Ear Infections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Respiratory Infections</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Sudden Infant Death Syndrome (SIDS)</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Learning </a:t>
            </a:r>
          </a:p>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Difficulties</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78863" y="1095783"/>
            <a:ext cx="5654174" cy="738664"/>
          </a:xfrm>
          <a:prstGeom prst="rect">
            <a:avLst/>
          </a:prstGeom>
          <a:noFill/>
        </p:spPr>
        <p:txBody>
          <a:bodyPr wrap="square" rtlCol="0">
            <a:spAutoFit/>
          </a:bodyPr>
          <a:lstStyle/>
          <a:p>
            <a:pPr algn="ctr"/>
            <a:r>
              <a:rPr lang="en-US" sz="2100" b="1" dirty="0">
                <a:ln w="22225">
                  <a:solidFill>
                    <a:schemeClr val="accent2">
                      <a:lumMod val="75000"/>
                    </a:schemeClr>
                  </a:solidFill>
                  <a:prstDash val="solid"/>
                </a:ln>
                <a:solidFill>
                  <a:schemeClr val="bg1"/>
                </a:solidFill>
                <a:latin typeface="Impact" panose="020B0806030902050204" pitchFamily="34" charset="0"/>
              </a:rPr>
              <a:t>What health problems can occur if an infant/child is exposed to secondhand smoke?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97886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Quit Smoking</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Smoke Outside</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Don’t Smoke</a:t>
            </a:r>
          </a:p>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 in the Car</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Wear a Smoking Jacket</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Pass Smoke </a:t>
            </a:r>
          </a:p>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Free Policies </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809600" y="1016596"/>
            <a:ext cx="5654174"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How can children be protected from second/thirdhand smoke?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23106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Youth</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Women</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People of Color</a:t>
            </a:r>
            <a:endPar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LGBTQ+</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Communities/families with low incomes</a:t>
            </a: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 </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31049" y="1015136"/>
            <a:ext cx="5788711"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Who does the tobacco industry aggressively target in their marketing?</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108504"/>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a:extLst>
            <a:ext uri="{FF2B5EF4-FFF2-40B4-BE49-F238E27FC236}">
              <a16:creationId xmlns:a16="http://schemas.microsoft.com/office/drawing/2014/main" id="{C3DC7C4F-F73C-9027-F366-D79B633120D2}"/>
            </a:ext>
          </a:extLst>
        </p:cNvPr>
        <p:cNvGrpSpPr/>
        <p:nvPr/>
      </p:nvGrpSpPr>
      <p:grpSpPr>
        <a:xfrm>
          <a:off x="0" y="0"/>
          <a:ext cx="0" cy="0"/>
          <a:chOff x="0" y="0"/>
          <a:chExt cx="0" cy="0"/>
        </a:xfrm>
      </p:grpSpPr>
      <p:sp>
        <p:nvSpPr>
          <p:cNvPr id="303" name="Rectangle 5">
            <a:extLst>
              <a:ext uri="{FF2B5EF4-FFF2-40B4-BE49-F238E27FC236}">
                <a16:creationId xmlns:a16="http://schemas.microsoft.com/office/drawing/2014/main" id="{0949A674-5DBD-E3C0-1F3F-C361220D238C}"/>
              </a:ext>
            </a:extLst>
          </p:cNvPr>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a:extLst>
              <a:ext uri="{FF2B5EF4-FFF2-40B4-BE49-F238E27FC236}">
                <a16:creationId xmlns:a16="http://schemas.microsoft.com/office/drawing/2014/main" id="{075657FC-AF6C-E215-2B14-83F0B2799147}"/>
              </a:ext>
            </a:extLst>
          </p:cNvPr>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a:extLst>
              <a:ext uri="{FF2B5EF4-FFF2-40B4-BE49-F238E27FC236}">
                <a16:creationId xmlns:a16="http://schemas.microsoft.com/office/drawing/2014/main" id="{A6E9F868-1E70-FFDF-043E-3508DD117316}"/>
              </a:ext>
            </a:extLst>
          </p:cNvPr>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a:extLst>
              <a:ext uri="{FF2B5EF4-FFF2-40B4-BE49-F238E27FC236}">
                <a16:creationId xmlns:a16="http://schemas.microsoft.com/office/drawing/2014/main" id="{777D9E39-470B-23CD-89F4-4351BFD5642B}"/>
              </a:ext>
            </a:extLst>
          </p:cNvPr>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a:extLst>
              <a:ext uri="{FF2B5EF4-FFF2-40B4-BE49-F238E27FC236}">
                <a16:creationId xmlns:a16="http://schemas.microsoft.com/office/drawing/2014/main" id="{69645007-705D-25DF-1B2C-A4B394F1DF4D}"/>
              </a:ext>
            </a:extLst>
          </p:cNvPr>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a:extLst>
              <a:ext uri="{FF2B5EF4-FFF2-40B4-BE49-F238E27FC236}">
                <a16:creationId xmlns:a16="http://schemas.microsoft.com/office/drawing/2014/main" id="{7E491A7E-987B-626C-9761-7F1A1DE421FE}"/>
              </a:ext>
            </a:extLst>
          </p:cNvPr>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a:extLst>
              <a:ext uri="{FF2B5EF4-FFF2-40B4-BE49-F238E27FC236}">
                <a16:creationId xmlns:a16="http://schemas.microsoft.com/office/drawing/2014/main" id="{8834BB2B-9CE3-D1AF-3112-824DAE1C4BB8}"/>
              </a:ext>
            </a:extLst>
          </p:cNvPr>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a:extLst>
              <a:ext uri="{FF2B5EF4-FFF2-40B4-BE49-F238E27FC236}">
                <a16:creationId xmlns:a16="http://schemas.microsoft.com/office/drawing/2014/main" id="{A1CFEBA3-A6EF-3CC0-2084-C39015ED8B14}"/>
              </a:ext>
            </a:extLst>
          </p:cNvPr>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a:extLst>
              <a:ext uri="{FF2B5EF4-FFF2-40B4-BE49-F238E27FC236}">
                <a16:creationId xmlns:a16="http://schemas.microsoft.com/office/drawing/2014/main" id="{7CF2B66D-AEEF-0CEC-41D7-B2D66E9A484F}"/>
              </a:ext>
            </a:extLst>
          </p:cNvPr>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a:extLst>
              <a:ext uri="{FF2B5EF4-FFF2-40B4-BE49-F238E27FC236}">
                <a16:creationId xmlns:a16="http://schemas.microsoft.com/office/drawing/2014/main" id="{D050F9AE-9CC9-F5E4-A7A6-0BE8F9A8259D}"/>
              </a:ext>
            </a:extLst>
          </p:cNvPr>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a:extLst>
              <a:ext uri="{FF2B5EF4-FFF2-40B4-BE49-F238E27FC236}">
                <a16:creationId xmlns:a16="http://schemas.microsoft.com/office/drawing/2014/main" id="{264DBC89-BB95-0B66-F477-630886881517}"/>
              </a:ext>
            </a:extLst>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a:extLst>
              <a:ext uri="{FF2B5EF4-FFF2-40B4-BE49-F238E27FC236}">
                <a16:creationId xmlns:a16="http://schemas.microsoft.com/office/drawing/2014/main" id="{24F0CB1C-6188-0D2F-5B5F-8200B7666DEB}"/>
              </a:ext>
            </a:extLst>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a:extLst>
              <a:ext uri="{FF2B5EF4-FFF2-40B4-BE49-F238E27FC236}">
                <a16:creationId xmlns:a16="http://schemas.microsoft.com/office/drawing/2014/main" id="{C4D1677F-FECB-74D7-E4F5-C90F1A975F4A}"/>
              </a:ext>
            </a:extLst>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a:extLst>
              <a:ext uri="{FF2B5EF4-FFF2-40B4-BE49-F238E27FC236}">
                <a16:creationId xmlns:a16="http://schemas.microsoft.com/office/drawing/2014/main" id="{7504E1FA-8D54-569A-31C2-1A7DAFB1F3D9}"/>
              </a:ext>
            </a:extLst>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a:extLst>
              <a:ext uri="{FF2B5EF4-FFF2-40B4-BE49-F238E27FC236}">
                <a16:creationId xmlns:a16="http://schemas.microsoft.com/office/drawing/2014/main" id="{6AEE1A7A-1BD7-5395-D334-C37D4D899E1E}"/>
              </a:ext>
            </a:extLst>
          </p:cNvPr>
          <p:cNvGrpSpPr/>
          <p:nvPr/>
        </p:nvGrpSpPr>
        <p:grpSpPr>
          <a:xfrm>
            <a:off x="1630267" y="2044411"/>
            <a:ext cx="2919309" cy="759983"/>
            <a:chOff x="-2362200" y="7254032"/>
            <a:chExt cx="3892412" cy="1124886"/>
          </a:xfrm>
        </p:grpSpPr>
        <p:sp>
          <p:nvSpPr>
            <p:cNvPr id="332" name="Rectangle 5">
              <a:extLst>
                <a:ext uri="{FF2B5EF4-FFF2-40B4-BE49-F238E27FC236}">
                  <a16:creationId xmlns:a16="http://schemas.microsoft.com/office/drawing/2014/main" id="{750775C0-BDA4-2EFF-A551-83041EB85674}"/>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a:extLst>
                <a:ext uri="{FF2B5EF4-FFF2-40B4-BE49-F238E27FC236}">
                  <a16:creationId xmlns:a16="http://schemas.microsoft.com/office/drawing/2014/main" id="{DE1536C6-9660-6FD3-DFCC-10452281A69F}"/>
                </a:ext>
              </a:extLst>
            </p:cNvPr>
            <p:cNvGrpSpPr/>
            <p:nvPr/>
          </p:nvGrpSpPr>
          <p:grpSpPr>
            <a:xfrm>
              <a:off x="-2286000" y="7334833"/>
              <a:ext cx="3739115" cy="966949"/>
              <a:chOff x="-2324100" y="7049143"/>
              <a:chExt cx="3581400" cy="1066800"/>
            </a:xfrm>
          </p:grpSpPr>
          <p:sp>
            <p:nvSpPr>
              <p:cNvPr id="334" name="Rectangle 333">
                <a:extLst>
                  <a:ext uri="{FF2B5EF4-FFF2-40B4-BE49-F238E27FC236}">
                    <a16:creationId xmlns:a16="http://schemas.microsoft.com/office/drawing/2014/main" id="{2E2CFED2-ED2B-3719-5F1C-C0BC7E173961}"/>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a:extLst>
                  <a:ext uri="{FF2B5EF4-FFF2-40B4-BE49-F238E27FC236}">
                    <a16:creationId xmlns:a16="http://schemas.microsoft.com/office/drawing/2014/main" id="{EA55D462-8888-C97D-1CCA-29C01D0A02A3}"/>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a:extLst>
              <a:ext uri="{FF2B5EF4-FFF2-40B4-BE49-F238E27FC236}">
                <a16:creationId xmlns:a16="http://schemas.microsoft.com/office/drawing/2014/main" id="{53C6F032-7DD7-2B08-7152-4012112DF721}"/>
              </a:ext>
            </a:extLst>
          </p:cNvPr>
          <p:cNvGrpSpPr/>
          <p:nvPr/>
        </p:nvGrpSpPr>
        <p:grpSpPr>
          <a:xfrm>
            <a:off x="1630267" y="2908681"/>
            <a:ext cx="2919309" cy="759983"/>
            <a:chOff x="-2362200" y="7254032"/>
            <a:chExt cx="3892412" cy="1124886"/>
          </a:xfrm>
        </p:grpSpPr>
        <p:sp>
          <p:nvSpPr>
            <p:cNvPr id="337" name="Rectangle 5">
              <a:extLst>
                <a:ext uri="{FF2B5EF4-FFF2-40B4-BE49-F238E27FC236}">
                  <a16:creationId xmlns:a16="http://schemas.microsoft.com/office/drawing/2014/main" id="{792666C6-749B-EA05-E136-377675B9E300}"/>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a:extLst>
                <a:ext uri="{FF2B5EF4-FFF2-40B4-BE49-F238E27FC236}">
                  <a16:creationId xmlns:a16="http://schemas.microsoft.com/office/drawing/2014/main" id="{594B9DEE-EAFA-E7FE-23B6-4A8992179AF3}"/>
                </a:ext>
              </a:extLst>
            </p:cNvPr>
            <p:cNvGrpSpPr/>
            <p:nvPr/>
          </p:nvGrpSpPr>
          <p:grpSpPr>
            <a:xfrm>
              <a:off x="-2286000" y="7334833"/>
              <a:ext cx="3739115" cy="966949"/>
              <a:chOff x="-2324100" y="7049143"/>
              <a:chExt cx="3581400" cy="1066800"/>
            </a:xfrm>
          </p:grpSpPr>
          <p:sp>
            <p:nvSpPr>
              <p:cNvPr id="339" name="Rectangle 338">
                <a:extLst>
                  <a:ext uri="{FF2B5EF4-FFF2-40B4-BE49-F238E27FC236}">
                    <a16:creationId xmlns:a16="http://schemas.microsoft.com/office/drawing/2014/main" id="{8E2A972D-117E-DCE6-3BA6-9F4C6F7EDF77}"/>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a:extLst>
                  <a:ext uri="{FF2B5EF4-FFF2-40B4-BE49-F238E27FC236}">
                    <a16:creationId xmlns:a16="http://schemas.microsoft.com/office/drawing/2014/main" id="{00798AA6-5CF8-4172-1977-CB4382E60702}"/>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a:extLst>
              <a:ext uri="{FF2B5EF4-FFF2-40B4-BE49-F238E27FC236}">
                <a16:creationId xmlns:a16="http://schemas.microsoft.com/office/drawing/2014/main" id="{50FE7F8D-FBEA-6C27-9326-5E48A94D8DFE}"/>
              </a:ext>
            </a:extLst>
          </p:cNvPr>
          <p:cNvGrpSpPr/>
          <p:nvPr/>
        </p:nvGrpSpPr>
        <p:grpSpPr>
          <a:xfrm>
            <a:off x="1630267" y="3772952"/>
            <a:ext cx="2919309" cy="759983"/>
            <a:chOff x="-2362200" y="7254032"/>
            <a:chExt cx="3892412" cy="1124886"/>
          </a:xfrm>
        </p:grpSpPr>
        <p:sp>
          <p:nvSpPr>
            <p:cNvPr id="342" name="Rectangle 5">
              <a:extLst>
                <a:ext uri="{FF2B5EF4-FFF2-40B4-BE49-F238E27FC236}">
                  <a16:creationId xmlns:a16="http://schemas.microsoft.com/office/drawing/2014/main" id="{4E8DE686-6E5B-92B4-C9AB-A8298B1EF5BB}"/>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a:extLst>
                <a:ext uri="{FF2B5EF4-FFF2-40B4-BE49-F238E27FC236}">
                  <a16:creationId xmlns:a16="http://schemas.microsoft.com/office/drawing/2014/main" id="{032696C9-DA18-876C-2689-77504FDC9A56}"/>
                </a:ext>
              </a:extLst>
            </p:cNvPr>
            <p:cNvGrpSpPr/>
            <p:nvPr/>
          </p:nvGrpSpPr>
          <p:grpSpPr>
            <a:xfrm>
              <a:off x="-2286000" y="7334833"/>
              <a:ext cx="3739115" cy="966949"/>
              <a:chOff x="-2324100" y="7049143"/>
              <a:chExt cx="3581400" cy="1066800"/>
            </a:xfrm>
          </p:grpSpPr>
          <p:sp>
            <p:nvSpPr>
              <p:cNvPr id="344" name="Rectangle 343">
                <a:extLst>
                  <a:ext uri="{FF2B5EF4-FFF2-40B4-BE49-F238E27FC236}">
                    <a16:creationId xmlns:a16="http://schemas.microsoft.com/office/drawing/2014/main" id="{EF890D57-BEAB-65C5-09E3-572A9D157F4D}"/>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a:extLst>
                  <a:ext uri="{FF2B5EF4-FFF2-40B4-BE49-F238E27FC236}">
                    <a16:creationId xmlns:a16="http://schemas.microsoft.com/office/drawing/2014/main" id="{E382C15D-DF87-DA1D-3C46-84CD4F60FB8D}"/>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a:extLst>
              <a:ext uri="{FF2B5EF4-FFF2-40B4-BE49-F238E27FC236}">
                <a16:creationId xmlns:a16="http://schemas.microsoft.com/office/drawing/2014/main" id="{7DD4A81B-2824-DF35-A07D-45687FF46B21}"/>
              </a:ext>
            </a:extLst>
          </p:cNvPr>
          <p:cNvGrpSpPr/>
          <p:nvPr/>
        </p:nvGrpSpPr>
        <p:grpSpPr>
          <a:xfrm>
            <a:off x="1630267" y="4634734"/>
            <a:ext cx="2919309" cy="759983"/>
            <a:chOff x="-2362200" y="7254032"/>
            <a:chExt cx="3892412" cy="1124886"/>
          </a:xfrm>
        </p:grpSpPr>
        <p:sp>
          <p:nvSpPr>
            <p:cNvPr id="347" name="Rectangle 5">
              <a:extLst>
                <a:ext uri="{FF2B5EF4-FFF2-40B4-BE49-F238E27FC236}">
                  <a16:creationId xmlns:a16="http://schemas.microsoft.com/office/drawing/2014/main" id="{3CA1128A-B5B9-A606-2D40-DFE93E8542E4}"/>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a:extLst>
                <a:ext uri="{FF2B5EF4-FFF2-40B4-BE49-F238E27FC236}">
                  <a16:creationId xmlns:a16="http://schemas.microsoft.com/office/drawing/2014/main" id="{A4334FB3-0E3F-C916-303F-8BBB22641BE1}"/>
                </a:ext>
              </a:extLst>
            </p:cNvPr>
            <p:cNvGrpSpPr/>
            <p:nvPr/>
          </p:nvGrpSpPr>
          <p:grpSpPr>
            <a:xfrm>
              <a:off x="-2286000" y="7334833"/>
              <a:ext cx="3739115" cy="966949"/>
              <a:chOff x="-2324100" y="7049143"/>
              <a:chExt cx="3581400" cy="1066800"/>
            </a:xfrm>
          </p:grpSpPr>
          <p:sp>
            <p:nvSpPr>
              <p:cNvPr id="349" name="Rectangle 348">
                <a:extLst>
                  <a:ext uri="{FF2B5EF4-FFF2-40B4-BE49-F238E27FC236}">
                    <a16:creationId xmlns:a16="http://schemas.microsoft.com/office/drawing/2014/main" id="{F7E57181-DFA4-B495-C50C-35D9A345BA69}"/>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a:extLst>
                  <a:ext uri="{FF2B5EF4-FFF2-40B4-BE49-F238E27FC236}">
                    <a16:creationId xmlns:a16="http://schemas.microsoft.com/office/drawing/2014/main" id="{C44BE435-3440-608B-447B-580E288F3F7D}"/>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a:extLst>
              <a:ext uri="{FF2B5EF4-FFF2-40B4-BE49-F238E27FC236}">
                <a16:creationId xmlns:a16="http://schemas.microsoft.com/office/drawing/2014/main" id="{AC5BF322-0788-1994-8622-ADEEFDB7B206}"/>
              </a:ext>
            </a:extLst>
          </p:cNvPr>
          <p:cNvGrpSpPr/>
          <p:nvPr/>
        </p:nvGrpSpPr>
        <p:grpSpPr>
          <a:xfrm>
            <a:off x="4636687" y="2044411"/>
            <a:ext cx="2919309" cy="759983"/>
            <a:chOff x="-2362200" y="7254032"/>
            <a:chExt cx="3892412" cy="1124886"/>
          </a:xfrm>
        </p:grpSpPr>
        <p:sp>
          <p:nvSpPr>
            <p:cNvPr id="352" name="Rectangle 5">
              <a:extLst>
                <a:ext uri="{FF2B5EF4-FFF2-40B4-BE49-F238E27FC236}">
                  <a16:creationId xmlns:a16="http://schemas.microsoft.com/office/drawing/2014/main" id="{A3A0FEB1-EFF4-547E-E5AF-CB1C7BD908A1}"/>
                </a:ext>
              </a:extLst>
            </p:cNvPr>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a:extLst>
                <a:ext uri="{FF2B5EF4-FFF2-40B4-BE49-F238E27FC236}">
                  <a16:creationId xmlns:a16="http://schemas.microsoft.com/office/drawing/2014/main" id="{3D0DE179-E9C9-297A-4890-3B6ABE38E21C}"/>
                </a:ext>
              </a:extLst>
            </p:cNvPr>
            <p:cNvGrpSpPr/>
            <p:nvPr/>
          </p:nvGrpSpPr>
          <p:grpSpPr>
            <a:xfrm>
              <a:off x="-2286000" y="7334833"/>
              <a:ext cx="3739115" cy="966949"/>
              <a:chOff x="-2324100" y="7049143"/>
              <a:chExt cx="3581400" cy="1066800"/>
            </a:xfrm>
          </p:grpSpPr>
          <p:sp>
            <p:nvSpPr>
              <p:cNvPr id="354" name="Rectangle 353">
                <a:extLst>
                  <a:ext uri="{FF2B5EF4-FFF2-40B4-BE49-F238E27FC236}">
                    <a16:creationId xmlns:a16="http://schemas.microsoft.com/office/drawing/2014/main" id="{6862448A-C427-C874-2AE1-E73521B0044E}"/>
                  </a:ext>
                </a:extLst>
              </p:cNvPr>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a:extLst>
                  <a:ext uri="{FF2B5EF4-FFF2-40B4-BE49-F238E27FC236}">
                    <a16:creationId xmlns:a16="http://schemas.microsoft.com/office/drawing/2014/main" id="{8F005A30-86AF-ABB9-3369-52F24E5A1039}"/>
                  </a:ext>
                </a:extLst>
              </p:cNvPr>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a:extLst>
              <a:ext uri="{FF2B5EF4-FFF2-40B4-BE49-F238E27FC236}">
                <a16:creationId xmlns:a16="http://schemas.microsoft.com/office/drawing/2014/main" id="{53A3C142-3F92-6B19-8437-9B64EC6C7D10}"/>
              </a:ext>
            </a:extLs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a:extLst>
              <a:ext uri="{FF2B5EF4-FFF2-40B4-BE49-F238E27FC236}">
                <a16:creationId xmlns:a16="http://schemas.microsoft.com/office/drawing/2014/main" id="{908FF2E0-10FB-AD20-1400-0D706971A529}"/>
              </a:ext>
            </a:extLs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a:extLst>
              <a:ext uri="{FF2B5EF4-FFF2-40B4-BE49-F238E27FC236}">
                <a16:creationId xmlns:a16="http://schemas.microsoft.com/office/drawing/2014/main" id="{C2554816-2AA6-01AF-16A1-213A47E81077}"/>
              </a:ext>
            </a:extLs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a:extLst>
              <a:ext uri="{FF2B5EF4-FFF2-40B4-BE49-F238E27FC236}">
                <a16:creationId xmlns:a16="http://schemas.microsoft.com/office/drawing/2014/main" id="{5516E601-63CE-CCBD-2CAA-D3B7B4E1BC62}"/>
              </a:ext>
            </a:extLs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a:extLst>
              <a:ext uri="{FF2B5EF4-FFF2-40B4-BE49-F238E27FC236}">
                <a16:creationId xmlns:a16="http://schemas.microsoft.com/office/drawing/2014/main" id="{321ABDE0-DF67-513F-6BA5-51A278A90E08}"/>
              </a:ext>
            </a:extLs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a:extLst>
              <a:ext uri="{FF2B5EF4-FFF2-40B4-BE49-F238E27FC236}">
                <a16:creationId xmlns:a16="http://schemas.microsoft.com/office/drawing/2014/main" id="{22064B15-7DFB-446E-1C06-A750126C8A20}"/>
              </a:ext>
            </a:extLst>
          </p:cNvPr>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Secondhand Smoke Exposure</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a:extLst>
              <a:ext uri="{FF2B5EF4-FFF2-40B4-BE49-F238E27FC236}">
                <a16:creationId xmlns:a16="http://schemas.microsoft.com/office/drawing/2014/main" id="{BBB85E4F-2D45-866B-D586-A6FB46873084}"/>
              </a:ext>
            </a:extLst>
          </p:cNvPr>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a:extLst>
              <a:ext uri="{FF2B5EF4-FFF2-40B4-BE49-F238E27FC236}">
                <a16:creationId xmlns:a16="http://schemas.microsoft.com/office/drawing/2014/main" id="{1A8BCE25-359B-A4C4-EA83-532A3BDB987A}"/>
              </a:ext>
            </a:extLst>
          </p:cNvPr>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Storebought Edibles or Drinks with THC</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a:extLst>
              <a:ext uri="{FF2B5EF4-FFF2-40B4-BE49-F238E27FC236}">
                <a16:creationId xmlns:a16="http://schemas.microsoft.com/office/drawing/2014/main" id="{41AD2720-BFC2-59CC-CF01-5787EB794F79}"/>
              </a:ext>
            </a:extLst>
          </p:cNvPr>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a:extLst>
              <a:ext uri="{FF2B5EF4-FFF2-40B4-BE49-F238E27FC236}">
                <a16:creationId xmlns:a16="http://schemas.microsoft.com/office/drawing/2014/main" id="{A859A7F6-B141-2FF9-F189-29185764B30D}"/>
              </a:ext>
            </a:extLst>
          </p:cNvPr>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Homemade Edibles </a:t>
            </a: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Infused  with THC</a:t>
            </a:r>
          </a:p>
        </p:txBody>
      </p:sp>
      <p:sp>
        <p:nvSpPr>
          <p:cNvPr id="384" name="S3">
            <a:extLst>
              <a:ext uri="{FF2B5EF4-FFF2-40B4-BE49-F238E27FC236}">
                <a16:creationId xmlns:a16="http://schemas.microsoft.com/office/drawing/2014/main" id="{D58E4F9B-D1A9-7B90-1387-F3CBB6768615}"/>
              </a:ext>
            </a:extLst>
          </p:cNvPr>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a:extLst>
              <a:ext uri="{FF2B5EF4-FFF2-40B4-BE49-F238E27FC236}">
                <a16:creationId xmlns:a16="http://schemas.microsoft.com/office/drawing/2014/main" id="{5B04CED6-1A18-A014-5712-55F28374FEAB}"/>
              </a:ext>
            </a:extLst>
          </p:cNvPr>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While In Utero</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a:extLst>
              <a:ext uri="{FF2B5EF4-FFF2-40B4-BE49-F238E27FC236}">
                <a16:creationId xmlns:a16="http://schemas.microsoft.com/office/drawing/2014/main" id="{C981FA6B-AF64-060D-62DF-993425B194A3}"/>
              </a:ext>
            </a:extLst>
          </p:cNvPr>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a:extLst>
              <a:ext uri="{FF2B5EF4-FFF2-40B4-BE49-F238E27FC236}">
                <a16:creationId xmlns:a16="http://schemas.microsoft.com/office/drawing/2014/main" id="{04482186-6CE5-002D-B6B7-D95BAC9A7B06}"/>
              </a:ext>
            </a:extLst>
          </p:cNvPr>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Through Breast Milk</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a:extLst>
              <a:ext uri="{FF2B5EF4-FFF2-40B4-BE49-F238E27FC236}">
                <a16:creationId xmlns:a16="http://schemas.microsoft.com/office/drawing/2014/main" id="{C1155C40-753E-6BC1-E203-12752287E89E}"/>
              </a:ext>
            </a:extLst>
          </p:cNvPr>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a:extLst>
              <a:ext uri="{FF2B5EF4-FFF2-40B4-BE49-F238E27FC236}">
                <a16:creationId xmlns:a16="http://schemas.microsoft.com/office/drawing/2014/main" id="{A17D0B76-7082-CAED-3A10-EF3A63F15540}"/>
              </a:ext>
            </a:extLst>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a:extLst>
              <a:ext uri="{FF2B5EF4-FFF2-40B4-BE49-F238E27FC236}">
                <a16:creationId xmlns:a16="http://schemas.microsoft.com/office/drawing/2014/main" id="{07DCE540-F2C7-6E3A-1458-E2D8F1EFB967}"/>
              </a:ext>
            </a:extLst>
          </p:cNvPr>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a:extLst>
              <a:ext uri="{FF2B5EF4-FFF2-40B4-BE49-F238E27FC236}">
                <a16:creationId xmlns:a16="http://schemas.microsoft.com/office/drawing/2014/main" id="{235EE921-ECC0-17E4-5F9A-8C6683B80E22}"/>
              </a:ext>
            </a:extLst>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a:extLst>
              <a:ext uri="{FF2B5EF4-FFF2-40B4-BE49-F238E27FC236}">
                <a16:creationId xmlns:a16="http://schemas.microsoft.com/office/drawing/2014/main" id="{58C490AC-08F2-1EE5-689F-FE61733711DE}"/>
              </a:ext>
            </a:extLst>
          </p:cNvPr>
          <p:cNvGrpSpPr/>
          <p:nvPr/>
        </p:nvGrpSpPr>
        <p:grpSpPr>
          <a:xfrm>
            <a:off x="-57150" y="3012344"/>
            <a:ext cx="2316695" cy="1414721"/>
            <a:chOff x="-76200" y="2873459"/>
            <a:chExt cx="3088927" cy="1886294"/>
          </a:xfrm>
        </p:grpSpPr>
        <p:sp>
          <p:nvSpPr>
            <p:cNvPr id="402" name="Rectangle 401" hidden="1">
              <a:extLst>
                <a:ext uri="{FF2B5EF4-FFF2-40B4-BE49-F238E27FC236}">
                  <a16:creationId xmlns:a16="http://schemas.microsoft.com/office/drawing/2014/main" id="{B4F2B4F5-E389-E75A-80FD-0D03305A8DEB}"/>
                </a:ext>
              </a:extLst>
            </p:cNvPr>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a:extLst>
                <a:ext uri="{FF2B5EF4-FFF2-40B4-BE49-F238E27FC236}">
                  <a16:creationId xmlns:a16="http://schemas.microsoft.com/office/drawing/2014/main" id="{81CA5706-4C9D-FCEB-51AD-F98EE3721DAF}"/>
                </a:ext>
              </a:extLst>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a:extLst>
                <a:ext uri="{FF2B5EF4-FFF2-40B4-BE49-F238E27FC236}">
                  <a16:creationId xmlns:a16="http://schemas.microsoft.com/office/drawing/2014/main" id="{6422D433-2120-E251-D052-D8EFED2CE126}"/>
                </a:ext>
              </a:extLst>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a:extLst>
                <a:ext uri="{FF2B5EF4-FFF2-40B4-BE49-F238E27FC236}">
                  <a16:creationId xmlns:a16="http://schemas.microsoft.com/office/drawing/2014/main" id="{E54C17B5-6B2E-EA32-B94D-A4AAC93C41FC}"/>
                </a:ext>
              </a:extLst>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a:extLst>
              <a:ext uri="{FF2B5EF4-FFF2-40B4-BE49-F238E27FC236}">
                <a16:creationId xmlns:a16="http://schemas.microsoft.com/office/drawing/2014/main" id="{3BF0D33F-46E0-8C4F-E7F1-5DAF34DDE9B6}"/>
              </a:ext>
            </a:extLst>
          </p:cNvPr>
          <p:cNvGrpSpPr/>
          <p:nvPr/>
        </p:nvGrpSpPr>
        <p:grpSpPr>
          <a:xfrm>
            <a:off x="6884455" y="3016528"/>
            <a:ext cx="2319328" cy="1402346"/>
            <a:chOff x="9179273" y="2879037"/>
            <a:chExt cx="3092437" cy="1869795"/>
          </a:xfrm>
        </p:grpSpPr>
        <p:sp>
          <p:nvSpPr>
            <p:cNvPr id="407" name="Rectangle 406" hidden="1">
              <a:extLst>
                <a:ext uri="{FF2B5EF4-FFF2-40B4-BE49-F238E27FC236}">
                  <a16:creationId xmlns:a16="http://schemas.microsoft.com/office/drawing/2014/main" id="{6EBD3E7D-F400-1C44-1EB5-05F0A8BAC065}"/>
                </a:ext>
              </a:extLst>
            </p:cNvPr>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a:extLst>
                <a:ext uri="{FF2B5EF4-FFF2-40B4-BE49-F238E27FC236}">
                  <a16:creationId xmlns:a16="http://schemas.microsoft.com/office/drawing/2014/main" id="{D41EDFF8-D8A2-4CC3-1D3F-5726FA8590DF}"/>
                </a:ext>
              </a:extLst>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a:extLst>
                <a:ext uri="{FF2B5EF4-FFF2-40B4-BE49-F238E27FC236}">
                  <a16:creationId xmlns:a16="http://schemas.microsoft.com/office/drawing/2014/main" id="{03F2F320-670C-F6BA-8C13-9EDD14D4DA22}"/>
                </a:ext>
              </a:extLst>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a:extLst>
                <a:ext uri="{FF2B5EF4-FFF2-40B4-BE49-F238E27FC236}">
                  <a16:creationId xmlns:a16="http://schemas.microsoft.com/office/drawing/2014/main" id="{5571B481-2077-6498-B493-2315F1894D09}"/>
                </a:ext>
              </a:extLst>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a:extLst>
              <a:ext uri="{FF2B5EF4-FFF2-40B4-BE49-F238E27FC236}">
                <a16:creationId xmlns:a16="http://schemas.microsoft.com/office/drawing/2014/main" id="{1A18F1F8-D39D-8510-D0ED-CE605B607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a:extLst>
              <a:ext uri="{FF2B5EF4-FFF2-40B4-BE49-F238E27FC236}">
                <a16:creationId xmlns:a16="http://schemas.microsoft.com/office/drawing/2014/main" id="{0294859E-1DD9-87ED-DB21-57D972C90FB2}"/>
              </a:ext>
            </a:extLst>
          </p:cNvPr>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a:extLst>
              <a:ext uri="{FF2B5EF4-FFF2-40B4-BE49-F238E27FC236}">
                <a16:creationId xmlns:a16="http://schemas.microsoft.com/office/drawing/2014/main" id="{589BDAE8-41E1-89C7-D3D3-0270F6C6B359}"/>
              </a:ext>
            </a:extLst>
          </p:cNvPr>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a:extLst>
              <a:ext uri="{FF2B5EF4-FFF2-40B4-BE49-F238E27FC236}">
                <a16:creationId xmlns:a16="http://schemas.microsoft.com/office/drawing/2014/main" id="{38E44199-3564-4F1E-DB16-17426134D3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a:extLst>
              <a:ext uri="{FF2B5EF4-FFF2-40B4-BE49-F238E27FC236}">
                <a16:creationId xmlns:a16="http://schemas.microsoft.com/office/drawing/2014/main" id="{37F5008A-2A6E-C4F4-C65C-A568ACEE4521}"/>
              </a:ext>
            </a:extLst>
          </p:cNvPr>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a:extLst>
              <a:ext uri="{FF2B5EF4-FFF2-40B4-BE49-F238E27FC236}">
                <a16:creationId xmlns:a16="http://schemas.microsoft.com/office/drawing/2014/main" id="{BBDEF766-35BA-A044-EA22-2AE2AD532D87}"/>
              </a:ext>
            </a:extLst>
          </p:cNvPr>
          <p:cNvSpPr txBox="1"/>
          <p:nvPr/>
        </p:nvSpPr>
        <p:spPr>
          <a:xfrm>
            <a:off x="1731049" y="1015136"/>
            <a:ext cx="5788711"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In what ways might infants or children come into contact with marijuana/THC?</a:t>
            </a:r>
          </a:p>
        </p:txBody>
      </p:sp>
      <p:sp>
        <p:nvSpPr>
          <p:cNvPr id="3" name="5-Point Star 2">
            <a:extLst>
              <a:ext uri="{FF2B5EF4-FFF2-40B4-BE49-F238E27FC236}">
                <a16:creationId xmlns:a16="http://schemas.microsoft.com/office/drawing/2014/main" id="{39B3D991-B1BB-2C02-8F1D-6C63333A8CBC}"/>
              </a:ext>
            </a:extLst>
          </p:cNvPr>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a:extLst>
              <a:ext uri="{FF2B5EF4-FFF2-40B4-BE49-F238E27FC236}">
                <a16:creationId xmlns:a16="http://schemas.microsoft.com/office/drawing/2014/main" id="{09636097-0377-3F2A-0966-A6996BF8172F}"/>
              </a:ext>
            </a:extLst>
          </p:cNvPr>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a:extLst>
              <a:ext uri="{FF2B5EF4-FFF2-40B4-BE49-F238E27FC236}">
                <a16:creationId xmlns:a16="http://schemas.microsoft.com/office/drawing/2014/main" id="{DEBC4CD5-152B-A399-DF32-BE68FC3B3E35}"/>
              </a:ext>
            </a:extLst>
          </p:cNvPr>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a:extLst>
              <a:ext uri="{FF2B5EF4-FFF2-40B4-BE49-F238E27FC236}">
                <a16:creationId xmlns:a16="http://schemas.microsoft.com/office/drawing/2014/main" id="{D1692E3A-1CF6-556E-B019-F44ABB4011D4}"/>
              </a:ext>
            </a:extLst>
          </p:cNvPr>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a:extLst>
              <a:ext uri="{FF2B5EF4-FFF2-40B4-BE49-F238E27FC236}">
                <a16:creationId xmlns:a16="http://schemas.microsoft.com/office/drawing/2014/main" id="{1A3CD309-3522-B90A-01F0-44E7F7D02660}"/>
              </a:ext>
            </a:extLst>
          </p:cNvPr>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a:extLst>
              <a:ext uri="{FF2B5EF4-FFF2-40B4-BE49-F238E27FC236}">
                <a16:creationId xmlns:a16="http://schemas.microsoft.com/office/drawing/2014/main" id="{0238C145-00AC-882B-1E23-E2AB0F02F1F8}"/>
              </a:ext>
            </a:extLst>
          </p:cNvPr>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a:extLst>
              <a:ext uri="{FF2B5EF4-FFF2-40B4-BE49-F238E27FC236}">
                <a16:creationId xmlns:a16="http://schemas.microsoft.com/office/drawing/2014/main" id="{1B289030-A05C-E850-399B-B62D65440C80}"/>
              </a:ext>
            </a:extLst>
          </p:cNvPr>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a:extLst>
              <a:ext uri="{FF2B5EF4-FFF2-40B4-BE49-F238E27FC236}">
                <a16:creationId xmlns:a16="http://schemas.microsoft.com/office/drawing/2014/main" id="{D991C304-DDD2-2E25-0ED5-619560FCDC5F}"/>
              </a:ext>
            </a:extLst>
          </p:cNvPr>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958988"/>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408ACE"/>
            </a:gs>
            <a:gs pos="50000">
              <a:srgbClr val="408ACE"/>
            </a:gs>
            <a:gs pos="69000">
              <a:srgbClr val="2E75B5"/>
            </a:gs>
            <a:gs pos="97000">
              <a:srgbClr val="2B6DA9"/>
            </a:gs>
            <a:gs pos="100000">
              <a:srgbClr val="2B6DA9"/>
            </a:gs>
          </a:gsLst>
          <a:path path="circle">
            <a:fillToRect l="50000" t="50000" r="50000" b="50000"/>
          </a:path>
          <a:tileRect/>
        </a:gradFill>
        <a:effectLst/>
      </p:bgPr>
    </p:bg>
    <p:spTree>
      <p:nvGrpSpPr>
        <p:cNvPr id="1" name="Shape 498"/>
        <p:cNvGrpSpPr/>
        <p:nvPr/>
      </p:nvGrpSpPr>
      <p:grpSpPr>
        <a:xfrm>
          <a:off x="0" y="0"/>
          <a:ext cx="0" cy="0"/>
          <a:chOff x="0" y="0"/>
          <a:chExt cx="0" cy="0"/>
        </a:xfrm>
      </p:grpSpPr>
      <p:pic>
        <p:nvPicPr>
          <p:cNvPr id="499" name="Google Shape;499;p24"/>
          <p:cNvPicPr preferRelativeResize="0"/>
          <p:nvPr/>
        </p:nvPicPr>
        <p:blipFill rotWithShape="1">
          <a:blip r:embed="rId3">
            <a:alphaModFix/>
          </a:blip>
          <a:srcRect/>
          <a:stretch/>
        </p:blipFill>
        <p:spPr>
          <a:xfrm>
            <a:off x="1996929" y="1764899"/>
            <a:ext cx="4995111" cy="3370725"/>
          </a:xfrm>
          <a:prstGeom prst="rect">
            <a:avLst/>
          </a:prstGeom>
          <a:noFill/>
          <a:ln>
            <a:noFill/>
          </a:ln>
        </p:spPr>
      </p:pic>
      <p:grpSp>
        <p:nvGrpSpPr>
          <p:cNvPr id="500" name="Google Shape;500;p24"/>
          <p:cNvGrpSpPr/>
          <p:nvPr/>
        </p:nvGrpSpPr>
        <p:grpSpPr>
          <a:xfrm>
            <a:off x="8610600" y="6554896"/>
            <a:ext cx="336479" cy="303104"/>
            <a:chOff x="10463800" y="5925785"/>
            <a:chExt cx="1700190" cy="1830023"/>
          </a:xfrm>
        </p:grpSpPr>
        <p:pic>
          <p:nvPicPr>
            <p:cNvPr id="501" name="Google Shape;501;p24">
              <a:hlinkClick r:id="rId4"/>
            </p:cNvPr>
            <p:cNvPicPr preferRelativeResize="0"/>
            <p:nvPr/>
          </p:nvPicPr>
          <p:blipFill rotWithShape="1">
            <a:blip r:embed="rId5">
              <a:alphaModFix/>
            </a:blip>
            <a:srcRect/>
            <a:stretch/>
          </p:blipFill>
          <p:spPr>
            <a:xfrm>
              <a:off x="10463800" y="5925785"/>
              <a:ext cx="1700190" cy="697797"/>
            </a:xfrm>
            <a:prstGeom prst="rect">
              <a:avLst/>
            </a:prstGeom>
            <a:noFill/>
            <a:ln>
              <a:noFill/>
            </a:ln>
          </p:spPr>
        </p:pic>
        <p:sp>
          <p:nvSpPr>
            <p:cNvPr id="502" name="Google Shape;502;p24"/>
            <p:cNvSpPr txBox="1"/>
            <p:nvPr/>
          </p:nvSpPr>
          <p:spPr>
            <a:xfrm>
              <a:off x="11094865" y="6431815"/>
              <a:ext cx="992316" cy="13239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25">
                <a:solidFill>
                  <a:schemeClr val="lt1"/>
                </a:solidFill>
                <a:latin typeface="Libre Franklin"/>
                <a:ea typeface="Libre Franklin"/>
                <a:cs typeface="Libre Franklin"/>
                <a:sym typeface="Libre Franklin"/>
              </a:endParaRPr>
            </a:p>
          </p:txBody>
        </p:sp>
      </p:grpSp>
      <p:sp>
        <p:nvSpPr>
          <p:cNvPr id="503" name="Google Shape;503;p24"/>
          <p:cNvSpPr/>
          <p:nvPr/>
        </p:nvSpPr>
        <p:spPr>
          <a:xfrm>
            <a:off x="1066800" y="304800"/>
            <a:ext cx="6922067"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FFD966"/>
                </a:solidFill>
                <a:latin typeface="Verdana"/>
                <a:ea typeface="Verdana"/>
                <a:cs typeface="Verdana"/>
                <a:sym typeface="Verdana"/>
              </a:rPr>
              <a:t>THANK YOU FOR PLAYING!</a:t>
            </a:r>
            <a:endParaRPr/>
          </a:p>
        </p:txBody>
      </p:sp>
      <p:sp>
        <p:nvSpPr>
          <p:cNvPr id="504" name="Google Shape;504;p24"/>
          <p:cNvSpPr/>
          <p:nvPr/>
        </p:nvSpPr>
        <p:spPr>
          <a:xfrm>
            <a:off x="248195" y="5383595"/>
            <a:ext cx="891539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FFD966"/>
                </a:solidFill>
                <a:latin typeface="Verdana"/>
                <a:ea typeface="Verdana"/>
                <a:cs typeface="Verdana"/>
                <a:sym typeface="Verdana"/>
              </a:rPr>
              <a:t>And the winner is…?</a:t>
            </a:r>
            <a:endParaRPr/>
          </a:p>
        </p:txBody>
      </p:sp>
      <p:pic>
        <p:nvPicPr>
          <p:cNvPr id="505" name="Google Shape;505;p24"/>
          <p:cNvPicPr preferRelativeResize="0"/>
          <p:nvPr/>
        </p:nvPicPr>
        <p:blipFill rotWithShape="1">
          <a:blip r:embed="rId6">
            <a:alphaModFix/>
          </a:blip>
          <a:srcRect/>
          <a:stretch/>
        </p:blipFill>
        <p:spPr>
          <a:xfrm>
            <a:off x="6992040" y="2421969"/>
            <a:ext cx="1879586" cy="2031985"/>
          </a:xfrm>
          <a:prstGeom prst="rect">
            <a:avLst/>
          </a:prstGeom>
          <a:noFill/>
          <a:ln>
            <a:noFill/>
          </a:ln>
        </p:spPr>
      </p:pic>
      <p:pic>
        <p:nvPicPr>
          <p:cNvPr id="506" name="Google Shape;506;p24"/>
          <p:cNvPicPr preferRelativeResize="0"/>
          <p:nvPr/>
        </p:nvPicPr>
        <p:blipFill rotWithShape="1">
          <a:blip r:embed="rId6">
            <a:alphaModFix/>
          </a:blip>
          <a:srcRect/>
          <a:stretch/>
        </p:blipFill>
        <p:spPr>
          <a:xfrm>
            <a:off x="304800" y="2421969"/>
            <a:ext cx="1879586" cy="20319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9"/>
                                        </p:tgtEl>
                                        <p:attrNameLst>
                                          <p:attrName>style.visibility</p:attrName>
                                        </p:attrNameLst>
                                      </p:cBhvr>
                                      <p:to>
                                        <p:strVal val="visible"/>
                                      </p:to>
                                    </p:set>
                                    <p:anim calcmode="lin" valueType="num">
                                      <p:cBhvr additive="base">
                                        <p:cTn id="7" dur="2000"/>
                                        <p:tgtEl>
                                          <p:spTgt spid="499"/>
                                        </p:tgtEl>
                                        <p:attrNameLst>
                                          <p:attrName>ppt_w</p:attrName>
                                        </p:attrNameLst>
                                      </p:cBhvr>
                                      <p:tavLst>
                                        <p:tav tm="0">
                                          <p:val>
                                            <p:strVal val="0"/>
                                          </p:val>
                                        </p:tav>
                                        <p:tav tm="100000">
                                          <p:val>
                                            <p:strVal val="#ppt_w"/>
                                          </p:val>
                                        </p:tav>
                                      </p:tavLst>
                                    </p:anim>
                                    <p:anim calcmode="lin" valueType="num">
                                      <p:cBhvr additive="base">
                                        <p:cTn id="8" dur="2000"/>
                                        <p:tgtEl>
                                          <p:spTgt spid="4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31" y="124970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Breathe Materials</a:t>
            </a:r>
          </a:p>
        </p:txBody>
      </p:sp>
      <p:sp>
        <p:nvSpPr>
          <p:cNvPr id="8" name="TextBox 8"/>
          <p:cNvSpPr txBox="1"/>
          <p:nvPr/>
        </p:nvSpPr>
        <p:spPr>
          <a:xfrm>
            <a:off x="664229" y="2978162"/>
            <a:ext cx="7815532" cy="1409745"/>
          </a:xfrm>
          <a:prstGeom prst="rect">
            <a:avLst/>
          </a:prstGeom>
        </p:spPr>
        <p:txBody>
          <a:bodyPr wrap="square" lIns="0" tIns="0" rIns="0" bIns="0" rtlCol="0" anchor="t">
            <a:spAutoFit/>
          </a:bodyPr>
          <a:lstStyle/>
          <a:p>
            <a:pPr algn="ctr" defTabSz="857250">
              <a:lnSpc>
                <a:spcPts val="5405"/>
              </a:lnSpc>
              <a:buClrTx/>
            </a:pPr>
            <a:r>
              <a:rPr lang="en-US" sz="5400" b="1" kern="1200" dirty="0">
                <a:solidFill>
                  <a:srgbClr val="92D050"/>
                </a:solidFill>
                <a:latin typeface="Caveat Brush" pitchFamily="2" charset="0"/>
                <a:ea typeface="+mn-ea"/>
                <a:cs typeface="+mn-cs"/>
                <a:sym typeface="Century Gothic"/>
              </a:rPr>
              <a:t>Let’s review all the materials you have access to!</a:t>
            </a:r>
            <a:endParaRPr lang="en-US" sz="6193" kern="1200" dirty="0">
              <a:solidFill>
                <a:srgbClr val="FF914D"/>
              </a:solidFill>
              <a:latin typeface="Caveat Brush"/>
              <a:ea typeface="+mn-ea"/>
              <a:cs typeface="+mn-cs"/>
            </a:endParaRPr>
          </a:p>
        </p:txBody>
      </p:sp>
    </p:spTree>
    <p:extLst>
      <p:ext uri="{BB962C8B-B14F-4D97-AF65-F5344CB8AC3E}">
        <p14:creationId xmlns:p14="http://schemas.microsoft.com/office/powerpoint/2010/main" val="408583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PARENTS/CAREGIVERS</a:t>
            </a:r>
          </a:p>
        </p:txBody>
      </p:sp>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5">
            <a:alphaModFix/>
          </a:blip>
          <a:srcRect/>
          <a:stretch/>
        </p:blipFill>
        <p:spPr>
          <a:xfrm>
            <a:off x="265318" y="1489575"/>
            <a:ext cx="2363092" cy="2743968"/>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8D4B0A31-93CD-3310-1139-F8421251D597}"/>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AF8F7AD9-C151-6AFC-510B-9926515BE222}"/>
              </a:ext>
            </a:extLst>
          </p:cNvPr>
          <p:cNvSpPr txBox="1"/>
          <p:nvPr/>
        </p:nvSpPr>
        <p:spPr>
          <a:xfrm>
            <a:off x="2865863" y="1266286"/>
            <a:ext cx="1353893"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Flip </a:t>
            </a:r>
          </a:p>
          <a:p>
            <a:pPr algn="r"/>
            <a:r>
              <a:rPr lang="en-US" sz="3600" dirty="0">
                <a:solidFill>
                  <a:schemeClr val="dk1"/>
                </a:solidFill>
                <a:latin typeface="Caveat Brush" pitchFamily="2" charset="0"/>
                <a:ea typeface="Calibri"/>
                <a:cs typeface="Calibri"/>
                <a:sym typeface="Calibri"/>
              </a:rPr>
              <a:t>Chart </a:t>
            </a:r>
            <a:endParaRPr lang="en-US" sz="360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54795" y="4312326"/>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Activities Booklet </a:t>
            </a:r>
            <a:endParaRPr lang="en-US" sz="360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6001407" y="5276042"/>
            <a:ext cx="3471377"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Worksheets </a:t>
            </a:r>
            <a:endParaRPr lang="en-US" sz="3600" dirty="0"/>
          </a:p>
        </p:txBody>
      </p:sp>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10">
            <a:alphaModFix/>
          </a:blip>
          <a:srcRect/>
          <a:stretch/>
        </p:blipFill>
        <p:spPr>
          <a:xfrm>
            <a:off x="6589984" y="2482585"/>
            <a:ext cx="2294222" cy="2776022"/>
          </a:xfrm>
          <a:prstGeom prst="rect">
            <a:avLst/>
          </a:prstGeom>
          <a:noFill/>
          <a:ln w="38100">
            <a:solidFill>
              <a:srgbClr val="92D050"/>
            </a:solidFill>
          </a:ln>
        </p:spPr>
      </p:pic>
      <p:sp>
        <p:nvSpPr>
          <p:cNvPr id="11" name="TextBox 10">
            <a:extLst>
              <a:ext uri="{FF2B5EF4-FFF2-40B4-BE49-F238E27FC236}">
                <a16:creationId xmlns:a16="http://schemas.microsoft.com/office/drawing/2014/main" id="{06126242-A93F-131E-36B5-0E2C9A9BEBBB}"/>
              </a:ext>
            </a:extLst>
          </p:cNvPr>
          <p:cNvSpPr txBox="1"/>
          <p:nvPr/>
        </p:nvSpPr>
        <p:spPr>
          <a:xfrm>
            <a:off x="683629" y="5696993"/>
            <a:ext cx="30033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Handouts </a:t>
            </a:r>
            <a:endParaRPr lang="en-US" sz="3600" dirty="0"/>
          </a:p>
        </p:txBody>
      </p:sp>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11">
            <a:alphaModFix/>
          </a:blip>
          <a:srcRect/>
          <a:stretch/>
        </p:blipFill>
        <p:spPr>
          <a:xfrm>
            <a:off x="2539372" y="3520691"/>
            <a:ext cx="3714873" cy="3486947"/>
          </a:xfrm>
          <a:prstGeom prst="rect">
            <a:avLst/>
          </a:prstGeom>
          <a:noFill/>
          <a:ln>
            <a:noFill/>
          </a:ln>
        </p:spPr>
      </p:pic>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12">
            <a:alphaModFix/>
          </a:blip>
          <a:srcRect/>
          <a:stretch/>
        </p:blipFill>
        <p:spPr>
          <a:xfrm>
            <a:off x="3611191" y="994813"/>
            <a:ext cx="3255031" cy="3322383"/>
          </a:xfrm>
          <a:prstGeom prst="rect">
            <a:avLst/>
          </a:prstGeom>
          <a:noFill/>
          <a:ln>
            <a:noFill/>
          </a:ln>
        </p:spPr>
      </p:pic>
      <p:sp>
        <p:nvSpPr>
          <p:cNvPr id="15" name="Freeform 7">
            <a:extLst>
              <a:ext uri="{FF2B5EF4-FFF2-40B4-BE49-F238E27FC236}">
                <a16:creationId xmlns:a16="http://schemas.microsoft.com/office/drawing/2014/main" id="{41A0FD8A-9207-1274-EE95-044213789890}"/>
              </a:ext>
            </a:extLst>
          </p:cNvPr>
          <p:cNvSpPr/>
          <p:nvPr/>
        </p:nvSpPr>
        <p:spPr>
          <a:xfrm>
            <a:off x="8378234" y="828179"/>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3649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83BC-7225-A0B4-2E2A-F783F99F7168}"/>
            </a:ext>
          </a:extLst>
        </p:cNvPr>
        <p:cNvGrpSpPr/>
        <p:nvPr/>
      </p:nvGrpSpPr>
      <p:grpSpPr>
        <a:xfrm>
          <a:off x="0" y="0"/>
          <a:ext cx="0" cy="0"/>
          <a:chOff x="0" y="0"/>
          <a:chExt cx="0" cy="0"/>
        </a:xfrm>
      </p:grpSpPr>
      <p:pic>
        <p:nvPicPr>
          <p:cNvPr id="12" name="Google Shape;211;p13" descr="Shape&#10;&#10;Description automatically generated">
            <a:extLst>
              <a:ext uri="{FF2B5EF4-FFF2-40B4-BE49-F238E27FC236}">
                <a16:creationId xmlns:a16="http://schemas.microsoft.com/office/drawing/2014/main" id="{8F5AC4F2-60A8-DBC9-68AD-677D681DA204}"/>
              </a:ext>
            </a:extLst>
          </p:cNvPr>
          <p:cNvPicPr preferRelativeResize="0"/>
          <p:nvPr/>
        </p:nvPicPr>
        <p:blipFill rotWithShape="1">
          <a:blip r:embed="rId3">
            <a:alphaModFix/>
          </a:blip>
          <a:srcRect/>
          <a:stretch/>
        </p:blipFill>
        <p:spPr>
          <a:xfrm rot="1444547">
            <a:off x="3117892" y="2909237"/>
            <a:ext cx="1965201" cy="2604160"/>
          </a:xfrm>
          <a:prstGeom prst="rect">
            <a:avLst/>
          </a:prstGeom>
          <a:noFill/>
          <a:ln w="9525" cap="flat" cmpd="sng">
            <a:solidFill>
              <a:schemeClr val="accent1"/>
            </a:solidFill>
            <a:prstDash val="solid"/>
            <a:round/>
            <a:headEnd type="none" w="sm" len="sm"/>
            <a:tailEnd type="none" w="sm" len="sm"/>
          </a:ln>
        </p:spPr>
      </p:pic>
      <p:sp>
        <p:nvSpPr>
          <p:cNvPr id="4" name="Freeform 4">
            <a:extLst>
              <a:ext uri="{FF2B5EF4-FFF2-40B4-BE49-F238E27FC236}">
                <a16:creationId xmlns:a16="http://schemas.microsoft.com/office/drawing/2014/main" id="{A8DAFCC7-0809-FAE4-8005-BB7E459D15CE}"/>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1496486-310E-D6CB-C406-13400504F0A5}"/>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5603E39-A534-0A4C-AEB8-7C970F25AF5A}"/>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3146334-BB84-4084-AD6D-AED7E641B6B9}"/>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FOR YOUNG CHILDREN</a:t>
            </a:r>
          </a:p>
        </p:txBody>
      </p:sp>
      <p:pic>
        <p:nvPicPr>
          <p:cNvPr id="19" name="Google Shape;171;p9" descr="A picture containing person&#10;&#10;Description generated with very high confidence">
            <a:extLst>
              <a:ext uri="{FF2B5EF4-FFF2-40B4-BE49-F238E27FC236}">
                <a16:creationId xmlns:a16="http://schemas.microsoft.com/office/drawing/2014/main" id="{C5622246-40B1-9AA0-3866-B791538F3D6D}"/>
              </a:ext>
            </a:extLst>
          </p:cNvPr>
          <p:cNvPicPr preferRelativeResize="0"/>
          <p:nvPr/>
        </p:nvPicPr>
        <p:blipFill rotWithShape="1">
          <a:blip r:embed="rId6">
            <a:alphaModFix/>
          </a:blip>
          <a:srcRect/>
          <a:stretch/>
        </p:blipFill>
        <p:spPr>
          <a:xfrm>
            <a:off x="5673643" y="1647992"/>
            <a:ext cx="2909725" cy="3834316"/>
          </a:xfrm>
          <a:prstGeom prst="rect">
            <a:avLst/>
          </a:prstGeom>
          <a:noFill/>
          <a:ln w="38100">
            <a:solidFill>
              <a:srgbClr val="92D050"/>
            </a:solidFill>
          </a:ln>
        </p:spPr>
      </p:pic>
      <p:sp>
        <p:nvSpPr>
          <p:cNvPr id="21" name="Freeform 9">
            <a:extLst>
              <a:ext uri="{FF2B5EF4-FFF2-40B4-BE49-F238E27FC236}">
                <a16:creationId xmlns:a16="http://schemas.microsoft.com/office/drawing/2014/main" id="{5896A855-2C06-1CDF-0BFE-4027CCD1B91F}"/>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D6638F8F-E5B3-E82B-31B3-C1D07EEF537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CAF2606-4888-82FB-52EF-8A85E1F9A8C0}"/>
              </a:ext>
            </a:extLst>
          </p:cNvPr>
          <p:cNvSpPr txBox="1"/>
          <p:nvPr/>
        </p:nvSpPr>
        <p:spPr>
          <a:xfrm>
            <a:off x="172563" y="5570012"/>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Coloring Book/Sheets </a:t>
            </a:r>
            <a:endParaRPr lang="en-US" sz="3600" dirty="0"/>
          </a:p>
        </p:txBody>
      </p:sp>
      <p:sp>
        <p:nvSpPr>
          <p:cNvPr id="22" name="TextBox 21">
            <a:extLst>
              <a:ext uri="{FF2B5EF4-FFF2-40B4-BE49-F238E27FC236}">
                <a16:creationId xmlns:a16="http://schemas.microsoft.com/office/drawing/2014/main" id="{6FCE6E23-ACDE-20FD-8450-514D9FE1D6C7}"/>
              </a:ext>
            </a:extLst>
          </p:cNvPr>
          <p:cNvSpPr txBox="1"/>
          <p:nvPr/>
        </p:nvSpPr>
        <p:spPr>
          <a:xfrm>
            <a:off x="5299705" y="5530200"/>
            <a:ext cx="3657600" cy="1200329"/>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Children’s Activities Booklet </a:t>
            </a:r>
            <a:endParaRPr lang="en-US" sz="3600" dirty="0"/>
          </a:p>
        </p:txBody>
      </p:sp>
      <p:pic>
        <p:nvPicPr>
          <p:cNvPr id="7" name="Google Shape;212;p13" descr="Diagram&#10;&#10;Description automatically generated">
            <a:extLst>
              <a:ext uri="{FF2B5EF4-FFF2-40B4-BE49-F238E27FC236}">
                <a16:creationId xmlns:a16="http://schemas.microsoft.com/office/drawing/2014/main" id="{16D73376-EC40-633F-69E9-33EBEEF9570F}"/>
              </a:ext>
            </a:extLst>
          </p:cNvPr>
          <p:cNvPicPr preferRelativeResize="0"/>
          <p:nvPr/>
        </p:nvPicPr>
        <p:blipFill rotWithShape="1">
          <a:blip r:embed="rId11">
            <a:alphaModFix/>
          </a:blip>
          <a:srcRect/>
          <a:stretch/>
        </p:blipFill>
        <p:spPr>
          <a:xfrm rot="1044107">
            <a:off x="2688846" y="1438989"/>
            <a:ext cx="2024271" cy="2478539"/>
          </a:xfrm>
          <a:prstGeom prst="rect">
            <a:avLst/>
          </a:prstGeom>
          <a:noFill/>
          <a:ln w="9525" cap="flat" cmpd="sng">
            <a:solidFill>
              <a:schemeClr val="accent1"/>
            </a:solidFill>
            <a:prstDash val="solid"/>
            <a:round/>
            <a:headEnd type="none" w="sm" len="sm"/>
            <a:tailEnd type="none" w="sm" len="sm"/>
          </a:ln>
        </p:spPr>
      </p:pic>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12">
            <a:alphaModFix/>
          </a:blip>
          <a:srcRect/>
          <a:stretch/>
        </p:blipFill>
        <p:spPr>
          <a:xfrm>
            <a:off x="380107" y="1692105"/>
            <a:ext cx="3001448" cy="3790203"/>
          </a:xfrm>
          <a:prstGeom prst="rect">
            <a:avLst/>
          </a:prstGeom>
          <a:noFill/>
          <a:ln w="38100">
            <a:solidFill>
              <a:srgbClr val="92D050"/>
            </a:solidFill>
          </a:ln>
        </p:spPr>
      </p:pic>
    </p:spTree>
    <p:extLst>
      <p:ext uri="{BB962C8B-B14F-4D97-AF65-F5344CB8AC3E}">
        <p14:creationId xmlns:p14="http://schemas.microsoft.com/office/powerpoint/2010/main" val="220451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61396" y="2731751"/>
            <a:ext cx="6221207" cy="1880387"/>
          </a:xfrm>
          <a:prstGeom prst="rect">
            <a:avLst/>
          </a:prstGeom>
        </p:spPr>
        <p:txBody>
          <a:bodyPr wrap="square"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333" kern="1200" dirty="0">
                <a:solidFill>
                  <a:srgbClr val="FF914D"/>
                </a:solidFill>
                <a:latin typeface="Caveat Brush"/>
                <a:ea typeface="+mn-ea"/>
                <a:cs typeface="+mn-cs"/>
              </a:rPr>
              <a:t>Alison Muckerheide </a:t>
            </a:r>
            <a:r>
              <a:rPr lang="en-US" sz="4333" kern="1200" dirty="0">
                <a:solidFill>
                  <a:srgbClr val="8FDB34"/>
                </a:solidFill>
                <a:latin typeface="Caveat Brush"/>
                <a:ea typeface="+mn-ea"/>
                <a:cs typeface="+mn-cs"/>
              </a:rPr>
              <a:t>MPH, CHES</a:t>
            </a:r>
          </a:p>
        </p:txBody>
      </p:sp>
      <p:sp>
        <p:nvSpPr>
          <p:cNvPr id="3" name="Freeform 3"/>
          <p:cNvSpPr/>
          <p:nvPr/>
        </p:nvSpPr>
        <p:spPr>
          <a:xfrm>
            <a:off x="0" y="105887"/>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34380" y="3031950"/>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6" name="Freeform 6"/>
          <p:cNvSpPr/>
          <p:nvPr/>
        </p:nvSpPr>
        <p:spPr>
          <a:xfrm rot="-5658584" flipH="1" flipV="1">
            <a:off x="7464098" y="3047935"/>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MORE RESOURCES</a:t>
            </a:r>
          </a:p>
        </p:txBody>
      </p:sp>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5">
            <a:alphaModFix/>
          </a:blip>
          <a:srcRect/>
          <a:stretch/>
        </p:blipFill>
        <p:spPr>
          <a:xfrm>
            <a:off x="5776025" y="1263483"/>
            <a:ext cx="2993314" cy="1613197"/>
          </a:xfrm>
          <a:prstGeom prst="rect">
            <a:avLst/>
          </a:prstGeom>
          <a:noFill/>
          <a:ln w="38100">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6">
            <a:alphaModFix/>
          </a:blip>
          <a:srcRect/>
          <a:stretch/>
        </p:blipFill>
        <p:spPr>
          <a:xfrm>
            <a:off x="440002" y="1671023"/>
            <a:ext cx="2123868" cy="2510389"/>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7">
            <a:alphaModFix/>
          </a:blip>
          <a:stretch>
            <a:fillRect/>
          </a:stretch>
        </p:blipFill>
        <p:spPr>
          <a:xfrm>
            <a:off x="6675774" y="3098132"/>
            <a:ext cx="2190061" cy="2642897"/>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12C2ED61-F53A-3DD2-17EA-65A614CB91B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002DF01-9FFD-5B91-F96E-36FAC5C9B0F9}"/>
              </a:ext>
            </a:extLst>
          </p:cNvPr>
          <p:cNvSpPr txBox="1"/>
          <p:nvPr/>
        </p:nvSpPr>
        <p:spPr>
          <a:xfrm>
            <a:off x="-152679" y="4142918"/>
            <a:ext cx="3933218"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Social Media Posts </a:t>
            </a:r>
            <a:endParaRPr lang="en-US" sz="3600" dirty="0"/>
          </a:p>
        </p:txBody>
      </p:sp>
      <p:sp>
        <p:nvSpPr>
          <p:cNvPr id="7" name="TextBox 6">
            <a:extLst>
              <a:ext uri="{FF2B5EF4-FFF2-40B4-BE49-F238E27FC236}">
                <a16:creationId xmlns:a16="http://schemas.microsoft.com/office/drawing/2014/main" id="{E97B0EE6-14BB-EEB8-34E3-CA2BB5781FE5}"/>
              </a:ext>
            </a:extLst>
          </p:cNvPr>
          <p:cNvSpPr txBox="1"/>
          <p:nvPr/>
        </p:nvSpPr>
        <p:spPr>
          <a:xfrm>
            <a:off x="6077672" y="5677964"/>
            <a:ext cx="2626831" cy="1200329"/>
          </a:xfrm>
          <a:prstGeom prst="rect">
            <a:avLst/>
          </a:prstGeom>
          <a:noFill/>
        </p:spPr>
        <p:txBody>
          <a:bodyPr wrap="square" rtlCol="0">
            <a:spAutoFit/>
          </a:bodyPr>
          <a:lstStyle/>
          <a:p>
            <a:r>
              <a:rPr lang="en-US" sz="3600" dirty="0">
                <a:solidFill>
                  <a:schemeClr val="dk1"/>
                </a:solidFill>
                <a:latin typeface="Caveat Brush" pitchFamily="2" charset="0"/>
                <a:ea typeface="Calibri"/>
                <a:cs typeface="Calibri"/>
                <a:sym typeface="Calibri"/>
              </a:rPr>
              <a:t>Monthly </a:t>
            </a:r>
          </a:p>
          <a:p>
            <a:r>
              <a:rPr lang="en-US" sz="3600" dirty="0">
                <a:solidFill>
                  <a:schemeClr val="dk1"/>
                </a:solidFill>
                <a:latin typeface="Caveat Brush" pitchFamily="2" charset="0"/>
                <a:ea typeface="Calibri"/>
                <a:cs typeface="Calibri"/>
                <a:sym typeface="Calibri"/>
              </a:rPr>
              <a:t>E-newsletter </a:t>
            </a:r>
            <a:endParaRPr lang="en-US" sz="3600" dirty="0"/>
          </a:p>
        </p:txBody>
      </p:sp>
      <p:sp>
        <p:nvSpPr>
          <p:cNvPr id="9" name="TextBox 8">
            <a:extLst>
              <a:ext uri="{FF2B5EF4-FFF2-40B4-BE49-F238E27FC236}">
                <a16:creationId xmlns:a16="http://schemas.microsoft.com/office/drawing/2014/main" id="{137C8D75-1C7E-BD59-3D1C-5B8ED3024B52}"/>
              </a:ext>
            </a:extLst>
          </p:cNvPr>
          <p:cNvSpPr txBox="1"/>
          <p:nvPr/>
        </p:nvSpPr>
        <p:spPr>
          <a:xfrm>
            <a:off x="4317266" y="1178823"/>
            <a:ext cx="1359802" cy="1200329"/>
          </a:xfrm>
          <a:prstGeom prst="rect">
            <a:avLst/>
          </a:prstGeom>
          <a:noFill/>
        </p:spPr>
        <p:txBody>
          <a:bodyPr wrap="square" rtlCol="0">
            <a:spAutoFit/>
          </a:bodyPr>
          <a:lstStyle/>
          <a:p>
            <a:pPr algn="r"/>
            <a:r>
              <a:rPr lang="en-US" sz="3600" dirty="0">
                <a:solidFill>
                  <a:schemeClr val="dk1"/>
                </a:solidFill>
                <a:latin typeface="Caveat Brush" pitchFamily="2" charset="0"/>
                <a:ea typeface="Calibri"/>
                <a:cs typeface="Calibri"/>
                <a:sym typeface="Calibri"/>
              </a:rPr>
              <a:t>Short </a:t>
            </a:r>
          </a:p>
          <a:p>
            <a:pPr algn="r"/>
            <a:r>
              <a:rPr lang="en-US" sz="3600" dirty="0">
                <a:solidFill>
                  <a:schemeClr val="dk1"/>
                </a:solidFill>
                <a:latin typeface="Caveat Brush" pitchFamily="2" charset="0"/>
                <a:ea typeface="Calibri"/>
                <a:cs typeface="Calibri"/>
                <a:sym typeface="Calibri"/>
              </a:rPr>
              <a:t>Videos </a:t>
            </a:r>
            <a:endParaRPr lang="en-US" sz="3600" dirty="0"/>
          </a:p>
        </p:txBody>
      </p:sp>
      <p:sp>
        <p:nvSpPr>
          <p:cNvPr id="13" name="TextBox 12">
            <a:extLst>
              <a:ext uri="{FF2B5EF4-FFF2-40B4-BE49-F238E27FC236}">
                <a16:creationId xmlns:a16="http://schemas.microsoft.com/office/drawing/2014/main" id="{35A7DC97-409A-2DEF-9F35-6340C2612428}"/>
              </a:ext>
            </a:extLst>
          </p:cNvPr>
          <p:cNvSpPr txBox="1"/>
          <p:nvPr/>
        </p:nvSpPr>
        <p:spPr>
          <a:xfrm>
            <a:off x="-356308" y="994465"/>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Spanish Materials </a:t>
            </a:r>
            <a:endParaRPr lang="en-US" sz="3600" dirty="0"/>
          </a:p>
        </p:txBody>
      </p:sp>
      <p:pic>
        <p:nvPicPr>
          <p:cNvPr id="19" name="Picture 18" descr="A calendar with numbers and images&#10;&#10;Description automatically generated">
            <a:extLst>
              <a:ext uri="{FF2B5EF4-FFF2-40B4-BE49-F238E27FC236}">
                <a16:creationId xmlns:a16="http://schemas.microsoft.com/office/drawing/2014/main" id="{2BDB1E59-D17E-EC29-5549-06D52588B024}"/>
              </a:ext>
            </a:extLst>
          </p:cNvPr>
          <p:cNvPicPr>
            <a:picLocks noChangeAspect="1"/>
          </p:cNvPicPr>
          <p:nvPr/>
        </p:nvPicPr>
        <p:blipFill>
          <a:blip r:embed="rId12"/>
          <a:stretch>
            <a:fillRect/>
          </a:stretch>
        </p:blipFill>
        <p:spPr>
          <a:xfrm>
            <a:off x="3508836" y="3468243"/>
            <a:ext cx="2407504" cy="3065648"/>
          </a:xfrm>
          <a:prstGeom prst="rect">
            <a:avLst/>
          </a:prstGeom>
          <a:ln w="38100">
            <a:solidFill>
              <a:srgbClr val="92D050"/>
            </a:solidFill>
          </a:ln>
        </p:spPr>
      </p:pic>
      <p:sp>
        <p:nvSpPr>
          <p:cNvPr id="20" name="TextBox 19">
            <a:extLst>
              <a:ext uri="{FF2B5EF4-FFF2-40B4-BE49-F238E27FC236}">
                <a16:creationId xmlns:a16="http://schemas.microsoft.com/office/drawing/2014/main" id="{3B16CDA0-7B7B-7BC2-8139-48E6277A54AC}"/>
              </a:ext>
            </a:extLst>
          </p:cNvPr>
          <p:cNvSpPr txBox="1"/>
          <p:nvPr/>
        </p:nvSpPr>
        <p:spPr>
          <a:xfrm>
            <a:off x="2548026" y="2760114"/>
            <a:ext cx="38651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Quarterly Challenges </a:t>
            </a:r>
            <a:endParaRPr lang="en-US" sz="3600" dirty="0"/>
          </a:p>
        </p:txBody>
      </p:sp>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3">
            <a:alphaModFix/>
          </a:blip>
          <a:srcRect/>
          <a:stretch/>
        </p:blipFill>
        <p:spPr>
          <a:xfrm>
            <a:off x="787293" y="4804052"/>
            <a:ext cx="2053274" cy="1819351"/>
          </a:xfrm>
          <a:prstGeom prst="rect">
            <a:avLst/>
          </a:prstGeom>
          <a:noFill/>
          <a:ln w="38100" cap="flat" cmpd="sng">
            <a:solidFill>
              <a:srgbClr val="92D050"/>
            </a:solidFill>
            <a:prstDash val="solid"/>
            <a:round/>
            <a:headEnd type="none" w="sm" len="sm"/>
            <a:tailEnd type="none" w="sm" len="sm"/>
          </a:ln>
        </p:spPr>
      </p:pic>
    </p:spTree>
    <p:extLst>
      <p:ext uri="{BB962C8B-B14F-4D97-AF65-F5344CB8AC3E}">
        <p14:creationId xmlns:p14="http://schemas.microsoft.com/office/powerpoint/2010/main" val="418798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78821-C350-BF98-8694-5242D45873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1B5F48-11AF-6188-942C-217B404A9322}"/>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6E3CB4C-8D07-A4A6-F5FB-884D169721AE}"/>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B37DF37-4142-769E-9053-915EDBEBFBA1}"/>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F405AD90-4B64-F0C1-8138-8F5793D19D56}"/>
              </a:ext>
            </a:extLst>
          </p:cNvPr>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5C5E75B4-5399-EDE6-46EF-BF3FB536FEA3}"/>
              </a:ext>
            </a:extLst>
          </p:cNvPr>
          <p:cNvSpPr txBox="1"/>
          <p:nvPr/>
        </p:nvSpPr>
        <p:spPr>
          <a:xfrm>
            <a:off x="-433731" y="390495"/>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Access All Breathe Materials Online! </a:t>
            </a:r>
          </a:p>
        </p:txBody>
      </p:sp>
      <p:sp>
        <p:nvSpPr>
          <p:cNvPr id="8" name="TextBox 8">
            <a:extLst>
              <a:ext uri="{FF2B5EF4-FFF2-40B4-BE49-F238E27FC236}">
                <a16:creationId xmlns:a16="http://schemas.microsoft.com/office/drawing/2014/main" id="{19CD6342-845D-49C3-345C-E465621CBC28}"/>
              </a:ext>
            </a:extLst>
          </p:cNvPr>
          <p:cNvSpPr txBox="1"/>
          <p:nvPr/>
        </p:nvSpPr>
        <p:spPr>
          <a:xfrm>
            <a:off x="0" y="2779686"/>
            <a:ext cx="8951204" cy="2823786"/>
          </a:xfrm>
          <a:prstGeom prst="rect">
            <a:avLst/>
          </a:prstGeom>
        </p:spPr>
        <p:txBody>
          <a:bodyPr wrap="square" lIns="0" tIns="0" rIns="0" bIns="0" rtlCol="0" anchor="t">
            <a:spAutoFit/>
          </a:bodyPr>
          <a:lstStyle/>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Trained partners may download materials at</a:t>
            </a:r>
          </a:p>
          <a:p>
            <a:pPr algn="ctr" defTabSz="857250">
              <a:lnSpc>
                <a:spcPts val="5405"/>
              </a:lnSpc>
              <a:buClrTx/>
            </a:pPr>
            <a:r>
              <a:rPr lang="en-US" sz="5400" u="sng" kern="1200" dirty="0">
                <a:solidFill>
                  <a:srgbClr val="FF914D"/>
                </a:solidFill>
                <a:latin typeface="Caveat Brush" pitchFamily="2" charset="0"/>
                <a:ea typeface="+mn-ea"/>
                <a:cs typeface="+mn-cs"/>
              </a:rPr>
              <a:t>justbreathein.org/for-partners/</a:t>
            </a:r>
            <a:r>
              <a:rPr lang="en-US" sz="5400" b="1" u="sng" dirty="0">
                <a:solidFill>
                  <a:srgbClr val="92D050"/>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3696319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F27E-081A-41DE-5A63-2469C006CE9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3962B9E-46AD-D096-BE82-A5463A5D0241}"/>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 name="Freeform 5">
            <a:extLst>
              <a:ext uri="{FF2B5EF4-FFF2-40B4-BE49-F238E27FC236}">
                <a16:creationId xmlns:a16="http://schemas.microsoft.com/office/drawing/2014/main" id="{9B168D98-211D-6AF3-B832-1F5D3A35383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041C6D9-BEF5-2340-0E53-4801B8B72F97}"/>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D99BF89-CD5F-DEAE-2B53-818962C396F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315A8B72-3AC4-F42D-A1E7-3D30426537F8}"/>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ACCESS BREATHE WEBSITE</a:t>
            </a:r>
          </a:p>
        </p:txBody>
      </p:sp>
      <p:sp>
        <p:nvSpPr>
          <p:cNvPr id="11" name="TextBox 11">
            <a:extLst>
              <a:ext uri="{FF2B5EF4-FFF2-40B4-BE49-F238E27FC236}">
                <a16:creationId xmlns:a16="http://schemas.microsoft.com/office/drawing/2014/main" id="{1FB1EF84-6B78-4DAB-B05E-9D7550C05C5B}"/>
              </a:ext>
            </a:extLst>
          </p:cNvPr>
          <p:cNvSpPr txBox="1"/>
          <p:nvPr/>
        </p:nvSpPr>
        <p:spPr>
          <a:xfrm>
            <a:off x="4140253" y="1618745"/>
            <a:ext cx="3968578" cy="5829160"/>
          </a:xfrm>
          <a:prstGeom prst="rect">
            <a:avLst/>
          </a:prstGeom>
        </p:spPr>
        <p:txBody>
          <a:bodyPr wrap="square" lIns="0" tIns="0" rIns="0" bIns="0" rtlCol="0" anchor="t">
            <a:spAutoFit/>
          </a:bodyPr>
          <a:lstStyle/>
          <a:p>
            <a:pPr marL="292608" lvl="6" algn="ctr" defTabSz="857250">
              <a:lnSpc>
                <a:spcPts val="4560"/>
              </a:lnSpc>
              <a:buClrTx/>
            </a:pPr>
            <a:r>
              <a:rPr lang="en-US" sz="4000" kern="1200" dirty="0">
                <a:solidFill>
                  <a:schemeClr val="accent2"/>
                </a:solidFill>
                <a:latin typeface="Caveat Brush" pitchFamily="2" charset="0"/>
                <a:ea typeface="+mn-ea"/>
                <a:cs typeface="+mn-cs"/>
              </a:rPr>
              <a:t>  QR Code Flyer</a:t>
            </a: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marL="292608" lvl="6" defTabSz="857250">
              <a:lnSpc>
                <a:spcPts val="4560"/>
              </a:lnSpc>
              <a:buClrTx/>
            </a:pPr>
            <a:endParaRPr lang="en-US" sz="4000" kern="1200" dirty="0">
              <a:solidFill>
                <a:schemeClr val="accent2"/>
              </a:solidFill>
              <a:latin typeface="Caveat Brush" pitchFamily="2" charset="0"/>
              <a:ea typeface="+mn-ea"/>
              <a:cs typeface="+mn-cs"/>
            </a:endParaRPr>
          </a:p>
          <a:p>
            <a:pPr lvl="6" algn="ctr" defTabSz="857250">
              <a:buClrTx/>
            </a:pPr>
            <a:r>
              <a:rPr lang="en-US" sz="4000" kern="1200" dirty="0">
                <a:solidFill>
                  <a:schemeClr val="accent2"/>
                </a:solidFill>
                <a:latin typeface="Caveat Brush" pitchFamily="2" charset="0"/>
                <a:ea typeface="+mn-ea"/>
                <a:cs typeface="+mn-cs"/>
              </a:rPr>
              <a:t>                 </a:t>
            </a:r>
          </a:p>
          <a:p>
            <a:pPr lvl="6" algn="r" defTabSz="857250">
              <a:buClrTx/>
            </a:pPr>
            <a:r>
              <a:rPr lang="en-US" sz="4000" kern="1200" dirty="0">
                <a:solidFill>
                  <a:schemeClr val="accent2"/>
                </a:solidFill>
                <a:latin typeface="Caveat Brush" pitchFamily="2" charset="0"/>
                <a:ea typeface="+mn-ea"/>
                <a:cs typeface="+mn-cs"/>
              </a:rPr>
              <a:t>Pocket Guide</a:t>
            </a:r>
          </a:p>
          <a:p>
            <a:pPr marL="292608" lvl="6" algn="ctr" defTabSz="857250">
              <a:lnSpc>
                <a:spcPts val="4560"/>
              </a:lnSpc>
              <a:buClrTx/>
            </a:pPr>
            <a:endParaRPr lang="en-US" sz="3200" kern="1200" dirty="0">
              <a:solidFill>
                <a:schemeClr val="accent2"/>
              </a:solidFill>
              <a:latin typeface="Caveat Brush" pitchFamily="2" charset="0"/>
              <a:ea typeface="+mn-ea"/>
              <a:cs typeface="+mn-cs"/>
            </a:endParaRPr>
          </a:p>
          <a:p>
            <a:pPr algn="ct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7A529AE3-B880-4661-FA9A-BBF9EF90BC5F}"/>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3" name="Picture 22" descr="A poster with a list of brochures&#10;&#10;Description automatically generated">
            <a:extLst>
              <a:ext uri="{FF2B5EF4-FFF2-40B4-BE49-F238E27FC236}">
                <a16:creationId xmlns:a16="http://schemas.microsoft.com/office/drawing/2014/main" id="{EB47457E-5A7C-15BE-8C1C-182F6B628507}"/>
              </a:ext>
            </a:extLst>
          </p:cNvPr>
          <p:cNvPicPr>
            <a:picLocks noChangeAspect="1"/>
          </p:cNvPicPr>
          <p:nvPr/>
        </p:nvPicPr>
        <p:blipFill>
          <a:blip r:embed="rId9"/>
          <a:stretch>
            <a:fillRect/>
          </a:stretch>
        </p:blipFill>
        <p:spPr>
          <a:xfrm>
            <a:off x="340655" y="1313739"/>
            <a:ext cx="3799597" cy="4929702"/>
          </a:xfrm>
          <a:prstGeom prst="rect">
            <a:avLst/>
          </a:prstGeom>
          <a:ln w="38100">
            <a:solidFill>
              <a:srgbClr val="92D050"/>
            </a:solidFill>
          </a:ln>
        </p:spPr>
      </p:pic>
      <p:pic>
        <p:nvPicPr>
          <p:cNvPr id="25" name="Picture 24" descr="A close-up of a sign&#10;&#10;Description automatically generated">
            <a:extLst>
              <a:ext uri="{FF2B5EF4-FFF2-40B4-BE49-F238E27FC236}">
                <a16:creationId xmlns:a16="http://schemas.microsoft.com/office/drawing/2014/main" id="{5C8BF7DD-90C2-5B46-29B1-40C3ECECD1A3}"/>
              </a:ext>
            </a:extLst>
          </p:cNvPr>
          <p:cNvPicPr>
            <a:picLocks noChangeAspect="1"/>
          </p:cNvPicPr>
          <p:nvPr/>
        </p:nvPicPr>
        <p:blipFill>
          <a:blip r:embed="rId10"/>
          <a:stretch>
            <a:fillRect/>
          </a:stretch>
        </p:blipFill>
        <p:spPr>
          <a:xfrm>
            <a:off x="4972399" y="2554848"/>
            <a:ext cx="3830946" cy="2180269"/>
          </a:xfrm>
          <a:prstGeom prst="rect">
            <a:avLst/>
          </a:prstGeom>
          <a:ln w="38100">
            <a:solidFill>
              <a:srgbClr val="92D050"/>
            </a:solidFill>
          </a:ln>
        </p:spPr>
      </p:pic>
      <p:sp>
        <p:nvSpPr>
          <p:cNvPr id="2" name="Arrow: Up 1">
            <a:extLst>
              <a:ext uri="{FF2B5EF4-FFF2-40B4-BE49-F238E27FC236}">
                <a16:creationId xmlns:a16="http://schemas.microsoft.com/office/drawing/2014/main" id="{79B102E6-E35B-D9A3-4CAB-684FA4650CEF}"/>
              </a:ext>
            </a:extLst>
          </p:cNvPr>
          <p:cNvSpPr/>
          <p:nvPr/>
        </p:nvSpPr>
        <p:spPr>
          <a:xfrm>
            <a:off x="6636591" y="4871525"/>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Arrow: Up 2">
            <a:extLst>
              <a:ext uri="{FF2B5EF4-FFF2-40B4-BE49-F238E27FC236}">
                <a16:creationId xmlns:a16="http://schemas.microsoft.com/office/drawing/2014/main" id="{D457E44A-595A-D4F1-C96B-CF04434D317B}"/>
              </a:ext>
            </a:extLst>
          </p:cNvPr>
          <p:cNvSpPr/>
          <p:nvPr/>
        </p:nvSpPr>
        <p:spPr>
          <a:xfrm rot="16200000">
            <a:off x="4384740" y="1502296"/>
            <a:ext cx="502562" cy="735459"/>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425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A53-4597-04E7-A706-02020A97CAD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078CC1-B83A-0C6F-7A9D-B9AA5170CE78}"/>
              </a:ext>
            </a:extLst>
          </p:cNvPr>
          <p:cNvSpPr>
            <a:spLocks noGrp="1"/>
          </p:cNvSpPr>
          <p:nvPr>
            <p:ph idx="1"/>
          </p:nvPr>
        </p:nvSpPr>
        <p:spPr>
          <a:xfrm>
            <a:off x="754833" y="23648"/>
            <a:ext cx="7634334" cy="3978214"/>
          </a:xfrm>
        </p:spPr>
        <p:txBody>
          <a:bodyPr anchor="ctr">
            <a:normAutofit/>
          </a:bodyPr>
          <a:lstStyle/>
          <a:p>
            <a:pPr marL="0" indent="0" algn="ctr">
              <a:buNone/>
            </a:pPr>
            <a:r>
              <a:rPr lang="en-US" sz="3800" dirty="0">
                <a:latin typeface="Caveat Brush" pitchFamily="2" charset="0"/>
                <a:ea typeface="Segoe UI Black" panose="020B0A02040204020203" pitchFamily="34" charset="0"/>
                <a:cs typeface="Segoe UI" panose="020B0502040204020203" pitchFamily="34" charset="0"/>
              </a:rPr>
              <a:t>Order QNI Materials for FREE at: </a:t>
            </a:r>
            <a:r>
              <a:rPr lang="en-US" sz="3300" dirty="0">
                <a:latin typeface="Caveat Brush" pitchFamily="2" charset="0"/>
                <a:ea typeface="Segoe UI Black" panose="020B0A02040204020203" pitchFamily="34" charset="0"/>
                <a:cs typeface="Segoe UI" panose="020B0502040204020203" pitchFamily="34" charset="0"/>
              </a:rPr>
              <a:t>quitnowindiana.com/educational-materials   </a:t>
            </a:r>
          </a:p>
        </p:txBody>
      </p:sp>
      <p:pic>
        <p:nvPicPr>
          <p:cNvPr id="3" name="Picture 2">
            <a:extLst>
              <a:ext uri="{FF2B5EF4-FFF2-40B4-BE49-F238E27FC236}">
                <a16:creationId xmlns:a16="http://schemas.microsoft.com/office/drawing/2014/main" id="{9961BBBD-40AE-CFCF-F024-95A8701B8307}"/>
              </a:ext>
            </a:extLst>
          </p:cNvPr>
          <p:cNvPicPr>
            <a:picLocks noChangeAspect="1"/>
          </p:cNvPicPr>
          <p:nvPr/>
        </p:nvPicPr>
        <p:blipFill>
          <a:blip r:embed="rId3"/>
          <a:stretch>
            <a:fillRect/>
          </a:stretch>
        </p:blipFill>
        <p:spPr>
          <a:xfrm>
            <a:off x="7566321" y="2762340"/>
            <a:ext cx="1288099" cy="21674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134D2A-7A8C-A5E0-E52A-48115FC6C2B8}"/>
              </a:ext>
            </a:extLst>
          </p:cNvPr>
          <p:cNvPicPr>
            <a:picLocks noChangeAspect="1"/>
          </p:cNvPicPr>
          <p:nvPr/>
        </p:nvPicPr>
        <p:blipFill>
          <a:blip r:embed="rId4"/>
          <a:stretch>
            <a:fillRect/>
          </a:stretch>
        </p:blipFill>
        <p:spPr>
          <a:xfrm>
            <a:off x="4601715" y="3293158"/>
            <a:ext cx="2780079" cy="242395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90B6CC4-E26C-99D3-D405-5D42A61C1A8E}"/>
              </a:ext>
            </a:extLst>
          </p:cNvPr>
          <p:cNvPicPr>
            <a:picLocks noChangeAspect="1"/>
          </p:cNvPicPr>
          <p:nvPr/>
        </p:nvPicPr>
        <p:blipFill>
          <a:blip r:embed="rId5"/>
          <a:stretch>
            <a:fillRect/>
          </a:stretch>
        </p:blipFill>
        <p:spPr>
          <a:xfrm>
            <a:off x="1790357" y="3087882"/>
            <a:ext cx="2626831" cy="3512625"/>
          </a:xfrm>
          <a:prstGeom prst="rect">
            <a:avLst/>
          </a:prstGeom>
          <a:ln>
            <a:noFill/>
          </a:ln>
          <a:effectLst>
            <a:outerShdw blurRad="292100" dist="139700" dir="2700000" algn="tl" rotWithShape="0">
              <a:srgbClr val="333333">
                <a:alpha val="65000"/>
              </a:srgbClr>
            </a:outerShdw>
          </a:effectLst>
        </p:spPr>
      </p:pic>
      <p:sp>
        <p:nvSpPr>
          <p:cNvPr id="7" name="Freeform 4">
            <a:extLst>
              <a:ext uri="{FF2B5EF4-FFF2-40B4-BE49-F238E27FC236}">
                <a16:creationId xmlns:a16="http://schemas.microsoft.com/office/drawing/2014/main" id="{E2141412-7C28-5614-3FD6-7DD8201712D4}"/>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F512D275-0F37-066B-D97D-94EDE0BC9B3F}"/>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AC951E6-CB3A-A212-2AE6-A3D5762E2C3B}"/>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1E53A7CF-DD02-CDE7-47C9-3247D212BF74}"/>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 NOW INDIANA</a:t>
            </a:r>
          </a:p>
        </p:txBody>
      </p:sp>
      <p:sp>
        <p:nvSpPr>
          <p:cNvPr id="12" name="Freeform 9">
            <a:extLst>
              <a:ext uri="{FF2B5EF4-FFF2-40B4-BE49-F238E27FC236}">
                <a16:creationId xmlns:a16="http://schemas.microsoft.com/office/drawing/2014/main" id="{04564BE9-1B7D-CC09-B614-17DF2C5FCBF4}"/>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8">
            <a:extLst>
              <a:ext uri="{FF2B5EF4-FFF2-40B4-BE49-F238E27FC236}">
                <a16:creationId xmlns:a16="http://schemas.microsoft.com/office/drawing/2014/main" id="{00EA78EF-C387-8A0F-0B06-FA20BAB45CC1}"/>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3778597A-1482-34C3-A52B-E241958E9D78}"/>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A6F8550A-F4C5-4E4F-5939-419C15361E66}"/>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4DB9D01D-4F75-E323-F9C9-A877185CA963}"/>
              </a:ext>
            </a:extLst>
          </p:cNvPr>
          <p:cNvPicPr>
            <a:picLocks noChangeAspect="1"/>
          </p:cNvPicPr>
          <p:nvPr/>
        </p:nvPicPr>
        <p:blipFill>
          <a:blip r:embed="rId16"/>
          <a:stretch>
            <a:fillRect/>
          </a:stretch>
        </p:blipFill>
        <p:spPr>
          <a:xfrm>
            <a:off x="289580" y="2795816"/>
            <a:ext cx="1238559" cy="2167477"/>
          </a:xfrm>
          <a:prstGeom prst="rect">
            <a:avLst/>
          </a:prstGeom>
          <a:ln>
            <a:noFill/>
          </a:ln>
          <a:effectLst>
            <a:outerShdw blurRad="292100" dist="139700" dir="2700000" algn="tl" rotWithShape="0">
              <a:srgbClr val="333333">
                <a:alpha val="65000"/>
              </a:srgbClr>
            </a:outerShdw>
          </a:effectLst>
        </p:spPr>
      </p:pic>
      <p:sp>
        <p:nvSpPr>
          <p:cNvPr id="6" name="Content Placeholder 7">
            <a:extLst>
              <a:ext uri="{FF2B5EF4-FFF2-40B4-BE49-F238E27FC236}">
                <a16:creationId xmlns:a16="http://schemas.microsoft.com/office/drawing/2014/main" id="{B2E83524-A5D6-0A48-9DAD-01EBACC81ED5}"/>
              </a:ext>
            </a:extLst>
          </p:cNvPr>
          <p:cNvSpPr txBox="1">
            <a:spLocks/>
          </p:cNvSpPr>
          <p:nvPr/>
        </p:nvSpPr>
        <p:spPr>
          <a:xfrm>
            <a:off x="2326806" y="4750114"/>
            <a:ext cx="7634334" cy="2838079"/>
          </a:xfrm>
          <a:prstGeom prst="rect">
            <a:avLst/>
          </a:prstGeom>
        </p:spPr>
        <p:txBody>
          <a:bodyPr vert="horz" lIns="91440" tIns="45720" rIns="91440" bIns="45720" rtlCol="0" anchor="ct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buClrTx/>
              <a:buFont typeface="Arial" pitchFamily="34" charset="0"/>
              <a:buNone/>
            </a:pPr>
            <a:r>
              <a:rPr lang="en-US" sz="3200" dirty="0">
                <a:latin typeface="Caveat Brush" pitchFamily="2" charset="0"/>
                <a:ea typeface="Segoe UI Black" panose="020B0A02040204020203" pitchFamily="34" charset="0"/>
                <a:cs typeface="Segoe UI" panose="020B0502040204020203" pitchFamily="34" charset="0"/>
              </a:rPr>
              <a:t>In English &amp; Spanish   </a:t>
            </a:r>
          </a:p>
        </p:txBody>
      </p:sp>
    </p:spTree>
    <p:extLst>
      <p:ext uri="{BB962C8B-B14F-4D97-AF65-F5344CB8AC3E}">
        <p14:creationId xmlns:p14="http://schemas.microsoft.com/office/powerpoint/2010/main" val="2224489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QUITNOW INDIANA</a:t>
            </a: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6563E67-1A5C-87A9-9623-F1D949C3446C}"/>
              </a:ext>
            </a:extLst>
          </p:cNvPr>
          <p:cNvSpPr txBox="1"/>
          <p:nvPr/>
        </p:nvSpPr>
        <p:spPr>
          <a:xfrm>
            <a:off x="0" y="1227917"/>
            <a:ext cx="9030792" cy="1739322"/>
          </a:xfrm>
          <a:prstGeom prst="rect">
            <a:avLst/>
          </a:prstGeom>
          <a:noFill/>
        </p:spPr>
        <p:txBody>
          <a:bodyPr wrap="square" rtlCol="0">
            <a:spAutoFit/>
          </a:bodyPr>
          <a:lstStyle/>
          <a:p>
            <a:pPr marL="292608" algn="ctr" defTabSz="857250">
              <a:lnSpc>
                <a:spcPts val="4500"/>
              </a:lnSpc>
              <a:buClrTx/>
            </a:pPr>
            <a:r>
              <a:rPr lang="en-US" sz="3600" kern="1200" dirty="0">
                <a:latin typeface="Caveat Brush" pitchFamily="2" charset="0"/>
                <a:ea typeface="+mn-ea"/>
                <a:cs typeface="+mn-cs"/>
              </a:rPr>
              <a:t>FREE &amp; Available 24/7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a:t>
            </a:r>
            <a:r>
              <a:rPr lang="en-US" sz="3600" kern="1200" dirty="0">
                <a:latin typeface="Caveat Brush" pitchFamily="2" charset="0"/>
              </a:rPr>
              <a:t>Call, Text, Online, or App</a:t>
            </a:r>
            <a:endParaRPr lang="en-US" sz="3600" kern="1200" dirty="0">
              <a:latin typeface="Caveat Brush" pitchFamily="2" charset="0"/>
              <a:ea typeface="+mn-ea"/>
              <a:cs typeface="+mn-cs"/>
            </a:endParaRPr>
          </a:p>
          <a:p>
            <a:pPr marL="292608" algn="ctr" defTabSz="857250">
              <a:lnSpc>
                <a:spcPts val="4500"/>
              </a:lnSpc>
              <a:buClrTx/>
            </a:pPr>
            <a:r>
              <a:rPr lang="en-US" sz="3600" kern="1200" dirty="0">
                <a:latin typeface="Caveat Brush" pitchFamily="2" charset="0"/>
                <a:ea typeface="+mn-ea"/>
                <a:cs typeface="+mn-cs"/>
              </a:rPr>
              <a:t>Trained Quit Coach    </a:t>
            </a:r>
            <a:r>
              <a:rPr lang="en-US" sz="3600" kern="1200" dirty="0">
                <a:solidFill>
                  <a:srgbClr val="F98832"/>
                </a:solidFill>
                <a:latin typeface="Caveat Brush" pitchFamily="2" charset="0"/>
                <a:ea typeface="+mn-ea"/>
                <a:cs typeface="+mn-cs"/>
              </a:rPr>
              <a:t>&gt;&gt;</a:t>
            </a:r>
            <a:r>
              <a:rPr lang="en-US" sz="3600" kern="1200" dirty="0">
                <a:latin typeface="Caveat Brush" pitchFamily="2" charset="0"/>
                <a:ea typeface="+mn-ea"/>
                <a:cs typeface="+mn-cs"/>
              </a:rPr>
              <a:t>   Customized Quit Plan</a:t>
            </a:r>
          </a:p>
          <a:p>
            <a:pPr algn="ctr" defTabSz="857250">
              <a:lnSpc>
                <a:spcPts val="3600"/>
              </a:lnSpc>
              <a:buClrTx/>
            </a:pPr>
            <a:endParaRPr lang="en-US" sz="4000" kern="1200" dirty="0">
              <a:latin typeface="Caveat Brush" pitchFamily="2" charset="0"/>
              <a:ea typeface="+mn-ea"/>
              <a:cs typeface="+mn-cs"/>
            </a:endParaRPr>
          </a:p>
        </p:txBody>
      </p:sp>
      <p:pic>
        <p:nvPicPr>
          <p:cNvPr id="2" name="Content Placeholder 4" descr="Graphical user interface, application&#10;&#10;Description automatically generated">
            <a:extLst>
              <a:ext uri="{FF2B5EF4-FFF2-40B4-BE49-F238E27FC236}">
                <a16:creationId xmlns:a16="http://schemas.microsoft.com/office/drawing/2014/main" id="{AC9527AA-CF7D-6BCE-A637-3C8DCDCE1F1F}"/>
              </a:ext>
            </a:extLst>
          </p:cNvPr>
          <p:cNvPicPr>
            <a:picLocks noChangeAspect="1"/>
          </p:cNvPicPr>
          <p:nvPr/>
        </p:nvPicPr>
        <p:blipFill rotWithShape="1">
          <a:blip r:embed="rId11">
            <a:extLst>
              <a:ext uri="{28A0092B-C50C-407E-A947-70E740481C1C}">
                <a14:useLocalDpi xmlns:a14="http://schemas.microsoft.com/office/drawing/2010/main" val="0"/>
              </a:ext>
            </a:extLst>
          </a:blip>
          <a:srcRect r="2334"/>
          <a:stretch/>
        </p:blipFill>
        <p:spPr>
          <a:xfrm>
            <a:off x="3465887" y="2499387"/>
            <a:ext cx="5474944" cy="4204335"/>
          </a:xfrm>
          <a:prstGeom prst="rect">
            <a:avLst/>
          </a:prstGeom>
          <a:ln w="25400">
            <a:solidFill>
              <a:srgbClr val="92D050"/>
            </a:solidFill>
          </a:ln>
        </p:spPr>
      </p:pic>
      <p:sp>
        <p:nvSpPr>
          <p:cNvPr id="11" name="TextBox 10">
            <a:extLst>
              <a:ext uri="{FF2B5EF4-FFF2-40B4-BE49-F238E27FC236}">
                <a16:creationId xmlns:a16="http://schemas.microsoft.com/office/drawing/2014/main" id="{D873E407-F995-DBD8-24F0-05762D96F8F1}"/>
              </a:ext>
            </a:extLst>
          </p:cNvPr>
          <p:cNvSpPr txBox="1"/>
          <p:nvPr/>
        </p:nvSpPr>
        <p:spPr>
          <a:xfrm>
            <a:off x="6124327" y="3770938"/>
            <a:ext cx="3254451" cy="1505027"/>
          </a:xfrm>
          <a:prstGeom prst="rect">
            <a:avLst/>
          </a:prstGeom>
          <a:noFill/>
        </p:spPr>
        <p:txBody>
          <a:bodyPr wrap="square">
            <a:spAutoFit/>
          </a:bodyPr>
          <a:lstStyle/>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1-800-Quit-Now (784-8669)</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1-855-DÉJELO-YA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1-877-777-6534 (TTY)</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READY to 34191</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Text LISTO to 34191 (Spanish)</a:t>
            </a:r>
          </a:p>
          <a:p>
            <a:pPr defTabSz="685800">
              <a:lnSpc>
                <a:spcPct val="90000"/>
              </a:lnSpc>
              <a:buClrTx/>
              <a:defRPr/>
            </a:pPr>
            <a:r>
              <a:rPr lang="en-US" sz="1700" b="1" kern="1200" dirty="0">
                <a:solidFill>
                  <a:prstClr val="black"/>
                </a:solidFill>
                <a:latin typeface="Calibri" panose="020F0502020204030204" pitchFamily="34" charset="0"/>
                <a:ea typeface="+mn-ea"/>
                <a:cs typeface="Calibri" panose="020F0502020204030204" pitchFamily="34" charset="0"/>
              </a:rPr>
              <a:t>quitnowindiana.com</a:t>
            </a:r>
          </a:p>
        </p:txBody>
      </p:sp>
      <p:sp>
        <p:nvSpPr>
          <p:cNvPr id="17" name="TextBox 16">
            <a:extLst>
              <a:ext uri="{FF2B5EF4-FFF2-40B4-BE49-F238E27FC236}">
                <a16:creationId xmlns:a16="http://schemas.microsoft.com/office/drawing/2014/main" id="{209C149A-0F0A-8330-F327-1B661E7DA2A8}"/>
              </a:ext>
            </a:extLst>
          </p:cNvPr>
          <p:cNvSpPr txBox="1"/>
          <p:nvPr/>
        </p:nvSpPr>
        <p:spPr>
          <a:xfrm>
            <a:off x="77060" y="2771126"/>
            <a:ext cx="3225227" cy="3278205"/>
          </a:xfrm>
          <a:prstGeom prst="rect">
            <a:avLst/>
          </a:prstGeom>
          <a:noFill/>
        </p:spPr>
        <p:txBody>
          <a:bodyPr wrap="square" rtlCol="0">
            <a:spAutoFit/>
          </a:bodyPr>
          <a:lstStyle/>
          <a:p>
            <a:pPr marL="292608" defTabSz="857250">
              <a:lnSpc>
                <a:spcPts val="4200"/>
              </a:lnSpc>
              <a:buClrTx/>
            </a:pPr>
            <a:endParaRPr lang="en-US" sz="3200" kern="1200" dirty="0">
              <a:latin typeface="Caveat Brush" pitchFamily="2" charset="0"/>
              <a:ea typeface="+mn-ea"/>
              <a:cs typeface="+mn-cs"/>
            </a:endParaRPr>
          </a:p>
          <a:p>
            <a:pPr marL="292608" lvl="2" algn="ctr" defTabSz="857250">
              <a:lnSpc>
                <a:spcPts val="4200"/>
              </a:lnSpc>
              <a:buClrTx/>
            </a:pPr>
            <a:r>
              <a:rPr lang="en-US" sz="3600" kern="1200" dirty="0">
                <a:solidFill>
                  <a:srgbClr val="F98832"/>
                </a:solidFill>
                <a:latin typeface="Caveat Brush" pitchFamily="2" charset="0"/>
                <a:ea typeface="+mn-ea"/>
                <a:cs typeface="+mn-cs"/>
              </a:rPr>
              <a:t>FREE</a:t>
            </a:r>
            <a:r>
              <a:rPr lang="en-US" sz="3600" kern="1200" dirty="0">
                <a:latin typeface="Caveat Brush" pitchFamily="2" charset="0"/>
                <a:ea typeface="+mn-ea"/>
                <a:cs typeface="+mn-cs"/>
              </a:rPr>
              <a:t> Nicotine Replacement Therapies (NRT), as available</a:t>
            </a:r>
          </a:p>
          <a:p>
            <a:pPr algn="ctr" defTabSz="857250">
              <a:lnSpc>
                <a:spcPts val="3600"/>
              </a:lnSpc>
              <a:buClrTx/>
            </a:pP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1561004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D2683E4-955C-CF04-7D18-7C4D2FF8CE85}"/>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75E409B1-05B6-35F0-D488-3D386EFAC0E7}"/>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041F763-DE58-36DE-B95F-A6B0E86CF174}"/>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A657244-A0FF-FC2A-493B-0E81DF67289F}"/>
              </a:ext>
            </a:extLst>
          </p:cNvPr>
          <p:cNvSpPr txBox="1"/>
          <p:nvPr/>
        </p:nvSpPr>
        <p:spPr>
          <a:xfrm>
            <a:off x="685801" y="340788"/>
            <a:ext cx="7589594" cy="637097"/>
          </a:xfrm>
          <a:prstGeom prst="rect">
            <a:avLst/>
          </a:prstGeom>
        </p:spPr>
        <p:txBody>
          <a:bodyPr lIns="0" tIns="0" rIns="0" bIns="0" rtlCol="0" anchor="t">
            <a:spAutoFit/>
          </a:bodyPr>
          <a:lstStyle/>
          <a:p>
            <a:pPr algn="ctr" defTabSz="857250">
              <a:lnSpc>
                <a:spcPts val="5057"/>
              </a:lnSpc>
              <a:buClrTx/>
            </a:pPr>
            <a:r>
              <a:rPr lang="en-US" sz="4000" kern="1200" dirty="0">
                <a:solidFill>
                  <a:srgbClr val="F98832"/>
                </a:solidFill>
                <a:latin typeface="Caveat Brush" pitchFamily="2" charset="0"/>
                <a:ea typeface="+mn-ea"/>
                <a:cs typeface="+mn-cs"/>
              </a:rPr>
              <a:t>QNI STANDARD &amp; TAILORED PROGRAMS</a:t>
            </a:r>
          </a:p>
        </p:txBody>
      </p:sp>
      <p:sp>
        <p:nvSpPr>
          <p:cNvPr id="12" name="Freeform 9">
            <a:extLst>
              <a:ext uri="{FF2B5EF4-FFF2-40B4-BE49-F238E27FC236}">
                <a16:creationId xmlns:a16="http://schemas.microsoft.com/office/drawing/2014/main" id="{456753B6-8676-C1D6-17EE-FFF7AD1BFD1B}"/>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3">
            <a:extLst>
              <a:ext uri="{FF2B5EF4-FFF2-40B4-BE49-F238E27FC236}">
                <a16:creationId xmlns:a16="http://schemas.microsoft.com/office/drawing/2014/main" id="{00D99E25-1756-1C4F-91E6-69C4F9A55790}"/>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aphicFrame>
        <p:nvGraphicFramePr>
          <p:cNvPr id="6" name="Table 5">
            <a:extLst>
              <a:ext uri="{FF2B5EF4-FFF2-40B4-BE49-F238E27FC236}">
                <a16:creationId xmlns:a16="http://schemas.microsoft.com/office/drawing/2014/main" id="{61772745-5834-0074-4F80-FA61BE0DF574}"/>
              </a:ext>
            </a:extLst>
          </p:cNvPr>
          <p:cNvGraphicFramePr>
            <a:graphicFrameLocks noGrp="1"/>
          </p:cNvGraphicFramePr>
          <p:nvPr/>
        </p:nvGraphicFramePr>
        <p:xfrm>
          <a:off x="380107" y="1315400"/>
          <a:ext cx="8314915" cy="5201813"/>
        </p:xfrm>
        <a:graphic>
          <a:graphicData uri="http://schemas.openxmlformats.org/drawingml/2006/table">
            <a:tbl>
              <a:tblPr firstRow="1" firstCol="1" bandRow="1"/>
              <a:tblGrid>
                <a:gridCol w="1662983">
                  <a:extLst>
                    <a:ext uri="{9D8B030D-6E8A-4147-A177-3AD203B41FA5}">
                      <a16:colId xmlns:a16="http://schemas.microsoft.com/office/drawing/2014/main" val="3037873599"/>
                    </a:ext>
                  </a:extLst>
                </a:gridCol>
                <a:gridCol w="1662983">
                  <a:extLst>
                    <a:ext uri="{9D8B030D-6E8A-4147-A177-3AD203B41FA5}">
                      <a16:colId xmlns:a16="http://schemas.microsoft.com/office/drawing/2014/main" val="2225160234"/>
                    </a:ext>
                  </a:extLst>
                </a:gridCol>
                <a:gridCol w="1662983">
                  <a:extLst>
                    <a:ext uri="{9D8B030D-6E8A-4147-A177-3AD203B41FA5}">
                      <a16:colId xmlns:a16="http://schemas.microsoft.com/office/drawing/2014/main" val="1734986908"/>
                    </a:ext>
                  </a:extLst>
                </a:gridCol>
                <a:gridCol w="1662983">
                  <a:extLst>
                    <a:ext uri="{9D8B030D-6E8A-4147-A177-3AD203B41FA5}">
                      <a16:colId xmlns:a16="http://schemas.microsoft.com/office/drawing/2014/main" val="867093427"/>
                    </a:ext>
                  </a:extLst>
                </a:gridCol>
                <a:gridCol w="1662983">
                  <a:extLst>
                    <a:ext uri="{9D8B030D-6E8A-4147-A177-3AD203B41FA5}">
                      <a16:colId xmlns:a16="http://schemas.microsoft.com/office/drawing/2014/main" val="1302947085"/>
                    </a:ext>
                  </a:extLst>
                </a:gridCol>
              </a:tblGrid>
              <a:tr h="742194">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Program</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900" b="0" kern="100" dirty="0">
                          <a:solidFill>
                            <a:srgbClr val="FFFFFF"/>
                          </a:solidFill>
                          <a:effectLst/>
                          <a:highlight>
                            <a:srgbClr val="7F7F7F"/>
                          </a:highlight>
                          <a:latin typeface="Segoe UI"/>
                          <a:ea typeface="Aptos" panose="020B0004020202020204" pitchFamily="34" charset="0"/>
                          <a:cs typeface="Times New Roman"/>
                        </a:rPr>
                        <a:t>(self-report)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000000"/>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Sessions</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NRT</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 </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panose="020B0502040204020203" pitchFamily="34" charset="0"/>
                          <a:ea typeface="Aptos" panose="020B0004020202020204" pitchFamily="34" charset="0"/>
                          <a:cs typeface="Times New Roman" panose="02020603050405020304" pitchFamily="18" charset="0"/>
                        </a:rPr>
                        <a:t>Offering</a:t>
                      </a:r>
                      <a:endParaRPr lang="en-US" sz="1100" b="0" kern="100" dirty="0">
                        <a:effectLst/>
                        <a:highlight>
                          <a:srgbClr val="7F7F7F"/>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marR="0" algn="ctr">
                        <a:lnSpc>
                          <a:spcPct val="107000"/>
                        </a:lnSpc>
                        <a:spcBef>
                          <a:spcPts val="0"/>
                        </a:spcBef>
                        <a:spcAft>
                          <a:spcPts val="0"/>
                        </a:spcAft>
                      </a:pPr>
                      <a:r>
                        <a:rPr lang="en-US" sz="1500" b="0" kern="100" dirty="0">
                          <a:solidFill>
                            <a:srgbClr val="FFFFFF"/>
                          </a:solidFill>
                          <a:effectLst/>
                          <a:highlight>
                            <a:srgbClr val="7F7F7F"/>
                          </a:highlight>
                          <a:latin typeface="Segoe UI"/>
                          <a:ea typeface="Aptos" panose="020B0004020202020204" pitchFamily="34" charset="0"/>
                          <a:cs typeface="Times New Roman"/>
                        </a:rPr>
                        <a:t>Amount</a:t>
                      </a:r>
                      <a:endParaRPr lang="en-US" sz="1100" b="0" kern="100" dirty="0">
                        <a:effectLst/>
                        <a:highlight>
                          <a:srgbClr val="7F7F7F"/>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800" b="0" kern="100" dirty="0">
                          <a:solidFill>
                            <a:srgbClr val="FFFFFF"/>
                          </a:solidFill>
                          <a:effectLst/>
                          <a:highlight>
                            <a:srgbClr val="7F7F7F"/>
                          </a:highlight>
                          <a:latin typeface="Segoe UI"/>
                          <a:ea typeface="Aptos" panose="020B0004020202020204" pitchFamily="34" charset="0"/>
                          <a:cs typeface="Times New Roman"/>
                        </a:rPr>
                        <a:t>(subject to change)</a:t>
                      </a:r>
                      <a:endParaRPr lang="en-US" sz="1100" b="0" kern="100" dirty="0">
                        <a:effectLst/>
                        <a:highlight>
                          <a:srgbClr val="7F7F7F"/>
                        </a:highlight>
                        <a:latin typeface="Segoe UI"/>
                        <a:ea typeface="Aptos" panose="020B0004020202020204" pitchFamily="34" charset="0"/>
                        <a:cs typeface="Times New Roman"/>
                      </a:endParaRPr>
                    </a:p>
                  </a:txBody>
                  <a:tcPr marL="39893" marR="39893" marT="0" marB="0" anchor="ctr">
                    <a:lnL w="12700" cap="flat" cmpd="sng" algn="ctr">
                      <a:solidFill>
                        <a:srgbClr val="F2F2F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4149195031"/>
                  </a:ext>
                </a:extLst>
              </a:tr>
              <a:tr h="759155">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Pregnancy</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7</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Yes*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p>
                    <a:p>
                      <a:pPr marL="0" marR="0" algn="ctr">
                        <a:lnSpc>
                          <a:spcPct val="107000"/>
                        </a:lnSpc>
                        <a:spcBef>
                          <a:spcPts val="0"/>
                        </a:spcBef>
                        <a:spcAft>
                          <a:spcPts val="0"/>
                        </a:spcAft>
                      </a:pP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2 weeks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291954401"/>
                  </a:ext>
                </a:extLst>
              </a:tr>
              <a:tr h="925116">
                <a:tc>
                  <a:txBody>
                    <a:bodyPr/>
                    <a:lstStyle/>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Behavioral Health</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7</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lvl="0" algn="ctr">
                        <a:lnSpc>
                          <a:spcPct val="107000"/>
                        </a:lnSpc>
                        <a:spcBef>
                          <a:spcPts val="0"/>
                        </a:spcBef>
                        <a:spcAft>
                          <a:spcPts val="0"/>
                        </a:spcAft>
                        <a:buNone/>
                      </a:pPr>
                      <a:r>
                        <a:rPr lang="en-US" sz="1400" b="0" i="0" u="none" strike="noStrike" kern="100" noProof="0" dirty="0">
                          <a:solidFill>
                            <a:srgbClr val="595959"/>
                          </a:solidFill>
                          <a:effectLst/>
                          <a:latin typeface="Segoe UI"/>
                        </a:rPr>
                        <a:t>Patch or Gum</a:t>
                      </a:r>
                      <a:endParaRPr lang="en-US" sz="1400" dirty="0"/>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2 weeks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2357214803"/>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Youth Online</a:t>
                      </a:r>
                      <a:endParaRPr lang="en-US" sz="800" b="0" kern="100" dirty="0">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6 Steps</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No</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N/A</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1781958574"/>
                  </a:ext>
                </a:extLst>
              </a:tr>
              <a:tr h="925116">
                <a:tc>
                  <a:txBody>
                    <a:bodyPr/>
                    <a:lstStyle/>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Menthol</a:t>
                      </a: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Enhancement</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5 or 7</a:t>
                      </a:r>
                      <a:endParaRPr lang="en-US" sz="800" b="0" kern="100" dirty="0">
                        <a:effectLst/>
                        <a:latin typeface="Aptos"/>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Yes</a:t>
                      </a:r>
                      <a:endParaRPr lang="en-US" sz="800" b="0" kern="100" dirty="0">
                        <a:effectLs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0" kern="100" dirty="0">
                          <a:solidFill>
                            <a:srgbClr val="595959"/>
                          </a:solidFill>
                          <a:effectLst/>
                          <a:latin typeface="Segoe UI"/>
                          <a:ea typeface="Aptos" panose="020B0004020202020204" pitchFamily="34" charset="0"/>
                          <a:cs typeface="Times New Roman"/>
                        </a:rPr>
                        <a:t>Patch or Gum</a:t>
                      </a: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latin typeface="Segoe UI"/>
                          <a:ea typeface="Aptos" panose="020B0004020202020204" pitchFamily="34" charset="0"/>
                          <a:cs typeface="Times New Roman"/>
                        </a:rPr>
                        <a:t>2 weeks</a:t>
                      </a:r>
                      <a:endParaRPr lang="en-US" sz="800" b="0" kern="100" dirty="0">
                        <a:effectLs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noFill/>
                  </a:tcPr>
                </a:tc>
                <a:extLst>
                  <a:ext uri="{0D108BD9-81ED-4DB2-BD59-A6C34878D82A}">
                    <a16:rowId xmlns:a16="http://schemas.microsoft.com/office/drawing/2014/main" val="3493550331"/>
                  </a:ext>
                </a:extLst>
              </a:tr>
              <a:tr h="925116">
                <a:tc>
                  <a:txBody>
                    <a:bodyPr/>
                    <a:lstStyle/>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Standard Adult</a:t>
                      </a:r>
                      <a:endParaRPr lang="en-US" sz="800" b="0" kern="100" dirty="0">
                        <a:effectLst/>
                        <a:highlight>
                          <a:srgbClr val="C6EAF0"/>
                        </a:highlight>
                        <a:latin typeface="Segoe UI"/>
                        <a:ea typeface="Aptos" panose="020B0004020202020204" pitchFamily="34" charset="0"/>
                        <a:cs typeface="Times New Roman"/>
                      </a:endParaRPr>
                    </a:p>
                    <a:p>
                      <a:pPr marL="0" marR="0" lvl="0" algn="ctr">
                        <a:lnSpc>
                          <a:spcPct val="107000"/>
                        </a:lnSpc>
                        <a:spcBef>
                          <a:spcPts val="0"/>
                        </a:spcBef>
                        <a:spcAft>
                          <a:spcPts val="0"/>
                        </a:spcAft>
                        <a:buNone/>
                      </a:pPr>
                      <a:endParaRPr lang="en-US" sz="1200" b="0" kern="100">
                        <a:solidFill>
                          <a:srgbClr val="595959"/>
                        </a:solidFill>
                        <a:effectLst/>
                        <a:highlight>
                          <a:srgbClr val="C6EAF0"/>
                        </a:highlight>
                        <a:latin typeface="Segoe UI"/>
                        <a:ea typeface="Aptos" panose="020B0004020202020204" pitchFamily="34" charset="0"/>
                        <a:cs typeface="Times New Roman"/>
                      </a:endParaRPr>
                    </a:p>
                    <a:p>
                      <a:pPr marL="0" marR="0" algn="ctr">
                        <a:lnSpc>
                          <a:spcPct val="107000"/>
                        </a:lnSpc>
                        <a:spcBef>
                          <a:spcPts val="0"/>
                        </a:spcBef>
                        <a:spcAft>
                          <a:spcPts val="0"/>
                        </a:spcAft>
                      </a:pPr>
                      <a:endParaRPr lang="en-US" sz="800" b="0" kern="10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a:ea typeface="Aptos" panose="020B0004020202020204" pitchFamily="34" charset="0"/>
                          <a:cs typeface="Times New Roman"/>
                        </a:rPr>
                        <a:t>5</a:t>
                      </a:r>
                      <a:endParaRPr lang="en-US" sz="8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100" b="0" kern="100" dirty="0">
                          <a:solidFill>
                            <a:srgbClr val="595959"/>
                          </a:solidFill>
                          <a:effectLst/>
                          <a:highlight>
                            <a:srgbClr val="C6EAF0"/>
                          </a:highlight>
                          <a:latin typeface="Segoe UI"/>
                          <a:ea typeface="Aptos" panose="020B0004020202020204" pitchFamily="34" charset="0"/>
                          <a:cs typeface="Times New Roman"/>
                        </a:rPr>
                        <a:t>Yes* for qualifying participants</a:t>
                      </a:r>
                      <a:endParaRPr lang="en-US" sz="11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400" b="0" kern="100" dirty="0">
                          <a:solidFill>
                            <a:srgbClr val="595959"/>
                          </a:solidFill>
                          <a:effectLst/>
                          <a:highlight>
                            <a:srgbClr val="C6EAF0"/>
                          </a:highlight>
                          <a:latin typeface="Segoe UI"/>
                          <a:ea typeface="Aptos" panose="020B0004020202020204" pitchFamily="34" charset="0"/>
                          <a:cs typeface="Times New Roman"/>
                        </a:rPr>
                        <a:t>Patch or Gum</a:t>
                      </a:r>
                      <a:endParaRPr lang="en-US" sz="1400" b="0" kern="100" dirty="0">
                        <a:effectLst/>
                        <a:highlight>
                          <a:srgbClr val="C6EAF0"/>
                        </a:highlight>
                        <a:latin typeface="Segoe UI"/>
                        <a:ea typeface="Aptos" panose="020B0004020202020204" pitchFamily="34" charset="0"/>
                        <a:cs typeface="Times New Roman"/>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tc>
                  <a:txBody>
                    <a:bodyPr/>
                    <a:lstStyle/>
                    <a:p>
                      <a:pPr marL="0" marR="0" algn="ctr">
                        <a:lnSpc>
                          <a:spcPct val="107000"/>
                        </a:lnSpc>
                        <a:spcBef>
                          <a:spcPts val="0"/>
                        </a:spcBef>
                        <a:spcAft>
                          <a:spcPts val="0"/>
                        </a:spcAft>
                      </a:pPr>
                      <a:r>
                        <a:rPr lang="en-US" sz="1200" b="0" kern="100" dirty="0">
                          <a:solidFill>
                            <a:srgbClr val="595959"/>
                          </a:solidFill>
                          <a:effectLst/>
                          <a:highlight>
                            <a:srgbClr val="C6EAF0"/>
                          </a:highlight>
                          <a:latin typeface="Segoe UI" panose="020B0502040204020203" pitchFamily="34" charset="0"/>
                          <a:ea typeface="Aptos" panose="020B0004020202020204" pitchFamily="34" charset="0"/>
                          <a:cs typeface="Times New Roman" panose="02020603050405020304" pitchFamily="18" charset="0"/>
                        </a:rPr>
                        <a:t>2 weeks</a:t>
                      </a:r>
                      <a:endParaRPr lang="en-US" sz="800" b="0" kern="100" dirty="0">
                        <a:effectLst/>
                        <a:highlight>
                          <a:srgbClr val="C6EAF0"/>
                        </a:highlight>
                        <a:latin typeface="Aptos" panose="020B0004020202020204" pitchFamily="34" charset="0"/>
                        <a:ea typeface="Aptos" panose="020B0004020202020204" pitchFamily="34" charset="0"/>
                        <a:cs typeface="Times New Roman" panose="02020603050405020304" pitchFamily="18" charset="0"/>
                      </a:endParaRPr>
                    </a:p>
                  </a:txBody>
                  <a:tcPr marL="39893" marR="39893" marT="0" marB="0" anchor="ctr">
                    <a:lnL w="12700" cap="flat" cmpd="sng" algn="ctr">
                      <a:solidFill>
                        <a:srgbClr val="153D63"/>
                      </a:solidFill>
                      <a:prstDash val="solid"/>
                      <a:round/>
                      <a:headEnd type="none" w="med" len="med"/>
                      <a:tailEnd type="none" w="med" len="med"/>
                    </a:lnL>
                    <a:lnR w="12700" cap="flat" cmpd="sng" algn="ctr">
                      <a:solidFill>
                        <a:srgbClr val="153D63"/>
                      </a:solidFill>
                      <a:prstDash val="solid"/>
                      <a:round/>
                      <a:headEnd type="none" w="med" len="med"/>
                      <a:tailEnd type="none" w="med" len="med"/>
                    </a:lnR>
                    <a:lnT w="12700" cap="flat" cmpd="sng" algn="ctr">
                      <a:solidFill>
                        <a:srgbClr val="153D63"/>
                      </a:solidFill>
                      <a:prstDash val="solid"/>
                      <a:round/>
                      <a:headEnd type="none" w="med" len="med"/>
                      <a:tailEnd type="none" w="med" len="med"/>
                    </a:lnT>
                    <a:lnB w="12700" cap="flat" cmpd="sng" algn="ctr">
                      <a:solidFill>
                        <a:srgbClr val="153D63"/>
                      </a:solidFill>
                      <a:prstDash val="solid"/>
                      <a:round/>
                      <a:headEnd type="none" w="med" len="med"/>
                      <a:tailEnd type="none" w="med" len="med"/>
                    </a:lnB>
                    <a:solidFill>
                      <a:srgbClr val="C6EAF0"/>
                    </a:solidFill>
                  </a:tcPr>
                </a:tc>
                <a:extLst>
                  <a:ext uri="{0D108BD9-81ED-4DB2-BD59-A6C34878D82A}">
                    <a16:rowId xmlns:a16="http://schemas.microsoft.com/office/drawing/2014/main" val="3608792907"/>
                  </a:ext>
                </a:extLst>
              </a:tr>
            </a:tbl>
          </a:graphicData>
        </a:graphic>
      </p:graphicFrame>
    </p:spTree>
    <p:extLst>
      <p:ext uri="{BB962C8B-B14F-4D97-AF65-F5344CB8AC3E}">
        <p14:creationId xmlns:p14="http://schemas.microsoft.com/office/powerpoint/2010/main" val="2839953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2881" y="2051974"/>
            <a:ext cx="8768324" cy="3509230"/>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Let’s talk about your experience with the Breathe materials &amp; addressing tobacco with families…</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4134955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816733"/>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Children who are exposed to second/thirdhand smoke…</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00272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Tobacco Industry Marketing…</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085389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The cost of tobacco…</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2684789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4415952"/>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Keep video on</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Mute yourself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Rename yourself, if necessary</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Minimize distractions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Stay for entire training (60 minutes)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(pre/post assessments,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co-host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2636955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My role in tobacco education…</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981181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54220" y="5806818"/>
            <a:ext cx="591126" cy="719538"/>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3" name="Freeform 3"/>
          <p:cNvSpPr/>
          <p:nvPr/>
        </p:nvSpPr>
        <p:spPr>
          <a:xfrm rot="-2010425">
            <a:off x="7644401" y="5767262"/>
            <a:ext cx="1439482" cy="928053"/>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00"/>
          </a:p>
        </p:txBody>
      </p:sp>
      <p:sp>
        <p:nvSpPr>
          <p:cNvPr id="4" name="Freeform 4"/>
          <p:cNvSpPr/>
          <p:nvPr/>
        </p:nvSpPr>
        <p:spPr>
          <a:xfrm>
            <a:off x="5719949" y="6166585"/>
            <a:ext cx="407721" cy="423333"/>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5" name="AutoShape 5"/>
          <p:cNvSpPr/>
          <p:nvPr/>
        </p:nvSpPr>
        <p:spPr>
          <a:xfrm>
            <a:off x="402710" y="1410952"/>
            <a:ext cx="8338589" cy="0"/>
          </a:xfrm>
          <a:prstGeom prst="line">
            <a:avLst/>
          </a:prstGeom>
          <a:ln w="57150" cap="flat">
            <a:solidFill>
              <a:srgbClr val="C9E265"/>
            </a:solidFill>
            <a:prstDash val="sysDot"/>
            <a:headEnd type="triangle" w="lg" len="med"/>
            <a:tailEnd type="triangle" w="lg" len="med"/>
          </a:ln>
        </p:spPr>
        <p:txBody>
          <a:bodyPr/>
          <a:lstStyle/>
          <a:p>
            <a:endParaRPr lang="en-US" sz="1800"/>
          </a:p>
        </p:txBody>
      </p:sp>
      <p:sp>
        <p:nvSpPr>
          <p:cNvPr id="7" name="TextBox 7"/>
          <p:cNvSpPr txBox="1"/>
          <p:nvPr/>
        </p:nvSpPr>
        <p:spPr>
          <a:xfrm>
            <a:off x="-433727" y="334265"/>
            <a:ext cx="10011453" cy="966868"/>
          </a:xfrm>
          <a:prstGeom prst="rect">
            <a:avLst/>
          </a:prstGeom>
        </p:spPr>
        <p:txBody>
          <a:bodyPr lIns="0" tIns="0" rIns="0" bIns="0" rtlCol="0" anchor="t">
            <a:spAutoFit/>
          </a:bodyPr>
          <a:lstStyle/>
          <a:p>
            <a:pPr algn="ctr" defTabSz="857195">
              <a:lnSpc>
                <a:spcPts val="6694"/>
              </a:lnSpc>
            </a:pPr>
            <a:r>
              <a:rPr lang="en-US" sz="8800" dirty="0">
                <a:solidFill>
                  <a:srgbClr val="FF914D"/>
                </a:solidFill>
                <a:latin typeface="Caveat Brush" pitchFamily="2" charset="0"/>
              </a:rPr>
              <a:t>BREATHE TRAINING </a:t>
            </a:r>
          </a:p>
        </p:txBody>
      </p:sp>
      <p:sp>
        <p:nvSpPr>
          <p:cNvPr id="8" name="TextBox 8"/>
          <p:cNvSpPr txBox="1"/>
          <p:nvPr/>
        </p:nvSpPr>
        <p:spPr>
          <a:xfrm>
            <a:off x="5182407" y="2312000"/>
            <a:ext cx="3870156" cy="3426515"/>
          </a:xfrm>
          <a:prstGeom prst="rect">
            <a:avLst/>
          </a:prstGeom>
        </p:spPr>
        <p:txBody>
          <a:bodyPr wrap="square" lIns="0" tIns="0" rIns="0" bIns="0" rtlCol="0" anchor="t">
            <a:spAutoFit/>
          </a:bodyPr>
          <a:lstStyle/>
          <a:p>
            <a:pPr algn="ctr" defTabSz="857195">
              <a:lnSpc>
                <a:spcPts val="5405"/>
              </a:lnSpc>
            </a:pPr>
            <a:r>
              <a:rPr lang="en-US" sz="6756" dirty="0">
                <a:solidFill>
                  <a:srgbClr val="8FDB34"/>
                </a:solidFill>
                <a:latin typeface="Caveat Brush"/>
              </a:rPr>
              <a:t>USE THE QR CODE</a:t>
            </a:r>
          </a:p>
          <a:p>
            <a:pPr algn="ctr" defTabSz="857195">
              <a:lnSpc>
                <a:spcPts val="5405"/>
              </a:lnSpc>
            </a:pPr>
            <a:r>
              <a:rPr lang="en-US" sz="6756" dirty="0">
                <a:solidFill>
                  <a:srgbClr val="FF914D"/>
                </a:solidFill>
                <a:latin typeface="Caveat Brush"/>
              </a:rPr>
              <a:t>to take the </a:t>
            </a:r>
          </a:p>
          <a:p>
            <a:pPr algn="ctr" defTabSz="857195">
              <a:lnSpc>
                <a:spcPts val="4955"/>
              </a:lnSpc>
            </a:pPr>
            <a:r>
              <a:rPr lang="en-US" sz="6193" dirty="0">
                <a:solidFill>
                  <a:srgbClr val="FF914D"/>
                </a:solidFill>
                <a:latin typeface="Caveat Brush"/>
              </a:rPr>
              <a:t>POST- ASSESSMENT</a:t>
            </a:r>
          </a:p>
        </p:txBody>
      </p:sp>
      <p:sp>
        <p:nvSpPr>
          <p:cNvPr id="10" name="TextBox 9">
            <a:extLst>
              <a:ext uri="{FF2B5EF4-FFF2-40B4-BE49-F238E27FC236}">
                <a16:creationId xmlns:a16="http://schemas.microsoft.com/office/drawing/2014/main" id="{88AD5F51-73FB-35D1-D13F-C1DA5C99FBA6}"/>
              </a:ext>
            </a:extLst>
          </p:cNvPr>
          <p:cNvSpPr txBox="1"/>
          <p:nvPr/>
        </p:nvSpPr>
        <p:spPr>
          <a:xfrm>
            <a:off x="5181086" y="1708809"/>
            <a:ext cx="3962915" cy="461665"/>
          </a:xfrm>
          <a:prstGeom prst="rect">
            <a:avLst/>
          </a:prstGeom>
          <a:noFill/>
        </p:spPr>
        <p:txBody>
          <a:bodyPr wrap="square">
            <a:spAutoFit/>
          </a:bodyPr>
          <a:lstStyle/>
          <a:p>
            <a:pPr algn="ctr"/>
            <a:r>
              <a:rPr lang="en-US" sz="2400" dirty="0">
                <a:latin typeface="Caveat Brush" pitchFamily="2" charset="77"/>
              </a:rPr>
              <a:t>“BREATHE REFRESHER”</a:t>
            </a:r>
          </a:p>
        </p:txBody>
      </p:sp>
      <p:pic>
        <p:nvPicPr>
          <p:cNvPr id="13" name="Picture 12" descr="A qr code on a white background&#10;&#10;Description automatically generated">
            <a:extLst>
              <a:ext uri="{FF2B5EF4-FFF2-40B4-BE49-F238E27FC236}">
                <a16:creationId xmlns:a16="http://schemas.microsoft.com/office/drawing/2014/main" id="{0C728205-1C36-56B5-7E92-8C1EC80F6D9C}"/>
              </a:ext>
            </a:extLst>
          </p:cNvPr>
          <p:cNvPicPr>
            <a:picLocks noChangeAspect="1"/>
          </p:cNvPicPr>
          <p:nvPr/>
        </p:nvPicPr>
        <p:blipFill>
          <a:blip r:embed="rId9"/>
          <a:stretch>
            <a:fillRect/>
          </a:stretch>
        </p:blipFill>
        <p:spPr>
          <a:xfrm>
            <a:off x="488794" y="1651290"/>
            <a:ext cx="4633699" cy="4633699"/>
          </a:xfrm>
          <a:prstGeom prst="rect">
            <a:avLst/>
          </a:prstGeom>
        </p:spPr>
      </p:pic>
    </p:spTree>
    <p:extLst>
      <p:ext uri="{BB962C8B-B14F-4D97-AF65-F5344CB8AC3E}">
        <p14:creationId xmlns:p14="http://schemas.microsoft.com/office/powerpoint/2010/main" val="573548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105388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PICK UP MATERIALS </a:t>
            </a:r>
          </a:p>
        </p:txBody>
      </p:sp>
      <p:sp>
        <p:nvSpPr>
          <p:cNvPr id="8" name="TextBox 8"/>
          <p:cNvSpPr txBox="1"/>
          <p:nvPr/>
        </p:nvSpPr>
        <p:spPr>
          <a:xfrm>
            <a:off x="612615" y="2051974"/>
            <a:ext cx="8338589" cy="2794739"/>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Expect 1-Month </a:t>
            </a: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Post Training Survey from</a:t>
            </a:r>
            <a:br>
              <a:rPr lang="en-US" sz="5400" b="1" u="sng" dirty="0">
                <a:solidFill>
                  <a:srgbClr val="92D050"/>
                </a:solidFill>
                <a:latin typeface="Caveat Brush" pitchFamily="2" charset="0"/>
                <a:ea typeface="Century Gothic"/>
                <a:cs typeface="Century Gothic"/>
                <a:sym typeface="Century Gothic"/>
              </a:rPr>
            </a:br>
            <a:r>
              <a:rPr lang="en-US" sz="5400" u="sng" kern="1200" dirty="0">
                <a:solidFill>
                  <a:srgbClr val="FF914D"/>
                </a:solidFill>
                <a:latin typeface="Caveat Brush" pitchFamily="2" charset="0"/>
                <a:ea typeface="+mn-ea"/>
                <a:cs typeface="+mn-cs"/>
              </a:rPr>
              <a:t>JustBreatheIndiana@gmail.com</a:t>
            </a: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2628297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14461" y="1524081"/>
            <a:ext cx="9144000" cy="4815998"/>
          </a:xfrm>
          <a:prstGeom prst="rect">
            <a:avLst/>
          </a:prstGeom>
        </p:spPr>
        <p:txBody>
          <a:bodyPr wrap="square" lIns="0" tIns="0" rIns="0" bIns="0" rtlCol="0" anchor="t">
            <a:spAutoFit/>
          </a:bodyPr>
          <a:lstStyle/>
          <a:p>
            <a:pPr algn="ctr" defTabSz="857250">
              <a:lnSpc>
                <a:spcPts val="4200"/>
              </a:lnSpc>
              <a:buClrTx/>
            </a:pPr>
            <a:r>
              <a:rPr lang="en-US" sz="4000" kern="1200" dirty="0">
                <a:latin typeface="Caveat Brush" pitchFamily="2" charset="0"/>
                <a:ea typeface="+mn-ea"/>
                <a:cs typeface="+mn-cs"/>
              </a:rPr>
              <a:t>Tanya Shelburne, Project Manager</a:t>
            </a:r>
          </a:p>
          <a:p>
            <a:pPr algn="ctr" defTabSz="857250">
              <a:lnSpc>
                <a:spcPts val="4200"/>
              </a:lnSpc>
              <a:buClrTx/>
            </a:pPr>
            <a:r>
              <a:rPr lang="en-US" sz="3257" kern="1200" dirty="0">
                <a:solidFill>
                  <a:srgbClr val="92D050"/>
                </a:solidFill>
                <a:latin typeface="Caveat Brush" pitchFamily="2" charset="0"/>
                <a:ea typeface="+mn-ea"/>
                <a:cs typeface="+mn-cs"/>
                <a:hlinkClick r:id="rId13">
                  <a:extLst>
                    <a:ext uri="{A12FA001-AC4F-418D-AE19-62706E023703}">
                      <ahyp:hlinkClr xmlns:ahyp="http://schemas.microsoft.com/office/drawing/2018/hyperlinkcolor" val="tx"/>
                    </a:ext>
                  </a:extLst>
                </a:hlinkClick>
              </a:rPr>
              <a:t>tanyas@healthedpros.org</a:t>
            </a:r>
            <a:r>
              <a:rPr lang="en-US" sz="3257" kern="1200" dirty="0">
                <a:solidFill>
                  <a:srgbClr val="92D050"/>
                </a:solidFill>
                <a:latin typeface="Caveat Brush" pitchFamily="2" charset="0"/>
                <a:ea typeface="+mn-ea"/>
                <a:cs typeface="+mn-cs"/>
              </a:rPr>
              <a:t>  </a:t>
            </a:r>
          </a:p>
          <a:p>
            <a:pPr algn="ctr" defTabSz="857250">
              <a:lnSpc>
                <a:spcPts val="4200"/>
              </a:lnSpc>
              <a:buClrTx/>
            </a:pPr>
            <a:r>
              <a:rPr lang="en-US" sz="3257" kern="1200" dirty="0">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200"/>
              </a:lnSpc>
              <a:buClrTx/>
            </a:pPr>
            <a:r>
              <a:rPr lang="en-US" sz="4000" kern="1200" dirty="0">
                <a:latin typeface="Caveat Brush" pitchFamily="2" charset="0"/>
                <a:ea typeface="+mn-ea"/>
                <a:cs typeface="+mn-cs"/>
              </a:rPr>
              <a:t>Alison Muckerheide, Tobacco Control Specialist</a:t>
            </a:r>
          </a:p>
          <a:p>
            <a:pPr algn="ctr" defTabSz="857250">
              <a:lnSpc>
                <a:spcPts val="4200"/>
              </a:lnSpc>
              <a:buClrTx/>
            </a:pPr>
            <a:r>
              <a:rPr lang="en-US" sz="3257" kern="1200" dirty="0">
                <a:solidFill>
                  <a:srgbClr val="92D050"/>
                </a:solidFill>
                <a:latin typeface="Caveat Brush" pitchFamily="2" charset="0"/>
                <a:ea typeface="+mn-ea"/>
                <a:cs typeface="+mn-cs"/>
                <a:hlinkClick r:id="rId14">
                  <a:extLst>
                    <a:ext uri="{A12FA001-AC4F-418D-AE19-62706E023703}">
                      <ahyp:hlinkClr xmlns:ahyp="http://schemas.microsoft.com/office/drawing/2018/hyperlinkcolor" val="tx"/>
                    </a:ext>
                  </a:extLst>
                </a:hlinkClick>
              </a:rPr>
              <a:t>alisonm@healthedpros.org</a:t>
            </a:r>
            <a:r>
              <a:rPr lang="en-US" sz="3257" kern="1200" dirty="0">
                <a:solidFill>
                  <a:srgbClr val="92D050"/>
                </a:solidFill>
                <a:latin typeface="Caveat Brush" pitchFamily="2" charset="0"/>
                <a:ea typeface="+mn-ea"/>
                <a:cs typeface="+mn-cs"/>
              </a:rPr>
              <a:t> </a:t>
            </a:r>
          </a:p>
          <a:p>
            <a:pPr algn="ctr" defTabSz="857250">
              <a:lnSpc>
                <a:spcPts val="4200"/>
              </a:lnSpc>
              <a:buClrTx/>
            </a:pPr>
            <a:endParaRPr lang="en-US" sz="3257" kern="1200" dirty="0">
              <a:latin typeface="Caveat Brush" pitchFamily="2" charset="0"/>
              <a:ea typeface="+mn-ea"/>
              <a:cs typeface="+mn-cs"/>
            </a:endParaRP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02DE1A7E-5088-5E77-ED35-6D362458DF84}"/>
              </a:ext>
            </a:extLst>
          </p:cNvPr>
          <p:cNvPicPr preferRelativeResize="0"/>
          <p:nvPr/>
        </p:nvPicPr>
        <p:blipFill rotWithShape="1">
          <a:blip r:embed="rId17">
            <a:alphaModFix/>
          </a:blip>
          <a:srcRect/>
          <a:stretch/>
        </p:blipFill>
        <p:spPr>
          <a:xfrm>
            <a:off x="1929848" y="5197279"/>
            <a:ext cx="2052638" cy="1028700"/>
          </a:xfrm>
          <a:prstGeom prst="rect">
            <a:avLst/>
          </a:prstGeom>
          <a:noFill/>
          <a:ln>
            <a:noFill/>
          </a:ln>
        </p:spPr>
      </p:pic>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8">
            <a:alphaModFix/>
          </a:blip>
          <a:srcRect/>
          <a:stretch/>
        </p:blipFill>
        <p:spPr>
          <a:xfrm>
            <a:off x="4905710" y="5139929"/>
            <a:ext cx="2819400" cy="1200150"/>
          </a:xfrm>
          <a:prstGeom prst="rect">
            <a:avLst/>
          </a:prstGeom>
          <a:noFill/>
          <a:ln>
            <a:noFill/>
          </a:ln>
        </p:spPr>
      </p:pic>
    </p:spTree>
    <p:extLst>
      <p:ext uri="{BB962C8B-B14F-4D97-AF65-F5344CB8AC3E}">
        <p14:creationId xmlns:p14="http://schemas.microsoft.com/office/powerpoint/2010/main" val="4079122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996F-3999-34EA-FB7F-82DD4DA88E6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F31498E-70CD-4317-216F-1311D5D20A90}"/>
              </a:ext>
            </a:extLst>
          </p:cNvPr>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AB16525-09B1-B96E-B4DE-D14D09EA417C}"/>
              </a:ext>
            </a:extLst>
          </p:cNvPr>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513AEFB-5B01-6222-25B7-D353AC552099}"/>
              </a:ext>
            </a:extLst>
          </p:cNvPr>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5F963AB-1E50-67A9-0470-D432442C52C7}"/>
              </a:ext>
            </a:extLst>
          </p:cNvPr>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5E3EFDA7-939F-51F0-DC11-EC47CBFC2877}"/>
              </a:ext>
            </a:extLst>
          </p:cNvPr>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41067E1-B3B7-634F-0208-7501DBA87D65}"/>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925F1FE-61CC-3445-9C54-5C608D107C8C}"/>
              </a:ext>
            </a:extLst>
          </p:cNvPr>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DATA SOURCES</a:t>
            </a:r>
          </a:p>
        </p:txBody>
      </p:sp>
      <p:sp>
        <p:nvSpPr>
          <p:cNvPr id="11" name="TextBox 11">
            <a:extLst>
              <a:ext uri="{FF2B5EF4-FFF2-40B4-BE49-F238E27FC236}">
                <a16:creationId xmlns:a16="http://schemas.microsoft.com/office/drawing/2014/main" id="{978C5902-540F-CA91-EC5F-0F2014BF53FC}"/>
              </a:ext>
            </a:extLst>
          </p:cNvPr>
          <p:cNvSpPr txBox="1"/>
          <p:nvPr/>
        </p:nvSpPr>
        <p:spPr>
          <a:xfrm>
            <a:off x="102513" y="1267160"/>
            <a:ext cx="8938976" cy="5175071"/>
          </a:xfrm>
          <a:prstGeom prst="rect">
            <a:avLst/>
          </a:prstGeom>
        </p:spPr>
        <p:txBody>
          <a:bodyPr wrap="square" lIns="0" tIns="0" rIns="0" bIns="0" rtlCol="0" anchor="t">
            <a:spAutoFit/>
          </a:bodyPr>
          <a:lstStyle/>
          <a:p>
            <a:pPr algn="ctr" defTabSz="857250">
              <a:lnSpc>
                <a:spcPts val="4560"/>
              </a:lnSpc>
              <a:buClrTx/>
            </a:pPr>
            <a:r>
              <a:rPr lang="en-US" sz="2800" dirty="0">
                <a:solidFill>
                  <a:schemeClr val="tx1"/>
                </a:solidFill>
                <a:latin typeface="Caveat Brush" pitchFamily="2" charset="0"/>
              </a:rPr>
              <a:t>2023 Indiana Behavioral Risk Factor Surveillance System (BRFSS)</a:t>
            </a:r>
            <a:br>
              <a:rPr lang="en-US" sz="2800" dirty="0">
                <a:solidFill>
                  <a:schemeClr val="tx1"/>
                </a:solidFill>
                <a:latin typeface="Caveat Brush" pitchFamily="2" charset="0"/>
              </a:rPr>
            </a:br>
            <a:r>
              <a:rPr lang="en-US" sz="2800" dirty="0">
                <a:solidFill>
                  <a:schemeClr val="tx1"/>
                </a:solidFill>
                <a:latin typeface="Caveat Brush" pitchFamily="2" charset="0"/>
                <a:hlinkClick r:id="rId11"/>
              </a:rPr>
              <a:t>www.in.gov/health/tpc/</a:t>
            </a:r>
            <a:r>
              <a:rPr lang="en-US" sz="2800" dirty="0">
                <a:solidFill>
                  <a:schemeClr val="tx1"/>
                </a:solidFill>
                <a:latin typeface="Caveat Brush" pitchFamily="2" charset="0"/>
              </a:rPr>
              <a:t> </a:t>
            </a:r>
          </a:p>
          <a:p>
            <a:pPr algn="ctr" defTabSz="857250">
              <a:lnSpc>
                <a:spcPts val="4560"/>
              </a:lnSpc>
              <a:buClrTx/>
            </a:pPr>
            <a:r>
              <a:rPr lang="en-US" sz="2800" dirty="0">
                <a:solidFill>
                  <a:schemeClr val="tx1"/>
                </a:solidFill>
                <a:latin typeface="Caveat Brush" pitchFamily="2" charset="0"/>
                <a:hlinkClick r:id="rId12"/>
              </a:rPr>
              <a:t>www.cdc.gov/tobacco/</a:t>
            </a:r>
            <a:endParaRPr lang="en-US" sz="2800" dirty="0">
              <a:solidFill>
                <a:schemeClr val="tx1"/>
              </a:solidFill>
              <a:latin typeface="Caveat Brush" pitchFamily="2" charset="0"/>
            </a:endParaRPr>
          </a:p>
          <a:p>
            <a:pPr algn="ctr" defTabSz="857250">
              <a:lnSpc>
                <a:spcPts val="4560"/>
              </a:lnSpc>
              <a:buClrTx/>
            </a:pPr>
            <a:r>
              <a:rPr lang="en-US" sz="2800" dirty="0">
                <a:solidFill>
                  <a:schemeClr val="tx1"/>
                </a:solidFill>
                <a:latin typeface="Caveat Brush" pitchFamily="2" charset="0"/>
                <a:hlinkClick r:id="rId13"/>
              </a:rPr>
              <a:t>www.cancer.org/cancer/risk-prevention/tobacco</a:t>
            </a:r>
            <a:r>
              <a:rPr lang="en-US" sz="2800" dirty="0">
                <a:solidFill>
                  <a:schemeClr val="tx1"/>
                </a:solidFill>
                <a:latin typeface="Caveat Brush" pitchFamily="2" charset="0"/>
              </a:rPr>
              <a:t> </a:t>
            </a:r>
            <a:endParaRPr lang="en-US" sz="4000" kern="1200" dirty="0">
              <a:latin typeface="Caveat Brush" pitchFamily="2" charset="0"/>
              <a:ea typeface="+mn-ea"/>
              <a:cs typeface="+mn-cs"/>
            </a:endParaRPr>
          </a:p>
          <a:p>
            <a:pPr algn="ctr" defTabSz="857250">
              <a:lnSpc>
                <a:spcPts val="4560"/>
              </a:lnSpc>
              <a:buClrTx/>
            </a:pPr>
            <a:r>
              <a:rPr lang="en-US" sz="3200" kern="1200" dirty="0">
                <a:latin typeface="Caveat Brush" pitchFamily="2" charset="0"/>
                <a:ea typeface="+mn-ea"/>
                <a:cs typeface="+mn-cs"/>
              </a:rPr>
              <a:t>For a more detailed list of data sources used </a:t>
            </a:r>
          </a:p>
          <a:p>
            <a:pPr algn="ctr" defTabSz="857250">
              <a:lnSpc>
                <a:spcPts val="4560"/>
              </a:lnSpc>
              <a:buClrTx/>
            </a:pPr>
            <a:r>
              <a:rPr lang="en-US" sz="3200" kern="1200" dirty="0">
                <a:latin typeface="Caveat Brush" pitchFamily="2" charset="0"/>
                <a:ea typeface="+mn-ea"/>
                <a:cs typeface="+mn-cs"/>
              </a:rPr>
              <a:t>to create Breathe materials go to </a:t>
            </a:r>
          </a:p>
          <a:p>
            <a:pPr algn="ctr" defTabSz="857250">
              <a:lnSpc>
                <a:spcPts val="4560"/>
              </a:lnSpc>
              <a:buClrTx/>
            </a:pPr>
            <a:r>
              <a:rPr lang="en-US" sz="2800" kern="1200" dirty="0">
                <a:latin typeface="Caveat Brush" pitchFamily="2" charset="0"/>
                <a:ea typeface="+mn-ea"/>
                <a:cs typeface="+mn-cs"/>
                <a:hlinkClick r:id="rId14"/>
              </a:rPr>
              <a:t>justbreathein.org/additional-resources/data-sources/</a:t>
            </a:r>
            <a:r>
              <a:rPr lang="en-US" sz="2800" kern="1200" dirty="0">
                <a:latin typeface="Caveat Brush" pitchFamily="2" charset="0"/>
                <a:ea typeface="+mn-ea"/>
                <a:cs typeface="+mn-cs"/>
              </a:rPr>
              <a:t>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a:extLst>
              <a:ext uri="{FF2B5EF4-FFF2-40B4-BE49-F238E27FC236}">
                <a16:creationId xmlns:a16="http://schemas.microsoft.com/office/drawing/2014/main" id="{2F251C33-DBF5-ECCE-F69D-D8F610CDEE91}"/>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542F934D-C346-3E2B-C7B4-C08FED331BC5}"/>
              </a:ext>
            </a:extLst>
          </p:cNvPr>
          <p:cNvPicPr preferRelativeResize="0"/>
          <p:nvPr/>
        </p:nvPicPr>
        <p:blipFill rotWithShape="1">
          <a:blip r:embed="rId17">
            <a:alphaModFix/>
          </a:blip>
          <a:srcRect/>
          <a:stretch/>
        </p:blipFill>
        <p:spPr>
          <a:xfrm>
            <a:off x="2049859" y="5559909"/>
            <a:ext cx="2052638" cy="1028700"/>
          </a:xfrm>
          <a:prstGeom prst="rect">
            <a:avLst/>
          </a:prstGeom>
          <a:noFill/>
          <a:ln>
            <a:noFill/>
          </a:ln>
        </p:spPr>
      </p:pic>
      <p:pic>
        <p:nvPicPr>
          <p:cNvPr id="12" name="Google Shape;692;p79">
            <a:extLst>
              <a:ext uri="{FF2B5EF4-FFF2-40B4-BE49-F238E27FC236}">
                <a16:creationId xmlns:a16="http://schemas.microsoft.com/office/drawing/2014/main" id="{E5ECBA1C-42FB-3EFB-D0A1-007807507F7A}"/>
              </a:ext>
            </a:extLst>
          </p:cNvPr>
          <p:cNvPicPr preferRelativeResize="0"/>
          <p:nvPr/>
        </p:nvPicPr>
        <p:blipFill rotWithShape="1">
          <a:blip r:embed="rId18">
            <a:alphaModFix/>
          </a:blip>
          <a:srcRect/>
          <a:stretch/>
        </p:blipFill>
        <p:spPr>
          <a:xfrm>
            <a:off x="4804684" y="5512166"/>
            <a:ext cx="2819400" cy="1200150"/>
          </a:xfrm>
          <a:prstGeom prst="rect">
            <a:avLst/>
          </a:prstGeom>
          <a:noFill/>
          <a:ln>
            <a:noFill/>
          </a:ln>
        </p:spPr>
      </p:pic>
    </p:spTree>
    <p:extLst>
      <p:ext uri="{BB962C8B-B14F-4D97-AF65-F5344CB8AC3E}">
        <p14:creationId xmlns:p14="http://schemas.microsoft.com/office/powerpoint/2010/main" val="260676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8D5A-F690-220D-85E8-310426351D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0DBAE7-3C41-7F83-B49A-47B7C3121347}"/>
              </a:ext>
            </a:extLst>
          </p:cNvPr>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7FB007A-6F0D-B71B-1312-40A1DC21D3DA}"/>
              </a:ext>
            </a:extLst>
          </p:cNvPr>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FEB985D-B925-71C7-1345-9296A1EE48C5}"/>
              </a:ext>
            </a:extLst>
          </p:cNvPr>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a:extLst>
              <a:ext uri="{FF2B5EF4-FFF2-40B4-BE49-F238E27FC236}">
                <a16:creationId xmlns:a16="http://schemas.microsoft.com/office/drawing/2014/main" id="{4E1F170B-1D82-5EB8-A0DE-B89581696207}"/>
              </a:ext>
            </a:extLst>
          </p:cNvPr>
          <p:cNvSpPr/>
          <p:nvPr/>
        </p:nvSpPr>
        <p:spPr>
          <a:xfrm>
            <a:off x="402704" y="3315805"/>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a:extLst>
              <a:ext uri="{FF2B5EF4-FFF2-40B4-BE49-F238E27FC236}">
                <a16:creationId xmlns:a16="http://schemas.microsoft.com/office/drawing/2014/main" id="{932F1F77-0DE9-2F71-24C7-66BDB0A4E0BD}"/>
              </a:ext>
            </a:extLst>
          </p:cNvPr>
          <p:cNvSpPr txBox="1"/>
          <p:nvPr/>
        </p:nvSpPr>
        <p:spPr>
          <a:xfrm>
            <a:off x="-433729" y="1390062"/>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Connection Before Content </a:t>
            </a:r>
          </a:p>
        </p:txBody>
      </p:sp>
      <p:sp>
        <p:nvSpPr>
          <p:cNvPr id="9" name="Freeform 13">
            <a:extLst>
              <a:ext uri="{FF2B5EF4-FFF2-40B4-BE49-F238E27FC236}">
                <a16:creationId xmlns:a16="http://schemas.microsoft.com/office/drawing/2014/main" id="{D5B59BFA-C1B8-4D51-A1DF-C659B266A324}"/>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67B6D9B5-A823-0259-2B67-4CB1AD64FDA1}"/>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760F2C33-E0C8-5CAF-861F-F356B50CF170}"/>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6D4F52E7-FBCD-C14B-A2B0-F8CBE80B2874}"/>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00769A76-D734-BAD2-4F0A-10A1EF32F4D3}"/>
              </a:ext>
            </a:extLst>
          </p:cNvPr>
          <p:cNvSpPr txBox="1"/>
          <p:nvPr/>
        </p:nvSpPr>
        <p:spPr>
          <a:xfrm>
            <a:off x="897595" y="3648461"/>
            <a:ext cx="7552054" cy="184665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No one cares how much you know, </a:t>
            </a:r>
          </a:p>
          <a:p>
            <a:pPr algn="ctr">
              <a:buClr>
                <a:schemeClr val="dk1"/>
              </a:buClr>
              <a:buSzPts val="2800"/>
            </a:pPr>
            <a:r>
              <a:rPr lang="en-US" sz="4000" dirty="0">
                <a:solidFill>
                  <a:schemeClr val="dk1"/>
                </a:solidFill>
                <a:latin typeface="Caveat Brush" pitchFamily="2" charset="0"/>
                <a:ea typeface="Calibri"/>
                <a:cs typeface="Calibri"/>
                <a:sym typeface="Calibri"/>
              </a:rPr>
              <a:t>until they know how much you care.</a:t>
            </a:r>
          </a:p>
          <a:p>
            <a:pPr algn="ctr">
              <a:buClr>
                <a:schemeClr val="dk1"/>
              </a:buClr>
              <a:buSzPts val="2800"/>
            </a:pPr>
            <a:r>
              <a:rPr lang="en-US" sz="4000" kern="1200" dirty="0">
                <a:solidFill>
                  <a:schemeClr val="dk1"/>
                </a:solidFill>
                <a:latin typeface="Caveat Brush" pitchFamily="2" charset="0"/>
                <a:ea typeface="Calibri"/>
                <a:cs typeface="Calibri"/>
                <a:sym typeface="Calibri"/>
              </a:rPr>
              <a:t>- Theodore Roosevelt</a:t>
            </a:r>
            <a:endParaRPr lang="en-US" sz="4000" kern="1200" dirty="0">
              <a:latin typeface="Caveat Brush" pitchFamily="2" charset="0"/>
              <a:ea typeface="+mn-ea"/>
              <a:cs typeface="+mn-cs"/>
            </a:endParaRPr>
          </a:p>
        </p:txBody>
      </p:sp>
    </p:spTree>
    <p:extLst>
      <p:ext uri="{BB962C8B-B14F-4D97-AF65-F5344CB8AC3E}">
        <p14:creationId xmlns:p14="http://schemas.microsoft.com/office/powerpoint/2010/main" val="255735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TIME TO DE-STRESS! </a:t>
            </a:r>
          </a:p>
        </p:txBody>
      </p:sp>
      <p:sp>
        <p:nvSpPr>
          <p:cNvPr id="12" name="TextBox 12"/>
          <p:cNvSpPr txBox="1"/>
          <p:nvPr/>
        </p:nvSpPr>
        <p:spPr>
          <a:xfrm>
            <a:off x="14460" y="1864402"/>
            <a:ext cx="9129539" cy="1102610"/>
          </a:xfrm>
          <a:prstGeom prst="rect">
            <a:avLst/>
          </a:prstGeom>
        </p:spPr>
        <p:txBody>
          <a:bodyPr wrap="square" lIns="0" tIns="0" rIns="0" bIns="0" rtlCol="0" anchor="t">
            <a:spAutoFit/>
          </a:bodyPr>
          <a:lstStyle/>
          <a:p>
            <a:pPr algn="ctr">
              <a:buClr>
                <a:schemeClr val="dk1"/>
              </a:buClr>
              <a:buSzPts val="2800"/>
            </a:pPr>
            <a:r>
              <a:rPr lang="en-US" sz="4400" dirty="0">
                <a:solidFill>
                  <a:srgbClr val="BCEE80"/>
                </a:solidFill>
                <a:latin typeface="Caveat Brush" pitchFamily="2" charset="0"/>
                <a:ea typeface="Calibri"/>
                <a:cs typeface="Calibri"/>
                <a:sym typeface="Calibri"/>
              </a:rPr>
              <a:t>What worries are weighing on you?</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5E215287-8658-EE79-2672-5BB92F1EC433}"/>
              </a:ext>
            </a:extLst>
          </p:cNvPr>
          <p:cNvSpPr txBox="1"/>
          <p:nvPr/>
        </p:nvSpPr>
        <p:spPr>
          <a:xfrm>
            <a:off x="0" y="2736734"/>
            <a:ext cx="9144000" cy="2333716"/>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400" dirty="0">
                <a:solidFill>
                  <a:schemeClr val="accent6"/>
                </a:solidFill>
                <a:latin typeface="Caveat Brush" pitchFamily="2" charset="0"/>
                <a:ea typeface="Calibri"/>
                <a:cs typeface="Calibri"/>
                <a:sym typeface="Calibri"/>
              </a:rPr>
              <a:t>What are healthy ways you like to de-stress?</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1" name="TextBox 12">
            <a:extLst>
              <a:ext uri="{FF2B5EF4-FFF2-40B4-BE49-F238E27FC236}">
                <a16:creationId xmlns:a16="http://schemas.microsoft.com/office/drawing/2014/main" id="{FC09F727-BC37-33FD-3860-44A6EE3B9E7B}"/>
              </a:ext>
            </a:extLst>
          </p:cNvPr>
          <p:cNvSpPr txBox="1"/>
          <p:nvPr/>
        </p:nvSpPr>
        <p:spPr>
          <a:xfrm>
            <a:off x="0" y="4355730"/>
            <a:ext cx="9144000" cy="294926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400" dirty="0">
                <a:solidFill>
                  <a:schemeClr val="accent2"/>
                </a:solidFill>
                <a:latin typeface="Caveat Brush" pitchFamily="2" charset="0"/>
                <a:ea typeface="Calibri"/>
                <a:cs typeface="Calibri"/>
                <a:sym typeface="Calibri"/>
              </a:rPr>
              <a:t>How does this relate to tobacco?</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Tree>
    <p:extLst>
      <p:ext uri="{BB962C8B-B14F-4D97-AF65-F5344CB8AC3E}">
        <p14:creationId xmlns:p14="http://schemas.microsoft.com/office/powerpoint/2010/main" val="391195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child's headache&#10;&#10;Description automatically generated">
            <a:extLst>
              <a:ext uri="{FF2B5EF4-FFF2-40B4-BE49-F238E27FC236}">
                <a16:creationId xmlns:a16="http://schemas.microsoft.com/office/drawing/2014/main" id="{303FCAB3-BC64-F720-FEDD-0A0DC598437C}"/>
              </a:ext>
            </a:extLst>
          </p:cNvPr>
          <p:cNvPicPr>
            <a:picLocks noChangeAspect="1"/>
          </p:cNvPicPr>
          <p:nvPr/>
        </p:nvPicPr>
        <p:blipFill>
          <a:blip r:embed="rId3"/>
          <a:stretch>
            <a:fillRect/>
          </a:stretch>
        </p:blipFill>
        <p:spPr>
          <a:xfrm>
            <a:off x="729253" y="1436598"/>
            <a:ext cx="3848100" cy="4997450"/>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STRESS MANAGEMENT HANDOUT </a:t>
            </a:r>
          </a:p>
        </p:txBody>
      </p:sp>
      <p:sp>
        <p:nvSpPr>
          <p:cNvPr id="12" name="TextBox 12"/>
          <p:cNvSpPr txBox="1"/>
          <p:nvPr/>
        </p:nvSpPr>
        <p:spPr>
          <a:xfrm>
            <a:off x="4704355" y="2018403"/>
            <a:ext cx="4020024" cy="3195490"/>
          </a:xfrm>
          <a:prstGeom prst="rect">
            <a:avLst/>
          </a:prstGeom>
        </p:spPr>
        <p:txBody>
          <a:bodyPr wrap="square" lIns="0" tIns="0" rIns="0" bIns="0" rtlCol="0" anchor="t">
            <a:spAutoFit/>
          </a:bodyPr>
          <a:lstStyle/>
          <a:p>
            <a:pPr algn="ctr">
              <a:buClr>
                <a:schemeClr val="dk1"/>
              </a:buClr>
              <a:buSzPts val="2800"/>
            </a:pPr>
            <a:r>
              <a:rPr lang="en-US" sz="3600" dirty="0">
                <a:solidFill>
                  <a:schemeClr val="tx1"/>
                </a:solidFill>
                <a:latin typeface="Caveat Brush" pitchFamily="2" charset="0"/>
                <a:ea typeface="Calibri"/>
                <a:cs typeface="Calibri"/>
                <a:sym typeface="Calibri"/>
              </a:rPr>
              <a:t>As a Breathe Partner you have access to </a:t>
            </a:r>
          </a:p>
          <a:p>
            <a:pPr algn="ctr">
              <a:buClr>
                <a:schemeClr val="dk1"/>
              </a:buClr>
              <a:buSzPts val="2800"/>
            </a:pPr>
            <a:r>
              <a:rPr lang="en-US" sz="3600" dirty="0">
                <a:solidFill>
                  <a:schemeClr val="tx1"/>
                </a:solidFill>
                <a:latin typeface="Caveat Brush" pitchFamily="2" charset="0"/>
                <a:ea typeface="Calibri"/>
                <a:cs typeface="Calibri"/>
                <a:sym typeface="Calibri"/>
              </a:rPr>
              <a:t>TONS of </a:t>
            </a:r>
            <a:r>
              <a:rPr lang="en-US" sz="3600" dirty="0">
                <a:solidFill>
                  <a:srgbClr val="F98832"/>
                </a:solidFill>
                <a:latin typeface="Caveat Brush" pitchFamily="2" charset="0"/>
                <a:ea typeface="Calibri"/>
                <a:cs typeface="Calibri"/>
                <a:sym typeface="Calibri"/>
              </a:rPr>
              <a:t>free</a:t>
            </a:r>
            <a:r>
              <a:rPr lang="en-US" sz="3600" dirty="0">
                <a:solidFill>
                  <a:schemeClr val="tx1"/>
                </a:solidFill>
                <a:latin typeface="Caveat Brush" pitchFamily="2" charset="0"/>
                <a:ea typeface="Calibri"/>
                <a:cs typeface="Calibri"/>
                <a:sym typeface="Calibri"/>
              </a:rPr>
              <a:t> materials, including this handout on Stress Management!</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6320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GAME TIME!</a:t>
            </a:r>
          </a:p>
        </p:txBody>
      </p:sp>
      <p:sp>
        <p:nvSpPr>
          <p:cNvPr id="8" name="TextBox 8"/>
          <p:cNvSpPr txBox="1"/>
          <p:nvPr/>
        </p:nvSpPr>
        <p:spPr>
          <a:xfrm>
            <a:off x="182881" y="2051974"/>
            <a:ext cx="8768324" cy="3509230"/>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6000" b="1" dirty="0">
                <a:solidFill>
                  <a:srgbClr val="92D050"/>
                </a:solidFill>
                <a:latin typeface="Caveat Brush" pitchFamily="2" charset="0"/>
                <a:ea typeface="Century Gothic"/>
                <a:cs typeface="Century Gothic"/>
                <a:sym typeface="Century Gothic"/>
              </a:rPr>
              <a:t>How Much Do You Know/Remember </a:t>
            </a:r>
          </a:p>
          <a:p>
            <a:pPr algn="ctr" defTabSz="857250">
              <a:lnSpc>
                <a:spcPts val="5405"/>
              </a:lnSpc>
              <a:buClrTx/>
            </a:pPr>
            <a:r>
              <a:rPr lang="en-US" sz="6000" b="1" dirty="0">
                <a:solidFill>
                  <a:srgbClr val="92D050"/>
                </a:solidFill>
                <a:latin typeface="Caveat Brush" pitchFamily="2" charset="0"/>
                <a:ea typeface="Century Gothic"/>
                <a:cs typeface="Century Gothic"/>
                <a:sym typeface="Century Gothic"/>
              </a:rPr>
              <a:t>About Tobacco?</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228542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6922"/>
            <a:ext cx="7886700" cy="994172"/>
          </a:xfrm>
        </p:spPr>
        <p:txBody>
          <a:bodyPr/>
          <a:lstStyle/>
          <a:p>
            <a:endParaRPr lang="en-US" dirty="0"/>
          </a:p>
        </p:txBody>
      </p:sp>
      <p:pic>
        <p:nvPicPr>
          <p:cNvPr id="4" name="Picture 2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1674" y="971551"/>
            <a:ext cx="7131437" cy="4812328"/>
          </a:xfrm>
          <a:prstGeom prst="rect">
            <a:avLst/>
          </a:prstGeom>
          <a:noFill/>
          <a:extLst>
            <a:ext uri="{909E8E84-426E-40DD-AFC4-6F175D3DCCD1}">
              <a14:hiddenFill xmlns:a14="http://schemas.microsoft.com/office/drawing/2010/main">
                <a:solidFill>
                  <a:srgbClr val="FFFFFF"/>
                </a:solidFill>
              </a14:hiddenFill>
            </a:ext>
          </a:extLst>
        </p:spPr>
      </p:pic>
      <p:pic>
        <p:nvPicPr>
          <p:cNvPr id="5"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35915" y="5693534"/>
            <a:ext cx="68580" cy="685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A4E2355-052C-49B6-9804-1350A84F50CA}"/>
              </a:ext>
            </a:extLst>
          </p:cNvPr>
          <p:cNvGrpSpPr/>
          <p:nvPr/>
        </p:nvGrpSpPr>
        <p:grpSpPr>
          <a:xfrm>
            <a:off x="8610600" y="6554896"/>
            <a:ext cx="336479" cy="303104"/>
            <a:chOff x="10463800" y="5925785"/>
            <a:chExt cx="1700190" cy="1830023"/>
          </a:xfrm>
        </p:grpSpPr>
        <p:pic>
          <p:nvPicPr>
            <p:cNvPr id="9" name="Picture 8">
              <a:hlinkClick r:id="rId7"/>
              <a:extLst>
                <a:ext uri="{FF2B5EF4-FFF2-40B4-BE49-F238E27FC236}">
                  <a16:creationId xmlns:a16="http://schemas.microsoft.com/office/drawing/2014/main" id="{7D6A221A-F043-456A-AD97-1BF5D39A774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463800" y="5925785"/>
              <a:ext cx="1700190" cy="697797"/>
            </a:xfrm>
            <a:prstGeom prst="rect">
              <a:avLst/>
            </a:prstGeom>
          </p:spPr>
        </p:pic>
        <p:sp>
          <p:nvSpPr>
            <p:cNvPr id="10" name="cwText">
              <a:extLst>
                <a:ext uri="{FF2B5EF4-FFF2-40B4-BE49-F238E27FC236}">
                  <a16:creationId xmlns:a16="http://schemas.microsoft.com/office/drawing/2014/main" id="{C36C52FA-6D1E-466B-B069-1DDF5AAEAA97}"/>
                </a:ext>
              </a:extLst>
            </p:cNvPr>
            <p:cNvSpPr txBox="1"/>
            <p:nvPr/>
          </p:nvSpPr>
          <p:spPr>
            <a:xfrm>
              <a:off x="11094865" y="6431815"/>
              <a:ext cx="992316" cy="1323993"/>
            </a:xfrm>
            <a:prstGeom prst="rect">
              <a:avLst/>
            </a:prstGeom>
            <a:noFill/>
          </p:spPr>
          <p:txBody>
            <a:bodyPr wrap="square" rtlCol="0">
              <a:spAutoFit/>
            </a:bodyPr>
            <a:lstStyle/>
            <a:p>
              <a:endParaRPr lang="en-US" sz="825" dirty="0">
                <a:solidFill>
                  <a:schemeClr val="bg1"/>
                </a:solidFill>
                <a:latin typeface="Franklin Gothic Demi Cond" panose="020B0706030402020204" pitchFamily="34" charset="0"/>
              </a:endParaRPr>
            </a:p>
          </p:txBody>
        </p:sp>
      </p:grpSp>
    </p:spTree>
    <p:extLst>
      <p:ext uri="{BB962C8B-B14F-4D97-AF65-F5344CB8AC3E}">
        <p14:creationId xmlns:p14="http://schemas.microsoft.com/office/powerpoint/2010/main" val="42381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53"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2000" fill="hold"/>
                                        <p:tgtEl>
                                          <p:spTgt spid="4"/>
                                        </p:tgtEl>
                                        <p:attrNameLst>
                                          <p:attrName>ppt_w</p:attrName>
                                        </p:attrNameLst>
                                      </p:cBhvr>
                                      <p:tavLst>
                                        <p:tav tm="0">
                                          <p:val>
                                            <p:fltVal val="0"/>
                                          </p:val>
                                        </p:tav>
                                        <p:tav tm="100000">
                                          <p:val>
                                            <p:strVal val="#ppt_w"/>
                                          </p:val>
                                        </p:tav>
                                      </p:tavLst>
                                    </p:anim>
                                    <p:anim calcmode="lin" valueType="num">
                                      <p:cBhvr>
                                        <p:cTn id="10" dur="2000" fill="hold"/>
                                        <p:tgtEl>
                                          <p:spTgt spid="4"/>
                                        </p:tgtEl>
                                        <p:attrNameLst>
                                          <p:attrName>ppt_h</p:attrName>
                                        </p:attrNameLst>
                                      </p:cBhvr>
                                      <p:tavLst>
                                        <p:tav tm="0">
                                          <p:val>
                                            <p:fltVal val="0"/>
                                          </p:val>
                                        </p:tav>
                                        <p:tav tm="100000">
                                          <p:val>
                                            <p:strVal val="#ppt_h"/>
                                          </p:val>
                                        </p:tav>
                                      </p:tavLst>
                                    </p:anim>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408ACE"/>
            </a:gs>
            <a:gs pos="50000">
              <a:srgbClr val="408ACE"/>
            </a:gs>
            <a:gs pos="69000">
              <a:srgbClr val="2E75B5"/>
            </a:gs>
            <a:gs pos="97000">
              <a:srgbClr val="2B6DA9"/>
            </a:gs>
            <a:gs pos="100000">
              <a:srgbClr val="2B6DA9"/>
            </a:gs>
          </a:gsLst>
          <a:path path="circle">
            <a:fillToRect l="50000" t="50000" r="50000" b="50000"/>
          </a:path>
          <a:tileRect/>
        </a:gradFill>
        <a:effectLst/>
      </p:bgPr>
    </p:bg>
    <p:spTree>
      <p:nvGrpSpPr>
        <p:cNvPr id="1" name="Shape 134"/>
        <p:cNvGrpSpPr/>
        <p:nvPr/>
      </p:nvGrpSpPr>
      <p:grpSpPr>
        <a:xfrm>
          <a:off x="0" y="0"/>
          <a:ext cx="0" cy="0"/>
          <a:chOff x="0" y="0"/>
          <a:chExt cx="0" cy="0"/>
        </a:xfrm>
      </p:grpSpPr>
      <p:sp>
        <p:nvSpPr>
          <p:cNvPr id="135" name="Google Shape;135;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8</a:t>
            </a:r>
            <a:endParaRPr/>
          </a:p>
        </p:txBody>
      </p:sp>
      <p:sp>
        <p:nvSpPr>
          <p:cNvPr id="136" name="Google Shape;136;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7</a:t>
            </a:r>
            <a:endParaRPr/>
          </a:p>
        </p:txBody>
      </p:sp>
      <p:sp>
        <p:nvSpPr>
          <p:cNvPr id="137" name="Google Shape;137;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6</a:t>
            </a:r>
            <a:endParaRPr/>
          </a:p>
        </p:txBody>
      </p:sp>
      <p:sp>
        <p:nvSpPr>
          <p:cNvPr id="138" name="Google Shape;138;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5</a:t>
            </a:r>
            <a:endParaRPr/>
          </a:p>
        </p:txBody>
      </p:sp>
      <p:sp>
        <p:nvSpPr>
          <p:cNvPr id="139" name="Google Shape;139;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4</a:t>
            </a:r>
            <a:endParaRPr/>
          </a:p>
        </p:txBody>
      </p:sp>
      <p:sp>
        <p:nvSpPr>
          <p:cNvPr id="140" name="Google Shape;140;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3</a:t>
            </a:r>
            <a:endParaRPr/>
          </a:p>
        </p:txBody>
      </p:sp>
      <p:sp>
        <p:nvSpPr>
          <p:cNvPr id="141" name="Google Shape;141;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2</a:t>
            </a:r>
            <a:endParaRPr/>
          </a:p>
        </p:txBody>
      </p:sp>
      <p:sp>
        <p:nvSpPr>
          <p:cNvPr id="142" name="Google Shape;142;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1</a:t>
            </a:r>
            <a:endParaRPr/>
          </a:p>
        </p:txBody>
      </p:sp>
      <p:sp>
        <p:nvSpPr>
          <p:cNvPr id="143" name="Google Shape;143;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4" name="Google Shape;144;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5" name="Google Shape;145;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6" name="Google Shape;146;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7" name="Google Shape;147;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8" name="Google Shape;148;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9" name="Google Shape;149;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50" name="Google Shape;150;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51" name="Google Shape;151;p18"/>
          <p:cNvSpPr txBox="1"/>
          <p:nvPr/>
        </p:nvSpPr>
        <p:spPr>
          <a:xfrm>
            <a:off x="1458506" y="5698918"/>
            <a:ext cx="997204" cy="300695"/>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Calibri"/>
              <a:buNone/>
            </a:pPr>
            <a:r>
              <a:rPr lang="en-US" sz="3300">
                <a:solidFill>
                  <a:srgbClr val="000000"/>
                </a:solidFill>
                <a:latin typeface="Calibri"/>
                <a:ea typeface="Calibri"/>
                <a:cs typeface="Calibri"/>
                <a:sym typeface="Calibri"/>
              </a:rPr>
              <a:t>Stage</a:t>
            </a:r>
            <a:endParaRPr/>
          </a:p>
        </p:txBody>
      </p:sp>
      <p:sp>
        <p:nvSpPr>
          <p:cNvPr id="152" name="Google Shape;152;p18"/>
          <p:cNvSpPr txBox="1">
            <a:spLocks noGrp="1"/>
          </p:cNvSpPr>
          <p:nvPr>
            <p:ph type="title"/>
          </p:nvPr>
        </p:nvSpPr>
        <p:spPr>
          <a:xfrm>
            <a:off x="-3262" y="-1018187"/>
            <a:ext cx="3672292"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STAGE</a:t>
            </a:r>
            <a:endParaRPr/>
          </a:p>
        </p:txBody>
      </p:sp>
      <p:sp>
        <p:nvSpPr>
          <p:cNvPr id="153" name="Google Shape;153;p18"/>
          <p:cNvSpPr/>
          <p:nvPr/>
        </p:nvSpPr>
        <p:spPr>
          <a:xfrm>
            <a:off x="7541379" y="5738813"/>
            <a:ext cx="236174" cy="13716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154" name="Google Shape;154;p18"/>
          <p:cNvSpPr/>
          <p:nvPr/>
        </p:nvSpPr>
        <p:spPr>
          <a:xfrm>
            <a:off x="5995193" y="5705881"/>
            <a:ext cx="177139" cy="186233"/>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55" name="Google Shape;155;p18"/>
          <p:cNvSpPr/>
          <p:nvPr/>
        </p:nvSpPr>
        <p:spPr>
          <a:xfrm>
            <a:off x="0" y="5657850"/>
            <a:ext cx="9144000" cy="34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Libre Franklin"/>
              <a:ea typeface="Libre Franklin"/>
              <a:cs typeface="Libre Franklin"/>
              <a:sym typeface="Libre Franklin"/>
            </a:endParaRPr>
          </a:p>
        </p:txBody>
      </p:sp>
      <p:pic>
        <p:nvPicPr>
          <p:cNvPr id="156" name="Google Shape;156;p18"/>
          <p:cNvPicPr preferRelativeResize="0"/>
          <p:nvPr/>
        </p:nvPicPr>
        <p:blipFill rotWithShape="1">
          <a:blip r:embed="rId3">
            <a:alphaModFix/>
          </a:blip>
          <a:srcRect/>
          <a:stretch/>
        </p:blipFill>
        <p:spPr>
          <a:xfrm>
            <a:off x="0" y="857250"/>
            <a:ext cx="9144000" cy="5163778"/>
          </a:xfrm>
          <a:prstGeom prst="rect">
            <a:avLst/>
          </a:prstGeom>
          <a:noFill/>
          <a:ln>
            <a:noFill/>
          </a:ln>
        </p:spPr>
      </p:pic>
      <p:sp>
        <p:nvSpPr>
          <p:cNvPr id="157" name="Google Shape;157;p18"/>
          <p:cNvSpPr/>
          <p:nvPr/>
        </p:nvSpPr>
        <p:spPr>
          <a:xfrm flipH="1">
            <a:off x="6064187" y="4566602"/>
            <a:ext cx="2346303" cy="411480"/>
          </a:xfrm>
          <a:custGeom>
            <a:avLst/>
            <a:gdLst/>
            <a:ahLst/>
            <a:cxnLst/>
            <a:rect l="l" t="t" r="r" b="b"/>
            <a:pathLst>
              <a:path w="3128404" h="548640" extrusionOk="0">
                <a:moveTo>
                  <a:pt x="581376" y="0"/>
                </a:moveTo>
                <a:lnTo>
                  <a:pt x="91442" y="0"/>
                </a:lnTo>
                <a:cubicBezTo>
                  <a:pt x="40940" y="0"/>
                  <a:pt x="0" y="40940"/>
                  <a:pt x="0" y="91442"/>
                </a:cubicBezTo>
                <a:lnTo>
                  <a:pt x="0" y="457198"/>
                </a:lnTo>
                <a:cubicBezTo>
                  <a:pt x="0" y="507700"/>
                  <a:pt x="40940" y="548640"/>
                  <a:pt x="91442" y="548640"/>
                </a:cubicBezTo>
                <a:lnTo>
                  <a:pt x="581376" y="548640"/>
                </a:lnTo>
                <a:close/>
                <a:moveTo>
                  <a:pt x="1219775" y="0"/>
                </a:moveTo>
                <a:lnTo>
                  <a:pt x="636015" y="0"/>
                </a:lnTo>
                <a:lnTo>
                  <a:pt x="636015" y="548640"/>
                </a:lnTo>
                <a:lnTo>
                  <a:pt x="1219775" y="548640"/>
                </a:lnTo>
                <a:close/>
                <a:moveTo>
                  <a:pt x="1858174" y="0"/>
                </a:moveTo>
                <a:lnTo>
                  <a:pt x="1274414" y="0"/>
                </a:lnTo>
                <a:lnTo>
                  <a:pt x="1274414" y="548640"/>
                </a:lnTo>
                <a:lnTo>
                  <a:pt x="1858174" y="548640"/>
                </a:lnTo>
                <a:close/>
                <a:moveTo>
                  <a:pt x="2496573" y="0"/>
                </a:moveTo>
                <a:lnTo>
                  <a:pt x="1912813" y="0"/>
                </a:lnTo>
                <a:lnTo>
                  <a:pt x="1912813" y="548640"/>
                </a:lnTo>
                <a:lnTo>
                  <a:pt x="2496573" y="548640"/>
                </a:lnTo>
                <a:close/>
                <a:moveTo>
                  <a:pt x="3036962" y="0"/>
                </a:moveTo>
                <a:lnTo>
                  <a:pt x="2551212" y="0"/>
                </a:lnTo>
                <a:lnTo>
                  <a:pt x="2551212" y="548640"/>
                </a:lnTo>
                <a:lnTo>
                  <a:pt x="3036962" y="548640"/>
                </a:lnTo>
                <a:cubicBezTo>
                  <a:pt x="3087464" y="548640"/>
                  <a:pt x="3128404" y="507700"/>
                  <a:pt x="3128404" y="457198"/>
                </a:cubicBezTo>
                <a:lnTo>
                  <a:pt x="3128404" y="91442"/>
                </a:lnTo>
                <a:cubicBezTo>
                  <a:pt x="3128404" y="40940"/>
                  <a:pt x="3087464" y="0"/>
                  <a:pt x="3036962" y="0"/>
                </a:cubicBezTo>
                <a:close/>
              </a:path>
            </a:pathLst>
          </a:custGeom>
          <a:blipFill rotWithShape="1">
            <a:blip r:embed="rId4">
              <a:alphaModFix/>
            </a:blip>
            <a:tile tx="0" ty="-457200" sx="25000" sy="25000" flip="none" algn="t"/>
          </a:blipFill>
          <a:ln w="25400" cap="rnd" cmpd="sng">
            <a:solidFill>
              <a:srgbClr val="0C0C0C"/>
            </a:solidFill>
            <a:prstDash val="solid"/>
            <a:round/>
            <a:headEnd type="none" w="sm" len="sm"/>
            <a:tailEnd type="none" w="sm" len="sm"/>
          </a:ln>
        </p:spPr>
        <p:txBody>
          <a:bodyPr spcFirstLastPara="1" wrap="square" lIns="0" tIns="137150" rIns="0" bIns="0" anchor="b" anchorCtr="0">
            <a:noAutofit/>
          </a:bodyPr>
          <a:lstStyle/>
          <a:p>
            <a:pPr marL="0" marR="0" lvl="0" indent="0" algn="ctr" rtl="0">
              <a:spcBef>
                <a:spcPts val="0"/>
              </a:spcBef>
              <a:spcAft>
                <a:spcPts val="0"/>
              </a:spcAft>
              <a:buNone/>
            </a:pPr>
            <a:r>
              <a:rPr lang="en-US" sz="3000" b="1">
                <a:solidFill>
                  <a:srgbClr val="FFFFFF"/>
                </a:solidFill>
                <a:latin typeface="Libre Franklin"/>
                <a:ea typeface="Libre Franklin"/>
                <a:cs typeface="Libre Franklin"/>
                <a:sym typeface="Libre Franklin"/>
              </a:rPr>
              <a:t>TEAM 2</a:t>
            </a:r>
            <a:endParaRPr sz="3000" b="1">
              <a:solidFill>
                <a:srgbClr val="FFFFFF"/>
              </a:solidFill>
              <a:latin typeface="Libre Franklin"/>
              <a:ea typeface="Libre Franklin"/>
              <a:cs typeface="Libre Franklin"/>
              <a:sym typeface="Libre Franklin"/>
            </a:endParaRPr>
          </a:p>
        </p:txBody>
      </p:sp>
      <p:sp>
        <p:nvSpPr>
          <p:cNvPr id="158" name="Google Shape;158;p18"/>
          <p:cNvSpPr/>
          <p:nvPr/>
        </p:nvSpPr>
        <p:spPr>
          <a:xfrm>
            <a:off x="697902" y="4566602"/>
            <a:ext cx="2346303" cy="411480"/>
          </a:xfrm>
          <a:custGeom>
            <a:avLst/>
            <a:gdLst/>
            <a:ahLst/>
            <a:cxnLst/>
            <a:rect l="l" t="t" r="r" b="b"/>
            <a:pathLst>
              <a:path w="3128404" h="548640" extrusionOk="0">
                <a:moveTo>
                  <a:pt x="581376" y="0"/>
                </a:moveTo>
                <a:lnTo>
                  <a:pt x="91442" y="0"/>
                </a:lnTo>
                <a:cubicBezTo>
                  <a:pt x="40940" y="0"/>
                  <a:pt x="0" y="40940"/>
                  <a:pt x="0" y="91442"/>
                </a:cubicBezTo>
                <a:lnTo>
                  <a:pt x="0" y="457198"/>
                </a:lnTo>
                <a:cubicBezTo>
                  <a:pt x="0" y="507700"/>
                  <a:pt x="40940" y="548640"/>
                  <a:pt x="91442" y="548640"/>
                </a:cubicBezTo>
                <a:lnTo>
                  <a:pt x="581376" y="548640"/>
                </a:lnTo>
                <a:close/>
                <a:moveTo>
                  <a:pt x="1219775" y="0"/>
                </a:moveTo>
                <a:lnTo>
                  <a:pt x="636015" y="0"/>
                </a:lnTo>
                <a:lnTo>
                  <a:pt x="636015" y="548640"/>
                </a:lnTo>
                <a:lnTo>
                  <a:pt x="1219775" y="548640"/>
                </a:lnTo>
                <a:close/>
                <a:moveTo>
                  <a:pt x="1858174" y="0"/>
                </a:moveTo>
                <a:lnTo>
                  <a:pt x="1274414" y="0"/>
                </a:lnTo>
                <a:lnTo>
                  <a:pt x="1274414" y="548640"/>
                </a:lnTo>
                <a:lnTo>
                  <a:pt x="1858174" y="548640"/>
                </a:lnTo>
                <a:close/>
                <a:moveTo>
                  <a:pt x="2496573" y="0"/>
                </a:moveTo>
                <a:lnTo>
                  <a:pt x="1912813" y="0"/>
                </a:lnTo>
                <a:lnTo>
                  <a:pt x="1912813" y="548640"/>
                </a:lnTo>
                <a:lnTo>
                  <a:pt x="2496573" y="548640"/>
                </a:lnTo>
                <a:close/>
                <a:moveTo>
                  <a:pt x="3036962" y="0"/>
                </a:moveTo>
                <a:lnTo>
                  <a:pt x="2551212" y="0"/>
                </a:lnTo>
                <a:lnTo>
                  <a:pt x="2551212" y="548640"/>
                </a:lnTo>
                <a:lnTo>
                  <a:pt x="3036962" y="548640"/>
                </a:lnTo>
                <a:cubicBezTo>
                  <a:pt x="3087464" y="548640"/>
                  <a:pt x="3128404" y="507700"/>
                  <a:pt x="3128404" y="457198"/>
                </a:cubicBezTo>
                <a:lnTo>
                  <a:pt x="3128404" y="91442"/>
                </a:lnTo>
                <a:cubicBezTo>
                  <a:pt x="3128404" y="40940"/>
                  <a:pt x="3087464" y="0"/>
                  <a:pt x="3036962" y="0"/>
                </a:cubicBezTo>
                <a:close/>
              </a:path>
            </a:pathLst>
          </a:custGeom>
          <a:blipFill rotWithShape="1">
            <a:blip r:embed="rId4">
              <a:alphaModFix/>
            </a:blip>
            <a:tile tx="0" ty="-457200" sx="25000" sy="25000" flip="none" algn="t"/>
          </a:blipFill>
          <a:ln w="25400" cap="rnd" cmpd="sng">
            <a:solidFill>
              <a:srgbClr val="0C0C0C"/>
            </a:solidFill>
            <a:prstDash val="solid"/>
            <a:round/>
            <a:headEnd type="none" w="sm" len="sm"/>
            <a:tailEnd type="none" w="sm" len="sm"/>
          </a:ln>
        </p:spPr>
        <p:txBody>
          <a:bodyPr spcFirstLastPara="1" wrap="square" lIns="0" tIns="137150" rIns="0" bIns="0" anchor="b" anchorCtr="0">
            <a:noAutofit/>
          </a:bodyPr>
          <a:lstStyle/>
          <a:p>
            <a:pPr marL="0" marR="0" lvl="0" indent="0" algn="ctr" rtl="0">
              <a:spcBef>
                <a:spcPts val="0"/>
              </a:spcBef>
              <a:spcAft>
                <a:spcPts val="0"/>
              </a:spcAft>
              <a:buNone/>
            </a:pPr>
            <a:r>
              <a:rPr lang="en-US" sz="3000" b="1">
                <a:solidFill>
                  <a:srgbClr val="FFFFFF"/>
                </a:solidFill>
                <a:latin typeface="Libre Franklin"/>
                <a:ea typeface="Libre Franklin"/>
                <a:cs typeface="Libre Franklin"/>
                <a:sym typeface="Libre Franklin"/>
              </a:rPr>
              <a:t>TEAM 1</a:t>
            </a:r>
            <a:endParaRPr sz="3000" b="1">
              <a:solidFill>
                <a:srgbClr val="FFFFFF"/>
              </a:solidFill>
              <a:latin typeface="Libre Franklin"/>
              <a:ea typeface="Libre Franklin"/>
              <a:cs typeface="Libre Franklin"/>
              <a:sym typeface="Libre Franklin"/>
            </a:endParaRPr>
          </a:p>
        </p:txBody>
      </p:sp>
      <p:sp>
        <p:nvSpPr>
          <p:cNvPr id="159" name="Google Shape;159;p18"/>
          <p:cNvSpPr/>
          <p:nvPr/>
        </p:nvSpPr>
        <p:spPr>
          <a:xfrm>
            <a:off x="6144479" y="2837632"/>
            <a:ext cx="1028700" cy="614765"/>
          </a:xfrm>
          <a:prstGeom prst="roundRect">
            <a:avLst>
              <a:gd name="adj" fmla="val 13950"/>
            </a:avLst>
          </a:prstGeom>
          <a:blipFill rotWithShape="1">
            <a:blip r:embed="rId5">
              <a:alphaModFix/>
            </a:blip>
            <a:stretch>
              <a:fillRect l="-100000" t="-4997" b="-139986"/>
            </a:stretch>
          </a:blip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Verdana"/>
                <a:ea typeface="Verdana"/>
                <a:cs typeface="Verdana"/>
                <a:sym typeface="Verdana"/>
              </a:rPr>
              <a:t>0</a:t>
            </a:r>
            <a:endParaRPr sz="3000" b="1">
              <a:solidFill>
                <a:schemeClr val="lt1"/>
              </a:solidFill>
              <a:latin typeface="Verdana"/>
              <a:ea typeface="Verdana"/>
              <a:cs typeface="Verdana"/>
              <a:sym typeface="Verdana"/>
            </a:endParaRPr>
          </a:p>
        </p:txBody>
      </p:sp>
      <p:sp>
        <p:nvSpPr>
          <p:cNvPr id="160" name="Google Shape;160;p18"/>
          <p:cNvSpPr/>
          <p:nvPr/>
        </p:nvSpPr>
        <p:spPr>
          <a:xfrm flipH="1">
            <a:off x="1948924" y="2837632"/>
            <a:ext cx="1028700" cy="614765"/>
          </a:xfrm>
          <a:prstGeom prst="roundRect">
            <a:avLst>
              <a:gd name="adj" fmla="val 13950"/>
            </a:avLst>
          </a:prstGeom>
          <a:blipFill rotWithShape="1">
            <a:blip r:embed="rId5">
              <a:alphaModFix/>
            </a:blip>
            <a:stretch>
              <a:fillRect l="-100000" t="-4997" b="-139986"/>
            </a:stretch>
          </a:blip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Verdana"/>
                <a:ea typeface="Verdana"/>
                <a:cs typeface="Verdana"/>
                <a:sym typeface="Verdana"/>
              </a:rPr>
              <a:t>0</a:t>
            </a:r>
            <a:endParaRPr sz="3000" b="1">
              <a:solidFill>
                <a:schemeClr val="lt1"/>
              </a:solidFill>
              <a:latin typeface="Verdana"/>
              <a:ea typeface="Verdana"/>
              <a:cs typeface="Verdana"/>
              <a:sym typeface="Verdana"/>
            </a:endParaRPr>
          </a:p>
        </p:txBody>
      </p:sp>
      <p:sp>
        <p:nvSpPr>
          <p:cNvPr id="161" name="Google Shape;161;p18"/>
          <p:cNvSpPr txBox="1"/>
          <p:nvPr/>
        </p:nvSpPr>
        <p:spPr>
          <a:xfrm>
            <a:off x="1081301" y="210919"/>
            <a:ext cx="69813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Verdana"/>
                <a:ea typeface="Verdana"/>
                <a:cs typeface="Verdana"/>
                <a:sym typeface="Verdana"/>
              </a:rPr>
              <a:t>Break up into TWO teams!</a:t>
            </a:r>
            <a:endParaRPr sz="1800" dirty="0">
              <a:solidFill>
                <a:schemeClr val="lt1"/>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901</TotalTime>
  <Words>8653</Words>
  <Application>Microsoft Office PowerPoint</Application>
  <PresentationFormat>On-screen Show (4:3)</PresentationFormat>
  <Paragraphs>563</Paragraphs>
  <Slides>35</Slides>
  <Notes>35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Segoe UI</vt:lpstr>
      <vt:lpstr>Impact</vt:lpstr>
      <vt:lpstr>Franklin Gothic Demi Cond</vt:lpstr>
      <vt:lpstr>Aptos</vt:lpstr>
      <vt:lpstr>Open Sans</vt:lpstr>
      <vt:lpstr>Calibri</vt:lpstr>
      <vt:lpstr>Arial Black</vt:lpstr>
      <vt:lpstr>Atma</vt:lpstr>
      <vt:lpstr>Verdana</vt:lpstr>
      <vt:lpstr>Atma Bold</vt:lpstr>
      <vt:lpstr>Libre Franklin</vt:lpstr>
      <vt:lpstr>Arial</vt:lpstr>
      <vt:lpstr>Caveat Brush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25</cp:revision>
  <dcterms:modified xsi:type="dcterms:W3CDTF">2025-08-25T18:15:23Z</dcterms:modified>
</cp:coreProperties>
</file>