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54"/>
  </p:notesMasterIdLst>
  <p:sldIdLst>
    <p:sldId id="2146847488" r:id="rId3"/>
    <p:sldId id="394" r:id="rId4"/>
    <p:sldId id="427" r:id="rId5"/>
    <p:sldId id="258" r:id="rId6"/>
    <p:sldId id="41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442" r:id="rId42"/>
    <p:sldId id="415" r:id="rId43"/>
    <p:sldId id="461" r:id="rId44"/>
    <p:sldId id="2146847486" r:id="rId45"/>
    <p:sldId id="422" r:id="rId46"/>
    <p:sldId id="423" r:id="rId47"/>
    <p:sldId id="424" r:id="rId48"/>
    <p:sldId id="418" r:id="rId49"/>
    <p:sldId id="2146847485" r:id="rId50"/>
    <p:sldId id="2146847489" r:id="rId51"/>
    <p:sldId id="463" r:id="rId52"/>
    <p:sldId id="462" r:id="rId53"/>
  </p:sldIdLst>
  <p:sldSz cx="9144000" cy="6858000" type="screen4x3"/>
  <p:notesSz cx="7102475" cy="9388475"/>
  <p:embeddedFontLst>
    <p:embeddedFont>
      <p:font typeface="Atma" panose="020B0604020202020204" charset="0"/>
      <p:regular r:id="rId55"/>
      <p:bold r:id="rId56"/>
      <p:italic r:id="rId57"/>
      <p:boldItalic r:id="rId58"/>
    </p:embeddedFont>
    <p:embeddedFont>
      <p:font typeface="Atma Bold" panose="020B0604020202020204" charset="0"/>
      <p:regular r:id="rId59"/>
      <p:bold r:id="rId60"/>
      <p:italic r:id="rId61"/>
      <p:boldItalic r:id="rId62"/>
    </p:embeddedFont>
    <p:embeddedFont>
      <p:font typeface="Caveat Brush" pitchFamily="2" charset="0"/>
      <p:regular r:id="rId63"/>
    </p:embeddedFont>
    <p:embeddedFont>
      <p:font typeface="Roboto" panose="02000000000000000000" pitchFamily="2"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832"/>
    <a:srgbClr val="BCE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47D8C-1F6B-4629-B707-1A05E05E3E25}" v="7" dt="2024-07-18T20:20:11.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50000" autoAdjust="0"/>
  </p:normalViewPr>
  <p:slideViewPr>
    <p:cSldViewPr snapToGrid="0">
      <p:cViewPr varScale="1">
        <p:scale>
          <a:sx n="41" d="100"/>
          <a:sy n="41" d="100"/>
        </p:scale>
        <p:origin x="610" y="2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BF747D8C-1F6B-4629-B707-1A05E05E3E25}"/>
    <pc:docChg chg="custSel addSld delSld modSld">
      <pc:chgData name="Tanya Shelburne" userId="5a8aca72b4acc242" providerId="LiveId" clId="{BF747D8C-1F6B-4629-B707-1A05E05E3E25}" dt="2024-07-18T20:20:35.639" v="188" actId="47"/>
      <pc:docMkLst>
        <pc:docMk/>
      </pc:docMkLst>
      <pc:sldChg chg="addSp del">
        <pc:chgData name="Tanya Shelburne" userId="5a8aca72b4acc242" providerId="LiveId" clId="{BF747D8C-1F6B-4629-B707-1A05E05E3E25}" dt="2024-07-18T20:06:29.971" v="1" actId="47"/>
        <pc:sldMkLst>
          <pc:docMk/>
          <pc:sldMk cId="0" sldId="397"/>
        </pc:sldMkLst>
        <pc:picChg chg="add">
          <ac:chgData name="Tanya Shelburne" userId="5a8aca72b4acc242" providerId="LiveId" clId="{BF747D8C-1F6B-4629-B707-1A05E05E3E25}" dt="2024-07-18T20:06:14.803" v="0"/>
          <ac:picMkLst>
            <pc:docMk/>
            <pc:sldMk cId="0" sldId="397"/>
            <ac:picMk id="9" creationId="{022BE8C8-8CC8-3CA9-281A-D295E9820707}"/>
          </ac:picMkLst>
        </pc:picChg>
      </pc:sldChg>
      <pc:sldChg chg="del">
        <pc:chgData name="Tanya Shelburne" userId="5a8aca72b4acc242" providerId="LiveId" clId="{BF747D8C-1F6B-4629-B707-1A05E05E3E25}" dt="2024-07-18T20:09:54.541" v="15" actId="47"/>
        <pc:sldMkLst>
          <pc:docMk/>
          <pc:sldMk cId="925111061" sldId="417"/>
        </pc:sldMkLst>
      </pc:sldChg>
      <pc:sldChg chg="modSp mod">
        <pc:chgData name="Tanya Shelburne" userId="5a8aca72b4acc242" providerId="LiveId" clId="{BF747D8C-1F6B-4629-B707-1A05E05E3E25}" dt="2024-07-18T20:18:18.568" v="186" actId="20577"/>
        <pc:sldMkLst>
          <pc:docMk/>
          <pc:sldMk cId="2084807432" sldId="418"/>
        </pc:sldMkLst>
        <pc:spChg chg="mod">
          <ac:chgData name="Tanya Shelburne" userId="5a8aca72b4acc242" providerId="LiveId" clId="{BF747D8C-1F6B-4629-B707-1A05E05E3E25}" dt="2024-07-18T20:18:18.568" v="186" actId="20577"/>
          <ac:spMkLst>
            <pc:docMk/>
            <pc:sldMk cId="2084807432" sldId="418"/>
            <ac:spMk id="11" creationId="{00000000-0000-0000-0000-000000000000}"/>
          </ac:spMkLst>
        </pc:spChg>
      </pc:sldChg>
      <pc:sldChg chg="del">
        <pc:chgData name="Tanya Shelburne" userId="5a8aca72b4acc242" providerId="LiveId" clId="{BF747D8C-1F6B-4629-B707-1A05E05E3E25}" dt="2024-07-18T20:07:06.194" v="2" actId="47"/>
        <pc:sldMkLst>
          <pc:docMk/>
          <pc:sldMk cId="0" sldId="2146847487"/>
        </pc:sldMkLst>
      </pc:sldChg>
      <pc:sldChg chg="modSp mod modNotesTx">
        <pc:chgData name="Tanya Shelburne" userId="5a8aca72b4acc242" providerId="LiveId" clId="{BF747D8C-1F6B-4629-B707-1A05E05E3E25}" dt="2024-07-18T20:11:34.309" v="175" actId="20577"/>
        <pc:sldMkLst>
          <pc:docMk/>
          <pc:sldMk cId="3479853196" sldId="2146847488"/>
        </pc:sldMkLst>
        <pc:spChg chg="mod">
          <ac:chgData name="Tanya Shelburne" userId="5a8aca72b4acc242" providerId="LiveId" clId="{BF747D8C-1F6B-4629-B707-1A05E05E3E25}" dt="2024-07-18T20:08:15.439" v="14" actId="1076"/>
          <ac:spMkLst>
            <pc:docMk/>
            <pc:sldMk cId="3479853196" sldId="2146847488"/>
            <ac:spMk id="9" creationId="{7C80D3C9-48DE-AB97-1DD4-C6A1149F2094}"/>
          </ac:spMkLst>
        </pc:spChg>
      </pc:sldChg>
      <pc:sldChg chg="modNotesTx">
        <pc:chgData name="Tanya Shelburne" userId="5a8aca72b4acc242" providerId="LiveId" clId="{BF747D8C-1F6B-4629-B707-1A05E05E3E25}" dt="2024-07-18T20:12:16.639" v="185" actId="20577"/>
        <pc:sldMkLst>
          <pc:docMk/>
          <pc:sldMk cId="39285154" sldId="2146847489"/>
        </pc:sldMkLst>
      </pc:sldChg>
      <pc:sldChg chg="add del">
        <pc:chgData name="Tanya Shelburne" userId="5a8aca72b4acc242" providerId="LiveId" clId="{BF747D8C-1F6B-4629-B707-1A05E05E3E25}" dt="2024-07-18T20:20:35.639" v="188" actId="47"/>
        <pc:sldMkLst>
          <pc:docMk/>
          <pc:sldMk cId="1474144234" sldId="21468474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4225" tIns="47100" rIns="94225" bIns="471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4225" tIns="47100" rIns="94225" bIns="471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6988"/>
            <a:ext cx="3078163" cy="469900"/>
          </a:xfrm>
          <a:prstGeom prst="rect">
            <a:avLst/>
          </a:prstGeom>
          <a:noFill/>
          <a:ln>
            <a:noFill/>
          </a:ln>
        </p:spPr>
        <p:txBody>
          <a:bodyPr spcFirstLastPara="1" wrap="square" lIns="94225" tIns="47100" rIns="94225" bIns="471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96133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HOW TO USE THE NOTES SECTION: Each slide in this presentation has a notes section that can help you deliver the presentation.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 KEY POINT let’s you know the most important message to convey and along with the text on the screen, that may be all the guidance an experienced county coordinator/tobacco expert may need to conduct the training effectively.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If any handouts or other resources are necessary for a given slide you will see a MATERIALS NEEDED section.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If modifications are needed to share a slide or conduct an activity for a virtual training, you will see a VIRTUAL MODIFICATION section.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The SCRIPT portion of each page will give you a sample script (</a:t>
            </a:r>
            <a:r>
              <a:rPr lang="en-US" i="1" dirty="0"/>
              <a:t>in italics</a:t>
            </a:r>
            <a:r>
              <a:rPr lang="en-US" dirty="0"/>
              <a:t>) of what you might say for each slide as well as instructions, if needed. DO NOT READ THE SCRIPT VERBATIM! Instead, use the script to practice the presentation and then adjust it as needed to make it your own. The script is simply meant to be a guide/suggestion!</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KEY POINT: All participants need to complete a pre assessment and sign the sign-in sheet.</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Participants can complete the pre assessment online with the QR code on this slide. This is the preferred method as it will save you time doing data entry after the training! (The slide now indicates “Breathe Refresher” so they know how to fill answer the first question regarding the type of training they are attending.) To encourage compliance you could have them indicate they are done or show you their completion screen and you could give them a handout, magnet, or other giveaway when they do. You still need to bring copies of the sign-in sheets and some printed out pre assessments in case participants prefer to complete a hard copy.  **If you choose NOT to have participants complete the assessment online, modify this slide by removing the QR code.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Participants can use another device to access the QR code on the screen and/or you can place the link in the chat box so they can complete it on the device they are using for the training. You may need to keep posting the link in the chat box as people enter the training since they may not be able to see earlier chat box entries. Ask participants to type DONE in the chat box to encourage compliance and assess completion. Here is the link to the pre assessment: https://www.surveymonkey.com/r/BreathePreAssessments  </a:t>
            </a:r>
            <a:endParaRPr lang="en-US" b="1" dirty="0"/>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Before we get started, I need everyone to complete a pre assessment. To access the survey, just open the camera in your smartphone and point it at the QR code on the screen to get the link. If you prefer to complete the assessment with pen and paper just let me know and I will bring you a hard copy.  I will also be asking you to complete a post-assessment at the end of the training, and these are important parts of our evaluation so I appreciate you completing them. There are also sign-in sheets being passed around. Please make sure you put your name and contact info on one of the sign-in sheets so we will have a record of everyone’s attendance and if you want to receive our monthly Breathe E-newsletter you can indicate that on the sign in as well.”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5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324" name="Google Shape;32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3891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332" name="Google Shape;332;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1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Most smokers start by the age of 21.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a:t>
            </a:r>
            <a:r>
              <a:rPr lang="en-US" b="0" i="1" dirty="0">
                <a:solidFill>
                  <a:srgbClr val="202124"/>
                </a:solidFill>
                <a:effectLst/>
                <a:latin typeface="Roboto" panose="02000000000000000000" pitchFamily="2" charset="0"/>
              </a:rPr>
              <a:t>About 95% of adult smokers begin smoking before they turn 21 so that is why preventing teens and young adults from starting is so critical.</a:t>
            </a:r>
            <a:r>
              <a:rPr lang="en-US" b="0" i="1" dirty="0"/>
              <a:t> (Team X) gets $200!”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55395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340" name="Google Shape;340;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1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6566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348" name="Google Shape;348;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Thirdhand smoke is especially dangerous for infants and children.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B. If you remember from our last training, Thirdhand smoke includes the toxins and chemicals left behind in a room or a car when someone smokes there. Because of the way infants breathe and the size of their developing lungs they actually take in 4 times the amount of chemicals that an adult would in the same space. That is why it is critical to educate parents about thirdhand smoke and encourage them not to smoke in places where children will later be. (Team X) gets $300!”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1162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356" name="Google Shape;356;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1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581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
        <p:nvSpPr>
          <p:cNvPr id="365" name="Google Shape;36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markets to youth with packaging that is similar to candy.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true! </a:t>
            </a:r>
            <a:r>
              <a:rPr lang="en-US" b="0" i="1" dirty="0">
                <a:solidFill>
                  <a:srgbClr val="202124"/>
                </a:solidFill>
                <a:effectLst/>
                <a:latin typeface="Roboto" panose="02000000000000000000" pitchFamily="2" charset="0"/>
              </a:rPr>
              <a:t>The tobacco industry targets young people and one of their strategies is to mimic the packaging of popular candy and other items that appeal to youth. These pictures show just a few examples of vape juice, chewing tobacco and cigarettes that look strikingly similar to candy!</a:t>
            </a:r>
            <a:r>
              <a:rPr lang="en-US" b="0" i="1" dirty="0"/>
              <a:t> (Team X) gets $100!”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635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1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377" name="Google Shape;377;p1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870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1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spends A LOT of money on marketing.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 tobacco industry spends 22.5 MILLION dollars every day to market their deadly products. I personally could think of a lot better ways to spend that money</a:t>
            </a:r>
            <a:r>
              <a:rPr lang="en-US" b="0" i="1" dirty="0">
                <a:solidFill>
                  <a:srgbClr val="202124"/>
                </a:solidFill>
                <a:effectLst/>
                <a:latin typeface="Roboto" panose="02000000000000000000" pitchFamily="2" charset="0"/>
              </a:rPr>
              <a:t>!</a:t>
            </a:r>
            <a:r>
              <a:rPr lang="en-US" b="0" i="1" dirty="0"/>
              <a:t> (Team X) gets $200!” </a:t>
            </a:r>
          </a:p>
          <a:p>
            <a:pPr marL="0" lvl="0" indent="0" algn="l" rtl="0">
              <a:spcBef>
                <a:spcPts val="0"/>
              </a:spcBef>
              <a:spcAft>
                <a:spcPts val="0"/>
              </a:spcAft>
              <a:buNone/>
            </a:pPr>
            <a:endParaRPr dirty="0"/>
          </a:p>
        </p:txBody>
      </p:sp>
      <p:sp>
        <p:nvSpPr>
          <p:cNvPr id="385" name="Google Shape;385;p1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593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1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394" name="Google Shape;394;p1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3754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 tobacco industry aggressively markets several marginalized populations.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 tobacco industry preys on several marginalized populations with aggressive marketing strategies in order to create life-long customers, which results in even greater health disparities. (Team X) gets $300!” </a:t>
            </a:r>
          </a:p>
          <a:p>
            <a:pPr marL="0" lvl="0" indent="0" algn="l" rtl="0">
              <a:spcBef>
                <a:spcPts val="0"/>
              </a:spcBef>
              <a:spcAft>
                <a:spcPts val="0"/>
              </a:spcAft>
              <a:buNone/>
            </a:pPr>
            <a:endParaRPr dirty="0"/>
          </a:p>
        </p:txBody>
      </p:sp>
      <p:sp>
        <p:nvSpPr>
          <p:cNvPr id="402" name="Google Shape;402;p1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780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Participants should know your name and a bit about your background and position.</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A sample Breathe kit and Quitline materials. (You can bring supplemental Breathe kit items if needed, but Breathe partners should have received kits during their Initial Breathe training.)</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Make plans with your site contact to deliver Quit Now Indiana materials either before or after the training to replenish their stock.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Personalize this slide with your information. Welcome everyone to the training, re-introduce yourself, and give a brief background on your experience, your organization, and your position. Bring materials to the training (supplemental breathe kits, Quitline materials, magnets etc.) but do not distribute them until the end of the training as some attendees will leave/not pay attention if materials are distrusted too early. </a:t>
            </a:r>
            <a:r>
              <a:rPr lang="en-US" i="1" dirty="0"/>
              <a:t>“I am back to provide a refresher course as we continue our on-going relationship with your organization and work together to promote healthy families. Today, rather than sit and listen to me talk about the dangers of tobacco I want to hear from you guys. I want to see what everyone remembers about tobacco and secondhand smoke and how you have been utilizing the Breathe program and any challenges you have had addressing this topic with your families. In order to do that I need your active participation…and we would all like to have a little fun too. Right?! To get everyone warmed up let’s start with a quick game of That’s Me!”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634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1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10" name="Google Shape;410;p1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67003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There is no safe amount of tobacco use during pregnancy.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There is no safe amount of tobacco use during pregnancy. But even if someone has smoked during part of their pregnancy it is always a good idea to stop now to help their baby have the healthiest outcome possible. (Team X) gets $100!” </a:t>
            </a:r>
          </a:p>
          <a:p>
            <a:pPr marL="0" lvl="0" indent="0" algn="l" rtl="0">
              <a:spcBef>
                <a:spcPts val="0"/>
              </a:spcBef>
              <a:spcAft>
                <a:spcPts val="0"/>
              </a:spcAft>
              <a:buNone/>
            </a:pPr>
            <a:endParaRPr dirty="0"/>
          </a:p>
        </p:txBody>
      </p:sp>
      <p:sp>
        <p:nvSpPr>
          <p:cNvPr id="418" name="Google Shape;418;p2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0426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2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26" name="Google Shape;426;p2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054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THC passes to babies through breastmilk.</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THC can pass to babies through breastmilk so we need to encourage those who are breastfeeding not to use marijuana. (Team X) gets $200!” </a:t>
            </a:r>
          </a:p>
          <a:p>
            <a:pPr marL="0" lvl="0" indent="0" algn="l" rtl="0">
              <a:spcBef>
                <a:spcPts val="0"/>
              </a:spcBef>
              <a:spcAft>
                <a:spcPts val="0"/>
              </a:spcAft>
              <a:buNone/>
            </a:pPr>
            <a:endParaRPr dirty="0"/>
          </a:p>
        </p:txBody>
      </p:sp>
      <p:sp>
        <p:nvSpPr>
          <p:cNvPr id="434" name="Google Shape;434;p2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696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1" name="Google Shape;441;p2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42" name="Google Shape;442;p2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3661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9" name="Google Shape;449;p2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Smoking during pregnancy can lead to asthma attacks, bronchitis, and ear infections.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all of the above. These are just some of the health problems children may face when exposed to secondhand smoke. (Team X) gets $300!” </a:t>
            </a:r>
          </a:p>
          <a:p>
            <a:pPr marL="0" lvl="0" indent="0" algn="l" rtl="0">
              <a:spcBef>
                <a:spcPts val="0"/>
              </a:spcBef>
              <a:spcAft>
                <a:spcPts val="0"/>
              </a:spcAft>
              <a:buNone/>
            </a:pPr>
            <a:endParaRPr dirty="0"/>
          </a:p>
        </p:txBody>
      </p:sp>
      <p:sp>
        <p:nvSpPr>
          <p:cNvPr id="450" name="Google Shape;450;p2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7970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7" name="Google Shape;457;p2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58" name="Google Shape;458;p2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344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2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Vaping is not a proven cessation method.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While you may hear of some people using e-cigarettes to help them quit smoking, vaping is not a proven cessation method, and many people end up becoming dual users and teens start vaping when they never would have started using traditional cigarettes. (Team X) gets $100!” </a:t>
            </a:r>
          </a:p>
          <a:p>
            <a:pPr marL="0" lvl="0" indent="0" algn="l" rtl="0">
              <a:spcBef>
                <a:spcPts val="0"/>
              </a:spcBef>
              <a:spcAft>
                <a:spcPts val="0"/>
              </a:spcAft>
              <a:buNone/>
            </a:pPr>
            <a:endParaRPr dirty="0"/>
          </a:p>
        </p:txBody>
      </p:sp>
      <p:sp>
        <p:nvSpPr>
          <p:cNvPr id="466" name="Google Shape;466;p2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0966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p2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74" name="Google Shape;474;p2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1662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2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not safe to use e-cigarettes around anyone.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D, none of the above. Anyone, even pets, who are around people who are vaping are exposed to the dangerous toxins in the aerosol that comes from these products. Of course, infants and children with developing lungs are especially susceptible to health problems from this exposure. (Team X) gets $200!” </a:t>
            </a:r>
          </a:p>
          <a:p>
            <a:pPr marL="0" lvl="0" indent="0" algn="l" rtl="0">
              <a:spcBef>
                <a:spcPts val="0"/>
              </a:spcBef>
              <a:spcAft>
                <a:spcPts val="0"/>
              </a:spcAft>
              <a:buNone/>
            </a:pPr>
            <a:endParaRPr dirty="0"/>
          </a:p>
        </p:txBody>
      </p:sp>
      <p:sp>
        <p:nvSpPr>
          <p:cNvPr id="482" name="Google Shape;482;p2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7974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DELETE THIS SLIDE IF CONDUCTING AN IN-PERSON TRAINING!</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KEY POINT: Go over housekeeping and expectations for the training.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a:t>
            </a:r>
            <a:r>
              <a:rPr lang="en-US" dirty="0"/>
              <a:t>Personalize this slide as needed.) </a:t>
            </a:r>
            <a:r>
              <a:rPr lang="en-US" i="1" dirty="0"/>
              <a:t>“But before we jump into our Breathe Refresher I want to go over a few housekeeping items. I want to make sure everyone is aware that the training is being recorded and I will share a link to the recording in a follow up email in a day or two should you want to watch it again or share it with someone on staff who may have missed the training. I do ask that you keep your videos on during the training so I can see everyone’s smiling faces and it will feel a bit more like we are actually in person, but do keep yourself on mute to minimize background noise and just unmute yourself when you want to share something or ask a question. If the name on the screen is not your name, please rename yourself, which will help us with attendance and knowing who everyone is. To rename yourself put your cursor in your box on the screen and click the blue box in the upper right corner with 3 dots in it and you should see the option to rename yourself. Do your best to minimize distractions around you and I do ask that you stay for the full 60 minute training. There will be several options to interact so feel free to use the chat box or raise your hand at any time, and I hope you will interact as it is way more fun when it’s not just me talking the whole time! If you have any issues during the training feel free to message the co-host and we will try to assist.”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39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9: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490" name="Google Shape;490;p29: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6648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30: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E-cigarettes emit an aerosol that is full of harmful chemicals.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false. Many people incorrectly think that vaping just creates harmless water vapor, but e-cigarettes actually produce aerosol that is full of harmful chemicals. (Team X) gets $300!” </a:t>
            </a:r>
          </a:p>
          <a:p>
            <a:pPr marL="0" lvl="0" indent="0" algn="l" rtl="0">
              <a:spcBef>
                <a:spcPts val="0"/>
              </a:spcBef>
              <a:spcAft>
                <a:spcPts val="0"/>
              </a:spcAft>
              <a:buNone/>
            </a:pPr>
            <a:endParaRPr dirty="0"/>
          </a:p>
        </p:txBody>
      </p:sp>
      <p:sp>
        <p:nvSpPr>
          <p:cNvPr id="499" name="Google Shape;499;p30: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8869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7" name="Google Shape;507;p31: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08" name="Google Shape;508;p31: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39137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32: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Quit Now Indiana is a free cessation resource that can be shared with parents.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A. Quit Now Indiana is a wonderful free resource that parents can use 24/7 to get help and support if they are ready to quit tobacco. (Team X) gets $100!” </a:t>
            </a:r>
          </a:p>
          <a:p>
            <a:pPr marL="0" lvl="0" indent="0" algn="l" rtl="0">
              <a:spcBef>
                <a:spcPts val="0"/>
              </a:spcBef>
              <a:spcAft>
                <a:spcPts val="0"/>
              </a:spcAft>
              <a:buNone/>
            </a:pPr>
            <a:endParaRPr dirty="0"/>
          </a:p>
        </p:txBody>
      </p:sp>
      <p:sp>
        <p:nvSpPr>
          <p:cNvPr id="516" name="Google Shape;516;p32: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0552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3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24" name="Google Shape;524;p3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133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1" name="Google Shape;531;p34: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Those with Indiana Medicaid coverage have access to lots of great tobacco cessation resources.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“That is true! Indiana Medicaid covers several forms of proven nicotine replacement products as well as prescription medications and counseling sessions.  (Team X) gets $200!” </a:t>
            </a:r>
          </a:p>
          <a:p>
            <a:pPr marL="0" lvl="0" indent="0" algn="l" rtl="0">
              <a:spcBef>
                <a:spcPts val="0"/>
              </a:spcBef>
              <a:spcAft>
                <a:spcPts val="0"/>
              </a:spcAft>
              <a:buNone/>
            </a:pPr>
            <a:endParaRPr dirty="0"/>
          </a:p>
        </p:txBody>
      </p:sp>
      <p:sp>
        <p:nvSpPr>
          <p:cNvPr id="532" name="Google Shape;532;p34: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06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9" name="Google Shape;539;p3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INSTRUCTIONS: Read the question out loud.</a:t>
            </a:r>
          </a:p>
          <a:p>
            <a:pPr marL="0" lvl="0" indent="0" algn="l" rtl="0">
              <a:spcBef>
                <a:spcPts val="0"/>
              </a:spcBef>
              <a:spcAft>
                <a:spcPts val="0"/>
              </a:spcAft>
              <a:buNone/>
            </a:pPr>
            <a:endParaRPr dirty="0"/>
          </a:p>
        </p:txBody>
      </p:sp>
      <p:sp>
        <p:nvSpPr>
          <p:cNvPr id="540" name="Google Shape;540;p3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07304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7" name="Google Shape;547;p3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often takes 8-11 quit attempts before someone quits for good.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b="0" i="1" dirty="0"/>
              <a:t>“The answer is C. Quitting smoking is not easy and it often takes 8-11 quit attempts before someone quits for good. All quit attempts are a step in the right direction so offer plenty of support along the way. (Team X) gets $300!” </a:t>
            </a:r>
          </a:p>
          <a:p>
            <a:pPr marL="0" lvl="0" indent="0" algn="l" rtl="0">
              <a:spcBef>
                <a:spcPts val="0"/>
              </a:spcBef>
              <a:spcAft>
                <a:spcPts val="0"/>
              </a:spcAft>
              <a:buNone/>
            </a:pPr>
            <a:endParaRPr dirty="0"/>
          </a:p>
        </p:txBody>
      </p:sp>
      <p:sp>
        <p:nvSpPr>
          <p:cNvPr id="548" name="Google Shape;548;p3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00117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5" name="Google Shape;555;p3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Identify whose job it is to help our communities become healthier and smoke/vape free.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Have participants type their guess into the chat box and then read the responses aloud and provide commentary and praise.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“It is now time for final Jeopardy! Each team get out a blank sheet of paper. When I share the question write your team’s answer down and wait until I ask you to hold it up.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b="0"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b="0" i="0" dirty="0"/>
              <a:t>(CLICK TO THE STATEMENT) </a:t>
            </a:r>
            <a:r>
              <a:rPr lang="en-US" b="0" i="1" dirty="0"/>
              <a:t>Helping our communities become healthier and smoke/vape free is WHOSE job? </a:t>
            </a:r>
            <a:r>
              <a:rPr lang="en-US" b="0" i="0" dirty="0"/>
              <a:t>(Give teams a minute to confer and write down their answer.)</a:t>
            </a:r>
            <a:r>
              <a:rPr lang="en-US" b="0" i="1" dirty="0"/>
              <a:t> (Team 1) what is your answer? (Team 2) please share your answer.”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dirty="0"/>
          </a:p>
        </p:txBody>
      </p:sp>
      <p:sp>
        <p:nvSpPr>
          <p:cNvPr id="556" name="Google Shape;556;p3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979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3" name="Google Shape;563;p3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It is everyone’s job to help our communities become healthier and smoke/vape free…and identify the Jeopardy winner.</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you chose to keep score, announce who had the highest score and offer a round of applause!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b="0" i="1" dirty="0"/>
              <a:t>“And the answer is…it is EVERYONE’S job to help our communities become healthier and smoke/vape free! We can all play a role in lowering the tobacco burden. Great job everybody! It looks like (Team X) is our Jeopardy winner!” </a:t>
            </a:r>
            <a:r>
              <a:rPr lang="en-US" b="0" i="0" dirty="0"/>
              <a:t>(If a team said it is OUR or MY responsibility let them know that counts too as that is the spirit of what we want them to get from Breathe. </a:t>
            </a:r>
            <a:r>
              <a:rPr lang="en-US" i="0" dirty="0"/>
              <a:t>Determine the winning team and shower them with praise!)</a:t>
            </a:r>
          </a:p>
          <a:p>
            <a:pPr marL="0" lvl="0" indent="0" algn="l" rtl="0">
              <a:spcBef>
                <a:spcPts val="0"/>
              </a:spcBef>
              <a:spcAft>
                <a:spcPts val="0"/>
              </a:spcAft>
              <a:buNone/>
            </a:pPr>
            <a:endParaRPr dirty="0"/>
          </a:p>
        </p:txBody>
      </p:sp>
      <p:sp>
        <p:nvSpPr>
          <p:cNvPr id="564" name="Google Shape;564;p3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38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3: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Get to know the participants with an interactive game.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Instruct the participants to wave their hands, type in the chat box, or use the reaction buttons to signify if each statement applies to them and provide commentary as appropriate. If it is a small group, you may even choose to have everyone unmute and just shout out that’s me when appropriate. Given that it is hard to look at the participants and the slide as the statements appear, you can print out a cheat sheet with the statements in order here: https://justbreathein.org/additional-resources/materials/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fun game will help me learn a bit more about who is in the room today. That’s Me is a super easy game. I’ll read a statement, which will also appear on the screen. When you hear that statement if it applies to you just stand up, throw your arms in the air, and shout That’s Me! The more you agree with the statement the louder I want to hear you! Sound good?  Ok, let’s go!” </a:t>
            </a:r>
            <a:r>
              <a:rPr lang="en-US" i="0" dirty="0"/>
              <a:t>(Flip through each statement and read it out loud as you learn about who is in the audience. Based on the amount of space and the ability of the participants you can ask them to actually stand for each statement or just throw their hands up as they say That’s Me! </a:t>
            </a:r>
            <a:r>
              <a:rPr lang="en-US" b="1" i="0" dirty="0"/>
              <a:t>For non-Head Start organizations you should personalize the first four statements to make them relevant.)</a:t>
            </a:r>
            <a:endParaRPr b="1" i="0" dirty="0"/>
          </a:p>
        </p:txBody>
      </p:sp>
      <p:sp>
        <p:nvSpPr>
          <p:cNvPr id="243" name="Google Shape;243;p3: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4756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Remind participants that they have access to lots of great Breathe resources.</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Sample Breathe kits with a Breathe flipchart, parent activity booklet, and children’s activity booklet in a bright green bag.</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“Now that we have all brushed up on our knowledge of tobacco and the importance of protecting children from second and thirdhand smoke, I want to remind you about all the Breathe resources you have access to that can aid in educating and supporting the families you work with. Hopefully you know where your Breathe kits are stored, but if not, talk to your leadership to find out and let me know if you need any replacement items. Your kits should contain 3 hard copy items. A flip chart that can be used one-on-one or with small groups of parents to provide education on a variety of tobacco related topics. You should also have the Parent Activities Booklet which includes 9 different activities that you can do with groups of parents to get them discussing tobacco related topics. There is also a Children’s Activities Booklet with 15 short activities focused on healthy bodies that work great with children ages 3-7.  All of the activities in these booklets require very little prep work or outside materials, so whether you work directly with parents or young children I hope you can think of ways to utilize some of these resources.”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3744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Arial"/>
              <a:buNone/>
            </a:pPr>
            <a:r>
              <a:rPr lang="en-US" dirty="0"/>
              <a:t>KEY POINT:  Trained Breathe partners can access all the Breathe materials online.</a:t>
            </a:r>
          </a:p>
          <a:p>
            <a:pPr marL="0" lvl="0" indent="0" algn="l" rtl="0">
              <a:lnSpc>
                <a:spcPct val="100000"/>
              </a:lnSpc>
              <a:spcBef>
                <a:spcPts val="0"/>
              </a:spcBef>
              <a:spcAft>
                <a:spcPts val="0"/>
              </a:spcAft>
              <a:buClr>
                <a:schemeClr val="dk1"/>
              </a:buClr>
              <a:buSzPts val="1200"/>
              <a:buFont typeface="Arial"/>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MATERIALS NEEDED: Print outs of the Partner QR code flyers that can be found here: https://justbreathein.org/for-partners/</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Place the link to the For Partners webpage in the chat box: https://justbreathein.org/for-partners/</a:t>
            </a:r>
          </a:p>
          <a:p>
            <a:pPr marL="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SCRIPT/INSTRUCTIONS: </a:t>
            </a:r>
            <a:r>
              <a:rPr lang="en-US" i="1" dirty="0"/>
              <a:t>“The three items I have shared so far are in the physical kits received at the Initial Breathe training. All three of those items as well as all the materials I’m about to share with you can also be accessed at the webpage on the screen. Don’t worry I’ll send you this link in a follow up email and I also brought some signs you can post with a QR code that will take you right to this webpage.”</a:t>
            </a:r>
            <a:endParaRPr lang="en-US" dirty="0"/>
          </a:p>
          <a:p>
            <a:pPr marL="0" marR="0" lvl="0" indent="0" algn="l" rtl="0">
              <a:lnSpc>
                <a:spcPct val="100000"/>
              </a:lnSpc>
              <a:spcBef>
                <a:spcPts val="0"/>
              </a:spcBef>
              <a:spcAft>
                <a:spcPts val="0"/>
              </a:spcAft>
              <a:buClr>
                <a:schemeClr val="dk1"/>
              </a:buClr>
              <a:buSzPts val="1200"/>
              <a:buFont typeface="Arial"/>
              <a:buNone/>
            </a:pPr>
            <a:endParaRPr lang="en-US" i="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224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Remind participants of all the Breathe materials accessible on the For Partners page.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(CLICK AGAIN TO BRING UP THE LIST OF MATERIALS) </a:t>
            </a:r>
            <a:r>
              <a:rPr lang="en-US" i="1" dirty="0"/>
              <a:t>“On that webpage you will find over 20 Parent Handouts on a variety of tobacco related topics that you can download and print or share electronically. There is also a Parent Journal with nearly 50 worksheets that you can print or email to parents and these worksheet can aid parents in things like goal setting for both those who use tobacco and those who are looking for help protecting their children from second and thirdhand smoke exposure. There are also lots of short videos, just 2-3 minutes each that help reinforce important tobacco education. Feel free to pull these up on an </a:t>
            </a:r>
            <a:r>
              <a:rPr lang="en-US" i="1" dirty="0" err="1"/>
              <a:t>ipad</a:t>
            </a:r>
            <a:r>
              <a:rPr lang="en-US" i="1" dirty="0"/>
              <a:t> to show to parents as appropriate or post them on your social media. Speaking of social media, the webpage also includes 12 ready to go graphics and accompanying text that you can post on your social media pages as a way to keep tobacco education on everyone’s radar. For the kids we also have a fun coloring book focused on healthy bodies. You can download and print the whole book or individual coloring sheets to use in the classroom or to send home. Many of the Breathe materials are also available in Spanish, so please access those materials if you are working with Spanish Speaking parents. And finally, we create a monthly Breathe 3-newsletter that we will send to your leadership and will also send it directly to anyone who indicated they would like to receive it on today’s sign in sheet. We hope that you will share the newsletter by forwarding it or copying and pasting sections of it into your own organization’s newsletter. I hope this quick overview of the Breathe materials was helpful and that each of you can find at least one or two resources that might be useful in your current role and that you will feel comfortable sharing. Please take a few minutes when you can to look through all the resources on the website.”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487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how Value Voting works.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Let participants know that since we are not all in the same room we will use hand gestures to signify their level of agreement with each statement. If they agree with the statement 100% then they can give a thumbs up. If they 100% disagree with that statement, they can give a thumbs down.  Or they can do a thumbs sideways or somewhere in between depending on their level of agreement with that statement. Demonstrate with your own hand gestures as you explain the hand signals and advise them to have their cameras on and use their actual hands rather than the reaction buttons. </a:t>
            </a:r>
            <a:r>
              <a:rPr lang="en-US" dirty="0"/>
              <a:t>Given that it is hard to look at the participants and the slide as the statements appear, you can print out a cheat sheet with </a:t>
            </a:r>
            <a:r>
              <a:rPr lang="en-US" dirty="0" err="1"/>
              <a:t>thethree</a:t>
            </a:r>
            <a:r>
              <a:rPr lang="en-US" dirty="0"/>
              <a:t> statements in order here: https://justbreathein.org/additional-resources/materials/  </a:t>
            </a:r>
            <a:r>
              <a:rPr lang="en-US" i="0" dirty="0"/>
              <a:t>Provide appropriate commentary as necessary and ask some people to expand on the reasoning behind their hand gesture by either unmuting and sharing or typing in the chat box.</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“Now we really want to dive into learning more about your experience with the Breathe materials and addressing tobacco with families over the past year. Whether you are using the materials on a regular basis, have used them just a few times, or you’ve tucked them away and never pulled them out, I think we can all learn from each other about how we are or are not addressing this topic with our families. So I’m going to ask for your active involvement again with Value Voting. Here is how value voting works. I will post a statement on the screen and read it out loud. If you agree with the statement 100% then I want you to move to the far right side of the room. If you 100% disagree with that statement, move to the far left of the room. Or you can stand anywhere in between depending on your level of agreement with that statement. Everybody understand? </a:t>
            </a:r>
            <a:r>
              <a:rPr lang="en-US" i="0" dirty="0"/>
              <a:t>(If there is not room for everyone to move around you can have everyone do a thumbs up, thumbs down, or thumbs sideways to indicate their level of agreement.)</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(CLICK TO BRING UP AND WHAT CAN WE LEARN FROM EACH OTHER?) </a:t>
            </a:r>
            <a:r>
              <a:rPr lang="en-US" i="1" dirty="0"/>
              <a:t>Like I said this will help me learn a bit more about your experience with Breathe, and you can also learn from each other!”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1997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Assess level of agreement with “I have experienced challenges talking to parents about tobacco in the past year”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“The first statement is ‘I have experienced challenges talking to parents about tobacco in the past year.’ If you are in 100% agreement with that statement make your way to the right side of the room. If you disagree completely with that statement move to the left side. Or stand somewhere in between.” </a:t>
            </a:r>
            <a:endParaRPr lang="en-US" dirty="0"/>
          </a:p>
          <a:p>
            <a:pPr marL="0" lvl="0" indent="0" algn="l" rtl="0">
              <a:spcBef>
                <a:spcPts val="0"/>
              </a:spcBef>
              <a:spcAft>
                <a:spcPts val="0"/>
              </a:spcAft>
              <a:buNone/>
            </a:pP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experiences provide helpful comments, validate that the challenges they faced are common and ask others to chime in as well. Some people may say they disagree with this statement because they haven’t had any conversations with parents about tobacco yet and this is fine. Let them know that is exactly why we do the refresher trainings!)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356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Assess level of agreement with “I have been successful talking to parents about tobacco use/secondhand smoke exposure in the past year OR I have found creative ways to share this information.”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“Great job! Get ready to move. Our second statement is ‘I have been successful talking to parents about tobacco use/secondhand smoke exposure in the past year OR I have found creative ways to share this information.’ If you are in 100% agreement with that statement make your way to the right side of the room. If you disagree completely with that statement move to the left side. Or stand somewhere in between.” </a:t>
            </a:r>
            <a:endParaRPr lang="en-US" dirty="0"/>
          </a:p>
          <a:p>
            <a:pPr marL="0" lvl="0" indent="0" algn="l" rtl="0">
              <a:spcBef>
                <a:spcPts val="0"/>
              </a:spcBef>
              <a:spcAft>
                <a:spcPts val="0"/>
              </a:spcAft>
              <a:buNone/>
            </a:pP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experiences/ideas provide helpful comments, validate those who have had success or used creative strategies, and encourage the others to think about if those same strategies might work for them or if they can help support each other.)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7342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Assess level of agreement with “I have some ideas for how we could address tobacco with the families we serve” and validate everyone’s comments.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“Awesome! For our last statement decide how much you agree with this statement. ‘I have some ideas for how we could address tobacco with the families we serve.’ Go ahead and move around the room to show your level of agreement for that statement. </a:t>
            </a:r>
            <a:r>
              <a:rPr lang="en-US" dirty="0"/>
              <a:t>(Once everyone has moved to their chosen spot, start with one side of the room and ask 1 or 2 people to state why they chose to stand there. Then flip to the opposite side and inquire about their choice. Then ask a few people who chose to be somewhere in the middle what their reason was. As people share their experiences provide support and encouragement for the ideas they share and ask others to chime in if they support those ideas. Be ready to share your own ideas as well that go beyond just having one on one conversations with parents about tobacco such as sharing information on social media, creating a bulletin board about Quit </a:t>
            </a:r>
            <a:r>
              <a:rPr lang="en-US" dirty="0" err="1"/>
              <a:t>NowIndiana</a:t>
            </a:r>
            <a:r>
              <a:rPr lang="en-US" dirty="0"/>
              <a:t>, sending parent handouts home in back packs, adding tobacco related questions to intake forms, or other strategies you have heard similar partners use.) </a:t>
            </a:r>
            <a:r>
              <a:rPr lang="en-US" i="1" dirty="0"/>
              <a:t>You guys did a great job with that activity and I’m excited about all the ideas you have for how your organization can continue to use the Breathe materials and promote healthy families. Thank you!”</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478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Parent surveys provide us with critical data and there is an incentive for parents to participate.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Parent survey cards in English and/or Spanish (which may be requested through the Breathe Kit Request link: https://www.surveymonkey.com/r/BreatheKitRequestForm), print out of the Parent Survey QR Code Sheets or hard copies of the surveys (which can be downloaded here: https://justbreathein.org/additional-resources/materials/)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 also want to tell you a bit more about the parent surveys we are conducting and ask for your support in having parents complete them. These surveys help us collect critical data from parents about tobacco use and secondhand smoke exposure. Parents can complete the short survey at any time this year and they can be done before or after tobacco education is completed so do whatever works best for you. I can supply hard copies of the survey if you want to hand them out at a parent meeting or during your enrollment process. Then you would simply return the completed surveys to me or you can share the link to the survey and parents can complete the surveys online. You can send out the links to the parent survey in a newsletter or email communications or post a flyer or distribute these cards with QR codes that link to the survey in both English and Spanish. As an incentive, parents who complete the survey will be entered into our quarterly drawing to win a $50 Walmart gift card, as long as they provide their contact information. And we will follow up with those who indicate they want help with quitting, if they want to give their contact information. You can find all the details about the parent surveys on the link with all the Breathe resources..”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26210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 am happy to answer any questions now or in the future.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Check the chat box for any questions that may have been posted during the training and let participants know they can post questions in the chat box or unmute to ask questions now.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“Awesome job today! I am encouraged to hear all the ways you are already supporting the families you serve and the new ideas that were generated in today’s Breathe Refresher. We are just about done with the training, but I would love to answer any additional questions you may have. And as you continue implementing Breathe please do not hesitate to reach out with questions as they come up.”</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747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All participants need to complete a post assessment.</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MATERIALS NEEDED: Participants can complete the post assessment online with the QR code on this slide. This is the preferred method as it will save you time doing data entry after the training! (The slide now indicates “Breathe Refresher” so they know how to fill answer the first question regarding the type of training they attended.) To encourage compliance you could have them indicate they are done or show you their completion screen and you could give them a handout, magnet, or other giveaway when they do. You still need to bring some printed out post assessments, preferable on a different color of paper, in case participants prefer to complete a hard copy. The Post Assessment can be downloaded from this webpage: https://justbreathein.org/additional-resources/materials/  **If you choose NOT to have participants complete the assessment online, modify this slide by removing the QR code.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Participants can use another device to access the QR code on the screen and/or you can place the link in the chat box so they can complete it on the device they are using for the training. Ask participants to type DONE in the chat box to encourage compliance and assess completion. Here is the link to the post assessment: https://www.surveymonkey.com/r/BreathePostAssessments</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lvl="0" indent="0" algn="l" rtl="0">
              <a:spcBef>
                <a:spcPts val="0"/>
              </a:spcBef>
              <a:spcAft>
                <a:spcPts val="0"/>
              </a:spcAft>
              <a:buClr>
                <a:schemeClr val="dk1"/>
              </a:buClr>
              <a:buSzPts val="1200"/>
              <a:buFont typeface="Arial"/>
              <a:buNone/>
            </a:pPr>
            <a:r>
              <a:rPr lang="en-US" dirty="0"/>
              <a:t>SCRIPT: “</a:t>
            </a:r>
            <a:r>
              <a:rPr lang="en-US" i="1" dirty="0"/>
              <a:t>Thank you for participating in today’s Breathe training! Before we wrap up, I need everyone to complete the post assessment. Once you have completed the post assessment please bring it to me/hold it up and I will give you </a:t>
            </a:r>
            <a:r>
              <a:rPr lang="en-US" i="0" dirty="0"/>
              <a:t>(a magnet, certificate of completion, or whatever handout you choose)</a:t>
            </a:r>
            <a:r>
              <a:rPr lang="en-US" i="1" dirty="0"/>
              <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032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Set the stage for this training being a refresher.</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“Now that I know a bit more about all of you, let’s see how much you remember from our last training. Of course if I expect you to talk to parents about tobacco use and secondhand smoke then you need to be aware of some basic information on this topic. I realize not everyone attended the previous training and you have all slept since then, so just do your best! We are going to have a little fun with this…and play Jeopardy!!! I’m guessing we may have at least a few competitive people in this group so this should be fun!”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639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Participants can pick up Quit Now Indiana materials and should expect a follow up survey in one month.</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“After you complete the post assessment you can pick up Quit Now Indiana handouts/parent survey cards/QR code flyers/supplemental Breathe materials. I’ll be sending a follow up email soon with the link to the webpage with all the digital materials as well as a certificate of completion for today’s training. Then expect an email in about a month from justbreatheindiana@gmail.com with our 1 month survey. Please complete that survey when you get it as it really helps us gain feedback to evaluate and improve the Breathe program.”</a:t>
            </a:r>
            <a:endParaRPr lang="en-US" sz="1200" b="0" i="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057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Share contact information.</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(Personalize this slide with your contact information.) </a:t>
            </a:r>
            <a:r>
              <a:rPr lang="en-US" i="1" dirty="0"/>
              <a:t>“Thank you so much for participating in today’s Breathe Refresher. It was my pleasure to get to see all of you again and meet the new staff. I know that working with families on this topic may not be easy, but I hope this training reinvigorated you and that you have even more ideas for how utilize the Breathe materials. As always, please reach out to me any time you have questions or great ideas and want to share your successes!”  </a:t>
            </a:r>
            <a:endParaRPr lang="en-US" sz="1200" b="0" i="0" dirty="0">
              <a:solidFill>
                <a:schemeClr val="dk1"/>
              </a:solidFill>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5923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5: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structure for how to play Jeopardy.</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VIRTUAL MODIFICATION: </a:t>
            </a:r>
            <a:r>
              <a:rPr lang="en-US" i="0" dirty="0"/>
              <a:t>With virtual Jeopardy everyone gets to play as individuals. Instruct participants to use the chat box to answer the questions and let them know that both speed and accuracy count. For multiple choice, tell them to just type the letter that corresponds with the correct answer into the chat box. For true or false they can just type T or F. It helps to have a co-trainer who determines who gets the correct answer in first and keeps score...or you can decide just to play for fun and not keep score. You can find a tracking sheet to help you keep score here: https://justbreathein.org/additional-resources/materials/</a:t>
            </a:r>
            <a:endParaRPr lang="en-US" dirty="0"/>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“This is a modified version of Jeopardy, played with teams. Everyone on this side of the room will be on one team and this .side will be on the other team. Decide who will be your team’s spokesperson and pick a name for your team. The team leader with the closest birthday will go first. Then we will take turns going back and forth between the two teams and you don’t have to worry about answering in the form of a question for this version of Jeopardy! (</a:t>
            </a:r>
            <a:r>
              <a:rPr lang="en-US" i="0" dirty="0"/>
              <a:t>After diving the participants into two teams, ask for a volunteer or have your co-trainer record the score on newsprint or a dry erase board. After each answer is revealed, you can fill in some additional info on that particular topic and then click on the green house at the bottom of the screen to return to the list of categories/questions and alternate between teams to select and answer a question. Questions already completed will change to Orange. Or instead of clicking the house to go back to the main screen, you can just click through all the slides and go in order. Determine how much time you have to play the game and stop when that time is up and do the Final Jeopardy question. You may or may get through all the questions and that is fine.)</a:t>
            </a:r>
            <a:endParaRPr i="0" dirty="0"/>
          </a:p>
        </p:txBody>
      </p:sp>
      <p:sp>
        <p:nvSpPr>
          <p:cNvPr id="275" name="Google Shape;275;p5: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0557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6: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80" name="Google Shape;280;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6: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Review the Jeopardy Game Board.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have five categories on the game board with options for $100, $200, and $300 questions for each one. (Team one) will go first. Which question would you like?” </a:t>
            </a:r>
            <a:r>
              <a:rPr lang="en-US" i="0" dirty="0"/>
              <a:t>(Click on the category and dollar amount they choose to go to that question.)</a:t>
            </a:r>
            <a:endParaRPr i="0" dirty="0"/>
          </a:p>
        </p:txBody>
      </p:sp>
    </p:spTree>
    <p:extLst>
      <p:ext uri="{BB962C8B-B14F-4D97-AF65-F5344CB8AC3E}">
        <p14:creationId xmlns:p14="http://schemas.microsoft.com/office/powerpoint/2010/main" val="2323811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307" name="Google Shape;307;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7: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dirty="0"/>
              <a:t>INSTRUCTIONS: Read the question out loud.</a:t>
            </a:r>
            <a:endParaRPr dirty="0"/>
          </a:p>
        </p:txBody>
      </p:sp>
    </p:spTree>
    <p:extLst>
      <p:ext uri="{BB962C8B-B14F-4D97-AF65-F5344CB8AC3E}">
        <p14:creationId xmlns:p14="http://schemas.microsoft.com/office/powerpoint/2010/main" val="100922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8:notes"/>
          <p:cNvSpPr txBox="1">
            <a:spLocks noGrp="1"/>
          </p:cNvSpPr>
          <p:nvPr>
            <p:ph type="sldNum" idx="12"/>
          </p:nvPr>
        </p:nvSpPr>
        <p:spPr>
          <a:xfrm>
            <a:off x="4022725" y="8916988"/>
            <a:ext cx="3078163" cy="469900"/>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315" name="Google Shape;315;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6" name="Google Shape;316;p8:notes"/>
          <p:cNvSpPr txBox="1">
            <a:spLocks noGrp="1"/>
          </p:cNvSpPr>
          <p:nvPr>
            <p:ph type="body" idx="1"/>
          </p:nvPr>
        </p:nvSpPr>
        <p:spPr>
          <a:xfrm>
            <a:off x="709613" y="4459288"/>
            <a:ext cx="5683250" cy="4224337"/>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Arial"/>
              <a:buNone/>
            </a:pPr>
            <a:r>
              <a:rPr lang="en-US" dirty="0"/>
              <a:t>KEY POINT: While traditional cigarette smoking has gone down there is still work to be done, especially with e-cigarettes.</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“That is true! There has been a lot of great progress as people have learned about the danger of smoking and laws have been put in place to restrict some forms of tobacco marketing and to protect people from secondhand smoke exposure. But there is still work to be done, and especially with the recent growth of e-cigarettes and vaping. </a:t>
            </a:r>
            <a:r>
              <a:rPr lang="en-US" i="0" dirty="0"/>
              <a:t>(Team X) </a:t>
            </a:r>
            <a:r>
              <a:rPr lang="en-US" i="1" dirty="0"/>
              <a:t>gets $100!” </a:t>
            </a:r>
            <a:endParaRPr dirty="0"/>
          </a:p>
        </p:txBody>
      </p:sp>
    </p:spTree>
    <p:extLst>
      <p:ext uri="{BB962C8B-B14F-4D97-AF65-F5344CB8AC3E}">
        <p14:creationId xmlns:p14="http://schemas.microsoft.com/office/powerpoint/2010/main" val="277951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grpSp>
        <p:nvGrpSpPr>
          <p:cNvPr id="102" name="Google Shape;102;p14"/>
          <p:cNvGrpSpPr/>
          <p:nvPr/>
        </p:nvGrpSpPr>
        <p:grpSpPr>
          <a:xfrm>
            <a:off x="-7938" y="-7938"/>
            <a:ext cx="9169401" cy="6873876"/>
            <a:chOff x="-8466" y="-8468"/>
            <a:chExt cx="9169804" cy="6874935"/>
          </a:xfrm>
        </p:grpSpPr>
        <p:cxnSp>
          <p:nvCxnSpPr>
            <p:cNvPr id="103" name="Google Shape;103;p14"/>
            <p:cNvCxnSpPr/>
            <p:nvPr/>
          </p:nvCxnSpPr>
          <p:spPr>
            <a:xfrm rot="10800000" flipH="1">
              <a:off x="5130498"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104" name="Google Shape;104;p14"/>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105" name="Google Shape;105;p14"/>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6638689" y="3919613"/>
              <a:ext cx="2513123"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09" name="Google Shape;109;p14"/>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8059565"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8466" y="-8468"/>
              <a:ext cx="863639" cy="5698416"/>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113" name="Google Shape;113;p14"/>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115" name="Google Shape;115;p1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0" y="158750"/>
            <a:ext cx="8229600" cy="125888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dt" idx="10"/>
          </p:nvPr>
        </p:nvSpPr>
        <p:spPr>
          <a:xfrm>
            <a:off x="457200" y="6243638"/>
            <a:ext cx="21336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6553200" y="6243638"/>
            <a:ext cx="21336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6"/>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1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7" name="Google Shape;137;p18"/>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138" name="Google Shape;138;p1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44" name="Google Shape;144;p1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0" name="Google Shape;150;p20"/>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1" name="Google Shape;151;p20"/>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52" name="Google Shape;152;p20"/>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3" name="Google Shape;153;p2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2"/>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3" name="Google Shape;163;p22"/>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164" name="Google Shape;164;p22"/>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2"/>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3"/>
          <p:cNvSpPr>
            <a:spLocks noGrp="1"/>
          </p:cNvSpPr>
          <p:nvPr>
            <p:ph type="pic" idx="2"/>
          </p:nvPr>
        </p:nvSpPr>
        <p:spPr>
          <a:xfrm>
            <a:off x="609599" y="609600"/>
            <a:ext cx="6347714" cy="3845718"/>
          </a:xfrm>
          <a:prstGeom prst="rect">
            <a:avLst/>
          </a:prstGeom>
          <a:noFill/>
          <a:ln>
            <a:noFill/>
          </a:ln>
        </p:spPr>
      </p:sp>
      <p:sp>
        <p:nvSpPr>
          <p:cNvPr id="170" name="Google Shape;170;p23"/>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1" name="Google Shape;171;p2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4"/>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77" name="Google Shape;177;p24"/>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80"/>
        <p:cNvGrpSpPr/>
        <p:nvPr/>
      </p:nvGrpSpPr>
      <p:grpSpPr>
        <a:xfrm>
          <a:off x="0" y="0"/>
          <a:ext cx="0" cy="0"/>
          <a:chOff x="0" y="0"/>
          <a:chExt cx="0" cy="0"/>
        </a:xfrm>
      </p:grpSpPr>
      <p:sp>
        <p:nvSpPr>
          <p:cNvPr id="181" name="Google Shape;181;p25"/>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2" name="Google Shape;182;p25"/>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83" name="Google Shape;183;p25"/>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5" name="Google Shape;185;p25"/>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86" name="Google Shape;186;p25"/>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5"/>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26"/>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6"/>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6"/>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95"/>
        <p:cNvGrpSpPr/>
        <p:nvPr/>
      </p:nvGrpSpPr>
      <p:grpSpPr>
        <a:xfrm>
          <a:off x="0" y="0"/>
          <a:ext cx="0" cy="0"/>
          <a:chOff x="0" y="0"/>
          <a:chExt cx="0" cy="0"/>
        </a:xfrm>
      </p:grpSpPr>
      <p:sp>
        <p:nvSpPr>
          <p:cNvPr id="196" name="Google Shape;196;p27"/>
          <p:cNvSpPr txBox="1"/>
          <p:nvPr/>
        </p:nvSpPr>
        <p:spPr>
          <a:xfrm>
            <a:off x="482600" y="790575"/>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7" name="Google Shape;197;p27"/>
          <p:cNvSpPr txBox="1"/>
          <p:nvPr/>
        </p:nvSpPr>
        <p:spPr>
          <a:xfrm>
            <a:off x="6748463" y="2886075"/>
            <a:ext cx="457200" cy="58578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C0E474"/>
                </a:solidFill>
                <a:latin typeface="Arial"/>
                <a:ea typeface="Arial"/>
                <a:cs typeface="Arial"/>
                <a:sym typeface="Arial"/>
              </a:rPr>
              <a:t>”</a:t>
            </a:r>
            <a:endParaRPr/>
          </a:p>
        </p:txBody>
      </p:sp>
      <p:sp>
        <p:nvSpPr>
          <p:cNvPr id="198" name="Google Shape;198;p2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0" name="Google Shape;200;p27"/>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1" name="Google Shape;201;p27"/>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7"/>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7"/>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8"/>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7" name="Google Shape;207;p28"/>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8" name="Google Shape;208;p28"/>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8"/>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8"/>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body" idx="1"/>
          </p:nvPr>
        </p:nvSpPr>
        <p:spPr>
          <a:xfrm rot="5400000">
            <a:off x="1843088" y="927100"/>
            <a:ext cx="3881437" cy="634841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4" name="Google Shape;214;p29"/>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29"/>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9"/>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rot="5400000">
            <a:off x="3840993" y="2745920"/>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body" idx="1"/>
          </p:nvPr>
        </p:nvSpPr>
        <p:spPr>
          <a:xfrm rot="5400000">
            <a:off x="581386" y="637813"/>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0" name="Google Shape;220;p30"/>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0"/>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0"/>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a:solidFill>
                  <a:srgbClr val="898989"/>
                </a:solidFill>
                <a:latin typeface="Verdana"/>
                <a:ea typeface="Verdana"/>
                <a:cs typeface="Verdana"/>
                <a:sym typeface="Verdana"/>
              </a:defRPr>
            </a:lvl1pPr>
            <a:lvl2pPr marL="0" marR="0" lvl="1" indent="0" algn="r">
              <a:spcBef>
                <a:spcPts val="0"/>
              </a:spcBef>
              <a:spcAft>
                <a:spcPts val="0"/>
              </a:spcAft>
              <a:buNone/>
              <a:defRPr sz="900">
                <a:solidFill>
                  <a:srgbClr val="898989"/>
                </a:solidFill>
                <a:latin typeface="Verdana"/>
                <a:ea typeface="Verdana"/>
                <a:cs typeface="Verdana"/>
                <a:sym typeface="Verdana"/>
              </a:defRPr>
            </a:lvl2pPr>
            <a:lvl3pPr marL="0" marR="0" lvl="2" indent="0" algn="r">
              <a:spcBef>
                <a:spcPts val="0"/>
              </a:spcBef>
              <a:spcAft>
                <a:spcPts val="0"/>
              </a:spcAft>
              <a:buNone/>
              <a:defRPr sz="900">
                <a:solidFill>
                  <a:srgbClr val="898989"/>
                </a:solidFill>
                <a:latin typeface="Verdana"/>
                <a:ea typeface="Verdana"/>
                <a:cs typeface="Verdana"/>
                <a:sym typeface="Verdana"/>
              </a:defRPr>
            </a:lvl3pPr>
            <a:lvl4pPr marL="0" marR="0" lvl="3" indent="0" algn="r">
              <a:spcBef>
                <a:spcPts val="0"/>
              </a:spcBef>
              <a:spcAft>
                <a:spcPts val="0"/>
              </a:spcAft>
              <a:buNone/>
              <a:defRPr sz="900">
                <a:solidFill>
                  <a:srgbClr val="898989"/>
                </a:solidFill>
                <a:latin typeface="Verdana"/>
                <a:ea typeface="Verdana"/>
                <a:cs typeface="Verdana"/>
                <a:sym typeface="Verdana"/>
              </a:defRPr>
            </a:lvl4pPr>
            <a:lvl5pPr marL="0" marR="0" lvl="4" indent="0" algn="r">
              <a:spcBef>
                <a:spcPts val="0"/>
              </a:spcBef>
              <a:spcAft>
                <a:spcPts val="0"/>
              </a:spcAft>
              <a:buNone/>
              <a:defRPr sz="900">
                <a:solidFill>
                  <a:srgbClr val="898989"/>
                </a:solidFill>
                <a:latin typeface="Verdana"/>
                <a:ea typeface="Verdana"/>
                <a:cs typeface="Verdana"/>
                <a:sym typeface="Verdana"/>
              </a:defRPr>
            </a:lvl5pPr>
            <a:lvl6pPr marL="0" marR="0" lvl="5" indent="0" algn="r">
              <a:spcBef>
                <a:spcPts val="0"/>
              </a:spcBef>
              <a:spcAft>
                <a:spcPts val="0"/>
              </a:spcAft>
              <a:buNone/>
              <a:defRPr sz="900">
                <a:solidFill>
                  <a:srgbClr val="898989"/>
                </a:solidFill>
                <a:latin typeface="Verdana"/>
                <a:ea typeface="Verdana"/>
                <a:cs typeface="Verdana"/>
                <a:sym typeface="Verdana"/>
              </a:defRPr>
            </a:lvl6pPr>
            <a:lvl7pPr marL="0" marR="0" lvl="6" indent="0" algn="r">
              <a:spcBef>
                <a:spcPts val="0"/>
              </a:spcBef>
              <a:spcAft>
                <a:spcPts val="0"/>
              </a:spcAft>
              <a:buNone/>
              <a:defRPr sz="900">
                <a:solidFill>
                  <a:srgbClr val="898989"/>
                </a:solidFill>
                <a:latin typeface="Verdana"/>
                <a:ea typeface="Verdana"/>
                <a:cs typeface="Verdana"/>
                <a:sym typeface="Verdana"/>
              </a:defRPr>
            </a:lvl7pPr>
            <a:lvl8pPr marL="0" marR="0" lvl="7" indent="0" algn="r">
              <a:spcBef>
                <a:spcPts val="0"/>
              </a:spcBef>
              <a:spcAft>
                <a:spcPts val="0"/>
              </a:spcAft>
              <a:buNone/>
              <a:defRPr sz="900">
                <a:solidFill>
                  <a:srgbClr val="898989"/>
                </a:solidFill>
                <a:latin typeface="Verdana"/>
                <a:ea typeface="Verdana"/>
                <a:cs typeface="Verdana"/>
                <a:sym typeface="Verdana"/>
              </a:defRPr>
            </a:lvl8pPr>
            <a:lvl9pPr marL="0" marR="0" lvl="8" indent="0" algn="r">
              <a:spcBef>
                <a:spcPts val="0"/>
              </a:spcBef>
              <a:spcAft>
                <a:spcPts val="0"/>
              </a:spcAft>
              <a:buNone/>
              <a:defRPr sz="9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325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
        <p:cNvGrpSpPr/>
        <p:nvPr/>
      </p:nvGrpSpPr>
      <p:grpSpPr>
        <a:xfrm>
          <a:off x="0" y="0"/>
          <a:ext cx="0" cy="0"/>
          <a:chOff x="0" y="0"/>
          <a:chExt cx="0" cy="0"/>
        </a:xfrm>
      </p:grpSpPr>
      <p:grpSp>
        <p:nvGrpSpPr>
          <p:cNvPr id="85" name="Google Shape;85;p13"/>
          <p:cNvGrpSpPr/>
          <p:nvPr/>
        </p:nvGrpSpPr>
        <p:grpSpPr>
          <a:xfrm>
            <a:off x="-7938" y="-7938"/>
            <a:ext cx="9169401" cy="6873876"/>
            <a:chOff x="-8467" y="-8468"/>
            <a:chExt cx="9169805" cy="6874935"/>
          </a:xfrm>
        </p:grpSpPr>
        <p:sp>
          <p:nvSpPr>
            <p:cNvPr id="86" name="Google Shape;86;p13"/>
            <p:cNvSpPr/>
            <p:nvPr/>
          </p:nvSpPr>
          <p:spPr>
            <a:xfrm>
              <a:off x="-8467" y="4013290"/>
              <a:ext cx="457221" cy="285317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13"/>
            <p:cNvCxnSpPr/>
            <p:nvPr/>
          </p:nvCxnSpPr>
          <p:spPr>
            <a:xfrm rot="10800000" flipH="1">
              <a:off x="5130497" y="4175239"/>
              <a:ext cx="4022902" cy="2683288"/>
            </a:xfrm>
            <a:prstGeom prst="straightConnector1">
              <a:avLst/>
            </a:prstGeom>
            <a:noFill/>
            <a:ln w="9525" cap="flat" cmpd="sng">
              <a:solidFill>
                <a:srgbClr val="D8D8D8"/>
              </a:solidFill>
              <a:prstDash val="solid"/>
              <a:round/>
              <a:headEnd type="none" w="sm" len="sm"/>
              <a:tailEnd type="none" w="sm" len="sm"/>
            </a:ln>
          </p:spPr>
        </p:cxnSp>
        <p:cxnSp>
          <p:nvCxnSpPr>
            <p:cNvPr id="88" name="Google Shape;88;p13"/>
            <p:cNvCxnSpPr/>
            <p:nvPr/>
          </p:nvCxnSpPr>
          <p:spPr>
            <a:xfrm>
              <a:off x="7041932" y="-529"/>
              <a:ext cx="1219254" cy="6859057"/>
            </a:xfrm>
            <a:prstGeom prst="straightConnector1">
              <a:avLst/>
            </a:prstGeom>
            <a:noFill/>
            <a:ln w="9525" cap="flat" cmpd="sng">
              <a:solidFill>
                <a:srgbClr val="BFBFBF"/>
              </a:solidFill>
              <a:prstDash val="solid"/>
              <a:round/>
              <a:headEnd type="none" w="sm" len="sm"/>
              <a:tailEnd type="none" w="sm" len="sm"/>
            </a:ln>
          </p:spPr>
        </p:cxnSp>
        <p:sp>
          <p:nvSpPr>
            <p:cNvPr id="89" name="Google Shape;89;p13"/>
            <p:cNvSpPr/>
            <p:nvPr/>
          </p:nvSpPr>
          <p:spPr>
            <a:xfrm>
              <a:off x="6891113" y="-529"/>
              <a:ext cx="2270225" cy="686699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05452" y="-8468"/>
              <a:ext cx="1947948" cy="6866996"/>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6638689" y="3919613"/>
              <a:ext cx="2513124" cy="2938915"/>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010180" y="-8468"/>
              <a:ext cx="2143219" cy="6866996"/>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93" name="Google Shape;93;p13"/>
            <p:cNvSpPr/>
            <p:nvPr/>
          </p:nvSpPr>
          <p:spPr>
            <a:xfrm>
              <a:off x="8296112" y="-8468"/>
              <a:ext cx="857288" cy="6866996"/>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8077027" y="-8468"/>
              <a:ext cx="1066847" cy="6866996"/>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8059564" y="4894488"/>
              <a:ext cx="1095423" cy="1964040"/>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3"/>
          <p:cNvSpPr txBox="1">
            <a:spLocks noGrp="1"/>
          </p:cNvSpPr>
          <p:nvPr>
            <p:ph type="title"/>
          </p:nvPr>
        </p:nvSpPr>
        <p:spPr>
          <a:xfrm>
            <a:off x="609600" y="609600"/>
            <a:ext cx="6348413"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2pPr>
            <a:lvl3pPr marR="0" lvl="2"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3pPr>
            <a:lvl4pPr marR="0" lvl="3"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4pPr>
            <a:lvl5pPr marR="0" lvl="4" algn="l" rtl="0">
              <a:spcBef>
                <a:spcPts val="0"/>
              </a:spcBef>
              <a:spcAft>
                <a:spcPts val="0"/>
              </a:spcAft>
              <a:buSzPts val="1400"/>
              <a:buNone/>
              <a:defRPr sz="3600" b="0" i="0" u="none" strike="noStrike" cap="none">
                <a:solidFill>
                  <a:schemeClr val="accen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7" name="Google Shape;97;p13"/>
          <p:cNvSpPr txBox="1">
            <a:spLocks noGrp="1"/>
          </p:cNvSpPr>
          <p:nvPr>
            <p:ph type="body" idx="1"/>
          </p:nvPr>
        </p:nvSpPr>
        <p:spPr>
          <a:xfrm>
            <a:off x="609600" y="2160588"/>
            <a:ext cx="6348413" cy="3881437"/>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404040"/>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404040"/>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404040"/>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404040"/>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8" name="Google Shape;98;p13"/>
          <p:cNvSpPr txBox="1">
            <a:spLocks noGrp="1"/>
          </p:cNvSpPr>
          <p:nvPr>
            <p:ph type="dt" idx="10"/>
          </p:nvPr>
        </p:nvSpPr>
        <p:spPr>
          <a:xfrm>
            <a:off x="5405438" y="6042025"/>
            <a:ext cx="68421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Google Shape;99;p13"/>
          <p:cNvSpPr txBox="1">
            <a:spLocks noGrp="1"/>
          </p:cNvSpPr>
          <p:nvPr>
            <p:ph type="ftr" idx="11"/>
          </p:nvPr>
        </p:nvSpPr>
        <p:spPr>
          <a:xfrm>
            <a:off x="609600" y="6042025"/>
            <a:ext cx="4622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0" name="Google Shape;100;p13"/>
          <p:cNvSpPr txBox="1">
            <a:spLocks noGrp="1"/>
          </p:cNvSpPr>
          <p:nvPr>
            <p:ph type="sldNum" idx="12"/>
          </p:nvPr>
        </p:nvSpPr>
        <p:spPr>
          <a:xfrm>
            <a:off x="6445250" y="6042025"/>
            <a:ext cx="51276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900" b="0" i="0" u="none" strike="noStrike" cap="none">
                <a:solidFill>
                  <a:schemeClr val="accent1"/>
                </a:solidFill>
                <a:latin typeface="Verdana"/>
                <a:ea typeface="Verdana"/>
                <a:cs typeface="Verdana"/>
                <a:sym typeface="Verdana"/>
              </a:defRPr>
            </a:lvl1pPr>
            <a:lvl2pPr marL="0" marR="0" lvl="1" indent="0" algn="r" rtl="0">
              <a:spcBef>
                <a:spcPts val="0"/>
              </a:spcBef>
              <a:spcAft>
                <a:spcPts val="0"/>
              </a:spcAft>
              <a:buNone/>
              <a:defRPr sz="900" b="0" i="0" u="none" strike="noStrike" cap="none">
                <a:solidFill>
                  <a:schemeClr val="accent1"/>
                </a:solidFill>
                <a:latin typeface="Verdana"/>
                <a:ea typeface="Verdana"/>
                <a:cs typeface="Verdana"/>
                <a:sym typeface="Verdana"/>
              </a:defRPr>
            </a:lvl2pPr>
            <a:lvl3pPr marL="0" marR="0" lvl="2" indent="0" algn="r" rtl="0">
              <a:spcBef>
                <a:spcPts val="0"/>
              </a:spcBef>
              <a:spcAft>
                <a:spcPts val="0"/>
              </a:spcAft>
              <a:buNone/>
              <a:defRPr sz="900" b="0" i="0" u="none" strike="noStrike" cap="none">
                <a:solidFill>
                  <a:schemeClr val="accent1"/>
                </a:solidFill>
                <a:latin typeface="Verdana"/>
                <a:ea typeface="Verdana"/>
                <a:cs typeface="Verdana"/>
                <a:sym typeface="Verdana"/>
              </a:defRPr>
            </a:lvl3pPr>
            <a:lvl4pPr marL="0" marR="0" lvl="3" indent="0" algn="r" rtl="0">
              <a:spcBef>
                <a:spcPts val="0"/>
              </a:spcBef>
              <a:spcAft>
                <a:spcPts val="0"/>
              </a:spcAft>
              <a:buNone/>
              <a:defRPr sz="900" b="0" i="0" u="none" strike="noStrike" cap="none">
                <a:solidFill>
                  <a:schemeClr val="accent1"/>
                </a:solidFill>
                <a:latin typeface="Verdana"/>
                <a:ea typeface="Verdana"/>
                <a:cs typeface="Verdana"/>
                <a:sym typeface="Verdana"/>
              </a:defRPr>
            </a:lvl4pPr>
            <a:lvl5pPr marL="0" marR="0" lvl="4" indent="0" algn="r" rtl="0">
              <a:spcBef>
                <a:spcPts val="0"/>
              </a:spcBef>
              <a:spcAft>
                <a:spcPts val="0"/>
              </a:spcAft>
              <a:buNone/>
              <a:defRPr sz="900" b="0" i="0" u="none" strike="noStrike" cap="none">
                <a:solidFill>
                  <a:schemeClr val="accent1"/>
                </a:solidFill>
                <a:latin typeface="Verdana"/>
                <a:ea typeface="Verdana"/>
                <a:cs typeface="Verdana"/>
                <a:sym typeface="Verdana"/>
              </a:defRPr>
            </a:lvl5pPr>
            <a:lvl6pPr marL="0" marR="0" lvl="5" indent="0" algn="r" rtl="0">
              <a:spcBef>
                <a:spcPts val="0"/>
              </a:spcBef>
              <a:spcAft>
                <a:spcPts val="0"/>
              </a:spcAft>
              <a:buNone/>
              <a:defRPr sz="900" b="0" i="0" u="none" strike="noStrike" cap="none">
                <a:solidFill>
                  <a:schemeClr val="accent1"/>
                </a:solidFill>
                <a:latin typeface="Verdana"/>
                <a:ea typeface="Verdana"/>
                <a:cs typeface="Verdana"/>
                <a:sym typeface="Verdana"/>
              </a:defRPr>
            </a:lvl6pPr>
            <a:lvl7pPr marL="0" marR="0" lvl="6" indent="0" algn="r" rtl="0">
              <a:spcBef>
                <a:spcPts val="0"/>
              </a:spcBef>
              <a:spcAft>
                <a:spcPts val="0"/>
              </a:spcAft>
              <a:buNone/>
              <a:defRPr sz="900" b="0" i="0" u="none" strike="noStrike" cap="none">
                <a:solidFill>
                  <a:schemeClr val="accent1"/>
                </a:solidFill>
                <a:latin typeface="Verdana"/>
                <a:ea typeface="Verdana"/>
                <a:cs typeface="Verdana"/>
                <a:sym typeface="Verdana"/>
              </a:defRPr>
            </a:lvl7pPr>
            <a:lvl8pPr marL="0" marR="0" lvl="7" indent="0" algn="r" rtl="0">
              <a:spcBef>
                <a:spcPts val="0"/>
              </a:spcBef>
              <a:spcAft>
                <a:spcPts val="0"/>
              </a:spcAft>
              <a:buNone/>
              <a:defRPr sz="900" b="0" i="0" u="none" strike="noStrike" cap="none">
                <a:solidFill>
                  <a:schemeClr val="accent1"/>
                </a:solidFill>
                <a:latin typeface="Verdana"/>
                <a:ea typeface="Verdana"/>
                <a:cs typeface="Verdana"/>
                <a:sym typeface="Verdana"/>
              </a:defRPr>
            </a:lvl8pPr>
            <a:lvl9pPr marL="0" marR="0" lvl="8" indent="0" algn="r" rtl="0">
              <a:spcBef>
                <a:spcPts val="0"/>
              </a:spcBef>
              <a:spcAft>
                <a:spcPts val="0"/>
              </a:spcAft>
              <a:buNone/>
              <a:defRPr sz="900" b="0"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svg"/><Relationship Id="rId4" Type="http://schemas.openxmlformats.org/officeDocument/2006/relationships/image" Target="../media/image11.svg"/><Relationship Id="rId9" Type="http://schemas.openxmlformats.org/officeDocument/2006/relationships/image" Target="../media/image1.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svg"/><Relationship Id="rId3" Type="http://schemas.openxmlformats.org/officeDocument/2006/relationships/image" Target="../media/image12.png"/><Relationship Id="rId7" Type="http://schemas.openxmlformats.org/officeDocument/2006/relationships/image" Target="../media/image25.jpg"/><Relationship Id="rId12"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image" Target="../media/image17.svg"/><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13.svg"/><Relationship Id="rId9" Type="http://schemas.openxmlformats.org/officeDocument/2006/relationships/image" Target="../media/image15.svg"/></Relationships>
</file>

<file path=ppt/slides/_rels/slide4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5.svg"/><Relationship Id="rId3" Type="http://schemas.openxmlformats.org/officeDocument/2006/relationships/image" Target="../media/image12.png"/><Relationship Id="rId7" Type="http://schemas.openxmlformats.org/officeDocument/2006/relationships/image" Target="../media/image28.png"/><Relationship Id="rId12"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17.svg"/><Relationship Id="rId10" Type="http://schemas.openxmlformats.org/officeDocument/2006/relationships/image" Target="../media/image31.png"/><Relationship Id="rId4" Type="http://schemas.openxmlformats.org/officeDocument/2006/relationships/image" Target="../media/image13.svg"/><Relationship Id="rId9" Type="http://schemas.openxmlformats.org/officeDocument/2006/relationships/image" Target="../media/image30.jpg"/><Relationship Id="rId1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svg"/><Relationship Id="rId4" Type="http://schemas.openxmlformats.org/officeDocument/2006/relationships/image" Target="../media/image11.svg"/><Relationship Id="rId9" Type="http://schemas.openxmlformats.org/officeDocument/2006/relationships/image" Target="../media/image1.png"/><Relationship Id="rId14" Type="http://schemas.openxmlformats.org/officeDocument/2006/relationships/image" Target="../media/image17.svg"/></Relationships>
</file>

<file path=ppt/slides/_rels/slide4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png"/><Relationship Id="rId12" Type="http://schemas.openxmlformats.org/officeDocument/2006/relationships/image" Target="../media/image17.sv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png"/><Relationship Id="rId12" Type="http://schemas.openxmlformats.org/officeDocument/2006/relationships/image" Target="../media/image17.sv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4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0.png"/><Relationship Id="rId7" Type="http://schemas.openxmlformats.org/officeDocument/2006/relationships/image" Target="../media/image1.png"/><Relationship Id="rId12" Type="http://schemas.openxmlformats.org/officeDocument/2006/relationships/image" Target="../media/image17.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4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svg"/><Relationship Id="rId4" Type="http://schemas.openxmlformats.org/officeDocument/2006/relationships/image" Target="../media/image11.svg"/><Relationship Id="rId9" Type="http://schemas.openxmlformats.org/officeDocument/2006/relationships/image" Target="../media/image1.png"/><Relationship Id="rId14" Type="http://schemas.openxmlformats.org/officeDocument/2006/relationships/image" Target="../media/image17.svg"/></Relationships>
</file>

<file path=ppt/slides/_rels/slide4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2.svg"/><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2.svg"/><Relationship Id="rId4" Type="http://schemas.openxmlformats.org/officeDocument/2006/relationships/image" Target="../media/image13.svg"/><Relationship Id="rId9" Type="http://schemas.openxmlformats.org/officeDocument/2006/relationships/image" Target="../media/image1.png"/><Relationship Id="rId14" Type="http://schemas.openxmlformats.org/officeDocument/2006/relationships/image" Target="../media/image17.svg"/></Relationships>
</file>

<file path=ppt/slides/_rels/slide5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mailto:tanyas@healthedpros.org" TargetMode="External"/><Relationship Id="rId1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5.svg"/><Relationship Id="rId17" Type="http://schemas.openxmlformats.org/officeDocument/2006/relationships/image" Target="../media/image34.jpg"/><Relationship Id="rId2" Type="http://schemas.openxmlformats.org/officeDocument/2006/relationships/notesSlide" Target="../notesSlides/notesSlide51.xml"/><Relationship Id="rId16" Type="http://schemas.openxmlformats.org/officeDocument/2006/relationships/image" Target="../media/image1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16.png"/><Relationship Id="rId10" Type="http://schemas.openxmlformats.org/officeDocument/2006/relationships/image" Target="../media/image2.svg"/><Relationship Id="rId19" Type="http://schemas.openxmlformats.org/officeDocument/2006/relationships/image" Target="../media/image36.png"/><Relationship Id="rId4" Type="http://schemas.openxmlformats.org/officeDocument/2006/relationships/image" Target="../media/image11.svg"/><Relationship Id="rId9" Type="http://schemas.openxmlformats.org/officeDocument/2006/relationships/image" Target="../media/image1.png"/><Relationship Id="rId14" Type="http://schemas.openxmlformats.org/officeDocument/2006/relationships/hyperlink" Target="mailto:delytec@healthedpro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4.xml"/><Relationship Id="rId18" Type="http://schemas.openxmlformats.org/officeDocument/2006/relationships/slide" Target="slide38.xml"/><Relationship Id="rId3" Type="http://schemas.openxmlformats.org/officeDocument/2006/relationships/slide" Target="slide8.xml"/><Relationship Id="rId7" Type="http://schemas.openxmlformats.org/officeDocument/2006/relationships/slide" Target="slide26.xml"/><Relationship Id="rId12" Type="http://schemas.openxmlformats.org/officeDocument/2006/relationships/slide" Target="slide28.xml"/><Relationship Id="rId17" Type="http://schemas.openxmlformats.org/officeDocument/2006/relationships/slide" Target="slide36.xml"/><Relationship Id="rId2" Type="http://schemas.openxmlformats.org/officeDocument/2006/relationships/notesSlide" Target="../notesSlides/notesSlide7.xml"/><Relationship Id="rId16" Type="http://schemas.openxmlformats.org/officeDocument/2006/relationships/slide" Target="slide30.xml"/><Relationship Id="rId1" Type="http://schemas.openxmlformats.org/officeDocument/2006/relationships/slideLayout" Target="../slideLayouts/slideLayout13.xml"/><Relationship Id="rId6" Type="http://schemas.openxmlformats.org/officeDocument/2006/relationships/slide" Target="slide14.xml"/><Relationship Id="rId11" Type="http://schemas.openxmlformats.org/officeDocument/2006/relationships/slide" Target="slide22.xml"/><Relationship Id="rId5" Type="http://schemas.openxmlformats.org/officeDocument/2006/relationships/slide" Target="slide12.xml"/><Relationship Id="rId15" Type="http://schemas.openxmlformats.org/officeDocument/2006/relationships/slide" Target="slide24.xml"/><Relationship Id="rId10" Type="http://schemas.openxmlformats.org/officeDocument/2006/relationships/slide" Target="slide16.xml"/><Relationship Id="rId4" Type="http://schemas.openxmlformats.org/officeDocument/2006/relationships/slide" Target="slide10.xml"/><Relationship Id="rId9" Type="http://schemas.openxmlformats.org/officeDocument/2006/relationships/slide" Target="slide32.xml"/><Relationship Id="rId14" Type="http://schemas.openxmlformats.org/officeDocument/2006/relationships/slide" Target="slide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233375" y="5833693"/>
            <a:ext cx="352032" cy="469195"/>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0425">
            <a:off x="7476704" y="5850128"/>
            <a:ext cx="1562472" cy="850127"/>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4" name="Freeform 4"/>
          <p:cNvSpPr/>
          <p:nvPr/>
        </p:nvSpPr>
        <p:spPr>
          <a:xfrm>
            <a:off x="5719947" y="6068291"/>
            <a:ext cx="443347" cy="521628"/>
          </a:xfrm>
          <a:custGeom>
            <a:avLst/>
            <a:gdLst/>
            <a:ahLst/>
            <a:cxnLst/>
            <a:rect l="l" t="t" r="r" b="b"/>
            <a:pathLst>
              <a:path w="622173" h="891134">
                <a:moveTo>
                  <a:pt x="0" y="0"/>
                </a:moveTo>
                <a:lnTo>
                  <a:pt x="622173" y="0"/>
                </a:lnTo>
                <a:lnTo>
                  <a:pt x="622173" y="891134"/>
                </a:lnTo>
                <a:lnTo>
                  <a:pt x="0" y="8911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402706" y="1368507"/>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6" name="Freeform 6"/>
          <p:cNvSpPr/>
          <p:nvPr/>
        </p:nvSpPr>
        <p:spPr>
          <a:xfrm>
            <a:off x="103211" y="1434479"/>
            <a:ext cx="5194623" cy="5194623"/>
          </a:xfrm>
          <a:custGeom>
            <a:avLst/>
            <a:gdLst/>
            <a:ahLst/>
            <a:cxnLst/>
            <a:rect l="l" t="t" r="r" b="b"/>
            <a:pathLst>
              <a:path w="5540931" h="5540931">
                <a:moveTo>
                  <a:pt x="0" y="0"/>
                </a:moveTo>
                <a:lnTo>
                  <a:pt x="5540932" y="0"/>
                </a:lnTo>
                <a:lnTo>
                  <a:pt x="5540932" y="5540931"/>
                </a:lnTo>
                <a:lnTo>
                  <a:pt x="0" y="5540931"/>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103211" y="375633"/>
            <a:ext cx="9040790" cy="957250"/>
          </a:xfrm>
          <a:prstGeom prst="rect">
            <a:avLst/>
          </a:prstGeom>
        </p:spPr>
        <p:txBody>
          <a:bodyPr wrap="square" lIns="0" tIns="0" rIns="0" bIns="0" rtlCol="0" anchor="t">
            <a:spAutoFit/>
          </a:bodyPr>
          <a:lstStyle/>
          <a:p>
            <a:pPr algn="ctr">
              <a:lnSpc>
                <a:spcPts val="6626"/>
              </a:lnSpc>
            </a:pPr>
            <a:r>
              <a:rPr lang="en-US" sz="8800" dirty="0">
                <a:solidFill>
                  <a:srgbClr val="FF914D"/>
                </a:solidFill>
                <a:latin typeface="Caveat Brush" pitchFamily="2" charset="0"/>
              </a:rPr>
              <a:t>BREATHE TRAINING </a:t>
            </a:r>
          </a:p>
        </p:txBody>
      </p:sp>
      <p:sp>
        <p:nvSpPr>
          <p:cNvPr id="8" name="TextBox 8"/>
          <p:cNvSpPr txBox="1"/>
          <p:nvPr/>
        </p:nvSpPr>
        <p:spPr>
          <a:xfrm>
            <a:off x="5297834" y="2331486"/>
            <a:ext cx="3681650" cy="3400611"/>
          </a:xfrm>
          <a:prstGeom prst="rect">
            <a:avLst/>
          </a:prstGeom>
        </p:spPr>
        <p:txBody>
          <a:bodyPr lIns="0" tIns="0" rIns="0" bIns="0" rtlCol="0" anchor="t">
            <a:spAutoFit/>
          </a:bodyPr>
          <a:lstStyle/>
          <a:p>
            <a:pPr algn="ctr">
              <a:lnSpc>
                <a:spcPts val="5405"/>
              </a:lnSpc>
            </a:pPr>
            <a:r>
              <a:rPr lang="en-US" sz="6756" dirty="0">
                <a:solidFill>
                  <a:srgbClr val="8FDB34"/>
                </a:solidFill>
                <a:latin typeface="Caveat Brush"/>
              </a:rPr>
              <a:t>USE THE QR CODE</a:t>
            </a:r>
          </a:p>
          <a:p>
            <a:pPr algn="ctr">
              <a:lnSpc>
                <a:spcPts val="5405"/>
              </a:lnSpc>
            </a:pPr>
            <a:r>
              <a:rPr lang="en-US" sz="6756" dirty="0">
                <a:solidFill>
                  <a:srgbClr val="FF914D"/>
                </a:solidFill>
                <a:latin typeface="Caveat Brush"/>
              </a:rPr>
              <a:t>to take the </a:t>
            </a:r>
          </a:p>
          <a:p>
            <a:pPr algn="ctr">
              <a:lnSpc>
                <a:spcPts val="4880"/>
              </a:lnSpc>
            </a:pPr>
            <a:r>
              <a:rPr lang="en-US" sz="6099" dirty="0">
                <a:solidFill>
                  <a:srgbClr val="FF914D"/>
                </a:solidFill>
                <a:latin typeface="Caveat Brush"/>
              </a:rPr>
              <a:t>PRE- ASSESSMENT</a:t>
            </a:r>
          </a:p>
        </p:txBody>
      </p:sp>
      <p:sp>
        <p:nvSpPr>
          <p:cNvPr id="9" name="TextBox 8">
            <a:extLst>
              <a:ext uri="{FF2B5EF4-FFF2-40B4-BE49-F238E27FC236}">
                <a16:creationId xmlns:a16="http://schemas.microsoft.com/office/drawing/2014/main" id="{7C80D3C9-48DE-AB97-1DD4-C6A1149F2094}"/>
              </a:ext>
            </a:extLst>
          </p:cNvPr>
          <p:cNvSpPr txBox="1"/>
          <p:nvPr/>
        </p:nvSpPr>
        <p:spPr>
          <a:xfrm>
            <a:off x="5226532" y="1669077"/>
            <a:ext cx="3825592" cy="461665"/>
          </a:xfrm>
          <a:prstGeom prst="rect">
            <a:avLst/>
          </a:prstGeom>
          <a:noFill/>
        </p:spPr>
        <p:txBody>
          <a:bodyPr wrap="square" rtlCol="0">
            <a:spAutoFit/>
          </a:bodyPr>
          <a:lstStyle/>
          <a:p>
            <a:pPr algn="ctr"/>
            <a:r>
              <a:rPr lang="en-US" sz="2400" dirty="0">
                <a:latin typeface="Caveat Brush" pitchFamily="2" charset="77"/>
              </a:rPr>
              <a:t>“BREATHE REFRESHER”</a:t>
            </a:r>
          </a:p>
        </p:txBody>
      </p:sp>
    </p:spTree>
    <p:extLst>
      <p:ext uri="{BB962C8B-B14F-4D97-AF65-F5344CB8AC3E}">
        <p14:creationId xmlns:p14="http://schemas.microsoft.com/office/powerpoint/2010/main" val="347985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Tobacco 101</a:t>
            </a:r>
            <a:endParaRPr dirty="0">
              <a:solidFill>
                <a:srgbClr val="F98832"/>
              </a:solidFill>
            </a:endParaRPr>
          </a:p>
        </p:txBody>
      </p:sp>
      <p:sp>
        <p:nvSpPr>
          <p:cNvPr id="328" name="Google Shape;328;p39"/>
          <p:cNvSpPr txBox="1"/>
          <p:nvPr/>
        </p:nvSpPr>
        <p:spPr>
          <a:xfrm>
            <a:off x="76200" y="1447800"/>
            <a:ext cx="7086600" cy="5508625"/>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The majority of people start using tobacco before the age of?</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21 years old</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25 years old</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30 years old</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40 years old</a:t>
            </a:r>
            <a:endParaRPr/>
          </a:p>
          <a:p>
            <a:pPr marL="1428750" marR="0" lvl="2" indent="-336550" algn="ctr" rtl="0">
              <a:spcBef>
                <a:spcPts val="0"/>
              </a:spcBef>
              <a:spcAft>
                <a:spcPts val="0"/>
              </a:spcAft>
              <a:buClr>
                <a:schemeClr val="dk1"/>
              </a:buClr>
              <a:buSzPts val="2800"/>
              <a:buFont typeface="Verdana"/>
              <a:buNone/>
            </a:pPr>
            <a:endParaRPr sz="2800" b="1" i="0" u="none" strike="noStrike" cap="none">
              <a:solidFill>
                <a:schemeClr val="dk1"/>
              </a:solidFill>
              <a:latin typeface="Times New Roman"/>
              <a:ea typeface="Times New Roman"/>
              <a:cs typeface="Times New Roman"/>
              <a:sym typeface="Times New Roman"/>
            </a:endParaRPr>
          </a:p>
        </p:txBody>
      </p:sp>
      <p:pic>
        <p:nvPicPr>
          <p:cNvPr id="329" name="Google Shape;329;p39"/>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7"/>
                                        </p:tgtEl>
                                        <p:attrNameLst>
                                          <p:attrName>style.visibility</p:attrName>
                                        </p:attrNameLst>
                                      </p:cBhvr>
                                      <p:to>
                                        <p:strVal val="visible"/>
                                      </p:to>
                                    </p:set>
                                    <p:anim calcmode="lin" valueType="num">
                                      <p:cBhvr additive="base">
                                        <p:cTn id="7" dur="500"/>
                                        <p:tgtEl>
                                          <p:spTgt spid="3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8"/>
                                        </p:tgtEl>
                                        <p:attrNameLst>
                                          <p:attrName>style.visibility</p:attrName>
                                        </p:attrNameLst>
                                      </p:cBhvr>
                                      <p:to>
                                        <p:strVal val="visible"/>
                                      </p:to>
                                    </p:set>
                                    <p:anim calcmode="lin" valueType="num">
                                      <p:cBhvr additive="base">
                                        <p:cTn id="11" dur="500"/>
                                        <p:tgtEl>
                                          <p:spTgt spid="3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fade">
                                      <p:cBhvr>
                                        <p:cTn id="15" dur="5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152400" y="3810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Answer Tobacco 101</a:t>
            </a:r>
            <a:endParaRPr dirty="0">
              <a:solidFill>
                <a:srgbClr val="F98832"/>
              </a:solidFill>
            </a:endParaRPr>
          </a:p>
        </p:txBody>
      </p:sp>
      <p:sp>
        <p:nvSpPr>
          <p:cNvPr id="336" name="Google Shape;336;p4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37" name="Google Shape;337;p40"/>
          <p:cNvSpPr txBox="1"/>
          <p:nvPr/>
        </p:nvSpPr>
        <p:spPr>
          <a:xfrm>
            <a:off x="-152400" y="2451100"/>
            <a:ext cx="8305800" cy="15700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000"/>
              <a:buFont typeface="Noto Sans Symbols"/>
              <a:buNone/>
            </a:pPr>
            <a:r>
              <a:rPr lang="en-US" sz="4000" b="0" i="0" u="none" strike="noStrike" cap="none">
                <a:solidFill>
                  <a:schemeClr val="dk1"/>
                </a:solidFill>
                <a:latin typeface="Verdana"/>
                <a:ea typeface="Verdana"/>
                <a:cs typeface="Verdana"/>
                <a:sym typeface="Verdana"/>
              </a:rPr>
              <a:t> </a:t>
            </a:r>
            <a:r>
              <a:rPr lang="en-US" sz="9600" b="1" i="0" u="none" strike="noStrike" cap="none">
                <a:solidFill>
                  <a:schemeClr val="dk1"/>
                </a:solidFill>
                <a:latin typeface="Times New Roman"/>
                <a:ea typeface="Times New Roman"/>
                <a:cs typeface="Times New Roman"/>
                <a:sym typeface="Times New Roman"/>
              </a:rPr>
              <a:t>A) AGE </a:t>
            </a:r>
            <a:r>
              <a:rPr lang="en-US" sz="8000" b="1" i="0" u="none" strike="noStrike" cap="none">
                <a:solidFill>
                  <a:schemeClr val="dk1"/>
                </a:solidFill>
                <a:latin typeface="Times New Roman"/>
                <a:ea typeface="Times New Roman"/>
                <a:cs typeface="Times New Roman"/>
                <a:sym typeface="Times New Roman"/>
              </a:rPr>
              <a:t>OF</a:t>
            </a:r>
            <a:r>
              <a:rPr lang="en-US" sz="9600" b="1" i="0" u="none" strike="noStrike" cap="none">
                <a:solidFill>
                  <a:schemeClr val="dk1"/>
                </a:solidFill>
                <a:latin typeface="Times New Roman"/>
                <a:ea typeface="Times New Roman"/>
                <a:cs typeface="Times New Roman"/>
                <a:sym typeface="Times New Roman"/>
              </a:rPr>
              <a:t> 21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1822"/>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44" name="Google Shape;344;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Tobacco 101</a:t>
            </a:r>
            <a:endParaRPr dirty="0">
              <a:solidFill>
                <a:srgbClr val="F98832"/>
              </a:solidFill>
            </a:endParaRPr>
          </a:p>
        </p:txBody>
      </p:sp>
      <p:sp>
        <p:nvSpPr>
          <p:cNvPr id="345" name="Google Shape;345;p41"/>
          <p:cNvSpPr txBox="1"/>
          <p:nvPr/>
        </p:nvSpPr>
        <p:spPr>
          <a:xfrm>
            <a:off x="506663" y="1930400"/>
            <a:ext cx="6756300" cy="3785611"/>
          </a:xfrm>
          <a:prstGeom prst="rect">
            <a:avLst/>
          </a:prstGeom>
          <a:noFill/>
          <a:ln>
            <a:noFill/>
          </a:ln>
        </p:spPr>
        <p:txBody>
          <a:bodyPr spcFirstLastPara="1" wrap="square" lIns="91425" tIns="45700" rIns="91425" bIns="45700" anchor="t" anchorCtr="0">
            <a:spAutoFit/>
          </a:bodyPr>
          <a:lstStyle/>
          <a:p>
            <a:pPr lvl="0" algn="ctr" rtl="0">
              <a:spcBef>
                <a:spcPts val="0"/>
              </a:spcBef>
              <a:spcAft>
                <a:spcPts val="0"/>
              </a:spcAft>
              <a:buClr>
                <a:schemeClr val="dk1"/>
              </a:buClr>
              <a:buFont typeface="Arial"/>
              <a:buNone/>
            </a:pPr>
            <a:r>
              <a:rPr lang="en-US" sz="3200" b="1" dirty="0">
                <a:solidFill>
                  <a:schemeClr val="dk1"/>
                </a:solidFill>
                <a:latin typeface="Times New Roman"/>
                <a:ea typeface="Times New Roman"/>
                <a:cs typeface="Times New Roman"/>
                <a:sym typeface="Times New Roman"/>
              </a:rPr>
              <a:t>Infants and toddlers ingest what amount of thirdhand smoke chemicals compared to adults?</a:t>
            </a: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The same amount as adults</a:t>
            </a: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4 times more than adults</a:t>
            </a:r>
            <a:endParaRPr dirty="0">
              <a:solidFill>
                <a:schemeClr val="dk1"/>
              </a:solidFill>
            </a:endParaRPr>
          </a:p>
          <a:p>
            <a:pPr marL="5143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4 times less than adults</a:t>
            </a:r>
            <a:endParaRPr sz="36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 calcmode="lin" valueType="num">
                                      <p:cBhvr additive="base">
                                        <p:cTn id="7" dur="1000"/>
                                        <p:tgtEl>
                                          <p:spTgt spid="34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45"/>
                                        </p:tgtEl>
                                        <p:attrNameLst>
                                          <p:attrName>style.visibility</p:attrName>
                                        </p:attrNameLst>
                                      </p:cBhvr>
                                      <p:to>
                                        <p:strVal val="visible"/>
                                      </p:to>
                                    </p:set>
                                    <p:anim calcmode="lin" valueType="num">
                                      <p:cBhvr additive="base">
                                        <p:cTn id="11" dur="500"/>
                                        <p:tgtEl>
                                          <p:spTgt spid="345"/>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3"/>
                                        </p:tgtEl>
                                        <p:attrNameLst>
                                          <p:attrName>style.visibility</p:attrName>
                                        </p:attrNameLst>
                                      </p:cBhvr>
                                      <p:to>
                                        <p:strVal val="visible"/>
                                      </p:to>
                                    </p:set>
                                    <p:animEffect transition="in" filter="fade">
                                      <p:cBhvr>
                                        <p:cTn id="15" dur="5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381000" y="5334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Answer Tobacco 101</a:t>
            </a:r>
            <a:endParaRPr dirty="0">
              <a:solidFill>
                <a:srgbClr val="F98832"/>
              </a:solidFill>
            </a:endParaRPr>
          </a:p>
        </p:txBody>
      </p:sp>
      <p:sp>
        <p:nvSpPr>
          <p:cNvPr id="352" name="Google Shape;352;p4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53" name="Google Shape;353;p42"/>
          <p:cNvSpPr txBox="1"/>
          <p:nvPr/>
        </p:nvSpPr>
        <p:spPr>
          <a:xfrm>
            <a:off x="-228600" y="2133600"/>
            <a:ext cx="8077200" cy="2308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2800"/>
              <a:buFont typeface="Noto Sans Symbols"/>
              <a:buNone/>
            </a:pPr>
            <a:r>
              <a:rPr lang="en-US" sz="7200" b="1">
                <a:solidFill>
                  <a:schemeClr val="dk1"/>
                </a:solidFill>
                <a:latin typeface="Times New Roman"/>
                <a:ea typeface="Times New Roman"/>
                <a:cs typeface="Times New Roman"/>
                <a:sym typeface="Times New Roman"/>
              </a:rPr>
              <a:t>B) 4 TIMES THE AMOUNT!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2000"/>
                                        <p:tgtEl>
                                          <p:spTgt spid="3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3"/>
                                        </p:tgtEl>
                                        <p:attrNameLst>
                                          <p:attrName>style.visibility</p:attrName>
                                        </p:attrNameLst>
                                      </p:cBhvr>
                                      <p:to>
                                        <p:strVal val="visible"/>
                                      </p:to>
                                    </p:set>
                                    <p:animEffect transition="in" filter="fade">
                                      <p:cBhvr>
                                        <p:cTn id="11" dur="1822"/>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3"/>
          <p:cNvSpPr txBox="1">
            <a:spLocks noGrp="1"/>
          </p:cNvSpPr>
          <p:nvPr>
            <p:ph type="title"/>
          </p:nvPr>
        </p:nvSpPr>
        <p:spPr>
          <a:xfrm>
            <a:off x="76200" y="304800"/>
            <a:ext cx="7010400"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Industry Tactics </a:t>
            </a:r>
            <a:endParaRPr dirty="0">
              <a:solidFill>
                <a:srgbClr val="F98832"/>
              </a:solidFill>
            </a:endParaRPr>
          </a:p>
        </p:txBody>
      </p:sp>
      <p:sp>
        <p:nvSpPr>
          <p:cNvPr id="361" name="Google Shape;361;p43"/>
          <p:cNvSpPr txBox="1"/>
          <p:nvPr/>
        </p:nvSpPr>
        <p:spPr>
          <a:xfrm>
            <a:off x="1889125" y="3317875"/>
            <a:ext cx="18415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2400"/>
              <a:buFont typeface="Noto Sans Symbols"/>
              <a:buNone/>
            </a:pPr>
            <a:endParaRPr sz="2400" b="0" i="0" u="none" strike="noStrike" cap="none">
              <a:solidFill>
                <a:schemeClr val="dk1"/>
              </a:solidFill>
              <a:latin typeface="Times New Roman"/>
              <a:ea typeface="Times New Roman"/>
              <a:cs typeface="Times New Roman"/>
              <a:sym typeface="Times New Roman"/>
            </a:endParaRPr>
          </a:p>
        </p:txBody>
      </p:sp>
      <p:sp>
        <p:nvSpPr>
          <p:cNvPr id="362" name="Google Shape;362;p43"/>
          <p:cNvSpPr txBox="1"/>
          <p:nvPr/>
        </p:nvSpPr>
        <p:spPr>
          <a:xfrm>
            <a:off x="-803563" y="2028300"/>
            <a:ext cx="8293200" cy="2801400"/>
          </a:xfrm>
          <a:prstGeom prst="rect">
            <a:avLst/>
          </a:prstGeom>
          <a:noFill/>
          <a:ln>
            <a:noFill/>
          </a:ln>
        </p:spPr>
        <p:txBody>
          <a:bodyPr spcFirstLastPara="1" wrap="square" lIns="91425" tIns="45700" rIns="91425" bIns="45700" anchor="t" anchorCtr="0">
            <a:spAutoFit/>
          </a:bodyPr>
          <a:lstStyle/>
          <a:p>
            <a:pPr marL="914400" lvl="2" indent="0" algn="ctr" rtl="0">
              <a:spcBef>
                <a:spcPts val="0"/>
              </a:spcBef>
              <a:spcAft>
                <a:spcPts val="0"/>
              </a:spcAft>
              <a:buClr>
                <a:schemeClr val="dk1"/>
              </a:buClr>
              <a:buSzPts val="4400"/>
              <a:buFont typeface="Noto Sans Symbols"/>
              <a:buNone/>
            </a:pPr>
            <a:r>
              <a:rPr lang="en-US" sz="4400" b="1" u="sng" dirty="0">
                <a:solidFill>
                  <a:schemeClr val="dk1"/>
                </a:solidFill>
                <a:latin typeface="Times New Roman"/>
                <a:ea typeface="Times New Roman"/>
                <a:cs typeface="Times New Roman"/>
                <a:sym typeface="Times New Roman"/>
              </a:rPr>
              <a:t>True or False</a:t>
            </a:r>
            <a:r>
              <a:rPr lang="en-US" sz="4400" b="1" dirty="0">
                <a:solidFill>
                  <a:schemeClr val="dk1"/>
                </a:solidFill>
                <a:latin typeface="Times New Roman"/>
                <a:ea typeface="Times New Roman"/>
                <a:cs typeface="Times New Roman"/>
                <a:sym typeface="Times New Roman"/>
              </a:rPr>
              <a:t>: The tobacco industry markets their products to resemble popular candies &amp; food items</a:t>
            </a:r>
            <a:endParaRPr sz="4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 calcmode="lin" valueType="num">
                                      <p:cBhvr additive="base">
                                        <p:cTn id="11" dur="500"/>
                                        <p:tgtEl>
                                          <p:spTgt spid="3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609600" y="304800"/>
            <a:ext cx="86868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Answer Industry Tactics</a:t>
            </a:r>
            <a:endParaRPr dirty="0">
              <a:solidFill>
                <a:srgbClr val="F98832"/>
              </a:solidFill>
            </a:endParaRPr>
          </a:p>
        </p:txBody>
      </p:sp>
      <p:sp>
        <p:nvSpPr>
          <p:cNvPr id="369" name="Google Shape;369;p44"/>
          <p:cNvSpPr txBox="1"/>
          <p:nvPr/>
        </p:nvSpPr>
        <p:spPr>
          <a:xfrm>
            <a:off x="474325" y="1107225"/>
            <a:ext cx="2643900" cy="908100"/>
          </a:xfrm>
          <a:prstGeom prst="rect">
            <a:avLst/>
          </a:prstGeom>
          <a:noFill/>
          <a:ln>
            <a:noFill/>
          </a:ln>
        </p:spPr>
        <p:txBody>
          <a:bodyPr spcFirstLastPara="1" wrap="square" lIns="91425" tIns="45700" rIns="91425" bIns="45700" anchor="t" anchorCtr="0">
            <a:spAutoFit/>
          </a:bodyPr>
          <a:lstStyle/>
          <a:p>
            <a:pPr marL="0" lvl="2" indent="0" algn="l" rtl="0">
              <a:spcBef>
                <a:spcPts val="0"/>
              </a:spcBef>
              <a:spcAft>
                <a:spcPts val="0"/>
              </a:spcAft>
              <a:buClr>
                <a:schemeClr val="dk1"/>
              </a:buClr>
              <a:buSzPts val="4400"/>
              <a:buFont typeface="Noto Sans Symbols"/>
              <a:buNone/>
            </a:pPr>
            <a:r>
              <a:rPr lang="en-US" sz="5300" b="1" u="sng">
                <a:solidFill>
                  <a:schemeClr val="dk1"/>
                </a:solidFill>
                <a:latin typeface="Times New Roman"/>
                <a:ea typeface="Times New Roman"/>
                <a:cs typeface="Times New Roman"/>
                <a:sym typeface="Times New Roman"/>
              </a:rPr>
              <a:t>True!</a:t>
            </a:r>
            <a:r>
              <a:rPr lang="en-US" sz="5300" b="1">
                <a:solidFill>
                  <a:schemeClr val="dk1"/>
                </a:solidFill>
                <a:latin typeface="Times New Roman"/>
                <a:ea typeface="Times New Roman"/>
                <a:cs typeface="Times New Roman"/>
                <a:sym typeface="Times New Roman"/>
              </a:rPr>
              <a:t> </a:t>
            </a:r>
            <a:endParaRPr sz="17500" b="0" i="0" strike="noStrike" cap="none">
              <a:solidFill>
                <a:schemeClr val="dk1"/>
              </a:solidFill>
              <a:latin typeface="Times New Roman"/>
              <a:ea typeface="Times New Roman"/>
              <a:cs typeface="Times New Roman"/>
              <a:sym typeface="Times New Roman"/>
            </a:endParaRPr>
          </a:p>
        </p:txBody>
      </p:sp>
      <p:sp>
        <p:nvSpPr>
          <p:cNvPr id="370" name="Google Shape;370;p4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pic>
        <p:nvPicPr>
          <p:cNvPr id="371" name="Google Shape;371;p44"/>
          <p:cNvPicPr preferRelativeResize="0"/>
          <p:nvPr/>
        </p:nvPicPr>
        <p:blipFill>
          <a:blip r:embed="rId4">
            <a:alphaModFix/>
          </a:blip>
          <a:stretch>
            <a:fillRect/>
          </a:stretch>
        </p:blipFill>
        <p:spPr>
          <a:xfrm>
            <a:off x="202525" y="2219600"/>
            <a:ext cx="2915700" cy="2915700"/>
          </a:xfrm>
          <a:prstGeom prst="rect">
            <a:avLst/>
          </a:prstGeom>
          <a:noFill/>
          <a:ln>
            <a:noFill/>
          </a:ln>
        </p:spPr>
      </p:pic>
      <p:pic>
        <p:nvPicPr>
          <p:cNvPr id="372" name="Google Shape;372;p44"/>
          <p:cNvPicPr preferRelativeResize="0"/>
          <p:nvPr/>
        </p:nvPicPr>
        <p:blipFill>
          <a:blip r:embed="rId5">
            <a:alphaModFix/>
          </a:blip>
          <a:stretch>
            <a:fillRect/>
          </a:stretch>
        </p:blipFill>
        <p:spPr>
          <a:xfrm>
            <a:off x="3430600" y="4319600"/>
            <a:ext cx="2133600" cy="2133600"/>
          </a:xfrm>
          <a:prstGeom prst="rect">
            <a:avLst/>
          </a:prstGeom>
          <a:noFill/>
          <a:ln>
            <a:noFill/>
          </a:ln>
        </p:spPr>
      </p:pic>
      <p:pic>
        <p:nvPicPr>
          <p:cNvPr id="373" name="Google Shape;373;p44"/>
          <p:cNvPicPr preferRelativeResize="0"/>
          <p:nvPr/>
        </p:nvPicPr>
        <p:blipFill rotWithShape="1">
          <a:blip r:embed="rId6">
            <a:alphaModFix/>
          </a:blip>
          <a:srcRect t="26492"/>
          <a:stretch/>
        </p:blipFill>
        <p:spPr>
          <a:xfrm>
            <a:off x="3197125" y="1480051"/>
            <a:ext cx="3952876" cy="2542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base">
                                        <p:cTn id="7" dur="500"/>
                                        <p:tgtEl>
                                          <p:spTgt spid="368"/>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9"/>
                                        </p:tgtEl>
                                        <p:attrNameLst>
                                          <p:attrName>style.visibility</p:attrName>
                                        </p:attrNameLst>
                                      </p:cBhvr>
                                      <p:to>
                                        <p:strVal val="visible"/>
                                      </p:to>
                                    </p:set>
                                    <p:animEffect transition="in" filter="fade">
                                      <p:cBhvr>
                                        <p:cTn id="11" dur="123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title"/>
          </p:nvPr>
        </p:nvSpPr>
        <p:spPr>
          <a:xfrm>
            <a:off x="349250" y="265125"/>
            <a:ext cx="6825000" cy="1320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Industry Tactics</a:t>
            </a:r>
            <a:endParaRPr dirty="0">
              <a:solidFill>
                <a:srgbClr val="F98832"/>
              </a:solidFill>
            </a:endParaRPr>
          </a:p>
        </p:txBody>
      </p:sp>
      <p:sp>
        <p:nvSpPr>
          <p:cNvPr id="381" name="Google Shape;381;p45"/>
          <p:cNvSpPr txBox="1"/>
          <p:nvPr/>
        </p:nvSpPr>
        <p:spPr>
          <a:xfrm>
            <a:off x="349250" y="1586025"/>
            <a:ext cx="6891600" cy="4494600"/>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endParaRPr dirty="0"/>
          </a:p>
          <a:p>
            <a:pPr marL="342900" lvl="0" indent="-342900" algn="ctr" rtl="0">
              <a:spcBef>
                <a:spcPts val="0"/>
              </a:spcBef>
              <a:spcAft>
                <a:spcPts val="0"/>
              </a:spcAft>
              <a:buNone/>
            </a:pPr>
            <a:r>
              <a:rPr lang="en-US" sz="3200" b="1" dirty="0">
                <a:solidFill>
                  <a:schemeClr val="dk1"/>
                </a:solidFill>
                <a:latin typeface="Times New Roman"/>
                <a:ea typeface="Times New Roman"/>
                <a:cs typeface="Times New Roman"/>
                <a:sym typeface="Times New Roman"/>
              </a:rPr>
              <a:t>How much money does the tobacco industry spend a day on marketing?</a:t>
            </a:r>
            <a:endParaRPr sz="3200" b="1" dirty="0">
              <a:solidFill>
                <a:schemeClr val="dk1"/>
              </a:solidFill>
              <a:latin typeface="Times New Roman"/>
              <a:ea typeface="Times New Roman"/>
              <a:cs typeface="Times New Roman"/>
              <a:sym typeface="Times New Roman"/>
            </a:endParaRPr>
          </a:p>
          <a:p>
            <a:pPr marL="342900" lvl="0" indent="-342900" algn="ctr" rtl="0">
              <a:spcBef>
                <a:spcPts val="0"/>
              </a:spcBef>
              <a:spcAft>
                <a:spcPts val="0"/>
              </a:spcAft>
              <a:buClr>
                <a:schemeClr val="dk1"/>
              </a:buClr>
              <a:buFont typeface="Arial"/>
              <a:buNone/>
            </a:pP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$750,000</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$3.5 Million</a:t>
            </a:r>
            <a:endParaRPr sz="3200" b="1" dirty="0">
              <a:solidFill>
                <a:schemeClr val="dk1"/>
              </a:solidFill>
              <a:latin typeface="Times New Roman"/>
              <a:ea typeface="Times New Roman"/>
              <a:cs typeface="Times New Roman"/>
              <a:sym typeface="Times New Roman"/>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3200" b="1" dirty="0">
                <a:solidFill>
                  <a:schemeClr val="dk1"/>
                </a:solidFill>
                <a:latin typeface="Times New Roman"/>
                <a:ea typeface="Times New Roman"/>
                <a:cs typeface="Times New Roman"/>
                <a:sym typeface="Times New Roman"/>
              </a:rPr>
              <a:t>$10 Million</a:t>
            </a:r>
            <a:endParaRPr dirty="0">
              <a:solidFill>
                <a:schemeClr val="dk1"/>
              </a:solidFill>
            </a:endParaRPr>
          </a:p>
          <a:p>
            <a:pPr marL="971550" lvl="0" indent="-514350" algn="l" rtl="0">
              <a:lnSpc>
                <a:spcPct val="150000"/>
              </a:lnSpc>
              <a:spcBef>
                <a:spcPts val="0"/>
              </a:spcBef>
              <a:spcAft>
                <a:spcPts val="0"/>
              </a:spcAft>
              <a:buClr>
                <a:schemeClr val="dk1"/>
              </a:buClr>
              <a:buSzPts val="3200"/>
              <a:buFont typeface="Times New Roman"/>
              <a:buAutoNum type="alphaUcParenR"/>
            </a:pPr>
            <a:r>
              <a:rPr lang="en-US" sz="2800" b="1" dirty="0">
                <a:solidFill>
                  <a:schemeClr val="dk1"/>
                </a:solidFill>
                <a:latin typeface="Times New Roman"/>
                <a:ea typeface="Times New Roman"/>
                <a:cs typeface="Times New Roman"/>
                <a:sym typeface="Times New Roman"/>
              </a:rPr>
              <a:t>$22.5 Million</a:t>
            </a:r>
            <a:endParaRPr sz="2800" b="1"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p:tgtEl>
                                          <p:spTgt spid="38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1066800" y="152400"/>
            <a:ext cx="89154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Answer Industry Tactics</a:t>
            </a:r>
            <a:endParaRPr dirty="0">
              <a:solidFill>
                <a:srgbClr val="F98832"/>
              </a:solidFill>
            </a:endParaRPr>
          </a:p>
        </p:txBody>
      </p:sp>
      <p:sp>
        <p:nvSpPr>
          <p:cNvPr id="388" name="Google Shape;388;p46"/>
          <p:cNvSpPr txBox="1"/>
          <p:nvPr/>
        </p:nvSpPr>
        <p:spPr>
          <a:xfrm>
            <a:off x="596900" y="2133600"/>
            <a:ext cx="6477000"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endParaRPr sz="2800" b="1" i="0" u="none" strike="noStrike" cap="none">
              <a:solidFill>
                <a:schemeClr val="dk1"/>
              </a:solidFill>
              <a:latin typeface="Times New Roman"/>
              <a:ea typeface="Times New Roman"/>
              <a:cs typeface="Times New Roman"/>
              <a:sym typeface="Times New Roman"/>
            </a:endParaRPr>
          </a:p>
        </p:txBody>
      </p:sp>
      <p:sp>
        <p:nvSpPr>
          <p:cNvPr id="389" name="Google Shape;389;p4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90" name="Google Shape;390;p46"/>
          <p:cNvSpPr/>
          <p:nvPr/>
        </p:nvSpPr>
        <p:spPr>
          <a:xfrm>
            <a:off x="0" y="2700337"/>
            <a:ext cx="7086600" cy="101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6000"/>
              <a:buFont typeface="Noto Sans Symbols"/>
              <a:buNone/>
            </a:pPr>
            <a:r>
              <a:rPr lang="en-US" sz="6000" b="1" dirty="0">
                <a:solidFill>
                  <a:schemeClr val="dk1"/>
                </a:solidFill>
                <a:latin typeface="Times New Roman"/>
                <a:ea typeface="Times New Roman"/>
                <a:cs typeface="Times New Roman"/>
                <a:sym typeface="Times New Roman"/>
              </a:rPr>
              <a:t>D</a:t>
            </a:r>
            <a:r>
              <a:rPr lang="en-US" sz="6000" b="1" i="0" u="none" strike="noStrike" cap="none" dirty="0">
                <a:solidFill>
                  <a:schemeClr val="dk1"/>
                </a:solidFill>
                <a:latin typeface="Times New Roman"/>
                <a:ea typeface="Times New Roman"/>
                <a:cs typeface="Times New Roman"/>
                <a:sym typeface="Times New Roman"/>
              </a:rPr>
              <a:t>) $</a:t>
            </a:r>
            <a:r>
              <a:rPr lang="en-US" sz="6000" b="1" dirty="0">
                <a:solidFill>
                  <a:schemeClr val="dk1"/>
                </a:solidFill>
                <a:latin typeface="Times New Roman"/>
                <a:ea typeface="Times New Roman"/>
                <a:cs typeface="Times New Roman"/>
                <a:sym typeface="Times New Roman"/>
              </a:rPr>
              <a:t>22.5 Million</a:t>
            </a:r>
            <a:r>
              <a:rPr lang="en-US" sz="6000" b="1" i="0" u="none" strike="noStrike" cap="none" dirty="0">
                <a:solidFill>
                  <a:schemeClr val="dk1"/>
                </a:solidFill>
                <a:latin typeface="Times New Roman"/>
                <a:ea typeface="Times New Roman"/>
                <a:cs typeface="Times New Roman"/>
                <a:sym typeface="Times New Roman"/>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8"/>
                                        </p:tgtEl>
                                        <p:attrNameLst>
                                          <p:attrName>style.visibility</p:attrName>
                                        </p:attrNameLst>
                                      </p:cBhvr>
                                      <p:to>
                                        <p:strVal val="visible"/>
                                      </p:to>
                                    </p:set>
                                    <p:animEffect transition="in" filter="fade">
                                      <p:cBhvr>
                                        <p:cTn id="11" dur="1822"/>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7"/>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397" name="Google Shape;397;p47"/>
          <p:cNvSpPr txBox="1">
            <a:spLocks noGrp="1"/>
          </p:cNvSpPr>
          <p:nvPr>
            <p:ph type="title"/>
          </p:nvPr>
        </p:nvSpPr>
        <p:spPr>
          <a:xfrm>
            <a:off x="-457200" y="3048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Industry Tactics</a:t>
            </a:r>
            <a:endParaRPr dirty="0">
              <a:solidFill>
                <a:srgbClr val="F98832"/>
              </a:solidFill>
            </a:endParaRPr>
          </a:p>
        </p:txBody>
      </p:sp>
      <p:sp>
        <p:nvSpPr>
          <p:cNvPr id="398" name="Google Shape;398;p47"/>
          <p:cNvSpPr txBox="1"/>
          <p:nvPr/>
        </p:nvSpPr>
        <p:spPr>
          <a:xfrm>
            <a:off x="304800" y="1905000"/>
            <a:ext cx="7315200" cy="4463700"/>
          </a:xfrm>
          <a:prstGeom prst="rect">
            <a:avLst/>
          </a:prstGeom>
          <a:noFill/>
          <a:ln>
            <a:noFill/>
          </a:ln>
        </p:spPr>
        <p:txBody>
          <a:bodyPr spcFirstLastPara="1" wrap="square" lIns="91425" tIns="45700" rIns="91425" bIns="45700" anchor="t" anchorCtr="0">
            <a:spAutoFit/>
          </a:bodyPr>
          <a:lstStyle/>
          <a:p>
            <a:pPr marL="342900" marR="0" lvl="0" indent="-342900" algn="ctr" rtl="0">
              <a:spcBef>
                <a:spcPts val="0"/>
              </a:spcBef>
              <a:spcAft>
                <a:spcPts val="0"/>
              </a:spcAft>
              <a:buNone/>
            </a:pPr>
            <a:r>
              <a:rPr lang="en-US" sz="3200" b="1">
                <a:solidFill>
                  <a:schemeClr val="dk1"/>
                </a:solidFill>
                <a:latin typeface="Times New Roman"/>
                <a:ea typeface="Times New Roman"/>
                <a:cs typeface="Times New Roman"/>
                <a:sym typeface="Times New Roman"/>
              </a:rPr>
              <a:t>The tobacco industry targets what group(s) of people?</a:t>
            </a:r>
            <a:endParaRP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a:solidFill>
                  <a:schemeClr val="dk1"/>
                </a:solidFill>
                <a:latin typeface="Times New Roman"/>
                <a:ea typeface="Times New Roman"/>
                <a:cs typeface="Times New Roman"/>
                <a:sym typeface="Times New Roman"/>
              </a:rPr>
              <a:t>Minorities</a:t>
            </a:r>
            <a:endParaRP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a:solidFill>
                  <a:schemeClr val="dk1"/>
                </a:solidFill>
                <a:latin typeface="Times New Roman"/>
                <a:ea typeface="Times New Roman"/>
                <a:cs typeface="Times New Roman"/>
                <a:sym typeface="Times New Roman"/>
              </a:rPr>
              <a:t>Youth</a:t>
            </a:r>
            <a:endParaRP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a:solidFill>
                  <a:schemeClr val="dk1"/>
                </a:solidFill>
                <a:latin typeface="Times New Roman"/>
                <a:ea typeface="Times New Roman"/>
                <a:cs typeface="Times New Roman"/>
                <a:sym typeface="Times New Roman"/>
              </a:rPr>
              <a:t>Communities with low incomes</a:t>
            </a:r>
            <a:endParaRPr sz="3200" b="1">
              <a:solidFill>
                <a:schemeClr val="dk1"/>
              </a:solidFill>
              <a:latin typeface="Times New Roman"/>
              <a:ea typeface="Times New Roman"/>
              <a:cs typeface="Times New Roman"/>
              <a:sym typeface="Times New Roman"/>
            </a:endParaRPr>
          </a:p>
          <a:p>
            <a:pPr marL="971550" marR="0" lvl="0" indent="-514350" algn="l" rtl="0">
              <a:lnSpc>
                <a:spcPct val="150000"/>
              </a:lnSpc>
              <a:spcBef>
                <a:spcPts val="0"/>
              </a:spcBef>
              <a:spcAft>
                <a:spcPts val="0"/>
              </a:spcAft>
              <a:buClr>
                <a:schemeClr val="dk1"/>
              </a:buClr>
              <a:buSzPts val="3200"/>
              <a:buFont typeface="Times New Roman"/>
              <a:buAutoNum type="alphaUcParenR"/>
            </a:pPr>
            <a:r>
              <a:rPr lang="en-US" sz="3200" b="1">
                <a:solidFill>
                  <a:schemeClr val="dk1"/>
                </a:solidFill>
                <a:latin typeface="Times New Roman"/>
                <a:ea typeface="Times New Roman"/>
                <a:cs typeface="Times New Roman"/>
                <a:sym typeface="Times New Roman"/>
              </a:rPr>
              <a:t>All of the above</a:t>
            </a:r>
            <a:endParaRPr sz="3200" b="1">
              <a:solidFill>
                <a:schemeClr val="dk1"/>
              </a:solidFill>
              <a:latin typeface="Times New Roman"/>
              <a:ea typeface="Times New Roman"/>
              <a:cs typeface="Times New Roman"/>
              <a:sym typeface="Times New Roman"/>
            </a:endParaRPr>
          </a:p>
          <a:p>
            <a:pPr marL="914400" marR="0" lvl="2" indent="0" algn="ctr" rtl="0">
              <a:spcBef>
                <a:spcPts val="0"/>
              </a:spcBef>
              <a:spcAft>
                <a:spcPts val="0"/>
              </a:spcAft>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 calcmode="lin" valueType="num">
                                      <p:cBhvr additive="base">
                                        <p:cTn id="7" dur="500"/>
                                        <p:tgtEl>
                                          <p:spTgt spid="39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500"/>
                                        <p:tgtEl>
                                          <p:spTgt spid="39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6"/>
                                        </p:tgtEl>
                                        <p:attrNameLst>
                                          <p:attrName>style.visibility</p:attrName>
                                        </p:attrNameLst>
                                      </p:cBhvr>
                                      <p:to>
                                        <p:strVal val="visible"/>
                                      </p:to>
                                    </p:set>
                                    <p:animEffect transition="in" filter="fade">
                                      <p:cBhvr>
                                        <p:cTn id="15" dur="5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8"/>
          <p:cNvSpPr txBox="1">
            <a:spLocks noGrp="1"/>
          </p:cNvSpPr>
          <p:nvPr>
            <p:ph type="title"/>
          </p:nvPr>
        </p:nvSpPr>
        <p:spPr>
          <a:xfrm>
            <a:off x="-533400" y="762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Answer Industry Tactics</a:t>
            </a:r>
            <a:endParaRPr dirty="0">
              <a:solidFill>
                <a:srgbClr val="F98832"/>
              </a:solidFill>
            </a:endParaRPr>
          </a:p>
        </p:txBody>
      </p:sp>
      <p:sp>
        <p:nvSpPr>
          <p:cNvPr id="405" name="Google Shape;405;p4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06" name="Google Shape;406;p48"/>
          <p:cNvSpPr txBox="1"/>
          <p:nvPr/>
        </p:nvSpPr>
        <p:spPr>
          <a:xfrm>
            <a:off x="426200" y="1885525"/>
            <a:ext cx="6858000" cy="230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1"/>
                </a:solidFill>
                <a:latin typeface="Verdana"/>
                <a:ea typeface="Verdana"/>
                <a:cs typeface="Verdana"/>
                <a:sym typeface="Verdana"/>
              </a:rPr>
              <a:t> </a:t>
            </a:r>
            <a:r>
              <a:rPr lang="en-US" sz="7200" b="1">
                <a:solidFill>
                  <a:schemeClr val="dk1"/>
                </a:solidFill>
                <a:latin typeface="Times New Roman"/>
                <a:ea typeface="Times New Roman"/>
                <a:cs typeface="Times New Roman"/>
                <a:sym typeface="Times New Roman"/>
              </a:rPr>
              <a:t>D</a:t>
            </a:r>
            <a:r>
              <a:rPr lang="en-US" sz="7200" b="1" i="0" u="none" strike="noStrike" cap="none">
                <a:solidFill>
                  <a:schemeClr val="dk1"/>
                </a:solidFill>
                <a:latin typeface="Times New Roman"/>
                <a:ea typeface="Times New Roman"/>
                <a:cs typeface="Times New Roman"/>
                <a:sym typeface="Times New Roman"/>
              </a:rPr>
              <a:t>)</a:t>
            </a:r>
            <a:r>
              <a:rPr lang="en-US" sz="7200" b="1">
                <a:solidFill>
                  <a:schemeClr val="dk1"/>
                </a:solidFill>
                <a:latin typeface="Times New Roman"/>
                <a:ea typeface="Times New Roman"/>
                <a:cs typeface="Times New Roman"/>
                <a:sym typeface="Times New Roman"/>
              </a:rPr>
              <a:t> ALL OF THE ABOVE</a:t>
            </a:r>
            <a:endParaRPr sz="3700" b="1">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fade">
                                      <p:cBhvr>
                                        <p:cTn id="7" dur="500"/>
                                        <p:tgtEl>
                                          <p:spTgt spid="4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6"/>
                                        </p:tgtEl>
                                        <p:attrNameLst>
                                          <p:attrName>style.visibility</p:attrName>
                                        </p:attrNameLst>
                                      </p:cBhvr>
                                      <p:to>
                                        <p:strVal val="visible"/>
                                      </p:to>
                                    </p:set>
                                    <p:animEffect transition="in" filter="fade">
                                      <p:cBhvr>
                                        <p:cTn id="11" dur="1822"/>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3615" y="2770391"/>
            <a:ext cx="5596770" cy="1880387"/>
          </a:xfrm>
          <a:prstGeom prst="rect">
            <a:avLst/>
          </a:prstGeom>
        </p:spPr>
        <p:txBody>
          <a:bodyPr lIns="0" tIns="0" rIns="0" bIns="0" rtlCol="0" anchor="t">
            <a:spAutoFit/>
          </a:bodyPr>
          <a:lstStyle/>
          <a:p>
            <a:pPr algn="ctr" defTabSz="857250">
              <a:lnSpc>
                <a:spcPts val="3325"/>
              </a:lnSpc>
              <a:buClrTx/>
            </a:pPr>
            <a:r>
              <a:rPr lang="en-US" sz="6000" b="1" kern="1200" dirty="0">
                <a:solidFill>
                  <a:srgbClr val="8FDB34"/>
                </a:solidFill>
                <a:latin typeface="Caveat Brush" pitchFamily="2" charset="0"/>
                <a:ea typeface="+mn-ea"/>
                <a:cs typeface="+mn-cs"/>
              </a:rPr>
              <a:t>HEALTH ED PROS</a:t>
            </a:r>
            <a:endParaRPr lang="en-US" sz="6000" b="1" kern="1200" dirty="0">
              <a:solidFill>
                <a:srgbClr val="92D050"/>
              </a:solidFill>
              <a:latin typeface="Caveat Brush" pitchFamily="2" charset="0"/>
              <a:ea typeface="+mn-ea"/>
              <a:cs typeface="+mn-cs"/>
            </a:endParaRPr>
          </a:p>
          <a:p>
            <a:pPr algn="ctr" defTabSz="857250">
              <a:lnSpc>
                <a:spcPts val="2686"/>
              </a:lnSpc>
              <a:buClrTx/>
            </a:pPr>
            <a:endParaRPr lang="en-US" sz="5363" kern="1200" dirty="0">
              <a:solidFill>
                <a:srgbClr val="8FDB34"/>
              </a:solidFill>
              <a:latin typeface="Atma Bold"/>
              <a:ea typeface="+mn-ea"/>
              <a:cs typeface="+mn-cs"/>
            </a:endParaRPr>
          </a:p>
          <a:p>
            <a:pPr algn="ctr" defTabSz="857250">
              <a:lnSpc>
                <a:spcPts val="2686"/>
              </a:lnSpc>
              <a:buClrTx/>
            </a:pPr>
            <a:r>
              <a:rPr lang="en-US" sz="4333" kern="1200" dirty="0">
                <a:solidFill>
                  <a:srgbClr val="FF914D"/>
                </a:solidFill>
                <a:latin typeface="Caveat Brush"/>
                <a:ea typeface="+mn-ea"/>
                <a:cs typeface="+mn-cs"/>
              </a:rPr>
              <a:t>Tanya Shelburne</a:t>
            </a:r>
            <a:r>
              <a:rPr lang="en-US" sz="4333" kern="1200" dirty="0">
                <a:solidFill>
                  <a:srgbClr val="C9E265"/>
                </a:solidFill>
                <a:latin typeface="Caveat Brush"/>
                <a:ea typeface="+mn-ea"/>
                <a:cs typeface="+mn-cs"/>
              </a:rPr>
              <a:t> </a:t>
            </a:r>
            <a:r>
              <a:rPr lang="en-US" sz="4333" kern="1200" dirty="0">
                <a:solidFill>
                  <a:srgbClr val="8FDB34"/>
                </a:solidFill>
                <a:latin typeface="Caveat Brush"/>
                <a:ea typeface="+mn-ea"/>
                <a:cs typeface="+mn-cs"/>
              </a:rPr>
              <a:t>MPH, CHES</a:t>
            </a:r>
          </a:p>
          <a:p>
            <a:pPr algn="ctr" defTabSz="857250">
              <a:lnSpc>
                <a:spcPts val="2686"/>
              </a:lnSpc>
              <a:buClrTx/>
            </a:pPr>
            <a:endParaRPr lang="en-US" sz="4333" kern="1200" dirty="0">
              <a:solidFill>
                <a:srgbClr val="8FDB34"/>
              </a:solidFill>
              <a:latin typeface="Caveat Brush"/>
              <a:ea typeface="+mn-ea"/>
              <a:cs typeface="+mn-cs"/>
            </a:endParaRPr>
          </a:p>
          <a:p>
            <a:pPr algn="ctr" defTabSz="857250">
              <a:lnSpc>
                <a:spcPts val="2686"/>
              </a:lnSpc>
              <a:buClrTx/>
            </a:pPr>
            <a:r>
              <a:rPr lang="en-US" sz="4333" kern="1200" dirty="0" err="1">
                <a:solidFill>
                  <a:srgbClr val="FF914D"/>
                </a:solidFill>
                <a:latin typeface="Caveat Brush"/>
                <a:ea typeface="+mn-ea"/>
                <a:cs typeface="+mn-cs"/>
              </a:rPr>
              <a:t>Delyte</a:t>
            </a:r>
            <a:r>
              <a:rPr lang="en-US" sz="4333" kern="1200" dirty="0">
                <a:solidFill>
                  <a:srgbClr val="FF914D"/>
                </a:solidFill>
                <a:latin typeface="Caveat Brush"/>
                <a:ea typeface="+mn-ea"/>
                <a:cs typeface="+mn-cs"/>
              </a:rPr>
              <a:t> </a:t>
            </a:r>
            <a:r>
              <a:rPr lang="en-US" sz="4333" kern="1200" dirty="0" err="1">
                <a:solidFill>
                  <a:srgbClr val="FF914D"/>
                </a:solidFill>
                <a:latin typeface="Caveat Brush"/>
                <a:ea typeface="+mn-ea"/>
                <a:cs typeface="+mn-cs"/>
              </a:rPr>
              <a:t>Meardith</a:t>
            </a:r>
            <a:r>
              <a:rPr lang="en-US" sz="4333" kern="1200" dirty="0">
                <a:solidFill>
                  <a:srgbClr val="FF914D"/>
                </a:solidFill>
                <a:latin typeface="Caveat Brush"/>
                <a:ea typeface="+mn-ea"/>
                <a:cs typeface="+mn-cs"/>
              </a:rPr>
              <a:t> </a:t>
            </a:r>
            <a:r>
              <a:rPr lang="en-US" sz="4333" kern="1200" dirty="0">
                <a:solidFill>
                  <a:srgbClr val="8FDB34"/>
                </a:solidFill>
                <a:latin typeface="Caveat Brush"/>
                <a:ea typeface="+mn-ea"/>
                <a:cs typeface="+mn-cs"/>
              </a:rPr>
              <a:t>BS, CHES</a:t>
            </a:r>
          </a:p>
        </p:txBody>
      </p:sp>
      <p:sp>
        <p:nvSpPr>
          <p:cNvPr id="3" name="Freeform 3"/>
          <p:cNvSpPr/>
          <p:nvPr/>
        </p:nvSpPr>
        <p:spPr>
          <a:xfrm>
            <a:off x="0" y="105887"/>
            <a:ext cx="9144000" cy="2253738"/>
          </a:xfrm>
          <a:custGeom>
            <a:avLst/>
            <a:gdLst/>
            <a:ahLst/>
            <a:cxnLst/>
            <a:rect l="l" t="t" r="r" b="b"/>
            <a:pathLst>
              <a:path w="9753600" h="2403987">
                <a:moveTo>
                  <a:pt x="0" y="0"/>
                </a:moveTo>
                <a:lnTo>
                  <a:pt x="9753600" y="0"/>
                </a:lnTo>
                <a:lnTo>
                  <a:pt x="9753600" y="2403987"/>
                </a:lnTo>
                <a:lnTo>
                  <a:pt x="0" y="2403987"/>
                </a:lnTo>
                <a:lnTo>
                  <a:pt x="0" y="0"/>
                </a:lnTo>
                <a:close/>
              </a:path>
            </a:pathLst>
          </a:custGeom>
          <a:blipFill>
            <a:blip r:embed="rId3"/>
            <a:stretch>
              <a:fillRect/>
            </a:stretch>
          </a:blipFill>
        </p:spPr>
        <p:txBody>
          <a:bodyPr/>
          <a:lstStyle/>
          <a:p>
            <a:endParaRPr lang="en-US"/>
          </a:p>
        </p:txBody>
      </p:sp>
      <p:sp>
        <p:nvSpPr>
          <p:cNvPr id="4" name="Freeform 4"/>
          <p:cNvSpPr/>
          <p:nvPr/>
        </p:nvSpPr>
        <p:spPr>
          <a:xfrm>
            <a:off x="0" y="4725900"/>
            <a:ext cx="9144000" cy="3146991"/>
          </a:xfrm>
          <a:custGeom>
            <a:avLst/>
            <a:gdLst/>
            <a:ahLst/>
            <a:cxnLst/>
            <a:rect l="l" t="t" r="r" b="b"/>
            <a:pathLst>
              <a:path w="9753600" h="3356790">
                <a:moveTo>
                  <a:pt x="0" y="0"/>
                </a:moveTo>
                <a:lnTo>
                  <a:pt x="9753600" y="0"/>
                </a:lnTo>
                <a:lnTo>
                  <a:pt x="9753600" y="3356790"/>
                </a:lnTo>
                <a:lnTo>
                  <a:pt x="0" y="3356790"/>
                </a:lnTo>
                <a:lnTo>
                  <a:pt x="0" y="0"/>
                </a:lnTo>
                <a:close/>
              </a:path>
            </a:pathLst>
          </a:custGeom>
          <a:blipFill>
            <a:blip r:embed="rId4"/>
            <a:stretch>
              <a:fillRect t="-12853"/>
            </a:stretch>
          </a:blipFill>
        </p:spPr>
        <p:txBody>
          <a:bodyPr/>
          <a:lstStyle/>
          <a:p>
            <a:endParaRPr lang="en-US"/>
          </a:p>
        </p:txBody>
      </p:sp>
      <p:sp>
        <p:nvSpPr>
          <p:cNvPr id="5" name="Freeform 5"/>
          <p:cNvSpPr/>
          <p:nvPr/>
        </p:nvSpPr>
        <p:spPr>
          <a:xfrm rot="-5658584">
            <a:off x="128900" y="2994759"/>
            <a:ext cx="1727329" cy="1096069"/>
          </a:xfrm>
          <a:custGeom>
            <a:avLst/>
            <a:gdLst/>
            <a:ahLst/>
            <a:cxnLst/>
            <a:rect l="l" t="t" r="r" b="b"/>
            <a:pathLst>
              <a:path w="1842484" h="1169140">
                <a:moveTo>
                  <a:pt x="0" y="0"/>
                </a:moveTo>
                <a:lnTo>
                  <a:pt x="1842483" y="0"/>
                </a:lnTo>
                <a:lnTo>
                  <a:pt x="1842483" y="1169140"/>
                </a:lnTo>
                <a:lnTo>
                  <a:pt x="0" y="11691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5658584" flipH="1" flipV="1">
            <a:off x="7118108" y="3052771"/>
            <a:ext cx="1727329" cy="1096069"/>
          </a:xfrm>
          <a:custGeom>
            <a:avLst/>
            <a:gdLst/>
            <a:ahLst/>
            <a:cxnLst/>
            <a:rect l="l" t="t" r="r" b="b"/>
            <a:pathLst>
              <a:path w="1842484" h="1169140">
                <a:moveTo>
                  <a:pt x="1842483" y="1169140"/>
                </a:moveTo>
                <a:lnTo>
                  <a:pt x="0" y="1169140"/>
                </a:lnTo>
                <a:lnTo>
                  <a:pt x="0" y="0"/>
                </a:lnTo>
                <a:lnTo>
                  <a:pt x="1842483" y="0"/>
                </a:lnTo>
                <a:lnTo>
                  <a:pt x="1842483" y="116914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title"/>
          </p:nvPr>
        </p:nvSpPr>
        <p:spPr>
          <a:xfrm>
            <a:off x="-168275" y="228600"/>
            <a:ext cx="82296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a:t>
            </a:r>
            <a:br>
              <a:rPr lang="en-US" b="1" dirty="0">
                <a:solidFill>
                  <a:srgbClr val="F98832"/>
                </a:solidFill>
              </a:rPr>
            </a:br>
            <a:r>
              <a:rPr lang="en-US" b="1" dirty="0">
                <a:solidFill>
                  <a:srgbClr val="F98832"/>
                </a:solidFill>
              </a:rPr>
              <a:t>Pregnancy/Child Health</a:t>
            </a:r>
            <a:br>
              <a:rPr lang="en-US" dirty="0">
                <a:solidFill>
                  <a:srgbClr val="F98832"/>
                </a:solidFill>
              </a:rPr>
            </a:br>
            <a:endParaRPr dirty="0">
              <a:solidFill>
                <a:srgbClr val="F98832"/>
              </a:solidFill>
            </a:endParaRPr>
          </a:p>
        </p:txBody>
      </p:sp>
      <p:sp>
        <p:nvSpPr>
          <p:cNvPr id="414" name="Google Shape;414;p49"/>
          <p:cNvSpPr txBox="1"/>
          <p:nvPr/>
        </p:nvSpPr>
        <p:spPr>
          <a:xfrm>
            <a:off x="-334530" y="1981200"/>
            <a:ext cx="7772400" cy="4031833"/>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What is considered a safe amount of tobacco </a:t>
            </a:r>
            <a:r>
              <a:rPr lang="en-US" sz="3200" b="1" i="0" u="none" strike="noStrike" cap="none" dirty="0">
                <a:solidFill>
                  <a:schemeClr val="tx1"/>
                </a:solidFill>
                <a:latin typeface="Times New Roman"/>
                <a:ea typeface="Times New Roman"/>
                <a:cs typeface="Times New Roman"/>
                <a:sym typeface="Times New Roman"/>
              </a:rPr>
              <a:t>use </a:t>
            </a:r>
            <a:r>
              <a:rPr lang="en-US" sz="3200" b="1" dirty="0">
                <a:solidFill>
                  <a:schemeClr val="tx1"/>
                </a:solidFill>
                <a:latin typeface="Times New Roman"/>
                <a:ea typeface="Times New Roman"/>
                <a:cs typeface="Times New Roman"/>
                <a:sym typeface="Times New Roman"/>
              </a:rPr>
              <a:t>during pregnancy?</a:t>
            </a:r>
            <a:endParaRPr dirty="0">
              <a:solidFill>
                <a:schemeClr val="tx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1 pack throughout the pregnancy</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1 pack a month</a:t>
            </a:r>
            <a:endParaRPr dirty="0"/>
          </a:p>
          <a:p>
            <a:pPr marL="914400" marR="0" lvl="2" indent="0" algn="l" rtl="0">
              <a:lnSpc>
                <a:spcPct val="150000"/>
              </a:lnSpc>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C) 1-2 cigarettes a month</a:t>
            </a:r>
            <a:endParaRPr dirty="0"/>
          </a:p>
          <a:p>
            <a:pPr marL="914400" marR="0" lvl="2" indent="0" algn="l" rtl="0">
              <a:lnSpc>
                <a:spcPct val="150000"/>
              </a:lnSpc>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D) There is NO safe amount</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 calcmode="lin" valueType="num">
                                      <p:cBhvr additive="base">
                                        <p:cTn id="7" dur="500"/>
                                        <p:tgtEl>
                                          <p:spTgt spid="41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 calcmode="lin" valueType="num">
                                      <p:cBhvr additive="base">
                                        <p:cTn id="11" dur="500"/>
                                        <p:tgtEl>
                                          <p:spTgt spid="41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0"/>
          <p:cNvSpPr txBox="1">
            <a:spLocks noGrp="1"/>
          </p:cNvSpPr>
          <p:nvPr>
            <p:ph type="title"/>
          </p:nvPr>
        </p:nvSpPr>
        <p:spPr>
          <a:xfrm>
            <a:off x="31750" y="211138"/>
            <a:ext cx="8229600" cy="1258887"/>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$100 Answer</a:t>
            </a:r>
            <a:br>
              <a:rPr lang="en-US" sz="4000" b="1" dirty="0">
                <a:solidFill>
                  <a:srgbClr val="F98832"/>
                </a:solidFill>
              </a:rPr>
            </a:br>
            <a:r>
              <a:rPr lang="en-US" sz="4000" b="1" dirty="0">
                <a:solidFill>
                  <a:srgbClr val="F98832"/>
                </a:solidFill>
              </a:rPr>
              <a:t>Pregnancy/Child Health</a:t>
            </a:r>
            <a:endParaRPr dirty="0">
              <a:solidFill>
                <a:srgbClr val="F98832"/>
              </a:solidFill>
            </a:endParaRPr>
          </a:p>
        </p:txBody>
      </p:sp>
      <p:sp>
        <p:nvSpPr>
          <p:cNvPr id="421" name="Google Shape;421;p5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22" name="Google Shape;422;p50"/>
          <p:cNvSpPr txBox="1"/>
          <p:nvPr/>
        </p:nvSpPr>
        <p:spPr>
          <a:xfrm>
            <a:off x="152400" y="2286000"/>
            <a:ext cx="7543800" cy="23082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Noto Sans Symbols"/>
              <a:buNone/>
            </a:pPr>
            <a:r>
              <a:rPr lang="en-US" sz="2800" b="0" i="0" u="none" strike="noStrike" cap="none">
                <a:solidFill>
                  <a:schemeClr val="dk1"/>
                </a:solidFill>
                <a:latin typeface="Verdana"/>
                <a:ea typeface="Verdana"/>
                <a:cs typeface="Verdana"/>
                <a:sym typeface="Verdana"/>
              </a:rPr>
              <a:t> </a:t>
            </a:r>
            <a:r>
              <a:rPr lang="en-US" sz="7200" b="1" i="0" u="none" strike="noStrike" cap="none">
                <a:solidFill>
                  <a:schemeClr val="dk1"/>
                </a:solidFill>
                <a:latin typeface="Times New Roman"/>
                <a:ea typeface="Times New Roman"/>
                <a:cs typeface="Times New Roman"/>
                <a:sym typeface="Times New Roman"/>
              </a:rPr>
              <a:t>D) THERE IS NO SAFE AMOUNT!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2"/>
                                        </p:tgtEl>
                                        <p:attrNameLst>
                                          <p:attrName>style.visibility</p:attrName>
                                        </p:attrNameLst>
                                      </p:cBhvr>
                                      <p:to>
                                        <p:strVal val="visible"/>
                                      </p:to>
                                    </p:set>
                                    <p:animEffect transition="in" filter="fade">
                                      <p:cBhvr>
                                        <p:cTn id="11" dur="1822"/>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76200" y="1524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a:t>
            </a:r>
            <a:br>
              <a:rPr lang="en-US" b="1" dirty="0">
                <a:solidFill>
                  <a:srgbClr val="F98832"/>
                </a:solidFill>
              </a:rPr>
            </a:br>
            <a:r>
              <a:rPr lang="en-US" b="1" dirty="0">
                <a:solidFill>
                  <a:srgbClr val="F98832"/>
                </a:solidFill>
              </a:rPr>
              <a:t>Pregnancy/Child Health</a:t>
            </a:r>
            <a:endParaRPr dirty="0">
              <a:solidFill>
                <a:srgbClr val="F98832"/>
              </a:solidFill>
            </a:endParaRPr>
          </a:p>
        </p:txBody>
      </p:sp>
      <p:sp>
        <p:nvSpPr>
          <p:cNvPr id="429" name="Google Shape;429;p51"/>
          <p:cNvSpPr txBox="1"/>
          <p:nvPr/>
        </p:nvSpPr>
        <p:spPr>
          <a:xfrm>
            <a:off x="-228600" y="2286000"/>
            <a:ext cx="7620000" cy="2308284"/>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i="0" u="sng" strike="noStrike" cap="none" dirty="0">
                <a:solidFill>
                  <a:schemeClr val="dk1"/>
                </a:solidFill>
                <a:latin typeface="Times New Roman"/>
                <a:ea typeface="Times New Roman"/>
                <a:cs typeface="Times New Roman"/>
                <a:sym typeface="Times New Roman"/>
              </a:rPr>
              <a:t>True or False</a:t>
            </a:r>
            <a:r>
              <a:rPr lang="en-US" sz="4800" b="1" i="0" u="none" strike="noStrike" cap="none" dirty="0">
                <a:solidFill>
                  <a:schemeClr val="dk1"/>
                </a:solidFill>
                <a:latin typeface="Times New Roman"/>
                <a:ea typeface="Times New Roman"/>
                <a:cs typeface="Times New Roman"/>
                <a:sym typeface="Times New Roman"/>
              </a:rPr>
              <a:t>: The THC in marijuana can pass through</a:t>
            </a:r>
            <a:r>
              <a:rPr lang="en-US" sz="4800" b="1" dirty="0">
                <a:solidFill>
                  <a:schemeClr val="dk1"/>
                </a:solidFill>
                <a:latin typeface="Times New Roman"/>
                <a:ea typeface="Times New Roman"/>
                <a:cs typeface="Times New Roman"/>
                <a:sym typeface="Times New Roman"/>
              </a:rPr>
              <a:t> </a:t>
            </a:r>
            <a:r>
              <a:rPr lang="en-US" sz="4800" b="1" i="0" u="none" strike="noStrike" cap="none" dirty="0">
                <a:solidFill>
                  <a:schemeClr val="dk1"/>
                </a:solidFill>
                <a:latin typeface="Times New Roman"/>
                <a:ea typeface="Times New Roman"/>
                <a:cs typeface="Times New Roman"/>
                <a:sym typeface="Times New Roman"/>
              </a:rPr>
              <a:t>breastmilk.</a:t>
            </a:r>
            <a:endParaRPr dirty="0"/>
          </a:p>
        </p:txBody>
      </p:sp>
      <p:pic>
        <p:nvPicPr>
          <p:cNvPr id="430" name="Google Shape;430;p51"/>
          <p:cNvPicPr preferRelativeResize="0"/>
          <p:nvPr/>
        </p:nvPicPr>
        <p:blipFill rotWithShape="1">
          <a:blip r:embed="rId3">
            <a:alphaModFix/>
          </a:blip>
          <a:srcRect/>
          <a:stretch/>
        </p:blipFill>
        <p:spPr>
          <a:xfrm>
            <a:off x="8839200" y="6553200"/>
            <a:ext cx="304800" cy="30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8"/>
                                        </p:tgtEl>
                                        <p:attrNameLst>
                                          <p:attrName>style.visibility</p:attrName>
                                        </p:attrNameLst>
                                      </p:cBhvr>
                                      <p:to>
                                        <p:strVal val="visible"/>
                                      </p:to>
                                    </p:set>
                                    <p:anim calcmode="lin" valueType="num">
                                      <p:cBhvr additive="base">
                                        <p:cTn id="7" dur="500"/>
                                        <p:tgtEl>
                                          <p:spTgt spid="42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29"/>
                                        </p:tgtEl>
                                        <p:attrNameLst>
                                          <p:attrName>style.visibility</p:attrName>
                                        </p:attrNameLst>
                                      </p:cBhvr>
                                      <p:to>
                                        <p:strVal val="visible"/>
                                      </p:to>
                                    </p:set>
                                    <p:anim calcmode="lin" valueType="num">
                                      <p:cBhvr additive="base">
                                        <p:cTn id="11" dur="500"/>
                                        <p:tgtEl>
                                          <p:spTgt spid="42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30"/>
                                        </p:tgtEl>
                                        <p:attrNameLst>
                                          <p:attrName>style.visibility</p:attrName>
                                        </p:attrNameLst>
                                      </p:cBhvr>
                                      <p:to>
                                        <p:strVal val="visible"/>
                                      </p:to>
                                    </p:set>
                                    <p:animEffect transition="in" filter="fade">
                                      <p:cBhvr>
                                        <p:cTn id="15" dur="5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76200" y="381000"/>
            <a:ext cx="8229600" cy="125888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$200 Answer</a:t>
            </a:r>
            <a:br>
              <a:rPr lang="en-US" sz="4000" b="1" dirty="0">
                <a:solidFill>
                  <a:srgbClr val="F98832"/>
                </a:solidFill>
              </a:rPr>
            </a:br>
            <a:r>
              <a:rPr lang="en-US" sz="4000" b="1" dirty="0">
                <a:solidFill>
                  <a:srgbClr val="F98832"/>
                </a:solidFill>
              </a:rPr>
              <a:t>Pregnancy/Child Health</a:t>
            </a:r>
            <a:endParaRPr sz="4000" dirty="0">
              <a:solidFill>
                <a:srgbClr val="F98832"/>
              </a:solidFill>
            </a:endParaRPr>
          </a:p>
        </p:txBody>
      </p:sp>
      <p:sp>
        <p:nvSpPr>
          <p:cNvPr id="437" name="Google Shape;437;p5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38" name="Google Shape;438;p52"/>
          <p:cNvSpPr txBox="1"/>
          <p:nvPr/>
        </p:nvSpPr>
        <p:spPr>
          <a:xfrm>
            <a:off x="609600" y="2133600"/>
            <a:ext cx="6889750" cy="2646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a:solidFill>
                  <a:schemeClr val="dk1"/>
                </a:solidFill>
                <a:latin typeface="Verdana"/>
                <a:ea typeface="Verdana"/>
                <a:cs typeface="Verdana"/>
                <a:sym typeface="Verdana"/>
              </a:rPr>
              <a:t> </a:t>
            </a:r>
            <a:r>
              <a:rPr lang="en-US" sz="16600" b="1" i="0" u="none" strike="noStrike" cap="none">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1000"/>
                                        <p:tgtEl>
                                          <p:spTgt spid="4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8"/>
                                        </p:tgtEl>
                                        <p:attrNameLst>
                                          <p:attrName>style.visibility</p:attrName>
                                        </p:attrNameLst>
                                      </p:cBhvr>
                                      <p:to>
                                        <p:strVal val="visible"/>
                                      </p:to>
                                    </p:set>
                                    <p:animEffect transition="in" filter="fade">
                                      <p:cBhvr>
                                        <p:cTn id="11" dur="1822"/>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533400" y="228600"/>
            <a:ext cx="6348413"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a:t>
            </a:r>
            <a:br>
              <a:rPr lang="en-US" b="1" dirty="0">
                <a:solidFill>
                  <a:srgbClr val="F98832"/>
                </a:solidFill>
              </a:rPr>
            </a:br>
            <a:r>
              <a:rPr lang="en-US" b="1" dirty="0">
                <a:solidFill>
                  <a:srgbClr val="F98832"/>
                </a:solidFill>
              </a:rPr>
              <a:t>Pregnancy/Child Health</a:t>
            </a:r>
            <a:endParaRPr dirty="0">
              <a:solidFill>
                <a:srgbClr val="F98832"/>
              </a:solidFill>
            </a:endParaRPr>
          </a:p>
        </p:txBody>
      </p:sp>
      <p:sp>
        <p:nvSpPr>
          <p:cNvPr id="446" name="Google Shape;446;p53"/>
          <p:cNvSpPr txBox="1"/>
          <p:nvPr/>
        </p:nvSpPr>
        <p:spPr>
          <a:xfrm>
            <a:off x="-361731" y="1814080"/>
            <a:ext cx="7456488" cy="4524375"/>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200" b="1" i="0" u="none" strike="noStrike" cap="none" dirty="0">
                <a:solidFill>
                  <a:schemeClr val="dk1"/>
                </a:solidFill>
                <a:latin typeface="Times New Roman"/>
                <a:ea typeface="Times New Roman"/>
                <a:cs typeface="Times New Roman"/>
                <a:sym typeface="Times New Roman"/>
              </a:rPr>
              <a:t>Smoking during pregnancy can cause what health problems for children?</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Asthma Attacks</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Bronchitis</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Ear Infections</a:t>
            </a:r>
            <a:endParaRPr dirty="0"/>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All of the Above</a:t>
            </a:r>
            <a:endParaRPr sz="3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4"/>
                                        </p:tgtEl>
                                        <p:attrNameLst>
                                          <p:attrName>style.visibility</p:attrName>
                                        </p:attrNameLst>
                                      </p:cBhvr>
                                      <p:to>
                                        <p:strVal val="visible"/>
                                      </p:to>
                                    </p:set>
                                    <p:anim calcmode="lin" valueType="num">
                                      <p:cBhvr additive="base">
                                        <p:cTn id="7" dur="500"/>
                                        <p:tgtEl>
                                          <p:spTgt spid="444"/>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46"/>
                                        </p:tgtEl>
                                        <p:attrNameLst>
                                          <p:attrName>style.visibility</p:attrName>
                                        </p:attrNameLst>
                                      </p:cBhvr>
                                      <p:to>
                                        <p:strVal val="visible"/>
                                      </p:to>
                                    </p:set>
                                    <p:anim calcmode="lin" valueType="num">
                                      <p:cBhvr additive="base">
                                        <p:cTn id="11" dur="500"/>
                                        <p:tgtEl>
                                          <p:spTgt spid="4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228600" y="228600"/>
            <a:ext cx="8229600" cy="1258888"/>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4000" b="1" dirty="0">
                <a:solidFill>
                  <a:srgbClr val="F98832"/>
                </a:solidFill>
              </a:rPr>
              <a:t>$300 Answer</a:t>
            </a:r>
            <a:br>
              <a:rPr lang="en-US" sz="4000" b="1" dirty="0">
                <a:solidFill>
                  <a:srgbClr val="F98832"/>
                </a:solidFill>
              </a:rPr>
            </a:br>
            <a:r>
              <a:rPr lang="en-US" sz="4000" b="1" dirty="0">
                <a:solidFill>
                  <a:srgbClr val="F98832"/>
                </a:solidFill>
              </a:rPr>
              <a:t>Pregnancy/Child Health</a:t>
            </a:r>
            <a:endParaRPr sz="4000" dirty="0">
              <a:solidFill>
                <a:srgbClr val="F98832"/>
              </a:solidFill>
            </a:endParaRPr>
          </a:p>
        </p:txBody>
      </p:sp>
      <p:sp>
        <p:nvSpPr>
          <p:cNvPr id="453" name="Google Shape;453;p5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54" name="Google Shape;454;p54"/>
          <p:cNvSpPr txBox="1"/>
          <p:nvPr/>
        </p:nvSpPr>
        <p:spPr>
          <a:xfrm>
            <a:off x="155575" y="1981200"/>
            <a:ext cx="7461250" cy="2800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600"/>
              <a:buFont typeface="Noto Sans Symbols"/>
              <a:buNone/>
            </a:pPr>
            <a:r>
              <a:rPr lang="en-US" sz="3600" b="0" i="0" u="none" strike="noStrike" cap="none">
                <a:solidFill>
                  <a:schemeClr val="dk1"/>
                </a:solidFill>
                <a:latin typeface="Verdana"/>
                <a:ea typeface="Verdana"/>
                <a:cs typeface="Verdana"/>
                <a:sym typeface="Verdana"/>
              </a:rPr>
              <a:t> </a:t>
            </a:r>
            <a:r>
              <a:rPr lang="en-US" sz="8800" b="1" i="0" u="none" strike="noStrike" cap="none">
                <a:solidFill>
                  <a:schemeClr val="dk1"/>
                </a:solidFill>
                <a:latin typeface="Times New Roman"/>
                <a:ea typeface="Times New Roman"/>
                <a:cs typeface="Times New Roman"/>
                <a:sym typeface="Times New Roman"/>
              </a:rPr>
              <a:t>D) ALL OF THE ABOVE!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2000"/>
                                        <p:tgtEl>
                                          <p:spTgt spid="45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1822"/>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5"/>
          <p:cNvSpPr txBox="1">
            <a:spLocks noGrp="1"/>
          </p:cNvSpPr>
          <p:nvPr>
            <p:ph type="title"/>
          </p:nvPr>
        </p:nvSpPr>
        <p:spPr>
          <a:xfrm>
            <a:off x="547688" y="457200"/>
            <a:ext cx="6346825"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Question E-cigarettes</a:t>
            </a:r>
            <a:endParaRPr dirty="0">
              <a:solidFill>
                <a:srgbClr val="F98832"/>
              </a:solidFill>
            </a:endParaRPr>
          </a:p>
        </p:txBody>
      </p:sp>
      <p:sp>
        <p:nvSpPr>
          <p:cNvPr id="462" name="Google Shape;462;p55"/>
          <p:cNvSpPr txBox="1"/>
          <p:nvPr/>
        </p:nvSpPr>
        <p:spPr>
          <a:xfrm>
            <a:off x="-490322" y="1603951"/>
            <a:ext cx="7772400" cy="4246563"/>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5400"/>
              <a:buFont typeface="Noto Sans Symbols"/>
              <a:buNone/>
            </a:pPr>
            <a:r>
              <a:rPr lang="en-US" sz="5400" b="1" i="0" u="sng" strike="noStrike" cap="none" dirty="0">
                <a:solidFill>
                  <a:schemeClr val="dk1"/>
                </a:solidFill>
                <a:latin typeface="Times New Roman"/>
                <a:ea typeface="Times New Roman"/>
                <a:cs typeface="Times New Roman"/>
                <a:sym typeface="Times New Roman"/>
              </a:rPr>
              <a:t>True or False</a:t>
            </a:r>
            <a:r>
              <a:rPr lang="en-US" sz="5400" b="1" i="0" u="none" strike="noStrike" cap="none" dirty="0">
                <a:solidFill>
                  <a:schemeClr val="dk1"/>
                </a:solidFill>
                <a:latin typeface="Times New Roman"/>
                <a:ea typeface="Times New Roman"/>
                <a:cs typeface="Times New Roman"/>
                <a:sym typeface="Times New Roman"/>
              </a:rPr>
              <a:t>: Using E-Cigarettes is a proven cessation method to quit tobacco use.</a:t>
            </a:r>
            <a:endParaRPr sz="5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 calcmode="lin" valueType="num">
                                      <p:cBhvr additive="base">
                                        <p:cTn id="7" dur="500"/>
                                        <p:tgtEl>
                                          <p:spTgt spid="46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2"/>
                                        </p:tgtEl>
                                        <p:attrNameLst>
                                          <p:attrName>style.visibility</p:attrName>
                                        </p:attrNameLst>
                                      </p:cBhvr>
                                      <p:to>
                                        <p:strVal val="visible"/>
                                      </p:to>
                                    </p:set>
                                    <p:anim calcmode="lin" valueType="num">
                                      <p:cBhvr additive="base">
                                        <p:cTn id="11" dur="500"/>
                                        <p:tgtEl>
                                          <p:spTgt spid="4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614363" y="304800"/>
            <a:ext cx="8229600" cy="1258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Answer E-cigarettes</a:t>
            </a:r>
            <a:endParaRPr dirty="0">
              <a:solidFill>
                <a:srgbClr val="F98832"/>
              </a:solidFill>
            </a:endParaRPr>
          </a:p>
        </p:txBody>
      </p:sp>
      <p:sp>
        <p:nvSpPr>
          <p:cNvPr id="469" name="Google Shape;469;p5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70" name="Google Shape;470;p56"/>
          <p:cNvSpPr txBox="1"/>
          <p:nvPr/>
        </p:nvSpPr>
        <p:spPr>
          <a:xfrm>
            <a:off x="381000" y="2057400"/>
            <a:ext cx="6970713"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Noto Sans Symbols"/>
              <a:buNone/>
            </a:pPr>
            <a:r>
              <a:rPr lang="en-US" sz="1800" b="0" i="0" u="none" strike="noStrike" cap="none" dirty="0">
                <a:solidFill>
                  <a:schemeClr val="dk1"/>
                </a:solidFill>
                <a:latin typeface="Verdana"/>
                <a:ea typeface="Verdana"/>
                <a:cs typeface="Verdana"/>
                <a:sym typeface="Verdana"/>
              </a:rPr>
              <a:t> </a:t>
            </a:r>
            <a:r>
              <a:rPr lang="en-US" sz="9600" b="1" i="0" u="none" strike="noStrike" cap="none" dirty="0">
                <a:solidFill>
                  <a:schemeClr val="dk1"/>
                </a:solidFill>
                <a:latin typeface="Times New Roman"/>
                <a:ea typeface="Times New Roman"/>
                <a:cs typeface="Times New Roman"/>
                <a:sym typeface="Times New Roman"/>
              </a:rPr>
              <a:t>FALSE</a:t>
            </a:r>
            <a:endParaRPr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childTnLst>
                                </p:cTn>
                              </p:par>
                              <p:par>
                                <p:cTn id="8" presetID="10" presetClass="entr" presetSubtype="0" fill="hold" nodeType="withEffect">
                                  <p:stCondLst>
                                    <p:cond delay="0"/>
                                  </p:stCondLst>
                                  <p:childTnLst>
                                    <p:set>
                                      <p:cBhvr>
                                        <p:cTn id="9" dur="1" fill="hold">
                                          <p:stCondLst>
                                            <p:cond delay="0"/>
                                          </p:stCondLst>
                                        </p:cTn>
                                        <p:tgtEl>
                                          <p:spTgt spid="468"/>
                                        </p:tgtEl>
                                        <p:attrNameLst>
                                          <p:attrName>style.visibility</p:attrName>
                                        </p:attrNameLst>
                                      </p:cBhvr>
                                      <p:to>
                                        <p:strVal val="visible"/>
                                      </p:to>
                                    </p:set>
                                    <p:animEffect transition="in" filter="fade">
                                      <p:cBhvr>
                                        <p:cTn id="10" dur="1822"/>
                                        <p:tgtEl>
                                          <p:spTgt spid="468"/>
                                        </p:tgtEl>
                                      </p:cBhvr>
                                    </p:animEffect>
                                  </p:childTnLst>
                                </p:cTn>
                              </p:par>
                            </p:childTnLst>
                          </p:cTn>
                        </p:par>
                        <p:par>
                          <p:cTn id="11" fill="hold">
                            <p:stCondLst>
                              <p:cond delay="1822"/>
                            </p:stCondLst>
                            <p:childTnLst>
                              <p:par>
                                <p:cTn id="12" presetID="10" presetClass="entr" presetSubtype="0" fill="hold" nodeType="afterEffect">
                                  <p:stCondLst>
                                    <p:cond delay="0"/>
                                  </p:stCondLst>
                                  <p:childTnLst>
                                    <p:set>
                                      <p:cBhvr>
                                        <p:cTn id="13" dur="1" fill="hold">
                                          <p:stCondLst>
                                            <p:cond delay="0"/>
                                          </p:stCondLst>
                                        </p:cTn>
                                        <p:tgtEl>
                                          <p:spTgt spid="470"/>
                                        </p:tgtEl>
                                        <p:attrNameLst>
                                          <p:attrName>style.visibility</p:attrName>
                                        </p:attrNameLst>
                                      </p:cBhvr>
                                      <p:to>
                                        <p:strVal val="visible"/>
                                      </p:to>
                                    </p:set>
                                    <p:animEffect transition="in" filter="fade">
                                      <p:cBhvr>
                                        <p:cTn id="14" dur="1822"/>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7"/>
          <p:cNvSpPr txBox="1">
            <a:spLocks noGrp="1"/>
          </p:cNvSpPr>
          <p:nvPr>
            <p:ph type="title"/>
          </p:nvPr>
        </p:nvSpPr>
        <p:spPr>
          <a:xfrm>
            <a:off x="-457200" y="280988"/>
            <a:ext cx="8229600" cy="82708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$200 Question E-cigarettes</a:t>
            </a:r>
            <a:endParaRPr dirty="0">
              <a:solidFill>
                <a:srgbClr val="F98832"/>
              </a:solidFill>
            </a:endParaRPr>
          </a:p>
        </p:txBody>
      </p:sp>
      <p:sp>
        <p:nvSpPr>
          <p:cNvPr id="478" name="Google Shape;478;p57"/>
          <p:cNvSpPr txBox="1"/>
          <p:nvPr/>
        </p:nvSpPr>
        <p:spPr>
          <a:xfrm>
            <a:off x="-228600" y="1762918"/>
            <a:ext cx="7140575" cy="4524375"/>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600" b="1" i="0" u="none" strike="noStrike" cap="none" dirty="0">
                <a:solidFill>
                  <a:schemeClr val="dk1"/>
                </a:solidFill>
                <a:latin typeface="Times New Roman"/>
                <a:ea typeface="Times New Roman"/>
                <a:cs typeface="Times New Roman"/>
                <a:sym typeface="Times New Roman"/>
              </a:rPr>
              <a:t>It is safe to use e-cigarettes around the following:</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Children</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Adults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Pets</a:t>
            </a:r>
            <a:endParaRPr dirty="0"/>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dirty="0">
                <a:solidFill>
                  <a:schemeClr val="dk1"/>
                </a:solidFill>
                <a:latin typeface="Times New Roman"/>
                <a:ea typeface="Times New Roman"/>
                <a:cs typeface="Times New Roman"/>
                <a:sym typeface="Times New Roman"/>
              </a:rPr>
              <a:t>None of the above</a:t>
            </a:r>
            <a:endParaRPr sz="3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78"/>
                                        </p:tgtEl>
                                        <p:attrNameLst>
                                          <p:attrName>style.visibility</p:attrName>
                                        </p:attrNameLst>
                                      </p:cBhvr>
                                      <p:to>
                                        <p:strVal val="visible"/>
                                      </p:to>
                                    </p:set>
                                    <p:anim calcmode="lin" valueType="num">
                                      <p:cBhvr additive="base">
                                        <p:cTn id="11" dur="500"/>
                                        <p:tgtEl>
                                          <p:spTgt spid="4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8"/>
          <p:cNvSpPr txBox="1">
            <a:spLocks noGrp="1"/>
          </p:cNvSpPr>
          <p:nvPr>
            <p:ph type="title"/>
          </p:nvPr>
        </p:nvSpPr>
        <p:spPr>
          <a:xfrm>
            <a:off x="768350" y="457200"/>
            <a:ext cx="6346825"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Answer E-cigarettes</a:t>
            </a:r>
            <a:endParaRPr dirty="0">
              <a:solidFill>
                <a:srgbClr val="F98832"/>
              </a:solidFill>
            </a:endParaRPr>
          </a:p>
        </p:txBody>
      </p:sp>
      <p:sp>
        <p:nvSpPr>
          <p:cNvPr id="485" name="Google Shape;485;p5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486" name="Google Shape;486;p58"/>
          <p:cNvSpPr txBox="1"/>
          <p:nvPr/>
        </p:nvSpPr>
        <p:spPr>
          <a:xfrm>
            <a:off x="534988" y="2133600"/>
            <a:ext cx="6580187" cy="2554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Noto Sans Symbols"/>
              <a:buNone/>
            </a:pPr>
            <a:r>
              <a:rPr lang="en-US" sz="3200" b="0" i="0" u="none" strike="noStrike" cap="none">
                <a:solidFill>
                  <a:schemeClr val="dk1"/>
                </a:solidFill>
                <a:latin typeface="Verdana"/>
                <a:ea typeface="Verdana"/>
                <a:cs typeface="Verdana"/>
                <a:sym typeface="Verdana"/>
              </a:rPr>
              <a:t> </a:t>
            </a:r>
            <a:r>
              <a:rPr lang="en-US" sz="8000" b="1" i="0" u="none" strike="noStrike" cap="none">
                <a:solidFill>
                  <a:schemeClr val="dk1"/>
                </a:solidFill>
                <a:latin typeface="Times New Roman"/>
                <a:ea typeface="Times New Roman"/>
                <a:cs typeface="Times New Roman"/>
                <a:sym typeface="Times New Roman"/>
              </a:rPr>
              <a:t>D) NONE OF THE ABOVE!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4"/>
                                        </p:tgtEl>
                                        <p:attrNameLst>
                                          <p:attrName>style.visibility</p:attrName>
                                        </p:attrNameLst>
                                      </p:cBhvr>
                                      <p:to>
                                        <p:strVal val="visible"/>
                                      </p:to>
                                    </p:set>
                                    <p:animEffect transition="in" filter="fade">
                                      <p:cBhvr>
                                        <p:cTn id="7" dur="500"/>
                                        <p:tgtEl>
                                          <p:spTgt spid="4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1822"/>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614108" y="334675"/>
            <a:ext cx="7826417" cy="654025"/>
          </a:xfrm>
          <a:prstGeom prst="rect">
            <a:avLst/>
          </a:prstGeom>
        </p:spPr>
        <p:txBody>
          <a:bodyPr wrap="square"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GUIDESLINES FOR VIRTUAL TRAINING </a:t>
            </a:r>
          </a:p>
        </p:txBody>
      </p:sp>
      <p:sp>
        <p:nvSpPr>
          <p:cNvPr id="12" name="TextBox 12"/>
          <p:cNvSpPr txBox="1"/>
          <p:nvPr/>
        </p:nvSpPr>
        <p:spPr>
          <a:xfrm>
            <a:off x="897595" y="1541374"/>
            <a:ext cx="8009222" cy="4415952"/>
          </a:xfrm>
          <a:prstGeom prst="rect">
            <a:avLst/>
          </a:prstGeom>
        </p:spPr>
        <p:txBody>
          <a:bodyPr lIns="0" tIns="0" rIns="0" bIns="0" rtlCol="0" anchor="t">
            <a:spAutoFit/>
          </a:bodyPr>
          <a:lstStyle/>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Training is being recorded</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Keep video on</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Mute yourself when not speaking</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Rename yourself, if necessary</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Minimize distractions</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Stay for entire training (60 minutes)</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Interact!!! (pre/post assessments, chat box, unmute)</a:t>
            </a:r>
            <a:endParaRPr lang="en-US" sz="3200" dirty="0">
              <a:latin typeface="Caveat Brush" pitchFamily="2" charset="0"/>
            </a:endParaRPr>
          </a:p>
          <a:p>
            <a:pPr marL="342900" indent="-342900">
              <a:buClr>
                <a:schemeClr val="dk1"/>
              </a:buClr>
              <a:buSzPts val="2800"/>
              <a:buFont typeface="Arial"/>
              <a:buChar char="•"/>
            </a:pPr>
            <a:r>
              <a:rPr lang="en-US" sz="3200" dirty="0">
                <a:solidFill>
                  <a:schemeClr val="dk1"/>
                </a:solidFill>
                <a:latin typeface="Caveat Brush" pitchFamily="2" charset="0"/>
                <a:ea typeface="Calibri"/>
                <a:cs typeface="Calibri"/>
                <a:sym typeface="Calibri"/>
              </a:rPr>
              <a:t>Notify co-host if you have issues </a:t>
            </a:r>
            <a:endParaRPr lang="en-US" sz="3200" dirty="0">
              <a:latin typeface="Caveat Brush" pitchFamily="2" charset="0"/>
            </a:endParaRPr>
          </a:p>
          <a:p>
            <a:pPr marL="298549" lvl="1" defTabSz="857250">
              <a:lnSpc>
                <a:spcPts val="3871"/>
              </a:lnSpc>
              <a:buClrTx/>
            </a:pPr>
            <a:endParaRPr lang="en-US" sz="2765" kern="1200" dirty="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11138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59"/>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493" name="Google Shape;493;p59"/>
          <p:cNvSpPr txBox="1">
            <a:spLocks noGrp="1"/>
          </p:cNvSpPr>
          <p:nvPr>
            <p:ph type="title"/>
          </p:nvPr>
        </p:nvSpPr>
        <p:spPr>
          <a:xfrm>
            <a:off x="352425" y="457200"/>
            <a:ext cx="6346825" cy="132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$300 Question E-cigarettes</a:t>
            </a:r>
            <a:endParaRPr dirty="0">
              <a:solidFill>
                <a:srgbClr val="F98832"/>
              </a:solidFill>
            </a:endParaRPr>
          </a:p>
        </p:txBody>
      </p:sp>
      <p:sp>
        <p:nvSpPr>
          <p:cNvPr id="494" name="Google Shape;494;p59"/>
          <p:cNvSpPr txBox="1"/>
          <p:nvPr/>
        </p:nvSpPr>
        <p:spPr>
          <a:xfrm>
            <a:off x="1889125" y="3219450"/>
            <a:ext cx="18415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04040"/>
              </a:buClr>
              <a:buSzPts val="3200"/>
              <a:buFont typeface="Noto Sans Symbols"/>
              <a:buNone/>
            </a:pPr>
            <a:endParaRPr sz="3200" b="0" i="0" u="none" strike="noStrike" cap="none">
              <a:solidFill>
                <a:schemeClr val="dk1"/>
              </a:solidFill>
              <a:latin typeface="Times New Roman"/>
              <a:ea typeface="Times New Roman"/>
              <a:cs typeface="Times New Roman"/>
              <a:sym typeface="Times New Roman"/>
            </a:endParaRPr>
          </a:p>
        </p:txBody>
      </p:sp>
      <p:sp>
        <p:nvSpPr>
          <p:cNvPr id="495" name="Google Shape;495;p59"/>
          <p:cNvSpPr txBox="1"/>
          <p:nvPr/>
        </p:nvSpPr>
        <p:spPr>
          <a:xfrm>
            <a:off x="-533400" y="1804988"/>
            <a:ext cx="7945500" cy="4217400"/>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6000"/>
              <a:buFont typeface="Noto Sans Symbols"/>
              <a:buNone/>
            </a:pPr>
            <a:r>
              <a:rPr lang="en-US" sz="6000" b="1" i="0" u="sng" strike="noStrike" cap="none" dirty="0">
                <a:solidFill>
                  <a:schemeClr val="dk1"/>
                </a:solidFill>
                <a:latin typeface="Times New Roman"/>
                <a:ea typeface="Times New Roman"/>
                <a:cs typeface="Times New Roman"/>
                <a:sym typeface="Times New Roman"/>
              </a:rPr>
              <a:t>True or False: </a:t>
            </a:r>
            <a:br>
              <a:rPr lang="en-US" sz="6000" b="1" i="0" u="sng" strike="noStrike" cap="none" dirty="0">
                <a:solidFill>
                  <a:schemeClr val="dk1"/>
                </a:solidFill>
                <a:latin typeface="Times New Roman"/>
                <a:ea typeface="Times New Roman"/>
                <a:cs typeface="Times New Roman"/>
                <a:sym typeface="Times New Roman"/>
              </a:rPr>
            </a:br>
            <a:r>
              <a:rPr lang="en-US" sz="6000" b="1" dirty="0">
                <a:solidFill>
                  <a:schemeClr val="tx1"/>
                </a:solidFill>
                <a:latin typeface="Times New Roman"/>
                <a:ea typeface="Times New Roman"/>
                <a:cs typeface="Times New Roman"/>
                <a:sym typeface="Times New Roman"/>
              </a:rPr>
              <a:t>E-cigarettes emit harmless water vapor.</a:t>
            </a:r>
            <a:endParaRPr dirty="0">
              <a:solidFill>
                <a:schemeClr val="tx1"/>
              </a:solidFill>
            </a:endParaRPr>
          </a:p>
          <a:p>
            <a:pPr marL="914400" marR="0" lvl="2" indent="0" algn="ctr" rtl="0">
              <a:spcBef>
                <a:spcPts val="0"/>
              </a:spcBef>
              <a:spcAft>
                <a:spcPts val="0"/>
              </a:spcAft>
              <a:buClr>
                <a:srgbClr val="404040"/>
              </a:buClr>
              <a:buSzPts val="2800"/>
              <a:buFont typeface="Noto Sans Symbols"/>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p:tgtEl>
                                          <p:spTgt spid="495"/>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92"/>
                                        </p:tgtEl>
                                        <p:attrNameLst>
                                          <p:attrName>style.visibility</p:attrName>
                                        </p:attrNameLst>
                                      </p:cBhvr>
                                      <p:to>
                                        <p:strVal val="visible"/>
                                      </p:to>
                                    </p:set>
                                    <p:animEffect transition="in" filter="fade">
                                      <p:cBhvr>
                                        <p:cTn id="15" dur="50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0"/>
          <p:cNvSpPr txBox="1">
            <a:spLocks noGrp="1"/>
          </p:cNvSpPr>
          <p:nvPr>
            <p:ph type="title"/>
          </p:nvPr>
        </p:nvSpPr>
        <p:spPr>
          <a:xfrm>
            <a:off x="367957" y="555118"/>
            <a:ext cx="63483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Answer E-cigarettes</a:t>
            </a:r>
            <a:endParaRPr dirty="0">
              <a:solidFill>
                <a:srgbClr val="F98832"/>
              </a:solidFill>
            </a:endParaRPr>
          </a:p>
        </p:txBody>
      </p:sp>
      <p:sp>
        <p:nvSpPr>
          <p:cNvPr id="502" name="Google Shape;502;p60">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03" name="Google Shape;503;p60"/>
          <p:cNvSpPr txBox="1"/>
          <p:nvPr/>
        </p:nvSpPr>
        <p:spPr>
          <a:xfrm>
            <a:off x="-504285" y="1643936"/>
            <a:ext cx="91440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dirty="0">
                <a:solidFill>
                  <a:schemeClr val="dk1"/>
                </a:solidFill>
                <a:latin typeface="Verdana"/>
                <a:ea typeface="Verdana"/>
                <a:cs typeface="Verdana"/>
                <a:sym typeface="Verdana"/>
              </a:rPr>
              <a:t> </a:t>
            </a:r>
            <a:r>
              <a:rPr lang="en-US" sz="9600" b="1" dirty="0">
                <a:solidFill>
                  <a:schemeClr val="tx1"/>
                </a:solidFill>
                <a:latin typeface="Times New Roman"/>
                <a:ea typeface="Times New Roman"/>
                <a:cs typeface="Times New Roman"/>
                <a:sym typeface="Times New Roman"/>
              </a:rPr>
              <a:t>FALSE</a:t>
            </a:r>
            <a:r>
              <a:rPr lang="en-US" sz="9600" b="1" i="0" u="none" strike="noStrike" cap="none" dirty="0">
                <a:solidFill>
                  <a:schemeClr val="tx1"/>
                </a:solidFill>
                <a:latin typeface="Times New Roman"/>
                <a:ea typeface="Times New Roman"/>
                <a:cs typeface="Times New Roman"/>
                <a:sym typeface="Times New Roman"/>
              </a:rPr>
              <a:t>!</a:t>
            </a:r>
            <a:endParaRPr sz="9600" b="1" i="0" u="none" strike="noStrike" cap="none" dirty="0">
              <a:solidFill>
                <a:schemeClr val="tx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5400"/>
              <a:buFont typeface="Noto Sans Symbols"/>
              <a:buNone/>
            </a:pPr>
            <a:endParaRPr dirty="0"/>
          </a:p>
        </p:txBody>
      </p:sp>
      <p:pic>
        <p:nvPicPr>
          <p:cNvPr id="504" name="Google Shape;504;p60"/>
          <p:cNvPicPr preferRelativeResize="0"/>
          <p:nvPr/>
        </p:nvPicPr>
        <p:blipFill>
          <a:blip r:embed="rId4">
            <a:alphaModFix/>
          </a:blip>
          <a:stretch>
            <a:fillRect/>
          </a:stretch>
        </p:blipFill>
        <p:spPr>
          <a:xfrm>
            <a:off x="1518475" y="3429000"/>
            <a:ext cx="4360557" cy="267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3"/>
                                        </p:tgtEl>
                                        <p:attrNameLst>
                                          <p:attrName>style.visibility</p:attrName>
                                        </p:attrNameLst>
                                      </p:cBhvr>
                                      <p:to>
                                        <p:strVal val="visible"/>
                                      </p:to>
                                    </p:set>
                                    <p:animEffect transition="in" filter="fade">
                                      <p:cBhvr>
                                        <p:cTn id="11" dur="1822"/>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61"/>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11" name="Google Shape;511;p61"/>
          <p:cNvSpPr txBox="1">
            <a:spLocks noGrp="1"/>
          </p:cNvSpPr>
          <p:nvPr>
            <p:ph type="title"/>
          </p:nvPr>
        </p:nvSpPr>
        <p:spPr>
          <a:xfrm>
            <a:off x="533400" y="304800"/>
            <a:ext cx="8229600" cy="16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Question Quitting</a:t>
            </a:r>
            <a:endParaRPr dirty="0">
              <a:solidFill>
                <a:srgbClr val="F98832"/>
              </a:solidFill>
            </a:endParaRPr>
          </a:p>
        </p:txBody>
      </p:sp>
      <p:sp>
        <p:nvSpPr>
          <p:cNvPr id="512" name="Google Shape;512;p61"/>
          <p:cNvSpPr txBox="1"/>
          <p:nvPr/>
        </p:nvSpPr>
        <p:spPr>
          <a:xfrm>
            <a:off x="-574963" y="1191491"/>
            <a:ext cx="8229600" cy="5016718"/>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200" b="1" dirty="0">
                <a:solidFill>
                  <a:schemeClr val="dk1"/>
                </a:solidFill>
                <a:latin typeface="Times New Roman"/>
                <a:ea typeface="Times New Roman"/>
                <a:cs typeface="Times New Roman"/>
                <a:sym typeface="Times New Roman"/>
              </a:rPr>
              <a:t>What is t</a:t>
            </a:r>
            <a:r>
              <a:rPr lang="en-US" sz="3200" b="1" i="0" u="none" strike="noStrike" cap="none" dirty="0">
                <a:solidFill>
                  <a:schemeClr val="dk1"/>
                </a:solidFill>
                <a:latin typeface="Times New Roman"/>
                <a:ea typeface="Times New Roman"/>
                <a:cs typeface="Times New Roman"/>
                <a:sym typeface="Times New Roman"/>
              </a:rPr>
              <a:t>he FREE, clinically proven, phone/text based </a:t>
            </a:r>
            <a:r>
              <a:rPr lang="en-US" sz="3200" b="1" dirty="0">
                <a:solidFill>
                  <a:schemeClr val="dk1"/>
                </a:solidFill>
                <a:latin typeface="Times New Roman"/>
                <a:ea typeface="Times New Roman"/>
                <a:cs typeface="Times New Roman"/>
                <a:sym typeface="Times New Roman"/>
              </a:rPr>
              <a:t>q</a:t>
            </a:r>
            <a:r>
              <a:rPr lang="en-US" sz="3200" b="1" i="0" u="none" strike="noStrike" cap="none" dirty="0">
                <a:solidFill>
                  <a:schemeClr val="dk1"/>
                </a:solidFill>
                <a:latin typeface="Times New Roman"/>
                <a:ea typeface="Times New Roman"/>
                <a:cs typeface="Times New Roman"/>
                <a:sym typeface="Times New Roman"/>
              </a:rPr>
              <a:t>uit program </a:t>
            </a:r>
            <a:r>
              <a:rPr lang="en-US" sz="3200" b="1" dirty="0">
                <a:solidFill>
                  <a:schemeClr val="dk1"/>
                </a:solidFill>
                <a:latin typeface="Times New Roman"/>
                <a:ea typeface="Times New Roman"/>
                <a:cs typeface="Times New Roman"/>
                <a:sym typeface="Times New Roman"/>
              </a:rPr>
              <a:t>available in Indiana?</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Quit Now Indiana</a:t>
            </a:r>
            <a:endParaRPr sz="3200" b="0" i="0" u="none" strike="noStrike" cap="none" dirty="0">
              <a:solidFill>
                <a:schemeClr val="dk1"/>
              </a:solidFill>
              <a:latin typeface="Times New Roman"/>
              <a:ea typeface="Times New Roman"/>
              <a:cs typeface="Times New Roman"/>
              <a:sym typeface="Times New Roman"/>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Smoke, The Big NOPE Foundation</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You Can Do it Incorporated</a:t>
            </a:r>
            <a:endParaRPr dirty="0">
              <a:solidFill>
                <a:schemeClr val="dk1"/>
              </a:solidFill>
            </a:endParaRPr>
          </a:p>
          <a:p>
            <a:pPr marL="1428750" marR="0" lvl="2" indent="-514350" algn="l" rtl="0">
              <a:lnSpc>
                <a:spcPct val="150000"/>
              </a:lnSpc>
              <a:spcBef>
                <a:spcPts val="0"/>
              </a:spcBef>
              <a:spcAft>
                <a:spcPts val="0"/>
              </a:spcAft>
              <a:buClr>
                <a:schemeClr val="dk1"/>
              </a:buClr>
              <a:buSzPts val="3200"/>
              <a:buFont typeface="Times New Roman"/>
              <a:buAutoNum type="alphaUcParenR"/>
            </a:pPr>
            <a:r>
              <a:rPr lang="en-US" sz="3200" b="1" i="0" u="none" strike="noStrike" cap="none" dirty="0">
                <a:solidFill>
                  <a:schemeClr val="dk1"/>
                </a:solidFill>
                <a:latin typeface="Times New Roman"/>
                <a:ea typeface="Times New Roman"/>
                <a:cs typeface="Times New Roman"/>
                <a:sym typeface="Times New Roman"/>
              </a:rPr>
              <a:t>Just “Okay” Hoosier Help Corp.</a:t>
            </a:r>
            <a:endParaRPr dirty="0">
              <a:solidFill>
                <a:schemeClr val="dk1"/>
              </a:solidFill>
            </a:endParaRPr>
          </a:p>
          <a:p>
            <a:pPr marL="1428750" marR="0" lvl="2" indent="-311150" algn="l" rtl="0">
              <a:spcBef>
                <a:spcPts val="0"/>
              </a:spcBef>
              <a:spcAft>
                <a:spcPts val="0"/>
              </a:spcAft>
              <a:buClr>
                <a:schemeClr val="dk1"/>
              </a:buClr>
              <a:buSzPts val="3200"/>
              <a:buFont typeface="Verdana"/>
              <a:buNone/>
            </a:pPr>
            <a:endParaRPr sz="32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1"/>
                                        </p:tgtEl>
                                        <p:attrNameLst>
                                          <p:attrName>style.visibility</p:attrName>
                                        </p:attrNameLst>
                                      </p:cBhvr>
                                      <p:to>
                                        <p:strVal val="visible"/>
                                      </p:to>
                                    </p:set>
                                    <p:anim calcmode="lin" valueType="num">
                                      <p:cBhvr additive="base">
                                        <p:cTn id="7" dur="500"/>
                                        <p:tgtEl>
                                          <p:spTgt spid="51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12"/>
                                        </p:tgtEl>
                                        <p:attrNameLst>
                                          <p:attrName>style.visibility</p:attrName>
                                        </p:attrNameLst>
                                      </p:cBhvr>
                                      <p:to>
                                        <p:strVal val="visible"/>
                                      </p:to>
                                    </p:set>
                                    <p:anim calcmode="lin" valueType="num">
                                      <p:cBhvr additive="base">
                                        <p:cTn id="11" dur="500"/>
                                        <p:tgtEl>
                                          <p:spTgt spid="512"/>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0"/>
                                        </p:tgtEl>
                                        <p:attrNameLst>
                                          <p:attrName>style.visibility</p:attrName>
                                        </p:attrNameLst>
                                      </p:cBhvr>
                                      <p:to>
                                        <p:strVal val="visible"/>
                                      </p:to>
                                    </p:set>
                                    <p:animEffect transition="in" filter="fade">
                                      <p:cBhvr>
                                        <p:cTn id="15" dur="5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2"/>
          <p:cNvSpPr txBox="1">
            <a:spLocks noGrp="1"/>
          </p:cNvSpPr>
          <p:nvPr>
            <p:ph type="title"/>
          </p:nvPr>
        </p:nvSpPr>
        <p:spPr>
          <a:xfrm>
            <a:off x="914400" y="314325"/>
            <a:ext cx="82296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$100 Answer Quitting</a:t>
            </a:r>
            <a:endParaRPr dirty="0">
              <a:solidFill>
                <a:srgbClr val="F98832"/>
              </a:solidFill>
            </a:endParaRPr>
          </a:p>
        </p:txBody>
      </p:sp>
      <p:sp>
        <p:nvSpPr>
          <p:cNvPr id="519" name="Google Shape;519;p62">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20" name="Google Shape;520;p62"/>
          <p:cNvSpPr txBox="1"/>
          <p:nvPr/>
        </p:nvSpPr>
        <p:spPr>
          <a:xfrm>
            <a:off x="277091" y="2151747"/>
            <a:ext cx="7004050" cy="2554505"/>
          </a:xfrm>
          <a:prstGeom prst="rect">
            <a:avLst/>
          </a:prstGeom>
          <a:noFill/>
          <a:ln>
            <a:noFill/>
          </a:ln>
        </p:spPr>
        <p:txBody>
          <a:bodyPr spcFirstLastPara="1" wrap="square" lIns="91425" tIns="45700" rIns="91425" bIns="45700" anchor="t" anchorCtr="0">
            <a:spAutoFit/>
          </a:bodyPr>
          <a:lstStyle/>
          <a:p>
            <a:pPr marL="1371600" marR="0" lvl="0" indent="-1371600" algn="ctr" rtl="0">
              <a:spcBef>
                <a:spcPts val="0"/>
              </a:spcBef>
              <a:spcAft>
                <a:spcPts val="0"/>
              </a:spcAft>
              <a:buClr>
                <a:schemeClr val="dk1"/>
              </a:buClr>
              <a:buSzPts val="8000"/>
              <a:buFont typeface="Noto Sans Symbols"/>
              <a:buAutoNum type="alphaUcParenR"/>
            </a:pPr>
            <a:r>
              <a:rPr lang="en-US" sz="8000" b="1" i="0" u="none" strike="noStrike" cap="none" dirty="0">
                <a:solidFill>
                  <a:schemeClr val="dk1"/>
                </a:solidFill>
                <a:latin typeface="Times New Roman"/>
                <a:ea typeface="Times New Roman"/>
                <a:cs typeface="Times New Roman"/>
                <a:sym typeface="Times New Roman"/>
              </a:rPr>
              <a:t>QUIT NOW INDIANA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2000"/>
                                        <p:tgtEl>
                                          <p:spTgt spid="5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20"/>
                                        </p:tgtEl>
                                        <p:attrNameLst>
                                          <p:attrName>style.visibility</p:attrName>
                                        </p:attrNameLst>
                                      </p:cBhvr>
                                      <p:to>
                                        <p:strVal val="visible"/>
                                      </p:to>
                                    </p:set>
                                    <p:animEffect transition="in" filter="fade">
                                      <p:cBhvr>
                                        <p:cTn id="11" dur="1822"/>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3"/>
          <p:cNvPicPr preferRelativeResize="0"/>
          <p:nvPr/>
        </p:nvPicPr>
        <p:blipFill rotWithShape="1">
          <a:blip r:embed="rId3">
            <a:alphaModFix/>
          </a:blip>
          <a:srcRect/>
          <a:stretch/>
        </p:blipFill>
        <p:spPr>
          <a:xfrm>
            <a:off x="8839200" y="6477000"/>
            <a:ext cx="304800" cy="304800"/>
          </a:xfrm>
          <a:prstGeom prst="rect">
            <a:avLst/>
          </a:prstGeom>
          <a:noFill/>
          <a:ln>
            <a:noFill/>
          </a:ln>
        </p:spPr>
      </p:pic>
      <p:sp>
        <p:nvSpPr>
          <p:cNvPr id="527" name="Google Shape;527;p63"/>
          <p:cNvSpPr txBox="1">
            <a:spLocks noGrp="1"/>
          </p:cNvSpPr>
          <p:nvPr>
            <p:ph type="title"/>
          </p:nvPr>
        </p:nvSpPr>
        <p:spPr>
          <a:xfrm>
            <a:off x="736600" y="381000"/>
            <a:ext cx="8229600" cy="160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Question Quitting</a:t>
            </a:r>
            <a:endParaRPr dirty="0">
              <a:solidFill>
                <a:srgbClr val="F98832"/>
              </a:solidFill>
            </a:endParaRPr>
          </a:p>
        </p:txBody>
      </p:sp>
      <p:sp>
        <p:nvSpPr>
          <p:cNvPr id="528" name="Google Shape;528;p63"/>
          <p:cNvSpPr txBox="1"/>
          <p:nvPr/>
        </p:nvSpPr>
        <p:spPr>
          <a:xfrm>
            <a:off x="-381000" y="1828800"/>
            <a:ext cx="7599363" cy="3786188"/>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i="0" u="sng" strike="noStrike" cap="none">
                <a:solidFill>
                  <a:schemeClr val="dk1"/>
                </a:solidFill>
                <a:latin typeface="Times New Roman"/>
                <a:ea typeface="Times New Roman"/>
                <a:cs typeface="Times New Roman"/>
                <a:sym typeface="Times New Roman"/>
              </a:rPr>
              <a:t>True or False:</a:t>
            </a:r>
            <a:r>
              <a:rPr lang="en-US" sz="4800" b="1" i="0" u="none" strike="noStrike" cap="none">
                <a:solidFill>
                  <a:schemeClr val="dk1"/>
                </a:solidFill>
                <a:latin typeface="Times New Roman"/>
                <a:ea typeface="Times New Roman"/>
                <a:cs typeface="Times New Roman"/>
                <a:sym typeface="Times New Roman"/>
              </a:rPr>
              <a:t> Indiana Medicaid offers multiple tobacco cessation resources for people trying to quit tobacco.</a:t>
            </a:r>
            <a:endParaRPr sz="4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7"/>
                                        </p:tgtEl>
                                        <p:attrNameLst>
                                          <p:attrName>style.visibility</p:attrName>
                                        </p:attrNameLst>
                                      </p:cBhvr>
                                      <p:to>
                                        <p:strVal val="visible"/>
                                      </p:to>
                                    </p:set>
                                    <p:anim calcmode="lin" valueType="num">
                                      <p:cBhvr additive="base">
                                        <p:cTn id="7" dur="500"/>
                                        <p:tgtEl>
                                          <p:spTgt spid="52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28"/>
                                        </p:tgtEl>
                                        <p:attrNameLst>
                                          <p:attrName>style.visibility</p:attrName>
                                        </p:attrNameLst>
                                      </p:cBhvr>
                                      <p:to>
                                        <p:strVal val="visible"/>
                                      </p:to>
                                    </p:set>
                                    <p:anim calcmode="lin" valueType="num">
                                      <p:cBhvr additive="base">
                                        <p:cTn id="11" dur="500"/>
                                        <p:tgtEl>
                                          <p:spTgt spid="528"/>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4"/>
          <p:cNvSpPr txBox="1">
            <a:spLocks noGrp="1"/>
          </p:cNvSpPr>
          <p:nvPr>
            <p:ph type="title"/>
          </p:nvPr>
        </p:nvSpPr>
        <p:spPr>
          <a:xfrm>
            <a:off x="685800" y="304800"/>
            <a:ext cx="82296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$200 Answer Quitting</a:t>
            </a:r>
            <a:endParaRPr dirty="0">
              <a:solidFill>
                <a:srgbClr val="F98832"/>
              </a:solidFill>
            </a:endParaRPr>
          </a:p>
        </p:txBody>
      </p:sp>
      <p:sp>
        <p:nvSpPr>
          <p:cNvPr id="535" name="Google Shape;535;p64">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36" name="Google Shape;536;p64"/>
          <p:cNvSpPr txBox="1"/>
          <p:nvPr/>
        </p:nvSpPr>
        <p:spPr>
          <a:xfrm>
            <a:off x="228600" y="1981200"/>
            <a:ext cx="7051675" cy="2646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a:solidFill>
                  <a:schemeClr val="dk1"/>
                </a:solidFill>
                <a:latin typeface="Verdana"/>
                <a:ea typeface="Verdana"/>
                <a:cs typeface="Verdana"/>
                <a:sym typeface="Verdana"/>
              </a:rPr>
              <a:t> </a:t>
            </a:r>
            <a:r>
              <a:rPr lang="en-US" sz="16600" b="1" i="0" u="none" strike="noStrike" cap="none">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34"/>
                                        </p:tgtEl>
                                        <p:attrNameLst>
                                          <p:attrName>style.visibility</p:attrName>
                                        </p:attrNameLst>
                                      </p:cBhvr>
                                      <p:to>
                                        <p:strVal val="visible"/>
                                      </p:to>
                                    </p:set>
                                    <p:anim calcmode="lin" valueType="num">
                                      <p:cBhvr additive="base">
                                        <p:cTn id="7" dur="1000"/>
                                        <p:tgtEl>
                                          <p:spTgt spid="534"/>
                                        </p:tgtEl>
                                        <p:attrNameLst>
                                          <p:attrName>ppt_w</p:attrName>
                                        </p:attrNameLst>
                                      </p:cBhvr>
                                      <p:tavLst>
                                        <p:tav tm="0">
                                          <p:val>
                                            <p:strVal val="0"/>
                                          </p:val>
                                        </p:tav>
                                        <p:tav tm="100000">
                                          <p:val>
                                            <p:strVal val="#ppt_w"/>
                                          </p:val>
                                        </p:tav>
                                      </p:tavLst>
                                    </p:anim>
                                    <p:anim calcmode="lin" valueType="num">
                                      <p:cBhvr additive="base">
                                        <p:cTn id="8" dur="1000"/>
                                        <p:tgtEl>
                                          <p:spTgt spid="53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1822"/>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5"/>
          <p:cNvPicPr preferRelativeResize="0"/>
          <p:nvPr/>
        </p:nvPicPr>
        <p:blipFill rotWithShape="1">
          <a:blip r:embed="rId3">
            <a:alphaModFix/>
          </a:blip>
          <a:srcRect/>
          <a:stretch/>
        </p:blipFill>
        <p:spPr>
          <a:xfrm>
            <a:off x="8839200" y="6553200"/>
            <a:ext cx="304800" cy="304800"/>
          </a:xfrm>
          <a:prstGeom prst="rect">
            <a:avLst/>
          </a:prstGeom>
          <a:noFill/>
          <a:ln>
            <a:noFill/>
          </a:ln>
        </p:spPr>
      </p:pic>
      <p:sp>
        <p:nvSpPr>
          <p:cNvPr id="543" name="Google Shape;543;p65"/>
          <p:cNvSpPr txBox="1">
            <a:spLocks noGrp="1"/>
          </p:cNvSpPr>
          <p:nvPr>
            <p:ph type="title"/>
          </p:nvPr>
        </p:nvSpPr>
        <p:spPr>
          <a:xfrm>
            <a:off x="685800" y="304800"/>
            <a:ext cx="8763000" cy="1639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Question Quitting</a:t>
            </a:r>
            <a:endParaRPr dirty="0">
              <a:solidFill>
                <a:srgbClr val="F98832"/>
              </a:solidFill>
            </a:endParaRPr>
          </a:p>
        </p:txBody>
      </p:sp>
      <p:sp>
        <p:nvSpPr>
          <p:cNvPr id="544" name="Google Shape;544;p65"/>
          <p:cNvSpPr txBox="1"/>
          <p:nvPr/>
        </p:nvSpPr>
        <p:spPr>
          <a:xfrm>
            <a:off x="-228600" y="1349375"/>
            <a:ext cx="7696200" cy="5508625"/>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On average, how many attempts does it take for someone to successfully quit smoking?</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1 time</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3-4 times</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8-11 times</a:t>
            </a:r>
            <a:endParaRPr/>
          </a:p>
          <a:p>
            <a:pPr marL="1428750" marR="0" lvl="2" indent="-514350" algn="l" rtl="0">
              <a:lnSpc>
                <a:spcPct val="150000"/>
              </a:lnSpc>
              <a:spcBef>
                <a:spcPts val="0"/>
              </a:spcBef>
              <a:spcAft>
                <a:spcPts val="0"/>
              </a:spcAft>
              <a:buClr>
                <a:schemeClr val="dk1"/>
              </a:buClr>
              <a:buSzPts val="3600"/>
              <a:buFont typeface="Times New Roman"/>
              <a:buAutoNum type="alphaUcParenR"/>
            </a:pPr>
            <a:r>
              <a:rPr lang="en-US" sz="3600" b="1" i="0" u="none" strike="noStrike" cap="none">
                <a:solidFill>
                  <a:schemeClr val="dk1"/>
                </a:solidFill>
                <a:latin typeface="Times New Roman"/>
                <a:ea typeface="Times New Roman"/>
                <a:cs typeface="Times New Roman"/>
                <a:sym typeface="Times New Roman"/>
              </a:rPr>
              <a:t>5 million times</a:t>
            </a:r>
            <a:endParaRPr/>
          </a:p>
          <a:p>
            <a:pPr marL="1428750" marR="0" lvl="2" indent="-336550" algn="ctr" rtl="0">
              <a:spcBef>
                <a:spcPts val="0"/>
              </a:spcBef>
              <a:spcAft>
                <a:spcPts val="0"/>
              </a:spcAft>
              <a:buClr>
                <a:schemeClr val="dk1"/>
              </a:buClr>
              <a:buSzPts val="2800"/>
              <a:buFont typeface="Verdana"/>
              <a:buNone/>
            </a:pP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3"/>
                                        </p:tgtEl>
                                        <p:attrNameLst>
                                          <p:attrName>style.visibility</p:attrName>
                                        </p:attrNameLst>
                                      </p:cBhvr>
                                      <p:to>
                                        <p:strVal val="visible"/>
                                      </p:to>
                                    </p:set>
                                    <p:anim calcmode="lin" valueType="num">
                                      <p:cBhvr additive="base">
                                        <p:cTn id="7" dur="500"/>
                                        <p:tgtEl>
                                          <p:spTgt spid="54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4"/>
                                        </p:tgtEl>
                                        <p:attrNameLst>
                                          <p:attrName>style.visibility</p:attrName>
                                        </p:attrNameLst>
                                      </p:cBhvr>
                                      <p:to>
                                        <p:strVal val="visible"/>
                                      </p:to>
                                    </p:set>
                                    <p:anim calcmode="lin" valueType="num">
                                      <p:cBhvr additive="base">
                                        <p:cTn id="11" dur="500"/>
                                        <p:tgtEl>
                                          <p:spTgt spid="54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2"/>
                                        </p:tgtEl>
                                        <p:attrNameLst>
                                          <p:attrName>style.visibility</p:attrName>
                                        </p:attrNameLst>
                                      </p:cBhvr>
                                      <p:to>
                                        <p:strVal val="visible"/>
                                      </p:to>
                                    </p:set>
                                    <p:animEffect transition="in" filter="fade">
                                      <p:cBhvr>
                                        <p:cTn id="15" dur="5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6"/>
          <p:cNvSpPr txBox="1">
            <a:spLocks noGrp="1"/>
          </p:cNvSpPr>
          <p:nvPr>
            <p:ph type="title"/>
          </p:nvPr>
        </p:nvSpPr>
        <p:spPr>
          <a:xfrm>
            <a:off x="609600" y="404812"/>
            <a:ext cx="8229600" cy="7254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F98832"/>
                </a:solidFill>
              </a:rPr>
              <a:t>$300 Answer Quitting</a:t>
            </a:r>
            <a:endParaRPr dirty="0">
              <a:solidFill>
                <a:srgbClr val="F98832"/>
              </a:solidFill>
            </a:endParaRPr>
          </a:p>
        </p:txBody>
      </p:sp>
      <p:sp>
        <p:nvSpPr>
          <p:cNvPr id="551" name="Google Shape;551;p66">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552" name="Google Shape;552;p66"/>
          <p:cNvSpPr txBox="1"/>
          <p:nvPr/>
        </p:nvSpPr>
        <p:spPr>
          <a:xfrm>
            <a:off x="977900" y="1676400"/>
            <a:ext cx="5430838" cy="3632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a:solidFill>
                  <a:schemeClr val="dk1"/>
                </a:solidFill>
                <a:latin typeface="Verdana"/>
                <a:ea typeface="Verdana"/>
                <a:cs typeface="Verdana"/>
                <a:sym typeface="Verdana"/>
              </a:rPr>
              <a:t> </a:t>
            </a:r>
            <a:r>
              <a:rPr lang="en-US" sz="11500" b="1" i="0" u="none" strike="noStrike" cap="none">
                <a:solidFill>
                  <a:schemeClr val="dk1"/>
                </a:solidFill>
                <a:latin typeface="Times New Roman"/>
                <a:ea typeface="Times New Roman"/>
                <a:cs typeface="Times New Roman"/>
                <a:sym typeface="Times New Roman"/>
              </a:rPr>
              <a:t>C) 8-11 </a:t>
            </a:r>
            <a:endParaRPr/>
          </a:p>
          <a:p>
            <a:pPr marL="0" marR="0" lvl="0" indent="0" algn="ctr" rtl="0">
              <a:spcBef>
                <a:spcPts val="0"/>
              </a:spcBef>
              <a:spcAft>
                <a:spcPts val="0"/>
              </a:spcAft>
              <a:buClr>
                <a:schemeClr val="dk1"/>
              </a:buClr>
              <a:buSzPts val="11500"/>
              <a:buFont typeface="Noto Sans Symbols"/>
              <a:buNone/>
            </a:pPr>
            <a:r>
              <a:rPr lang="en-US" sz="11500" b="1" i="0" u="none" strike="noStrike" cap="none">
                <a:solidFill>
                  <a:schemeClr val="dk1"/>
                </a:solidFill>
                <a:latin typeface="Times New Roman"/>
                <a:ea typeface="Times New Roman"/>
                <a:cs typeface="Times New Roman"/>
                <a:sym typeface="Times New Roman"/>
              </a:rPr>
              <a:t>TIMES!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2000"/>
                                        <p:tgtEl>
                                          <p:spTgt spid="5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52"/>
                                        </p:tgtEl>
                                        <p:attrNameLst>
                                          <p:attrName>style.visibility</p:attrName>
                                        </p:attrNameLst>
                                      </p:cBhvr>
                                      <p:to>
                                        <p:strVal val="visible"/>
                                      </p:to>
                                    </p:set>
                                    <p:animEffect transition="in" filter="fade">
                                      <p:cBhvr>
                                        <p:cTn id="11" dur="1822"/>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6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5400" b="1" dirty="0">
                <a:solidFill>
                  <a:srgbClr val="F98832"/>
                </a:solidFill>
              </a:rPr>
              <a:t>Final Jeopardy</a:t>
            </a:r>
            <a:endParaRPr b="1" dirty="0">
              <a:solidFill>
                <a:srgbClr val="F98832"/>
              </a:solidFill>
            </a:endParaRPr>
          </a:p>
        </p:txBody>
      </p:sp>
      <p:sp>
        <p:nvSpPr>
          <p:cNvPr id="560" name="Google Shape;560;p67"/>
          <p:cNvSpPr txBox="1"/>
          <p:nvPr/>
        </p:nvSpPr>
        <p:spPr>
          <a:xfrm>
            <a:off x="-462612" y="2494118"/>
            <a:ext cx="7772400" cy="3047700"/>
          </a:xfrm>
          <a:prstGeom prst="rect">
            <a:avLst/>
          </a:prstGeom>
          <a:noFill/>
          <a:ln>
            <a:noFill/>
          </a:ln>
        </p:spPr>
        <p:txBody>
          <a:bodyPr spcFirstLastPara="1" wrap="square" lIns="91425" tIns="45700" rIns="91425" bIns="45700" anchor="t" anchorCtr="0">
            <a:spAutoFit/>
          </a:bodyPr>
          <a:lstStyle/>
          <a:p>
            <a:pPr marL="914400" marR="0" lvl="2" indent="0" algn="ctr" rtl="0">
              <a:spcBef>
                <a:spcPts val="0"/>
              </a:spcBef>
              <a:spcAft>
                <a:spcPts val="0"/>
              </a:spcAft>
              <a:buClr>
                <a:schemeClr val="dk1"/>
              </a:buClr>
              <a:buSzPts val="4800"/>
              <a:buFont typeface="Noto Sans Symbols"/>
              <a:buNone/>
            </a:pPr>
            <a:r>
              <a:rPr lang="en-US" sz="4800" b="1" i="0" u="none" strike="noStrike" cap="none" dirty="0">
                <a:solidFill>
                  <a:schemeClr val="dk1"/>
                </a:solidFill>
                <a:latin typeface="Times New Roman"/>
                <a:ea typeface="Times New Roman"/>
                <a:cs typeface="Times New Roman"/>
                <a:sym typeface="Times New Roman"/>
              </a:rPr>
              <a:t>Helping our communities become healthier and </a:t>
            </a:r>
            <a:r>
              <a:rPr lang="en-US" sz="4800" b="1" i="0" u="none" strike="noStrike" cap="none" dirty="0">
                <a:solidFill>
                  <a:schemeClr val="tx1"/>
                </a:solidFill>
                <a:latin typeface="Times New Roman"/>
                <a:ea typeface="Times New Roman"/>
                <a:cs typeface="Times New Roman"/>
                <a:sym typeface="Times New Roman"/>
              </a:rPr>
              <a:t>smoke</a:t>
            </a:r>
            <a:r>
              <a:rPr lang="en-US" sz="4800" b="1" dirty="0">
                <a:solidFill>
                  <a:schemeClr val="tx1"/>
                </a:solidFill>
                <a:latin typeface="Times New Roman"/>
                <a:ea typeface="Times New Roman"/>
                <a:cs typeface="Times New Roman"/>
                <a:sym typeface="Times New Roman"/>
              </a:rPr>
              <a:t>/vape </a:t>
            </a:r>
            <a:r>
              <a:rPr lang="en-US" sz="4800" b="1" i="0" u="none" strike="noStrike" cap="none" dirty="0">
                <a:solidFill>
                  <a:schemeClr val="dk1"/>
                </a:solidFill>
                <a:latin typeface="Times New Roman"/>
                <a:ea typeface="Times New Roman"/>
                <a:cs typeface="Times New Roman"/>
                <a:sym typeface="Times New Roman"/>
              </a:rPr>
              <a:t>free is _____________ job.</a:t>
            </a:r>
            <a:endParaRPr sz="4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 calcmode="lin" valueType="num">
                                      <p:cBhvr additive="base">
                                        <p:cTn id="7" dur="500"/>
                                        <p:tgtEl>
                                          <p:spTgt spid="55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60"/>
                                        </p:tgtEl>
                                        <p:attrNameLst>
                                          <p:attrName>style.visibility</p:attrName>
                                        </p:attrNameLst>
                                      </p:cBhvr>
                                      <p:to>
                                        <p:strVal val="visible"/>
                                      </p:to>
                                    </p:set>
                                    <p:anim calcmode="lin" valueType="num">
                                      <p:cBhvr additive="base">
                                        <p:cTn id="12" dur="500" fill="hold"/>
                                        <p:tgtEl>
                                          <p:spTgt spid="560"/>
                                        </p:tgtEl>
                                        <p:attrNameLst>
                                          <p:attrName>ppt_x</p:attrName>
                                        </p:attrNameLst>
                                      </p:cBhvr>
                                      <p:tavLst>
                                        <p:tav tm="0">
                                          <p:val>
                                            <p:strVal val="#ppt_x"/>
                                          </p:val>
                                        </p:tav>
                                        <p:tav tm="100000">
                                          <p:val>
                                            <p:strVal val="#ppt_x"/>
                                          </p:val>
                                        </p:tav>
                                      </p:tavLst>
                                    </p:anim>
                                    <p:anim calcmode="lin" valueType="num">
                                      <p:cBhvr additive="base">
                                        <p:cTn id="13"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8"/>
          <p:cNvSpPr txBox="1">
            <a:spLocks noGrp="1"/>
          </p:cNvSpPr>
          <p:nvPr>
            <p:ph type="title"/>
          </p:nvPr>
        </p:nvSpPr>
        <p:spPr>
          <a:xfrm>
            <a:off x="76200" y="280988"/>
            <a:ext cx="7110413" cy="13208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sz="5400" b="1" dirty="0">
                <a:solidFill>
                  <a:srgbClr val="F98832"/>
                </a:solidFill>
              </a:rPr>
              <a:t>Final Jeopardy Answer</a:t>
            </a:r>
            <a:endParaRPr b="1" dirty="0">
              <a:solidFill>
                <a:srgbClr val="F98832"/>
              </a:solidFill>
            </a:endParaRPr>
          </a:p>
        </p:txBody>
      </p:sp>
      <p:sp>
        <p:nvSpPr>
          <p:cNvPr id="568" name="Google Shape;568;p68"/>
          <p:cNvSpPr txBox="1"/>
          <p:nvPr/>
        </p:nvSpPr>
        <p:spPr>
          <a:xfrm>
            <a:off x="228600" y="1676400"/>
            <a:ext cx="7113588" cy="31400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r>
              <a:rPr lang="en-US" sz="5400" b="0" i="0" u="none" strike="noStrike" cap="none" dirty="0">
                <a:solidFill>
                  <a:schemeClr val="dk1"/>
                </a:solidFill>
                <a:latin typeface="Verdana"/>
                <a:ea typeface="Verdana"/>
                <a:cs typeface="Verdana"/>
                <a:sym typeface="Verdana"/>
              </a:rPr>
              <a:t> </a:t>
            </a:r>
            <a:r>
              <a:rPr lang="en-US" sz="4800" b="1" i="0" u="none" strike="noStrike" cap="none" dirty="0">
                <a:solidFill>
                  <a:schemeClr val="dk1"/>
                </a:solidFill>
                <a:latin typeface="Times New Roman"/>
                <a:ea typeface="Times New Roman"/>
                <a:cs typeface="Times New Roman"/>
                <a:sym typeface="Times New Roman"/>
              </a:rPr>
              <a:t>Helping our communities become healthier and smoke/vape free is </a:t>
            </a:r>
            <a:r>
              <a:rPr lang="en-US" sz="4800" b="1" i="0" u="sng" strike="noStrike" cap="none" dirty="0">
                <a:solidFill>
                  <a:srgbClr val="F98832"/>
                </a:solidFill>
                <a:latin typeface="Times New Roman"/>
                <a:ea typeface="Times New Roman"/>
                <a:cs typeface="Times New Roman"/>
                <a:sym typeface="Times New Roman"/>
              </a:rPr>
              <a:t>EVERYONE’S</a:t>
            </a:r>
            <a:r>
              <a:rPr lang="en-US" sz="4800" b="1" i="0" u="none" strike="noStrike" cap="none" dirty="0">
                <a:solidFill>
                  <a:srgbClr val="F98832"/>
                </a:solidFill>
                <a:latin typeface="Times New Roman"/>
                <a:ea typeface="Times New Roman"/>
                <a:cs typeface="Times New Roman"/>
                <a:sym typeface="Times New Roman"/>
              </a:rPr>
              <a:t> </a:t>
            </a:r>
            <a:r>
              <a:rPr lang="en-US" sz="4800" b="1" i="0" u="none" strike="noStrike" cap="none" dirty="0">
                <a:solidFill>
                  <a:schemeClr val="dk1"/>
                </a:solidFill>
                <a:latin typeface="Times New Roman"/>
                <a:ea typeface="Times New Roman"/>
                <a:cs typeface="Times New Roman"/>
                <a:sym typeface="Times New Roman"/>
              </a:rPr>
              <a:t>job.</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8"/>
                                        </p:tgtEl>
                                        <p:attrNameLst>
                                          <p:attrName>style.visibility</p:attrName>
                                        </p:attrNameLst>
                                      </p:cBhvr>
                                      <p:to>
                                        <p:strVal val="visible"/>
                                      </p:to>
                                    </p:set>
                                    <p:animEffect transition="in" filter="fade">
                                      <p:cBhvr>
                                        <p:cTn id="11" dur="1822"/>
                                        <p:tgtEl>
                                          <p:spTgt spid="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6" name="Google Shape;246;p33"/>
          <p:cNvSpPr txBox="1">
            <a:spLocks noGrp="1"/>
          </p:cNvSpPr>
          <p:nvPr>
            <p:ph type="ctrTitle"/>
          </p:nvPr>
        </p:nvSpPr>
        <p:spPr>
          <a:xfrm>
            <a:off x="1143000" y="1202167"/>
            <a:ext cx="6858000" cy="60680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None/>
            </a:pPr>
            <a:r>
              <a:rPr lang="en-US" sz="4400" b="1" dirty="0">
                <a:solidFill>
                  <a:srgbClr val="F98832"/>
                </a:solidFill>
                <a:latin typeface="Caveat Brush" pitchFamily="2" charset="77"/>
                <a:ea typeface="Century Gothic"/>
                <a:cs typeface="Century Gothic"/>
                <a:sym typeface="Century Gothic"/>
              </a:rPr>
              <a:t> </a:t>
            </a:r>
            <a:endParaRPr sz="4400" dirty="0">
              <a:solidFill>
                <a:srgbClr val="F98832"/>
              </a:solidFill>
              <a:latin typeface="Caveat Brush" pitchFamily="2" charset="77"/>
            </a:endParaRPr>
          </a:p>
        </p:txBody>
      </p:sp>
      <p:sp>
        <p:nvSpPr>
          <p:cNvPr id="247" name="Google Shape;247;p33"/>
          <p:cNvSpPr txBox="1">
            <a:spLocks noGrp="1"/>
          </p:cNvSpPr>
          <p:nvPr>
            <p:ph type="subTitle" idx="1"/>
          </p:nvPr>
        </p:nvSpPr>
        <p:spPr>
          <a:xfrm>
            <a:off x="2555289" y="2504793"/>
            <a:ext cx="3855188" cy="12173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48135"/>
              </a:buClr>
              <a:buSzPts val="4500"/>
              <a:buNone/>
            </a:pPr>
            <a:r>
              <a:rPr lang="en-US" sz="6000" b="1" dirty="0">
                <a:solidFill>
                  <a:srgbClr val="92D050"/>
                </a:solidFill>
                <a:latin typeface="Caveat Brush" pitchFamily="2" charset="77"/>
                <a:ea typeface="Century Gothic"/>
                <a:cs typeface="Century Gothic"/>
                <a:sym typeface="Century Gothic"/>
              </a:rPr>
              <a:t>That’s Me!</a:t>
            </a:r>
            <a:endParaRPr sz="2800" dirty="0">
              <a:solidFill>
                <a:srgbClr val="92D050"/>
              </a:solidFill>
              <a:latin typeface="Caveat Brush" pitchFamily="2" charset="77"/>
            </a:endParaRPr>
          </a:p>
        </p:txBody>
      </p:sp>
      <p:sp>
        <p:nvSpPr>
          <p:cNvPr id="249" name="Google Shape;249;p33"/>
          <p:cNvSpPr/>
          <p:nvPr/>
        </p:nvSpPr>
        <p:spPr>
          <a:xfrm>
            <a:off x="6170547" y="2444036"/>
            <a:ext cx="2698175" cy="86097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attended the last Breathe training</a:t>
            </a:r>
            <a:endParaRPr sz="1600" dirty="0">
              <a:solidFill>
                <a:srgbClr val="F98832"/>
              </a:solidFill>
              <a:latin typeface="Caveat Brush" pitchFamily="2" charset="77"/>
            </a:endParaRPr>
          </a:p>
        </p:txBody>
      </p:sp>
      <p:sp>
        <p:nvSpPr>
          <p:cNvPr id="250" name="Google Shape;250;p33"/>
          <p:cNvSpPr/>
          <p:nvPr/>
        </p:nvSpPr>
        <p:spPr>
          <a:xfrm>
            <a:off x="1152268" y="4127257"/>
            <a:ext cx="6521658" cy="4847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I’m a Head Start Teacher or Aide</a:t>
            </a:r>
            <a:endParaRPr sz="1600" dirty="0">
              <a:solidFill>
                <a:srgbClr val="F98832"/>
              </a:solidFill>
              <a:latin typeface="Caveat Brush" pitchFamily="2" charset="77"/>
            </a:endParaRPr>
          </a:p>
        </p:txBody>
      </p:sp>
      <p:sp>
        <p:nvSpPr>
          <p:cNvPr id="251" name="Google Shape;251;p33"/>
          <p:cNvSpPr/>
          <p:nvPr/>
        </p:nvSpPr>
        <p:spPr>
          <a:xfrm>
            <a:off x="529174" y="2473908"/>
            <a:ext cx="2008332" cy="963909"/>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do home visits</a:t>
            </a:r>
            <a:endParaRPr sz="1600" dirty="0">
              <a:solidFill>
                <a:srgbClr val="F98832"/>
              </a:solidFill>
              <a:latin typeface="Caveat Brush" pitchFamily="2" charset="77"/>
            </a:endParaRPr>
          </a:p>
        </p:txBody>
      </p:sp>
      <p:sp>
        <p:nvSpPr>
          <p:cNvPr id="252" name="Google Shape;252;p33"/>
          <p:cNvSpPr/>
          <p:nvPr/>
        </p:nvSpPr>
        <p:spPr>
          <a:xfrm>
            <a:off x="1030438" y="72626"/>
            <a:ext cx="7364838"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I’m a current or former Head Start parent</a:t>
            </a:r>
            <a:endParaRPr sz="1600" dirty="0">
              <a:solidFill>
                <a:srgbClr val="F98832"/>
              </a:solidFill>
              <a:latin typeface="Caveat Brush" pitchFamily="2" charset="77"/>
            </a:endParaRPr>
          </a:p>
        </p:txBody>
      </p:sp>
      <p:sp>
        <p:nvSpPr>
          <p:cNvPr id="253" name="Google Shape;253;p33"/>
          <p:cNvSpPr/>
          <p:nvPr/>
        </p:nvSpPr>
        <p:spPr>
          <a:xfrm>
            <a:off x="1334552" y="4653643"/>
            <a:ext cx="6572954" cy="484748"/>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used the Breathe </a:t>
            </a:r>
            <a:r>
              <a:rPr lang="en-US" sz="2800" b="1" dirty="0">
                <a:solidFill>
                  <a:srgbClr val="F98832"/>
                </a:solidFill>
                <a:latin typeface="Caveat Brush" pitchFamily="2" charset="77"/>
                <a:ea typeface="Verdana"/>
                <a:cs typeface="Verdana"/>
                <a:sym typeface="Verdana"/>
              </a:rPr>
              <a:t>F</a:t>
            </a:r>
            <a:r>
              <a:rPr lang="en-US" sz="2800" b="1" i="0" u="none" strike="noStrike" cap="none" dirty="0">
                <a:solidFill>
                  <a:srgbClr val="F98832"/>
                </a:solidFill>
                <a:latin typeface="Caveat Brush" pitchFamily="2" charset="77"/>
                <a:ea typeface="Verdana"/>
                <a:cs typeface="Verdana"/>
                <a:sym typeface="Verdana"/>
              </a:rPr>
              <a:t>lip </a:t>
            </a:r>
            <a:r>
              <a:rPr lang="en-US" sz="2800" b="1" dirty="0">
                <a:solidFill>
                  <a:srgbClr val="F98832"/>
                </a:solidFill>
                <a:latin typeface="Caveat Brush" pitchFamily="2" charset="77"/>
                <a:ea typeface="Verdana"/>
                <a:cs typeface="Verdana"/>
                <a:sym typeface="Verdana"/>
              </a:rPr>
              <a:t>C</a:t>
            </a:r>
            <a:r>
              <a:rPr lang="en-US" sz="2800" b="1" i="0" u="none" strike="noStrike" cap="none" dirty="0">
                <a:solidFill>
                  <a:srgbClr val="F98832"/>
                </a:solidFill>
                <a:latin typeface="Caveat Brush" pitchFamily="2" charset="77"/>
                <a:ea typeface="Verdana"/>
                <a:cs typeface="Verdana"/>
                <a:sym typeface="Verdana"/>
              </a:rPr>
              <a:t>hart</a:t>
            </a:r>
            <a:endParaRPr sz="1600" dirty="0">
              <a:solidFill>
                <a:srgbClr val="F98832"/>
              </a:solidFill>
              <a:latin typeface="Caveat Brush" pitchFamily="2" charset="77"/>
            </a:endParaRPr>
          </a:p>
        </p:txBody>
      </p:sp>
      <p:sp>
        <p:nvSpPr>
          <p:cNvPr id="254" name="Google Shape;254;p33"/>
          <p:cNvSpPr/>
          <p:nvPr/>
        </p:nvSpPr>
        <p:spPr>
          <a:xfrm>
            <a:off x="678580" y="876110"/>
            <a:ext cx="8068555"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given out the Breathe Parent </a:t>
            </a:r>
            <a:r>
              <a:rPr lang="en-US" sz="2800" b="1" dirty="0">
                <a:solidFill>
                  <a:srgbClr val="F98832"/>
                </a:solidFill>
                <a:latin typeface="Caveat Brush" pitchFamily="2" charset="77"/>
                <a:ea typeface="Verdana"/>
                <a:cs typeface="Verdana"/>
                <a:sym typeface="Verdana"/>
              </a:rPr>
              <a:t>H</a:t>
            </a:r>
            <a:r>
              <a:rPr lang="en-US" sz="2800" b="1" i="0" u="none" strike="noStrike" cap="none" dirty="0">
                <a:solidFill>
                  <a:srgbClr val="F98832"/>
                </a:solidFill>
                <a:latin typeface="Caveat Brush" pitchFamily="2" charset="77"/>
                <a:ea typeface="Verdana"/>
                <a:cs typeface="Verdana"/>
                <a:sym typeface="Verdana"/>
              </a:rPr>
              <a:t>andouts</a:t>
            </a:r>
            <a:endParaRPr sz="1600" dirty="0">
              <a:solidFill>
                <a:srgbClr val="F98832"/>
              </a:solidFill>
              <a:latin typeface="Caveat Brush" pitchFamily="2" charset="77"/>
            </a:endParaRPr>
          </a:p>
        </p:txBody>
      </p:sp>
      <p:sp>
        <p:nvSpPr>
          <p:cNvPr id="255" name="Google Shape;255;p33"/>
          <p:cNvSpPr/>
          <p:nvPr/>
        </p:nvSpPr>
        <p:spPr>
          <a:xfrm>
            <a:off x="1645994" y="3587023"/>
            <a:ext cx="6133731"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Century Gothic"/>
                <a:cs typeface="Century Gothic"/>
                <a:sym typeface="Century Gothic"/>
              </a:rPr>
              <a:t>I have used the Breathe Parent Activities</a:t>
            </a:r>
            <a:endParaRPr sz="2800" b="1" i="0" u="none" strike="noStrike" cap="none" dirty="0">
              <a:solidFill>
                <a:srgbClr val="F98832"/>
              </a:solidFill>
              <a:latin typeface="Caveat Brush" pitchFamily="2" charset="77"/>
              <a:ea typeface="Verdana"/>
              <a:cs typeface="Verdana"/>
              <a:sym typeface="Verdana"/>
            </a:endParaRPr>
          </a:p>
        </p:txBody>
      </p:sp>
      <p:sp>
        <p:nvSpPr>
          <p:cNvPr id="256" name="Google Shape;256;p33"/>
          <p:cNvSpPr/>
          <p:nvPr/>
        </p:nvSpPr>
        <p:spPr>
          <a:xfrm>
            <a:off x="785179" y="492522"/>
            <a:ext cx="7855356"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used the Breathe Children’s Activities</a:t>
            </a:r>
            <a:endParaRPr sz="1600" dirty="0">
              <a:solidFill>
                <a:srgbClr val="F98832"/>
              </a:solidFill>
              <a:latin typeface="Caveat Brush" pitchFamily="2" charset="77"/>
            </a:endParaRPr>
          </a:p>
        </p:txBody>
      </p:sp>
      <p:sp>
        <p:nvSpPr>
          <p:cNvPr id="257" name="Google Shape;257;p33"/>
          <p:cNvSpPr/>
          <p:nvPr/>
        </p:nvSpPr>
        <p:spPr>
          <a:xfrm>
            <a:off x="836477" y="5184242"/>
            <a:ext cx="7752763"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read the monthly Breathe E-</a:t>
            </a:r>
            <a:r>
              <a:rPr lang="en-US" sz="2800" b="1" dirty="0">
                <a:solidFill>
                  <a:srgbClr val="F98832"/>
                </a:solidFill>
                <a:latin typeface="Caveat Brush" pitchFamily="2" charset="77"/>
                <a:ea typeface="Verdana"/>
                <a:cs typeface="Verdana"/>
                <a:sym typeface="Verdana"/>
              </a:rPr>
              <a:t>N</a:t>
            </a:r>
            <a:r>
              <a:rPr lang="en-US" sz="2800" b="1" i="0" u="none" strike="noStrike" cap="none" dirty="0">
                <a:solidFill>
                  <a:srgbClr val="F98832"/>
                </a:solidFill>
                <a:latin typeface="Caveat Brush" pitchFamily="2" charset="77"/>
                <a:ea typeface="Verdana"/>
                <a:cs typeface="Verdana"/>
                <a:sym typeface="Verdana"/>
              </a:rPr>
              <a:t>ewsletter</a:t>
            </a:r>
            <a:endParaRPr sz="1600" dirty="0">
              <a:solidFill>
                <a:srgbClr val="F98832"/>
              </a:solidFill>
              <a:latin typeface="Caveat Brush" pitchFamily="2" charset="77"/>
            </a:endParaRPr>
          </a:p>
        </p:txBody>
      </p:sp>
      <p:sp>
        <p:nvSpPr>
          <p:cNvPr id="258" name="Google Shape;258;p33"/>
          <p:cNvSpPr/>
          <p:nvPr/>
        </p:nvSpPr>
        <p:spPr>
          <a:xfrm>
            <a:off x="1853925" y="1350132"/>
            <a:ext cx="5534207"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used the Breathe videos</a:t>
            </a:r>
            <a:endParaRPr sz="1600" dirty="0">
              <a:solidFill>
                <a:srgbClr val="F98832"/>
              </a:solidFill>
              <a:latin typeface="Caveat Brush" pitchFamily="2" charset="77"/>
            </a:endParaRPr>
          </a:p>
        </p:txBody>
      </p:sp>
      <p:sp>
        <p:nvSpPr>
          <p:cNvPr id="259" name="Google Shape;259;p33"/>
          <p:cNvSpPr/>
          <p:nvPr/>
        </p:nvSpPr>
        <p:spPr>
          <a:xfrm>
            <a:off x="1748597" y="1824712"/>
            <a:ext cx="5572680"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no idea what Breathe is!</a:t>
            </a:r>
            <a:endParaRPr sz="1600" dirty="0">
              <a:solidFill>
                <a:srgbClr val="F98832"/>
              </a:solidFill>
              <a:latin typeface="Caveat Brush" pitchFamily="2" charset="77"/>
            </a:endParaRPr>
          </a:p>
        </p:txBody>
      </p:sp>
      <p:sp>
        <p:nvSpPr>
          <p:cNvPr id="260" name="Google Shape;260;p33"/>
          <p:cNvSpPr/>
          <p:nvPr/>
        </p:nvSpPr>
        <p:spPr>
          <a:xfrm>
            <a:off x="1141523" y="5752267"/>
            <a:ext cx="6744475"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am part of the Head Start leadership</a:t>
            </a:r>
            <a:endParaRPr sz="1600" dirty="0">
              <a:solidFill>
                <a:srgbClr val="F98832"/>
              </a:solidFill>
              <a:latin typeface="Caveat Brush" pitchFamily="2" charset="77"/>
            </a:endParaRPr>
          </a:p>
        </p:txBody>
      </p:sp>
      <p:sp>
        <p:nvSpPr>
          <p:cNvPr id="261" name="Google Shape;261;p33"/>
          <p:cNvSpPr/>
          <p:nvPr/>
        </p:nvSpPr>
        <p:spPr>
          <a:xfrm>
            <a:off x="1193488" y="6190849"/>
            <a:ext cx="6855082" cy="438582"/>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2800" b="1" i="0" u="none" strike="noStrike" cap="none" dirty="0">
                <a:solidFill>
                  <a:srgbClr val="F98832"/>
                </a:solidFill>
                <a:latin typeface="Caveat Brush" pitchFamily="2" charset="77"/>
                <a:ea typeface="Verdana"/>
                <a:cs typeface="Verdana"/>
                <a:sym typeface="Verdana"/>
              </a:rPr>
              <a:t>I have talked to parents about tobacco</a:t>
            </a:r>
            <a:endParaRPr sz="1600" dirty="0">
              <a:solidFill>
                <a:srgbClr val="F98832"/>
              </a:solidFill>
              <a:latin typeface="Caveat Brush" pitchFamily="2" charset="77"/>
            </a:endParaRPr>
          </a:p>
        </p:txBody>
      </p:sp>
      <p:sp>
        <p:nvSpPr>
          <p:cNvPr id="262" name="Google Shape;262;p33"/>
          <p:cNvSpPr/>
          <p:nvPr/>
        </p:nvSpPr>
        <p:spPr>
          <a:xfrm rot="21268436">
            <a:off x="138562" y="2369865"/>
            <a:ext cx="8964932" cy="1592744"/>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US" sz="4400" b="1" i="0" u="none" strike="noStrike" cap="none" dirty="0">
                <a:solidFill>
                  <a:srgbClr val="F98832"/>
                </a:solidFill>
                <a:highlight>
                  <a:srgbClr val="BCEE80"/>
                </a:highlight>
                <a:latin typeface="Caveat Brush" pitchFamily="2" charset="0"/>
                <a:ea typeface="Verdana"/>
                <a:cs typeface="Verdana"/>
                <a:sym typeface="Verdana"/>
              </a:rPr>
              <a:t>I could use more help talking to parents about tobacco &amp; secondhand smoke!</a:t>
            </a:r>
            <a:endParaRPr sz="4400" dirty="0">
              <a:solidFill>
                <a:srgbClr val="F98832"/>
              </a:solidFill>
              <a:highlight>
                <a:srgbClr val="BCEE80"/>
              </a:highlight>
              <a:latin typeface="Caveat Brush" pitchFamily="2" charset="0"/>
            </a:endParaRPr>
          </a:p>
        </p:txBody>
      </p:sp>
      <p:sp>
        <p:nvSpPr>
          <p:cNvPr id="3" name="Freeform 9">
            <a:extLst>
              <a:ext uri="{FF2B5EF4-FFF2-40B4-BE49-F238E27FC236}">
                <a16:creationId xmlns:a16="http://schemas.microsoft.com/office/drawing/2014/main" id="{317CD9CE-7B51-EA2F-C09F-70008E7D5DEE}"/>
              </a:ext>
            </a:extLst>
          </p:cNvPr>
          <p:cNvSpPr/>
          <p:nvPr/>
        </p:nvSpPr>
        <p:spPr>
          <a:xfrm>
            <a:off x="-640290" y="5521682"/>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4" name="Freeform 13">
            <a:extLst>
              <a:ext uri="{FF2B5EF4-FFF2-40B4-BE49-F238E27FC236}">
                <a16:creationId xmlns:a16="http://schemas.microsoft.com/office/drawing/2014/main" id="{D45FEB3F-5CDD-7073-F45B-B21ED9079E4E}"/>
              </a:ext>
            </a:extLst>
          </p:cNvPr>
          <p:cNvSpPr/>
          <p:nvPr/>
        </p:nvSpPr>
        <p:spPr>
          <a:xfrm>
            <a:off x="7431757" y="561721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13">
            <a:extLst>
              <a:ext uri="{FF2B5EF4-FFF2-40B4-BE49-F238E27FC236}">
                <a16:creationId xmlns:a16="http://schemas.microsoft.com/office/drawing/2014/main" id="{B6E73E14-7B92-DDC3-BB37-1386725EFEBD}"/>
              </a:ext>
            </a:extLst>
          </p:cNvPr>
          <p:cNvSpPr/>
          <p:nvPr/>
        </p:nvSpPr>
        <p:spPr>
          <a:xfrm>
            <a:off x="-1182470" y="-903465"/>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47654775-2CD2-9298-039F-4AEAD4BF667D}"/>
              </a:ext>
            </a:extLst>
          </p:cNvPr>
          <p:cNvSpPr/>
          <p:nvPr/>
        </p:nvSpPr>
        <p:spPr>
          <a:xfrm>
            <a:off x="7779725" y="-94005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0" end="0"/>
                                            </p:txEl>
                                          </p:spTgt>
                                        </p:tgtEl>
                                        <p:attrNameLst>
                                          <p:attrName>style.visibility</p:attrName>
                                        </p:attrNameLst>
                                      </p:cBhvr>
                                      <p:to>
                                        <p:strVal val="visible"/>
                                      </p:to>
                                    </p:set>
                                    <p:animEffect transition="in" filter="fade">
                                      <p:cBhvr>
                                        <p:cTn id="12" dur="500"/>
                                        <p:tgtEl>
                                          <p:spTgt spid="2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xEl>
                                              <p:pRg st="0" end="0"/>
                                            </p:txEl>
                                          </p:spTgt>
                                        </p:tgtEl>
                                        <p:attrNameLst>
                                          <p:attrName>style.visibility</p:attrName>
                                        </p:attrNameLst>
                                      </p:cBhvr>
                                      <p:to>
                                        <p:strVal val="visible"/>
                                      </p:to>
                                    </p:set>
                                    <p:animEffect transition="in" filter="fade">
                                      <p:cBhvr>
                                        <p:cTn id="17" dur="500"/>
                                        <p:tgtEl>
                                          <p:spTgt spid="2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0" end="0"/>
                                            </p:txEl>
                                          </p:spTgt>
                                        </p:tgtEl>
                                        <p:attrNameLst>
                                          <p:attrName>style.visibility</p:attrName>
                                        </p:attrNameLst>
                                      </p:cBhvr>
                                      <p:to>
                                        <p:strVal val="visible"/>
                                      </p:to>
                                    </p:set>
                                    <p:animEffect transition="in" filter="fade">
                                      <p:cBhvr>
                                        <p:cTn id="22" dur="500"/>
                                        <p:tgtEl>
                                          <p:spTgt spid="2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9">
                                            <p:txEl>
                                              <p:pRg st="0" end="0"/>
                                            </p:txEl>
                                          </p:spTgt>
                                        </p:tgtEl>
                                        <p:attrNameLst>
                                          <p:attrName>style.visibility</p:attrName>
                                        </p:attrNameLst>
                                      </p:cBhvr>
                                      <p:to>
                                        <p:strVal val="visible"/>
                                      </p:to>
                                    </p:set>
                                    <p:animEffect transition="in" filter="fade">
                                      <p:cBhvr>
                                        <p:cTn id="27" dur="500"/>
                                        <p:tgtEl>
                                          <p:spTgt spid="2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9">
                                            <p:txEl>
                                              <p:pRg st="0" end="0"/>
                                            </p:txEl>
                                          </p:spTgt>
                                        </p:tgtEl>
                                        <p:attrNameLst>
                                          <p:attrName>style.visibility</p:attrName>
                                        </p:attrNameLst>
                                      </p:cBhvr>
                                      <p:to>
                                        <p:strVal val="visible"/>
                                      </p:to>
                                    </p:set>
                                    <p:animEffect transition="in" filter="fade">
                                      <p:cBhvr>
                                        <p:cTn id="32" dur="500"/>
                                        <p:tgtEl>
                                          <p:spTgt spid="25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0" end="0"/>
                                            </p:txEl>
                                          </p:spTgt>
                                        </p:tgtEl>
                                        <p:attrNameLst>
                                          <p:attrName>style.visibility</p:attrName>
                                        </p:attrNameLst>
                                      </p:cBhvr>
                                      <p:to>
                                        <p:strVal val="visible"/>
                                      </p:to>
                                    </p:set>
                                    <p:animEffect transition="in" filter="fade">
                                      <p:cBhvr>
                                        <p:cTn id="37" dur="500"/>
                                        <p:tgtEl>
                                          <p:spTgt spid="25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
                                            <p:txEl>
                                              <p:pRg st="0" end="0"/>
                                            </p:txEl>
                                          </p:spTgt>
                                        </p:tgtEl>
                                        <p:attrNameLst>
                                          <p:attrName>style.visibility</p:attrName>
                                        </p:attrNameLst>
                                      </p:cBhvr>
                                      <p:to>
                                        <p:strVal val="visible"/>
                                      </p:to>
                                    </p:set>
                                    <p:animEffect transition="in" filter="fade">
                                      <p:cBhvr>
                                        <p:cTn id="42" dur="500"/>
                                        <p:tgtEl>
                                          <p:spTgt spid="2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7">
                                            <p:txEl>
                                              <p:pRg st="0" end="0"/>
                                            </p:txEl>
                                          </p:spTgt>
                                        </p:tgtEl>
                                        <p:attrNameLst>
                                          <p:attrName>style.visibility</p:attrName>
                                        </p:attrNameLst>
                                      </p:cBhvr>
                                      <p:to>
                                        <p:strVal val="visible"/>
                                      </p:to>
                                    </p:set>
                                    <p:animEffect transition="in" filter="fade">
                                      <p:cBhvr>
                                        <p:cTn id="47" dur="500"/>
                                        <p:tgtEl>
                                          <p:spTgt spid="25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4">
                                            <p:txEl>
                                              <p:pRg st="0" end="0"/>
                                            </p:txEl>
                                          </p:spTgt>
                                        </p:tgtEl>
                                        <p:attrNameLst>
                                          <p:attrName>style.visibility</p:attrName>
                                        </p:attrNameLst>
                                      </p:cBhvr>
                                      <p:to>
                                        <p:strVal val="visible"/>
                                      </p:to>
                                    </p:set>
                                    <p:animEffect transition="in" filter="fade">
                                      <p:cBhvr>
                                        <p:cTn id="52" dur="500"/>
                                        <p:tgtEl>
                                          <p:spTgt spid="25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55">
                                            <p:txEl>
                                              <p:pRg st="0" end="0"/>
                                            </p:txEl>
                                          </p:spTgt>
                                        </p:tgtEl>
                                        <p:attrNameLst>
                                          <p:attrName>style.visibility</p:attrName>
                                        </p:attrNameLst>
                                      </p:cBhvr>
                                      <p:to>
                                        <p:strVal val="visible"/>
                                      </p:to>
                                    </p:set>
                                    <p:animEffect transition="in" filter="fade">
                                      <p:cBhvr>
                                        <p:cTn id="57" dur="500"/>
                                        <p:tgtEl>
                                          <p:spTgt spid="25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8">
                                            <p:txEl>
                                              <p:pRg st="0" end="0"/>
                                            </p:txEl>
                                          </p:spTgt>
                                        </p:tgtEl>
                                        <p:attrNameLst>
                                          <p:attrName>style.visibility</p:attrName>
                                        </p:attrNameLst>
                                      </p:cBhvr>
                                      <p:to>
                                        <p:strVal val="visible"/>
                                      </p:to>
                                    </p:set>
                                    <p:animEffect transition="in" filter="fade">
                                      <p:cBhvr>
                                        <p:cTn id="62" dur="500"/>
                                        <p:tgtEl>
                                          <p:spTgt spid="25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1">
                                            <p:txEl>
                                              <p:pRg st="0" end="0"/>
                                            </p:txEl>
                                          </p:spTgt>
                                        </p:tgtEl>
                                        <p:attrNameLst>
                                          <p:attrName>style.visibility</p:attrName>
                                        </p:attrNameLst>
                                      </p:cBhvr>
                                      <p:to>
                                        <p:strVal val="visible"/>
                                      </p:to>
                                    </p:set>
                                    <p:animEffect transition="in" filter="fade">
                                      <p:cBhvr>
                                        <p:cTn id="67" dur="500"/>
                                        <p:tgtEl>
                                          <p:spTgt spid="26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62"/>
                                        </p:tgtEl>
                                        <p:attrNameLst>
                                          <p:attrName>style.visibility</p:attrName>
                                        </p:attrNameLst>
                                      </p:cBhvr>
                                      <p:to>
                                        <p:strVal val="visible"/>
                                      </p:to>
                                    </p:set>
                                    <p:anim calcmode="lin" valueType="num">
                                      <p:cBhvr additive="base">
                                        <p:cTn id="72" dur="500" fill="hold"/>
                                        <p:tgtEl>
                                          <p:spTgt spid="262"/>
                                        </p:tgtEl>
                                        <p:attrNameLst>
                                          <p:attrName>ppt_x</p:attrName>
                                        </p:attrNameLst>
                                      </p:cBhvr>
                                      <p:tavLst>
                                        <p:tav tm="0">
                                          <p:val>
                                            <p:strVal val="#ppt_x"/>
                                          </p:val>
                                        </p:tav>
                                        <p:tav tm="100000">
                                          <p:val>
                                            <p:strVal val="#ppt_x"/>
                                          </p:val>
                                        </p:tav>
                                      </p:tavLst>
                                    </p:anim>
                                    <p:anim calcmode="lin" valueType="num">
                                      <p:cBhvr additive="base">
                                        <p:cTn id="73"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BREATHE MATERIALS</a:t>
            </a:r>
          </a:p>
        </p:txBody>
      </p:sp>
      <p:pic>
        <p:nvPicPr>
          <p:cNvPr id="26" name="Google Shape;151;p7">
            <a:extLst>
              <a:ext uri="{FF2B5EF4-FFF2-40B4-BE49-F238E27FC236}">
                <a16:creationId xmlns:a16="http://schemas.microsoft.com/office/drawing/2014/main" id="{9204DCC3-87B9-A6BB-E2CF-5B513B627354}"/>
              </a:ext>
            </a:extLst>
          </p:cNvPr>
          <p:cNvPicPr preferRelativeResize="0"/>
          <p:nvPr/>
        </p:nvPicPr>
        <p:blipFill rotWithShape="1">
          <a:blip r:embed="rId5">
            <a:alphaModFix/>
          </a:blip>
          <a:srcRect/>
          <a:stretch/>
        </p:blipFill>
        <p:spPr>
          <a:xfrm>
            <a:off x="2774614" y="1709830"/>
            <a:ext cx="3657601" cy="3639484"/>
          </a:xfrm>
          <a:prstGeom prst="rect">
            <a:avLst/>
          </a:prstGeom>
          <a:noFill/>
          <a:ln>
            <a:noFill/>
          </a:ln>
        </p:spPr>
      </p:pic>
      <p:pic>
        <p:nvPicPr>
          <p:cNvPr id="3" name="Google Shape;161;p8" descr="A picture containing person, indoor, man, sitting&#10;&#10;Description generated with very high confidence">
            <a:extLst>
              <a:ext uri="{FF2B5EF4-FFF2-40B4-BE49-F238E27FC236}">
                <a16:creationId xmlns:a16="http://schemas.microsoft.com/office/drawing/2014/main" id="{05A6B4A8-3D01-8419-ED2A-BF9A469EA7D8}"/>
              </a:ext>
            </a:extLst>
          </p:cNvPr>
          <p:cNvPicPr preferRelativeResize="0"/>
          <p:nvPr/>
        </p:nvPicPr>
        <p:blipFill rotWithShape="1">
          <a:blip r:embed="rId6">
            <a:alphaModFix/>
          </a:blip>
          <a:srcRect/>
          <a:stretch/>
        </p:blipFill>
        <p:spPr>
          <a:xfrm>
            <a:off x="382013" y="1843092"/>
            <a:ext cx="2593526" cy="3286327"/>
          </a:xfrm>
          <a:prstGeom prst="rect">
            <a:avLst/>
          </a:prstGeom>
          <a:noFill/>
          <a:ln w="38100">
            <a:solidFill>
              <a:srgbClr val="92D050"/>
            </a:solidFill>
          </a:ln>
        </p:spPr>
      </p:pic>
      <p:pic>
        <p:nvPicPr>
          <p:cNvPr id="19" name="Google Shape;171;p9" descr="A picture containing person&#10;&#10;Description generated with very high confidence">
            <a:extLst>
              <a:ext uri="{FF2B5EF4-FFF2-40B4-BE49-F238E27FC236}">
                <a16:creationId xmlns:a16="http://schemas.microsoft.com/office/drawing/2014/main" id="{0946A132-466C-AE2C-A859-F3FD47EF03DC}"/>
              </a:ext>
            </a:extLst>
          </p:cNvPr>
          <p:cNvPicPr preferRelativeResize="0"/>
          <p:nvPr/>
        </p:nvPicPr>
        <p:blipFill rotWithShape="1">
          <a:blip r:embed="rId7">
            <a:alphaModFix/>
          </a:blip>
          <a:srcRect/>
          <a:stretch/>
        </p:blipFill>
        <p:spPr>
          <a:xfrm>
            <a:off x="6168463" y="1843091"/>
            <a:ext cx="2617082" cy="3286327"/>
          </a:xfrm>
          <a:prstGeom prst="rect">
            <a:avLst/>
          </a:prstGeom>
          <a:noFill/>
          <a:ln w="38100">
            <a:solidFill>
              <a:srgbClr val="92D050"/>
            </a:solidFill>
          </a:ln>
        </p:spPr>
      </p:pic>
      <p:sp>
        <p:nvSpPr>
          <p:cNvPr id="21" name="Freeform 9">
            <a:extLst>
              <a:ext uri="{FF2B5EF4-FFF2-40B4-BE49-F238E27FC236}">
                <a16:creationId xmlns:a16="http://schemas.microsoft.com/office/drawing/2014/main" id="{4FE1CA32-78C6-F821-9D6B-B140499EA597}"/>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 name="Freeform 13">
            <a:extLst>
              <a:ext uri="{FF2B5EF4-FFF2-40B4-BE49-F238E27FC236}">
                <a16:creationId xmlns:a16="http://schemas.microsoft.com/office/drawing/2014/main" id="{8D4B0A31-93CD-3310-1139-F8421251D597}"/>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2">
            <a:extLst>
              <a:ext uri="{FF2B5EF4-FFF2-40B4-BE49-F238E27FC236}">
                <a16:creationId xmlns:a16="http://schemas.microsoft.com/office/drawing/2014/main" id="{0BD6B1A6-0069-4B4D-F4F8-18392E497787}"/>
              </a:ext>
            </a:extLst>
          </p:cNvPr>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AF8F7AD9-C151-6AFC-510B-9926515BE222}"/>
              </a:ext>
            </a:extLst>
          </p:cNvPr>
          <p:cNvSpPr txBox="1"/>
          <p:nvPr/>
        </p:nvSpPr>
        <p:spPr>
          <a:xfrm>
            <a:off x="3384392" y="5163014"/>
            <a:ext cx="2438044" cy="646331"/>
          </a:xfrm>
          <a:prstGeom prst="rect">
            <a:avLst/>
          </a:prstGeom>
          <a:noFill/>
        </p:spPr>
        <p:txBody>
          <a:bodyPr wrap="square" rtlCol="0">
            <a:spAutoFit/>
          </a:bodyPr>
          <a:lstStyle/>
          <a:p>
            <a:pPr algn="ctr"/>
            <a:r>
              <a:rPr lang="en-US" sz="3600" dirty="0">
                <a:solidFill>
                  <a:schemeClr val="dk1"/>
                </a:solidFill>
                <a:latin typeface="Caveat Brush" pitchFamily="2" charset="0"/>
                <a:ea typeface="Calibri"/>
                <a:cs typeface="Calibri"/>
                <a:sym typeface="Calibri"/>
              </a:rPr>
              <a:t>Flip Chart </a:t>
            </a:r>
            <a:endParaRPr lang="en-US" sz="3600" dirty="0"/>
          </a:p>
        </p:txBody>
      </p:sp>
      <p:sp>
        <p:nvSpPr>
          <p:cNvPr id="13" name="TextBox 12">
            <a:extLst>
              <a:ext uri="{FF2B5EF4-FFF2-40B4-BE49-F238E27FC236}">
                <a16:creationId xmlns:a16="http://schemas.microsoft.com/office/drawing/2014/main" id="{DACE5CC6-09CA-AD5D-001C-AA02F4655B23}"/>
              </a:ext>
            </a:extLst>
          </p:cNvPr>
          <p:cNvSpPr txBox="1"/>
          <p:nvPr/>
        </p:nvSpPr>
        <p:spPr>
          <a:xfrm>
            <a:off x="172563" y="5129418"/>
            <a:ext cx="3003318" cy="1200329"/>
          </a:xfrm>
          <a:prstGeom prst="rect">
            <a:avLst/>
          </a:prstGeom>
          <a:noFill/>
        </p:spPr>
        <p:txBody>
          <a:bodyPr wrap="square" rtlCol="0">
            <a:spAutoFit/>
          </a:bodyPr>
          <a:lstStyle/>
          <a:p>
            <a:pPr algn="ctr"/>
            <a:r>
              <a:rPr lang="en-US" sz="3600" dirty="0">
                <a:solidFill>
                  <a:schemeClr val="dk1"/>
                </a:solidFill>
                <a:latin typeface="Caveat Brush" pitchFamily="2" charset="0"/>
                <a:ea typeface="Calibri"/>
                <a:cs typeface="Calibri"/>
                <a:sym typeface="Calibri"/>
              </a:rPr>
              <a:t>Parent </a:t>
            </a:r>
          </a:p>
          <a:p>
            <a:pPr algn="ctr"/>
            <a:r>
              <a:rPr lang="en-US" sz="3600" dirty="0">
                <a:solidFill>
                  <a:schemeClr val="dk1"/>
                </a:solidFill>
                <a:latin typeface="Caveat Brush" pitchFamily="2" charset="0"/>
                <a:ea typeface="Calibri"/>
                <a:cs typeface="Calibri"/>
                <a:sym typeface="Calibri"/>
              </a:rPr>
              <a:t>Activities Booklet </a:t>
            </a:r>
            <a:endParaRPr lang="en-US" sz="3600" dirty="0"/>
          </a:p>
        </p:txBody>
      </p:sp>
      <p:sp>
        <p:nvSpPr>
          <p:cNvPr id="22" name="TextBox 21">
            <a:extLst>
              <a:ext uri="{FF2B5EF4-FFF2-40B4-BE49-F238E27FC236}">
                <a16:creationId xmlns:a16="http://schemas.microsoft.com/office/drawing/2014/main" id="{3DF5D062-04F4-4082-27F8-77D1233560D3}"/>
              </a:ext>
            </a:extLst>
          </p:cNvPr>
          <p:cNvSpPr txBox="1"/>
          <p:nvPr/>
        </p:nvSpPr>
        <p:spPr>
          <a:xfrm>
            <a:off x="5994980" y="5129418"/>
            <a:ext cx="3122782" cy="1200329"/>
          </a:xfrm>
          <a:prstGeom prst="rect">
            <a:avLst/>
          </a:prstGeom>
          <a:noFill/>
        </p:spPr>
        <p:txBody>
          <a:bodyPr wrap="square" rtlCol="0">
            <a:spAutoFit/>
          </a:bodyPr>
          <a:lstStyle/>
          <a:p>
            <a:pPr algn="ctr"/>
            <a:r>
              <a:rPr lang="en-US" sz="3600" dirty="0">
                <a:solidFill>
                  <a:schemeClr val="dk1"/>
                </a:solidFill>
                <a:latin typeface="Caveat Brush" pitchFamily="2" charset="0"/>
                <a:ea typeface="Calibri"/>
                <a:cs typeface="Calibri"/>
                <a:sym typeface="Calibri"/>
              </a:rPr>
              <a:t>Children’s Activities Booklet </a:t>
            </a:r>
            <a:endParaRPr lang="en-US" sz="3600" dirty="0"/>
          </a:p>
        </p:txBody>
      </p:sp>
    </p:spTree>
    <p:extLst>
      <p:ext uri="{BB962C8B-B14F-4D97-AF65-F5344CB8AC3E}">
        <p14:creationId xmlns:p14="http://schemas.microsoft.com/office/powerpoint/2010/main" val="136490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402702" y="2219614"/>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7" name="TextBox 7"/>
          <p:cNvSpPr txBox="1"/>
          <p:nvPr/>
        </p:nvSpPr>
        <p:spPr>
          <a:xfrm>
            <a:off x="-433731" y="390495"/>
            <a:ext cx="10011453" cy="1826077"/>
          </a:xfrm>
          <a:prstGeom prst="rect">
            <a:avLst/>
          </a:prstGeom>
        </p:spPr>
        <p:txBody>
          <a:bodyPr lIns="0" tIns="0" rIns="0" bIns="0" rtlCol="0" anchor="t">
            <a:spAutoFit/>
          </a:bodyPr>
          <a:lstStyle/>
          <a:p>
            <a:pPr algn="ctr" defTabSz="857250">
              <a:lnSpc>
                <a:spcPts val="6694"/>
              </a:lnSpc>
              <a:buClrTx/>
            </a:pPr>
            <a:r>
              <a:rPr lang="en-US" sz="8800" kern="1200" dirty="0">
                <a:solidFill>
                  <a:srgbClr val="FF914D"/>
                </a:solidFill>
                <a:latin typeface="Caveat Brush" pitchFamily="2" charset="0"/>
                <a:ea typeface="+mn-ea"/>
                <a:cs typeface="+mn-cs"/>
              </a:rPr>
              <a:t>Access All Breathe Materials Online! </a:t>
            </a:r>
          </a:p>
        </p:txBody>
      </p:sp>
      <p:sp>
        <p:nvSpPr>
          <p:cNvPr id="8" name="TextBox 8"/>
          <p:cNvSpPr txBox="1"/>
          <p:nvPr/>
        </p:nvSpPr>
        <p:spPr>
          <a:xfrm>
            <a:off x="0" y="2779686"/>
            <a:ext cx="8951204" cy="2823786"/>
          </a:xfrm>
          <a:prstGeom prst="rect">
            <a:avLst/>
          </a:prstGeom>
        </p:spPr>
        <p:txBody>
          <a:bodyPr wrap="square" lIns="0" tIns="0" rIns="0" bIns="0" rtlCol="0" anchor="t">
            <a:spAutoFit/>
          </a:bodyPr>
          <a:lstStyle/>
          <a:p>
            <a:pPr algn="ctr" defTabSz="857250">
              <a:lnSpc>
                <a:spcPts val="5405"/>
              </a:lnSpc>
              <a:buClrTx/>
            </a:pPr>
            <a:r>
              <a:rPr lang="en-US" sz="5400" b="1" dirty="0">
                <a:solidFill>
                  <a:srgbClr val="92D050"/>
                </a:solidFill>
                <a:latin typeface="Caveat Brush" pitchFamily="2" charset="0"/>
                <a:ea typeface="Century Gothic"/>
                <a:cs typeface="Century Gothic"/>
                <a:sym typeface="Century Gothic"/>
              </a:rPr>
              <a:t>Trained partners may download materials at</a:t>
            </a:r>
          </a:p>
          <a:p>
            <a:pPr algn="ctr" defTabSz="857250">
              <a:lnSpc>
                <a:spcPts val="5405"/>
              </a:lnSpc>
              <a:buClrTx/>
            </a:pPr>
            <a:r>
              <a:rPr lang="en-US" sz="2800" b="1" u="sng" dirty="0">
                <a:solidFill>
                  <a:srgbClr val="92D050"/>
                </a:solidFill>
                <a:latin typeface="Caveat Brush" pitchFamily="2" charset="0"/>
                <a:ea typeface="Century Gothic"/>
                <a:cs typeface="Century Gothic"/>
                <a:sym typeface="Century Gothic"/>
              </a:rPr>
              <a:t> </a:t>
            </a:r>
            <a:r>
              <a:rPr lang="en-US" sz="5400" u="sng" kern="1200" dirty="0">
                <a:solidFill>
                  <a:srgbClr val="FF914D"/>
                </a:solidFill>
                <a:latin typeface="Caveat Brush" pitchFamily="2" charset="0"/>
                <a:ea typeface="+mn-ea"/>
                <a:cs typeface="+mn-cs"/>
              </a:rPr>
              <a:t>justbreathein.org/for-partners/</a:t>
            </a:r>
            <a:r>
              <a:rPr lang="en-US" sz="5400" b="1" u="sng" dirty="0">
                <a:solidFill>
                  <a:srgbClr val="92D050"/>
                </a:solidFill>
                <a:latin typeface="Caveat Brush" pitchFamily="2" charset="0"/>
                <a:ea typeface="Century Gothic"/>
                <a:cs typeface="Century Gothic"/>
                <a:sym typeface="Century Gothic"/>
              </a:rPr>
              <a:t>  </a:t>
            </a:r>
          </a:p>
          <a:p>
            <a:pPr algn="ctr" defTabSz="857250">
              <a:lnSpc>
                <a:spcPts val="5405"/>
              </a:lnSpc>
              <a:buClrTx/>
            </a:pPr>
            <a:endParaRPr lang="en-US" sz="6193" u="sng" kern="1200" dirty="0">
              <a:solidFill>
                <a:srgbClr val="FF914D"/>
              </a:solidFill>
              <a:latin typeface="Caveat Brush"/>
              <a:ea typeface="+mn-ea"/>
              <a:cs typeface="+mn-cs"/>
            </a:endParaRPr>
          </a:p>
        </p:txBody>
      </p:sp>
    </p:spTree>
    <p:extLst>
      <p:ext uri="{BB962C8B-B14F-4D97-AF65-F5344CB8AC3E}">
        <p14:creationId xmlns:p14="http://schemas.microsoft.com/office/powerpoint/2010/main" val="408583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ONLINE BREATHE MATERIALS</a:t>
            </a:r>
          </a:p>
        </p:txBody>
      </p:sp>
      <p:pic>
        <p:nvPicPr>
          <p:cNvPr id="11" name="Google Shape;214;p13" descr="Graphical user interface&#10;&#10;Description automatically generated">
            <a:extLst>
              <a:ext uri="{FF2B5EF4-FFF2-40B4-BE49-F238E27FC236}">
                <a16:creationId xmlns:a16="http://schemas.microsoft.com/office/drawing/2014/main" id="{2C0CB3CB-72F2-A350-CFF5-E125ADF8DDA3}"/>
              </a:ext>
            </a:extLst>
          </p:cNvPr>
          <p:cNvPicPr preferRelativeResize="0"/>
          <p:nvPr/>
        </p:nvPicPr>
        <p:blipFill rotWithShape="1">
          <a:blip r:embed="rId5">
            <a:alphaModFix/>
          </a:blip>
          <a:srcRect/>
          <a:stretch/>
        </p:blipFill>
        <p:spPr>
          <a:xfrm>
            <a:off x="2353761" y="4157263"/>
            <a:ext cx="2123868" cy="2534027"/>
          </a:xfrm>
          <a:prstGeom prst="rect">
            <a:avLst/>
          </a:prstGeom>
          <a:noFill/>
          <a:ln w="38100">
            <a:solidFill>
              <a:srgbClr val="92D050"/>
            </a:solidFill>
          </a:ln>
        </p:spPr>
      </p:pic>
      <p:pic>
        <p:nvPicPr>
          <p:cNvPr id="12" name="Google Shape;224;p14" descr="A picture containing website&#10;&#10;Description automatically generated">
            <a:extLst>
              <a:ext uri="{FF2B5EF4-FFF2-40B4-BE49-F238E27FC236}">
                <a16:creationId xmlns:a16="http://schemas.microsoft.com/office/drawing/2014/main" id="{471DB400-DBFD-EC79-1676-F49F664131B9}"/>
              </a:ext>
            </a:extLst>
          </p:cNvPr>
          <p:cNvPicPr preferRelativeResize="0"/>
          <p:nvPr/>
        </p:nvPicPr>
        <p:blipFill rotWithShape="1">
          <a:blip r:embed="rId6">
            <a:alphaModFix/>
          </a:blip>
          <a:srcRect/>
          <a:stretch/>
        </p:blipFill>
        <p:spPr>
          <a:xfrm>
            <a:off x="3270820" y="1339689"/>
            <a:ext cx="2049413" cy="2534027"/>
          </a:xfrm>
          <a:prstGeom prst="rect">
            <a:avLst/>
          </a:prstGeom>
          <a:noFill/>
          <a:ln w="38100">
            <a:solidFill>
              <a:srgbClr val="92D050"/>
            </a:solidFill>
          </a:ln>
        </p:spPr>
      </p:pic>
      <p:pic>
        <p:nvPicPr>
          <p:cNvPr id="15" name="Google Shape;247;p16" descr="A picture containing text, map&#10;&#10;Description generated with very high confidence">
            <a:extLst>
              <a:ext uri="{FF2B5EF4-FFF2-40B4-BE49-F238E27FC236}">
                <a16:creationId xmlns:a16="http://schemas.microsoft.com/office/drawing/2014/main" id="{D75822F9-B1CF-801F-285C-1616D1C139EC}"/>
              </a:ext>
            </a:extLst>
          </p:cNvPr>
          <p:cNvPicPr preferRelativeResize="0"/>
          <p:nvPr/>
        </p:nvPicPr>
        <p:blipFill rotWithShape="1">
          <a:blip r:embed="rId7">
            <a:alphaModFix/>
          </a:blip>
          <a:srcRect/>
          <a:stretch/>
        </p:blipFill>
        <p:spPr>
          <a:xfrm>
            <a:off x="5685759" y="1381927"/>
            <a:ext cx="2993314" cy="1613197"/>
          </a:xfrm>
          <a:prstGeom prst="rect">
            <a:avLst/>
          </a:prstGeom>
          <a:noFill/>
          <a:ln w="41275">
            <a:solidFill>
              <a:srgbClr val="92D050"/>
            </a:solidFill>
          </a:ln>
        </p:spPr>
      </p:pic>
      <p:pic>
        <p:nvPicPr>
          <p:cNvPr id="16" name="Google Shape;201;p12" descr="Timeline&#10;&#10;Description automatically generated">
            <a:extLst>
              <a:ext uri="{FF2B5EF4-FFF2-40B4-BE49-F238E27FC236}">
                <a16:creationId xmlns:a16="http://schemas.microsoft.com/office/drawing/2014/main" id="{4E8D2D5B-38C5-1C87-7819-0EED4FE9F391}"/>
              </a:ext>
            </a:extLst>
          </p:cNvPr>
          <p:cNvPicPr preferRelativeResize="0"/>
          <p:nvPr/>
        </p:nvPicPr>
        <p:blipFill rotWithShape="1">
          <a:blip r:embed="rId8">
            <a:alphaModFix/>
          </a:blip>
          <a:srcRect/>
          <a:stretch/>
        </p:blipFill>
        <p:spPr>
          <a:xfrm>
            <a:off x="4677389" y="4180901"/>
            <a:ext cx="2123868" cy="2510389"/>
          </a:xfrm>
          <a:prstGeom prst="rect">
            <a:avLst/>
          </a:prstGeom>
          <a:noFill/>
          <a:ln w="38100">
            <a:solidFill>
              <a:srgbClr val="92D050"/>
            </a:solidFill>
          </a:ln>
        </p:spPr>
      </p:pic>
      <p:pic>
        <p:nvPicPr>
          <p:cNvPr id="17" name="Google Shape;256;p17">
            <a:extLst>
              <a:ext uri="{FF2B5EF4-FFF2-40B4-BE49-F238E27FC236}">
                <a16:creationId xmlns:a16="http://schemas.microsoft.com/office/drawing/2014/main" id="{986A1A2F-5D8B-6B1F-7DE7-5A189907390D}"/>
              </a:ext>
            </a:extLst>
          </p:cNvPr>
          <p:cNvPicPr preferRelativeResize="0"/>
          <p:nvPr/>
        </p:nvPicPr>
        <p:blipFill>
          <a:blip r:embed="rId9">
            <a:alphaModFix/>
          </a:blip>
          <a:stretch>
            <a:fillRect/>
          </a:stretch>
        </p:blipFill>
        <p:spPr>
          <a:xfrm>
            <a:off x="6966783" y="3376386"/>
            <a:ext cx="2049414" cy="2541117"/>
          </a:xfrm>
          <a:prstGeom prst="rect">
            <a:avLst/>
          </a:prstGeom>
          <a:noFill/>
          <a:ln w="38100">
            <a:solidFill>
              <a:srgbClr val="92D050"/>
            </a:solidFill>
          </a:ln>
        </p:spPr>
      </p:pic>
      <p:pic>
        <p:nvPicPr>
          <p:cNvPr id="14" name="Google Shape;234;p15" descr="Diagram, engineering drawing&#10;&#10;Description automatically generated">
            <a:extLst>
              <a:ext uri="{FF2B5EF4-FFF2-40B4-BE49-F238E27FC236}">
                <a16:creationId xmlns:a16="http://schemas.microsoft.com/office/drawing/2014/main" id="{7E5C28B6-AF73-F728-5D92-37D1BB4D75FF}"/>
              </a:ext>
            </a:extLst>
          </p:cNvPr>
          <p:cNvPicPr preferRelativeResize="0"/>
          <p:nvPr/>
        </p:nvPicPr>
        <p:blipFill rotWithShape="1">
          <a:blip r:embed="rId10">
            <a:alphaModFix/>
          </a:blip>
          <a:srcRect/>
          <a:stretch/>
        </p:blipFill>
        <p:spPr>
          <a:xfrm>
            <a:off x="127803" y="4360540"/>
            <a:ext cx="2053274" cy="1819351"/>
          </a:xfrm>
          <a:prstGeom prst="rect">
            <a:avLst/>
          </a:prstGeom>
          <a:noFill/>
          <a:ln w="38100" cap="flat" cmpd="sng">
            <a:solidFill>
              <a:srgbClr val="92D050"/>
            </a:solidFill>
            <a:prstDash val="solid"/>
            <a:round/>
            <a:headEnd type="none" w="sm" len="sm"/>
            <a:tailEnd type="none" w="sm" len="sm"/>
          </a:ln>
        </p:spPr>
      </p:pic>
      <p:pic>
        <p:nvPicPr>
          <p:cNvPr id="18" name="Google Shape;190;p11">
            <a:extLst>
              <a:ext uri="{FF2B5EF4-FFF2-40B4-BE49-F238E27FC236}">
                <a16:creationId xmlns:a16="http://schemas.microsoft.com/office/drawing/2014/main" id="{E4822830-5AB7-F05C-600D-6B34CDDA852C}"/>
              </a:ext>
            </a:extLst>
          </p:cNvPr>
          <p:cNvPicPr preferRelativeResize="0"/>
          <p:nvPr/>
        </p:nvPicPr>
        <p:blipFill rotWithShape="1">
          <a:blip r:embed="rId11">
            <a:alphaModFix/>
          </a:blip>
          <a:srcRect/>
          <a:stretch/>
        </p:blipFill>
        <p:spPr>
          <a:xfrm>
            <a:off x="-226168" y="1090360"/>
            <a:ext cx="3510172" cy="3141767"/>
          </a:xfrm>
          <a:prstGeom prst="rect">
            <a:avLst/>
          </a:prstGeom>
          <a:noFill/>
          <a:ln>
            <a:noFill/>
          </a:ln>
        </p:spPr>
      </p:pic>
      <p:sp>
        <p:nvSpPr>
          <p:cNvPr id="21" name="Freeform 9">
            <a:extLst>
              <a:ext uri="{FF2B5EF4-FFF2-40B4-BE49-F238E27FC236}">
                <a16:creationId xmlns:a16="http://schemas.microsoft.com/office/drawing/2014/main" id="{4FE1CA32-78C6-F821-9D6B-B140499EA597}"/>
              </a:ext>
            </a:extLst>
          </p:cNvPr>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 name="Freeform 13">
            <a:extLst>
              <a:ext uri="{FF2B5EF4-FFF2-40B4-BE49-F238E27FC236}">
                <a16:creationId xmlns:a16="http://schemas.microsoft.com/office/drawing/2014/main" id="{12C2ED61-F53A-3DD2-17EA-65A614CB91B9}"/>
              </a:ext>
            </a:extLst>
          </p:cNvPr>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8" name="Google Shape;538;p26">
            <a:extLst>
              <a:ext uri="{FF2B5EF4-FFF2-40B4-BE49-F238E27FC236}">
                <a16:creationId xmlns:a16="http://schemas.microsoft.com/office/drawing/2014/main" id="{D4D10EE5-7C39-C9C1-85F7-34C5C37098E6}"/>
              </a:ext>
            </a:extLst>
          </p:cNvPr>
          <p:cNvSpPr txBox="1"/>
          <p:nvPr/>
        </p:nvSpPr>
        <p:spPr>
          <a:xfrm rot="21338062">
            <a:off x="-96215" y="2929419"/>
            <a:ext cx="9240215"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98832"/>
                </a:solidFill>
                <a:highlight>
                  <a:srgbClr val="BCEE80"/>
                </a:highlight>
                <a:latin typeface="Caveat Brush" pitchFamily="2" charset="0"/>
                <a:ea typeface="Verdana"/>
                <a:cs typeface="Verdana"/>
                <a:sym typeface="Verdana"/>
              </a:rPr>
              <a:t>Parent Handouts – Parent Worksheets – Videos – Social Media Posts – Coloring Sheets – Spanish Materials – </a:t>
            </a:r>
          </a:p>
          <a:p>
            <a:pPr marL="0" marR="0" lvl="0" indent="0" algn="ctr" rtl="0">
              <a:spcBef>
                <a:spcPts val="0"/>
              </a:spcBef>
              <a:spcAft>
                <a:spcPts val="0"/>
              </a:spcAft>
              <a:buNone/>
            </a:pPr>
            <a:r>
              <a:rPr lang="en-US" sz="3200" b="1" dirty="0">
                <a:solidFill>
                  <a:srgbClr val="F98832"/>
                </a:solidFill>
                <a:highlight>
                  <a:srgbClr val="BCEE80"/>
                </a:highlight>
                <a:latin typeface="Caveat Brush" pitchFamily="2" charset="0"/>
                <a:ea typeface="Verdana"/>
                <a:cs typeface="Verdana"/>
                <a:sym typeface="Verdana"/>
              </a:rPr>
              <a:t>Monthly E-Newsletter </a:t>
            </a:r>
            <a:endParaRPr sz="3200" dirty="0">
              <a:solidFill>
                <a:srgbClr val="F98832"/>
              </a:solidFill>
              <a:highlight>
                <a:srgbClr val="BCEE80"/>
              </a:highlight>
              <a:latin typeface="Caveat Brush" pitchFamily="2" charset="0"/>
            </a:endParaRPr>
          </a:p>
        </p:txBody>
      </p:sp>
    </p:spTree>
    <p:extLst>
      <p:ext uri="{BB962C8B-B14F-4D97-AF65-F5344CB8AC3E}">
        <p14:creationId xmlns:p14="http://schemas.microsoft.com/office/powerpoint/2010/main" val="5130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VALUE VOTING </a:t>
            </a: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 name="TextBox 12">
            <a:extLst>
              <a:ext uri="{FF2B5EF4-FFF2-40B4-BE49-F238E27FC236}">
                <a16:creationId xmlns:a16="http://schemas.microsoft.com/office/drawing/2014/main" id="{A6EAE660-6B48-F3C1-CA82-DD92B5CBCEA9}"/>
              </a:ext>
            </a:extLst>
          </p:cNvPr>
          <p:cNvSpPr txBox="1"/>
          <p:nvPr/>
        </p:nvSpPr>
        <p:spPr>
          <a:xfrm>
            <a:off x="470573" y="1312892"/>
            <a:ext cx="8202853" cy="4469237"/>
          </a:xfrm>
          <a:prstGeom prst="rect">
            <a:avLst/>
          </a:prstGeom>
        </p:spPr>
        <p:txBody>
          <a:bodyPr wrap="square" lIns="0" tIns="0" rIns="0" bIns="0" rtlCol="0" anchor="t">
            <a:spAutoFit/>
          </a:bodyPr>
          <a:lstStyle/>
          <a:p>
            <a:pPr marL="0" lvl="0" indent="0" algn="ctr" rtl="0">
              <a:lnSpc>
                <a:spcPct val="90000"/>
              </a:lnSpc>
              <a:spcBef>
                <a:spcPts val="0"/>
              </a:spcBef>
              <a:spcAft>
                <a:spcPts val="0"/>
              </a:spcAft>
              <a:buClr>
                <a:schemeClr val="accent2"/>
              </a:buClr>
              <a:buSzPts val="2700"/>
              <a:buNone/>
            </a:pPr>
            <a:r>
              <a:rPr lang="en-US" sz="3600" dirty="0">
                <a:solidFill>
                  <a:srgbClr val="F98832"/>
                </a:solidFill>
                <a:latin typeface="Caveat Brush" pitchFamily="2" charset="77"/>
                <a:ea typeface="Century Gothic"/>
                <a:cs typeface="Century Gothic"/>
                <a:sym typeface="Century Gothic"/>
              </a:rPr>
              <a:t>What has your experience been with the Breathe materials and addressing tobacco with families?</a:t>
            </a:r>
            <a:br>
              <a:rPr lang="en-US" sz="3600" dirty="0">
                <a:solidFill>
                  <a:srgbClr val="F98832"/>
                </a:solidFill>
                <a:latin typeface="Caveat Brush" pitchFamily="2" charset="77"/>
                <a:ea typeface="Century Gothic"/>
                <a:cs typeface="Century Gothic"/>
                <a:sym typeface="Century Gothic"/>
              </a:rPr>
            </a:br>
            <a:endParaRPr lang="en-US" sz="3600" dirty="0">
              <a:solidFill>
                <a:srgbClr val="BCEE80"/>
              </a:solidFill>
              <a:latin typeface="Caveat Brush" pitchFamily="2" charset="77"/>
              <a:ea typeface="Century Gothic"/>
              <a:cs typeface="Century Gothic"/>
              <a:sym typeface="Century Gothic"/>
            </a:endParaRPr>
          </a:p>
          <a:p>
            <a:pPr marL="428625" lvl="0" indent="-428625" algn="l" rtl="0">
              <a:lnSpc>
                <a:spcPct val="90000"/>
              </a:lnSpc>
              <a:spcBef>
                <a:spcPts val="750"/>
              </a:spcBef>
              <a:spcAft>
                <a:spcPts val="0"/>
              </a:spcAft>
              <a:buClr>
                <a:schemeClr val="dk1"/>
              </a:buClr>
              <a:buSzPts val="2700"/>
              <a:buFont typeface="Arial"/>
              <a:buChar char="•"/>
            </a:pPr>
            <a:r>
              <a:rPr lang="en-US" sz="3200" dirty="0">
                <a:latin typeface="Caveat Brush" pitchFamily="2" charset="77"/>
                <a:ea typeface="Century Gothic"/>
                <a:cs typeface="Century Gothic"/>
                <a:sym typeface="Century Gothic"/>
              </a:rPr>
              <a:t>Stand on the far right side of the room if you </a:t>
            </a:r>
            <a:r>
              <a:rPr lang="en-US" sz="3200" dirty="0">
                <a:solidFill>
                  <a:schemeClr val="accent2"/>
                </a:solidFill>
                <a:latin typeface="Caveat Brush" pitchFamily="2" charset="77"/>
                <a:ea typeface="Century Gothic"/>
                <a:cs typeface="Century Gothic"/>
                <a:sym typeface="Century Gothic"/>
              </a:rPr>
              <a:t>agree</a:t>
            </a:r>
            <a:r>
              <a:rPr lang="en-US" sz="3200" dirty="0">
                <a:latin typeface="Caveat Brush" pitchFamily="2" charset="77"/>
                <a:ea typeface="Century Gothic"/>
                <a:cs typeface="Century Gothic"/>
                <a:sym typeface="Century Gothic"/>
              </a:rPr>
              <a:t> 100% with the statement.</a:t>
            </a:r>
            <a:endParaRPr lang="en-US" sz="4000" dirty="0">
              <a:latin typeface="Caveat Brush" pitchFamily="2" charset="77"/>
            </a:endParaRPr>
          </a:p>
          <a:p>
            <a:pPr marL="428625" lvl="0" indent="-428625" algn="l" rtl="0">
              <a:lnSpc>
                <a:spcPct val="90000"/>
              </a:lnSpc>
              <a:spcBef>
                <a:spcPts val="750"/>
              </a:spcBef>
              <a:spcAft>
                <a:spcPts val="0"/>
              </a:spcAft>
              <a:buClr>
                <a:schemeClr val="dk1"/>
              </a:buClr>
              <a:buSzPts val="2700"/>
              <a:buFont typeface="Arial"/>
              <a:buChar char="•"/>
            </a:pPr>
            <a:r>
              <a:rPr lang="en-US" sz="3200" dirty="0">
                <a:latin typeface="Caveat Brush" pitchFamily="2" charset="77"/>
                <a:ea typeface="Century Gothic"/>
                <a:cs typeface="Century Gothic"/>
                <a:sym typeface="Century Gothic"/>
              </a:rPr>
              <a:t>Stand on the far left side of the room if you 100% </a:t>
            </a:r>
            <a:r>
              <a:rPr lang="en-US" sz="3200" dirty="0">
                <a:solidFill>
                  <a:schemeClr val="accent2"/>
                </a:solidFill>
                <a:latin typeface="Caveat Brush" pitchFamily="2" charset="77"/>
                <a:ea typeface="Century Gothic"/>
                <a:cs typeface="Century Gothic"/>
                <a:sym typeface="Century Gothic"/>
              </a:rPr>
              <a:t>disagree</a:t>
            </a:r>
            <a:r>
              <a:rPr lang="en-US" sz="3200" dirty="0">
                <a:latin typeface="Caveat Brush" pitchFamily="2" charset="77"/>
                <a:ea typeface="Century Gothic"/>
                <a:cs typeface="Century Gothic"/>
                <a:sym typeface="Century Gothic"/>
              </a:rPr>
              <a:t> with the statement.</a:t>
            </a:r>
            <a:endParaRPr lang="en-US" sz="4000" dirty="0">
              <a:latin typeface="Caveat Brush" pitchFamily="2" charset="77"/>
            </a:endParaRPr>
          </a:p>
          <a:p>
            <a:pPr marL="428625" lvl="0" indent="-428625" algn="l" rtl="0">
              <a:lnSpc>
                <a:spcPct val="90000"/>
              </a:lnSpc>
              <a:spcBef>
                <a:spcPts val="750"/>
              </a:spcBef>
              <a:spcAft>
                <a:spcPts val="0"/>
              </a:spcAft>
              <a:buClr>
                <a:schemeClr val="dk1"/>
              </a:buClr>
              <a:buSzPts val="2700"/>
              <a:buFont typeface="Arial"/>
              <a:buChar char="•"/>
            </a:pPr>
            <a:r>
              <a:rPr lang="en-US" sz="3200" dirty="0">
                <a:latin typeface="Caveat Brush" pitchFamily="2" charset="77"/>
                <a:ea typeface="Century Gothic"/>
                <a:cs typeface="Century Gothic"/>
                <a:sym typeface="Century Gothic"/>
              </a:rPr>
              <a:t>Or stand </a:t>
            </a:r>
            <a:r>
              <a:rPr lang="en-US" sz="3200" dirty="0">
                <a:solidFill>
                  <a:schemeClr val="accent2"/>
                </a:solidFill>
                <a:latin typeface="Caveat Brush" pitchFamily="2" charset="77"/>
                <a:ea typeface="Century Gothic"/>
                <a:cs typeface="Century Gothic"/>
                <a:sym typeface="Century Gothic"/>
              </a:rPr>
              <a:t>somewhere in between </a:t>
            </a:r>
            <a:r>
              <a:rPr lang="en-US" sz="3200" dirty="0">
                <a:latin typeface="Caveat Brush" pitchFamily="2" charset="77"/>
                <a:ea typeface="Century Gothic"/>
                <a:cs typeface="Century Gothic"/>
                <a:sym typeface="Century Gothic"/>
              </a:rPr>
              <a:t>depending on your level of agreement with the statement.</a:t>
            </a:r>
            <a:endParaRPr lang="en-US" sz="3200" dirty="0">
              <a:latin typeface="Caveat Brush" pitchFamily="2" charset="0"/>
            </a:endParaRPr>
          </a:p>
        </p:txBody>
      </p:sp>
      <p:sp>
        <p:nvSpPr>
          <p:cNvPr id="11" name="Google Shape;637;p74">
            <a:extLst>
              <a:ext uri="{FF2B5EF4-FFF2-40B4-BE49-F238E27FC236}">
                <a16:creationId xmlns:a16="http://schemas.microsoft.com/office/drawing/2014/main" id="{817EFF58-ED6F-4A0A-26C6-5DCC259986D4}"/>
              </a:ext>
            </a:extLst>
          </p:cNvPr>
          <p:cNvSpPr/>
          <p:nvPr/>
        </p:nvSpPr>
        <p:spPr>
          <a:xfrm>
            <a:off x="774939" y="5880756"/>
            <a:ext cx="7315200" cy="50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i="0" u="none" strike="noStrike" cap="none" dirty="0">
                <a:solidFill>
                  <a:schemeClr val="accent2"/>
                </a:solidFill>
                <a:latin typeface="Caveat Brush" pitchFamily="2" charset="0"/>
                <a:ea typeface="Century Gothic"/>
                <a:cs typeface="Century Gothic"/>
                <a:sym typeface="Century Gothic"/>
              </a:rPr>
              <a:t>And What Can We Learn From Each Other? </a:t>
            </a:r>
            <a:endParaRPr sz="3200" i="0" u="none" strike="noStrike" cap="none" dirty="0">
              <a:solidFill>
                <a:schemeClr val="dk1"/>
              </a:solidFill>
              <a:latin typeface="Caveat Brush" pitchFamily="2" charset="0"/>
              <a:ea typeface="Verdana"/>
              <a:cs typeface="Verdana"/>
              <a:sym typeface="Verdana"/>
            </a:endParaRPr>
          </a:p>
        </p:txBody>
      </p:sp>
    </p:spTree>
    <p:extLst>
      <p:ext uri="{BB962C8B-B14F-4D97-AF65-F5344CB8AC3E}">
        <p14:creationId xmlns:p14="http://schemas.microsoft.com/office/powerpoint/2010/main" val="4117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344517" y="728581"/>
            <a:ext cx="8474099" cy="5400837"/>
          </a:xfrm>
          <a:prstGeom prst="rect">
            <a:avLst/>
          </a:prstGeom>
        </p:spPr>
        <p:txBody>
          <a:bodyPr wrap="square" lIns="0" tIns="0" rIns="0" bIns="0" rtlCol="0" anchor="t">
            <a:spAutoFit/>
          </a:bodyPr>
          <a:lstStyle/>
          <a:p>
            <a:pPr algn="ctr">
              <a:buClr>
                <a:schemeClr val="dk1"/>
              </a:buClr>
              <a:buSzPts val="2800"/>
            </a:pPr>
            <a:r>
              <a:rPr lang="en-US" sz="7200" b="1" dirty="0">
                <a:solidFill>
                  <a:srgbClr val="F98832"/>
                </a:solidFill>
                <a:latin typeface="Caveat Brush" pitchFamily="2" charset="77"/>
                <a:ea typeface="Century Gothic"/>
                <a:cs typeface="Century Gothic"/>
                <a:sym typeface="Century Gothic"/>
              </a:rPr>
              <a:t>I have experienced challenges talking to parents about tobacco in the past year.</a:t>
            </a:r>
            <a:endParaRPr lang="en-US" sz="8800" b="1" dirty="0">
              <a:solidFill>
                <a:srgbClr val="F98832"/>
              </a:solidFill>
              <a:latin typeface="Caveat Brush" pitchFamily="2" charset="77"/>
            </a:endParaRPr>
          </a:p>
          <a:p>
            <a:pPr>
              <a:buClr>
                <a:schemeClr val="dk1"/>
              </a:buClr>
              <a:buSzPts val="2800"/>
            </a:pPr>
            <a:endParaRPr lang="en-US" sz="3200" dirty="0">
              <a:latin typeface="Caveat Brush" pitchFamily="2" charset="0"/>
            </a:endParaRPr>
          </a:p>
          <a:p>
            <a:pPr marL="298549" lvl="1" defTabSz="857250">
              <a:lnSpc>
                <a:spcPts val="3871"/>
              </a:lnSpc>
              <a:buClrTx/>
            </a:pPr>
            <a:endParaRPr lang="en-US" sz="2765" kern="1200" dirty="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418849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344517" y="728581"/>
            <a:ext cx="8474099" cy="968855"/>
          </a:xfrm>
          <a:prstGeom prst="rect">
            <a:avLst/>
          </a:prstGeom>
        </p:spPr>
        <p:txBody>
          <a:bodyPr wrap="square" lIns="0" tIns="0" rIns="0" bIns="0" rtlCol="0" anchor="t">
            <a:spAutoFit/>
          </a:bodyPr>
          <a:lstStyle/>
          <a:p>
            <a:pPr>
              <a:buClr>
                <a:schemeClr val="dk1"/>
              </a:buClr>
              <a:buSzPts val="2800"/>
            </a:pPr>
            <a:endParaRPr lang="en-US" sz="3200" dirty="0">
              <a:latin typeface="Caveat Brush" pitchFamily="2" charset="0"/>
            </a:endParaRPr>
          </a:p>
          <a:p>
            <a:pPr marL="298549" lvl="1" defTabSz="857250">
              <a:lnSpc>
                <a:spcPts val="3871"/>
              </a:lnSpc>
              <a:buClrTx/>
            </a:pPr>
            <a:endParaRPr lang="en-US" sz="2765" kern="1200" dirty="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693E0FD-FD21-1596-B54F-47BA40213CE8}"/>
              </a:ext>
            </a:extLst>
          </p:cNvPr>
          <p:cNvSpPr txBox="1"/>
          <p:nvPr/>
        </p:nvSpPr>
        <p:spPr>
          <a:xfrm>
            <a:off x="189048" y="1208644"/>
            <a:ext cx="8785035" cy="4296561"/>
          </a:xfrm>
          <a:prstGeom prst="rect">
            <a:avLst/>
          </a:prstGeom>
          <a:noFill/>
        </p:spPr>
        <p:txBody>
          <a:bodyPr wrap="square" rtlCol="0">
            <a:spAutoFit/>
          </a:bodyPr>
          <a:lstStyle/>
          <a:p>
            <a:pPr marL="0" lvl="0" indent="0" algn="ctr" rtl="0">
              <a:lnSpc>
                <a:spcPct val="90000"/>
              </a:lnSpc>
              <a:spcBef>
                <a:spcPts val="0"/>
              </a:spcBef>
              <a:spcAft>
                <a:spcPts val="0"/>
              </a:spcAft>
              <a:buClr>
                <a:schemeClr val="dk1"/>
              </a:buClr>
              <a:buSzPts val="3300"/>
              <a:buNone/>
            </a:pPr>
            <a:r>
              <a:rPr lang="en-US" sz="4800" b="1" dirty="0">
                <a:solidFill>
                  <a:srgbClr val="F98832"/>
                </a:solidFill>
                <a:latin typeface="Caveat Brush" pitchFamily="2" charset="77"/>
                <a:ea typeface="Century Gothic"/>
                <a:cs typeface="Century Gothic"/>
                <a:sym typeface="Century Gothic"/>
              </a:rPr>
              <a:t>I have been successful talking to parents about tobacco use/secondhand smoke exposure in the past year </a:t>
            </a:r>
          </a:p>
          <a:p>
            <a:pPr marL="0" lvl="0" indent="0" algn="ctr" rtl="0">
              <a:lnSpc>
                <a:spcPct val="90000"/>
              </a:lnSpc>
              <a:spcBef>
                <a:spcPts val="0"/>
              </a:spcBef>
              <a:spcAft>
                <a:spcPts val="0"/>
              </a:spcAft>
              <a:buClr>
                <a:schemeClr val="dk1"/>
              </a:buClr>
              <a:buSzPts val="3300"/>
              <a:buNone/>
            </a:pPr>
            <a:r>
              <a:rPr lang="en-US" sz="4800" b="1" dirty="0">
                <a:solidFill>
                  <a:srgbClr val="92D050"/>
                </a:solidFill>
                <a:latin typeface="Caveat Brush" pitchFamily="2" charset="77"/>
                <a:ea typeface="Century Gothic"/>
                <a:cs typeface="Century Gothic"/>
                <a:sym typeface="Century Gothic"/>
              </a:rPr>
              <a:t>OR</a:t>
            </a:r>
            <a:r>
              <a:rPr lang="en-US" sz="4800" b="1" dirty="0">
                <a:solidFill>
                  <a:srgbClr val="F98832"/>
                </a:solidFill>
                <a:latin typeface="Caveat Brush" pitchFamily="2" charset="77"/>
                <a:ea typeface="Century Gothic"/>
                <a:cs typeface="Century Gothic"/>
                <a:sym typeface="Century Gothic"/>
              </a:rPr>
              <a:t> </a:t>
            </a:r>
          </a:p>
          <a:p>
            <a:pPr marL="0" lvl="0" indent="0" algn="ctr" rtl="0">
              <a:lnSpc>
                <a:spcPct val="90000"/>
              </a:lnSpc>
              <a:spcBef>
                <a:spcPts val="0"/>
              </a:spcBef>
              <a:spcAft>
                <a:spcPts val="0"/>
              </a:spcAft>
              <a:buClr>
                <a:schemeClr val="dk1"/>
              </a:buClr>
              <a:buSzPts val="3300"/>
              <a:buNone/>
            </a:pPr>
            <a:r>
              <a:rPr lang="en-US" sz="4800" b="1" dirty="0">
                <a:solidFill>
                  <a:srgbClr val="F98832"/>
                </a:solidFill>
                <a:latin typeface="Caveat Brush" pitchFamily="2" charset="77"/>
                <a:ea typeface="Century Gothic"/>
                <a:cs typeface="Century Gothic"/>
                <a:sym typeface="Century Gothic"/>
              </a:rPr>
              <a:t>I have found creative ways to share this information.</a:t>
            </a:r>
            <a:endParaRPr lang="en-US" sz="4800" b="1" dirty="0">
              <a:solidFill>
                <a:srgbClr val="F98832"/>
              </a:solidFill>
              <a:latin typeface="Caveat Brush" pitchFamily="2" charset="77"/>
            </a:endParaRPr>
          </a:p>
          <a:p>
            <a:endParaRPr lang="en-US" dirty="0"/>
          </a:p>
        </p:txBody>
      </p:sp>
    </p:spTree>
    <p:extLst>
      <p:ext uri="{BB962C8B-B14F-4D97-AF65-F5344CB8AC3E}">
        <p14:creationId xmlns:p14="http://schemas.microsoft.com/office/powerpoint/2010/main" val="143495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350642" y="203206"/>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344517" y="728581"/>
            <a:ext cx="8474099" cy="968855"/>
          </a:xfrm>
          <a:prstGeom prst="rect">
            <a:avLst/>
          </a:prstGeom>
        </p:spPr>
        <p:txBody>
          <a:bodyPr wrap="square" lIns="0" tIns="0" rIns="0" bIns="0" rtlCol="0" anchor="t">
            <a:spAutoFit/>
          </a:bodyPr>
          <a:lstStyle/>
          <a:p>
            <a:pPr>
              <a:buClr>
                <a:schemeClr val="dk1"/>
              </a:buClr>
              <a:buSzPts val="2800"/>
            </a:pPr>
            <a:endParaRPr lang="en-US" sz="3200" dirty="0">
              <a:latin typeface="Caveat Brush" pitchFamily="2" charset="0"/>
            </a:endParaRPr>
          </a:p>
          <a:p>
            <a:pPr marL="298549" lvl="1" defTabSz="857250">
              <a:lnSpc>
                <a:spcPts val="3871"/>
              </a:lnSpc>
              <a:buClrTx/>
            </a:pPr>
            <a:endParaRPr lang="en-US" sz="2765" kern="1200" dirty="0">
              <a:latin typeface="Caveat Brush" pitchFamily="2" charset="0"/>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693E0FD-FD21-1596-B54F-47BA40213CE8}"/>
              </a:ext>
            </a:extLst>
          </p:cNvPr>
          <p:cNvSpPr txBox="1"/>
          <p:nvPr/>
        </p:nvSpPr>
        <p:spPr>
          <a:xfrm>
            <a:off x="189048" y="1208644"/>
            <a:ext cx="8785035" cy="3631763"/>
          </a:xfrm>
          <a:prstGeom prst="rect">
            <a:avLst/>
          </a:prstGeom>
          <a:noFill/>
        </p:spPr>
        <p:txBody>
          <a:bodyPr wrap="square" rtlCol="0">
            <a:spAutoFit/>
          </a:bodyPr>
          <a:lstStyle/>
          <a:p>
            <a:pPr algn="ctr"/>
            <a:r>
              <a:rPr lang="en-US" sz="7200" b="1" dirty="0">
                <a:solidFill>
                  <a:srgbClr val="F98832"/>
                </a:solidFill>
                <a:latin typeface="Caveat Brush" pitchFamily="2" charset="77"/>
                <a:ea typeface="Century Gothic"/>
                <a:cs typeface="Century Gothic"/>
                <a:sym typeface="Century Gothic"/>
              </a:rPr>
              <a:t>I have some ideas for how we could address tobacco with the families we serve.</a:t>
            </a:r>
            <a:endParaRPr lang="en-US" sz="7200" b="1" dirty="0">
              <a:solidFill>
                <a:srgbClr val="F98832"/>
              </a:solidFill>
              <a:latin typeface="Caveat Brush" pitchFamily="2" charset="77"/>
            </a:endParaRPr>
          </a:p>
          <a:p>
            <a:endParaRPr lang="en-US" dirty="0"/>
          </a:p>
        </p:txBody>
      </p:sp>
    </p:spTree>
    <p:extLst>
      <p:ext uri="{BB962C8B-B14F-4D97-AF65-F5344CB8AC3E}">
        <p14:creationId xmlns:p14="http://schemas.microsoft.com/office/powerpoint/2010/main" val="197585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PARENT SURVEYS</a:t>
            </a:r>
          </a:p>
        </p:txBody>
      </p:sp>
      <p:sp>
        <p:nvSpPr>
          <p:cNvPr id="11" name="TextBox 11"/>
          <p:cNvSpPr txBox="1"/>
          <p:nvPr/>
        </p:nvSpPr>
        <p:spPr>
          <a:xfrm>
            <a:off x="448980" y="1374490"/>
            <a:ext cx="8443853" cy="5764976"/>
          </a:xfrm>
          <a:prstGeom prst="rect">
            <a:avLst/>
          </a:prstGeom>
        </p:spPr>
        <p:txBody>
          <a:bodyPr wrap="square" lIns="0" tIns="0" rIns="0" bIns="0" rtlCol="0" anchor="t">
            <a:spAutoFit/>
          </a:bodyPr>
          <a:lstStyle/>
          <a:p>
            <a:pPr defTabSz="857250">
              <a:lnSpc>
                <a:spcPts val="4560"/>
              </a:lnSpc>
              <a:buClrTx/>
            </a:pPr>
            <a:r>
              <a:rPr lang="en-US" sz="3200" kern="1200" dirty="0">
                <a:latin typeface="Caveat Brush" pitchFamily="2" charset="0"/>
                <a:ea typeface="+mn-ea"/>
                <a:cs typeface="+mn-cs"/>
              </a:rPr>
              <a:t>Help us collect meaningful data, improve the Breathe program, and get another opportunity to bring up the topic of tobacco with our </a:t>
            </a:r>
            <a:r>
              <a:rPr lang="en-US" sz="3200" kern="1200" dirty="0">
                <a:solidFill>
                  <a:schemeClr val="accent2"/>
                </a:solidFill>
                <a:latin typeface="Caveat Brush" pitchFamily="2" charset="0"/>
                <a:ea typeface="+mn-ea"/>
                <a:cs typeface="+mn-cs"/>
              </a:rPr>
              <a:t>parent surveys!</a:t>
            </a:r>
          </a:p>
          <a:p>
            <a:pPr marL="594360" lvl="6" indent="-301752" defTabSz="857250">
              <a:lnSpc>
                <a:spcPts val="4560"/>
              </a:lnSpc>
              <a:buClrTx/>
              <a:buFont typeface="Arial" panose="020B0604020202020204" pitchFamily="34" charset="0"/>
              <a:buChar char="•"/>
            </a:pPr>
            <a:r>
              <a:rPr lang="en-US" sz="2800" kern="1200" dirty="0">
                <a:latin typeface="Caveat Brush" pitchFamily="2" charset="0"/>
                <a:ea typeface="+mn-ea"/>
                <a:cs typeface="+mn-cs"/>
              </a:rPr>
              <a:t>Hard copies or online​</a:t>
            </a:r>
          </a:p>
          <a:p>
            <a:pPr marL="594360" lvl="6" indent="-301752" defTabSz="857250">
              <a:lnSpc>
                <a:spcPts val="4560"/>
              </a:lnSpc>
              <a:buClrTx/>
              <a:buFont typeface="Arial" panose="020B0604020202020204" pitchFamily="34" charset="0"/>
              <a:buChar char="•"/>
            </a:pPr>
            <a:r>
              <a:rPr lang="en-US" sz="2800" kern="1200" dirty="0">
                <a:latin typeface="Caveat Brush" pitchFamily="2" charset="0"/>
                <a:ea typeface="+mn-ea"/>
                <a:cs typeface="+mn-cs"/>
              </a:rPr>
              <a:t>Parents who complete the survey (and provide contact info) entered in quarterly drawing for </a:t>
            </a:r>
            <a:r>
              <a:rPr lang="en-US" sz="2800" kern="1200" dirty="0">
                <a:solidFill>
                  <a:schemeClr val="accent2"/>
                </a:solidFill>
                <a:latin typeface="Caveat Brush" pitchFamily="2" charset="0"/>
                <a:ea typeface="+mn-ea"/>
                <a:cs typeface="+mn-cs"/>
              </a:rPr>
              <a:t>$50 Walmart gift card!</a:t>
            </a:r>
          </a:p>
          <a:p>
            <a:pPr marL="594360" lvl="6" indent="-301752" defTabSz="857250">
              <a:lnSpc>
                <a:spcPts val="4560"/>
              </a:lnSpc>
              <a:buClrTx/>
              <a:buFont typeface="Arial" panose="020B0604020202020204" pitchFamily="34" charset="0"/>
              <a:buChar char="•"/>
            </a:pPr>
            <a:r>
              <a:rPr lang="en-US" sz="2800" kern="1200" dirty="0">
                <a:latin typeface="Caveat Brush" pitchFamily="2" charset="0"/>
                <a:ea typeface="+mn-ea"/>
                <a:cs typeface="+mn-cs"/>
              </a:rPr>
              <a:t>Follow up support offered to those who request help quitting.</a:t>
            </a:r>
          </a:p>
          <a:p>
            <a:pPr marL="594360" lvl="6" indent="-301752" defTabSz="857250">
              <a:lnSpc>
                <a:spcPts val="4560"/>
              </a:lnSpc>
              <a:buClrTx/>
              <a:buFont typeface="Arial" panose="020B0604020202020204" pitchFamily="34" charset="0"/>
              <a:buChar char="•"/>
            </a:pPr>
            <a:r>
              <a:rPr lang="en-US" sz="2800" kern="1200" dirty="0">
                <a:latin typeface="Caveat Brush" pitchFamily="2" charset="0"/>
                <a:ea typeface="+mn-ea"/>
                <a:cs typeface="+mn-cs"/>
              </a:rPr>
              <a:t>Details and links at justbreathein.org/for-partners/   </a:t>
            </a:r>
          </a:p>
          <a:p>
            <a:pPr defTabSz="857250">
              <a:lnSpc>
                <a:spcPts val="4560"/>
              </a:lnSpc>
              <a:buClrTx/>
            </a:pPr>
            <a:endParaRPr lang="en-US" sz="3257" kern="1200" dirty="0">
              <a:latin typeface="Caveat Brush" pitchFamily="2" charset="0"/>
              <a:ea typeface="+mn-ea"/>
              <a:cs typeface="+mn-cs"/>
            </a:endParaRPr>
          </a:p>
          <a:p>
            <a:pPr defTabSz="857250">
              <a:lnSpc>
                <a:spcPts val="3904"/>
              </a:lnSpc>
              <a:buClrTx/>
            </a:pPr>
            <a:endParaRPr lang="en-US" sz="2765" kern="1200" dirty="0">
              <a:latin typeface="Atma"/>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extLst>
      <p:ext uri="{BB962C8B-B14F-4D97-AF65-F5344CB8AC3E}">
        <p14:creationId xmlns:p14="http://schemas.microsoft.com/office/powerpoint/2010/main" val="2084807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402705" y="3622166"/>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7" name="TextBox 7"/>
          <p:cNvSpPr txBox="1"/>
          <p:nvPr/>
        </p:nvSpPr>
        <p:spPr>
          <a:xfrm>
            <a:off x="-433728" y="2596723"/>
            <a:ext cx="10011453" cy="966868"/>
          </a:xfrm>
          <a:prstGeom prst="rect">
            <a:avLst/>
          </a:prstGeom>
        </p:spPr>
        <p:txBody>
          <a:bodyPr lIns="0" tIns="0" rIns="0" bIns="0" rtlCol="0" anchor="t">
            <a:spAutoFit/>
          </a:bodyPr>
          <a:lstStyle/>
          <a:p>
            <a:pPr algn="ctr" defTabSz="857250">
              <a:lnSpc>
                <a:spcPts val="6694"/>
              </a:lnSpc>
              <a:buClrTx/>
            </a:pPr>
            <a:r>
              <a:rPr lang="en-US" sz="8800" kern="1200" dirty="0">
                <a:solidFill>
                  <a:srgbClr val="FF914D"/>
                </a:solidFill>
                <a:latin typeface="Caveat Brush" pitchFamily="2" charset="0"/>
                <a:ea typeface="+mn-ea"/>
                <a:cs typeface="+mn-cs"/>
              </a:rPr>
              <a:t>QUESTIONS?? </a:t>
            </a:r>
          </a:p>
        </p:txBody>
      </p:sp>
      <p:sp>
        <p:nvSpPr>
          <p:cNvPr id="9" name="Freeform 13">
            <a:extLst>
              <a:ext uri="{FF2B5EF4-FFF2-40B4-BE49-F238E27FC236}">
                <a16:creationId xmlns:a16="http://schemas.microsoft.com/office/drawing/2014/main" id="{36CD278D-4043-AC86-7467-02A7F65D488D}"/>
              </a:ext>
            </a:extLst>
          </p:cNvPr>
          <p:cNvSpPr/>
          <p:nvPr/>
        </p:nvSpPr>
        <p:spPr>
          <a:xfrm rot="11118875">
            <a:off x="7136234" y="-124684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7">
            <a:extLst>
              <a:ext uri="{FF2B5EF4-FFF2-40B4-BE49-F238E27FC236}">
                <a16:creationId xmlns:a16="http://schemas.microsoft.com/office/drawing/2014/main" id="{866EB045-AFD7-C773-9D8B-32BF7DF0A5BB}"/>
              </a:ext>
            </a:extLst>
          </p:cNvPr>
          <p:cNvSpPr/>
          <p:nvPr/>
        </p:nvSpPr>
        <p:spPr>
          <a:xfrm>
            <a:off x="8449650" y="73804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9">
            <a:extLst>
              <a:ext uri="{FF2B5EF4-FFF2-40B4-BE49-F238E27FC236}">
                <a16:creationId xmlns:a16="http://schemas.microsoft.com/office/drawing/2014/main" id="{E2490254-8087-F447-EB60-62407DDA480B}"/>
              </a:ext>
            </a:extLst>
          </p:cNvPr>
          <p:cNvSpPr/>
          <p:nvPr/>
        </p:nvSpPr>
        <p:spPr>
          <a:xfrm rot="7639464">
            <a:off x="-910711" y="-113330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8">
            <a:extLst>
              <a:ext uri="{FF2B5EF4-FFF2-40B4-BE49-F238E27FC236}">
                <a16:creationId xmlns:a16="http://schemas.microsoft.com/office/drawing/2014/main" id="{F5008D5E-0237-F365-36EB-E2D998B7FDF5}"/>
              </a:ext>
            </a:extLst>
          </p:cNvPr>
          <p:cNvSpPr/>
          <p:nvPr/>
        </p:nvSpPr>
        <p:spPr>
          <a:xfrm>
            <a:off x="1195184" y="161157"/>
            <a:ext cx="526936"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53544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254217" y="5806816"/>
            <a:ext cx="591126" cy="719538"/>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0425">
            <a:off x="7644399" y="5767260"/>
            <a:ext cx="1439482" cy="928053"/>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719947" y="6166585"/>
            <a:ext cx="407721" cy="423333"/>
          </a:xfrm>
          <a:custGeom>
            <a:avLst/>
            <a:gdLst/>
            <a:ahLst/>
            <a:cxnLst/>
            <a:rect l="l" t="t" r="r" b="b"/>
            <a:pathLst>
              <a:path w="622173" h="891134">
                <a:moveTo>
                  <a:pt x="0" y="0"/>
                </a:moveTo>
                <a:lnTo>
                  <a:pt x="622173" y="0"/>
                </a:lnTo>
                <a:lnTo>
                  <a:pt x="622173" y="891134"/>
                </a:lnTo>
                <a:lnTo>
                  <a:pt x="0" y="8911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402706" y="1410952"/>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6" name="Freeform 6"/>
          <p:cNvSpPr/>
          <p:nvPr/>
        </p:nvSpPr>
        <p:spPr>
          <a:xfrm>
            <a:off x="91441" y="1437741"/>
            <a:ext cx="5206394" cy="5206394"/>
          </a:xfrm>
          <a:custGeom>
            <a:avLst/>
            <a:gdLst/>
            <a:ahLst/>
            <a:cxnLst/>
            <a:rect l="l" t="t" r="r" b="b"/>
            <a:pathLst>
              <a:path w="5553487" h="5553487">
                <a:moveTo>
                  <a:pt x="0" y="0"/>
                </a:moveTo>
                <a:lnTo>
                  <a:pt x="5553487" y="0"/>
                </a:lnTo>
                <a:lnTo>
                  <a:pt x="5553487" y="5553487"/>
                </a:lnTo>
                <a:lnTo>
                  <a:pt x="0" y="5553487"/>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433727" y="334265"/>
            <a:ext cx="10011453" cy="966868"/>
          </a:xfrm>
          <a:prstGeom prst="rect">
            <a:avLst/>
          </a:prstGeom>
        </p:spPr>
        <p:txBody>
          <a:bodyPr lIns="0" tIns="0" rIns="0" bIns="0" rtlCol="0" anchor="t">
            <a:spAutoFit/>
          </a:bodyPr>
          <a:lstStyle/>
          <a:p>
            <a:pPr algn="ctr" defTabSz="857250">
              <a:lnSpc>
                <a:spcPts val="6694"/>
              </a:lnSpc>
              <a:buClrTx/>
            </a:pPr>
            <a:r>
              <a:rPr lang="en-US" sz="8800" kern="1200" dirty="0">
                <a:solidFill>
                  <a:srgbClr val="FF914D"/>
                </a:solidFill>
                <a:latin typeface="Caveat Brush" pitchFamily="2" charset="0"/>
                <a:ea typeface="+mn-ea"/>
                <a:cs typeface="+mn-cs"/>
              </a:rPr>
              <a:t>BREATHE TRAINING </a:t>
            </a:r>
          </a:p>
        </p:txBody>
      </p:sp>
      <p:sp>
        <p:nvSpPr>
          <p:cNvPr id="8" name="TextBox 8"/>
          <p:cNvSpPr txBox="1"/>
          <p:nvPr/>
        </p:nvSpPr>
        <p:spPr>
          <a:xfrm>
            <a:off x="5182403" y="2311997"/>
            <a:ext cx="3870156" cy="3426515"/>
          </a:xfrm>
          <a:prstGeom prst="rect">
            <a:avLst/>
          </a:prstGeom>
        </p:spPr>
        <p:txBody>
          <a:bodyPr wrap="square" lIns="0" tIns="0" rIns="0" bIns="0" rtlCol="0" anchor="t">
            <a:spAutoFit/>
          </a:bodyPr>
          <a:lstStyle/>
          <a:p>
            <a:pPr algn="ctr" defTabSz="857250">
              <a:lnSpc>
                <a:spcPts val="5405"/>
              </a:lnSpc>
              <a:buClrTx/>
            </a:pPr>
            <a:r>
              <a:rPr lang="en-US" sz="6756" kern="1200" dirty="0">
                <a:solidFill>
                  <a:srgbClr val="8FDB34"/>
                </a:solidFill>
                <a:latin typeface="Caveat Brush"/>
                <a:ea typeface="+mn-ea"/>
                <a:cs typeface="+mn-cs"/>
              </a:rPr>
              <a:t>USE THE QR CODE</a:t>
            </a:r>
          </a:p>
          <a:p>
            <a:pPr algn="ctr" defTabSz="857250">
              <a:lnSpc>
                <a:spcPts val="5405"/>
              </a:lnSpc>
              <a:buClrTx/>
            </a:pPr>
            <a:r>
              <a:rPr lang="en-US" sz="6756" kern="1200" dirty="0">
                <a:solidFill>
                  <a:srgbClr val="FF914D"/>
                </a:solidFill>
                <a:latin typeface="Caveat Brush"/>
                <a:ea typeface="+mn-ea"/>
                <a:cs typeface="+mn-cs"/>
              </a:rPr>
              <a:t>to take the </a:t>
            </a:r>
          </a:p>
          <a:p>
            <a:pPr algn="ctr" defTabSz="857250">
              <a:lnSpc>
                <a:spcPts val="4955"/>
              </a:lnSpc>
              <a:buClrTx/>
            </a:pPr>
            <a:r>
              <a:rPr lang="en-US" sz="6193" kern="1200" dirty="0">
                <a:solidFill>
                  <a:srgbClr val="FF914D"/>
                </a:solidFill>
                <a:latin typeface="Caveat Brush"/>
                <a:ea typeface="+mn-ea"/>
                <a:cs typeface="+mn-cs"/>
              </a:rPr>
              <a:t>POST- ASSESSMENT</a:t>
            </a:r>
          </a:p>
        </p:txBody>
      </p:sp>
      <p:sp>
        <p:nvSpPr>
          <p:cNvPr id="10" name="TextBox 9">
            <a:extLst>
              <a:ext uri="{FF2B5EF4-FFF2-40B4-BE49-F238E27FC236}">
                <a16:creationId xmlns:a16="http://schemas.microsoft.com/office/drawing/2014/main" id="{88AD5F51-73FB-35D1-D13F-C1DA5C99FBA6}"/>
              </a:ext>
            </a:extLst>
          </p:cNvPr>
          <p:cNvSpPr txBox="1"/>
          <p:nvPr/>
        </p:nvSpPr>
        <p:spPr>
          <a:xfrm>
            <a:off x="5181085" y="1708807"/>
            <a:ext cx="3962915" cy="461665"/>
          </a:xfrm>
          <a:prstGeom prst="rect">
            <a:avLst/>
          </a:prstGeom>
          <a:noFill/>
        </p:spPr>
        <p:txBody>
          <a:bodyPr wrap="square">
            <a:spAutoFit/>
          </a:bodyPr>
          <a:lstStyle/>
          <a:p>
            <a:pPr algn="ctr"/>
            <a:r>
              <a:rPr lang="en-US" sz="2400" dirty="0">
                <a:latin typeface="Caveat Brush" pitchFamily="2" charset="77"/>
              </a:rPr>
              <a:t>“BREATHE REFRESHER”</a:t>
            </a:r>
          </a:p>
        </p:txBody>
      </p:sp>
    </p:spTree>
    <p:extLst>
      <p:ext uri="{BB962C8B-B14F-4D97-AF65-F5344CB8AC3E}">
        <p14:creationId xmlns:p14="http://schemas.microsoft.com/office/powerpoint/2010/main" val="3928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a:extLst>
              <a:ext uri="{FF2B5EF4-FFF2-40B4-BE49-F238E27FC236}">
                <a16:creationId xmlns:a16="http://schemas.microsoft.com/office/drawing/2014/main" id="{2DE3092E-7250-65D3-6BEE-3A217EBA5933}"/>
              </a:ext>
            </a:extLst>
          </p:cNvPr>
          <p:cNvSpPr/>
          <p:nvPr/>
        </p:nvSpPr>
        <p:spPr>
          <a:xfrm>
            <a:off x="471780" y="4053923"/>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5">
            <a:extLst>
              <a:ext uri="{FF2B5EF4-FFF2-40B4-BE49-F238E27FC236}">
                <a16:creationId xmlns:a16="http://schemas.microsoft.com/office/drawing/2014/main" id="{2468FD35-A438-95D7-1A1F-8E85D2132F2D}"/>
              </a:ext>
            </a:extLst>
          </p:cNvPr>
          <p:cNvSpPr/>
          <p:nvPr/>
        </p:nvSpPr>
        <p:spPr>
          <a:xfrm>
            <a:off x="3029662" y="4075098"/>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5">
            <a:extLst>
              <a:ext uri="{FF2B5EF4-FFF2-40B4-BE49-F238E27FC236}">
                <a16:creationId xmlns:a16="http://schemas.microsoft.com/office/drawing/2014/main" id="{33CBA5D9-F957-A26B-7B8D-5B704D90461C}"/>
              </a:ext>
            </a:extLst>
          </p:cNvPr>
          <p:cNvSpPr/>
          <p:nvPr/>
        </p:nvSpPr>
        <p:spPr>
          <a:xfrm>
            <a:off x="5092244" y="40248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p:cNvSpPr/>
          <p:nvPr/>
        </p:nvSpPr>
        <p:spPr>
          <a:xfrm rot="2191667">
            <a:off x="8202064" y="437825"/>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2995971" y="112490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48980" y="1103725"/>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48980" y="187278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8161886" y="4906144"/>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02512" y="5059357"/>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640290" y="5521682"/>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13" name="Freeform 13"/>
          <p:cNvSpPr/>
          <p:nvPr/>
        </p:nvSpPr>
        <p:spPr>
          <a:xfrm>
            <a:off x="7431757" y="5617214"/>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 name="Freeform 6">
            <a:extLst>
              <a:ext uri="{FF2B5EF4-FFF2-40B4-BE49-F238E27FC236}">
                <a16:creationId xmlns:a16="http://schemas.microsoft.com/office/drawing/2014/main" id="{4F889C83-4CB0-44C3-9C52-7CD8F85A5203}"/>
              </a:ext>
            </a:extLst>
          </p:cNvPr>
          <p:cNvSpPr/>
          <p:nvPr/>
        </p:nvSpPr>
        <p:spPr>
          <a:xfrm>
            <a:off x="449275" y="265960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753844E2-1954-8658-FF20-6593580319CA}"/>
              </a:ext>
            </a:extLst>
          </p:cNvPr>
          <p:cNvSpPr/>
          <p:nvPr/>
        </p:nvSpPr>
        <p:spPr>
          <a:xfrm>
            <a:off x="3208327" y="1914363"/>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4">
            <a:extLst>
              <a:ext uri="{FF2B5EF4-FFF2-40B4-BE49-F238E27FC236}">
                <a16:creationId xmlns:a16="http://schemas.microsoft.com/office/drawing/2014/main" id="{151FA5C0-D963-EF0B-BAF0-161391A64E26}"/>
              </a:ext>
            </a:extLst>
          </p:cNvPr>
          <p:cNvSpPr/>
          <p:nvPr/>
        </p:nvSpPr>
        <p:spPr>
          <a:xfrm>
            <a:off x="3208327" y="263842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4">
            <a:extLst>
              <a:ext uri="{FF2B5EF4-FFF2-40B4-BE49-F238E27FC236}">
                <a16:creationId xmlns:a16="http://schemas.microsoft.com/office/drawing/2014/main" id="{D05AE76F-AFB8-E899-8332-0E31FE81728C}"/>
              </a:ext>
            </a:extLst>
          </p:cNvPr>
          <p:cNvSpPr/>
          <p:nvPr/>
        </p:nvSpPr>
        <p:spPr>
          <a:xfrm>
            <a:off x="5092244" y="1135105"/>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3AB358AE-A827-7DBE-D161-562641C294DD}"/>
              </a:ext>
            </a:extLst>
          </p:cNvPr>
          <p:cNvSpPr/>
          <p:nvPr/>
        </p:nvSpPr>
        <p:spPr>
          <a:xfrm>
            <a:off x="5036832" y="183105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4">
            <a:extLst>
              <a:ext uri="{FF2B5EF4-FFF2-40B4-BE49-F238E27FC236}">
                <a16:creationId xmlns:a16="http://schemas.microsoft.com/office/drawing/2014/main" id="{8244E5B2-6F50-E0DB-C63E-FA5FE1C23B4B}"/>
              </a:ext>
            </a:extLst>
          </p:cNvPr>
          <p:cNvSpPr/>
          <p:nvPr/>
        </p:nvSpPr>
        <p:spPr>
          <a:xfrm>
            <a:off x="4981420" y="258873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4">
            <a:extLst>
              <a:ext uri="{FF2B5EF4-FFF2-40B4-BE49-F238E27FC236}">
                <a16:creationId xmlns:a16="http://schemas.microsoft.com/office/drawing/2014/main" id="{FACD813A-8963-1EAB-6577-8E826B56FF80}"/>
              </a:ext>
            </a:extLst>
          </p:cNvPr>
          <p:cNvSpPr/>
          <p:nvPr/>
        </p:nvSpPr>
        <p:spPr>
          <a:xfrm>
            <a:off x="476981" y="3404841"/>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4">
            <a:extLst>
              <a:ext uri="{FF2B5EF4-FFF2-40B4-BE49-F238E27FC236}">
                <a16:creationId xmlns:a16="http://schemas.microsoft.com/office/drawing/2014/main" id="{13595AB1-71C4-3E55-5A6D-1779FAE92A19}"/>
              </a:ext>
            </a:extLst>
          </p:cNvPr>
          <p:cNvSpPr/>
          <p:nvPr/>
        </p:nvSpPr>
        <p:spPr>
          <a:xfrm>
            <a:off x="3029503" y="3382172"/>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4">
            <a:extLst>
              <a:ext uri="{FF2B5EF4-FFF2-40B4-BE49-F238E27FC236}">
                <a16:creationId xmlns:a16="http://schemas.microsoft.com/office/drawing/2014/main" id="{AFC7419F-8230-1A11-20AA-1A398B25CC63}"/>
              </a:ext>
            </a:extLst>
          </p:cNvPr>
          <p:cNvSpPr/>
          <p:nvPr/>
        </p:nvSpPr>
        <p:spPr>
          <a:xfrm>
            <a:off x="5087573" y="3360050"/>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4">
            <a:extLst>
              <a:ext uri="{FF2B5EF4-FFF2-40B4-BE49-F238E27FC236}">
                <a16:creationId xmlns:a16="http://schemas.microsoft.com/office/drawing/2014/main" id="{2750D111-160A-7F1A-F2AF-D86FC4397E14}"/>
              </a:ext>
            </a:extLst>
          </p:cNvPr>
          <p:cNvSpPr/>
          <p:nvPr/>
        </p:nvSpPr>
        <p:spPr>
          <a:xfrm>
            <a:off x="2517507" y="1305609"/>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TextBox 22">
            <a:extLst>
              <a:ext uri="{FF2B5EF4-FFF2-40B4-BE49-F238E27FC236}">
                <a16:creationId xmlns:a16="http://schemas.microsoft.com/office/drawing/2014/main" id="{F77323A2-1C16-DFA0-A1BB-7F7172BE5590}"/>
              </a:ext>
            </a:extLst>
          </p:cNvPr>
          <p:cNvSpPr txBox="1"/>
          <p:nvPr/>
        </p:nvSpPr>
        <p:spPr>
          <a:xfrm>
            <a:off x="673126" y="1103725"/>
            <a:ext cx="7913723" cy="3785652"/>
          </a:xfrm>
          <a:prstGeom prst="rect">
            <a:avLst/>
          </a:prstGeom>
          <a:noFill/>
        </p:spPr>
        <p:txBody>
          <a:bodyPr wrap="square">
            <a:spAutoFit/>
          </a:bodyPr>
          <a:lstStyle/>
          <a:p>
            <a:pPr algn="ctr" defTabSz="857250">
              <a:buClrTx/>
            </a:pPr>
            <a:r>
              <a:rPr lang="en-US" sz="8000" kern="1200" dirty="0">
                <a:solidFill>
                  <a:srgbClr val="F98832"/>
                </a:solidFill>
                <a:latin typeface="Caveat Brush" pitchFamily="2" charset="0"/>
                <a:ea typeface="+mn-ea"/>
                <a:cs typeface="+mn-cs"/>
              </a:rPr>
              <a:t>How much do you know/remember about tobacco?</a:t>
            </a:r>
          </a:p>
        </p:txBody>
      </p:sp>
    </p:spTree>
    <p:extLst>
      <p:ext uri="{BB962C8B-B14F-4D97-AF65-F5344CB8AC3E}">
        <p14:creationId xmlns:p14="http://schemas.microsoft.com/office/powerpoint/2010/main" val="39564958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6547532" y="5319920"/>
            <a:ext cx="591127" cy="846666"/>
          </a:xfrm>
          <a:custGeom>
            <a:avLst/>
            <a:gdLst/>
            <a:ahLst/>
            <a:cxnLst/>
            <a:rect l="l" t="t" r="r" b="b"/>
            <a:pathLst>
              <a:path w="630535" h="903110">
                <a:moveTo>
                  <a:pt x="630535" y="0"/>
                </a:moveTo>
                <a:lnTo>
                  <a:pt x="0" y="0"/>
                </a:lnTo>
                <a:lnTo>
                  <a:pt x="0" y="903111"/>
                </a:lnTo>
                <a:lnTo>
                  <a:pt x="630535" y="903111"/>
                </a:lnTo>
                <a:lnTo>
                  <a:pt x="6305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2010425">
            <a:off x="7308801" y="5580566"/>
            <a:ext cx="1845729" cy="1172038"/>
          </a:xfrm>
          <a:custGeom>
            <a:avLst/>
            <a:gdLst/>
            <a:ahLst/>
            <a:cxnLst/>
            <a:rect l="l" t="t" r="r" b="b"/>
            <a:pathLst>
              <a:path w="1968778" h="1250174">
                <a:moveTo>
                  <a:pt x="0" y="0"/>
                </a:moveTo>
                <a:lnTo>
                  <a:pt x="1968779" y="0"/>
                </a:lnTo>
                <a:lnTo>
                  <a:pt x="1968779" y="1250175"/>
                </a:lnTo>
                <a:lnTo>
                  <a:pt x="0" y="1250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5719947" y="5754481"/>
            <a:ext cx="583287" cy="835438"/>
          </a:xfrm>
          <a:custGeom>
            <a:avLst/>
            <a:gdLst/>
            <a:ahLst/>
            <a:cxnLst/>
            <a:rect l="l" t="t" r="r" b="b"/>
            <a:pathLst>
              <a:path w="622173" h="891134">
                <a:moveTo>
                  <a:pt x="0" y="0"/>
                </a:moveTo>
                <a:lnTo>
                  <a:pt x="622173" y="0"/>
                </a:lnTo>
                <a:lnTo>
                  <a:pt x="622173" y="891134"/>
                </a:lnTo>
                <a:lnTo>
                  <a:pt x="0" y="8911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AutoShape 5"/>
          <p:cNvSpPr/>
          <p:nvPr/>
        </p:nvSpPr>
        <p:spPr>
          <a:xfrm>
            <a:off x="402704" y="2051974"/>
            <a:ext cx="8338589" cy="0"/>
          </a:xfrm>
          <a:prstGeom prst="line">
            <a:avLst/>
          </a:prstGeom>
          <a:ln w="57150" cap="flat">
            <a:solidFill>
              <a:srgbClr val="C9E265"/>
            </a:solidFill>
            <a:prstDash val="sysDot"/>
            <a:headEnd type="triangle" w="lg" len="med"/>
            <a:tailEnd type="triangle" w="lg" len="med"/>
          </a:ln>
        </p:spPr>
        <p:txBody>
          <a:bodyPr/>
          <a:lstStyle/>
          <a:p>
            <a:endParaRPr lang="en-US"/>
          </a:p>
        </p:txBody>
      </p:sp>
      <p:sp>
        <p:nvSpPr>
          <p:cNvPr id="7" name="TextBox 7"/>
          <p:cNvSpPr txBox="1"/>
          <p:nvPr/>
        </p:nvSpPr>
        <p:spPr>
          <a:xfrm>
            <a:off x="-433729" y="1053883"/>
            <a:ext cx="10011453" cy="966868"/>
          </a:xfrm>
          <a:prstGeom prst="rect">
            <a:avLst/>
          </a:prstGeom>
        </p:spPr>
        <p:txBody>
          <a:bodyPr lIns="0" tIns="0" rIns="0" bIns="0" rtlCol="0" anchor="t">
            <a:spAutoFit/>
          </a:bodyPr>
          <a:lstStyle/>
          <a:p>
            <a:pPr algn="ctr" defTabSz="857250">
              <a:lnSpc>
                <a:spcPts val="6694"/>
              </a:lnSpc>
              <a:buClrTx/>
            </a:pPr>
            <a:r>
              <a:rPr lang="en-US" sz="8800" kern="1200" dirty="0">
                <a:solidFill>
                  <a:srgbClr val="FF914D"/>
                </a:solidFill>
                <a:latin typeface="Caveat Brush" pitchFamily="2" charset="0"/>
                <a:ea typeface="+mn-ea"/>
                <a:cs typeface="+mn-cs"/>
              </a:rPr>
              <a:t>PICK UP MATERIALS </a:t>
            </a:r>
          </a:p>
        </p:txBody>
      </p:sp>
      <p:sp>
        <p:nvSpPr>
          <p:cNvPr id="8" name="TextBox 8"/>
          <p:cNvSpPr txBox="1"/>
          <p:nvPr/>
        </p:nvSpPr>
        <p:spPr>
          <a:xfrm>
            <a:off x="612615" y="2051974"/>
            <a:ext cx="8338589" cy="2794739"/>
          </a:xfrm>
          <a:prstGeom prst="rect">
            <a:avLst/>
          </a:prstGeom>
        </p:spPr>
        <p:txBody>
          <a:bodyPr wrap="square" lIns="0" tIns="0" rIns="0" bIns="0" rtlCol="0" anchor="t">
            <a:spAutoFit/>
          </a:bodyPr>
          <a:lstStyle/>
          <a:p>
            <a:pPr algn="ctr" defTabSz="857250">
              <a:lnSpc>
                <a:spcPts val="5405"/>
              </a:lnSpc>
              <a:buClrTx/>
            </a:pPr>
            <a:endParaRPr lang="en-US" sz="6756" kern="1200" dirty="0">
              <a:solidFill>
                <a:srgbClr val="8FDB34"/>
              </a:solidFill>
              <a:latin typeface="Caveat Brush"/>
              <a:ea typeface="+mn-ea"/>
              <a:cs typeface="+mn-cs"/>
            </a:endParaRPr>
          </a:p>
          <a:p>
            <a:pPr algn="ctr" defTabSz="857250">
              <a:lnSpc>
                <a:spcPts val="5405"/>
              </a:lnSpc>
              <a:buClrTx/>
            </a:pPr>
            <a:r>
              <a:rPr lang="en-US" sz="5400" b="1" dirty="0">
                <a:solidFill>
                  <a:srgbClr val="92D050"/>
                </a:solidFill>
                <a:latin typeface="Caveat Brush" pitchFamily="2" charset="0"/>
                <a:ea typeface="Century Gothic"/>
                <a:cs typeface="Century Gothic"/>
                <a:sym typeface="Century Gothic"/>
              </a:rPr>
              <a:t>Expect 1-Month </a:t>
            </a:r>
          </a:p>
          <a:p>
            <a:pPr algn="ctr" defTabSz="857250">
              <a:lnSpc>
                <a:spcPts val="5405"/>
              </a:lnSpc>
              <a:buClrTx/>
            </a:pPr>
            <a:r>
              <a:rPr lang="en-US" sz="5400" b="1" dirty="0">
                <a:solidFill>
                  <a:srgbClr val="92D050"/>
                </a:solidFill>
                <a:latin typeface="Caveat Brush" pitchFamily="2" charset="0"/>
                <a:ea typeface="Century Gothic"/>
                <a:cs typeface="Century Gothic"/>
                <a:sym typeface="Century Gothic"/>
              </a:rPr>
              <a:t>Post Training Survey from</a:t>
            </a:r>
            <a:br>
              <a:rPr lang="en-US" sz="5400" b="1" u="sng" dirty="0">
                <a:solidFill>
                  <a:srgbClr val="92D050"/>
                </a:solidFill>
                <a:latin typeface="Caveat Brush" pitchFamily="2" charset="0"/>
                <a:ea typeface="Century Gothic"/>
                <a:cs typeface="Century Gothic"/>
                <a:sym typeface="Century Gothic"/>
              </a:rPr>
            </a:br>
            <a:r>
              <a:rPr lang="en-US" sz="5400" u="sng" kern="1200" dirty="0">
                <a:solidFill>
                  <a:srgbClr val="FF914D"/>
                </a:solidFill>
                <a:latin typeface="Caveat Brush" pitchFamily="2" charset="0"/>
                <a:ea typeface="+mn-ea"/>
                <a:cs typeface="+mn-cs"/>
              </a:rPr>
              <a:t>JustBreatheIndiana@gmail.com</a:t>
            </a:r>
            <a:endParaRPr lang="en-US" sz="6193" u="sng" kern="1200" dirty="0">
              <a:solidFill>
                <a:srgbClr val="FF914D"/>
              </a:solidFill>
              <a:latin typeface="Caveat Brush"/>
              <a:ea typeface="+mn-ea"/>
              <a:cs typeface="+mn-cs"/>
            </a:endParaRPr>
          </a:p>
        </p:txBody>
      </p:sp>
    </p:spTree>
    <p:extLst>
      <p:ext uri="{BB962C8B-B14F-4D97-AF65-F5344CB8AC3E}">
        <p14:creationId xmlns:p14="http://schemas.microsoft.com/office/powerpoint/2010/main" val="2628297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191667">
            <a:off x="8263190" y="1162581"/>
            <a:ext cx="863664" cy="548034"/>
          </a:xfrm>
          <a:custGeom>
            <a:avLst/>
            <a:gdLst/>
            <a:ahLst/>
            <a:cxnLst/>
            <a:rect l="l" t="t" r="r" b="b"/>
            <a:pathLst>
              <a:path w="921242" h="584570">
                <a:moveTo>
                  <a:pt x="0" y="0"/>
                </a:moveTo>
                <a:lnTo>
                  <a:pt x="921242" y="0"/>
                </a:lnTo>
                <a:lnTo>
                  <a:pt x="921242" y="584570"/>
                </a:lnTo>
                <a:lnTo>
                  <a:pt x="0" y="5845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5037422"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46672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80107" y="234597"/>
            <a:ext cx="3657600" cy="852221"/>
          </a:xfrm>
          <a:custGeom>
            <a:avLst/>
            <a:gdLst/>
            <a:ahLst/>
            <a:cxnLst/>
            <a:rect l="l" t="t" r="r" b="b"/>
            <a:pathLst>
              <a:path w="3901440" h="909036">
                <a:moveTo>
                  <a:pt x="0" y="0"/>
                </a:moveTo>
                <a:lnTo>
                  <a:pt x="3901440" y="0"/>
                </a:lnTo>
                <a:lnTo>
                  <a:pt x="3901440" y="909035"/>
                </a:lnTo>
                <a:lnTo>
                  <a:pt x="0" y="9090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8458201" y="5213893"/>
            <a:ext cx="583287" cy="835438"/>
          </a:xfrm>
          <a:custGeom>
            <a:avLst/>
            <a:gdLst/>
            <a:ahLst/>
            <a:cxnLst/>
            <a:rect l="l" t="t" r="r" b="b"/>
            <a:pathLst>
              <a:path w="622173" h="891134">
                <a:moveTo>
                  <a:pt x="0" y="0"/>
                </a:moveTo>
                <a:lnTo>
                  <a:pt x="622173" y="0"/>
                </a:lnTo>
                <a:lnTo>
                  <a:pt x="622173" y="891133"/>
                </a:lnTo>
                <a:lnTo>
                  <a:pt x="0" y="891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4461" y="5549842"/>
            <a:ext cx="434519" cy="622358"/>
          </a:xfrm>
          <a:custGeom>
            <a:avLst/>
            <a:gdLst/>
            <a:ahLst/>
            <a:cxnLst/>
            <a:rect l="l" t="t" r="r" b="b"/>
            <a:pathLst>
              <a:path w="463487" h="663848">
                <a:moveTo>
                  <a:pt x="0" y="0"/>
                </a:moveTo>
                <a:lnTo>
                  <a:pt x="463486" y="0"/>
                </a:lnTo>
                <a:lnTo>
                  <a:pt x="463486" y="663848"/>
                </a:lnTo>
                <a:lnTo>
                  <a:pt x="0" y="6638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627615" y="6049331"/>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685801" y="340788"/>
            <a:ext cx="7589594" cy="654025"/>
          </a:xfrm>
          <a:prstGeom prst="rect">
            <a:avLst/>
          </a:prstGeom>
        </p:spPr>
        <p:txBody>
          <a:bodyPr lIns="0" tIns="0" rIns="0" bIns="0" rtlCol="0" anchor="t">
            <a:spAutoFit/>
          </a:bodyPr>
          <a:lstStyle/>
          <a:p>
            <a:pPr algn="ctr" defTabSz="857250">
              <a:lnSpc>
                <a:spcPts val="5057"/>
              </a:lnSpc>
              <a:buClrTx/>
            </a:pPr>
            <a:r>
              <a:rPr lang="en-US" sz="4400" kern="1200" dirty="0">
                <a:solidFill>
                  <a:srgbClr val="F98832"/>
                </a:solidFill>
                <a:latin typeface="Caveat Brush" pitchFamily="2" charset="0"/>
                <a:ea typeface="+mn-ea"/>
                <a:cs typeface="+mn-cs"/>
              </a:rPr>
              <a:t>THANK YOU!!</a:t>
            </a:r>
          </a:p>
        </p:txBody>
      </p:sp>
      <p:sp>
        <p:nvSpPr>
          <p:cNvPr id="11" name="TextBox 11"/>
          <p:cNvSpPr txBox="1"/>
          <p:nvPr/>
        </p:nvSpPr>
        <p:spPr>
          <a:xfrm>
            <a:off x="14461" y="1524081"/>
            <a:ext cx="9144000" cy="4815998"/>
          </a:xfrm>
          <a:prstGeom prst="rect">
            <a:avLst/>
          </a:prstGeom>
        </p:spPr>
        <p:txBody>
          <a:bodyPr wrap="square" lIns="0" tIns="0" rIns="0" bIns="0" rtlCol="0" anchor="t">
            <a:spAutoFit/>
          </a:bodyPr>
          <a:lstStyle/>
          <a:p>
            <a:pPr algn="ctr" defTabSz="857250">
              <a:lnSpc>
                <a:spcPts val="4200"/>
              </a:lnSpc>
              <a:buClrTx/>
            </a:pPr>
            <a:r>
              <a:rPr lang="en-US" sz="4000" kern="1200" dirty="0">
                <a:latin typeface="Caveat Brush" pitchFamily="2" charset="0"/>
                <a:ea typeface="+mn-ea"/>
                <a:cs typeface="+mn-cs"/>
              </a:rPr>
              <a:t>Tanya Shelburne, Project Manager</a:t>
            </a:r>
          </a:p>
          <a:p>
            <a:pPr algn="ctr" defTabSz="857250">
              <a:lnSpc>
                <a:spcPts val="4200"/>
              </a:lnSpc>
              <a:buClrTx/>
            </a:pPr>
            <a:r>
              <a:rPr lang="en-US" sz="3257" kern="1200" dirty="0">
                <a:solidFill>
                  <a:srgbClr val="92D050"/>
                </a:solidFill>
                <a:latin typeface="Caveat Brush" pitchFamily="2" charset="0"/>
                <a:ea typeface="+mn-ea"/>
                <a:cs typeface="+mn-cs"/>
                <a:hlinkClick r:id="rId13">
                  <a:extLst>
                    <a:ext uri="{A12FA001-AC4F-418D-AE19-62706E023703}">
                      <ahyp:hlinkClr xmlns:ahyp="http://schemas.microsoft.com/office/drawing/2018/hyperlinkcolor" val="tx"/>
                    </a:ext>
                  </a:extLst>
                </a:hlinkClick>
              </a:rPr>
              <a:t>tanyas@healthedpros.org</a:t>
            </a:r>
            <a:r>
              <a:rPr lang="en-US" sz="3257" kern="1200" dirty="0">
                <a:solidFill>
                  <a:srgbClr val="92D050"/>
                </a:solidFill>
                <a:latin typeface="Caveat Brush" pitchFamily="2" charset="0"/>
                <a:ea typeface="+mn-ea"/>
                <a:cs typeface="+mn-cs"/>
              </a:rPr>
              <a:t>  </a:t>
            </a:r>
          </a:p>
          <a:p>
            <a:pPr algn="ctr" defTabSz="857250">
              <a:lnSpc>
                <a:spcPts val="4200"/>
              </a:lnSpc>
              <a:buClrTx/>
            </a:pPr>
            <a:r>
              <a:rPr lang="en-US" sz="3257" kern="1200" dirty="0">
                <a:latin typeface="Caveat Brush" pitchFamily="2" charset="0"/>
                <a:ea typeface="+mn-ea"/>
                <a:cs typeface="+mn-cs"/>
              </a:rPr>
              <a:t>317-902-4505</a:t>
            </a:r>
            <a:br>
              <a:rPr lang="en-US" sz="3257" kern="1200" dirty="0">
                <a:latin typeface="Caveat Brush" pitchFamily="2" charset="0"/>
                <a:ea typeface="+mn-ea"/>
                <a:cs typeface="+mn-cs"/>
              </a:rPr>
            </a:br>
            <a:endParaRPr lang="en-US" sz="2000" kern="1200" dirty="0">
              <a:latin typeface="Caveat Brush" pitchFamily="2" charset="0"/>
              <a:ea typeface="+mn-ea"/>
              <a:cs typeface="+mn-cs"/>
            </a:endParaRPr>
          </a:p>
          <a:p>
            <a:pPr algn="ctr" defTabSz="857250">
              <a:lnSpc>
                <a:spcPts val="4200"/>
              </a:lnSpc>
              <a:buClrTx/>
            </a:pPr>
            <a:r>
              <a:rPr lang="en-US" sz="4000" kern="1200" dirty="0" err="1">
                <a:latin typeface="Caveat Brush" pitchFamily="2" charset="0"/>
                <a:ea typeface="+mn-ea"/>
                <a:cs typeface="+mn-cs"/>
              </a:rPr>
              <a:t>Delyte</a:t>
            </a:r>
            <a:r>
              <a:rPr lang="en-US" sz="4000" kern="1200" dirty="0">
                <a:latin typeface="Caveat Brush" pitchFamily="2" charset="0"/>
                <a:ea typeface="+mn-ea"/>
                <a:cs typeface="+mn-cs"/>
              </a:rPr>
              <a:t> </a:t>
            </a:r>
            <a:r>
              <a:rPr lang="en-US" sz="4000" kern="1200" dirty="0" err="1">
                <a:latin typeface="Caveat Brush" pitchFamily="2" charset="0"/>
                <a:ea typeface="+mn-ea"/>
                <a:cs typeface="+mn-cs"/>
              </a:rPr>
              <a:t>Meardith</a:t>
            </a:r>
            <a:r>
              <a:rPr lang="en-US" sz="4000" kern="1200" dirty="0">
                <a:latin typeface="Caveat Brush" pitchFamily="2" charset="0"/>
                <a:ea typeface="+mn-ea"/>
                <a:cs typeface="+mn-cs"/>
              </a:rPr>
              <a:t>, Tobacco Control Specialist</a:t>
            </a:r>
          </a:p>
          <a:p>
            <a:pPr algn="ctr" defTabSz="857250">
              <a:lnSpc>
                <a:spcPts val="4200"/>
              </a:lnSpc>
              <a:buClrTx/>
            </a:pPr>
            <a:r>
              <a:rPr lang="en-US" sz="3257" kern="1200" dirty="0">
                <a:solidFill>
                  <a:srgbClr val="92D050"/>
                </a:solidFill>
                <a:latin typeface="Caveat Brush" pitchFamily="2" charset="0"/>
                <a:ea typeface="+mn-ea"/>
                <a:cs typeface="+mn-cs"/>
                <a:hlinkClick r:id="rId14">
                  <a:extLst>
                    <a:ext uri="{A12FA001-AC4F-418D-AE19-62706E023703}">
                      <ahyp:hlinkClr xmlns:ahyp="http://schemas.microsoft.com/office/drawing/2018/hyperlinkcolor" val="tx"/>
                    </a:ext>
                  </a:extLst>
                </a:hlinkClick>
              </a:rPr>
              <a:t>delytem@healthedpros.org</a:t>
            </a:r>
            <a:r>
              <a:rPr lang="en-US" sz="3257" kern="1200" dirty="0">
                <a:solidFill>
                  <a:srgbClr val="92D050"/>
                </a:solidFill>
                <a:latin typeface="Caveat Brush" pitchFamily="2" charset="0"/>
                <a:ea typeface="+mn-ea"/>
                <a:cs typeface="+mn-cs"/>
              </a:rPr>
              <a:t> </a:t>
            </a:r>
          </a:p>
          <a:p>
            <a:pPr algn="ctr" defTabSz="857250">
              <a:lnSpc>
                <a:spcPts val="4200"/>
              </a:lnSpc>
              <a:buClrTx/>
            </a:pPr>
            <a:r>
              <a:rPr lang="en-US" sz="3257" kern="1200" dirty="0">
                <a:latin typeface="Caveat Brush" pitchFamily="2" charset="0"/>
                <a:ea typeface="+mn-ea"/>
                <a:cs typeface="+mn-cs"/>
              </a:rPr>
              <a:t>330-469-4007</a:t>
            </a:r>
          </a:p>
          <a:p>
            <a:pPr defTabSz="857250">
              <a:lnSpc>
                <a:spcPts val="4560"/>
              </a:lnSpc>
              <a:buClrTx/>
            </a:pPr>
            <a:endParaRPr lang="en-US" sz="3257" kern="1200" dirty="0">
              <a:latin typeface="Caveat Brush" pitchFamily="2" charset="0"/>
              <a:ea typeface="+mn-ea"/>
              <a:cs typeface="+mn-cs"/>
            </a:endParaRPr>
          </a:p>
          <a:p>
            <a:pPr defTabSz="857250">
              <a:lnSpc>
                <a:spcPts val="3904"/>
              </a:lnSpc>
              <a:buClrTx/>
            </a:pPr>
            <a:endParaRPr lang="en-US" sz="2765" kern="1200" dirty="0">
              <a:latin typeface="Atma"/>
              <a:ea typeface="+mn-ea"/>
              <a:cs typeface="+mn-cs"/>
            </a:endParaRPr>
          </a:p>
        </p:txBody>
      </p:sp>
      <p:sp>
        <p:nvSpPr>
          <p:cNvPr id="13" name="Freeform 13"/>
          <p:cNvSpPr/>
          <p:nvPr/>
        </p:nvSpPr>
        <p:spPr>
          <a:xfrm>
            <a:off x="7830585" y="5917503"/>
            <a:ext cx="2626831" cy="2180270"/>
          </a:xfrm>
          <a:custGeom>
            <a:avLst/>
            <a:gdLst/>
            <a:ahLst/>
            <a:cxnLst/>
            <a:rect l="l" t="t" r="r" b="b"/>
            <a:pathLst>
              <a:path w="2801953" h="2325621">
                <a:moveTo>
                  <a:pt x="0" y="0"/>
                </a:moveTo>
                <a:lnTo>
                  <a:pt x="2801952" y="0"/>
                </a:lnTo>
                <a:lnTo>
                  <a:pt x="2801952" y="2325621"/>
                </a:lnTo>
                <a:lnTo>
                  <a:pt x="0" y="23256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pic>
        <p:nvPicPr>
          <p:cNvPr id="3" name="Google Shape;690;p79">
            <a:extLst>
              <a:ext uri="{FF2B5EF4-FFF2-40B4-BE49-F238E27FC236}">
                <a16:creationId xmlns:a16="http://schemas.microsoft.com/office/drawing/2014/main" id="{02DE1A7E-5088-5E77-ED35-6D362458DF84}"/>
              </a:ext>
            </a:extLst>
          </p:cNvPr>
          <p:cNvPicPr preferRelativeResize="0"/>
          <p:nvPr/>
        </p:nvPicPr>
        <p:blipFill rotWithShape="1">
          <a:blip r:embed="rId17">
            <a:alphaModFix/>
          </a:blip>
          <a:srcRect/>
          <a:stretch/>
        </p:blipFill>
        <p:spPr>
          <a:xfrm>
            <a:off x="863303" y="5158682"/>
            <a:ext cx="2052638" cy="1028700"/>
          </a:xfrm>
          <a:prstGeom prst="rect">
            <a:avLst/>
          </a:prstGeom>
          <a:noFill/>
          <a:ln>
            <a:noFill/>
          </a:ln>
        </p:spPr>
      </p:pic>
      <p:pic>
        <p:nvPicPr>
          <p:cNvPr id="12" name="Google Shape;692;p79">
            <a:extLst>
              <a:ext uri="{FF2B5EF4-FFF2-40B4-BE49-F238E27FC236}">
                <a16:creationId xmlns:a16="http://schemas.microsoft.com/office/drawing/2014/main" id="{79623499-50D3-95F9-3A07-781D55FDE910}"/>
              </a:ext>
            </a:extLst>
          </p:cNvPr>
          <p:cNvPicPr preferRelativeResize="0"/>
          <p:nvPr/>
        </p:nvPicPr>
        <p:blipFill rotWithShape="1">
          <a:blip r:embed="rId18">
            <a:alphaModFix/>
          </a:blip>
          <a:srcRect/>
          <a:stretch/>
        </p:blipFill>
        <p:spPr>
          <a:xfrm>
            <a:off x="3162300" y="5572125"/>
            <a:ext cx="2819400" cy="1200150"/>
          </a:xfrm>
          <a:prstGeom prst="rect">
            <a:avLst/>
          </a:prstGeom>
          <a:noFill/>
          <a:ln>
            <a:noFill/>
          </a:ln>
        </p:spPr>
      </p:pic>
      <p:pic>
        <p:nvPicPr>
          <p:cNvPr id="14" name="Picture 13" descr="Health: Intranet: News &amp; Events">
            <a:extLst>
              <a:ext uri="{FF2B5EF4-FFF2-40B4-BE49-F238E27FC236}">
                <a16:creationId xmlns:a16="http://schemas.microsoft.com/office/drawing/2014/main" id="{291EF61D-132C-BD08-44CD-E4DF53A3E8B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06822" y="5189600"/>
            <a:ext cx="1976437" cy="9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9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277" name="Google Shape;277;p35"/>
          <p:cNvSpPr txBox="1">
            <a:spLocks noGrp="1"/>
          </p:cNvSpPr>
          <p:nvPr>
            <p:ph type="ctrTitle"/>
          </p:nvPr>
        </p:nvSpPr>
        <p:spPr>
          <a:xfrm>
            <a:off x="1295400" y="2057400"/>
            <a:ext cx="5826125" cy="26035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8000" b="1" dirty="0">
                <a:solidFill>
                  <a:srgbClr val="F98832"/>
                </a:solidFill>
                <a:latin typeface="Federo"/>
                <a:ea typeface="Federo"/>
                <a:cs typeface="Federo"/>
                <a:sym typeface="Federo"/>
              </a:rPr>
              <a:t>LET’S PLAY JEOPARDY!!</a:t>
            </a:r>
            <a:endParaRPr lang="en-US" dirty="0">
              <a:solidFill>
                <a:srgbClr val="F9883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p:nvPr/>
        </p:nvSpPr>
        <p:spPr>
          <a:xfrm>
            <a:off x="20638" y="1419225"/>
            <a:ext cx="1676400" cy="9540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Tobacco</a:t>
            </a:r>
            <a:endParaRPr dirty="0">
              <a:solidFill>
                <a:srgbClr val="F98832"/>
              </a:solidFill>
            </a:endParaRPr>
          </a:p>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101</a:t>
            </a:r>
            <a:endParaRPr dirty="0">
              <a:solidFill>
                <a:srgbClr val="F98832"/>
              </a:solidFill>
            </a:endParaRPr>
          </a:p>
        </p:txBody>
      </p:sp>
      <p:sp>
        <p:nvSpPr>
          <p:cNvPr id="284" name="Google Shape;284;p36"/>
          <p:cNvSpPr txBox="1"/>
          <p:nvPr/>
        </p:nvSpPr>
        <p:spPr>
          <a:xfrm>
            <a:off x="1609725" y="1460500"/>
            <a:ext cx="1835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Industry</a:t>
            </a:r>
            <a:endParaRPr sz="2400" b="1" dirty="0">
              <a:solidFill>
                <a:srgbClr val="F98832"/>
              </a:solidFill>
              <a:latin typeface="Federo"/>
              <a:ea typeface="Federo"/>
              <a:cs typeface="Federo"/>
              <a:sym typeface="Federo"/>
            </a:endParaRPr>
          </a:p>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Tactics</a:t>
            </a:r>
            <a:endParaRPr sz="2400" b="1" dirty="0">
              <a:solidFill>
                <a:srgbClr val="F98832"/>
              </a:solidFill>
              <a:latin typeface="Federo"/>
              <a:ea typeface="Federo"/>
              <a:cs typeface="Federo"/>
              <a:sym typeface="Federo"/>
            </a:endParaRPr>
          </a:p>
        </p:txBody>
      </p:sp>
      <p:sp>
        <p:nvSpPr>
          <p:cNvPr id="285" name="Google Shape;285;p36"/>
          <p:cNvSpPr txBox="1"/>
          <p:nvPr/>
        </p:nvSpPr>
        <p:spPr>
          <a:xfrm>
            <a:off x="3444875" y="1452563"/>
            <a:ext cx="17859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F98832"/>
                </a:solidFill>
                <a:latin typeface="Federo"/>
                <a:ea typeface="Federo"/>
                <a:cs typeface="Federo"/>
                <a:sym typeface="Federo"/>
              </a:rPr>
              <a:t>Pregnancy</a:t>
            </a:r>
            <a:r>
              <a:rPr lang="en-US" sz="2400" b="1" i="0" u="none" strike="noStrike" cap="none" dirty="0">
                <a:solidFill>
                  <a:srgbClr val="F98832"/>
                </a:solidFill>
                <a:latin typeface="Federo"/>
                <a:ea typeface="Federo"/>
                <a:cs typeface="Federo"/>
                <a:sym typeface="Federo"/>
              </a:rPr>
              <a:t>/Child Health</a:t>
            </a:r>
            <a:endParaRPr dirty="0">
              <a:solidFill>
                <a:srgbClr val="F98832"/>
              </a:solidFill>
            </a:endParaRPr>
          </a:p>
        </p:txBody>
      </p:sp>
      <p:sp>
        <p:nvSpPr>
          <p:cNvPr id="286" name="Google Shape;286;p36"/>
          <p:cNvSpPr txBox="1"/>
          <p:nvPr/>
        </p:nvSpPr>
        <p:spPr>
          <a:xfrm>
            <a:off x="5111750" y="1511300"/>
            <a:ext cx="1528763"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E-cigs</a:t>
            </a:r>
            <a:endParaRPr dirty="0">
              <a:solidFill>
                <a:srgbClr val="F98832"/>
              </a:solidFill>
            </a:endParaRPr>
          </a:p>
        </p:txBody>
      </p:sp>
      <p:sp>
        <p:nvSpPr>
          <p:cNvPr id="287" name="Google Shape;287;p36"/>
          <p:cNvSpPr txBox="1"/>
          <p:nvPr/>
        </p:nvSpPr>
        <p:spPr>
          <a:xfrm>
            <a:off x="6532563" y="1511300"/>
            <a:ext cx="1449387" cy="52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F98832"/>
                </a:solidFill>
                <a:latin typeface="Federo"/>
                <a:ea typeface="Federo"/>
                <a:cs typeface="Federo"/>
                <a:sym typeface="Federo"/>
              </a:rPr>
              <a:t>Quitting</a:t>
            </a:r>
            <a:endParaRPr dirty="0">
              <a:solidFill>
                <a:srgbClr val="F98832"/>
              </a:solidFill>
            </a:endParaRPr>
          </a:p>
        </p:txBody>
      </p:sp>
      <p:sp>
        <p:nvSpPr>
          <p:cNvPr id="288" name="Google Shape;288;p36"/>
          <p:cNvSpPr txBox="1"/>
          <p:nvPr/>
        </p:nvSpPr>
        <p:spPr>
          <a:xfrm>
            <a:off x="350838" y="2538413"/>
            <a:ext cx="1006475" cy="585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3" action="ppaction://hlinksldjump"/>
              </a:rPr>
              <a:t>$100</a:t>
            </a:r>
            <a:endParaRPr sz="3200" b="1" i="0" u="none" strike="noStrike" cap="none">
              <a:solidFill>
                <a:srgbClr val="FF0000"/>
              </a:solidFill>
              <a:latin typeface="Times New Roman"/>
              <a:ea typeface="Times New Roman"/>
              <a:cs typeface="Times New Roman"/>
              <a:sym typeface="Times New Roman"/>
            </a:endParaRPr>
          </a:p>
        </p:txBody>
      </p:sp>
      <p:sp>
        <p:nvSpPr>
          <p:cNvPr id="289" name="Google Shape;289;p36"/>
          <p:cNvSpPr txBox="1"/>
          <p:nvPr/>
        </p:nvSpPr>
        <p:spPr>
          <a:xfrm>
            <a:off x="346075" y="3422650"/>
            <a:ext cx="10048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4"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0" name="Google Shape;290;p36"/>
          <p:cNvSpPr txBox="1"/>
          <p:nvPr/>
        </p:nvSpPr>
        <p:spPr>
          <a:xfrm>
            <a:off x="346075" y="4321175"/>
            <a:ext cx="1004888"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291" name="Google Shape;291;p36"/>
          <p:cNvSpPr/>
          <p:nvPr/>
        </p:nvSpPr>
        <p:spPr>
          <a:xfrm>
            <a:off x="2109788"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6"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2" name="Google Shape;292;p36"/>
          <p:cNvSpPr/>
          <p:nvPr/>
        </p:nvSpPr>
        <p:spPr>
          <a:xfrm>
            <a:off x="5414963"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7"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3" name="Google Shape;293;p36"/>
          <p:cNvSpPr/>
          <p:nvPr/>
        </p:nvSpPr>
        <p:spPr>
          <a:xfrm>
            <a:off x="3803650" y="25050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8"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4" name="Google Shape;294;p36"/>
          <p:cNvSpPr/>
          <p:nvPr/>
        </p:nvSpPr>
        <p:spPr>
          <a:xfrm>
            <a:off x="6753225" y="253682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9" action="ppaction://hlinksldjump"/>
              </a:rPr>
              <a:t>$100</a:t>
            </a:r>
            <a:endParaRPr sz="3200" b="1" i="0" u="none" strike="noStrike" cap="none">
              <a:solidFill>
                <a:schemeClr val="dk1"/>
              </a:solidFill>
              <a:latin typeface="Times New Roman"/>
              <a:ea typeface="Times New Roman"/>
              <a:cs typeface="Times New Roman"/>
              <a:sym typeface="Times New Roman"/>
            </a:endParaRPr>
          </a:p>
        </p:txBody>
      </p:sp>
      <p:sp>
        <p:nvSpPr>
          <p:cNvPr id="295" name="Google Shape;295;p36"/>
          <p:cNvSpPr/>
          <p:nvPr/>
        </p:nvSpPr>
        <p:spPr>
          <a:xfrm>
            <a:off x="2114550" y="3335338"/>
            <a:ext cx="1004888"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0"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6" name="Google Shape;296;p36"/>
          <p:cNvSpPr/>
          <p:nvPr/>
        </p:nvSpPr>
        <p:spPr>
          <a:xfrm>
            <a:off x="3767138" y="3355975"/>
            <a:ext cx="1006475" cy="585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1"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7" name="Google Shape;297;p36"/>
          <p:cNvSpPr/>
          <p:nvPr/>
        </p:nvSpPr>
        <p:spPr>
          <a:xfrm>
            <a:off x="5414963" y="3365500"/>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2"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8" name="Google Shape;298;p36"/>
          <p:cNvSpPr/>
          <p:nvPr/>
        </p:nvSpPr>
        <p:spPr>
          <a:xfrm>
            <a:off x="6753225" y="3335338"/>
            <a:ext cx="1006475" cy="5857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3" action="ppaction://hlinksldjump"/>
              </a:rPr>
              <a:t>$200</a:t>
            </a:r>
            <a:endParaRPr sz="3200" b="1" i="0" u="none" strike="noStrike" cap="none">
              <a:solidFill>
                <a:schemeClr val="dk1"/>
              </a:solidFill>
              <a:latin typeface="Times New Roman"/>
              <a:ea typeface="Times New Roman"/>
              <a:cs typeface="Times New Roman"/>
              <a:sym typeface="Times New Roman"/>
            </a:endParaRPr>
          </a:p>
        </p:txBody>
      </p:sp>
      <p:sp>
        <p:nvSpPr>
          <p:cNvPr id="299" name="Google Shape;299;p36"/>
          <p:cNvSpPr/>
          <p:nvPr/>
        </p:nvSpPr>
        <p:spPr>
          <a:xfrm>
            <a:off x="2149475" y="4321175"/>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4"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0" name="Google Shape;300;p36"/>
          <p:cNvSpPr/>
          <p:nvPr/>
        </p:nvSpPr>
        <p:spPr>
          <a:xfrm>
            <a:off x="3778250" y="4310063"/>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5"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1" name="Google Shape;301;p36"/>
          <p:cNvSpPr/>
          <p:nvPr/>
        </p:nvSpPr>
        <p:spPr>
          <a:xfrm>
            <a:off x="5394325" y="4321175"/>
            <a:ext cx="1004888"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6"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2" name="Google Shape;302;p36"/>
          <p:cNvSpPr/>
          <p:nvPr/>
        </p:nvSpPr>
        <p:spPr>
          <a:xfrm>
            <a:off x="6753225" y="4310063"/>
            <a:ext cx="1006475" cy="58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Noto Sans Symbols"/>
              <a:buNone/>
            </a:pPr>
            <a:r>
              <a:rPr lang="en-US" sz="3200" b="1" i="0" u="sng" strike="noStrike" cap="none">
                <a:solidFill>
                  <a:schemeClr val="hlink"/>
                </a:solidFill>
                <a:latin typeface="Times New Roman"/>
                <a:ea typeface="Times New Roman"/>
                <a:cs typeface="Times New Roman"/>
                <a:sym typeface="Times New Roman"/>
                <a:hlinkClick r:id="rId17" action="ppaction://hlinksldjump"/>
              </a:rPr>
              <a:t>$300</a:t>
            </a:r>
            <a:endParaRPr sz="3200" b="1" i="0" u="none" strike="noStrike" cap="none">
              <a:solidFill>
                <a:schemeClr val="dk1"/>
              </a:solidFill>
              <a:latin typeface="Times New Roman"/>
              <a:ea typeface="Times New Roman"/>
              <a:cs typeface="Times New Roman"/>
              <a:sym typeface="Times New Roman"/>
            </a:endParaRPr>
          </a:p>
        </p:txBody>
      </p:sp>
      <p:sp>
        <p:nvSpPr>
          <p:cNvPr id="303" name="Google Shape;303;p36"/>
          <p:cNvSpPr txBox="1"/>
          <p:nvPr/>
        </p:nvSpPr>
        <p:spPr>
          <a:xfrm>
            <a:off x="2149475" y="5262563"/>
            <a:ext cx="3471863" cy="7080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C000"/>
              </a:buClr>
              <a:buSzPts val="4000"/>
              <a:buFont typeface="Noto Sans Symbols"/>
              <a:buNone/>
            </a:pPr>
            <a:r>
              <a:rPr lang="en-US" sz="4000" b="1" i="0" u="sng" strike="noStrike" cap="none">
                <a:solidFill>
                  <a:schemeClr val="hlink"/>
                </a:solidFill>
                <a:latin typeface="Federo"/>
                <a:ea typeface="Federo"/>
                <a:cs typeface="Federo"/>
                <a:sym typeface="Federo"/>
                <a:hlinkClick r:id="rId18" action="ppaction://hlinksldjump"/>
              </a:rPr>
              <a:t>Final Jeopardy</a:t>
            </a:r>
            <a:endParaRPr sz="4000" b="1" i="0" u="none" strike="noStrike" cap="none">
              <a:solidFill>
                <a:srgbClr val="FFC000"/>
              </a:solidFill>
              <a:latin typeface="Federo"/>
              <a:ea typeface="Federo"/>
              <a:cs typeface="Federo"/>
              <a:sym typeface="Federo"/>
            </a:endParaRPr>
          </a:p>
        </p:txBody>
      </p:sp>
      <p:sp>
        <p:nvSpPr>
          <p:cNvPr id="304" name="Google Shape;304;p36"/>
          <p:cNvSpPr txBox="1"/>
          <p:nvPr/>
        </p:nvSpPr>
        <p:spPr>
          <a:xfrm>
            <a:off x="531029" y="95250"/>
            <a:ext cx="62901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i="0" u="none" strike="noStrike" cap="none" dirty="0">
                <a:solidFill>
                  <a:srgbClr val="F98832"/>
                </a:solidFill>
                <a:latin typeface="Federo"/>
                <a:ea typeface="Federo"/>
                <a:cs typeface="Federo"/>
                <a:sym typeface="Federo"/>
              </a:rPr>
              <a:t>JEOPARDY</a:t>
            </a:r>
            <a:endParaRPr dirty="0">
              <a:solidFill>
                <a:srgbClr val="F9883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83">
                                            <p:txEl>
                                              <p:pRg st="0" end="0"/>
                                            </p:txEl>
                                          </p:spTgt>
                                        </p:tgtEl>
                                        <p:attrNameLst>
                                          <p:attrName>style.visibility</p:attrName>
                                        </p:attrNameLst>
                                      </p:cBhvr>
                                      <p:to>
                                        <p:strVal val="visible"/>
                                      </p:to>
                                    </p:set>
                                    <p:anim calcmode="lin" valueType="num">
                                      <p:cBhvr additive="base">
                                        <p:cTn id="7" dur="500"/>
                                        <p:tgtEl>
                                          <p:spTgt spid="28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500"/>
                                  </p:stCondLst>
                                  <p:childTnLst>
                                    <p:set>
                                      <p:cBhvr>
                                        <p:cTn id="10" dur="1" fill="hold">
                                          <p:stCondLst>
                                            <p:cond delay="0"/>
                                          </p:stCondLst>
                                        </p:cTn>
                                        <p:tgtEl>
                                          <p:spTgt spid="283">
                                            <p:txEl>
                                              <p:pRg st="1" end="1"/>
                                            </p:txEl>
                                          </p:spTgt>
                                        </p:tgtEl>
                                        <p:attrNameLst>
                                          <p:attrName>style.visibility</p:attrName>
                                        </p:attrNameLst>
                                      </p:cBhvr>
                                      <p:to>
                                        <p:strVal val="visible"/>
                                      </p:to>
                                    </p:set>
                                    <p:anim calcmode="lin" valueType="num">
                                      <p:cBhvr additive="base">
                                        <p:cTn id="11" dur="500"/>
                                        <p:tgtEl>
                                          <p:spTgt spid="28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500"/>
                                  </p:stCondLst>
                                  <p:childTnLst>
                                    <p:set>
                                      <p:cBhvr>
                                        <p:cTn id="14" dur="1" fill="hold">
                                          <p:stCondLst>
                                            <p:cond delay="0"/>
                                          </p:stCondLst>
                                        </p:cTn>
                                        <p:tgtEl>
                                          <p:spTgt spid="284">
                                            <p:txEl>
                                              <p:pRg st="0" end="0"/>
                                            </p:txEl>
                                          </p:spTgt>
                                        </p:tgtEl>
                                        <p:attrNameLst>
                                          <p:attrName>style.visibility</p:attrName>
                                        </p:attrNameLst>
                                      </p:cBhvr>
                                      <p:to>
                                        <p:strVal val="visible"/>
                                      </p:to>
                                    </p:set>
                                    <p:anim calcmode="lin" valueType="num">
                                      <p:cBhvr additive="base">
                                        <p:cTn id="15" dur="500"/>
                                        <p:tgtEl>
                                          <p:spTgt spid="284">
                                            <p:txEl>
                                              <p:pRg st="0" end="0"/>
                                            </p:txEl>
                                          </p:spTgt>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500"/>
                                  </p:stCondLst>
                                  <p:childTnLst>
                                    <p:set>
                                      <p:cBhvr>
                                        <p:cTn id="18" dur="1" fill="hold">
                                          <p:stCondLst>
                                            <p:cond delay="0"/>
                                          </p:stCondLst>
                                        </p:cTn>
                                        <p:tgtEl>
                                          <p:spTgt spid="284">
                                            <p:txEl>
                                              <p:pRg st="1" end="1"/>
                                            </p:txEl>
                                          </p:spTgt>
                                        </p:tgtEl>
                                        <p:attrNameLst>
                                          <p:attrName>style.visibility</p:attrName>
                                        </p:attrNameLst>
                                      </p:cBhvr>
                                      <p:to>
                                        <p:strVal val="visible"/>
                                      </p:to>
                                    </p:set>
                                    <p:anim calcmode="lin" valueType="num">
                                      <p:cBhvr additive="base">
                                        <p:cTn id="19" dur="500"/>
                                        <p:tgtEl>
                                          <p:spTgt spid="284">
                                            <p:txEl>
                                              <p:pRg st="1" end="1"/>
                                            </p:txEl>
                                          </p:spTgt>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500"/>
                                  </p:stCondLst>
                                  <p:childTnLst>
                                    <p:set>
                                      <p:cBhvr>
                                        <p:cTn id="22" dur="1" fill="hold">
                                          <p:stCondLst>
                                            <p:cond delay="0"/>
                                          </p:stCondLst>
                                        </p:cTn>
                                        <p:tgtEl>
                                          <p:spTgt spid="285">
                                            <p:txEl>
                                              <p:pRg st="0" end="0"/>
                                            </p:txEl>
                                          </p:spTgt>
                                        </p:tgtEl>
                                        <p:attrNameLst>
                                          <p:attrName>style.visibility</p:attrName>
                                        </p:attrNameLst>
                                      </p:cBhvr>
                                      <p:to>
                                        <p:strVal val="visible"/>
                                      </p:to>
                                    </p:set>
                                    <p:anim calcmode="lin" valueType="num">
                                      <p:cBhvr additive="base">
                                        <p:cTn id="23" dur="500"/>
                                        <p:tgtEl>
                                          <p:spTgt spid="285">
                                            <p:txEl>
                                              <p:pRg st="0" end="0"/>
                                            </p:txEl>
                                          </p:spTgt>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500"/>
                                  </p:stCondLst>
                                  <p:childTnLst>
                                    <p:set>
                                      <p:cBhvr>
                                        <p:cTn id="26" dur="1" fill="hold">
                                          <p:stCondLst>
                                            <p:cond delay="0"/>
                                          </p:stCondLst>
                                        </p:cTn>
                                        <p:tgtEl>
                                          <p:spTgt spid="286">
                                            <p:txEl>
                                              <p:pRg st="0" end="0"/>
                                            </p:txEl>
                                          </p:spTgt>
                                        </p:tgtEl>
                                        <p:attrNameLst>
                                          <p:attrName>style.visibility</p:attrName>
                                        </p:attrNameLst>
                                      </p:cBhvr>
                                      <p:to>
                                        <p:strVal val="visible"/>
                                      </p:to>
                                    </p:set>
                                    <p:anim calcmode="lin" valueType="num">
                                      <p:cBhvr additive="base">
                                        <p:cTn id="27" dur="500"/>
                                        <p:tgtEl>
                                          <p:spTgt spid="286">
                                            <p:txEl>
                                              <p:pRg st="0" end="0"/>
                                            </p:txEl>
                                          </p:spTgt>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287">
                                            <p:txEl>
                                              <p:pRg st="0" end="0"/>
                                            </p:txEl>
                                          </p:spTgt>
                                        </p:tgtEl>
                                        <p:attrNameLst>
                                          <p:attrName>style.visibility</p:attrName>
                                        </p:attrNameLst>
                                      </p:cBhvr>
                                      <p:to>
                                        <p:strVal val="visible"/>
                                      </p:to>
                                    </p:set>
                                    <p:anim calcmode="lin" valueType="num">
                                      <p:cBhvr additive="base">
                                        <p:cTn id="31" dur="500"/>
                                        <p:tgtEl>
                                          <p:spTgt spid="287">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482600" y="457200"/>
            <a:ext cx="6348413" cy="762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Question Tobacco 101</a:t>
            </a:r>
            <a:endParaRPr dirty="0">
              <a:solidFill>
                <a:srgbClr val="F98832"/>
              </a:solidFill>
            </a:endParaRPr>
          </a:p>
        </p:txBody>
      </p:sp>
      <p:sp>
        <p:nvSpPr>
          <p:cNvPr id="312" name="Google Shape;312;p37"/>
          <p:cNvSpPr txBox="1"/>
          <p:nvPr/>
        </p:nvSpPr>
        <p:spPr>
          <a:xfrm>
            <a:off x="-543936" y="1703749"/>
            <a:ext cx="7944300" cy="6032380"/>
          </a:xfrm>
          <a:prstGeom prst="rect">
            <a:avLst/>
          </a:prstGeom>
          <a:noFill/>
          <a:ln>
            <a:noFill/>
          </a:ln>
        </p:spPr>
        <p:txBody>
          <a:bodyPr spcFirstLastPara="1" wrap="square" lIns="91425" tIns="45700" rIns="91425" bIns="45700" anchor="t" anchorCtr="0">
            <a:spAutoFit/>
          </a:bodyPr>
          <a:lstStyle/>
          <a:p>
            <a:pPr marL="914400" lvl="2" indent="0" algn="ctr" rtl="0">
              <a:spcBef>
                <a:spcPts val="0"/>
              </a:spcBef>
              <a:spcAft>
                <a:spcPts val="0"/>
              </a:spcAft>
              <a:buClr>
                <a:schemeClr val="dk1"/>
              </a:buClr>
              <a:buSzPts val="4400"/>
              <a:buFont typeface="Noto Sans Symbols"/>
              <a:buNone/>
            </a:pPr>
            <a:r>
              <a:rPr lang="en-US" sz="5400" b="1" u="sng" dirty="0">
                <a:solidFill>
                  <a:schemeClr val="dk1"/>
                </a:solidFill>
                <a:latin typeface="Times New Roman"/>
                <a:ea typeface="Times New Roman"/>
                <a:cs typeface="Times New Roman"/>
                <a:sym typeface="Times New Roman"/>
              </a:rPr>
              <a:t>True or False</a:t>
            </a:r>
            <a:r>
              <a:rPr lang="en-US" sz="5400" b="1" dirty="0">
                <a:solidFill>
                  <a:schemeClr val="dk1"/>
                </a:solidFill>
                <a:latin typeface="Times New Roman"/>
                <a:ea typeface="Times New Roman"/>
                <a:cs typeface="Times New Roman"/>
                <a:sym typeface="Times New Roman"/>
              </a:rPr>
              <a:t>: </a:t>
            </a:r>
            <a:r>
              <a:rPr lang="en-US" sz="5400" b="1" dirty="0">
                <a:solidFill>
                  <a:schemeClr val="tx1"/>
                </a:solidFill>
                <a:latin typeface="Times New Roman"/>
                <a:ea typeface="Times New Roman"/>
                <a:cs typeface="Times New Roman"/>
                <a:sym typeface="Times New Roman"/>
              </a:rPr>
              <a:t>Traditional Cigarette usage rates have decreased over the past 30 years.</a:t>
            </a:r>
            <a:endParaRPr sz="5400" b="1" dirty="0">
              <a:solidFill>
                <a:schemeClr val="tx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400" b="1" dirty="0">
              <a:solidFill>
                <a:schemeClr val="dk1"/>
              </a:solidFill>
              <a:latin typeface="Times New Roman"/>
              <a:ea typeface="Times New Roman"/>
              <a:cs typeface="Times New Roman"/>
              <a:sym typeface="Times New Roman"/>
            </a:endParaRPr>
          </a:p>
          <a:p>
            <a:pPr marL="914400" lvl="2" indent="0" algn="ctr" rtl="0">
              <a:spcBef>
                <a:spcPts val="0"/>
              </a:spcBef>
              <a:spcAft>
                <a:spcPts val="0"/>
              </a:spcAft>
              <a:buClr>
                <a:schemeClr val="dk1"/>
              </a:buClr>
              <a:buSzPts val="4400"/>
              <a:buFont typeface="Noto Sans Symbols"/>
              <a:buNone/>
            </a:pPr>
            <a:endParaRPr sz="4400" b="1" dirty="0">
              <a:solidFill>
                <a:srgbClr val="FF0000"/>
              </a:solidFill>
              <a:latin typeface="Times New Roman"/>
              <a:ea typeface="Times New Roman"/>
              <a:cs typeface="Times New Roman"/>
              <a:sym typeface="Times New Roman"/>
            </a:endParaRPr>
          </a:p>
          <a:p>
            <a:pPr marL="914400" marR="0" lvl="2" indent="0" algn="ctr" rtl="0">
              <a:spcBef>
                <a:spcPts val="0"/>
              </a:spcBef>
              <a:spcAft>
                <a:spcPts val="0"/>
              </a:spcAft>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 calcmode="lin" valueType="num">
                                      <p:cBhvr additive="base">
                                        <p:cTn id="7" dur="500"/>
                                        <p:tgtEl>
                                          <p:spTgt spid="310"/>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 calcmode="lin" valueType="num">
                                      <p:cBhvr additive="base">
                                        <p:cTn id="11" dur="500"/>
                                        <p:tgtEl>
                                          <p:spTgt spid="3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457200" y="381000"/>
            <a:ext cx="8229600" cy="1258888"/>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b="1" dirty="0">
                <a:solidFill>
                  <a:srgbClr val="F98832"/>
                </a:solidFill>
              </a:rPr>
              <a:t>$100 Answer Tobacco 101</a:t>
            </a:r>
            <a:endParaRPr dirty="0">
              <a:solidFill>
                <a:srgbClr val="F98832"/>
              </a:solidFill>
            </a:endParaRPr>
          </a:p>
        </p:txBody>
      </p:sp>
      <p:sp>
        <p:nvSpPr>
          <p:cNvPr id="319" name="Google Shape;319;p38">
            <a:hlinkClick r:id="rId3" action="ppaction://hlinksldjump"/>
          </p:cNvPr>
          <p:cNvSpPr/>
          <p:nvPr/>
        </p:nvSpPr>
        <p:spPr>
          <a:xfrm>
            <a:off x="609600" y="5791200"/>
            <a:ext cx="609600" cy="661988"/>
          </a:xfrm>
          <a:custGeom>
            <a:avLst/>
            <a:gdLst/>
            <a:ahLst/>
            <a:cxnLst/>
            <a:rect l="l" t="t" r="r" b="b"/>
            <a:pathLst>
              <a:path w="120000" h="120000" extrusionOk="0">
                <a:moveTo>
                  <a:pt x="0" y="0"/>
                </a:moveTo>
                <a:lnTo>
                  <a:pt x="120000" y="0"/>
                </a:lnTo>
                <a:lnTo>
                  <a:pt x="120000" y="120000"/>
                </a:lnTo>
                <a:lnTo>
                  <a:pt x="0" y="120000"/>
                </a:lnTo>
                <a:close/>
                <a:moveTo>
                  <a:pt x="60000" y="18561"/>
                </a:moveTo>
                <a:lnTo>
                  <a:pt x="15000" y="60000"/>
                </a:lnTo>
                <a:lnTo>
                  <a:pt x="26250" y="60000"/>
                </a:lnTo>
                <a:lnTo>
                  <a:pt x="26250" y="101439"/>
                </a:lnTo>
                <a:lnTo>
                  <a:pt x="93750" y="101439"/>
                </a:lnTo>
                <a:lnTo>
                  <a:pt x="93750" y="60000"/>
                </a:lnTo>
                <a:lnTo>
                  <a:pt x="105000" y="60000"/>
                </a:lnTo>
                <a:lnTo>
                  <a:pt x="88125" y="44460"/>
                </a:lnTo>
                <a:lnTo>
                  <a:pt x="88125" y="23741"/>
                </a:lnTo>
                <a:lnTo>
                  <a:pt x="76875" y="23741"/>
                </a:lnTo>
                <a:lnTo>
                  <a:pt x="76875" y="34101"/>
                </a:lnTo>
                <a:close/>
              </a:path>
              <a:path w="120000" h="120000" fill="darkenLess" extrusionOk="0">
                <a:moveTo>
                  <a:pt x="88125" y="44460"/>
                </a:moveTo>
                <a:lnTo>
                  <a:pt x="88125" y="23741"/>
                </a:lnTo>
                <a:lnTo>
                  <a:pt x="76875" y="23741"/>
                </a:lnTo>
                <a:lnTo>
                  <a:pt x="76875" y="34101"/>
                </a:lnTo>
                <a:close/>
                <a:moveTo>
                  <a:pt x="26250" y="60000"/>
                </a:moveTo>
                <a:lnTo>
                  <a:pt x="26250" y="101439"/>
                </a:lnTo>
                <a:lnTo>
                  <a:pt x="54375" y="101439"/>
                </a:lnTo>
                <a:lnTo>
                  <a:pt x="54375" y="80719"/>
                </a:lnTo>
                <a:lnTo>
                  <a:pt x="65625" y="80719"/>
                </a:lnTo>
                <a:lnTo>
                  <a:pt x="65625" y="101439"/>
                </a:lnTo>
                <a:lnTo>
                  <a:pt x="93750" y="101439"/>
                </a:lnTo>
                <a:lnTo>
                  <a:pt x="93750" y="60000"/>
                </a:lnTo>
                <a:close/>
              </a:path>
              <a:path w="120000" h="120000" fill="darken" extrusionOk="0">
                <a:moveTo>
                  <a:pt x="60000" y="18561"/>
                </a:moveTo>
                <a:lnTo>
                  <a:pt x="15000" y="60000"/>
                </a:lnTo>
                <a:lnTo>
                  <a:pt x="105000" y="60000"/>
                </a:lnTo>
                <a:close/>
                <a:moveTo>
                  <a:pt x="54375" y="80719"/>
                </a:moveTo>
                <a:lnTo>
                  <a:pt x="65625" y="80719"/>
                </a:lnTo>
                <a:lnTo>
                  <a:pt x="65625" y="101439"/>
                </a:lnTo>
                <a:lnTo>
                  <a:pt x="54375" y="101439"/>
                </a:lnTo>
                <a:close/>
              </a:path>
              <a:path w="120000" h="120000" fill="none" extrusionOk="0">
                <a:moveTo>
                  <a:pt x="60000" y="18561"/>
                </a:moveTo>
                <a:lnTo>
                  <a:pt x="76875" y="34101"/>
                </a:lnTo>
                <a:lnTo>
                  <a:pt x="76875" y="23741"/>
                </a:lnTo>
                <a:lnTo>
                  <a:pt x="88125" y="23741"/>
                </a:lnTo>
                <a:lnTo>
                  <a:pt x="88125" y="44460"/>
                </a:lnTo>
                <a:lnTo>
                  <a:pt x="105000" y="60000"/>
                </a:lnTo>
                <a:lnTo>
                  <a:pt x="93750" y="60000"/>
                </a:lnTo>
                <a:lnTo>
                  <a:pt x="93750" y="101439"/>
                </a:lnTo>
                <a:lnTo>
                  <a:pt x="26250" y="101439"/>
                </a:lnTo>
                <a:lnTo>
                  <a:pt x="26250" y="60000"/>
                </a:lnTo>
                <a:lnTo>
                  <a:pt x="15000" y="60000"/>
                </a:lnTo>
                <a:close/>
                <a:moveTo>
                  <a:pt x="76875" y="34101"/>
                </a:moveTo>
                <a:lnTo>
                  <a:pt x="88125" y="44460"/>
                </a:lnTo>
                <a:moveTo>
                  <a:pt x="93750" y="60000"/>
                </a:moveTo>
                <a:lnTo>
                  <a:pt x="26250" y="60000"/>
                </a:lnTo>
                <a:moveTo>
                  <a:pt x="54375" y="101439"/>
                </a:moveTo>
                <a:lnTo>
                  <a:pt x="54375" y="80719"/>
                </a:lnTo>
                <a:lnTo>
                  <a:pt x="65625" y="80719"/>
                </a:lnTo>
                <a:lnTo>
                  <a:pt x="65625" y="101439"/>
                </a:lnTo>
              </a:path>
              <a:path w="120000" h="120000" fill="none" extrusionOk="0">
                <a:moveTo>
                  <a:pt x="0" y="0"/>
                </a:moveTo>
                <a:lnTo>
                  <a:pt x="120000" y="0"/>
                </a:lnTo>
                <a:lnTo>
                  <a:pt x="120000" y="120000"/>
                </a:lnTo>
                <a:lnTo>
                  <a:pt x="0" y="120000"/>
                </a:lnTo>
                <a:close/>
              </a:path>
            </a:pathLst>
          </a:custGeom>
          <a:solidFill>
            <a:schemeClr val="hlink"/>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404040"/>
              </a:buClr>
              <a:buSzPts val="1800"/>
              <a:buFont typeface="Noto Sans Symbols"/>
              <a:buNone/>
            </a:pPr>
            <a:endParaRPr sz="1800" b="0" i="0" u="none" strike="noStrike" cap="none">
              <a:solidFill>
                <a:schemeClr val="dk1"/>
              </a:solidFill>
              <a:latin typeface="Verdana"/>
              <a:ea typeface="Verdana"/>
              <a:cs typeface="Verdana"/>
              <a:sym typeface="Verdana"/>
            </a:endParaRPr>
          </a:p>
        </p:txBody>
      </p:sp>
      <p:sp>
        <p:nvSpPr>
          <p:cNvPr id="320" name="Google Shape;320;p38"/>
          <p:cNvSpPr txBox="1"/>
          <p:nvPr/>
        </p:nvSpPr>
        <p:spPr>
          <a:xfrm>
            <a:off x="625475" y="2133600"/>
            <a:ext cx="62484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5400"/>
              <a:buFont typeface="Noto Sans Symbols"/>
              <a:buNone/>
            </a:pPr>
            <a:endParaRPr/>
          </a:p>
        </p:txBody>
      </p:sp>
      <p:sp>
        <p:nvSpPr>
          <p:cNvPr id="321" name="Google Shape;321;p38"/>
          <p:cNvSpPr txBox="1"/>
          <p:nvPr/>
        </p:nvSpPr>
        <p:spPr>
          <a:xfrm>
            <a:off x="-457200" y="1852875"/>
            <a:ext cx="7919700" cy="2739900"/>
          </a:xfrm>
          <a:prstGeom prst="rect">
            <a:avLst/>
          </a:prstGeom>
          <a:noFill/>
          <a:ln>
            <a:noFill/>
          </a:ln>
        </p:spPr>
        <p:txBody>
          <a:bodyPr spcFirstLastPara="1" wrap="square" lIns="91425" tIns="91425" rIns="91425" bIns="91425" anchor="t" anchorCtr="0">
            <a:spAutoFit/>
          </a:bodyPr>
          <a:lstStyle/>
          <a:p>
            <a:pPr marL="914400" lvl="2" indent="0" algn="ctr" rtl="0">
              <a:spcBef>
                <a:spcPts val="0"/>
              </a:spcBef>
              <a:spcAft>
                <a:spcPts val="0"/>
              </a:spcAft>
              <a:buNone/>
            </a:pPr>
            <a:r>
              <a:rPr lang="en-US" sz="16600" b="1">
                <a:solidFill>
                  <a:schemeClr val="dk1"/>
                </a:solidFill>
                <a:latin typeface="Times New Roman"/>
                <a:ea typeface="Times New Roman"/>
                <a:cs typeface="Times New Roman"/>
                <a:sym typeface="Times New Roman"/>
              </a:rPr>
              <a:t>TRUE!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0"/>
                                        </p:tgtEl>
                                        <p:attrNameLst>
                                          <p:attrName>style.visibility</p:attrName>
                                        </p:attrNameLst>
                                      </p:cBhvr>
                                      <p:to>
                                        <p:strVal val="visible"/>
                                      </p:to>
                                    </p:set>
                                    <p:animEffect transition="in" filter="fade">
                                      <p:cBhvr>
                                        <p:cTn id="11" dur="1822"/>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55A11"/>
      </a:hlink>
      <a:folHlink>
        <a:srgbClr val="C55A1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Custom 24">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0C226"/>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1704</TotalTime>
  <Words>7675</Words>
  <Application>Microsoft Office PowerPoint</Application>
  <PresentationFormat>On-screen Show (4:3)</PresentationFormat>
  <Paragraphs>435</Paragraphs>
  <Slides>51</Slides>
  <Notes>51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51</vt:i4>
      </vt:variant>
    </vt:vector>
  </HeadingPairs>
  <TitlesOfParts>
    <vt:vector size="64" baseType="lpstr">
      <vt:lpstr>Atma</vt:lpstr>
      <vt:lpstr>Calibri</vt:lpstr>
      <vt:lpstr>Roboto</vt:lpstr>
      <vt:lpstr>Noto Sans Symbols</vt:lpstr>
      <vt:lpstr>Verdana</vt:lpstr>
      <vt:lpstr>Atma Bold</vt:lpstr>
      <vt:lpstr>Caveat Brush</vt:lpstr>
      <vt:lpstr>Trebuchet MS</vt:lpstr>
      <vt:lpstr>Arial</vt:lpstr>
      <vt:lpstr>Federo</vt:lpstr>
      <vt:lpstr>Times New Roman</vt:lpstr>
      <vt:lpstr>Office Theme</vt:lpstr>
      <vt:lpstr>Facet</vt:lpstr>
      <vt:lpstr>PowerPoint Presentation</vt:lpstr>
      <vt:lpstr>PowerPoint Presentation</vt:lpstr>
      <vt:lpstr>PowerPoint Presentation</vt:lpstr>
      <vt:lpstr> </vt:lpstr>
      <vt:lpstr>PowerPoint Presentation</vt:lpstr>
      <vt:lpstr>LET’S PLAY JEOPARDY!!</vt:lpstr>
      <vt:lpstr>PowerPoint Presentation</vt:lpstr>
      <vt:lpstr>$100 Question Tobacco 101</vt:lpstr>
      <vt:lpstr>$100 Answer Tobacco 101</vt:lpstr>
      <vt:lpstr>$200 Question Tobacco 101</vt:lpstr>
      <vt:lpstr>$200 Answer Tobacco 101</vt:lpstr>
      <vt:lpstr>$300 Question Tobacco 101</vt:lpstr>
      <vt:lpstr>$300 Answer Tobacco 101</vt:lpstr>
      <vt:lpstr>$100 Question Industry Tactics </vt:lpstr>
      <vt:lpstr>$100 Answer Industry Tactics</vt:lpstr>
      <vt:lpstr>$200 Question Industry Tactics</vt:lpstr>
      <vt:lpstr>$200 Answer Industry Tactics</vt:lpstr>
      <vt:lpstr>$300 Question Industry Tactics</vt:lpstr>
      <vt:lpstr>$300 Answer Industry Tactics</vt:lpstr>
      <vt:lpstr>$100 Question  Pregnancy/Child Health </vt:lpstr>
      <vt:lpstr>$100 Answer Pregnancy/Child Health</vt:lpstr>
      <vt:lpstr>$200 Question  Pregnancy/Child Health</vt:lpstr>
      <vt:lpstr>$200 Answer Pregnancy/Child Health</vt:lpstr>
      <vt:lpstr>$300 Question  Pregnancy/Child Health</vt:lpstr>
      <vt:lpstr>$300 Answer Pregnancy/Child Health</vt:lpstr>
      <vt:lpstr>$100 Question E-cigarettes</vt:lpstr>
      <vt:lpstr>$100 Answer E-cigarettes</vt:lpstr>
      <vt:lpstr>$200 Question E-cigarettes</vt:lpstr>
      <vt:lpstr>$200 Answer E-cigarettes</vt:lpstr>
      <vt:lpstr>$300 Question E-cigarettes</vt:lpstr>
      <vt:lpstr>$300 Answer E-cigarettes</vt:lpstr>
      <vt:lpstr>$100 Question Quitting</vt:lpstr>
      <vt:lpstr>$100 Answer Quitting</vt:lpstr>
      <vt:lpstr>$200 Question Quitting</vt:lpstr>
      <vt:lpstr>$200 Answer Quitting</vt:lpstr>
      <vt:lpstr>$300 Question Quitting</vt:lpstr>
      <vt:lpstr>$300 Answer Quitting</vt:lpstr>
      <vt:lpstr>Final Jeopardy</vt:lpstr>
      <vt:lpstr>Final Jeopardy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Complete  Pre-Assessment</dc:title>
  <dc:creator>Tanya Shelburne</dc:creator>
  <cp:lastModifiedBy>Tanya Shelburne</cp:lastModifiedBy>
  <cp:revision>22</cp:revision>
  <dcterms:modified xsi:type="dcterms:W3CDTF">2024-07-18T20:20:49Z</dcterms:modified>
</cp:coreProperties>
</file>