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146847488" r:id="rId2"/>
    <p:sldId id="394" r:id="rId3"/>
    <p:sldId id="419" r:id="rId4"/>
    <p:sldId id="460" r:id="rId5"/>
    <p:sldId id="2146847486" r:id="rId6"/>
    <p:sldId id="429" r:id="rId7"/>
    <p:sldId id="459" r:id="rId8"/>
    <p:sldId id="261" r:id="rId9"/>
    <p:sldId id="453" r:id="rId10"/>
    <p:sldId id="454" r:id="rId11"/>
    <p:sldId id="455" r:id="rId12"/>
    <p:sldId id="456" r:id="rId13"/>
    <p:sldId id="457" r:id="rId14"/>
    <p:sldId id="267" r:id="rId15"/>
    <p:sldId id="442" r:id="rId16"/>
    <p:sldId id="415" r:id="rId17"/>
    <p:sldId id="461" r:id="rId18"/>
    <p:sldId id="462" r:id="rId19"/>
    <p:sldId id="464" r:id="rId20"/>
    <p:sldId id="465" r:id="rId21"/>
    <p:sldId id="463" r:id="rId22"/>
    <p:sldId id="466" r:id="rId23"/>
    <p:sldId id="418" r:id="rId24"/>
    <p:sldId id="2146847485" r:id="rId25"/>
    <p:sldId id="2146847489" r:id="rId26"/>
    <p:sldId id="425" r:id="rId27"/>
    <p:sldId id="416" r:id="rId28"/>
  </p:sldIdLst>
  <p:sldSz cx="9144000" cy="6858000" type="screen4x3"/>
  <p:notesSz cx="7102475" cy="9388475"/>
  <p:embeddedFontLst>
    <p:embeddedFont>
      <p:font typeface="Arial Black" panose="020B0A04020102020204" pitchFamily="34" charset="0"/>
      <p:bold r:id="rId30"/>
    </p:embeddedFont>
    <p:embeddedFont>
      <p:font typeface="Atma" panose="020B0604020202020204" charset="0"/>
      <p:regular r:id="rId31"/>
      <p:bold r:id="rId32"/>
      <p:italic r:id="rId33"/>
      <p:boldItalic r:id="rId34"/>
    </p:embeddedFont>
    <p:embeddedFont>
      <p:font typeface="Atma Bold" panose="020B0604020202020204" charset="0"/>
      <p:regular r:id="rId35"/>
      <p:bold r:id="rId36"/>
      <p:italic r:id="rId37"/>
      <p:boldItalic r:id="rId38"/>
    </p:embeddedFont>
    <p:embeddedFont>
      <p:font typeface="Caveat Brush" pitchFamily="2" charset="0"/>
      <p:regular r:id="rId39"/>
    </p:embeddedFont>
    <p:embeddedFont>
      <p:font typeface="Franklin Gothic Demi Cond" panose="020B0706030402020204" pitchFamily="34" charset="0"/>
      <p:regular r:id="rId40"/>
      <p:bold r:id="rId41"/>
    </p:embeddedFont>
    <p:embeddedFont>
      <p:font typeface="Impact" panose="020B0806030902050204" pitchFamily="34" charset="0"/>
      <p:regular r:id="rId42"/>
    </p:embeddedFont>
    <p:embeddedFont>
      <p:font typeface="Libre Franklin" pitchFamily="2"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1F520-E3D8-48DD-B2CD-76E564623FD4}" v="2" dt="2024-07-18T20:21:09.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68643" autoAdjust="0"/>
  </p:normalViewPr>
  <p:slideViewPr>
    <p:cSldViewPr snapToGrid="0">
      <p:cViewPr varScale="1">
        <p:scale>
          <a:sx n="48" d="100"/>
          <a:sy n="48" d="100"/>
        </p:scale>
        <p:origin x="72" y="18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0141F520-E3D8-48DD-B2CD-76E564623FD4}"/>
    <pc:docChg chg="delSld">
      <pc:chgData name="Tanya Shelburne" userId="5a8aca72b4acc242" providerId="LiveId" clId="{0141F520-E3D8-48DD-B2CD-76E564623FD4}" dt="2024-07-18T20:21:13.676" v="1" actId="47"/>
      <pc:docMkLst>
        <pc:docMk/>
      </pc:docMkLst>
      <pc:sldChg chg="del">
        <pc:chgData name="Tanya Shelburne" userId="5a8aca72b4acc242" providerId="LiveId" clId="{0141F520-E3D8-48DD-B2CD-76E564623FD4}" dt="2024-07-18T20:19:59.211" v="0" actId="47"/>
        <pc:sldMkLst>
          <pc:docMk/>
          <pc:sldMk cId="0" sldId="397"/>
        </pc:sldMkLst>
      </pc:sldChg>
      <pc:sldChg chg="del">
        <pc:chgData name="Tanya Shelburne" userId="5a8aca72b4acc242" providerId="LiveId" clId="{0141F520-E3D8-48DD-B2CD-76E564623FD4}" dt="2024-07-18T20:21:13.676" v="1" actId="47"/>
        <pc:sldMkLst>
          <pc:docMk/>
          <pc:sldMk cId="925111061" sldId="4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92809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HOW TO USE THE NOTES SECTION: Each slide in this presentation has a notes section that can help you deliver the presentation.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KEY POINT let’s you know the most important message to convey and along with the text on the screen, that may be all the guidance an experienced county coordinator/tobacco expert may need to conduct the training effectively.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any handouts or other resources are necessary for a given slide you will see a MATERIALS NEEDED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If modifications are needed to share a slide or conduct an activity for a virtual training, you will see a VIRTUAL MODIFICATION section.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The SCRIPT portion of each page will give you a sample script (</a:t>
            </a:r>
            <a:r>
              <a:rPr lang="en-US" i="1" dirty="0"/>
              <a:t>in italics</a:t>
            </a:r>
            <a:r>
              <a:rPr lang="en-US" dirty="0"/>
              <a:t>) of what you might say for each slide as well as instructions, if needed. DO NOT READ THE SCRIPT VERBATIM! Instead, use the script to practice the presentation and then adjust it as needed to make it your own. The script is simply meant to be a guide/suggestion!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All participants need to complete a pre assessment and sign the sign-in sheet.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pre assessment online with the QR code on this slide. This is the preferred method as it will save you time doing data entry after the training! (The slide now indicates “Breathe Refresher” so they know how to fill answer the first question regarding the type of training they are attending.) To encourage compliance you could have them indicate they are done or show you their completion screen and you could give them a handout, magnet, or other giveaway when they do. You still need to bring copies of the sign-in sheets and some printed out pre assessments in case participants prefer to complete a hard copy.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You may need to keep posting the link in the chat box as people enter the training since they may not be able to see earlier chat box entries. Ask participants to type DONE in the chat box to encourage compliance and assess completion. Here is the link to the pre assessment: https://www.surveymonkey.com/r/BreathePreAssessments  </a:t>
            </a:r>
            <a:endParaRPr lang="en-US" b="1"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get started, I need everyone to complete a pre assessment. To access the survey, just open the camera in your smartphone and point it at the QR code on the screen to get the link. If you prefer to complete the assessment with pen and paper just let me know and I will bring you a hard copy.  I will also be asking you to complete a post-assessment at the end of the training, and these are important parts of our evaluation so I appreciate you completing them. There are also sign-in sheets being passed around. Please make sure you put your name and contact info on one of the sign-in sheets so we will have a record of everyone’s attendance and if you want to receive our monthly Breathe E-newsletter you can indicate that on the sign in as well.”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5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is at risk for secondhand smoke exposure.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will go next and the question is Who is at risk for secondhand smoke exposure? </a:t>
            </a:r>
            <a:r>
              <a:rPr lang="en-US" baseline="0" dirty="0"/>
              <a:t>(Keep alternating between teams until all answers are revealed or until both teams fail to get a correct answer and then reveal any remaining answers. If “Everyone” is guessed first, then ask what are some other key groups that we know are especially vulnerable to secondhand smoke.) </a:t>
            </a:r>
            <a:r>
              <a:rPr lang="en-US" i="1" baseline="0" dirty="0"/>
              <a:t>“Awesome job again! Everyone is at risk for secondhand smoke and the work you are doing to educate families is extremely important as we all want to protect our children from the negative effects of tobacco.”  (</a:t>
            </a:r>
            <a:r>
              <a:rPr lang="en-US" baseline="0" dirty="0"/>
              <a:t>Click the right arrow key to advance to the next question/slide.)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10</a:t>
            </a:fld>
            <a:endParaRPr lang="en-US"/>
          </a:p>
        </p:txBody>
      </p:sp>
    </p:spTree>
    <p:extLst>
      <p:ext uri="{BB962C8B-B14F-4D97-AF65-F5344CB8AC3E}">
        <p14:creationId xmlns:p14="http://schemas.microsoft.com/office/powerpoint/2010/main" val="217849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health problems for infants/children exposed to secondhand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 </a:t>
            </a:r>
            <a:r>
              <a:rPr lang="en-US" i="1" dirty="0"/>
              <a:t>is up next and the question is What common health problems can occur if an infant or child is exposed to secondhand smoke? </a:t>
            </a:r>
            <a:r>
              <a:rPr lang="en-US" baseline="0" dirty="0"/>
              <a:t>(Keep alternating between teams until all answers are revealed or until both teams fail to get a correct answer and then reveal any remaining answers. Since there are many problems that can result from secondhand smoke be prepared to give out 10 points if they give a good response even if it isn’t on the screen.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baseline="0" dirty="0"/>
              <a:t>You can also give hints if they are not getting a specific answer.) </a:t>
            </a:r>
            <a:r>
              <a:rPr lang="en-US" i="1" baseline="0" dirty="0"/>
              <a:t>“There are tons of negative health effects from secondhand smoke exposure for little ones so it is important that we help make parents aware of this and provide support and resources that will help protect their families.”  (</a:t>
            </a:r>
            <a:r>
              <a:rPr lang="en-US" baseline="0" dirty="0"/>
              <a:t>Click the right arrow key to advance to the next question/slide.) </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aseline="0" dirty="0"/>
          </a:p>
        </p:txBody>
      </p:sp>
      <p:sp>
        <p:nvSpPr>
          <p:cNvPr id="4" name="Slide Number Placeholder 3"/>
          <p:cNvSpPr>
            <a:spLocks noGrp="1"/>
          </p:cNvSpPr>
          <p:nvPr>
            <p:ph type="sldNum" sz="quarter" idx="10"/>
          </p:nvPr>
        </p:nvSpPr>
        <p:spPr/>
        <p:txBody>
          <a:bodyPr/>
          <a:lstStyle/>
          <a:p>
            <a:fld id="{931E167C-7CB8-4F39-A636-E67C8803ED1A}" type="slidenum">
              <a:rPr lang="en-US" smtClean="0"/>
              <a:t>11</a:t>
            </a:fld>
            <a:endParaRPr lang="en-US"/>
          </a:p>
        </p:txBody>
      </p:sp>
    </p:spTree>
    <p:extLst>
      <p:ext uri="{BB962C8B-B14F-4D97-AF65-F5344CB8AC3E}">
        <p14:creationId xmlns:p14="http://schemas.microsoft.com/office/powerpoint/2010/main" val="1060418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how we can protect children from second/thirdhand smoke.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0" dirty="0"/>
              <a:t>“(Team X)</a:t>
            </a:r>
            <a:r>
              <a:rPr lang="en-US" i="1" dirty="0"/>
              <a:t>’s turn and the question is How can children be protected from second and thirdhand smoke? You may remember from the last training that thirdhand smoke includes all the chemicals and toxins left on furniture, clothes, toys, etc. when someone smokes in a room or car and this can be dangerous to children even if they aren’t present when the smoking takes place.” </a:t>
            </a:r>
            <a:r>
              <a:rPr lang="en-US" baseline="0" dirty="0"/>
              <a:t>(Keep alternating between teams until all answers are revealed or until both teams fail to get a correct answer and then reveal any remaining answers. Be prepared to give out 10 points if they give a good response even if it isn’t on the screen.) </a:t>
            </a:r>
            <a:r>
              <a:rPr lang="en-US" i="1" baseline="0" dirty="0"/>
              <a:t>“You guys came up with great strategies to protect kids from second and thirdhand smoke and these are important tips to share with parents when you provide tobacco education. And even if they aren’t ready to quit smoking you can share other ways to minimize exposure for their families.”  (</a:t>
            </a:r>
            <a:r>
              <a:rPr lang="en-US" baseline="0" dirty="0"/>
              <a:t>Click the right arrow key to advance to the next question/slide.) </a:t>
            </a:r>
          </a:p>
          <a:p>
            <a:endParaRPr lang="en-US"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12</a:t>
            </a:fld>
            <a:endParaRPr lang="en-US"/>
          </a:p>
        </p:txBody>
      </p:sp>
    </p:spTree>
    <p:extLst>
      <p:ext uri="{BB962C8B-B14F-4D97-AF65-F5344CB8AC3E}">
        <p14:creationId xmlns:p14="http://schemas.microsoft.com/office/powerpoint/2010/main" val="200563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who the tobacco industry targets.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“For our final question it is </a:t>
            </a:r>
            <a:r>
              <a:rPr lang="en-US" i="0" dirty="0"/>
              <a:t>(Team X)’s </a:t>
            </a:r>
            <a:r>
              <a:rPr lang="en-US" i="1" dirty="0"/>
              <a:t>turn and we want to know Who does the tobacco industry aggressively target in their marketing? What groups of people does the tobacco industry prey on with their marketing tactics? </a:t>
            </a:r>
            <a:r>
              <a:rPr lang="en-US" baseline="0" dirty="0"/>
              <a:t>(Keep alternating between teams until all answers are revealed or until both teams fail to get a correct answer and then reveal any remaining answers. Since there could be additional groups targeted be prepared to give out 10 points if they give a good response even if it isn’t on the screen. You can also give hints if they are not getting a specific group.) </a:t>
            </a:r>
            <a:r>
              <a:rPr lang="en-US" i="1" baseline="0" dirty="0"/>
              <a:t>“Nice job! Unfortunately, the tobacco industry is hard at work marketing their deadly products and preying on vulnerable populations, including the children and families that you serve, and that is why we all need to do our part to share the facts about tobacco and prevention and cessation resources with our families.”</a:t>
            </a:r>
            <a:endParaRPr lang="en-US" baseline="0" dirty="0"/>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13</a:t>
            </a:fld>
            <a:endParaRPr lang="en-US"/>
          </a:p>
        </p:txBody>
      </p:sp>
    </p:spTree>
    <p:extLst>
      <p:ext uri="{BB962C8B-B14F-4D97-AF65-F5344CB8AC3E}">
        <p14:creationId xmlns:p14="http://schemas.microsoft.com/office/powerpoint/2010/main" val="245598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6" name="Google Shape;496;p1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Identify the winner of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Have the co-host tally up the points and declare the individual winner.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“Thank you all for playing </a:t>
            </a:r>
            <a:r>
              <a:rPr lang="en-US" i="1" dirty="0" err="1"/>
              <a:t>Breathe’s</a:t>
            </a:r>
            <a:r>
              <a:rPr lang="en-US" i="1" dirty="0"/>
              <a:t> version of Family Feud! And now…drum roll please….the winner of Family Feud is</a:t>
            </a:r>
            <a:r>
              <a:rPr lang="en-US" i="0" dirty="0"/>
              <a:t>….(Team X)!! </a:t>
            </a:r>
            <a:r>
              <a:rPr lang="en-US" i="1" dirty="0"/>
              <a:t>Let’s give them a round of applause! Actually, you all did an awesome job and by using the Breathe materials and educating families about tobacco and ALL the children and families you serve can be the real winners!   </a:t>
            </a:r>
            <a:endParaRPr dirty="0"/>
          </a:p>
        </p:txBody>
      </p:sp>
      <p:sp>
        <p:nvSpPr>
          <p:cNvPr id="497" name="Google Shape;497;p1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765926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that they have access to lots of great Breathe resources.</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Sample Breathe kits with a Breathe flipchart, parent activity booklet, and children’s activity booklet in a bright green bag.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“Now that we have all brushed up on our knowledge of tobacco and the importance of protecting children from second and thirdhand smoke, I want to remind you about all the Breathe resources you have access to that can aid in educating and supporting the families you work with. Hopefully you know where your Breathe kits are stored, but if not, talk to your leadership to find out and let me know if you need any replacement items. Your kits should contain 3 hard copy items. A flip chart that can be used one-on-one or with small groups of parents to provide education on a variety of tobacco related topics. You should also have the Parent Activities Booklet which includes 9 different activities that you can do with groups of parents to get them discussing tobacco related topics. There is also a Children’s Activities Booklet with 15 short activities focused on healthy bodies that work great with children ages 3-7.  All of the activities in these booklets require very little prep work or outside materials, so whether you work directly with parents or young children I hope you can think of ways to utilize some of these resources.”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74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Font typeface="Arial"/>
              <a:buNone/>
            </a:pPr>
            <a:r>
              <a:rPr lang="en-US" dirty="0"/>
              <a:t>KEY POINT:  Trained Breathe partners can access all the Breathe materials online.</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MATERIALS NEEDED: Print outs of the Partner QR code flyers that can be found here: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Place the link to the For Partners webpage in the chat box: https://justbreathein.org/for-partners/</a:t>
            </a:r>
          </a:p>
          <a:p>
            <a:pPr marL="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SCRIPT/INSTRUCTIONS: </a:t>
            </a:r>
            <a:r>
              <a:rPr lang="en-US" i="1" dirty="0"/>
              <a:t>“The three items I have shared so far are in the physical kits received at the Initial Breathe training. All three of those items as well as all the materials I’m about to share with you can also be accessed at the webpage on the screen. Don’t worry I’ll send you this link in a follow up email and I also brought some signs you can post with a QR code that will take you right to this webpage.”</a:t>
            </a:r>
            <a:endParaRPr lang="en-US" dirty="0"/>
          </a:p>
          <a:p>
            <a:pPr marL="0" marR="0" lvl="0" indent="0" algn="l" rtl="0">
              <a:lnSpc>
                <a:spcPct val="100000"/>
              </a:lnSpc>
              <a:spcBef>
                <a:spcPts val="0"/>
              </a:spcBef>
              <a:spcAft>
                <a:spcPts val="0"/>
              </a:spcAft>
              <a:buClr>
                <a:schemeClr val="dk1"/>
              </a:buClr>
              <a:buSzPts val="1200"/>
              <a:buFont typeface="Arial"/>
              <a:buNone/>
            </a:pPr>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224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of all the Breathe materials accessible on the For Partners page.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(CLICK AGAIN TO BRING UP LIST OF MATERIALS) </a:t>
            </a:r>
            <a:r>
              <a:rPr lang="en-US" i="1" dirty="0"/>
              <a:t>“On that webpage you will find over 20 Parent Handouts on a variety of tobacco related topics that you can download and print or share electronically. There is also a Parent Journal with nearly 50 worksheets that you can print or email to parents and these worksheet can aid parents in things like goal setting for both those who use tobacco and those who are looking for help protecting their children from second and thirdhand smoke exposure. There are also lots of short videos, just 2-3 minutes each that help reinforce important tobacco education. Feel free to pull these up on an </a:t>
            </a:r>
            <a:r>
              <a:rPr lang="en-US" i="1" dirty="0" err="1"/>
              <a:t>ipad</a:t>
            </a:r>
            <a:r>
              <a:rPr lang="en-US" i="1" dirty="0"/>
              <a:t> to show to parents as appropriate or post them on your social media. Speaking of social media, the webpage also includes 12 ready to go graphics and accompanying text that you can post on your social media pages as a way to keep tobacco education on everyone’s radar. For the kids we also have a fun coloring book focused on healthy bodies. You can download and print the whole book or individual coloring sheets to use in the classroom or to send home. Many of the Breathe materials are also available in Spanish, so please access those materials if you are working with Spanish Speaking parents. And finally, we create a monthly Breathe 3-newsletter that we will send to your leadership and will also send it directly to anyone who indicated they would like to receive it on today’s sign in sheet. We hope that you will share the newsletter by forwarding it or copying and pasting sections of it into your own organization’s newsletter. I hope this quick overview of the Breathe materials was helpful and that each of you can find at least one or two resources that might be useful in your current role and that you will feel comfortable sharing. Please take a few minutes when you can to look through all the resources on the website.”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48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Introduce the activity In Just One Word.</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a:t>
            </a:r>
            <a:r>
              <a:rPr lang="en-US" i="0" dirty="0"/>
              <a:t>Everyone needs 2 sheets of blank paper and something to write with.</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0"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VIRTUAL MODIFICATION: Have participants share their one word answers to each statement in the chat box. Read the responses aloud and provide commentary and validation as appropriate.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“Now that I have refreshed your memories about the Breathe materials, I want to dive into learning more about your experience with the Breathe materials and addressing tobacco with families since you first learned about Breathe. Whether you are using the materials on a regular basis, have used them just a few times, or you’ve tucked them away and never pulled them out, I think we can all learn from each other about how we are or are not addressing this topic with our families. So I’m going to ask for everyone’s active involvement again, but don’t stress…I’m only asking for one word! Those of you who are overachievers I’ll allow a short phrase as well! I’ll post some brief statements or phrases on the screen, one at a time, and for each one I want you to think of one word that comes to mind or that describes how you feel about that statement or phrase. Then write your one word really big on a blank slip of paper. You can use the other side for the next statement so write really big! Keep in mind there are no right or wrong answers, we are just looking for honest answers! Everybody understand?”</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194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children who are exposed to secondhand smoke.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“Our first phrase is Children who are exposed to secondhand smoke. So write down one word or a short phrase that comes to mind when I mention children being exposed to secondhand smoke. Write it really big and remember there are no right or wrong answers and this is a safe space for learning and sharing</a:t>
            </a:r>
            <a:r>
              <a:rPr lang="en-US" i="0" dirty="0"/>
              <a:t>! (Give everyone a minute to come up with their word.) </a:t>
            </a:r>
            <a:r>
              <a:rPr lang="en-US" i="1" dirty="0"/>
              <a:t>Now, hold up your papers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You may get words that express concern or feeling helpless or that it’s not their place. Share your own insights in a validating way and remind them that we all have a heart for children and want them to be happy and healthy.)</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818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should know your name and a bit about your background and position.</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A sample Breathe kit and Quitline materials. (You can bring supplemental Breathe kit items if needed, but Breathe partners should have received kits during their Initial Breathe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Make plans with your site contact to deliver Quit Now Indiana materials either before or after the training to replenish their stock.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information. Welcome everyone to the training and let them know you are excited to return for a Breathe Refresher. Introduce yourself, and give a brief background on your experience, your organization, and your position. Do not distribute materials until the end of the training as some attendees will leave/not pay attention if materials are distrusted too early.) </a:t>
            </a:r>
            <a:r>
              <a:rPr lang="en-US" i="1" dirty="0"/>
              <a:t>“I am back to provide a refresher course as we continue our on-going relationship with your organization and work together to promote healthy families. Today, rather than just sit and listen to me talk about the dangers of tobacco I want to hear from you guys. I want to see what everyone remembers about tobacco and secondhand smoke and how you have been utilizing the Breathe program and any challenges you have had addressing this topic with your families. Don’t worry if you are new or didn’t attend the previous Breathe training. I’m confident you will catch on quickly! In order to do that I need your active participation…and we would all like to have a little fun too. Are you with me?! To get you warmed up let’s start with a quick ice-breaker!”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63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tobacco industry marketing.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“You guys are did great! Let’s see how you feel about this one: Tobacco Industry Marketing. Use the other side of your paper and write down one word or a short phrase that comes to mind when you think about tobacco industry marketing. </a:t>
            </a:r>
            <a:r>
              <a:rPr lang="en-US" i="0" dirty="0"/>
              <a:t>(Give everyone a minute to come up with their word.) </a:t>
            </a:r>
            <a:r>
              <a:rPr lang="en-US" i="1" dirty="0"/>
              <a:t>Hold up your papers now and let’s see what you guys think.” </a:t>
            </a:r>
            <a:r>
              <a:rPr lang="en-US" i="0" dirty="0"/>
              <a:t>(Read several of the words/phrases out loud. Comment on similar words. </a:t>
            </a:r>
            <a:r>
              <a:rPr lang="en-US" dirty="0"/>
              <a:t>Call on a couple people to share why they wrote a specific word or ask if anyone wants to share why they chose that word. Share any of your own thoughts about the aggressive and targeted marketing strategies of the tobacco industry.)</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9311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talking to parents about tobacco.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“I think you guys have the hang of it! Now come up with one word that comes to mind when you think about Talking to parents about tobacco. Use another slip of paper to write down one word or a short phrase that comes to mind when I mention talking to parents about tobacco. </a:t>
            </a:r>
            <a:r>
              <a:rPr lang="en-US" i="0" dirty="0"/>
              <a:t>(Give everyone a minute to come up with their word.) </a:t>
            </a:r>
            <a:r>
              <a:rPr lang="en-US" i="1" dirty="0"/>
              <a:t>Ok now everyone hold up their paper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You will likely get words that reference how hard it is to discuss this subject or why they don’t want to. Validate those concerns as normal. Offer creative ways to share tobacco information without being confrontational or seeming judgmental.)</a:t>
            </a:r>
            <a:endParaRPr lang="en-US" i="1"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154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Discuss participants thoughts about their role in tobacco education.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 This is our last phrase, so on the other side of your paper write down one word or a short phrase that comes to mind when you think about Your Role in Tobacco Education. </a:t>
            </a:r>
            <a:r>
              <a:rPr lang="en-US" i="0" dirty="0"/>
              <a:t>(Give everyone a minute to come up with their word.) </a:t>
            </a:r>
            <a:r>
              <a:rPr lang="en-US" i="1" dirty="0"/>
              <a:t>Ok now everyone hold up their paper so we can see what everyone wrote. </a:t>
            </a:r>
            <a:r>
              <a:rPr lang="en-US" i="0" dirty="0"/>
              <a:t>(Read several of the words/phrases out loud. Comment on similar words. </a:t>
            </a:r>
            <a:r>
              <a:rPr lang="en-US" dirty="0"/>
              <a:t>Call on a couple people to share why they wrote a specific word or ask if anyone wants to share why they chose that word. Anticipate that some participants will share that their job doesn’t fit with tobacco education. Validate that this likely isn’t anyone’s primary role, except for you! But share that we all do care about children and with that in common there are certainly things we can all do to help protect kids and educate parents about tobacco. Encourage them to think about their specific role in the organization and if there might be creative ways to share tobacco information through that role. It could include providing support for other staff, making written resources available, posting on social media, creating a bulletin board, teaching the kids about healthy habits, copying and pasting portions of the Breathe newsletter in their parent newsletter, adding questions to their health assessment forms, making tobacco a standard topic at home visits, having a booth or presentation at an upcoming parent night, etc.) </a:t>
            </a:r>
            <a:r>
              <a:rPr lang="en-US" i="1" dirty="0"/>
              <a:t>You all did great with this activity and I love the ideas you have for educating parents about tobacco. And I am happy to serve as a continual resource and support for all of you!”</a:t>
            </a:r>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373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Parent surveys provide us with critical data and there is an incentive for parents to participate.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Parent survey cards in English and/or Spanish (which may be requested through the Breathe Kit Request link: https://www.surveymonkey.com/r/BreatheKitRequestForm), print out of the Parent Survey QR Code Sheets or hard copies of the surveys (which can be downloaded here: https://justbreathein.org/additional-resources/materials/)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“Before we wrap up, I also want to remind you about the parent surveys we are conducting and ask for your support in having parents complete them. These surveys help us collect critical data from parents about tobacco use and secondhand smoke exposure. Parents can complete the short survey at any time this year and they can be done before or after tobacco education is completed so do whatever works best for you. I can supply hard copies of the survey if you want to hand them out at a parent meeting or during your enrollment process. Then you would simply return the completed surveys to me or you can share the link to the survey and parents can complete the surveys online. You can send out the links to the parent survey in a newsletter or email communications or post a flyer or distribute these cards with QR codes that link to the survey in both English and Spanish. As an incentive, parents who complete the survey will be entered into our quarterly drawing to win a $50 Walmart gift card, as long as they provide their contact information. And we will follow up with those who indicate they want help with quitting, if they want to give their contact information. You can find all the details about the parent surveys on the link with all the Breathe resources..”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2621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I am happy to answer any questions now or in the future.</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Check the chat box for any questions that may have been posted during the training and let participants know they can post questions in the chat box or unmute to ask questions now.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“Awesome job today! I am encouraged to hear all the ways you are already supporting the families you serve and the new ideas that were generated in today’s Breathe Refresher. We are just about done with the training, but I would love to answer any additional questions you may have. And as you continue implementing Breathe please do not hesitate to reach out with questions as they come 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74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All participants need to complete a post assessment.</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MATERIALS NEEDED: Participants can complete the post assessment online with the QR code on this slide. This is the preferred method as it will save you time doing data entry after the training! (The slide now indicates “Breathe Refresher” so they know how to fill answer the first question regarding the type of training they attended.) To encourage compliance you could have them indicate they are done or show you their completion screen and you could give them a handout, magnet, or other giveaway when they do. You still need to bring some printed out post assessments, preferable on a different color of paper, in case participants prefer to complete a hard copy. The Post Assessment can be downloaded from this webpage: https://justbreathein.org/additional-resources/materials/  **If you choose NOT to have participants complete the assessment online, modify this slide by removing the QR code.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Participants can use another device to access the QR code on the screen and/or you can place the link in the chat box so they can complete it on the device they are using for the training. Ask participants to type DONE in the chat box to encourage compliance and assess completion. Here is the link to the post assessment: https://www.surveymonkey.com/r/BreathePostAssessments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spcBef>
                <a:spcPts val="0"/>
              </a:spcBef>
              <a:spcAft>
                <a:spcPts val="0"/>
              </a:spcAft>
              <a:buClr>
                <a:schemeClr val="dk1"/>
              </a:buClr>
              <a:buSzPts val="1200"/>
              <a:buFont typeface="Arial"/>
              <a:buNone/>
            </a:pPr>
            <a:r>
              <a:rPr lang="en-US" dirty="0"/>
              <a:t>SCRIPT: “</a:t>
            </a:r>
            <a:r>
              <a:rPr lang="en-US" i="1" dirty="0"/>
              <a:t>Thank you for participating in today’s Breathe training! Before we wrap up, I need everyone to complete the post assessment. Once you have completed the post assessment please bring it to me/hold it up and I will give you </a:t>
            </a:r>
            <a:r>
              <a:rPr lang="en-US" i="0" dirty="0"/>
              <a:t>(a magnet, certificate of completion, or whatever handout you choose)</a:t>
            </a:r>
            <a:r>
              <a:rPr lang="en-US" i="1" dirty="0"/>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032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Participants can pick up Quit Now Indiana materials and should expect a follow up survey in one month.</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“After you complete the post assessment you can pick up Quit Now Indiana handouts/parent survey cards/QR code flyers/supplemental Breathe materials. I’ll be sending a follow up email soon with the link to the webpage with all the digital materials as well as a certificate of completion for today’s training. Then expect an email in about a month from justbreatheindiana@gmail.com with our 1 month survey. Please complete that survey when you get it as it really helps us gain feedback to evaluate and improve the Breathe program.”</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5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Share contact information.</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(Personalize this slide with your contact information.) </a:t>
            </a:r>
            <a:r>
              <a:rPr lang="en-US" i="1" dirty="0"/>
              <a:t>“Thank you so much for participating in today’s Breathe Refresher. It was my pleasure to get to see all of you again and meet the new staff. I know that working with families on this topic may not be easy, but I hope this training reinvigorated you and that you have even more ideas for how utilize the Breathe materials. As always, please reach out to me any time you have questions or great ideas and want to share your successes!”  </a:t>
            </a:r>
            <a:endParaRPr lang="en-US" sz="1200" b="0" i="0"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92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DELETE THIS SLIDE IF CONDUCTING AN IN-PERSON TRAINING!</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KEY POINT: Go over housekeeping and expectations for the training.</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t>
            </a:r>
            <a:r>
              <a:rPr lang="en-US" dirty="0"/>
              <a:t>Personalize this slide as needed.) </a:t>
            </a:r>
            <a:r>
              <a:rPr lang="en-US" i="1" dirty="0"/>
              <a:t>“But before we jump into our Breathe Refresher I want to go over a few housekeeping items. I want to make sure everyone is aware that the training is being recorded and I will share a link to the recording in a follow up email in a day or two should you want to watch it again or share it with someone on staff who may have missed the training. I do ask that you keep your videos on during the training so I can see everyone’s smiling faces and it will feel a bit more like we are actually in person, but do keep yourself on mute to minimize background noise and just unmute yourself when you want to share something or ask a question. If the name on the screen is not your name, please rename yourself, which will help us with attendance and knowing who everyone is. To rename yourself put your cursor in your box on the screen and click the blue box in the upper right corner with 3 dots in it and you should see the option to rename yourself. Do your best to minimize distractions around you and I do ask that you stay for the full 60 minute training. There will be several options to interact so feel free to use the chat box or raise your hand at any time, and I hope you will interact as it is way more fun when it’s not just me talking the whole time! If you have any issues during the training feel free to message the co-host and we will try to assist.”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639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Help everyone reduce their stress level.</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Each participant needs two blank half sheets of paper and something to write with, and you may want print outs of the stress management parent handout found here: https://justbreathein.org/additional-resources/breathe-kit-materials/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VIRTUAL MODIFICATION: Have participants write their stressors down, rip them up, and then write down their healthy ways to de-stress just as you would in person. Then ask them to share examples of their de-stressing activities in the chat box. Read the responses aloud and provide validation. </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“Chances are each of you came into this training with lots of things on your mind…long to-do lists, work related stress, challenges in your home life…and now you have to sit through an hour-long training! I take no offense to the fact that some of you may wish you were somewhere else right now! But I hope that we can all make the best use of this hour so you can leave here with more knowledge and some ideas for how to support your families. First, I want us all to </a:t>
            </a:r>
            <a:r>
              <a:rPr lang="en-US" b="0" i="1" dirty="0">
                <a:solidFill>
                  <a:srgbClr val="474747"/>
                </a:solidFill>
                <a:latin typeface="Open Sans"/>
                <a:ea typeface="Open Sans"/>
                <a:cs typeface="Open Sans"/>
                <a:sym typeface="Open Sans"/>
              </a:rPr>
              <a:t>set the right mood by taking a few moments to be mindful and de-stress with a short activity. Not only can this exercise help all of us right now, but it is something you can replicate with the children and families you serve as I’m betting they could also benefit from de-stressing!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b="0" i="0" dirty="0">
              <a:solidFill>
                <a:srgbClr val="474747"/>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(CLICK TO BRING UP WHAT WORRIES ARE WEIGHING ON YOU?) </a:t>
            </a:r>
            <a:r>
              <a:rPr lang="en-US" b="0" i="1" dirty="0">
                <a:solidFill>
                  <a:srgbClr val="474747"/>
                </a:solidFill>
                <a:latin typeface="Open Sans"/>
                <a:ea typeface="Open Sans"/>
                <a:cs typeface="Open Sans"/>
                <a:sym typeface="Open Sans"/>
              </a:rPr>
              <a:t>First, take a moment to “check-in” with yourself by writing down a few worries or things that are weighing on your mind right now. You won’t be asked to share what you write down, this is just for you! </a:t>
            </a:r>
            <a:r>
              <a:rPr lang="en-US" b="0" i="0" dirty="0">
                <a:solidFill>
                  <a:srgbClr val="474747"/>
                </a:solidFill>
                <a:latin typeface="Open Sans"/>
                <a:ea typeface="Open Sans"/>
                <a:cs typeface="Open Sans"/>
                <a:sym typeface="Open Sans"/>
              </a:rPr>
              <a:t>(Give them 1 minute to write down their worries) </a:t>
            </a:r>
            <a:r>
              <a:rPr lang="en-US" b="0" i="1" dirty="0">
                <a:solidFill>
                  <a:srgbClr val="474747"/>
                </a:solidFill>
                <a:latin typeface="Open Sans"/>
                <a:ea typeface="Open Sans"/>
                <a:cs typeface="Open Sans"/>
                <a:sym typeface="Open Sans"/>
              </a:rPr>
              <a:t>Now that you have written down what is stressing you, I want you to rip up those sheets into tiny pieces and toss them in the trash can. </a:t>
            </a:r>
            <a:r>
              <a:rPr lang="en-US" b="0" i="0" dirty="0">
                <a:solidFill>
                  <a:srgbClr val="474747"/>
                </a:solidFill>
                <a:latin typeface="Open Sans"/>
                <a:ea typeface="Open Sans"/>
                <a:cs typeface="Open Sans"/>
                <a:sym typeface="Open Sans"/>
              </a:rPr>
              <a:t>(Walk around with the trash can to collect the paper scraps) </a:t>
            </a:r>
            <a:r>
              <a:rPr lang="en-US" b="0" i="1" dirty="0">
                <a:solidFill>
                  <a:srgbClr val="474747"/>
                </a:solidFill>
                <a:latin typeface="Open Sans"/>
                <a:ea typeface="Open Sans"/>
                <a:cs typeface="Open Sans"/>
                <a:sym typeface="Open Sans"/>
              </a:rPr>
              <a:t>With this activity I am encouraging you o let those worries and stressors go…just Let It Go at least for the next hour so you can have better focus and feel a bit lighter even if just for a while. I’ll resist the urge to sing the Frozen theme song, but I do hope you can all Let It Go!</a:t>
            </a:r>
            <a:endParaRPr lang="en-US" i="1"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WHAT ARE HEALHY WAYS YOU LIKE TO DE-STRESS?) </a:t>
            </a:r>
            <a:r>
              <a:rPr lang="en-US" b="0" i="1" dirty="0">
                <a:solidFill>
                  <a:srgbClr val="474747"/>
                </a:solidFill>
                <a:latin typeface="Open Sans"/>
                <a:ea typeface="Open Sans"/>
                <a:cs typeface="Open Sans"/>
                <a:sym typeface="Open Sans"/>
              </a:rPr>
              <a:t>Next, I want everyone to write down on another slip of paper a few healthy ways you like to de-stress. </a:t>
            </a:r>
            <a:r>
              <a:rPr lang="en-US" b="0" i="0" dirty="0">
                <a:solidFill>
                  <a:srgbClr val="474747"/>
                </a:solidFill>
                <a:latin typeface="Open Sans"/>
                <a:ea typeface="Open Sans"/>
                <a:cs typeface="Open Sans"/>
                <a:sym typeface="Open Sans"/>
              </a:rPr>
              <a:t>(Give them a minute or two to write down their ways to de-stress) </a:t>
            </a:r>
            <a:r>
              <a:rPr lang="en-US" b="0" i="1" dirty="0">
                <a:solidFill>
                  <a:srgbClr val="474747"/>
                </a:solidFill>
                <a:latin typeface="Open Sans"/>
                <a:ea typeface="Open Sans"/>
                <a:cs typeface="Open Sans"/>
                <a:sym typeface="Open Sans"/>
              </a:rPr>
              <a:t>Would anyone like to share some of their tactics for de-stressing? (</a:t>
            </a:r>
            <a:r>
              <a:rPr lang="en-US" b="0" i="0" dirty="0">
                <a:solidFill>
                  <a:srgbClr val="474747"/>
                </a:solidFill>
                <a:latin typeface="Open Sans"/>
                <a:ea typeface="Open Sans"/>
                <a:cs typeface="Open Sans"/>
                <a:sym typeface="Open Sans"/>
              </a:rPr>
              <a:t>Let several people share examples.) </a:t>
            </a:r>
            <a:r>
              <a:rPr lang="en-US" b="0" i="1" dirty="0">
                <a:solidFill>
                  <a:srgbClr val="474747"/>
                </a:solidFill>
                <a:latin typeface="Open Sans"/>
                <a:ea typeface="Open Sans"/>
                <a:cs typeface="Open Sans"/>
                <a:sym typeface="Open Sans"/>
              </a:rPr>
              <a:t>Not everyone’s list will look the same and that’s ok! The idea of going for a really long run sounds like torture to me, but for someone else that is exactly what they need to clear their mind and release tension! The most important thing is that we each have some healthy go-to options for when the worries and responsibilities of life get to be a bit much. </a:t>
            </a:r>
            <a:r>
              <a:rPr lang="en-US" b="0" i="0" dirty="0">
                <a:solidFill>
                  <a:srgbClr val="474747"/>
                </a:solidFill>
                <a:latin typeface="Open Sans"/>
                <a:ea typeface="Open Sans"/>
                <a:cs typeface="Open Sans"/>
                <a:sym typeface="Open Sans"/>
              </a:rPr>
              <a:t>(If people share somewhat unhealthy habits like drinking wine, eating chocolate, </a:t>
            </a:r>
            <a:r>
              <a:rPr lang="en-US" b="0" i="0" dirty="0" err="1">
                <a:solidFill>
                  <a:srgbClr val="474747"/>
                </a:solidFill>
                <a:latin typeface="Open Sans"/>
                <a:ea typeface="Open Sans"/>
                <a:cs typeface="Open Sans"/>
                <a:sym typeface="Open Sans"/>
              </a:rPr>
              <a:t>etc</a:t>
            </a:r>
            <a:r>
              <a:rPr lang="en-US" b="0" i="0" dirty="0">
                <a:solidFill>
                  <a:srgbClr val="474747"/>
                </a:solidFill>
                <a:latin typeface="Open Sans"/>
                <a:ea typeface="Open Sans"/>
                <a:cs typeface="Open Sans"/>
                <a:sym typeface="Open Sans"/>
              </a:rPr>
              <a:t>, acknowledge that for most people those things, in moderation, can be reasonable ways to de-stress.)</a:t>
            </a:r>
            <a:endParaRPr lang="en-US" i="0" dirty="0"/>
          </a:p>
          <a:p>
            <a:pPr marL="0" lvl="0" indent="0" algn="l" rtl="0">
              <a:spcBef>
                <a:spcPts val="360"/>
              </a:spcBef>
              <a:spcAft>
                <a:spcPts val="0"/>
              </a:spcAft>
              <a:buNone/>
            </a:pPr>
            <a:endParaRPr lang="en-US" b="0" i="0" dirty="0">
              <a:solidFill>
                <a:srgbClr val="474747"/>
              </a:solidFill>
              <a:latin typeface="Open Sans"/>
              <a:ea typeface="Open Sans"/>
              <a:cs typeface="Open Sans"/>
              <a:sym typeface="Open Sans"/>
            </a:endParaRPr>
          </a:p>
          <a:p>
            <a:pPr marL="0" lvl="0" indent="0" algn="l" rtl="0">
              <a:spcBef>
                <a:spcPts val="360"/>
              </a:spcBef>
              <a:spcAft>
                <a:spcPts val="0"/>
              </a:spcAft>
              <a:buNone/>
            </a:pPr>
            <a:r>
              <a:rPr lang="en-US" dirty="0"/>
              <a:t>(CLICK TO BRING UP HOW DOES THIS RELATED TO TOBACCO?) </a:t>
            </a:r>
            <a:r>
              <a:rPr lang="en-US" b="0" i="1" dirty="0">
                <a:solidFill>
                  <a:srgbClr val="474747"/>
                </a:solidFill>
                <a:latin typeface="Open Sans"/>
                <a:ea typeface="Open Sans"/>
                <a:cs typeface="Open Sans"/>
                <a:sym typeface="Open Sans"/>
              </a:rPr>
              <a:t>So you may be thinking, what the heck does any of this have to do with Breathe and learning about tobacco? I’m so glad you asked! For many stressed out people, smoking or vaping might have been on their list of de-stressing activities…it we weren’t focusing on HEALTHY stress management. While many people who use tobacco think of it as a stress reliever, it can be a vicious cycle that actually creates more stress. From the added expense, health problems, lingering odor, physical dependence, and more…tobacco use just adds unnecessary stress and more worries. By helping your families deal with stress in a healthy way you can help pave the way for tobacco free families. Even though we can’t do all the de-stressing activities on your lists right now, I hope you will all take time for a bubble bath or a long walk this evening!”</a:t>
            </a:r>
            <a:endParaRPr lang="en-US" i="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950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Remind participants they have access to lots of free resources, including the Stress Management handout.</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You can provide copies of the Stress Management handout, if you choose.</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a:t>
            </a:r>
            <a:r>
              <a:rPr lang="en-US" i="1" dirty="0"/>
              <a:t>“And I want to remind everyone that as a Breathe partner you have access to TONS of Breathe materials online, including this Stress Management handout. So if you find that parents are experiencing lots of stress and that might be contributing to tobacco use, this could be a very helpful handout. A little bit later I’ll remind you of all the Breathe materials available to you as a Breathe partner and how to access them.”</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96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Set the stage for this training being a refresher.</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“Now that everyone’s stress levels have decreased a bit, let’s see how much you remember from our last training. Of course if I expect you to talk to parents about tobacco use and secondhand smoke then you need to be aware of some basic information on this topic. I realize not everyone attended the previous training and you have all slept since then, so just do your best!”</a:t>
            </a:r>
            <a:endParaRPr lang="en-US" dirty="0"/>
          </a:p>
          <a:p>
            <a:pPr marL="0" lvl="0" indent="0" algn="l" rtl="0">
              <a:spcBef>
                <a:spcPts val="0"/>
              </a:spcBef>
              <a:spcAft>
                <a:spcPts val="0"/>
              </a:spcAft>
              <a:buClr>
                <a:schemeClr val="dk1"/>
              </a:buClr>
              <a:buSzPts val="1200"/>
              <a:buFont typeface="Arial"/>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897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Announce that we will be playing Family Feud to test what we know about tobacco.</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“We are going to have a little fun with this…and play Family Feud!!! I’m guessing we may have at least a few competitive people in this group so this should be fun!”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dirty="0"/>
          </a:p>
        </p:txBody>
      </p:sp>
      <p:sp>
        <p:nvSpPr>
          <p:cNvPr id="4" name="Slide Number Placeholder 3"/>
          <p:cNvSpPr>
            <a:spLocks noGrp="1"/>
          </p:cNvSpPr>
          <p:nvPr>
            <p:ph type="sldNum" sz="quarter" idx="5"/>
          </p:nvPr>
        </p:nvSpPr>
        <p:spPr/>
        <p:txBody>
          <a:bodyPr/>
          <a:lstStyle/>
          <a:p>
            <a:pPr>
              <a:defRPr/>
            </a:pPr>
            <a:fld id="{3801DBC3-F680-453C-889A-87C10CD44844}" type="slidenum">
              <a:rPr lang="en-US" altLang="en-US" smtClean="0"/>
              <a:pPr>
                <a:defRPr/>
              </a:pPr>
              <a:t>7</a:t>
            </a:fld>
            <a:endParaRPr lang="en-US" altLang="en-US"/>
          </a:p>
        </p:txBody>
      </p:sp>
    </p:spTree>
    <p:extLst>
      <p:ext uri="{BB962C8B-B14F-4D97-AF65-F5344CB8AC3E}">
        <p14:creationId xmlns:p14="http://schemas.microsoft.com/office/powerpoint/2010/main" val="90246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 name="Google Shape;132;p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200"/>
              <a:buFont typeface="Arial"/>
              <a:buNone/>
            </a:pPr>
            <a:r>
              <a:rPr lang="en-US" dirty="0"/>
              <a:t>KEY POINT: Review the structure for how to play Family Feud.</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MATERIALS NEEDED: Dry erase board and markers or newsprint to keep the score on. The Family Feud Cheat Sheet so you know which answers to reveal, which can be found here: https://justbreathein.org/staff-training/breathe-refresher/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VIRTUAL MODIFICATION: </a:t>
            </a:r>
            <a:r>
              <a:rPr lang="en-US" i="0" dirty="0"/>
              <a:t>For the virtual version of Family Feud have everyone play individually. </a:t>
            </a:r>
            <a:r>
              <a:rPr lang="en-US" i="0" baseline="0" dirty="0"/>
              <a:t>Instruct participants to type just</a:t>
            </a:r>
            <a:r>
              <a:rPr lang="en-US" altLang="en-US" i="0" baseline="0" dirty="0"/>
              <a:t> ONE answer in the chat box after the question appears. Read the responses aloud and identify who earned the points as you click the correct answers on the game board (using the cheat sheet). It will be very helpful to have a co-host to assist with tracking points, especially if you have a big group! </a:t>
            </a:r>
            <a:endParaRPr lang="en-US" dirty="0"/>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 </a:t>
            </a:r>
            <a:r>
              <a:rPr lang="en-US" i="1" dirty="0"/>
              <a:t>“This is a modified version of Family Feud, where I get to decide which family you are on! So everyone on this side of the room will be on one team and this side will be on the other team. Decide who will be your team’s spokesperson and pick a name for your team/Family. The team leader with the closest birthday will go first. Then we will take turns going back and forth providing a guess at the posted survey question. In this version of Family Feud All correct answers are worth 10 points as no answer is considered “better” than another. Are we ready to play?”</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INSTRUCTIONS: </a:t>
            </a:r>
            <a:r>
              <a:rPr lang="en-US" i="0" dirty="0"/>
              <a:t>Use your cheesiest Game Show voice and divide the participants into 2 groups and ask them to pick a leader/spokesperson. The team leader with the closest upcoming birthday goes first. Ask for a volunteer or have your co-trainer record the score on paper or a dry erase board. Have teams rotate providing answers to each of the posted survey questions.</a:t>
            </a:r>
            <a:r>
              <a:rPr lang="en-US" b="0" i="0" dirty="0"/>
              <a:t> </a:t>
            </a:r>
            <a:r>
              <a:rPr lang="en-US" b="1" i="0" dirty="0"/>
              <a:t>For example: </a:t>
            </a:r>
            <a:r>
              <a:rPr lang="en-US" i="0" dirty="0"/>
              <a:t>Question 1-What common products are used to deliver nicotine to the body?</a:t>
            </a:r>
            <a:endParaRPr i="0" dirty="0"/>
          </a:p>
          <a:p>
            <a:pPr marL="0" lvl="0" indent="0" algn="l" rtl="0">
              <a:spcBef>
                <a:spcPts val="360"/>
              </a:spcBef>
              <a:spcAft>
                <a:spcPts val="0"/>
              </a:spcAft>
              <a:buNone/>
            </a:pPr>
            <a:r>
              <a:rPr lang="en-US" i="0" dirty="0"/>
              <a:t>Team 1 guesses * Cigarettes*-CORRECT- </a:t>
            </a:r>
            <a:r>
              <a:rPr lang="en-US" b="1" i="0" dirty="0"/>
              <a:t>10 Points goes to Team 1…</a:t>
            </a:r>
            <a:r>
              <a:rPr lang="en-US" i="0" dirty="0"/>
              <a:t>It is now </a:t>
            </a:r>
            <a:r>
              <a:rPr lang="en-US" b="1" i="0" dirty="0"/>
              <a:t>Team 2’s turn ON THE SAME QUESTION</a:t>
            </a:r>
            <a:r>
              <a:rPr lang="en-US" i="0" dirty="0"/>
              <a:t>! (question 1) Team 2 guesses *Toilet Bowl Plunger*- </a:t>
            </a:r>
            <a:r>
              <a:rPr lang="en-US" b="1" i="0" dirty="0"/>
              <a:t>INCORRECT- No points go to Team 2…It is Team 1’s turn again. </a:t>
            </a:r>
          </a:p>
          <a:p>
            <a:pPr marL="0" lvl="0" indent="0" algn="l" rtl="0">
              <a:spcBef>
                <a:spcPts val="360"/>
              </a:spcBef>
              <a:spcAft>
                <a:spcPts val="0"/>
              </a:spcAft>
              <a:buNone/>
            </a:pPr>
            <a:endParaRPr lang="en-US" b="1" i="0"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i="0" dirty="0"/>
              <a:t>Continue alternating turns until all questions have been answered. Answers can be revealed individually by clicking on the correct number. </a:t>
            </a:r>
            <a:r>
              <a:rPr lang="en-US" b="0" i="0" dirty="0"/>
              <a:t>You can find a cheat sheet with the answers under each number (so you will know which numbers to click) here: </a:t>
            </a:r>
            <a:r>
              <a:rPr lang="en-US" b="0" dirty="0"/>
              <a:t>https://</a:t>
            </a:r>
            <a:r>
              <a:rPr lang="en-US" dirty="0"/>
              <a:t>justbreathein.org/additional-resources/materials/   </a:t>
            </a:r>
            <a:r>
              <a:rPr lang="en-US" i="0" dirty="0"/>
              <a:t>After each answer is revealed, you can fill in with some additional info and tobacco education on that particular topic. All correct answers are worth 10 points as no answer is considered “better” than another, they are either correct or incorrect.</a:t>
            </a:r>
            <a:endParaRPr i="0" dirty="0"/>
          </a:p>
          <a:p>
            <a:pPr marL="0" lvl="0" indent="0" algn="l" rtl="0">
              <a:spcBef>
                <a:spcPts val="360"/>
              </a:spcBef>
              <a:spcAft>
                <a:spcPts val="0"/>
              </a:spcAft>
              <a:buNone/>
            </a:pPr>
            <a:endParaRPr lang="en-US" i="0" dirty="0"/>
          </a:p>
          <a:p>
            <a:pPr marL="0" lvl="0" indent="0" algn="l" rtl="0">
              <a:spcBef>
                <a:spcPts val="360"/>
              </a:spcBef>
              <a:spcAft>
                <a:spcPts val="0"/>
              </a:spcAft>
              <a:buNone/>
            </a:pPr>
            <a:r>
              <a:rPr lang="en-US" i="0" dirty="0"/>
              <a:t>If a team comes up with an answer that is not listed as a correct answer on the board, but you feel it is still a good/correct response you can use your own discretion to award that team with 10 points. If correct answers are still remaining on the board but both teams have had a turn and didn’t come up with one of the remaining responses, simply reveal the remaining correct answer(s) and move on to the next question.</a:t>
            </a:r>
            <a:endParaRPr i="0" dirty="0"/>
          </a:p>
          <a:p>
            <a:pPr marL="0" lvl="0" indent="0" algn="l" rtl="0">
              <a:spcBef>
                <a:spcPts val="360"/>
              </a:spcBef>
              <a:spcAft>
                <a:spcPts val="0"/>
              </a:spcAft>
              <a:buNone/>
            </a:pPr>
            <a:endParaRPr i="0" dirty="0"/>
          </a:p>
        </p:txBody>
      </p:sp>
      <p:sp>
        <p:nvSpPr>
          <p:cNvPr id="133" name="Google Shape;133;p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45347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dirty="0"/>
              <a:t>KEY POINT: Review common tobacco products.</a:t>
            </a:r>
          </a:p>
          <a:p>
            <a:pPr marL="0" lvl="0" indent="0" algn="l" rtl="0">
              <a:spcBef>
                <a:spcPts val="0"/>
              </a:spcBef>
              <a:spcAft>
                <a:spcPts val="0"/>
              </a:spcAft>
              <a:buClr>
                <a:schemeClr val="dk1"/>
              </a:buClr>
              <a:buSzPts val="12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t>SCRIPT/INSTRUCTIONS: (When first opening</a:t>
            </a:r>
            <a:r>
              <a:rPr lang="en-US" baseline="0" dirty="0"/>
              <a:t> these slides either wait for numbers to appear or push the right arrow key</a:t>
            </a:r>
            <a:r>
              <a:rPr lang="en-US" b="1" baseline="0" dirty="0"/>
              <a:t> </a:t>
            </a:r>
            <a:r>
              <a:rPr lang="en-US" baseline="0" dirty="0"/>
              <a:t>to show numbers.)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i="0" dirty="0"/>
              <a:t>“(Team 1) </a:t>
            </a:r>
            <a:r>
              <a:rPr lang="en-US" i="1" dirty="0"/>
              <a:t>will go first and the question is What common products are used to deliver nicotine to the body</a:t>
            </a:r>
            <a:r>
              <a:rPr lang="en-US" i="0" dirty="0"/>
              <a:t>? (Team 1 provides an answer. Use the Family Feud Cheat sheet to know which number on the board corresponds to that answer.</a:t>
            </a:r>
            <a:r>
              <a:rPr lang="en-US" i="0" baseline="0" dirty="0"/>
              <a:t> </a:t>
            </a:r>
            <a:r>
              <a:rPr lang="en-US" i="1" baseline="0" dirty="0"/>
              <a:t>C</a:t>
            </a:r>
            <a:r>
              <a:rPr lang="en-US" baseline="0" dirty="0"/>
              <a:t>lick on that number to reveal the answer and give that team 10 points.) “(Team 2) </a:t>
            </a:r>
            <a:r>
              <a:rPr lang="en-US" i="1" baseline="0" dirty="0"/>
              <a:t>Now it is your turn to answer the same question.”</a:t>
            </a:r>
            <a:r>
              <a:rPr lang="en-US" baseline="0" dirty="0"/>
              <a:t> (Keep alternating between teams until all answers are revealed or until both teams fail to get a correct answer and then reveal any remaining answers.) </a:t>
            </a:r>
            <a:r>
              <a:rPr lang="en-US" i="1" baseline="0" dirty="0"/>
              <a:t>“Great job everyone! There are lots of tobacco products on the market these days so it is helpful to know a little about the various products when you are providing education to parents.”  (</a:t>
            </a:r>
            <a:r>
              <a:rPr lang="en-US" baseline="0" dirty="0"/>
              <a:t>Click the right arrow key to advance to the next question/slide.) </a:t>
            </a:r>
          </a:p>
          <a:p>
            <a:endParaRPr lang="en-US" dirty="0"/>
          </a:p>
        </p:txBody>
      </p:sp>
      <p:sp>
        <p:nvSpPr>
          <p:cNvPr id="4" name="Slide Number Placeholder 3"/>
          <p:cNvSpPr>
            <a:spLocks noGrp="1"/>
          </p:cNvSpPr>
          <p:nvPr>
            <p:ph type="sldNum" sz="quarter" idx="10"/>
          </p:nvPr>
        </p:nvSpPr>
        <p:spPr/>
        <p:txBody>
          <a:bodyPr/>
          <a:lstStyle/>
          <a:p>
            <a:fld id="{931E167C-7CB8-4F39-A636-E67C8803ED1A}" type="slidenum">
              <a:rPr lang="en-US" smtClean="0"/>
              <a:t>9</a:t>
            </a:fld>
            <a:endParaRPr lang="en-US"/>
          </a:p>
        </p:txBody>
      </p:sp>
    </p:spTree>
    <p:extLst>
      <p:ext uri="{BB962C8B-B14F-4D97-AF65-F5344CB8AC3E}">
        <p14:creationId xmlns:p14="http://schemas.microsoft.com/office/powerpoint/2010/main" val="360268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98989"/>
                </a:solidFill>
                <a:latin typeface="Verdana"/>
                <a:ea typeface="Verdana"/>
                <a:cs typeface="Verdana"/>
                <a:sym typeface="Verdana"/>
              </a:defRPr>
            </a:lvl1pPr>
            <a:lvl2pPr marL="0" marR="0" lvl="1" indent="0" algn="r">
              <a:spcBef>
                <a:spcPts val="0"/>
              </a:spcBef>
              <a:spcAft>
                <a:spcPts val="0"/>
              </a:spcAft>
              <a:buNone/>
              <a:defRPr sz="900">
                <a:solidFill>
                  <a:srgbClr val="898989"/>
                </a:solidFill>
                <a:latin typeface="Verdana"/>
                <a:ea typeface="Verdana"/>
                <a:cs typeface="Verdana"/>
                <a:sym typeface="Verdana"/>
              </a:defRPr>
            </a:lvl2pPr>
            <a:lvl3pPr marL="0" marR="0" lvl="2" indent="0" algn="r">
              <a:spcBef>
                <a:spcPts val="0"/>
              </a:spcBef>
              <a:spcAft>
                <a:spcPts val="0"/>
              </a:spcAft>
              <a:buNone/>
              <a:defRPr sz="900">
                <a:solidFill>
                  <a:srgbClr val="898989"/>
                </a:solidFill>
                <a:latin typeface="Verdana"/>
                <a:ea typeface="Verdana"/>
                <a:cs typeface="Verdana"/>
                <a:sym typeface="Verdana"/>
              </a:defRPr>
            </a:lvl3pPr>
            <a:lvl4pPr marL="0" marR="0" lvl="3" indent="0" algn="r">
              <a:spcBef>
                <a:spcPts val="0"/>
              </a:spcBef>
              <a:spcAft>
                <a:spcPts val="0"/>
              </a:spcAft>
              <a:buNone/>
              <a:defRPr sz="900">
                <a:solidFill>
                  <a:srgbClr val="898989"/>
                </a:solidFill>
                <a:latin typeface="Verdana"/>
                <a:ea typeface="Verdana"/>
                <a:cs typeface="Verdana"/>
                <a:sym typeface="Verdana"/>
              </a:defRPr>
            </a:lvl4pPr>
            <a:lvl5pPr marL="0" marR="0" lvl="4" indent="0" algn="r">
              <a:spcBef>
                <a:spcPts val="0"/>
              </a:spcBef>
              <a:spcAft>
                <a:spcPts val="0"/>
              </a:spcAft>
              <a:buNone/>
              <a:defRPr sz="900">
                <a:solidFill>
                  <a:srgbClr val="898989"/>
                </a:solidFill>
                <a:latin typeface="Verdana"/>
                <a:ea typeface="Verdana"/>
                <a:cs typeface="Verdana"/>
                <a:sym typeface="Verdana"/>
              </a:defRPr>
            </a:lvl5pPr>
            <a:lvl6pPr marL="0" marR="0" lvl="5" indent="0" algn="r">
              <a:spcBef>
                <a:spcPts val="0"/>
              </a:spcBef>
              <a:spcAft>
                <a:spcPts val="0"/>
              </a:spcAft>
              <a:buNone/>
              <a:defRPr sz="900">
                <a:solidFill>
                  <a:srgbClr val="898989"/>
                </a:solidFill>
                <a:latin typeface="Verdana"/>
                <a:ea typeface="Verdana"/>
                <a:cs typeface="Verdana"/>
                <a:sym typeface="Verdana"/>
              </a:defRPr>
            </a:lvl6pPr>
            <a:lvl7pPr marL="0" marR="0" lvl="6" indent="0" algn="r">
              <a:spcBef>
                <a:spcPts val="0"/>
              </a:spcBef>
              <a:spcAft>
                <a:spcPts val="0"/>
              </a:spcAft>
              <a:buNone/>
              <a:defRPr sz="900">
                <a:solidFill>
                  <a:srgbClr val="898989"/>
                </a:solidFill>
                <a:latin typeface="Verdana"/>
                <a:ea typeface="Verdana"/>
                <a:cs typeface="Verdana"/>
                <a:sym typeface="Verdana"/>
              </a:defRPr>
            </a:lvl7pPr>
            <a:lvl8pPr marL="0" marR="0" lvl="7" indent="0" algn="r">
              <a:spcBef>
                <a:spcPts val="0"/>
              </a:spcBef>
              <a:spcAft>
                <a:spcPts val="0"/>
              </a:spcAft>
              <a:buNone/>
              <a:defRPr sz="900">
                <a:solidFill>
                  <a:srgbClr val="898989"/>
                </a:solidFill>
                <a:latin typeface="Verdana"/>
                <a:ea typeface="Verdana"/>
                <a:cs typeface="Verdana"/>
                <a:sym typeface="Verdana"/>
              </a:defRPr>
            </a:lvl8pPr>
            <a:lvl9pPr marL="0" marR="0" lvl="8" indent="0" algn="r">
              <a:spcBef>
                <a:spcPts val="0"/>
              </a:spcBef>
              <a:spcAft>
                <a:spcPts val="0"/>
              </a:spcAft>
              <a:buNone/>
              <a:defRPr sz="900">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98989"/>
                </a:solidFill>
                <a:latin typeface="Verdana"/>
                <a:ea typeface="Verdana"/>
                <a:cs typeface="Verdana"/>
                <a:sym typeface="Verdana"/>
              </a:defRPr>
            </a:lvl1pPr>
            <a:lvl2pPr marL="0" marR="0" lvl="1" indent="0" algn="r" rtl="0">
              <a:spcBef>
                <a:spcPts val="0"/>
              </a:spcBef>
              <a:spcAft>
                <a:spcPts val="0"/>
              </a:spcAft>
              <a:buNone/>
              <a:defRPr sz="900" b="0" i="0" u="none" strike="noStrike" cap="none">
                <a:solidFill>
                  <a:srgbClr val="898989"/>
                </a:solidFill>
                <a:latin typeface="Verdana"/>
                <a:ea typeface="Verdana"/>
                <a:cs typeface="Verdana"/>
                <a:sym typeface="Verdana"/>
              </a:defRPr>
            </a:lvl2pPr>
            <a:lvl3pPr marL="0" marR="0" lvl="2" indent="0" algn="r" rtl="0">
              <a:spcBef>
                <a:spcPts val="0"/>
              </a:spcBef>
              <a:spcAft>
                <a:spcPts val="0"/>
              </a:spcAft>
              <a:buNone/>
              <a:defRPr sz="900" b="0" i="0" u="none" strike="noStrike" cap="none">
                <a:solidFill>
                  <a:srgbClr val="898989"/>
                </a:solidFill>
                <a:latin typeface="Verdana"/>
                <a:ea typeface="Verdana"/>
                <a:cs typeface="Verdana"/>
                <a:sym typeface="Verdana"/>
              </a:defRPr>
            </a:lvl3pPr>
            <a:lvl4pPr marL="0" marR="0" lvl="3" indent="0" algn="r" rtl="0">
              <a:spcBef>
                <a:spcPts val="0"/>
              </a:spcBef>
              <a:spcAft>
                <a:spcPts val="0"/>
              </a:spcAft>
              <a:buNone/>
              <a:defRPr sz="900" b="0" i="0" u="none" strike="noStrike" cap="none">
                <a:solidFill>
                  <a:srgbClr val="898989"/>
                </a:solidFill>
                <a:latin typeface="Verdana"/>
                <a:ea typeface="Verdana"/>
                <a:cs typeface="Verdana"/>
                <a:sym typeface="Verdana"/>
              </a:defRPr>
            </a:lvl4pPr>
            <a:lvl5pPr marL="0" marR="0" lvl="4" indent="0" algn="r" rtl="0">
              <a:spcBef>
                <a:spcPts val="0"/>
              </a:spcBef>
              <a:spcAft>
                <a:spcPts val="0"/>
              </a:spcAft>
              <a:buNone/>
              <a:defRPr sz="900" b="0" i="0" u="none" strike="noStrike" cap="none">
                <a:solidFill>
                  <a:srgbClr val="898989"/>
                </a:solidFill>
                <a:latin typeface="Verdana"/>
                <a:ea typeface="Verdana"/>
                <a:cs typeface="Verdana"/>
                <a:sym typeface="Verdana"/>
              </a:defRPr>
            </a:lvl5pPr>
            <a:lvl6pPr marL="0" marR="0" lvl="5" indent="0" algn="r" rtl="0">
              <a:spcBef>
                <a:spcPts val="0"/>
              </a:spcBef>
              <a:spcAft>
                <a:spcPts val="0"/>
              </a:spcAft>
              <a:buNone/>
              <a:defRPr sz="900" b="0" i="0" u="none" strike="noStrike" cap="none">
                <a:solidFill>
                  <a:srgbClr val="898989"/>
                </a:solidFill>
                <a:latin typeface="Verdana"/>
                <a:ea typeface="Verdana"/>
                <a:cs typeface="Verdana"/>
                <a:sym typeface="Verdana"/>
              </a:defRPr>
            </a:lvl6pPr>
            <a:lvl7pPr marL="0" marR="0" lvl="6" indent="0" algn="r" rtl="0">
              <a:spcBef>
                <a:spcPts val="0"/>
              </a:spcBef>
              <a:spcAft>
                <a:spcPts val="0"/>
              </a:spcAft>
              <a:buNone/>
              <a:defRPr sz="900" b="0" i="0" u="none" strike="noStrike" cap="none">
                <a:solidFill>
                  <a:srgbClr val="898989"/>
                </a:solidFill>
                <a:latin typeface="Verdana"/>
                <a:ea typeface="Verdana"/>
                <a:cs typeface="Verdana"/>
                <a:sym typeface="Verdana"/>
              </a:defRPr>
            </a:lvl7pPr>
            <a:lvl8pPr marL="0" marR="0" lvl="7" indent="0" algn="r" rtl="0">
              <a:spcBef>
                <a:spcPts val="0"/>
              </a:spcBef>
              <a:spcAft>
                <a:spcPts val="0"/>
              </a:spcAft>
              <a:buNone/>
              <a:defRPr sz="900" b="0" i="0" u="none" strike="noStrike" cap="none">
                <a:solidFill>
                  <a:srgbClr val="898989"/>
                </a:solidFill>
                <a:latin typeface="Verdana"/>
                <a:ea typeface="Verdana"/>
                <a:cs typeface="Verdana"/>
                <a:sym typeface="Verdana"/>
              </a:defRPr>
            </a:lvl8pPr>
            <a:lvl9pPr marL="0" marR="0" lvl="8" indent="0" algn="r" rtl="0">
              <a:spcBef>
                <a:spcPts val="0"/>
              </a:spcBef>
              <a:spcAft>
                <a:spcPts val="0"/>
              </a:spcAft>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hyperlink" Target="https://rusnakcreative.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svg"/><Relationship Id="rId3" Type="http://schemas.openxmlformats.org/officeDocument/2006/relationships/image" Target="../media/image12.png"/><Relationship Id="rId7" Type="http://schemas.openxmlformats.org/officeDocument/2006/relationships/image" Target="../media/image29.jpg"/><Relationship Id="rId12"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jpg"/><Relationship Id="rId11" Type="http://schemas.openxmlformats.org/officeDocument/2006/relationships/image" Target="../media/image17.svg"/><Relationship Id="rId5" Type="http://schemas.openxmlformats.org/officeDocument/2006/relationships/image" Target="../media/image27.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2.png"/><Relationship Id="rId12"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1.jp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17.svg"/><Relationship Id="rId10" Type="http://schemas.openxmlformats.org/officeDocument/2006/relationships/image" Target="../media/image35.png"/><Relationship Id="rId4" Type="http://schemas.openxmlformats.org/officeDocument/2006/relationships/image" Target="../media/image13.svg"/><Relationship Id="rId9" Type="http://schemas.openxmlformats.org/officeDocument/2006/relationships/image" Target="../media/image34.jp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mailto:tanyas@healthedpros.org" TargetMode="External"/><Relationship Id="rId1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17" Type="http://schemas.openxmlformats.org/officeDocument/2006/relationships/image" Target="../media/image38.jpg"/><Relationship Id="rId2" Type="http://schemas.openxmlformats.org/officeDocument/2006/relationships/notesSlide" Target="../notesSlides/notesSlide27.xml"/><Relationship Id="rId16" Type="http://schemas.openxmlformats.org/officeDocument/2006/relationships/image" Target="../media/image17.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2.svg"/><Relationship Id="rId19" Type="http://schemas.openxmlformats.org/officeDocument/2006/relationships/image" Target="../media/image40.pn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hyperlink" Target="mailto:delytec@healthedpros.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11.svg"/><Relationship Id="rId9" Type="http://schemas.openxmlformats.org/officeDocument/2006/relationships/image" Target="../media/image1.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svg"/><Relationship Id="rId3" Type="http://schemas.openxmlformats.org/officeDocument/2006/relationships/image" Target="../media/image18.jpg"/><Relationship Id="rId7" Type="http://schemas.openxmlformats.org/officeDocument/2006/relationships/image" Target="../media/image13.sv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11.svg"/><Relationship Id="rId15" Type="http://schemas.openxmlformats.org/officeDocument/2006/relationships/image" Target="../media/image17.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6.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hyperlink" Target="https://rusnakcreative.com/"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33375" y="5833693"/>
            <a:ext cx="352032" cy="469195"/>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476704" y="5850128"/>
            <a:ext cx="1562472" cy="850127"/>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5719947" y="6068291"/>
            <a:ext cx="443347" cy="52162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6" y="1368507"/>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6" name="Freeform 6"/>
          <p:cNvSpPr/>
          <p:nvPr/>
        </p:nvSpPr>
        <p:spPr>
          <a:xfrm>
            <a:off x="103211" y="1434479"/>
            <a:ext cx="5194623" cy="5194623"/>
          </a:xfrm>
          <a:custGeom>
            <a:avLst/>
            <a:gdLst/>
            <a:ahLst/>
            <a:cxnLst/>
            <a:rect l="l" t="t" r="r" b="b"/>
            <a:pathLst>
              <a:path w="5540931" h="5540931">
                <a:moveTo>
                  <a:pt x="0" y="0"/>
                </a:moveTo>
                <a:lnTo>
                  <a:pt x="5540932" y="0"/>
                </a:lnTo>
                <a:lnTo>
                  <a:pt x="5540932" y="5540931"/>
                </a:lnTo>
                <a:lnTo>
                  <a:pt x="0" y="5540931"/>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103211" y="375633"/>
            <a:ext cx="9040790" cy="957250"/>
          </a:xfrm>
          <a:prstGeom prst="rect">
            <a:avLst/>
          </a:prstGeom>
        </p:spPr>
        <p:txBody>
          <a:bodyPr wrap="square" lIns="0" tIns="0" rIns="0" bIns="0" rtlCol="0" anchor="t">
            <a:spAutoFit/>
          </a:bodyPr>
          <a:lstStyle/>
          <a:p>
            <a:pPr algn="ctr">
              <a:lnSpc>
                <a:spcPts val="6626"/>
              </a:lnSpc>
            </a:pPr>
            <a:r>
              <a:rPr lang="en-US" sz="8800" dirty="0">
                <a:solidFill>
                  <a:srgbClr val="FF914D"/>
                </a:solidFill>
                <a:latin typeface="Caveat Brush" pitchFamily="2" charset="0"/>
              </a:rPr>
              <a:t>BREATHE TRAINING </a:t>
            </a:r>
          </a:p>
        </p:txBody>
      </p:sp>
      <p:sp>
        <p:nvSpPr>
          <p:cNvPr id="8" name="TextBox 8"/>
          <p:cNvSpPr txBox="1"/>
          <p:nvPr/>
        </p:nvSpPr>
        <p:spPr>
          <a:xfrm>
            <a:off x="5297834" y="2331486"/>
            <a:ext cx="3681650" cy="3400611"/>
          </a:xfrm>
          <a:prstGeom prst="rect">
            <a:avLst/>
          </a:prstGeom>
        </p:spPr>
        <p:txBody>
          <a:bodyPr lIns="0" tIns="0" rIns="0" bIns="0" rtlCol="0" anchor="t">
            <a:spAutoFit/>
          </a:bodyPr>
          <a:lstStyle/>
          <a:p>
            <a:pPr algn="ctr">
              <a:lnSpc>
                <a:spcPts val="5405"/>
              </a:lnSpc>
            </a:pPr>
            <a:r>
              <a:rPr lang="en-US" sz="6756" dirty="0">
                <a:solidFill>
                  <a:srgbClr val="8FDB34"/>
                </a:solidFill>
                <a:latin typeface="Caveat Brush"/>
              </a:rPr>
              <a:t>USE THE QR CODE</a:t>
            </a:r>
          </a:p>
          <a:p>
            <a:pPr algn="ctr">
              <a:lnSpc>
                <a:spcPts val="5405"/>
              </a:lnSpc>
            </a:pPr>
            <a:r>
              <a:rPr lang="en-US" sz="6756" dirty="0">
                <a:solidFill>
                  <a:srgbClr val="FF914D"/>
                </a:solidFill>
                <a:latin typeface="Caveat Brush"/>
              </a:rPr>
              <a:t>to take the </a:t>
            </a:r>
          </a:p>
          <a:p>
            <a:pPr algn="ctr">
              <a:lnSpc>
                <a:spcPts val="4880"/>
              </a:lnSpc>
            </a:pPr>
            <a:r>
              <a:rPr lang="en-US" sz="6099" dirty="0">
                <a:solidFill>
                  <a:srgbClr val="FF914D"/>
                </a:solidFill>
                <a:latin typeface="Caveat Brush"/>
              </a:rPr>
              <a:t>PRE- ASSESSMENT</a:t>
            </a:r>
          </a:p>
        </p:txBody>
      </p:sp>
      <p:sp>
        <p:nvSpPr>
          <p:cNvPr id="9" name="TextBox 8">
            <a:extLst>
              <a:ext uri="{FF2B5EF4-FFF2-40B4-BE49-F238E27FC236}">
                <a16:creationId xmlns:a16="http://schemas.microsoft.com/office/drawing/2014/main" id="{7C80D3C9-48DE-AB97-1DD4-C6A1149F2094}"/>
              </a:ext>
            </a:extLst>
          </p:cNvPr>
          <p:cNvSpPr txBox="1"/>
          <p:nvPr/>
        </p:nvSpPr>
        <p:spPr>
          <a:xfrm>
            <a:off x="5226532" y="1669077"/>
            <a:ext cx="3825592" cy="461665"/>
          </a:xfrm>
          <a:prstGeom prst="rect">
            <a:avLst/>
          </a:prstGeom>
          <a:noFill/>
        </p:spPr>
        <p:txBody>
          <a:bodyPr wrap="square" rtlCol="0">
            <a:spAutoFit/>
          </a:bodyPr>
          <a:lstStyle/>
          <a:p>
            <a:pPr algn="ctr"/>
            <a:r>
              <a:rPr lang="en-US" sz="2400" dirty="0">
                <a:latin typeface="Caveat Brush" pitchFamily="2" charset="77"/>
              </a:rPr>
              <a:t>“BREATHE REFRESHER”</a:t>
            </a:r>
          </a:p>
        </p:txBody>
      </p:sp>
    </p:spTree>
    <p:extLst>
      <p:ext uri="{BB962C8B-B14F-4D97-AF65-F5344CB8AC3E}">
        <p14:creationId xmlns:p14="http://schemas.microsoft.com/office/powerpoint/2010/main" val="347985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Everyone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Infants/Children</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Unborn Babies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Pregnant </a:t>
            </a:r>
            <a:r>
              <a:rPr lang="en-US" sz="24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Pets </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7"/>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is at risk for secondhand smoke exposure?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661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Asthma Attacks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Ear Infections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Respiratory Infections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Sudden Infant Death Syndrome (SIDS)</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Learning </a:t>
            </a:r>
          </a:p>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Difficulties</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78863" y="1095783"/>
            <a:ext cx="5654174" cy="738664"/>
          </a:xfrm>
          <a:prstGeom prst="rect">
            <a:avLst/>
          </a:prstGeom>
          <a:noFill/>
        </p:spPr>
        <p:txBody>
          <a:bodyPr wrap="square" rtlCol="0">
            <a:spAutoFit/>
          </a:bodyPr>
          <a:lstStyle/>
          <a:p>
            <a:pPr algn="ctr"/>
            <a:r>
              <a:rPr lang="en-US" sz="2100" b="1" dirty="0">
                <a:ln w="22225">
                  <a:solidFill>
                    <a:schemeClr val="accent2">
                      <a:lumMod val="75000"/>
                    </a:schemeClr>
                  </a:solidFill>
                  <a:prstDash val="solid"/>
                </a:ln>
                <a:solidFill>
                  <a:schemeClr val="bg1"/>
                </a:solidFill>
                <a:latin typeface="Impact" panose="020B0806030902050204" pitchFamily="34" charset="0"/>
              </a:rPr>
              <a:t>What common health problems can occur if an infant/child is exposed to secondhand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7886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Quit Smoking</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 Outside</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Don’t Smoke</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in the Car</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Wear a Smoking Jacket</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Pass Smoke </a:t>
            </a:r>
          </a:p>
          <a:p>
            <a:pPr algn="ctr" defTabSz="685800" eaLnBrk="1" hangingPunct="1">
              <a:defRPr/>
            </a:pPr>
            <a:r>
              <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Free Policies </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809600" y="1016596"/>
            <a:ext cx="5654174"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How can children be protected from second/thirdhand smoke?</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23106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Youth</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Women</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People of Color</a:t>
            </a:r>
            <a:endParaRPr lang="en-US"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1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LGBTQ+</a:t>
            </a:r>
            <a:endParaRPr lang="th-TH" sz="21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Communities/families with low incomes</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 </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644" y="2895450"/>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31049" y="1015136"/>
            <a:ext cx="5788711" cy="923330"/>
          </a:xfrm>
          <a:prstGeom prst="rect">
            <a:avLst/>
          </a:prstGeom>
          <a:noFill/>
        </p:spPr>
        <p:txBody>
          <a:bodyPr wrap="square" rtlCol="0">
            <a:spAutoFit/>
          </a:bodyPr>
          <a:lstStyle/>
          <a:p>
            <a:pPr algn="ctr"/>
            <a:r>
              <a:rPr lang="en-US" sz="2700" b="1" dirty="0">
                <a:ln w="22225">
                  <a:solidFill>
                    <a:schemeClr val="accent2">
                      <a:lumMod val="75000"/>
                    </a:schemeClr>
                  </a:solidFill>
                  <a:prstDash val="solid"/>
                </a:ln>
                <a:solidFill>
                  <a:schemeClr val="bg1"/>
                </a:solidFill>
                <a:latin typeface="Impact" panose="020B0806030902050204" pitchFamily="34" charset="0"/>
              </a:rPr>
              <a:t>Who does the tobacco industry aggressively target in their marketing?</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108504"/>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498"/>
        <p:cNvGrpSpPr/>
        <p:nvPr/>
      </p:nvGrpSpPr>
      <p:grpSpPr>
        <a:xfrm>
          <a:off x="0" y="0"/>
          <a:ext cx="0" cy="0"/>
          <a:chOff x="0" y="0"/>
          <a:chExt cx="0" cy="0"/>
        </a:xfrm>
      </p:grpSpPr>
      <p:pic>
        <p:nvPicPr>
          <p:cNvPr id="499" name="Google Shape;499;p24"/>
          <p:cNvPicPr preferRelativeResize="0"/>
          <p:nvPr/>
        </p:nvPicPr>
        <p:blipFill rotWithShape="1">
          <a:blip r:embed="rId3">
            <a:alphaModFix/>
          </a:blip>
          <a:srcRect/>
          <a:stretch/>
        </p:blipFill>
        <p:spPr>
          <a:xfrm>
            <a:off x="1996929" y="1764899"/>
            <a:ext cx="4995111" cy="3370725"/>
          </a:xfrm>
          <a:prstGeom prst="rect">
            <a:avLst/>
          </a:prstGeom>
          <a:noFill/>
          <a:ln>
            <a:noFill/>
          </a:ln>
        </p:spPr>
      </p:pic>
      <p:grpSp>
        <p:nvGrpSpPr>
          <p:cNvPr id="500" name="Google Shape;500;p24"/>
          <p:cNvGrpSpPr/>
          <p:nvPr/>
        </p:nvGrpSpPr>
        <p:grpSpPr>
          <a:xfrm>
            <a:off x="8610600" y="6554896"/>
            <a:ext cx="336479" cy="303104"/>
            <a:chOff x="10463800" y="5925785"/>
            <a:chExt cx="1700190" cy="1830023"/>
          </a:xfrm>
        </p:grpSpPr>
        <p:pic>
          <p:nvPicPr>
            <p:cNvPr id="501" name="Google Shape;501;p24">
              <a:hlinkClick r:id="rId4"/>
            </p:cNvPr>
            <p:cNvPicPr preferRelativeResize="0"/>
            <p:nvPr/>
          </p:nvPicPr>
          <p:blipFill rotWithShape="1">
            <a:blip r:embed="rId5">
              <a:alphaModFix/>
            </a:blip>
            <a:srcRect/>
            <a:stretch/>
          </p:blipFill>
          <p:spPr>
            <a:xfrm>
              <a:off x="10463800" y="5925785"/>
              <a:ext cx="1700190" cy="697797"/>
            </a:xfrm>
            <a:prstGeom prst="rect">
              <a:avLst/>
            </a:prstGeom>
            <a:noFill/>
            <a:ln>
              <a:noFill/>
            </a:ln>
          </p:spPr>
        </p:pic>
        <p:sp>
          <p:nvSpPr>
            <p:cNvPr id="502" name="Google Shape;502;p24"/>
            <p:cNvSpPr txBox="1"/>
            <p:nvPr/>
          </p:nvSpPr>
          <p:spPr>
            <a:xfrm>
              <a:off x="11094865" y="6431815"/>
              <a:ext cx="992316" cy="1323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25">
                <a:solidFill>
                  <a:schemeClr val="lt1"/>
                </a:solidFill>
                <a:latin typeface="Libre Franklin"/>
                <a:ea typeface="Libre Franklin"/>
                <a:cs typeface="Libre Franklin"/>
                <a:sym typeface="Libre Franklin"/>
              </a:endParaRPr>
            </a:p>
          </p:txBody>
        </p:sp>
      </p:grpSp>
      <p:sp>
        <p:nvSpPr>
          <p:cNvPr id="503" name="Google Shape;503;p24"/>
          <p:cNvSpPr/>
          <p:nvPr/>
        </p:nvSpPr>
        <p:spPr>
          <a:xfrm>
            <a:off x="1066800" y="304800"/>
            <a:ext cx="6922067"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FFD966"/>
                </a:solidFill>
                <a:latin typeface="Verdana"/>
                <a:ea typeface="Verdana"/>
                <a:cs typeface="Verdana"/>
                <a:sym typeface="Verdana"/>
              </a:rPr>
              <a:t>THANK YOU FOR PLAYING!</a:t>
            </a:r>
            <a:endParaRPr/>
          </a:p>
        </p:txBody>
      </p:sp>
      <p:sp>
        <p:nvSpPr>
          <p:cNvPr id="504" name="Google Shape;504;p24"/>
          <p:cNvSpPr/>
          <p:nvPr/>
        </p:nvSpPr>
        <p:spPr>
          <a:xfrm>
            <a:off x="248195" y="5383595"/>
            <a:ext cx="891539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FFD966"/>
                </a:solidFill>
                <a:latin typeface="Verdana"/>
                <a:ea typeface="Verdana"/>
                <a:cs typeface="Verdana"/>
                <a:sym typeface="Verdana"/>
              </a:rPr>
              <a:t>And the winner is…?</a:t>
            </a:r>
            <a:endParaRPr/>
          </a:p>
        </p:txBody>
      </p:sp>
      <p:pic>
        <p:nvPicPr>
          <p:cNvPr id="505" name="Google Shape;505;p24"/>
          <p:cNvPicPr preferRelativeResize="0"/>
          <p:nvPr/>
        </p:nvPicPr>
        <p:blipFill rotWithShape="1">
          <a:blip r:embed="rId6">
            <a:alphaModFix/>
          </a:blip>
          <a:srcRect/>
          <a:stretch/>
        </p:blipFill>
        <p:spPr>
          <a:xfrm>
            <a:off x="6992040" y="2421969"/>
            <a:ext cx="1879586" cy="2031985"/>
          </a:xfrm>
          <a:prstGeom prst="rect">
            <a:avLst/>
          </a:prstGeom>
          <a:noFill/>
          <a:ln>
            <a:noFill/>
          </a:ln>
        </p:spPr>
      </p:pic>
      <p:pic>
        <p:nvPicPr>
          <p:cNvPr id="506" name="Google Shape;506;p24"/>
          <p:cNvPicPr preferRelativeResize="0"/>
          <p:nvPr/>
        </p:nvPicPr>
        <p:blipFill rotWithShape="1">
          <a:blip r:embed="rId6">
            <a:alphaModFix/>
          </a:blip>
          <a:srcRect/>
          <a:stretch/>
        </p:blipFill>
        <p:spPr>
          <a:xfrm>
            <a:off x="304800" y="2421969"/>
            <a:ext cx="1879586" cy="20319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9"/>
                                        </p:tgtEl>
                                        <p:attrNameLst>
                                          <p:attrName>style.visibility</p:attrName>
                                        </p:attrNameLst>
                                      </p:cBhvr>
                                      <p:to>
                                        <p:strVal val="visible"/>
                                      </p:to>
                                    </p:set>
                                    <p:anim calcmode="lin" valueType="num">
                                      <p:cBhvr additive="base">
                                        <p:cTn id="7" dur="2000"/>
                                        <p:tgtEl>
                                          <p:spTgt spid="499"/>
                                        </p:tgtEl>
                                        <p:attrNameLst>
                                          <p:attrName>ppt_w</p:attrName>
                                        </p:attrNameLst>
                                      </p:cBhvr>
                                      <p:tavLst>
                                        <p:tav tm="0">
                                          <p:val>
                                            <p:strVal val="0"/>
                                          </p:val>
                                        </p:tav>
                                        <p:tav tm="100000">
                                          <p:val>
                                            <p:strVal val="#ppt_w"/>
                                          </p:val>
                                        </p:tav>
                                      </p:tavLst>
                                    </p:anim>
                                    <p:anim calcmode="lin" valueType="num">
                                      <p:cBhvr additive="base">
                                        <p:cTn id="8" dur="2000"/>
                                        <p:tgtEl>
                                          <p:spTgt spid="4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BREATHE MATERIALS</a:t>
            </a:r>
          </a:p>
        </p:txBody>
      </p:sp>
      <p:pic>
        <p:nvPicPr>
          <p:cNvPr id="26" name="Google Shape;151;p7">
            <a:extLst>
              <a:ext uri="{FF2B5EF4-FFF2-40B4-BE49-F238E27FC236}">
                <a16:creationId xmlns:a16="http://schemas.microsoft.com/office/drawing/2014/main" id="{9204DCC3-87B9-A6BB-E2CF-5B513B627354}"/>
              </a:ext>
            </a:extLst>
          </p:cNvPr>
          <p:cNvPicPr preferRelativeResize="0"/>
          <p:nvPr/>
        </p:nvPicPr>
        <p:blipFill rotWithShape="1">
          <a:blip r:embed="rId5">
            <a:alphaModFix/>
          </a:blip>
          <a:srcRect/>
          <a:stretch/>
        </p:blipFill>
        <p:spPr>
          <a:xfrm>
            <a:off x="2774614" y="1709830"/>
            <a:ext cx="3657601" cy="3639484"/>
          </a:xfrm>
          <a:prstGeom prst="rect">
            <a:avLst/>
          </a:prstGeom>
          <a:noFill/>
          <a:ln>
            <a:noFill/>
          </a:ln>
        </p:spPr>
      </p:pic>
      <p:pic>
        <p:nvPicPr>
          <p:cNvPr id="3" name="Google Shape;161;p8" descr="A picture containing person, indoor, man, sitting&#10;&#10;Description generated with very high confidence">
            <a:extLst>
              <a:ext uri="{FF2B5EF4-FFF2-40B4-BE49-F238E27FC236}">
                <a16:creationId xmlns:a16="http://schemas.microsoft.com/office/drawing/2014/main" id="{05A6B4A8-3D01-8419-ED2A-BF9A469EA7D8}"/>
              </a:ext>
            </a:extLst>
          </p:cNvPr>
          <p:cNvPicPr preferRelativeResize="0"/>
          <p:nvPr/>
        </p:nvPicPr>
        <p:blipFill rotWithShape="1">
          <a:blip r:embed="rId6">
            <a:alphaModFix/>
          </a:blip>
          <a:srcRect/>
          <a:stretch/>
        </p:blipFill>
        <p:spPr>
          <a:xfrm>
            <a:off x="382013" y="1843092"/>
            <a:ext cx="2593526" cy="3286327"/>
          </a:xfrm>
          <a:prstGeom prst="rect">
            <a:avLst/>
          </a:prstGeom>
          <a:noFill/>
          <a:ln w="38100">
            <a:solidFill>
              <a:srgbClr val="92D050"/>
            </a:solidFill>
          </a:ln>
        </p:spPr>
      </p:pic>
      <p:pic>
        <p:nvPicPr>
          <p:cNvPr id="19" name="Google Shape;171;p9" descr="A picture containing person&#10;&#10;Description generated with very high confidence">
            <a:extLst>
              <a:ext uri="{FF2B5EF4-FFF2-40B4-BE49-F238E27FC236}">
                <a16:creationId xmlns:a16="http://schemas.microsoft.com/office/drawing/2014/main" id="{0946A132-466C-AE2C-A859-F3FD47EF03DC}"/>
              </a:ext>
            </a:extLst>
          </p:cNvPr>
          <p:cNvPicPr preferRelativeResize="0"/>
          <p:nvPr/>
        </p:nvPicPr>
        <p:blipFill rotWithShape="1">
          <a:blip r:embed="rId7">
            <a:alphaModFix/>
          </a:blip>
          <a:srcRect/>
          <a:stretch/>
        </p:blipFill>
        <p:spPr>
          <a:xfrm>
            <a:off x="6168463" y="1843091"/>
            <a:ext cx="2617082" cy="3286327"/>
          </a:xfrm>
          <a:prstGeom prst="rect">
            <a:avLst/>
          </a:prstGeom>
          <a:noFill/>
          <a:ln w="38100">
            <a:solidFill>
              <a:srgbClr val="92D050"/>
            </a:solid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8D4B0A31-93CD-3310-1139-F8421251D597}"/>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0BD6B1A6-0069-4B4D-F4F8-18392E497787}"/>
              </a:ext>
            </a:extLst>
          </p:cNvPr>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AF8F7AD9-C151-6AFC-510B-9926515BE222}"/>
              </a:ext>
            </a:extLst>
          </p:cNvPr>
          <p:cNvSpPr txBox="1"/>
          <p:nvPr/>
        </p:nvSpPr>
        <p:spPr>
          <a:xfrm>
            <a:off x="3384392" y="5163014"/>
            <a:ext cx="2438044" cy="646331"/>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Flip Chart </a:t>
            </a:r>
            <a:endParaRPr lang="en-US" sz="3600" dirty="0"/>
          </a:p>
        </p:txBody>
      </p:sp>
      <p:sp>
        <p:nvSpPr>
          <p:cNvPr id="13" name="TextBox 12">
            <a:extLst>
              <a:ext uri="{FF2B5EF4-FFF2-40B4-BE49-F238E27FC236}">
                <a16:creationId xmlns:a16="http://schemas.microsoft.com/office/drawing/2014/main" id="{DACE5CC6-09CA-AD5D-001C-AA02F4655B23}"/>
              </a:ext>
            </a:extLst>
          </p:cNvPr>
          <p:cNvSpPr txBox="1"/>
          <p:nvPr/>
        </p:nvSpPr>
        <p:spPr>
          <a:xfrm>
            <a:off x="172563" y="5129418"/>
            <a:ext cx="3003318"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Parent </a:t>
            </a:r>
          </a:p>
          <a:p>
            <a:pPr algn="ctr"/>
            <a:r>
              <a:rPr lang="en-US" sz="3600" dirty="0">
                <a:solidFill>
                  <a:schemeClr val="dk1"/>
                </a:solidFill>
                <a:latin typeface="Caveat Brush" pitchFamily="2" charset="0"/>
                <a:ea typeface="Calibri"/>
                <a:cs typeface="Calibri"/>
                <a:sym typeface="Calibri"/>
              </a:rPr>
              <a:t>Activities Booklet </a:t>
            </a:r>
            <a:endParaRPr lang="en-US" sz="3600" dirty="0"/>
          </a:p>
        </p:txBody>
      </p:sp>
      <p:sp>
        <p:nvSpPr>
          <p:cNvPr id="22" name="TextBox 21">
            <a:extLst>
              <a:ext uri="{FF2B5EF4-FFF2-40B4-BE49-F238E27FC236}">
                <a16:creationId xmlns:a16="http://schemas.microsoft.com/office/drawing/2014/main" id="{3DF5D062-04F4-4082-27F8-77D1233560D3}"/>
              </a:ext>
            </a:extLst>
          </p:cNvPr>
          <p:cNvSpPr txBox="1"/>
          <p:nvPr/>
        </p:nvSpPr>
        <p:spPr>
          <a:xfrm>
            <a:off x="5994980" y="5129418"/>
            <a:ext cx="3122782" cy="1200329"/>
          </a:xfrm>
          <a:prstGeom prst="rect">
            <a:avLst/>
          </a:prstGeom>
          <a:noFill/>
        </p:spPr>
        <p:txBody>
          <a:bodyPr wrap="square" rtlCol="0">
            <a:spAutoFit/>
          </a:bodyPr>
          <a:lstStyle/>
          <a:p>
            <a:pPr algn="ctr"/>
            <a:r>
              <a:rPr lang="en-US" sz="3600" dirty="0">
                <a:solidFill>
                  <a:schemeClr val="dk1"/>
                </a:solidFill>
                <a:latin typeface="Caveat Brush" pitchFamily="2" charset="0"/>
                <a:ea typeface="Calibri"/>
                <a:cs typeface="Calibri"/>
                <a:sym typeface="Calibri"/>
              </a:rPr>
              <a:t>Children’s Activities Booklet </a:t>
            </a:r>
            <a:endParaRPr lang="en-US" sz="3600" dirty="0"/>
          </a:p>
        </p:txBody>
      </p:sp>
    </p:spTree>
    <p:extLst>
      <p:ext uri="{BB962C8B-B14F-4D97-AF65-F5344CB8AC3E}">
        <p14:creationId xmlns:p14="http://schemas.microsoft.com/office/powerpoint/2010/main" val="136490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2" y="221961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31" y="390495"/>
            <a:ext cx="10011453" cy="1826077"/>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Access All Breathe Materials Online! </a:t>
            </a:r>
          </a:p>
        </p:txBody>
      </p:sp>
      <p:sp>
        <p:nvSpPr>
          <p:cNvPr id="8" name="TextBox 8"/>
          <p:cNvSpPr txBox="1"/>
          <p:nvPr/>
        </p:nvSpPr>
        <p:spPr>
          <a:xfrm>
            <a:off x="0" y="2779686"/>
            <a:ext cx="8951204" cy="2823786"/>
          </a:xfrm>
          <a:prstGeom prst="rect">
            <a:avLst/>
          </a:prstGeom>
        </p:spPr>
        <p:txBody>
          <a:bodyPr wrap="square" lIns="0" tIns="0" rIns="0" bIns="0" rtlCol="0" anchor="t">
            <a:spAutoFit/>
          </a:bodyPr>
          <a:lstStyle/>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Trained partners may download materials at</a:t>
            </a:r>
          </a:p>
          <a:p>
            <a:pPr algn="ctr" defTabSz="857250">
              <a:lnSpc>
                <a:spcPts val="5405"/>
              </a:lnSpc>
              <a:buClrTx/>
            </a:pPr>
            <a:r>
              <a:rPr lang="en-US" sz="2800" b="1" u="sng" dirty="0">
                <a:solidFill>
                  <a:srgbClr val="92D050"/>
                </a:solidFill>
                <a:latin typeface="Caveat Brush" pitchFamily="2" charset="0"/>
                <a:ea typeface="Century Gothic"/>
                <a:cs typeface="Century Gothic"/>
                <a:sym typeface="Century Gothic"/>
              </a:rPr>
              <a:t> </a:t>
            </a:r>
            <a:r>
              <a:rPr lang="en-US" sz="5400" u="sng" kern="1200" dirty="0">
                <a:solidFill>
                  <a:srgbClr val="FF914D"/>
                </a:solidFill>
                <a:latin typeface="Caveat Brush" pitchFamily="2" charset="0"/>
                <a:ea typeface="+mn-ea"/>
                <a:cs typeface="+mn-cs"/>
              </a:rPr>
              <a:t>justbreathein.org/for-partners/</a:t>
            </a:r>
            <a:r>
              <a:rPr lang="en-US" sz="5400" b="1" u="sng" dirty="0">
                <a:solidFill>
                  <a:srgbClr val="92D050"/>
                </a:solidFill>
                <a:latin typeface="Caveat Brush" pitchFamily="2" charset="0"/>
                <a:ea typeface="Century Gothic"/>
                <a:cs typeface="Century Gothic"/>
                <a:sym typeface="Century Gothic"/>
              </a:rPr>
              <a:t>  </a:t>
            </a:r>
          </a:p>
          <a:p>
            <a:pPr algn="ctr" defTabSz="857250">
              <a:lnSpc>
                <a:spcPts val="5405"/>
              </a:lnSpc>
              <a:buClrTx/>
            </a:pP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40858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ONLINE BREATHE MATERIALS</a:t>
            </a:r>
          </a:p>
        </p:txBody>
      </p:sp>
      <p:pic>
        <p:nvPicPr>
          <p:cNvPr id="11" name="Google Shape;214;p13" descr="Graphical user interface&#10;&#10;Description automatically generated">
            <a:extLst>
              <a:ext uri="{FF2B5EF4-FFF2-40B4-BE49-F238E27FC236}">
                <a16:creationId xmlns:a16="http://schemas.microsoft.com/office/drawing/2014/main" id="{2C0CB3CB-72F2-A350-CFF5-E125ADF8DDA3}"/>
              </a:ext>
            </a:extLst>
          </p:cNvPr>
          <p:cNvPicPr preferRelativeResize="0"/>
          <p:nvPr/>
        </p:nvPicPr>
        <p:blipFill rotWithShape="1">
          <a:blip r:embed="rId5">
            <a:alphaModFix/>
          </a:blip>
          <a:srcRect/>
          <a:stretch/>
        </p:blipFill>
        <p:spPr>
          <a:xfrm>
            <a:off x="2353761" y="4157263"/>
            <a:ext cx="2123868" cy="2534027"/>
          </a:xfrm>
          <a:prstGeom prst="rect">
            <a:avLst/>
          </a:prstGeom>
          <a:noFill/>
          <a:ln w="38100">
            <a:solidFill>
              <a:srgbClr val="92D050"/>
            </a:solidFill>
          </a:ln>
        </p:spPr>
      </p:pic>
      <p:pic>
        <p:nvPicPr>
          <p:cNvPr id="12" name="Google Shape;224;p14" descr="A picture containing website&#10;&#10;Description automatically generated">
            <a:extLst>
              <a:ext uri="{FF2B5EF4-FFF2-40B4-BE49-F238E27FC236}">
                <a16:creationId xmlns:a16="http://schemas.microsoft.com/office/drawing/2014/main" id="{471DB400-DBFD-EC79-1676-F49F664131B9}"/>
              </a:ext>
            </a:extLst>
          </p:cNvPr>
          <p:cNvPicPr preferRelativeResize="0"/>
          <p:nvPr/>
        </p:nvPicPr>
        <p:blipFill rotWithShape="1">
          <a:blip r:embed="rId6">
            <a:alphaModFix/>
          </a:blip>
          <a:srcRect/>
          <a:stretch/>
        </p:blipFill>
        <p:spPr>
          <a:xfrm>
            <a:off x="3270820" y="1339689"/>
            <a:ext cx="2049413" cy="2534027"/>
          </a:xfrm>
          <a:prstGeom prst="rect">
            <a:avLst/>
          </a:prstGeom>
          <a:noFill/>
          <a:ln w="38100">
            <a:solidFill>
              <a:srgbClr val="92D050"/>
            </a:solidFill>
          </a:ln>
        </p:spPr>
      </p:pic>
      <p:pic>
        <p:nvPicPr>
          <p:cNvPr id="15" name="Google Shape;247;p16" descr="A picture containing text, map&#10;&#10;Description generated with very high confidence">
            <a:extLst>
              <a:ext uri="{FF2B5EF4-FFF2-40B4-BE49-F238E27FC236}">
                <a16:creationId xmlns:a16="http://schemas.microsoft.com/office/drawing/2014/main" id="{D75822F9-B1CF-801F-285C-1616D1C139EC}"/>
              </a:ext>
            </a:extLst>
          </p:cNvPr>
          <p:cNvPicPr preferRelativeResize="0"/>
          <p:nvPr/>
        </p:nvPicPr>
        <p:blipFill rotWithShape="1">
          <a:blip r:embed="rId7">
            <a:alphaModFix/>
          </a:blip>
          <a:srcRect/>
          <a:stretch/>
        </p:blipFill>
        <p:spPr>
          <a:xfrm>
            <a:off x="5685759" y="1381927"/>
            <a:ext cx="2993314" cy="1613197"/>
          </a:xfrm>
          <a:prstGeom prst="rect">
            <a:avLst/>
          </a:prstGeom>
          <a:noFill/>
          <a:ln w="41275">
            <a:solidFill>
              <a:srgbClr val="92D050"/>
            </a:solidFill>
          </a:ln>
        </p:spPr>
      </p:pic>
      <p:pic>
        <p:nvPicPr>
          <p:cNvPr id="16" name="Google Shape;201;p12" descr="Timeline&#10;&#10;Description automatically generated">
            <a:extLst>
              <a:ext uri="{FF2B5EF4-FFF2-40B4-BE49-F238E27FC236}">
                <a16:creationId xmlns:a16="http://schemas.microsoft.com/office/drawing/2014/main" id="{4E8D2D5B-38C5-1C87-7819-0EED4FE9F391}"/>
              </a:ext>
            </a:extLst>
          </p:cNvPr>
          <p:cNvPicPr preferRelativeResize="0"/>
          <p:nvPr/>
        </p:nvPicPr>
        <p:blipFill rotWithShape="1">
          <a:blip r:embed="rId8">
            <a:alphaModFix/>
          </a:blip>
          <a:srcRect/>
          <a:stretch/>
        </p:blipFill>
        <p:spPr>
          <a:xfrm>
            <a:off x="4677389" y="4180901"/>
            <a:ext cx="2123868" cy="2510389"/>
          </a:xfrm>
          <a:prstGeom prst="rect">
            <a:avLst/>
          </a:prstGeom>
          <a:noFill/>
          <a:ln w="38100">
            <a:solidFill>
              <a:srgbClr val="92D050"/>
            </a:solidFill>
          </a:ln>
        </p:spPr>
      </p:pic>
      <p:pic>
        <p:nvPicPr>
          <p:cNvPr id="17" name="Google Shape;256;p17">
            <a:extLst>
              <a:ext uri="{FF2B5EF4-FFF2-40B4-BE49-F238E27FC236}">
                <a16:creationId xmlns:a16="http://schemas.microsoft.com/office/drawing/2014/main" id="{986A1A2F-5D8B-6B1F-7DE7-5A189907390D}"/>
              </a:ext>
            </a:extLst>
          </p:cNvPr>
          <p:cNvPicPr preferRelativeResize="0"/>
          <p:nvPr/>
        </p:nvPicPr>
        <p:blipFill>
          <a:blip r:embed="rId9">
            <a:alphaModFix/>
          </a:blip>
          <a:stretch>
            <a:fillRect/>
          </a:stretch>
        </p:blipFill>
        <p:spPr>
          <a:xfrm>
            <a:off x="6966783" y="3376386"/>
            <a:ext cx="2049414" cy="2541117"/>
          </a:xfrm>
          <a:prstGeom prst="rect">
            <a:avLst/>
          </a:prstGeom>
          <a:noFill/>
          <a:ln w="38100">
            <a:solidFill>
              <a:srgbClr val="92D050"/>
            </a:solidFill>
          </a:ln>
        </p:spPr>
      </p:pic>
      <p:pic>
        <p:nvPicPr>
          <p:cNvPr id="14" name="Google Shape;234;p15" descr="Diagram, engineering drawing&#10;&#10;Description automatically generated">
            <a:extLst>
              <a:ext uri="{FF2B5EF4-FFF2-40B4-BE49-F238E27FC236}">
                <a16:creationId xmlns:a16="http://schemas.microsoft.com/office/drawing/2014/main" id="{7E5C28B6-AF73-F728-5D92-37D1BB4D75FF}"/>
              </a:ext>
            </a:extLst>
          </p:cNvPr>
          <p:cNvPicPr preferRelativeResize="0"/>
          <p:nvPr/>
        </p:nvPicPr>
        <p:blipFill rotWithShape="1">
          <a:blip r:embed="rId10">
            <a:alphaModFix/>
          </a:blip>
          <a:srcRect/>
          <a:stretch/>
        </p:blipFill>
        <p:spPr>
          <a:xfrm>
            <a:off x="127803" y="4360540"/>
            <a:ext cx="2053274" cy="1819351"/>
          </a:xfrm>
          <a:prstGeom prst="rect">
            <a:avLst/>
          </a:prstGeom>
          <a:noFill/>
          <a:ln w="38100" cap="flat" cmpd="sng">
            <a:solidFill>
              <a:srgbClr val="92D050"/>
            </a:solidFill>
            <a:prstDash val="solid"/>
            <a:round/>
            <a:headEnd type="none" w="sm" len="sm"/>
            <a:tailEnd type="none" w="sm" len="sm"/>
          </a:ln>
        </p:spPr>
      </p:pic>
      <p:pic>
        <p:nvPicPr>
          <p:cNvPr id="18" name="Google Shape;190;p11">
            <a:extLst>
              <a:ext uri="{FF2B5EF4-FFF2-40B4-BE49-F238E27FC236}">
                <a16:creationId xmlns:a16="http://schemas.microsoft.com/office/drawing/2014/main" id="{E4822830-5AB7-F05C-600D-6B34CDDA852C}"/>
              </a:ext>
            </a:extLst>
          </p:cNvPr>
          <p:cNvPicPr preferRelativeResize="0"/>
          <p:nvPr/>
        </p:nvPicPr>
        <p:blipFill rotWithShape="1">
          <a:blip r:embed="rId11">
            <a:alphaModFix/>
          </a:blip>
          <a:srcRect/>
          <a:stretch/>
        </p:blipFill>
        <p:spPr>
          <a:xfrm>
            <a:off x="-226168" y="1090360"/>
            <a:ext cx="3510172" cy="3141767"/>
          </a:xfrm>
          <a:prstGeom prst="rect">
            <a:avLst/>
          </a:prstGeom>
          <a:noFill/>
          <a:ln>
            <a:noFill/>
          </a:ln>
        </p:spPr>
      </p:pic>
      <p:sp>
        <p:nvSpPr>
          <p:cNvPr id="21" name="Freeform 9">
            <a:extLst>
              <a:ext uri="{FF2B5EF4-FFF2-40B4-BE49-F238E27FC236}">
                <a16:creationId xmlns:a16="http://schemas.microsoft.com/office/drawing/2014/main" id="{4FE1CA32-78C6-F821-9D6B-B140499EA597}"/>
              </a:ext>
            </a:extLst>
          </p:cNvPr>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 name="Freeform 13">
            <a:extLst>
              <a:ext uri="{FF2B5EF4-FFF2-40B4-BE49-F238E27FC236}">
                <a16:creationId xmlns:a16="http://schemas.microsoft.com/office/drawing/2014/main" id="{12C2ED61-F53A-3DD2-17EA-65A614CB91B9}"/>
              </a:ext>
            </a:extLst>
          </p:cNvPr>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Google Shape;538;p26">
            <a:extLst>
              <a:ext uri="{FF2B5EF4-FFF2-40B4-BE49-F238E27FC236}">
                <a16:creationId xmlns:a16="http://schemas.microsoft.com/office/drawing/2014/main" id="{D4D10EE5-7C39-C9C1-85F7-34C5C37098E6}"/>
              </a:ext>
            </a:extLst>
          </p:cNvPr>
          <p:cNvSpPr txBox="1"/>
          <p:nvPr/>
        </p:nvSpPr>
        <p:spPr>
          <a:xfrm rot="21338062">
            <a:off x="-96215" y="2929419"/>
            <a:ext cx="9240215"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F98832"/>
                </a:solidFill>
                <a:highlight>
                  <a:srgbClr val="BCEE80"/>
                </a:highlight>
                <a:latin typeface="Caveat Brush" pitchFamily="2" charset="0"/>
                <a:ea typeface="Verdana"/>
                <a:cs typeface="Verdana"/>
                <a:sym typeface="Verdana"/>
              </a:rPr>
              <a:t>Parent Handouts – Parent Worksheets – Videos – Social Media Posts – Coloring Sheets – Spanish Materials – </a:t>
            </a:r>
          </a:p>
          <a:p>
            <a:pPr marL="0" marR="0" lvl="0" indent="0" algn="ctr" rtl="0">
              <a:spcBef>
                <a:spcPts val="0"/>
              </a:spcBef>
              <a:spcAft>
                <a:spcPts val="0"/>
              </a:spcAft>
              <a:buNone/>
            </a:pPr>
            <a:r>
              <a:rPr lang="en-US" sz="3200" b="1" dirty="0">
                <a:solidFill>
                  <a:srgbClr val="F98832"/>
                </a:solidFill>
                <a:highlight>
                  <a:srgbClr val="BCEE80"/>
                </a:highlight>
                <a:latin typeface="Caveat Brush" pitchFamily="2" charset="0"/>
                <a:ea typeface="Verdana"/>
                <a:cs typeface="Verdana"/>
                <a:sym typeface="Verdana"/>
              </a:rPr>
              <a:t>Monthly E-Newsletter </a:t>
            </a:r>
            <a:endParaRPr sz="3200" dirty="0">
              <a:solidFill>
                <a:srgbClr val="F98832"/>
              </a:solidFill>
              <a:highlight>
                <a:srgbClr val="BCEE80"/>
              </a:highlight>
              <a:latin typeface="Caveat Brush" pitchFamily="2" charset="0"/>
            </a:endParaRPr>
          </a:p>
        </p:txBody>
      </p:sp>
    </p:spTree>
    <p:extLst>
      <p:ext uri="{BB962C8B-B14F-4D97-AF65-F5344CB8AC3E}">
        <p14:creationId xmlns:p14="http://schemas.microsoft.com/office/powerpoint/2010/main" val="51307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Let’s talk about your experience with the Breathe materials &amp; addressing tobacco with families…</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4134955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816733"/>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Children who are exposed to secondhand smoke…</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0027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3615" y="2770391"/>
            <a:ext cx="5596770" cy="1880387"/>
          </a:xfrm>
          <a:prstGeom prst="rect">
            <a:avLst/>
          </a:prstGeom>
        </p:spPr>
        <p:txBody>
          <a:bodyPr lIns="0" tIns="0" rIns="0" bIns="0" rtlCol="0" anchor="t">
            <a:spAutoFit/>
          </a:bodyPr>
          <a:lstStyle/>
          <a:p>
            <a:pPr algn="ctr" defTabSz="857250">
              <a:lnSpc>
                <a:spcPts val="3325"/>
              </a:lnSpc>
              <a:buClrTx/>
            </a:pPr>
            <a:r>
              <a:rPr lang="en-US" sz="6000" b="1" kern="1200" dirty="0">
                <a:solidFill>
                  <a:srgbClr val="8FDB34"/>
                </a:solidFill>
                <a:latin typeface="Caveat Brush" pitchFamily="2" charset="0"/>
                <a:ea typeface="+mn-ea"/>
                <a:cs typeface="+mn-cs"/>
              </a:rPr>
              <a:t>HEALTH ED PROS</a:t>
            </a:r>
            <a:endParaRPr lang="en-US" sz="6000" b="1" kern="1200" dirty="0">
              <a:solidFill>
                <a:srgbClr val="92D050"/>
              </a:solidFill>
              <a:latin typeface="Caveat Brush" pitchFamily="2" charset="0"/>
              <a:ea typeface="+mn-ea"/>
              <a:cs typeface="+mn-cs"/>
            </a:endParaRPr>
          </a:p>
          <a:p>
            <a:pPr algn="ctr" defTabSz="857250">
              <a:lnSpc>
                <a:spcPts val="2686"/>
              </a:lnSpc>
              <a:buClrTx/>
            </a:pPr>
            <a:endParaRPr lang="en-US" sz="5363" kern="1200" dirty="0">
              <a:solidFill>
                <a:srgbClr val="8FDB34"/>
              </a:solidFill>
              <a:latin typeface="Atma Bold"/>
              <a:ea typeface="+mn-ea"/>
              <a:cs typeface="+mn-cs"/>
            </a:endParaRPr>
          </a:p>
          <a:p>
            <a:pPr algn="ctr" defTabSz="857250">
              <a:lnSpc>
                <a:spcPts val="2686"/>
              </a:lnSpc>
              <a:buClrTx/>
            </a:pPr>
            <a:r>
              <a:rPr lang="en-US" sz="4333" kern="1200" dirty="0">
                <a:solidFill>
                  <a:srgbClr val="FF914D"/>
                </a:solidFill>
                <a:latin typeface="Caveat Brush"/>
                <a:ea typeface="+mn-ea"/>
                <a:cs typeface="+mn-cs"/>
              </a:rPr>
              <a:t>Tanya Shelburne</a:t>
            </a:r>
            <a:r>
              <a:rPr lang="en-US" sz="4333" kern="1200" dirty="0">
                <a:solidFill>
                  <a:srgbClr val="C9E265"/>
                </a:solidFill>
                <a:latin typeface="Caveat Brush"/>
                <a:ea typeface="+mn-ea"/>
                <a:cs typeface="+mn-cs"/>
              </a:rPr>
              <a:t> </a:t>
            </a:r>
            <a:r>
              <a:rPr lang="en-US" sz="4333" kern="1200" dirty="0">
                <a:solidFill>
                  <a:srgbClr val="8FDB34"/>
                </a:solidFill>
                <a:latin typeface="Caveat Brush"/>
                <a:ea typeface="+mn-ea"/>
                <a:cs typeface="+mn-cs"/>
              </a:rPr>
              <a:t>MPH, CHES</a:t>
            </a:r>
          </a:p>
          <a:p>
            <a:pPr algn="ctr" defTabSz="857250">
              <a:lnSpc>
                <a:spcPts val="2686"/>
              </a:lnSpc>
              <a:buClrTx/>
            </a:pPr>
            <a:endParaRPr lang="en-US" sz="4333" kern="1200" dirty="0">
              <a:solidFill>
                <a:srgbClr val="8FDB34"/>
              </a:solidFill>
              <a:latin typeface="Caveat Brush"/>
              <a:ea typeface="+mn-ea"/>
              <a:cs typeface="+mn-cs"/>
            </a:endParaRPr>
          </a:p>
          <a:p>
            <a:pPr algn="ctr" defTabSz="857250">
              <a:lnSpc>
                <a:spcPts val="2686"/>
              </a:lnSpc>
              <a:buClrTx/>
            </a:pPr>
            <a:r>
              <a:rPr lang="en-US" sz="4333" kern="1200" dirty="0" err="1">
                <a:solidFill>
                  <a:srgbClr val="FF914D"/>
                </a:solidFill>
                <a:latin typeface="Caveat Brush"/>
                <a:ea typeface="+mn-ea"/>
                <a:cs typeface="+mn-cs"/>
              </a:rPr>
              <a:t>Delyte</a:t>
            </a:r>
            <a:r>
              <a:rPr lang="en-US" sz="4333" kern="1200" dirty="0">
                <a:solidFill>
                  <a:srgbClr val="FF914D"/>
                </a:solidFill>
                <a:latin typeface="Caveat Brush"/>
                <a:ea typeface="+mn-ea"/>
                <a:cs typeface="+mn-cs"/>
              </a:rPr>
              <a:t> </a:t>
            </a:r>
            <a:r>
              <a:rPr lang="en-US" sz="4333" kern="1200" dirty="0" err="1">
                <a:solidFill>
                  <a:srgbClr val="FF914D"/>
                </a:solidFill>
                <a:latin typeface="Caveat Brush"/>
                <a:ea typeface="+mn-ea"/>
                <a:cs typeface="+mn-cs"/>
              </a:rPr>
              <a:t>Meardith</a:t>
            </a:r>
            <a:r>
              <a:rPr lang="en-US" sz="4333" kern="1200" dirty="0">
                <a:solidFill>
                  <a:srgbClr val="FF914D"/>
                </a:solidFill>
                <a:latin typeface="Caveat Brush"/>
                <a:ea typeface="+mn-ea"/>
                <a:cs typeface="+mn-cs"/>
              </a:rPr>
              <a:t> </a:t>
            </a:r>
            <a:r>
              <a:rPr lang="en-US" sz="4333" kern="1200" dirty="0">
                <a:solidFill>
                  <a:srgbClr val="8FDB34"/>
                </a:solidFill>
                <a:latin typeface="Caveat Brush"/>
                <a:ea typeface="+mn-ea"/>
                <a:cs typeface="+mn-cs"/>
              </a:rPr>
              <a:t>BS, CHES</a:t>
            </a:r>
          </a:p>
        </p:txBody>
      </p:sp>
      <p:sp>
        <p:nvSpPr>
          <p:cNvPr id="3" name="Freeform 3"/>
          <p:cNvSpPr/>
          <p:nvPr/>
        </p:nvSpPr>
        <p:spPr>
          <a:xfrm>
            <a:off x="0" y="105887"/>
            <a:ext cx="9144000" cy="2253738"/>
          </a:xfrm>
          <a:custGeom>
            <a:avLst/>
            <a:gdLst/>
            <a:ahLst/>
            <a:cxnLst/>
            <a:rect l="l" t="t" r="r" b="b"/>
            <a:pathLst>
              <a:path w="9753600" h="2403987">
                <a:moveTo>
                  <a:pt x="0" y="0"/>
                </a:moveTo>
                <a:lnTo>
                  <a:pt x="9753600" y="0"/>
                </a:lnTo>
                <a:lnTo>
                  <a:pt x="9753600" y="2403987"/>
                </a:lnTo>
                <a:lnTo>
                  <a:pt x="0" y="2403987"/>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725900"/>
            <a:ext cx="9144000" cy="3146991"/>
          </a:xfrm>
          <a:custGeom>
            <a:avLst/>
            <a:gdLst/>
            <a:ahLst/>
            <a:cxnLst/>
            <a:rect l="l" t="t" r="r" b="b"/>
            <a:pathLst>
              <a:path w="9753600" h="3356790">
                <a:moveTo>
                  <a:pt x="0" y="0"/>
                </a:moveTo>
                <a:lnTo>
                  <a:pt x="9753600" y="0"/>
                </a:lnTo>
                <a:lnTo>
                  <a:pt x="9753600" y="3356790"/>
                </a:lnTo>
                <a:lnTo>
                  <a:pt x="0" y="3356790"/>
                </a:lnTo>
                <a:lnTo>
                  <a:pt x="0" y="0"/>
                </a:lnTo>
                <a:close/>
              </a:path>
            </a:pathLst>
          </a:custGeom>
          <a:blipFill>
            <a:blip r:embed="rId4"/>
            <a:stretch>
              <a:fillRect t="-12853"/>
            </a:stretch>
          </a:blipFill>
        </p:spPr>
        <p:txBody>
          <a:bodyPr/>
          <a:lstStyle/>
          <a:p>
            <a:endParaRPr lang="en-US"/>
          </a:p>
        </p:txBody>
      </p:sp>
      <p:sp>
        <p:nvSpPr>
          <p:cNvPr id="5" name="Freeform 5"/>
          <p:cNvSpPr/>
          <p:nvPr/>
        </p:nvSpPr>
        <p:spPr>
          <a:xfrm rot="-5658584">
            <a:off x="128900" y="2994759"/>
            <a:ext cx="1727329" cy="1096069"/>
          </a:xfrm>
          <a:custGeom>
            <a:avLst/>
            <a:gdLst/>
            <a:ahLst/>
            <a:cxnLst/>
            <a:rect l="l" t="t" r="r" b="b"/>
            <a:pathLst>
              <a:path w="1842484" h="1169140">
                <a:moveTo>
                  <a:pt x="0" y="0"/>
                </a:moveTo>
                <a:lnTo>
                  <a:pt x="1842483" y="0"/>
                </a:lnTo>
                <a:lnTo>
                  <a:pt x="1842483" y="1169140"/>
                </a:lnTo>
                <a:lnTo>
                  <a:pt x="0" y="1169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5658584" flipH="1" flipV="1">
            <a:off x="7118108" y="3052771"/>
            <a:ext cx="1727329" cy="1096069"/>
          </a:xfrm>
          <a:custGeom>
            <a:avLst/>
            <a:gdLst/>
            <a:ahLst/>
            <a:cxnLst/>
            <a:rect l="l" t="t" r="r" b="b"/>
            <a:pathLst>
              <a:path w="1842484" h="1169140">
                <a:moveTo>
                  <a:pt x="1842483" y="1169140"/>
                </a:moveTo>
                <a:lnTo>
                  <a:pt x="0" y="1169140"/>
                </a:lnTo>
                <a:lnTo>
                  <a:pt x="0" y="0"/>
                </a:lnTo>
                <a:lnTo>
                  <a:pt x="1842483" y="0"/>
                </a:lnTo>
                <a:lnTo>
                  <a:pt x="1842483" y="116914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Tobacco Industry Marketing…</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308538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Talking to parents about tobacco…</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684789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0" y="821308"/>
            <a:ext cx="9144000" cy="1134028"/>
          </a:xfrm>
          <a:prstGeom prst="rect">
            <a:avLst/>
          </a:prstGeom>
        </p:spPr>
        <p:txBody>
          <a:bodyPr wrap="square" lIns="0" tIns="0" rIns="0" bIns="0" rtlCol="0" anchor="t">
            <a:spAutoFit/>
          </a:bodyPr>
          <a:lstStyle/>
          <a:p>
            <a:pPr algn="ctr" defTabSz="857250">
              <a:lnSpc>
                <a:spcPts val="4400"/>
              </a:lnSpc>
              <a:buClrTx/>
            </a:pPr>
            <a:r>
              <a:rPr lang="en-US" sz="8800" kern="1200" dirty="0">
                <a:solidFill>
                  <a:srgbClr val="FF914D"/>
                </a:solidFill>
                <a:latin typeface="Caveat Brush" pitchFamily="2" charset="0"/>
                <a:ea typeface="+mn-ea"/>
                <a:cs typeface="+mn-cs"/>
              </a:rPr>
              <a:t>IN JUST ONE WORD</a:t>
            </a:r>
          </a:p>
          <a:p>
            <a:pPr algn="ctr" defTabSz="857250">
              <a:lnSpc>
                <a:spcPts val="4400"/>
              </a:lnSpc>
              <a:buClrTx/>
            </a:pPr>
            <a:r>
              <a:rPr lang="en-US" sz="4000" kern="1200" dirty="0">
                <a:solidFill>
                  <a:srgbClr val="FF914D"/>
                </a:solidFill>
                <a:latin typeface="Caveat Brush" pitchFamily="2" charset="0"/>
                <a:ea typeface="+mn-ea"/>
                <a:cs typeface="+mn-cs"/>
              </a:rPr>
              <a:t>(or maybe a short phrase)</a:t>
            </a:r>
          </a:p>
        </p:txBody>
      </p:sp>
      <p:sp>
        <p:nvSpPr>
          <p:cNvPr id="8" name="TextBox 8"/>
          <p:cNvSpPr txBox="1"/>
          <p:nvPr/>
        </p:nvSpPr>
        <p:spPr>
          <a:xfrm>
            <a:off x="187836" y="2366882"/>
            <a:ext cx="8768324" cy="2124236"/>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My role in tobacco education…</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981181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PARENT SURVEYS</a:t>
            </a:r>
          </a:p>
        </p:txBody>
      </p:sp>
      <p:sp>
        <p:nvSpPr>
          <p:cNvPr id="11" name="TextBox 11"/>
          <p:cNvSpPr txBox="1"/>
          <p:nvPr/>
        </p:nvSpPr>
        <p:spPr>
          <a:xfrm>
            <a:off x="448980" y="1374490"/>
            <a:ext cx="8443853" cy="5764976"/>
          </a:xfrm>
          <a:prstGeom prst="rect">
            <a:avLst/>
          </a:prstGeom>
        </p:spPr>
        <p:txBody>
          <a:bodyPr wrap="square" lIns="0" tIns="0" rIns="0" bIns="0" rtlCol="0" anchor="t">
            <a:spAutoFit/>
          </a:bodyPr>
          <a:lstStyle/>
          <a:p>
            <a:pPr defTabSz="857250">
              <a:lnSpc>
                <a:spcPts val="4560"/>
              </a:lnSpc>
              <a:buClrTx/>
            </a:pPr>
            <a:r>
              <a:rPr lang="en-US" sz="3200" kern="1200" dirty="0">
                <a:latin typeface="Caveat Brush" pitchFamily="2" charset="0"/>
                <a:ea typeface="+mn-ea"/>
                <a:cs typeface="+mn-cs"/>
              </a:rPr>
              <a:t>Help us collect meaningful data, improve the Breathe program, and get another opportunity to bring up the topic of tobacco with our </a:t>
            </a:r>
            <a:r>
              <a:rPr lang="en-US" sz="3200" kern="1200" dirty="0">
                <a:solidFill>
                  <a:srgbClr val="F98832"/>
                </a:solidFill>
                <a:latin typeface="Caveat Brush" pitchFamily="2" charset="0"/>
                <a:ea typeface="+mn-ea"/>
                <a:cs typeface="+mn-cs"/>
              </a:rPr>
              <a:t>parent surveys!</a:t>
            </a:r>
          </a:p>
          <a:p>
            <a:pPr marL="594360" lvl="6" indent="-301752" defTabSz="857250">
              <a:lnSpc>
                <a:spcPts val="4560"/>
              </a:lnSpc>
              <a:buClrTx/>
              <a:buFont typeface="Arial" panose="020B0604020202020204" pitchFamily="34" charset="0"/>
              <a:buChar char="•"/>
            </a:pPr>
            <a:r>
              <a:rPr lang="en-US" sz="2800" kern="1200" dirty="0">
                <a:latin typeface="Caveat Brush" pitchFamily="2" charset="0"/>
                <a:ea typeface="+mn-ea"/>
                <a:cs typeface="+mn-cs"/>
              </a:rPr>
              <a:t>Hard copies or online​</a:t>
            </a:r>
          </a:p>
          <a:p>
            <a:pPr marL="594360" lvl="6" indent="-301752" defTabSz="857250">
              <a:lnSpc>
                <a:spcPts val="4560"/>
              </a:lnSpc>
              <a:buClrTx/>
              <a:buFont typeface="Arial" panose="020B0604020202020204" pitchFamily="34" charset="0"/>
              <a:buChar char="•"/>
            </a:pPr>
            <a:r>
              <a:rPr lang="en-US" sz="2800" kern="1200" dirty="0">
                <a:latin typeface="Caveat Brush" pitchFamily="2" charset="0"/>
                <a:ea typeface="+mn-ea"/>
                <a:cs typeface="+mn-cs"/>
              </a:rPr>
              <a:t>Parents who complete the survey (and provide contact info) entered in quarterly drawing for </a:t>
            </a:r>
            <a:r>
              <a:rPr lang="en-US" sz="2800" kern="1200" dirty="0">
                <a:solidFill>
                  <a:srgbClr val="F98832"/>
                </a:solidFill>
                <a:latin typeface="Caveat Brush" pitchFamily="2" charset="0"/>
                <a:ea typeface="+mn-ea"/>
                <a:cs typeface="+mn-cs"/>
              </a:rPr>
              <a:t>$50 Walmart gift card!</a:t>
            </a:r>
          </a:p>
          <a:p>
            <a:pPr marL="594360" lvl="6" indent="-301752" defTabSz="857250">
              <a:lnSpc>
                <a:spcPts val="4560"/>
              </a:lnSpc>
              <a:buClrTx/>
              <a:buFont typeface="Arial" panose="020B0604020202020204" pitchFamily="34" charset="0"/>
              <a:buChar char="•"/>
            </a:pPr>
            <a:r>
              <a:rPr lang="en-US" sz="2800" kern="1200" dirty="0">
                <a:latin typeface="Caveat Brush" pitchFamily="2" charset="0"/>
                <a:ea typeface="+mn-ea"/>
                <a:cs typeface="+mn-cs"/>
              </a:rPr>
              <a:t>Follow up support offered to those who request help quitting.</a:t>
            </a:r>
          </a:p>
          <a:p>
            <a:pPr marL="594360" lvl="6" indent="-301752" defTabSz="857250">
              <a:lnSpc>
                <a:spcPts val="4560"/>
              </a:lnSpc>
              <a:buClrTx/>
              <a:buFont typeface="Arial" panose="020B0604020202020204" pitchFamily="34" charset="0"/>
              <a:buChar char="•"/>
            </a:pPr>
            <a:r>
              <a:rPr lang="en-US" sz="2800" kern="1200" dirty="0">
                <a:latin typeface="Caveat Brush" pitchFamily="2" charset="0"/>
                <a:ea typeface="+mn-ea"/>
                <a:cs typeface="+mn-cs"/>
              </a:rPr>
              <a:t>Details and links at justbreathein.org/for-partners/  </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2084807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5" y="3622166"/>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8" y="259672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QUESTIONS?? </a:t>
            </a:r>
          </a:p>
        </p:txBody>
      </p:sp>
      <p:sp>
        <p:nvSpPr>
          <p:cNvPr id="9" name="Freeform 13">
            <a:extLst>
              <a:ext uri="{FF2B5EF4-FFF2-40B4-BE49-F238E27FC236}">
                <a16:creationId xmlns:a16="http://schemas.microsoft.com/office/drawing/2014/main" id="{36CD278D-4043-AC86-7467-02A7F65D488D}"/>
              </a:ext>
            </a:extLst>
          </p:cNvPr>
          <p:cNvSpPr/>
          <p:nvPr/>
        </p:nvSpPr>
        <p:spPr>
          <a:xfrm rot="11118875">
            <a:off x="7136234" y="-124684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866EB045-AFD7-C773-9D8B-32BF7DF0A5BB}"/>
              </a:ext>
            </a:extLst>
          </p:cNvPr>
          <p:cNvSpPr/>
          <p:nvPr/>
        </p:nvSpPr>
        <p:spPr>
          <a:xfrm>
            <a:off x="8449650" y="73804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E2490254-8087-F447-EB60-62407DDA480B}"/>
              </a:ext>
            </a:extLst>
          </p:cNvPr>
          <p:cNvSpPr/>
          <p:nvPr/>
        </p:nvSpPr>
        <p:spPr>
          <a:xfrm rot="7639464">
            <a:off x="-910711" y="-113330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F5008D5E-0237-F365-36EB-E2D998B7FDF5}"/>
              </a:ext>
            </a:extLst>
          </p:cNvPr>
          <p:cNvSpPr/>
          <p:nvPr/>
        </p:nvSpPr>
        <p:spPr>
          <a:xfrm>
            <a:off x="1195184" y="161157"/>
            <a:ext cx="526936"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3544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54217" y="5806816"/>
            <a:ext cx="591126" cy="719538"/>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644399" y="5767260"/>
            <a:ext cx="1439482" cy="928053"/>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6166585"/>
            <a:ext cx="407721" cy="423333"/>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6" y="1410952"/>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6" name="Freeform 6"/>
          <p:cNvSpPr/>
          <p:nvPr/>
        </p:nvSpPr>
        <p:spPr>
          <a:xfrm>
            <a:off x="91441" y="1437741"/>
            <a:ext cx="5206394" cy="5206394"/>
          </a:xfrm>
          <a:custGeom>
            <a:avLst/>
            <a:gdLst/>
            <a:ahLst/>
            <a:cxnLst/>
            <a:rect l="l" t="t" r="r" b="b"/>
            <a:pathLst>
              <a:path w="5553487" h="5553487">
                <a:moveTo>
                  <a:pt x="0" y="0"/>
                </a:moveTo>
                <a:lnTo>
                  <a:pt x="5553487" y="0"/>
                </a:lnTo>
                <a:lnTo>
                  <a:pt x="5553487" y="5553487"/>
                </a:lnTo>
                <a:lnTo>
                  <a:pt x="0" y="5553487"/>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433727" y="334265"/>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BREATHE TRAINING </a:t>
            </a:r>
          </a:p>
        </p:txBody>
      </p:sp>
      <p:sp>
        <p:nvSpPr>
          <p:cNvPr id="8" name="TextBox 8"/>
          <p:cNvSpPr txBox="1"/>
          <p:nvPr/>
        </p:nvSpPr>
        <p:spPr>
          <a:xfrm>
            <a:off x="5182403" y="2311997"/>
            <a:ext cx="3870156" cy="3426515"/>
          </a:xfrm>
          <a:prstGeom prst="rect">
            <a:avLst/>
          </a:prstGeom>
        </p:spPr>
        <p:txBody>
          <a:bodyPr wrap="square" lIns="0" tIns="0" rIns="0" bIns="0" rtlCol="0" anchor="t">
            <a:spAutoFit/>
          </a:bodyPr>
          <a:lstStyle/>
          <a:p>
            <a:pPr algn="ctr" defTabSz="857250">
              <a:lnSpc>
                <a:spcPts val="5405"/>
              </a:lnSpc>
              <a:buClrTx/>
            </a:pPr>
            <a:r>
              <a:rPr lang="en-US" sz="6756" kern="1200" dirty="0">
                <a:solidFill>
                  <a:srgbClr val="8FDB34"/>
                </a:solidFill>
                <a:latin typeface="Caveat Brush"/>
                <a:ea typeface="+mn-ea"/>
                <a:cs typeface="+mn-cs"/>
              </a:rPr>
              <a:t>USE THE QR CODE</a:t>
            </a:r>
          </a:p>
          <a:p>
            <a:pPr algn="ctr" defTabSz="857250">
              <a:lnSpc>
                <a:spcPts val="5405"/>
              </a:lnSpc>
              <a:buClrTx/>
            </a:pPr>
            <a:r>
              <a:rPr lang="en-US" sz="6756" kern="1200" dirty="0">
                <a:solidFill>
                  <a:srgbClr val="FF914D"/>
                </a:solidFill>
                <a:latin typeface="Caveat Brush"/>
                <a:ea typeface="+mn-ea"/>
                <a:cs typeface="+mn-cs"/>
              </a:rPr>
              <a:t>to take the </a:t>
            </a:r>
          </a:p>
          <a:p>
            <a:pPr algn="ctr" defTabSz="857250">
              <a:lnSpc>
                <a:spcPts val="4955"/>
              </a:lnSpc>
              <a:buClrTx/>
            </a:pPr>
            <a:r>
              <a:rPr lang="en-US" sz="6193" kern="1200" dirty="0">
                <a:solidFill>
                  <a:srgbClr val="FF914D"/>
                </a:solidFill>
                <a:latin typeface="Caveat Brush"/>
                <a:ea typeface="+mn-ea"/>
                <a:cs typeface="+mn-cs"/>
              </a:rPr>
              <a:t>POST- ASSESSMENT</a:t>
            </a:r>
          </a:p>
        </p:txBody>
      </p:sp>
      <p:sp>
        <p:nvSpPr>
          <p:cNvPr id="10" name="TextBox 9">
            <a:extLst>
              <a:ext uri="{FF2B5EF4-FFF2-40B4-BE49-F238E27FC236}">
                <a16:creationId xmlns:a16="http://schemas.microsoft.com/office/drawing/2014/main" id="{88AD5F51-73FB-35D1-D13F-C1DA5C99FBA6}"/>
              </a:ext>
            </a:extLst>
          </p:cNvPr>
          <p:cNvSpPr txBox="1"/>
          <p:nvPr/>
        </p:nvSpPr>
        <p:spPr>
          <a:xfrm>
            <a:off x="5181085" y="1708807"/>
            <a:ext cx="3962915" cy="461665"/>
          </a:xfrm>
          <a:prstGeom prst="rect">
            <a:avLst/>
          </a:prstGeom>
          <a:noFill/>
        </p:spPr>
        <p:txBody>
          <a:bodyPr wrap="square">
            <a:spAutoFit/>
          </a:bodyPr>
          <a:lstStyle/>
          <a:p>
            <a:pPr algn="ctr"/>
            <a:r>
              <a:rPr lang="en-US" sz="2400" dirty="0">
                <a:latin typeface="Caveat Brush" pitchFamily="2" charset="77"/>
              </a:rPr>
              <a:t>“BREATHE REFRESHER”</a:t>
            </a:r>
          </a:p>
        </p:txBody>
      </p:sp>
    </p:spTree>
    <p:extLst>
      <p:ext uri="{BB962C8B-B14F-4D97-AF65-F5344CB8AC3E}">
        <p14:creationId xmlns:p14="http://schemas.microsoft.com/office/powerpoint/2010/main" val="39285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1053883"/>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PICK UP MATERIALS </a:t>
            </a:r>
          </a:p>
        </p:txBody>
      </p:sp>
      <p:sp>
        <p:nvSpPr>
          <p:cNvPr id="8" name="TextBox 8"/>
          <p:cNvSpPr txBox="1"/>
          <p:nvPr/>
        </p:nvSpPr>
        <p:spPr>
          <a:xfrm>
            <a:off x="612615" y="2051974"/>
            <a:ext cx="8338589" cy="2794739"/>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Expect 1-Month </a:t>
            </a:r>
          </a:p>
          <a:p>
            <a:pPr algn="ctr" defTabSz="857250">
              <a:lnSpc>
                <a:spcPts val="5405"/>
              </a:lnSpc>
              <a:buClrTx/>
            </a:pPr>
            <a:r>
              <a:rPr lang="en-US" sz="5400" b="1" dirty="0">
                <a:solidFill>
                  <a:srgbClr val="92D050"/>
                </a:solidFill>
                <a:latin typeface="Caveat Brush" pitchFamily="2" charset="0"/>
                <a:ea typeface="Century Gothic"/>
                <a:cs typeface="Century Gothic"/>
                <a:sym typeface="Century Gothic"/>
              </a:rPr>
              <a:t>Post Training Survey from</a:t>
            </a:r>
            <a:br>
              <a:rPr lang="en-US" sz="5400" b="1" u="sng" dirty="0">
                <a:solidFill>
                  <a:srgbClr val="92D050"/>
                </a:solidFill>
                <a:latin typeface="Caveat Brush" pitchFamily="2" charset="0"/>
                <a:ea typeface="Century Gothic"/>
                <a:cs typeface="Century Gothic"/>
                <a:sym typeface="Century Gothic"/>
              </a:rPr>
            </a:br>
            <a:r>
              <a:rPr lang="en-US" sz="5400" u="sng" kern="1200" dirty="0">
                <a:solidFill>
                  <a:srgbClr val="FF914D"/>
                </a:solidFill>
                <a:latin typeface="Caveat Brush" pitchFamily="2" charset="0"/>
                <a:ea typeface="+mn-ea"/>
                <a:cs typeface="+mn-cs"/>
              </a:rPr>
              <a:t>JustBreatheIndiana@gmail.com</a:t>
            </a:r>
            <a:endParaRPr lang="en-US" sz="6193" u="sng" kern="1200" dirty="0">
              <a:solidFill>
                <a:srgbClr val="FF914D"/>
              </a:solidFill>
              <a:latin typeface="Caveat Brush"/>
              <a:ea typeface="+mn-ea"/>
              <a:cs typeface="+mn-cs"/>
            </a:endParaRPr>
          </a:p>
        </p:txBody>
      </p:sp>
    </p:spTree>
    <p:extLst>
      <p:ext uri="{BB962C8B-B14F-4D97-AF65-F5344CB8AC3E}">
        <p14:creationId xmlns:p14="http://schemas.microsoft.com/office/powerpoint/2010/main" val="2040034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THANK YOU!!</a:t>
            </a:r>
          </a:p>
        </p:txBody>
      </p:sp>
      <p:sp>
        <p:nvSpPr>
          <p:cNvPr id="11" name="TextBox 11"/>
          <p:cNvSpPr txBox="1"/>
          <p:nvPr/>
        </p:nvSpPr>
        <p:spPr>
          <a:xfrm>
            <a:off x="14461" y="1524081"/>
            <a:ext cx="9144000" cy="4815998"/>
          </a:xfrm>
          <a:prstGeom prst="rect">
            <a:avLst/>
          </a:prstGeom>
        </p:spPr>
        <p:txBody>
          <a:bodyPr wrap="square" lIns="0" tIns="0" rIns="0" bIns="0" rtlCol="0" anchor="t">
            <a:spAutoFit/>
          </a:bodyPr>
          <a:lstStyle/>
          <a:p>
            <a:pPr algn="ctr" defTabSz="857250">
              <a:lnSpc>
                <a:spcPts val="4200"/>
              </a:lnSpc>
              <a:buClrTx/>
            </a:pPr>
            <a:r>
              <a:rPr lang="en-US" sz="4000" kern="1200" dirty="0">
                <a:latin typeface="Caveat Brush" pitchFamily="2" charset="0"/>
                <a:ea typeface="+mn-ea"/>
                <a:cs typeface="+mn-cs"/>
              </a:rPr>
              <a:t>Tanya Shelburne, Project Manager</a:t>
            </a:r>
          </a:p>
          <a:p>
            <a:pPr algn="ctr" defTabSz="857250">
              <a:lnSpc>
                <a:spcPts val="4200"/>
              </a:lnSpc>
              <a:buClrTx/>
            </a:pPr>
            <a:r>
              <a:rPr lang="en-US" sz="3257" kern="1200" dirty="0">
                <a:solidFill>
                  <a:srgbClr val="92D050"/>
                </a:solidFill>
                <a:latin typeface="Caveat Brush" pitchFamily="2" charset="0"/>
                <a:ea typeface="+mn-ea"/>
                <a:cs typeface="+mn-cs"/>
                <a:hlinkClick r:id="rId13">
                  <a:extLst>
                    <a:ext uri="{A12FA001-AC4F-418D-AE19-62706E023703}">
                      <ahyp:hlinkClr xmlns:ahyp="http://schemas.microsoft.com/office/drawing/2018/hyperlinkcolor" val="tx"/>
                    </a:ext>
                  </a:extLst>
                </a:hlinkClick>
              </a:rPr>
              <a:t>tanyas@healthedpros.org</a:t>
            </a:r>
            <a:r>
              <a:rPr lang="en-US" sz="3257" kern="1200" dirty="0">
                <a:solidFill>
                  <a:srgbClr val="92D050"/>
                </a:solidFill>
                <a:latin typeface="Caveat Brush" pitchFamily="2" charset="0"/>
                <a:ea typeface="+mn-ea"/>
                <a:cs typeface="+mn-cs"/>
              </a:rPr>
              <a:t>  </a:t>
            </a:r>
          </a:p>
          <a:p>
            <a:pPr algn="ctr" defTabSz="857250">
              <a:lnSpc>
                <a:spcPts val="4200"/>
              </a:lnSpc>
              <a:buClrTx/>
            </a:pPr>
            <a:r>
              <a:rPr lang="en-US" sz="3257" kern="1200" dirty="0">
                <a:latin typeface="Caveat Brush" pitchFamily="2" charset="0"/>
                <a:ea typeface="+mn-ea"/>
                <a:cs typeface="+mn-cs"/>
              </a:rPr>
              <a:t>317-902-4505</a:t>
            </a:r>
            <a:br>
              <a:rPr lang="en-US" sz="3257" kern="1200" dirty="0">
                <a:latin typeface="Caveat Brush" pitchFamily="2" charset="0"/>
                <a:ea typeface="+mn-ea"/>
                <a:cs typeface="+mn-cs"/>
              </a:rPr>
            </a:br>
            <a:endParaRPr lang="en-US" sz="2000" kern="1200" dirty="0">
              <a:latin typeface="Caveat Brush" pitchFamily="2" charset="0"/>
              <a:ea typeface="+mn-ea"/>
              <a:cs typeface="+mn-cs"/>
            </a:endParaRPr>
          </a:p>
          <a:p>
            <a:pPr algn="ctr" defTabSz="857250">
              <a:lnSpc>
                <a:spcPts val="4200"/>
              </a:lnSpc>
              <a:buClrTx/>
            </a:pPr>
            <a:r>
              <a:rPr lang="en-US" sz="4000" kern="1200" dirty="0" err="1">
                <a:latin typeface="Caveat Brush" pitchFamily="2" charset="0"/>
                <a:ea typeface="+mn-ea"/>
                <a:cs typeface="+mn-cs"/>
              </a:rPr>
              <a:t>Delyte</a:t>
            </a:r>
            <a:r>
              <a:rPr lang="en-US" sz="4000" kern="1200" dirty="0">
                <a:latin typeface="Caveat Brush" pitchFamily="2" charset="0"/>
                <a:ea typeface="+mn-ea"/>
                <a:cs typeface="+mn-cs"/>
              </a:rPr>
              <a:t> </a:t>
            </a:r>
            <a:r>
              <a:rPr lang="en-US" sz="4000" kern="1200" dirty="0" err="1">
                <a:latin typeface="Caveat Brush" pitchFamily="2" charset="0"/>
                <a:ea typeface="+mn-ea"/>
                <a:cs typeface="+mn-cs"/>
              </a:rPr>
              <a:t>Meardith</a:t>
            </a:r>
            <a:r>
              <a:rPr lang="en-US" sz="4000" kern="1200" dirty="0">
                <a:latin typeface="Caveat Brush" pitchFamily="2" charset="0"/>
                <a:ea typeface="+mn-ea"/>
                <a:cs typeface="+mn-cs"/>
              </a:rPr>
              <a:t>, Tobacco Control Specialist</a:t>
            </a:r>
          </a:p>
          <a:p>
            <a:pPr algn="ctr" defTabSz="857250">
              <a:lnSpc>
                <a:spcPts val="4200"/>
              </a:lnSpc>
              <a:buClrTx/>
            </a:pPr>
            <a:r>
              <a:rPr lang="en-US" sz="3257" kern="1200" dirty="0">
                <a:solidFill>
                  <a:srgbClr val="92D050"/>
                </a:solidFill>
                <a:latin typeface="Caveat Brush" pitchFamily="2" charset="0"/>
                <a:ea typeface="+mn-ea"/>
                <a:cs typeface="+mn-cs"/>
                <a:hlinkClick r:id="rId14">
                  <a:extLst>
                    <a:ext uri="{A12FA001-AC4F-418D-AE19-62706E023703}">
                      <ahyp:hlinkClr xmlns:ahyp="http://schemas.microsoft.com/office/drawing/2018/hyperlinkcolor" val="tx"/>
                    </a:ext>
                  </a:extLst>
                </a:hlinkClick>
              </a:rPr>
              <a:t>delytem@healthedpros.org</a:t>
            </a:r>
            <a:r>
              <a:rPr lang="en-US" sz="3257" kern="1200" dirty="0">
                <a:solidFill>
                  <a:srgbClr val="92D050"/>
                </a:solidFill>
                <a:latin typeface="Caveat Brush" pitchFamily="2" charset="0"/>
                <a:ea typeface="+mn-ea"/>
                <a:cs typeface="+mn-cs"/>
              </a:rPr>
              <a:t> </a:t>
            </a:r>
          </a:p>
          <a:p>
            <a:pPr algn="ctr" defTabSz="857250">
              <a:lnSpc>
                <a:spcPts val="4200"/>
              </a:lnSpc>
              <a:buClrTx/>
            </a:pPr>
            <a:r>
              <a:rPr lang="en-US" sz="3257" kern="1200" dirty="0">
                <a:latin typeface="Caveat Brush" pitchFamily="2" charset="0"/>
                <a:ea typeface="+mn-ea"/>
                <a:cs typeface="+mn-cs"/>
              </a:rPr>
              <a:t>330-469-4007</a:t>
            </a:r>
          </a:p>
          <a:p>
            <a:pPr defTabSz="857250">
              <a:lnSpc>
                <a:spcPts val="4560"/>
              </a:lnSpc>
              <a:buClrTx/>
            </a:pPr>
            <a:endParaRPr lang="en-US" sz="3257" kern="1200" dirty="0">
              <a:latin typeface="Caveat Brush" pitchFamily="2" charset="0"/>
              <a:ea typeface="+mn-ea"/>
              <a:cs typeface="+mn-cs"/>
            </a:endParaRPr>
          </a:p>
          <a:p>
            <a:pPr defTabSz="857250">
              <a:lnSpc>
                <a:spcPts val="3904"/>
              </a:lnSpc>
              <a:buClrTx/>
            </a:pPr>
            <a:endParaRPr lang="en-US" sz="2765" kern="1200" dirty="0">
              <a:latin typeface="Atma"/>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3" name="Google Shape;690;p79">
            <a:extLst>
              <a:ext uri="{FF2B5EF4-FFF2-40B4-BE49-F238E27FC236}">
                <a16:creationId xmlns:a16="http://schemas.microsoft.com/office/drawing/2014/main" id="{02DE1A7E-5088-5E77-ED35-6D362458DF84}"/>
              </a:ext>
            </a:extLst>
          </p:cNvPr>
          <p:cNvPicPr preferRelativeResize="0"/>
          <p:nvPr/>
        </p:nvPicPr>
        <p:blipFill rotWithShape="1">
          <a:blip r:embed="rId17">
            <a:alphaModFix/>
          </a:blip>
          <a:srcRect/>
          <a:stretch/>
        </p:blipFill>
        <p:spPr>
          <a:xfrm>
            <a:off x="863303" y="5158682"/>
            <a:ext cx="2052638" cy="1028700"/>
          </a:xfrm>
          <a:prstGeom prst="rect">
            <a:avLst/>
          </a:prstGeom>
          <a:noFill/>
          <a:ln>
            <a:noFill/>
          </a:ln>
        </p:spPr>
      </p:pic>
      <p:pic>
        <p:nvPicPr>
          <p:cNvPr id="12" name="Google Shape;692;p79">
            <a:extLst>
              <a:ext uri="{FF2B5EF4-FFF2-40B4-BE49-F238E27FC236}">
                <a16:creationId xmlns:a16="http://schemas.microsoft.com/office/drawing/2014/main" id="{79623499-50D3-95F9-3A07-781D55FDE910}"/>
              </a:ext>
            </a:extLst>
          </p:cNvPr>
          <p:cNvPicPr preferRelativeResize="0"/>
          <p:nvPr/>
        </p:nvPicPr>
        <p:blipFill rotWithShape="1">
          <a:blip r:embed="rId18">
            <a:alphaModFix/>
          </a:blip>
          <a:srcRect/>
          <a:stretch/>
        </p:blipFill>
        <p:spPr>
          <a:xfrm>
            <a:off x="3162300" y="5572125"/>
            <a:ext cx="2819400" cy="1200150"/>
          </a:xfrm>
          <a:prstGeom prst="rect">
            <a:avLst/>
          </a:prstGeom>
          <a:noFill/>
          <a:ln>
            <a:noFill/>
          </a:ln>
        </p:spPr>
      </p:pic>
      <p:pic>
        <p:nvPicPr>
          <p:cNvPr id="14" name="Picture 13" descr="Health: Intranet: News &amp; Events">
            <a:extLst>
              <a:ext uri="{FF2B5EF4-FFF2-40B4-BE49-F238E27FC236}">
                <a16:creationId xmlns:a16="http://schemas.microsoft.com/office/drawing/2014/main" id="{291EF61D-132C-BD08-44CD-E4DF53A3E8B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06822" y="5189600"/>
            <a:ext cx="1976437" cy="98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12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742768" y="352597"/>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GUIDELINES FOR VIRTUAL TRAINING </a:t>
            </a:r>
          </a:p>
        </p:txBody>
      </p:sp>
      <p:sp>
        <p:nvSpPr>
          <p:cNvPr id="12" name="TextBox 12"/>
          <p:cNvSpPr txBox="1"/>
          <p:nvPr/>
        </p:nvSpPr>
        <p:spPr>
          <a:xfrm>
            <a:off x="897595" y="1541374"/>
            <a:ext cx="8009222" cy="4415952"/>
          </a:xfrm>
          <a:prstGeom prst="rect">
            <a:avLst/>
          </a:prstGeom>
        </p:spPr>
        <p:txBody>
          <a:bodyPr lIns="0" tIns="0" rIns="0" bIns="0" rtlCol="0" anchor="t">
            <a:spAutoFit/>
          </a:bodyPr>
          <a:lstStyle/>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Training is being recorded</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Keep video on</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Mute yourself when not speaking</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Rename yourself, if necessary</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Minimize distractions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Stay for entire training (60 minutes)</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Interact!!! (pre/post assessments, chat box, unmute)</a:t>
            </a:r>
            <a:endParaRPr lang="en-US" sz="3200" dirty="0">
              <a:latin typeface="Caveat Brush" pitchFamily="2" charset="0"/>
            </a:endParaRPr>
          </a:p>
          <a:p>
            <a:pPr marL="342900" indent="-342900">
              <a:buClr>
                <a:schemeClr val="dk1"/>
              </a:buClr>
              <a:buSzPts val="2800"/>
              <a:buFont typeface="Arial"/>
              <a:buChar char="•"/>
            </a:pPr>
            <a:r>
              <a:rPr lang="en-US" sz="3200" dirty="0">
                <a:solidFill>
                  <a:schemeClr val="dk1"/>
                </a:solidFill>
                <a:latin typeface="Caveat Brush" pitchFamily="2" charset="0"/>
                <a:ea typeface="Calibri"/>
                <a:cs typeface="Calibri"/>
                <a:sym typeface="Calibri"/>
              </a:rPr>
              <a:t>Notify co-host if you have issues </a:t>
            </a:r>
            <a:endParaRPr lang="en-US" sz="3200" dirty="0">
              <a:latin typeface="Caveat Brush" pitchFamily="2" charset="0"/>
            </a:endParaRPr>
          </a:p>
          <a:p>
            <a:pPr marL="298549" lvl="1" defTabSz="857250">
              <a:lnSpc>
                <a:spcPts val="3871"/>
              </a:lnSpc>
              <a:buClrTx/>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95649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TIME TO DE-STRESS! </a:t>
            </a:r>
          </a:p>
        </p:txBody>
      </p:sp>
      <p:sp>
        <p:nvSpPr>
          <p:cNvPr id="12" name="TextBox 12"/>
          <p:cNvSpPr txBox="1"/>
          <p:nvPr/>
        </p:nvSpPr>
        <p:spPr>
          <a:xfrm>
            <a:off x="14460" y="1864402"/>
            <a:ext cx="9129539" cy="1102610"/>
          </a:xfrm>
          <a:prstGeom prst="rect">
            <a:avLst/>
          </a:prstGeom>
        </p:spPr>
        <p:txBody>
          <a:bodyPr wrap="square" lIns="0" tIns="0" rIns="0" bIns="0" rtlCol="0" anchor="t">
            <a:spAutoFit/>
          </a:bodyPr>
          <a:lstStyle/>
          <a:p>
            <a:pPr algn="ctr">
              <a:buClr>
                <a:schemeClr val="dk1"/>
              </a:buClr>
              <a:buSzPts val="2800"/>
            </a:pPr>
            <a:r>
              <a:rPr lang="en-US" sz="4400" dirty="0">
                <a:solidFill>
                  <a:srgbClr val="BCEE80"/>
                </a:solidFill>
                <a:latin typeface="Caveat Brush" pitchFamily="2" charset="0"/>
                <a:ea typeface="Calibri"/>
                <a:cs typeface="Calibri"/>
                <a:sym typeface="Calibri"/>
              </a:rPr>
              <a:t>What worries are weighing on you?</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 name="TextBox 12">
            <a:extLst>
              <a:ext uri="{FF2B5EF4-FFF2-40B4-BE49-F238E27FC236}">
                <a16:creationId xmlns:a16="http://schemas.microsoft.com/office/drawing/2014/main" id="{5E215287-8658-EE79-2672-5BB92F1EC433}"/>
              </a:ext>
            </a:extLst>
          </p:cNvPr>
          <p:cNvSpPr txBox="1"/>
          <p:nvPr/>
        </p:nvSpPr>
        <p:spPr>
          <a:xfrm>
            <a:off x="0" y="2736734"/>
            <a:ext cx="9144000" cy="2333716"/>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6"/>
                </a:solidFill>
                <a:latin typeface="Caveat Brush" pitchFamily="2" charset="0"/>
                <a:ea typeface="Calibri"/>
                <a:cs typeface="Calibri"/>
                <a:sym typeface="Calibri"/>
              </a:rPr>
              <a:t>What are healthy ways you like to de-stress?</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1" name="TextBox 12">
            <a:extLst>
              <a:ext uri="{FF2B5EF4-FFF2-40B4-BE49-F238E27FC236}">
                <a16:creationId xmlns:a16="http://schemas.microsoft.com/office/drawing/2014/main" id="{FC09F727-BC37-33FD-3860-44A6EE3B9E7B}"/>
              </a:ext>
            </a:extLst>
          </p:cNvPr>
          <p:cNvSpPr txBox="1"/>
          <p:nvPr/>
        </p:nvSpPr>
        <p:spPr>
          <a:xfrm>
            <a:off x="0" y="4355730"/>
            <a:ext cx="9144000" cy="2949269"/>
          </a:xfrm>
          <a:prstGeom prst="rect">
            <a:avLst/>
          </a:prstGeom>
        </p:spPr>
        <p:txBody>
          <a:bodyPr wrap="square" lIns="0" tIns="0" rIns="0" bIns="0" rtlCol="0" anchor="t">
            <a:spAutoFit/>
          </a:bodyPr>
          <a:lstStyle/>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400" dirty="0">
                <a:solidFill>
                  <a:schemeClr val="accent2"/>
                </a:solidFill>
                <a:latin typeface="Caveat Brush" pitchFamily="2" charset="0"/>
                <a:ea typeface="Calibri"/>
                <a:cs typeface="Calibri"/>
                <a:sym typeface="Calibri"/>
              </a:rPr>
              <a:t>How does this relate to tobacco?</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algn="ctr">
              <a:buClr>
                <a:schemeClr val="dk1"/>
              </a:buClr>
              <a:buSzPts val="2800"/>
            </a:pPr>
            <a:r>
              <a:rPr lang="en-US" sz="4000" dirty="0">
                <a:solidFill>
                  <a:schemeClr val="dk1"/>
                </a:solidFill>
                <a:latin typeface="Caveat Brush" pitchFamily="2" charset="0"/>
                <a:ea typeface="Calibri"/>
                <a:cs typeface="Calibri"/>
                <a:sym typeface="Calibri"/>
              </a:rPr>
              <a:t> </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Tree>
    <p:extLst>
      <p:ext uri="{BB962C8B-B14F-4D97-AF65-F5344CB8AC3E}">
        <p14:creationId xmlns:p14="http://schemas.microsoft.com/office/powerpoint/2010/main" val="391195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hild's headache&#10;&#10;Description automatically generated">
            <a:extLst>
              <a:ext uri="{FF2B5EF4-FFF2-40B4-BE49-F238E27FC236}">
                <a16:creationId xmlns:a16="http://schemas.microsoft.com/office/drawing/2014/main" id="{303FCAB3-BC64-F720-FEDD-0A0DC598437C}"/>
              </a:ext>
            </a:extLst>
          </p:cNvPr>
          <p:cNvPicPr>
            <a:picLocks noChangeAspect="1"/>
          </p:cNvPicPr>
          <p:nvPr/>
        </p:nvPicPr>
        <p:blipFill>
          <a:blip r:embed="rId3"/>
          <a:stretch>
            <a:fillRect/>
          </a:stretch>
        </p:blipFill>
        <p:spPr>
          <a:xfrm>
            <a:off x="729253" y="1436598"/>
            <a:ext cx="3848100" cy="4997450"/>
          </a:xfrm>
          <a:prstGeom prst="rect">
            <a:avLst/>
          </a:prstGeom>
        </p:spPr>
      </p:pic>
      <p:sp>
        <p:nvSpPr>
          <p:cNvPr id="2" name="Freeform 2"/>
          <p:cNvSpPr/>
          <p:nvPr/>
        </p:nvSpPr>
        <p:spPr>
          <a:xfrm rot="2191667">
            <a:off x="8263190" y="1162581"/>
            <a:ext cx="863664" cy="548034"/>
          </a:xfrm>
          <a:custGeom>
            <a:avLst/>
            <a:gdLst/>
            <a:ahLst/>
            <a:cxnLst/>
            <a:rect l="l" t="t" r="r" b="b"/>
            <a:pathLst>
              <a:path w="921242" h="584570">
                <a:moveTo>
                  <a:pt x="0" y="0"/>
                </a:moveTo>
                <a:lnTo>
                  <a:pt x="921242" y="0"/>
                </a:lnTo>
                <a:lnTo>
                  <a:pt x="921242" y="584570"/>
                </a:lnTo>
                <a:lnTo>
                  <a:pt x="0" y="584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037422"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672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380107" y="234597"/>
            <a:ext cx="3657600" cy="852221"/>
          </a:xfrm>
          <a:custGeom>
            <a:avLst/>
            <a:gdLst/>
            <a:ahLst/>
            <a:cxnLst/>
            <a:rect l="l" t="t" r="r" b="b"/>
            <a:pathLst>
              <a:path w="3901440" h="909036">
                <a:moveTo>
                  <a:pt x="0" y="0"/>
                </a:moveTo>
                <a:lnTo>
                  <a:pt x="3901440" y="0"/>
                </a:lnTo>
                <a:lnTo>
                  <a:pt x="3901440" y="909035"/>
                </a:lnTo>
                <a:lnTo>
                  <a:pt x="0" y="909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58201" y="5213893"/>
            <a:ext cx="583287" cy="835438"/>
          </a:xfrm>
          <a:custGeom>
            <a:avLst/>
            <a:gdLst/>
            <a:ahLst/>
            <a:cxnLst/>
            <a:rect l="l" t="t" r="r" b="b"/>
            <a:pathLst>
              <a:path w="622173" h="891134">
                <a:moveTo>
                  <a:pt x="0" y="0"/>
                </a:moveTo>
                <a:lnTo>
                  <a:pt x="622173" y="0"/>
                </a:lnTo>
                <a:lnTo>
                  <a:pt x="622173" y="891133"/>
                </a:lnTo>
                <a:lnTo>
                  <a:pt x="0" y="891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61" y="5549842"/>
            <a:ext cx="434519" cy="622358"/>
          </a:xfrm>
          <a:custGeom>
            <a:avLst/>
            <a:gdLst/>
            <a:ahLst/>
            <a:cxnLst/>
            <a:rect l="l" t="t" r="r" b="b"/>
            <a:pathLst>
              <a:path w="463487" h="663848">
                <a:moveTo>
                  <a:pt x="0" y="0"/>
                </a:moveTo>
                <a:lnTo>
                  <a:pt x="463486" y="0"/>
                </a:lnTo>
                <a:lnTo>
                  <a:pt x="463486" y="663848"/>
                </a:lnTo>
                <a:lnTo>
                  <a:pt x="0" y="663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627615" y="6049331"/>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685801" y="340788"/>
            <a:ext cx="7589594" cy="654025"/>
          </a:xfrm>
          <a:prstGeom prst="rect">
            <a:avLst/>
          </a:prstGeom>
        </p:spPr>
        <p:txBody>
          <a:bodyPr lIns="0" tIns="0" rIns="0" bIns="0" rtlCol="0" anchor="t">
            <a:spAutoFit/>
          </a:bodyPr>
          <a:lstStyle/>
          <a:p>
            <a:pPr algn="ctr" defTabSz="857250">
              <a:lnSpc>
                <a:spcPts val="5057"/>
              </a:lnSpc>
              <a:buClrTx/>
            </a:pPr>
            <a:r>
              <a:rPr lang="en-US" sz="4400" kern="1200" dirty="0">
                <a:solidFill>
                  <a:srgbClr val="F98832"/>
                </a:solidFill>
                <a:latin typeface="Caveat Brush" pitchFamily="2" charset="0"/>
                <a:ea typeface="+mn-ea"/>
                <a:cs typeface="+mn-cs"/>
              </a:rPr>
              <a:t>STRESS MANAGEMENT HANDOUT </a:t>
            </a:r>
          </a:p>
        </p:txBody>
      </p:sp>
      <p:sp>
        <p:nvSpPr>
          <p:cNvPr id="12" name="TextBox 12"/>
          <p:cNvSpPr txBox="1"/>
          <p:nvPr/>
        </p:nvSpPr>
        <p:spPr>
          <a:xfrm>
            <a:off x="4704355" y="2018403"/>
            <a:ext cx="4020024" cy="3195490"/>
          </a:xfrm>
          <a:prstGeom prst="rect">
            <a:avLst/>
          </a:prstGeom>
        </p:spPr>
        <p:txBody>
          <a:bodyPr wrap="square" lIns="0" tIns="0" rIns="0" bIns="0" rtlCol="0" anchor="t">
            <a:spAutoFit/>
          </a:bodyPr>
          <a:lstStyle/>
          <a:p>
            <a:pPr algn="ctr">
              <a:buClr>
                <a:schemeClr val="dk1"/>
              </a:buClr>
              <a:buSzPts val="2800"/>
            </a:pPr>
            <a:r>
              <a:rPr lang="en-US" sz="3600" dirty="0">
                <a:solidFill>
                  <a:schemeClr val="tx1"/>
                </a:solidFill>
                <a:latin typeface="Caveat Brush" pitchFamily="2" charset="0"/>
                <a:ea typeface="Calibri"/>
                <a:cs typeface="Calibri"/>
                <a:sym typeface="Calibri"/>
              </a:rPr>
              <a:t>As a Breathe Partner you have access to </a:t>
            </a:r>
          </a:p>
          <a:p>
            <a:pPr algn="ctr">
              <a:buClr>
                <a:schemeClr val="dk1"/>
              </a:buClr>
              <a:buSzPts val="2800"/>
            </a:pPr>
            <a:r>
              <a:rPr lang="en-US" sz="3600" dirty="0">
                <a:solidFill>
                  <a:schemeClr val="tx1"/>
                </a:solidFill>
                <a:latin typeface="Caveat Brush" pitchFamily="2" charset="0"/>
                <a:ea typeface="Calibri"/>
                <a:cs typeface="Calibri"/>
                <a:sym typeface="Calibri"/>
              </a:rPr>
              <a:t>TONS of </a:t>
            </a:r>
            <a:r>
              <a:rPr lang="en-US" sz="3600" dirty="0">
                <a:solidFill>
                  <a:srgbClr val="F98832"/>
                </a:solidFill>
                <a:latin typeface="Caveat Brush" pitchFamily="2" charset="0"/>
                <a:ea typeface="Calibri"/>
                <a:cs typeface="Calibri"/>
                <a:sym typeface="Calibri"/>
              </a:rPr>
              <a:t>free</a:t>
            </a:r>
            <a:r>
              <a:rPr lang="en-US" sz="3600" dirty="0">
                <a:solidFill>
                  <a:schemeClr val="tx1"/>
                </a:solidFill>
                <a:latin typeface="Caveat Brush" pitchFamily="2" charset="0"/>
                <a:ea typeface="Calibri"/>
                <a:cs typeface="Calibri"/>
                <a:sym typeface="Calibri"/>
              </a:rPr>
              <a:t> materials, including this handout on Stress Management!</a:t>
            </a:r>
          </a:p>
          <a:p>
            <a:pPr marL="342900" indent="-342900">
              <a:buClr>
                <a:schemeClr val="dk1"/>
              </a:buClr>
              <a:buSzPts val="2800"/>
              <a:buFont typeface="Arial"/>
              <a:buChar char="•"/>
            </a:pPr>
            <a:endParaRPr lang="en-US" sz="2765" kern="1200" dirty="0">
              <a:latin typeface="Caveat Brush" pitchFamily="2" charset="0"/>
              <a:ea typeface="+mn-ea"/>
              <a:cs typeface="+mn-cs"/>
            </a:endParaRPr>
          </a:p>
        </p:txBody>
      </p:sp>
      <p:sp>
        <p:nvSpPr>
          <p:cNvPr id="13" name="Freeform 13"/>
          <p:cNvSpPr/>
          <p:nvPr/>
        </p:nvSpPr>
        <p:spPr>
          <a:xfrm>
            <a:off x="7830585" y="5917503"/>
            <a:ext cx="2626831" cy="2180270"/>
          </a:xfrm>
          <a:custGeom>
            <a:avLst/>
            <a:gdLst/>
            <a:ahLst/>
            <a:cxnLst/>
            <a:rect l="l" t="t" r="r" b="b"/>
            <a:pathLst>
              <a:path w="2801953" h="2325621">
                <a:moveTo>
                  <a:pt x="0" y="0"/>
                </a:moveTo>
                <a:lnTo>
                  <a:pt x="2801952" y="0"/>
                </a:lnTo>
                <a:lnTo>
                  <a:pt x="2801952" y="2325621"/>
                </a:lnTo>
                <a:lnTo>
                  <a:pt x="0" y="2325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16320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547532" y="5319920"/>
            <a:ext cx="591127" cy="846666"/>
          </a:xfrm>
          <a:custGeom>
            <a:avLst/>
            <a:gdLst/>
            <a:ahLst/>
            <a:cxnLst/>
            <a:rect l="l" t="t" r="r" b="b"/>
            <a:pathLst>
              <a:path w="630535" h="903110">
                <a:moveTo>
                  <a:pt x="630535" y="0"/>
                </a:moveTo>
                <a:lnTo>
                  <a:pt x="0" y="0"/>
                </a:lnTo>
                <a:lnTo>
                  <a:pt x="0" y="903111"/>
                </a:lnTo>
                <a:lnTo>
                  <a:pt x="630535" y="903111"/>
                </a:lnTo>
                <a:lnTo>
                  <a:pt x="6305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010425">
            <a:off x="7308801" y="5580566"/>
            <a:ext cx="1845729" cy="1172038"/>
          </a:xfrm>
          <a:custGeom>
            <a:avLst/>
            <a:gdLst/>
            <a:ahLst/>
            <a:cxnLst/>
            <a:rect l="l" t="t" r="r" b="b"/>
            <a:pathLst>
              <a:path w="1968778" h="1250174">
                <a:moveTo>
                  <a:pt x="0" y="0"/>
                </a:moveTo>
                <a:lnTo>
                  <a:pt x="1968779" y="0"/>
                </a:lnTo>
                <a:lnTo>
                  <a:pt x="1968779" y="1250175"/>
                </a:lnTo>
                <a:lnTo>
                  <a:pt x="0" y="12501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5719947" y="5754481"/>
            <a:ext cx="583287" cy="835438"/>
          </a:xfrm>
          <a:custGeom>
            <a:avLst/>
            <a:gdLst/>
            <a:ahLst/>
            <a:cxnLst/>
            <a:rect l="l" t="t" r="r" b="b"/>
            <a:pathLst>
              <a:path w="622173" h="891134">
                <a:moveTo>
                  <a:pt x="0" y="0"/>
                </a:moveTo>
                <a:lnTo>
                  <a:pt x="622173" y="0"/>
                </a:lnTo>
                <a:lnTo>
                  <a:pt x="622173" y="891134"/>
                </a:lnTo>
                <a:lnTo>
                  <a:pt x="0" y="8911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AutoShape 5"/>
          <p:cNvSpPr/>
          <p:nvPr/>
        </p:nvSpPr>
        <p:spPr>
          <a:xfrm>
            <a:off x="402704" y="2051974"/>
            <a:ext cx="8338589" cy="0"/>
          </a:xfrm>
          <a:prstGeom prst="line">
            <a:avLst/>
          </a:prstGeom>
          <a:ln w="57150" cap="flat">
            <a:solidFill>
              <a:srgbClr val="C9E265"/>
            </a:solidFill>
            <a:prstDash val="sysDot"/>
            <a:headEnd type="triangle" w="lg" len="med"/>
            <a:tailEnd type="triangle" w="lg" len="med"/>
          </a:ln>
        </p:spPr>
        <p:txBody>
          <a:bodyPr/>
          <a:lstStyle/>
          <a:p>
            <a:endParaRPr lang="en-US"/>
          </a:p>
        </p:txBody>
      </p:sp>
      <p:sp>
        <p:nvSpPr>
          <p:cNvPr id="7" name="TextBox 7"/>
          <p:cNvSpPr txBox="1"/>
          <p:nvPr/>
        </p:nvSpPr>
        <p:spPr>
          <a:xfrm>
            <a:off x="-433729" y="986684"/>
            <a:ext cx="10011453" cy="966868"/>
          </a:xfrm>
          <a:prstGeom prst="rect">
            <a:avLst/>
          </a:prstGeom>
        </p:spPr>
        <p:txBody>
          <a:bodyPr lIns="0" tIns="0" rIns="0" bIns="0" rtlCol="0" anchor="t">
            <a:spAutoFit/>
          </a:bodyPr>
          <a:lstStyle/>
          <a:p>
            <a:pPr algn="ctr" defTabSz="857250">
              <a:lnSpc>
                <a:spcPts val="6694"/>
              </a:lnSpc>
              <a:buClrTx/>
            </a:pPr>
            <a:r>
              <a:rPr lang="en-US" sz="8800" kern="1200" dirty="0">
                <a:solidFill>
                  <a:srgbClr val="FF914D"/>
                </a:solidFill>
                <a:latin typeface="Caveat Brush" pitchFamily="2" charset="0"/>
                <a:ea typeface="+mn-ea"/>
                <a:cs typeface="+mn-cs"/>
              </a:rPr>
              <a:t>GAME TIME!</a:t>
            </a:r>
          </a:p>
        </p:txBody>
      </p:sp>
      <p:sp>
        <p:nvSpPr>
          <p:cNvPr id="8" name="TextBox 8"/>
          <p:cNvSpPr txBox="1"/>
          <p:nvPr/>
        </p:nvSpPr>
        <p:spPr>
          <a:xfrm>
            <a:off x="182881" y="2051974"/>
            <a:ext cx="8768324" cy="3509230"/>
          </a:xfrm>
          <a:prstGeom prst="rect">
            <a:avLst/>
          </a:prstGeom>
        </p:spPr>
        <p:txBody>
          <a:bodyPr wrap="square" lIns="0" tIns="0" rIns="0" bIns="0" rtlCol="0" anchor="t">
            <a:spAutoFit/>
          </a:bodyPr>
          <a:lstStyle/>
          <a:p>
            <a:pPr algn="ctr" defTabSz="857250">
              <a:lnSpc>
                <a:spcPts val="5405"/>
              </a:lnSpc>
              <a:buClrTx/>
            </a:pPr>
            <a:endParaRPr lang="en-US" sz="6756" kern="1200" dirty="0">
              <a:solidFill>
                <a:srgbClr val="8FDB34"/>
              </a:solidFill>
              <a:latin typeface="Caveat Brush"/>
              <a:ea typeface="+mn-ea"/>
              <a:cs typeface="+mn-cs"/>
            </a:endParaRPr>
          </a:p>
          <a:p>
            <a:pPr algn="ctr" defTabSz="857250">
              <a:lnSpc>
                <a:spcPts val="5405"/>
              </a:lnSpc>
              <a:buClrTx/>
            </a:pPr>
            <a:r>
              <a:rPr lang="en-US" sz="6000" b="1" dirty="0">
                <a:solidFill>
                  <a:srgbClr val="92D050"/>
                </a:solidFill>
                <a:latin typeface="Caveat Brush" pitchFamily="2" charset="0"/>
                <a:ea typeface="Century Gothic"/>
                <a:cs typeface="Century Gothic"/>
                <a:sym typeface="Century Gothic"/>
              </a:rPr>
              <a:t>How Much Do You Know/Remember </a:t>
            </a:r>
          </a:p>
          <a:p>
            <a:pPr algn="ctr" defTabSz="857250">
              <a:lnSpc>
                <a:spcPts val="5405"/>
              </a:lnSpc>
              <a:buClrTx/>
            </a:pPr>
            <a:r>
              <a:rPr lang="en-US" sz="6000" b="1" dirty="0">
                <a:solidFill>
                  <a:srgbClr val="92D050"/>
                </a:solidFill>
                <a:latin typeface="Caveat Brush" pitchFamily="2" charset="0"/>
                <a:ea typeface="Century Gothic"/>
                <a:cs typeface="Century Gothic"/>
                <a:sym typeface="Century Gothic"/>
              </a:rPr>
              <a:t>About Tobacco?</a:t>
            </a:r>
          </a:p>
          <a:p>
            <a:pPr algn="ctr" defTabSz="857250">
              <a:lnSpc>
                <a:spcPts val="5405"/>
              </a:lnSpc>
              <a:buClrTx/>
            </a:pPr>
            <a:endParaRPr lang="en-US" sz="6000" b="1" dirty="0">
              <a:solidFill>
                <a:srgbClr val="92D050"/>
              </a:solidFill>
              <a:latin typeface="Caveat Brush" pitchFamily="2" charset="0"/>
              <a:ea typeface="Century Gothic"/>
              <a:cs typeface="Century Gothic"/>
              <a:sym typeface="Century Gothic"/>
            </a:endParaRPr>
          </a:p>
        </p:txBody>
      </p:sp>
    </p:spTree>
    <p:extLst>
      <p:ext uri="{BB962C8B-B14F-4D97-AF65-F5344CB8AC3E}">
        <p14:creationId xmlns:p14="http://schemas.microsoft.com/office/powerpoint/2010/main" val="228542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6922"/>
            <a:ext cx="7886700" cy="994172"/>
          </a:xfrm>
        </p:spPr>
        <p:txBody>
          <a:bodyPr/>
          <a:lstStyle/>
          <a:p>
            <a:endParaRPr lang="en-US" dirty="0"/>
          </a:p>
        </p:txBody>
      </p:sp>
      <p:pic>
        <p:nvPicPr>
          <p:cNvPr id="4"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1674" y="971551"/>
            <a:ext cx="7131437" cy="4812328"/>
          </a:xfrm>
          <a:prstGeom prst="rect">
            <a:avLst/>
          </a:prstGeom>
          <a:noFill/>
          <a:extLst>
            <a:ext uri="{909E8E84-426E-40DD-AFC4-6F175D3DCCD1}">
              <a14:hiddenFill xmlns:a14="http://schemas.microsoft.com/office/drawing/2010/main">
                <a:solidFill>
                  <a:srgbClr val="FFFFFF"/>
                </a:solidFill>
              </a14:hiddenFill>
            </a:ext>
          </a:extLst>
        </p:spPr>
      </p:pic>
      <p:pic>
        <p:nvPicPr>
          <p:cNvPr id="5"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35915" y="5693534"/>
            <a:ext cx="68580" cy="685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4E2355-052C-49B6-9804-1350A84F50CA}"/>
              </a:ext>
            </a:extLst>
          </p:cNvPr>
          <p:cNvGrpSpPr/>
          <p:nvPr/>
        </p:nvGrpSpPr>
        <p:grpSpPr>
          <a:xfrm>
            <a:off x="8610600" y="6554896"/>
            <a:ext cx="336479" cy="303104"/>
            <a:chOff x="10463800" y="5925785"/>
            <a:chExt cx="1700190" cy="1830023"/>
          </a:xfrm>
        </p:grpSpPr>
        <p:pic>
          <p:nvPicPr>
            <p:cNvPr id="9" name="Picture 8">
              <a:hlinkClick r:id="rId7"/>
              <a:extLst>
                <a:ext uri="{FF2B5EF4-FFF2-40B4-BE49-F238E27FC236}">
                  <a16:creationId xmlns:a16="http://schemas.microsoft.com/office/drawing/2014/main" id="{7D6A221A-F043-456A-AD97-1BF5D39A774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63800" y="5925785"/>
              <a:ext cx="1700190" cy="697797"/>
            </a:xfrm>
            <a:prstGeom prst="rect">
              <a:avLst/>
            </a:prstGeom>
          </p:spPr>
        </p:pic>
        <p:sp>
          <p:nvSpPr>
            <p:cNvPr id="10" name="cwText">
              <a:extLst>
                <a:ext uri="{FF2B5EF4-FFF2-40B4-BE49-F238E27FC236}">
                  <a16:creationId xmlns:a16="http://schemas.microsoft.com/office/drawing/2014/main" id="{C36C52FA-6D1E-466B-B069-1DDF5AAEAA97}"/>
                </a:ext>
              </a:extLst>
            </p:cNvPr>
            <p:cNvSpPr txBox="1"/>
            <p:nvPr/>
          </p:nvSpPr>
          <p:spPr>
            <a:xfrm>
              <a:off x="11094865" y="6431815"/>
              <a:ext cx="992316" cy="1323993"/>
            </a:xfrm>
            <a:prstGeom prst="rect">
              <a:avLst/>
            </a:prstGeom>
            <a:noFill/>
          </p:spPr>
          <p:txBody>
            <a:bodyPr wrap="square" rtlCol="0">
              <a:spAutoFit/>
            </a:bodyPr>
            <a:lstStyle/>
            <a:p>
              <a:endParaRPr lang="en-US" sz="825" dirty="0">
                <a:solidFill>
                  <a:schemeClr val="bg1"/>
                </a:solidFill>
                <a:latin typeface="Franklin Gothic Demi Cond" panose="020B0706030402020204" pitchFamily="34" charset="0"/>
              </a:endParaRPr>
            </a:p>
          </p:txBody>
        </p:sp>
      </p:grpSp>
    </p:spTree>
    <p:extLst>
      <p:ext uri="{BB962C8B-B14F-4D97-AF65-F5344CB8AC3E}">
        <p14:creationId xmlns:p14="http://schemas.microsoft.com/office/powerpoint/2010/main" val="42381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53"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08ACE"/>
            </a:gs>
            <a:gs pos="50000">
              <a:srgbClr val="408ACE"/>
            </a:gs>
            <a:gs pos="69000">
              <a:srgbClr val="2E75B5"/>
            </a:gs>
            <a:gs pos="97000">
              <a:srgbClr val="2B6DA9"/>
            </a:gs>
            <a:gs pos="100000">
              <a:srgbClr val="2B6DA9"/>
            </a:gs>
          </a:gsLst>
          <a:path path="circle">
            <a:fillToRect l="50000" t="50000" r="50000" b="50000"/>
          </a:path>
          <a:tileRect/>
        </a:gradFill>
        <a:effectLst/>
      </p:bgPr>
    </p:bg>
    <p:spTree>
      <p:nvGrpSpPr>
        <p:cNvPr id="1" name="Shape 134"/>
        <p:cNvGrpSpPr/>
        <p:nvPr/>
      </p:nvGrpSpPr>
      <p:grpSpPr>
        <a:xfrm>
          <a:off x="0" y="0"/>
          <a:ext cx="0" cy="0"/>
          <a:chOff x="0" y="0"/>
          <a:chExt cx="0" cy="0"/>
        </a:xfrm>
      </p:grpSpPr>
      <p:sp>
        <p:nvSpPr>
          <p:cNvPr id="135" name="Google Shape;135;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8</a:t>
            </a:r>
            <a:endParaRPr/>
          </a:p>
        </p:txBody>
      </p:sp>
      <p:sp>
        <p:nvSpPr>
          <p:cNvPr id="136" name="Google Shape;136;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7</a:t>
            </a:r>
            <a:endParaRPr/>
          </a:p>
        </p:txBody>
      </p:sp>
      <p:sp>
        <p:nvSpPr>
          <p:cNvPr id="137" name="Google Shape;137;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6</a:t>
            </a:r>
            <a:endParaRPr/>
          </a:p>
        </p:txBody>
      </p:sp>
      <p:sp>
        <p:nvSpPr>
          <p:cNvPr id="138" name="Google Shape;138;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5</a:t>
            </a:r>
            <a:endParaRPr/>
          </a:p>
        </p:txBody>
      </p:sp>
      <p:sp>
        <p:nvSpPr>
          <p:cNvPr id="139" name="Google Shape;139;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4</a:t>
            </a:r>
            <a:endParaRPr/>
          </a:p>
        </p:txBody>
      </p:sp>
      <p:sp>
        <p:nvSpPr>
          <p:cNvPr id="140" name="Google Shape;140;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3</a:t>
            </a:r>
            <a:endParaRPr/>
          </a:p>
        </p:txBody>
      </p:sp>
      <p:sp>
        <p:nvSpPr>
          <p:cNvPr id="141" name="Google Shape;141;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2</a:t>
            </a:r>
            <a:endParaRPr/>
          </a:p>
        </p:txBody>
      </p:sp>
      <p:sp>
        <p:nvSpPr>
          <p:cNvPr id="142" name="Google Shape;142;p18"/>
          <p:cNvSpPr/>
          <p:nvPr/>
        </p:nvSpPr>
        <p:spPr>
          <a:xfrm>
            <a:off x="7693140" y="4744596"/>
            <a:ext cx="327820" cy="162417"/>
          </a:xfrm>
          <a:prstGeom prst="ellipse">
            <a:avLst/>
          </a:prstGeom>
          <a:gradFill>
            <a:gsLst>
              <a:gs pos="0">
                <a:srgbClr val="0000FF"/>
              </a:gs>
              <a:gs pos="71000">
                <a:srgbClr val="002060"/>
              </a:gs>
              <a:gs pos="100000">
                <a:srgbClr val="002060"/>
              </a:gs>
            </a:gsLst>
            <a:path path="circle">
              <a:fillToRect l="50000" t="50000" r="50000" b="50000"/>
            </a:path>
            <a:tileRect/>
          </a:gra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FFFF"/>
                </a:solidFill>
                <a:latin typeface="Arial Black"/>
                <a:ea typeface="Arial Black"/>
                <a:cs typeface="Arial Black"/>
                <a:sym typeface="Arial Black"/>
              </a:rPr>
              <a:t>1</a:t>
            </a:r>
            <a:endParaRPr/>
          </a:p>
        </p:txBody>
      </p:sp>
      <p:sp>
        <p:nvSpPr>
          <p:cNvPr id="143" name="Google Shape;143;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4" name="Google Shape;144;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5" name="Google Shape;145;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6" name="Google Shape;146;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7" name="Google Shape;147;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8" name="Google Shape;148;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49" name="Google Shape;149;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0" name="Google Shape;150;p18"/>
          <p:cNvSpPr/>
          <p:nvPr/>
        </p:nvSpPr>
        <p:spPr>
          <a:xfrm>
            <a:off x="7777553" y="4746678"/>
            <a:ext cx="158993" cy="158253"/>
          </a:xfrm>
          <a:prstGeom prst="ellipse">
            <a:avLst/>
          </a:prstGeom>
          <a:solidFill>
            <a:srgbClr val="0000FF"/>
          </a:solidFill>
          <a:ln w="57150" cap="flat" cmpd="sng">
            <a:solidFill>
              <a:srgbClr val="000000"/>
            </a:solidFill>
            <a:prstDash val="solid"/>
            <a:miter lim="800000"/>
            <a:headEnd type="none" w="sm" len="sm"/>
            <a:tailEnd type="none" w="sm" len="sm"/>
          </a:ln>
        </p:spPr>
        <p:txBody>
          <a:bodyPr spcFirstLastPara="1" wrap="square" lIns="91425" tIns="137150" rIns="91425" bIns="45700" anchor="ctr" anchorCtr="0">
            <a:noAutofit/>
          </a:bodyPr>
          <a:lstStyle/>
          <a:p>
            <a:pPr marL="0" marR="0" lvl="0" indent="0" algn="ctr" rtl="0">
              <a:spcBef>
                <a:spcPts val="0"/>
              </a:spcBef>
              <a:spcAft>
                <a:spcPts val="0"/>
              </a:spcAft>
              <a:buNone/>
            </a:pPr>
            <a:r>
              <a:rPr lang="en-US" sz="1200" b="1">
                <a:solidFill>
                  <a:srgbClr val="FFFFFF"/>
                </a:solidFill>
                <a:latin typeface="Libre Franklin"/>
                <a:ea typeface="Libre Franklin"/>
                <a:cs typeface="Libre Franklin"/>
                <a:sym typeface="Libre Franklin"/>
              </a:rPr>
              <a:t>0</a:t>
            </a:r>
            <a:endParaRPr sz="1200" b="1">
              <a:solidFill>
                <a:srgbClr val="FFFFFF"/>
              </a:solidFill>
              <a:latin typeface="Libre Franklin"/>
              <a:ea typeface="Libre Franklin"/>
              <a:cs typeface="Libre Franklin"/>
              <a:sym typeface="Libre Franklin"/>
            </a:endParaRPr>
          </a:p>
        </p:txBody>
      </p:sp>
      <p:sp>
        <p:nvSpPr>
          <p:cNvPr id="151" name="Google Shape;151;p18"/>
          <p:cNvSpPr txBox="1"/>
          <p:nvPr/>
        </p:nvSpPr>
        <p:spPr>
          <a:xfrm>
            <a:off x="1458506" y="5698918"/>
            <a:ext cx="997204" cy="300695"/>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Calibri"/>
              <a:buNone/>
            </a:pPr>
            <a:r>
              <a:rPr lang="en-US" sz="3300">
                <a:solidFill>
                  <a:srgbClr val="000000"/>
                </a:solidFill>
                <a:latin typeface="Calibri"/>
                <a:ea typeface="Calibri"/>
                <a:cs typeface="Calibri"/>
                <a:sym typeface="Calibri"/>
              </a:rPr>
              <a:t>Stage</a:t>
            </a:r>
            <a:endParaRPr/>
          </a:p>
        </p:txBody>
      </p:sp>
      <p:sp>
        <p:nvSpPr>
          <p:cNvPr id="152" name="Google Shape;152;p18"/>
          <p:cNvSpPr txBox="1">
            <a:spLocks noGrp="1"/>
          </p:cNvSpPr>
          <p:nvPr>
            <p:ph type="title"/>
          </p:nvPr>
        </p:nvSpPr>
        <p:spPr>
          <a:xfrm>
            <a:off x="-3262" y="-1018187"/>
            <a:ext cx="3672292"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t>STAGE</a:t>
            </a:r>
            <a:endParaRPr/>
          </a:p>
        </p:txBody>
      </p:sp>
      <p:sp>
        <p:nvSpPr>
          <p:cNvPr id="153" name="Google Shape;153;p18"/>
          <p:cNvSpPr/>
          <p:nvPr/>
        </p:nvSpPr>
        <p:spPr>
          <a:xfrm>
            <a:off x="7541379" y="5738813"/>
            <a:ext cx="236174" cy="13716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54" name="Google Shape;154;p18"/>
          <p:cNvSpPr/>
          <p:nvPr/>
        </p:nvSpPr>
        <p:spPr>
          <a:xfrm>
            <a:off x="5995193" y="5705881"/>
            <a:ext cx="177139" cy="186233"/>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55" name="Google Shape;155;p18"/>
          <p:cNvSpPr/>
          <p:nvPr/>
        </p:nvSpPr>
        <p:spPr>
          <a:xfrm>
            <a:off x="0" y="5657850"/>
            <a:ext cx="9144000" cy="34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ibre Franklin"/>
              <a:ea typeface="Libre Franklin"/>
              <a:cs typeface="Libre Franklin"/>
              <a:sym typeface="Libre Franklin"/>
            </a:endParaRPr>
          </a:p>
        </p:txBody>
      </p:sp>
      <p:pic>
        <p:nvPicPr>
          <p:cNvPr id="156" name="Google Shape;156;p18"/>
          <p:cNvPicPr preferRelativeResize="0"/>
          <p:nvPr/>
        </p:nvPicPr>
        <p:blipFill rotWithShape="1">
          <a:blip r:embed="rId3">
            <a:alphaModFix/>
          </a:blip>
          <a:srcRect/>
          <a:stretch/>
        </p:blipFill>
        <p:spPr>
          <a:xfrm>
            <a:off x="0" y="857250"/>
            <a:ext cx="9144000" cy="5163778"/>
          </a:xfrm>
          <a:prstGeom prst="rect">
            <a:avLst/>
          </a:prstGeom>
          <a:noFill/>
          <a:ln>
            <a:noFill/>
          </a:ln>
        </p:spPr>
      </p:pic>
      <p:sp>
        <p:nvSpPr>
          <p:cNvPr id="157" name="Google Shape;157;p18"/>
          <p:cNvSpPr/>
          <p:nvPr/>
        </p:nvSpPr>
        <p:spPr>
          <a:xfrm flipH="1">
            <a:off x="6064187"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2</a:t>
            </a:r>
            <a:endParaRPr sz="3000" b="1">
              <a:solidFill>
                <a:srgbClr val="FFFFFF"/>
              </a:solidFill>
              <a:latin typeface="Libre Franklin"/>
              <a:ea typeface="Libre Franklin"/>
              <a:cs typeface="Libre Franklin"/>
              <a:sym typeface="Libre Franklin"/>
            </a:endParaRPr>
          </a:p>
        </p:txBody>
      </p:sp>
      <p:sp>
        <p:nvSpPr>
          <p:cNvPr id="158" name="Google Shape;158;p18"/>
          <p:cNvSpPr/>
          <p:nvPr/>
        </p:nvSpPr>
        <p:spPr>
          <a:xfrm>
            <a:off x="697902" y="4566602"/>
            <a:ext cx="2346303" cy="411480"/>
          </a:xfrm>
          <a:custGeom>
            <a:avLst/>
            <a:gdLst/>
            <a:ahLst/>
            <a:cxnLst/>
            <a:rect l="l" t="t" r="r" b="b"/>
            <a:pathLst>
              <a:path w="3128404" h="548640" extrusionOk="0">
                <a:moveTo>
                  <a:pt x="581376" y="0"/>
                </a:moveTo>
                <a:lnTo>
                  <a:pt x="91442" y="0"/>
                </a:lnTo>
                <a:cubicBezTo>
                  <a:pt x="40940" y="0"/>
                  <a:pt x="0" y="40940"/>
                  <a:pt x="0" y="91442"/>
                </a:cubicBezTo>
                <a:lnTo>
                  <a:pt x="0" y="457198"/>
                </a:lnTo>
                <a:cubicBezTo>
                  <a:pt x="0" y="507700"/>
                  <a:pt x="40940" y="548640"/>
                  <a:pt x="91442" y="548640"/>
                </a:cubicBezTo>
                <a:lnTo>
                  <a:pt x="581376" y="548640"/>
                </a:lnTo>
                <a:close/>
                <a:moveTo>
                  <a:pt x="1219775" y="0"/>
                </a:moveTo>
                <a:lnTo>
                  <a:pt x="636015" y="0"/>
                </a:lnTo>
                <a:lnTo>
                  <a:pt x="636015" y="548640"/>
                </a:lnTo>
                <a:lnTo>
                  <a:pt x="1219775" y="548640"/>
                </a:lnTo>
                <a:close/>
                <a:moveTo>
                  <a:pt x="1858174" y="0"/>
                </a:moveTo>
                <a:lnTo>
                  <a:pt x="1274414" y="0"/>
                </a:lnTo>
                <a:lnTo>
                  <a:pt x="1274414" y="548640"/>
                </a:lnTo>
                <a:lnTo>
                  <a:pt x="1858174" y="548640"/>
                </a:lnTo>
                <a:close/>
                <a:moveTo>
                  <a:pt x="2496573" y="0"/>
                </a:moveTo>
                <a:lnTo>
                  <a:pt x="1912813" y="0"/>
                </a:lnTo>
                <a:lnTo>
                  <a:pt x="1912813" y="548640"/>
                </a:lnTo>
                <a:lnTo>
                  <a:pt x="2496573" y="548640"/>
                </a:lnTo>
                <a:close/>
                <a:moveTo>
                  <a:pt x="3036962" y="0"/>
                </a:moveTo>
                <a:lnTo>
                  <a:pt x="2551212" y="0"/>
                </a:lnTo>
                <a:lnTo>
                  <a:pt x="2551212" y="548640"/>
                </a:lnTo>
                <a:lnTo>
                  <a:pt x="3036962" y="548640"/>
                </a:lnTo>
                <a:cubicBezTo>
                  <a:pt x="3087464" y="548640"/>
                  <a:pt x="3128404" y="507700"/>
                  <a:pt x="3128404" y="457198"/>
                </a:cubicBezTo>
                <a:lnTo>
                  <a:pt x="3128404" y="91442"/>
                </a:lnTo>
                <a:cubicBezTo>
                  <a:pt x="3128404" y="40940"/>
                  <a:pt x="3087464" y="0"/>
                  <a:pt x="3036962" y="0"/>
                </a:cubicBezTo>
                <a:close/>
              </a:path>
            </a:pathLst>
          </a:custGeom>
          <a:blipFill rotWithShape="1">
            <a:blip r:embed="rId4">
              <a:alphaModFix/>
            </a:blip>
            <a:tile tx="0" ty="-457200" sx="25000" sy="25000" flip="none" algn="t"/>
          </a:blipFill>
          <a:ln w="25400" cap="rnd" cmpd="sng">
            <a:solidFill>
              <a:srgbClr val="0C0C0C"/>
            </a:solidFill>
            <a:prstDash val="solid"/>
            <a:round/>
            <a:headEnd type="none" w="sm" len="sm"/>
            <a:tailEnd type="none" w="sm" len="sm"/>
          </a:ln>
        </p:spPr>
        <p:txBody>
          <a:bodyPr spcFirstLastPara="1" wrap="square" lIns="0" tIns="137150" rIns="0" bIns="0" anchor="b" anchorCtr="0">
            <a:noAutofit/>
          </a:bodyPr>
          <a:lstStyle/>
          <a:p>
            <a:pPr marL="0" marR="0" lvl="0" indent="0" algn="ctr" rtl="0">
              <a:spcBef>
                <a:spcPts val="0"/>
              </a:spcBef>
              <a:spcAft>
                <a:spcPts val="0"/>
              </a:spcAft>
              <a:buNone/>
            </a:pPr>
            <a:r>
              <a:rPr lang="en-US" sz="3000" b="1">
                <a:solidFill>
                  <a:srgbClr val="FFFFFF"/>
                </a:solidFill>
                <a:latin typeface="Libre Franklin"/>
                <a:ea typeface="Libre Franklin"/>
                <a:cs typeface="Libre Franklin"/>
                <a:sym typeface="Libre Franklin"/>
              </a:rPr>
              <a:t>TEAM 1</a:t>
            </a:r>
            <a:endParaRPr sz="3000" b="1">
              <a:solidFill>
                <a:srgbClr val="FFFFFF"/>
              </a:solidFill>
              <a:latin typeface="Libre Franklin"/>
              <a:ea typeface="Libre Franklin"/>
              <a:cs typeface="Libre Franklin"/>
              <a:sym typeface="Libre Franklin"/>
            </a:endParaRPr>
          </a:p>
        </p:txBody>
      </p:sp>
      <p:sp>
        <p:nvSpPr>
          <p:cNvPr id="159" name="Google Shape;159;p18"/>
          <p:cNvSpPr/>
          <p:nvPr/>
        </p:nvSpPr>
        <p:spPr>
          <a:xfrm>
            <a:off x="6144479"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0" name="Google Shape;160;p18"/>
          <p:cNvSpPr/>
          <p:nvPr/>
        </p:nvSpPr>
        <p:spPr>
          <a:xfrm flipH="1">
            <a:off x="1948924" y="2837632"/>
            <a:ext cx="1028700" cy="614765"/>
          </a:xfrm>
          <a:prstGeom prst="roundRect">
            <a:avLst>
              <a:gd name="adj" fmla="val 13950"/>
            </a:avLst>
          </a:prstGeom>
          <a:blipFill rotWithShape="1">
            <a:blip r:embed="rId5">
              <a:alphaModFix/>
            </a:blip>
            <a:stretch>
              <a:fillRect l="-100000" t="-4997" b="-139986"/>
            </a:stretch>
          </a:blip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chemeClr val="lt1"/>
                </a:solidFill>
                <a:latin typeface="Verdana"/>
                <a:ea typeface="Verdana"/>
                <a:cs typeface="Verdana"/>
                <a:sym typeface="Verdana"/>
              </a:rPr>
              <a:t>0</a:t>
            </a:r>
            <a:endParaRPr sz="3000" b="1">
              <a:solidFill>
                <a:schemeClr val="lt1"/>
              </a:solidFill>
              <a:latin typeface="Verdana"/>
              <a:ea typeface="Verdana"/>
              <a:cs typeface="Verdana"/>
              <a:sym typeface="Verdana"/>
            </a:endParaRPr>
          </a:p>
        </p:txBody>
      </p:sp>
      <p:sp>
        <p:nvSpPr>
          <p:cNvPr id="161" name="Google Shape;161;p18"/>
          <p:cNvSpPr txBox="1"/>
          <p:nvPr/>
        </p:nvSpPr>
        <p:spPr>
          <a:xfrm>
            <a:off x="1081301" y="210919"/>
            <a:ext cx="69813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Verdana"/>
                <a:ea typeface="Verdana"/>
                <a:cs typeface="Verdana"/>
                <a:sym typeface="Verdana"/>
              </a:rPr>
              <a:t>Break up into TWO teams!</a:t>
            </a:r>
            <a:endParaRPr sz="1800" dirty="0">
              <a:solidFill>
                <a:schemeClr val="lt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3" name="Rectangle 5"/>
          <p:cNvSpPr>
            <a:spLocks noChangeArrowheads="1"/>
          </p:cNvSpPr>
          <p:nvPr/>
        </p:nvSpPr>
        <p:spPr bwMode="auto">
          <a:xfrm>
            <a:off x="1638340" y="4634734"/>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4" name="Rectangle 5"/>
          <p:cNvSpPr>
            <a:spLocks noChangeArrowheads="1"/>
          </p:cNvSpPr>
          <p:nvPr/>
        </p:nvSpPr>
        <p:spPr bwMode="auto">
          <a:xfrm>
            <a:off x="1638340" y="3772952"/>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5" name="Rectangle 5"/>
          <p:cNvSpPr>
            <a:spLocks noChangeArrowheads="1"/>
          </p:cNvSpPr>
          <p:nvPr/>
        </p:nvSpPr>
        <p:spPr bwMode="auto">
          <a:xfrm>
            <a:off x="1638340" y="290868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06" name="Rectangle 5"/>
          <p:cNvSpPr>
            <a:spLocks noChangeArrowheads="1"/>
          </p:cNvSpPr>
          <p:nvPr/>
        </p:nvSpPr>
        <p:spPr bwMode="auto">
          <a:xfrm>
            <a:off x="1638340"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0" name="Rectangle 5"/>
          <p:cNvSpPr>
            <a:spLocks noChangeArrowheads="1"/>
          </p:cNvSpPr>
          <p:nvPr/>
        </p:nvSpPr>
        <p:spPr bwMode="auto">
          <a:xfrm>
            <a:off x="4650908" y="2044411"/>
            <a:ext cx="2919309" cy="759983"/>
          </a:xfrm>
          <a:prstGeom prst="rect">
            <a:avLst/>
          </a:prstGeom>
          <a:gradFill>
            <a:gsLst>
              <a:gs pos="0">
                <a:srgbClr val="3399FF"/>
              </a:gs>
              <a:gs pos="100000">
                <a:srgbClr val="0000FF"/>
              </a:gs>
            </a:gsLst>
            <a:lin ang="5400000" scaled="1"/>
          </a:grad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1" name="Rectangle 5"/>
          <p:cNvSpPr>
            <a:spLocks noChangeArrowheads="1"/>
          </p:cNvSpPr>
          <p:nvPr/>
        </p:nvSpPr>
        <p:spPr bwMode="auto">
          <a:xfrm>
            <a:off x="1638340"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2" name="Rectangle 5"/>
          <p:cNvSpPr>
            <a:spLocks noChangeArrowheads="1"/>
          </p:cNvSpPr>
          <p:nvPr/>
        </p:nvSpPr>
        <p:spPr bwMode="auto">
          <a:xfrm>
            <a:off x="1638340" y="290868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3" name="Rectangle 5"/>
          <p:cNvSpPr>
            <a:spLocks noChangeArrowheads="1"/>
          </p:cNvSpPr>
          <p:nvPr/>
        </p:nvSpPr>
        <p:spPr bwMode="auto">
          <a:xfrm>
            <a:off x="1638340" y="3772952"/>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4" name="Rectangle 5"/>
          <p:cNvSpPr>
            <a:spLocks noChangeArrowheads="1"/>
          </p:cNvSpPr>
          <p:nvPr/>
        </p:nvSpPr>
        <p:spPr bwMode="auto">
          <a:xfrm>
            <a:off x="1638340" y="4634734"/>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15" name="Rectangle 5"/>
          <p:cNvSpPr>
            <a:spLocks noChangeArrowheads="1"/>
          </p:cNvSpPr>
          <p:nvPr/>
        </p:nvSpPr>
        <p:spPr bwMode="auto">
          <a:xfrm>
            <a:off x="4650908" y="2044411"/>
            <a:ext cx="2919309" cy="759983"/>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sp>
        <p:nvSpPr>
          <p:cNvPr id="327" name="Canx1" hidden="1">
            <a:hlinkClick r:id="" action="ppaction://macro?name=Strike"/>
          </p:cNvPr>
          <p:cNvSpPr/>
          <p:nvPr/>
        </p:nvSpPr>
        <p:spPr>
          <a:xfrm>
            <a:off x="7614239"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8" name="Canx2" hidden="1">
            <a:hlinkClick r:id="" action="ppaction://macro?name=Strike"/>
          </p:cNvPr>
          <p:cNvSpPr/>
          <p:nvPr/>
        </p:nvSpPr>
        <p:spPr>
          <a:xfrm>
            <a:off x="8100354"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29" name="Canx3" hidden="1">
            <a:hlinkClick r:id="" action="ppaction://macro?name=Strike"/>
          </p:cNvPr>
          <p:cNvSpPr/>
          <p:nvPr/>
        </p:nvSpPr>
        <p:spPr>
          <a:xfrm>
            <a:off x="8586470" y="5736481"/>
            <a:ext cx="411480" cy="237685"/>
          </a:xfrm>
          <a:prstGeom prst="roundRect">
            <a:avLst>
              <a:gd name="adj" fmla="val 50000"/>
            </a:avLst>
          </a:prstGeom>
          <a:gradFill>
            <a:gsLst>
              <a:gs pos="0">
                <a:schemeClr val="tx1">
                  <a:alpha val="0"/>
                </a:schemeClr>
              </a:gs>
              <a:gs pos="100000">
                <a:srgbClr val="FF0000"/>
              </a:gs>
            </a:gsLst>
            <a:lin ang="5400000" scaled="1"/>
          </a:gradFill>
          <a:ln w="12700" cap="flat" cmpd="sng" algn="ctr">
            <a:noFill/>
            <a:prstDash val="solid"/>
            <a:miter lim="800000"/>
          </a:ln>
          <a:effectLst/>
        </p:spPr>
        <p:txBody>
          <a:bodyPr rtlCol="0" anchor="ctr"/>
          <a:lstStyle/>
          <a:p>
            <a:pPr algn="ctr" defTabSz="685800" eaLnBrk="1" hangingPunct="1">
              <a:defRPr/>
            </a:pPr>
            <a:endParaRPr lang="en-US" sz="1350" kern="0" dirty="0">
              <a:solidFill>
                <a:prstClr val="white"/>
              </a:solidFill>
              <a:latin typeface="Franklin Gothic Demi Cond" panose="020B0706030402020204" pitchFamily="34" charset="0"/>
            </a:endParaRPr>
          </a:p>
        </p:txBody>
      </p:sp>
      <p:sp>
        <p:nvSpPr>
          <p:cNvPr id="330" name="BackToScores" hidden="1">
            <a:hlinkClick r:id="" action="ppaction://macro?name=ReturnToScores"/>
          </p:cNvPr>
          <p:cNvSpPr/>
          <p:nvPr/>
        </p:nvSpPr>
        <p:spPr>
          <a:xfrm>
            <a:off x="1371600" y="5738813"/>
            <a:ext cx="1303020"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wrap="none" lIns="0" rIns="0" rtlCol="0" anchor="ctr"/>
          <a:lstStyle/>
          <a:p>
            <a:pPr algn="ctr" defTabSz="685800" eaLnBrk="1" hangingPunct="1">
              <a:defRPr/>
            </a:pPr>
            <a:r>
              <a:rPr lang="en-US" sz="1350" kern="0" dirty="0">
                <a:solidFill>
                  <a:prstClr val="white"/>
                </a:solidFill>
                <a:latin typeface="Franklin Gothic Demi Cond" panose="020B0706030402020204" pitchFamily="34" charset="0"/>
              </a:rPr>
              <a:t>BACK TO SCORES</a:t>
            </a:r>
          </a:p>
        </p:txBody>
      </p:sp>
      <p:grpSp>
        <p:nvGrpSpPr>
          <p:cNvPr id="331" name="Group 330"/>
          <p:cNvGrpSpPr/>
          <p:nvPr/>
        </p:nvGrpSpPr>
        <p:grpSpPr>
          <a:xfrm>
            <a:off x="1630267" y="2044411"/>
            <a:ext cx="2919309" cy="759983"/>
            <a:chOff x="-2362200" y="7254032"/>
            <a:chExt cx="3892412" cy="1124886"/>
          </a:xfrm>
        </p:grpSpPr>
        <p:sp>
          <p:nvSpPr>
            <p:cNvPr id="33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3" name="Group 332"/>
            <p:cNvGrpSpPr/>
            <p:nvPr/>
          </p:nvGrpSpPr>
          <p:grpSpPr>
            <a:xfrm>
              <a:off x="-2286000" y="7334833"/>
              <a:ext cx="3739115" cy="966949"/>
              <a:chOff x="-2324100" y="7049143"/>
              <a:chExt cx="3581400" cy="1066800"/>
            </a:xfrm>
          </p:grpSpPr>
          <p:sp>
            <p:nvSpPr>
              <p:cNvPr id="334" name="Rectangle 33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35" name="Rectangle 33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36" name="Group 335"/>
          <p:cNvGrpSpPr/>
          <p:nvPr/>
        </p:nvGrpSpPr>
        <p:grpSpPr>
          <a:xfrm>
            <a:off x="1630267" y="2908681"/>
            <a:ext cx="2919309" cy="759983"/>
            <a:chOff x="-2362200" y="7254032"/>
            <a:chExt cx="3892412" cy="1124886"/>
          </a:xfrm>
        </p:grpSpPr>
        <p:sp>
          <p:nvSpPr>
            <p:cNvPr id="33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38" name="Group 337"/>
            <p:cNvGrpSpPr/>
            <p:nvPr/>
          </p:nvGrpSpPr>
          <p:grpSpPr>
            <a:xfrm>
              <a:off x="-2286000" y="7334833"/>
              <a:ext cx="3739115" cy="966949"/>
              <a:chOff x="-2324100" y="7049143"/>
              <a:chExt cx="3581400" cy="1066800"/>
            </a:xfrm>
          </p:grpSpPr>
          <p:sp>
            <p:nvSpPr>
              <p:cNvPr id="339" name="Rectangle 33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0" name="Rectangle 33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1" name="Group 340"/>
          <p:cNvGrpSpPr/>
          <p:nvPr/>
        </p:nvGrpSpPr>
        <p:grpSpPr>
          <a:xfrm>
            <a:off x="1630267" y="3772952"/>
            <a:ext cx="2919309" cy="759983"/>
            <a:chOff x="-2362200" y="7254032"/>
            <a:chExt cx="3892412" cy="1124886"/>
          </a:xfrm>
        </p:grpSpPr>
        <p:sp>
          <p:nvSpPr>
            <p:cNvPr id="34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3" name="Group 342"/>
            <p:cNvGrpSpPr/>
            <p:nvPr/>
          </p:nvGrpSpPr>
          <p:grpSpPr>
            <a:xfrm>
              <a:off x="-2286000" y="7334833"/>
              <a:ext cx="3739115" cy="966949"/>
              <a:chOff x="-2324100" y="7049143"/>
              <a:chExt cx="3581400" cy="1066800"/>
            </a:xfrm>
          </p:grpSpPr>
          <p:sp>
            <p:nvSpPr>
              <p:cNvPr id="344" name="Rectangle 34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45" name="Rectangle 34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46" name="Group 345"/>
          <p:cNvGrpSpPr/>
          <p:nvPr/>
        </p:nvGrpSpPr>
        <p:grpSpPr>
          <a:xfrm>
            <a:off x="1630267" y="4634734"/>
            <a:ext cx="2919309" cy="759983"/>
            <a:chOff x="-2362200" y="7254032"/>
            <a:chExt cx="3892412" cy="1124886"/>
          </a:xfrm>
        </p:grpSpPr>
        <p:sp>
          <p:nvSpPr>
            <p:cNvPr id="347"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48" name="Group 347"/>
            <p:cNvGrpSpPr/>
            <p:nvPr/>
          </p:nvGrpSpPr>
          <p:grpSpPr>
            <a:xfrm>
              <a:off x="-2286000" y="7334833"/>
              <a:ext cx="3739115" cy="966949"/>
              <a:chOff x="-2324100" y="7049143"/>
              <a:chExt cx="3581400" cy="1066800"/>
            </a:xfrm>
          </p:grpSpPr>
          <p:sp>
            <p:nvSpPr>
              <p:cNvPr id="349" name="Rectangle 348"/>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0" name="Rectangle 349"/>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grpSp>
        <p:nvGrpSpPr>
          <p:cNvPr id="351" name="Group 350"/>
          <p:cNvGrpSpPr/>
          <p:nvPr/>
        </p:nvGrpSpPr>
        <p:grpSpPr>
          <a:xfrm>
            <a:off x="4636687" y="2044411"/>
            <a:ext cx="2919309" cy="759983"/>
            <a:chOff x="-2362200" y="7254032"/>
            <a:chExt cx="3892412" cy="1124886"/>
          </a:xfrm>
        </p:grpSpPr>
        <p:sp>
          <p:nvSpPr>
            <p:cNvPr id="352" name="Rectangle 5"/>
            <p:cNvSpPr>
              <a:spLocks noChangeArrowheads="1"/>
            </p:cNvSpPr>
            <p:nvPr/>
          </p:nvSpPr>
          <p:spPr bwMode="auto">
            <a:xfrm>
              <a:off x="-2362200" y="7254032"/>
              <a:ext cx="3892412" cy="1124886"/>
            </a:xfrm>
            <a:prstGeom prst="rect">
              <a:avLst/>
            </a:prstGeom>
            <a:noFill/>
            <a:ln w="69850">
              <a:solidFill>
                <a:sysClr val="window" lastClr="FFFFFF"/>
              </a:solidFill>
              <a:miter lim="800000"/>
              <a:headEnd/>
              <a:tailEnd/>
            </a:ln>
            <a:effectLst/>
          </p:spPr>
          <p:txBody>
            <a:bodyPr wrap="none" anchor="ctr"/>
            <a:lstStyle/>
            <a:p>
              <a:pPr algn="ctr" defTabSz="685800" eaLnBrk="1" hangingPunct="1">
                <a:defRPr/>
              </a:pPr>
              <a:endParaRPr lang="en-US" altLang="en-US" kern="0">
                <a:solidFill>
                  <a:prstClr val="white"/>
                </a:solidFill>
                <a:latin typeface="Arial" panose="020B0604020202020204" pitchFamily="34" charset="0"/>
              </a:endParaRPr>
            </a:p>
          </p:txBody>
        </p:sp>
        <p:grpSp>
          <p:nvGrpSpPr>
            <p:cNvPr id="353" name="Group 352"/>
            <p:cNvGrpSpPr/>
            <p:nvPr/>
          </p:nvGrpSpPr>
          <p:grpSpPr>
            <a:xfrm>
              <a:off x="-2286000" y="7334833"/>
              <a:ext cx="3739115" cy="966949"/>
              <a:chOff x="-2324100" y="7049143"/>
              <a:chExt cx="3581400" cy="1066800"/>
            </a:xfrm>
          </p:grpSpPr>
          <p:sp>
            <p:nvSpPr>
              <p:cNvPr id="354" name="Rectangle 353"/>
              <p:cNvSpPr/>
              <p:nvPr/>
            </p:nvSpPr>
            <p:spPr>
              <a:xfrm>
                <a:off x="-2324100" y="7049143"/>
                <a:ext cx="2743200" cy="1066800"/>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endParaRPr lang="th-TH" sz="30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55" name="Rectangle 354"/>
              <p:cNvSpPr/>
              <p:nvPr/>
            </p:nvSpPr>
            <p:spPr>
              <a:xfrm>
                <a:off x="419100" y="7049143"/>
                <a:ext cx="838200" cy="1066800"/>
              </a:xfrm>
              <a:prstGeom prst="rect">
                <a:avLst/>
              </a:prstGeom>
              <a:solidFill>
                <a:srgbClr val="0000FF"/>
              </a:solidFill>
              <a:ln w="57150" cap="flat" cmpd="sng" algn="ctr">
                <a:solidFill>
                  <a:sysClr val="windowText" lastClr="000000"/>
                </a:solidFill>
                <a:prstDash val="solid"/>
                <a:miter lim="800000"/>
              </a:ln>
              <a:effectLst/>
            </p:spPr>
            <p:txBody>
              <a:bodyPr tIns="137160" rtlCol="0" anchor="ctr"/>
              <a:lstStyle/>
              <a:p>
                <a:pPr algn="ctr" defTabSz="685800" eaLnBrk="1" hangingPunct="1">
                  <a:defRPr/>
                </a:pP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grpSp>
      </p:grpSp>
      <p:sp>
        <p:nvSpPr>
          <p:cNvPr id="374" name="Oval 5">
            <a:hlinkClick r:id="" action="ppaction://macro?name=Correct"/>
          </p:cNvPr>
          <p:cNvSpPr>
            <a:spLocks noChangeArrowheads="1"/>
          </p:cNvSpPr>
          <p:nvPr/>
        </p:nvSpPr>
        <p:spPr bwMode="auto">
          <a:xfrm>
            <a:off x="5433934"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5</a:t>
            </a:r>
          </a:p>
        </p:txBody>
      </p:sp>
      <p:sp>
        <p:nvSpPr>
          <p:cNvPr id="375" name="Oval 4">
            <a:hlinkClick r:id="" action="ppaction://macro?name=Correct"/>
          </p:cNvPr>
          <p:cNvSpPr>
            <a:spLocks noChangeArrowheads="1"/>
          </p:cNvSpPr>
          <p:nvPr/>
        </p:nvSpPr>
        <p:spPr bwMode="auto">
          <a:xfrm>
            <a:off x="2421365" y="4679491"/>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4</a:t>
            </a:r>
          </a:p>
        </p:txBody>
      </p:sp>
      <p:sp>
        <p:nvSpPr>
          <p:cNvPr id="376" name="Oval 3">
            <a:hlinkClick r:id="" action="ppaction://macro?name=Correct"/>
          </p:cNvPr>
          <p:cNvSpPr>
            <a:spLocks noChangeArrowheads="1"/>
          </p:cNvSpPr>
          <p:nvPr/>
        </p:nvSpPr>
        <p:spPr bwMode="auto">
          <a:xfrm>
            <a:off x="2421365" y="3817710"/>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3</a:t>
            </a:r>
          </a:p>
        </p:txBody>
      </p:sp>
      <p:sp>
        <p:nvSpPr>
          <p:cNvPr id="377" name="Oval 2">
            <a:hlinkClick r:id="" action="ppaction://macro?name=Correct"/>
          </p:cNvPr>
          <p:cNvSpPr>
            <a:spLocks noChangeArrowheads="1"/>
          </p:cNvSpPr>
          <p:nvPr/>
        </p:nvSpPr>
        <p:spPr bwMode="auto">
          <a:xfrm>
            <a:off x="2421365" y="2953439"/>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2</a:t>
            </a:r>
          </a:p>
        </p:txBody>
      </p:sp>
      <p:sp>
        <p:nvSpPr>
          <p:cNvPr id="378" name="Oval 1">
            <a:hlinkClick r:id="" action="ppaction://macro?name=Correct"/>
          </p:cNvPr>
          <p:cNvSpPr>
            <a:spLocks noChangeArrowheads="1"/>
          </p:cNvSpPr>
          <p:nvPr/>
        </p:nvSpPr>
        <p:spPr bwMode="auto">
          <a:xfrm>
            <a:off x="2421365" y="2089168"/>
            <a:ext cx="1353258" cy="670468"/>
          </a:xfrm>
          <a:prstGeom prst="ellipse">
            <a:avLst/>
          </a:prstGeom>
          <a:gradFill flip="none" rotWithShape="1">
            <a:gsLst>
              <a:gs pos="71000">
                <a:srgbClr val="002060"/>
              </a:gs>
              <a:gs pos="0">
                <a:srgbClr val="0000FF"/>
              </a:gs>
            </a:gsLst>
            <a:path path="circle">
              <a:fillToRect l="50000" t="50000" r="50000" b="50000"/>
            </a:path>
            <a:tileRect/>
          </a:gradFill>
          <a:ln w="19050">
            <a:solidFill>
              <a:sysClr val="window" lastClr="FFFFFF"/>
            </a:solidFill>
            <a:round/>
            <a:headEnd/>
            <a:tailEnd/>
          </a:ln>
          <a:effectLst>
            <a:softEdge rad="63500"/>
          </a:effectLst>
        </p:spPr>
        <p:txBody>
          <a:bodyPr wrap="none" anchor="ctr">
            <a:scene3d>
              <a:camera prst="orthographicFront"/>
              <a:lightRig rig="threePt" dir="t"/>
            </a:scene3d>
            <a:sp3d extrusionH="57150">
              <a:bevelT w="38100" h="38100"/>
            </a:sp3d>
          </a:bodyPr>
          <a:lstStyle/>
          <a:p>
            <a:pPr algn="ctr" defTabSz="685800" eaLnBrk="1" hangingPunct="1">
              <a:defRPr/>
            </a:pPr>
            <a:r>
              <a:rPr lang="en-US" altLang="en-US" sz="4950" kern="0" dirty="0">
                <a:ln w="12700">
                  <a:solidFill>
                    <a:prstClr val="black"/>
                  </a:solidFill>
                </a:ln>
                <a:solidFill>
                  <a:prstClr val="white"/>
                </a:solidFill>
                <a:effectLst>
                  <a:outerShdw blurRad="50800" dist="38100" dir="2700000" sx="110000" sy="110000" algn="br" rotWithShape="0">
                    <a:prstClr val="black">
                      <a:alpha val="40000"/>
                    </a:prstClr>
                  </a:outerShdw>
                </a:effectLst>
                <a:latin typeface="Arial Black" panose="020B0A04020102020204" pitchFamily="34" charset="0"/>
              </a:rPr>
              <a:t>1</a:t>
            </a:r>
          </a:p>
        </p:txBody>
      </p:sp>
      <p:sp>
        <p:nvSpPr>
          <p:cNvPr id="379" name="A1"/>
          <p:cNvSpPr/>
          <p:nvPr/>
        </p:nvSpPr>
        <p:spPr>
          <a:xfrm>
            <a:off x="1678792"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Cigarettes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0" name="S1"/>
          <p:cNvSpPr/>
          <p:nvPr/>
        </p:nvSpPr>
        <p:spPr>
          <a:xfrm>
            <a:off x="3842891"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1" name="A2"/>
          <p:cNvSpPr/>
          <p:nvPr/>
        </p:nvSpPr>
        <p:spPr>
          <a:xfrm>
            <a:off x="1678792" y="296203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E-cigarettes/ Vapes/ Juul</a:t>
            </a:r>
            <a:endParaRPr lang="th-TH" sz="22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2" name="S2"/>
          <p:cNvSpPr/>
          <p:nvPr/>
        </p:nvSpPr>
        <p:spPr>
          <a:xfrm>
            <a:off x="3842891" y="296203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3" name="A3"/>
          <p:cNvSpPr/>
          <p:nvPr/>
        </p:nvSpPr>
        <p:spPr>
          <a:xfrm>
            <a:off x="1678792" y="3826304"/>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Smokeless/</a:t>
            </a:r>
          </a:p>
          <a:p>
            <a:pPr algn="ctr" defTabSz="685800" eaLnBrk="1" hangingPunct="1">
              <a:defRPr/>
            </a:pP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Chewing </a:t>
            </a:r>
            <a:r>
              <a:rPr lang="en-US" sz="2000" b="1"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T</a:t>
            </a:r>
            <a:r>
              <a:rPr lang="en-US"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obacco</a:t>
            </a:r>
            <a:endParaRPr lang="th-TH" sz="20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4" name="S3"/>
          <p:cNvSpPr/>
          <p:nvPr/>
        </p:nvSpPr>
        <p:spPr>
          <a:xfrm>
            <a:off x="3842891" y="3826304"/>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5" name="A4"/>
          <p:cNvSpPr/>
          <p:nvPr/>
        </p:nvSpPr>
        <p:spPr>
          <a:xfrm>
            <a:off x="1678792" y="4688086"/>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Cigars/Cigarillos </a:t>
            </a:r>
            <a:endParaRPr lang="th-TH" sz="24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6" name="S4"/>
          <p:cNvSpPr/>
          <p:nvPr/>
        </p:nvSpPr>
        <p:spPr>
          <a:xfrm>
            <a:off x="3842891" y="4688086"/>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7" name="A5"/>
          <p:cNvSpPr/>
          <p:nvPr/>
        </p:nvSpPr>
        <p:spPr>
          <a:xfrm>
            <a:off x="4691727" y="2097763"/>
            <a:ext cx="2148002" cy="653279"/>
          </a:xfrm>
          <a:prstGeom prst="rect">
            <a:avLst/>
          </a:prstGeom>
          <a:gradFill>
            <a:gsLst>
              <a:gs pos="0">
                <a:srgbClr val="002060"/>
              </a:gs>
              <a:gs pos="100000">
                <a:sysClr val="windowText" lastClr="000000"/>
              </a:gs>
            </a:gsLst>
            <a:lin ang="5400000" scaled="1"/>
          </a:gradFill>
          <a:ln w="57150" cap="flat" cmpd="sng" algn="ctr">
            <a:solidFill>
              <a:sysClr val="windowText" lastClr="000000"/>
            </a:solidFill>
            <a:prstDash val="solid"/>
            <a:miter lim="800000"/>
          </a:ln>
          <a:effectLst/>
        </p:spPr>
        <p:txBody>
          <a:bodyPr tIns="123444" rtlCol="0" anchor="ctr"/>
          <a:lstStyle/>
          <a:p>
            <a:pPr algn="ctr" defTabSz="685800" eaLnBrk="1" hangingPunct="1">
              <a:defRPr/>
            </a:pPr>
            <a:r>
              <a:rPr lang="en-US"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Pipes</a:t>
            </a:r>
            <a:endParaRPr lang="th-TH" sz="2700" b="1" kern="0" spc="-113"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88" name="S5"/>
          <p:cNvSpPr/>
          <p:nvPr/>
        </p:nvSpPr>
        <p:spPr>
          <a:xfrm>
            <a:off x="6863426" y="2097763"/>
            <a:ext cx="656334" cy="653279"/>
          </a:xfrm>
          <a:prstGeom prst="rect">
            <a:avLst/>
          </a:prstGeom>
          <a:solidFill>
            <a:srgbClr val="0000FF"/>
          </a:solidFill>
          <a:ln w="57150" cap="flat" cmpd="sng" algn="ctr">
            <a:solidFill>
              <a:sysClr val="windowText" lastClr="000000"/>
            </a:solidFill>
            <a:prstDash val="solid"/>
            <a:miter lim="800000"/>
          </a:ln>
          <a:effectLst/>
        </p:spPr>
        <p:txBody>
          <a:bodyPr wrap="none" tIns="137160" rtlCol="0" anchor="ctr"/>
          <a:lstStyle/>
          <a:p>
            <a:pPr algn="ctr" fontAlgn="base">
              <a:spcBef>
                <a:spcPct val="0"/>
              </a:spcBef>
              <a:spcAft>
                <a:spcPct val="0"/>
              </a:spcAft>
            </a:pPr>
            <a:r>
              <a:rPr lang="en-US"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rPr>
              <a:t>10</a:t>
            </a:r>
            <a:endParaRPr lang="th-TH" sz="4500" b="1" kern="0" dirty="0">
              <a:ln>
                <a:solidFill>
                  <a:prstClr val="white">
                    <a:lumMod val="50000"/>
                  </a:prstClr>
                </a:solidFill>
              </a:ln>
              <a:solidFill>
                <a:prstClr val="white"/>
              </a:solidFill>
              <a:effectLst>
                <a:outerShdw blurRad="38100" dist="38100" dir="2700000" algn="tl">
                  <a:srgbClr val="000000">
                    <a:alpha val="43137"/>
                  </a:srgbClr>
                </a:outerShdw>
              </a:effectLst>
              <a:latin typeface="Franklin Gothic Demi Cond" panose="020B0706030402020204" pitchFamily="34" charset="0"/>
              <a:cs typeface="Arial Unicode MS" panose="020B0604020202020204" pitchFamily="34" charset="-128"/>
            </a:endParaRPr>
          </a:p>
        </p:txBody>
      </p:sp>
      <p:sp>
        <p:nvSpPr>
          <p:cNvPr id="396" name="NextRound" hidden="1">
            <a:hlinkClick r:id="" action="ppaction://macro?name=NextRound"/>
          </p:cNvPr>
          <p:cNvSpPr/>
          <p:nvPr/>
        </p:nvSpPr>
        <p:spPr>
          <a:xfrm>
            <a:off x="7610079" y="5738813"/>
            <a:ext cx="1394221" cy="240030"/>
          </a:xfrm>
          <a:prstGeom prst="roundRect">
            <a:avLst>
              <a:gd name="adj" fmla="val 50000"/>
            </a:avLst>
          </a:prstGeom>
          <a:solidFill>
            <a:schemeClr val="tx1">
              <a:lumMod val="85000"/>
              <a:lumOff val="15000"/>
            </a:schemeClr>
          </a:solidFill>
          <a:ln w="12700" cap="flat" cmpd="sng" algn="ctr">
            <a:noFill/>
            <a:prstDash val="solid"/>
            <a:miter lim="800000"/>
          </a:ln>
          <a:effectLst/>
        </p:spPr>
        <p:txBody>
          <a:bodyPr rtlCol="0" anchor="ctr"/>
          <a:lstStyle/>
          <a:p>
            <a:pPr algn="ctr" defTabSz="685800" eaLnBrk="1" hangingPunct="1">
              <a:defRPr/>
            </a:pPr>
            <a:r>
              <a:rPr lang="en-US" sz="1350" kern="0" dirty="0">
                <a:solidFill>
                  <a:prstClr val="white"/>
                </a:solidFill>
                <a:latin typeface="Franklin Gothic Demi Cond" panose="020B0706030402020204" pitchFamily="34" charset="0"/>
              </a:rPr>
              <a:t>NEXT ROUND</a:t>
            </a:r>
          </a:p>
        </p:txBody>
      </p:sp>
      <p:sp>
        <p:nvSpPr>
          <p:cNvPr id="397" name="originalX" hidden="1"/>
          <p:cNvSpPr/>
          <p:nvPr/>
        </p:nvSpPr>
        <p:spPr>
          <a:xfrm>
            <a:off x="3445067" y="2272236"/>
            <a:ext cx="2253867" cy="2664156"/>
          </a:xfrm>
          <a:custGeom>
            <a:avLst/>
            <a:gdLst>
              <a:gd name="connsiteX0" fmla="*/ 1502579 w 3005156"/>
              <a:gd name="connsiteY0" fmla="*/ 2415176 h 3552208"/>
              <a:gd name="connsiteX1" fmla="*/ 969097 w 3005156"/>
              <a:gd name="connsiteY1" fmla="*/ 3439444 h 3552208"/>
              <a:gd name="connsiteX2" fmla="*/ 2036060 w 3005156"/>
              <a:gd name="connsiteY2" fmla="*/ 3439444 h 3552208"/>
              <a:gd name="connsiteX3" fmla="*/ 335656 w 3005156"/>
              <a:gd name="connsiteY3" fmla="*/ 174720 h 3552208"/>
              <a:gd name="connsiteX4" fmla="*/ 302207 w 3005156"/>
              <a:gd name="connsiteY4" fmla="*/ 192875 h 3552208"/>
              <a:gd name="connsiteX5" fmla="*/ 95399 w 3005156"/>
              <a:gd name="connsiteY5" fmla="*/ 581834 h 3552208"/>
              <a:gd name="connsiteX6" fmla="*/ 95399 w 3005156"/>
              <a:gd name="connsiteY6" fmla="*/ 2970375 h 3552208"/>
              <a:gd name="connsiteX7" fmla="*/ 302207 w 3005156"/>
              <a:gd name="connsiteY7" fmla="*/ 3359335 h 3552208"/>
              <a:gd name="connsiteX8" fmla="*/ 335656 w 3005156"/>
              <a:gd name="connsiteY8" fmla="*/ 3377490 h 3552208"/>
              <a:gd name="connsiteX9" fmla="*/ 1169724 w 3005156"/>
              <a:gd name="connsiteY9" fmla="*/ 1776105 h 3552208"/>
              <a:gd name="connsiteX10" fmla="*/ 2669502 w 3005156"/>
              <a:gd name="connsiteY10" fmla="*/ 174719 h 3552208"/>
              <a:gd name="connsiteX11" fmla="*/ 1835434 w 3005156"/>
              <a:gd name="connsiteY11" fmla="*/ 1776104 h 3552208"/>
              <a:gd name="connsiteX12" fmla="*/ 2669502 w 3005156"/>
              <a:gd name="connsiteY12" fmla="*/ 3377490 h 3552208"/>
              <a:gd name="connsiteX13" fmla="*/ 2702950 w 3005156"/>
              <a:gd name="connsiteY13" fmla="*/ 3359335 h 3552208"/>
              <a:gd name="connsiteX14" fmla="*/ 2909758 w 3005156"/>
              <a:gd name="connsiteY14" fmla="*/ 2970375 h 3552208"/>
              <a:gd name="connsiteX15" fmla="*/ 2909758 w 3005156"/>
              <a:gd name="connsiteY15" fmla="*/ 581834 h 3552208"/>
              <a:gd name="connsiteX16" fmla="*/ 2702950 w 3005156"/>
              <a:gd name="connsiteY16" fmla="*/ 192875 h 3552208"/>
              <a:gd name="connsiteX17" fmla="*/ 969097 w 3005156"/>
              <a:gd name="connsiteY17" fmla="*/ 112765 h 3552208"/>
              <a:gd name="connsiteX18" fmla="*/ 1502579 w 3005156"/>
              <a:gd name="connsiteY18" fmla="*/ 1137033 h 3552208"/>
              <a:gd name="connsiteX19" fmla="*/ 2036060 w 3005156"/>
              <a:gd name="connsiteY19" fmla="*/ 112765 h 3552208"/>
              <a:gd name="connsiteX20" fmla="*/ 500869 w 3005156"/>
              <a:gd name="connsiteY20" fmla="*/ 0 h 3552208"/>
              <a:gd name="connsiteX21" fmla="*/ 2504287 w 3005156"/>
              <a:gd name="connsiteY21" fmla="*/ 0 h 3552208"/>
              <a:gd name="connsiteX22" fmla="*/ 3005156 w 3005156"/>
              <a:gd name="connsiteY22" fmla="*/ 500869 h 3552208"/>
              <a:gd name="connsiteX23" fmla="*/ 3005156 w 3005156"/>
              <a:gd name="connsiteY23" fmla="*/ 3051339 h 3552208"/>
              <a:gd name="connsiteX24" fmla="*/ 2504287 w 3005156"/>
              <a:gd name="connsiteY24" fmla="*/ 3552208 h 3552208"/>
              <a:gd name="connsiteX25" fmla="*/ 500869 w 3005156"/>
              <a:gd name="connsiteY25" fmla="*/ 3552208 h 3552208"/>
              <a:gd name="connsiteX26" fmla="*/ 0 w 3005156"/>
              <a:gd name="connsiteY26" fmla="*/ 3051339 h 3552208"/>
              <a:gd name="connsiteX27" fmla="*/ 0 w 3005156"/>
              <a:gd name="connsiteY27" fmla="*/ 500869 h 3552208"/>
              <a:gd name="connsiteX28" fmla="*/ 500869 w 3005156"/>
              <a:gd name="connsiteY28" fmla="*/ 0 h 3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5156" h="3552208">
                <a:moveTo>
                  <a:pt x="1502579" y="2415176"/>
                </a:moveTo>
                <a:lnTo>
                  <a:pt x="969097" y="3439444"/>
                </a:lnTo>
                <a:lnTo>
                  <a:pt x="2036060" y="3439444"/>
                </a:lnTo>
                <a:close/>
                <a:moveTo>
                  <a:pt x="335656" y="174720"/>
                </a:moveTo>
                <a:lnTo>
                  <a:pt x="302207" y="192875"/>
                </a:lnTo>
                <a:cubicBezTo>
                  <a:pt x="177434" y="277170"/>
                  <a:pt x="95399" y="419922"/>
                  <a:pt x="95399" y="581834"/>
                </a:cubicBezTo>
                <a:lnTo>
                  <a:pt x="95399" y="2970375"/>
                </a:lnTo>
                <a:cubicBezTo>
                  <a:pt x="95399" y="3132288"/>
                  <a:pt x="177434" y="3275040"/>
                  <a:pt x="302207" y="3359335"/>
                </a:cubicBezTo>
                <a:lnTo>
                  <a:pt x="335656" y="3377490"/>
                </a:lnTo>
                <a:lnTo>
                  <a:pt x="1169724" y="1776105"/>
                </a:lnTo>
                <a:close/>
                <a:moveTo>
                  <a:pt x="2669502" y="174719"/>
                </a:moveTo>
                <a:lnTo>
                  <a:pt x="1835434" y="1776104"/>
                </a:lnTo>
                <a:lnTo>
                  <a:pt x="2669502" y="3377490"/>
                </a:lnTo>
                <a:lnTo>
                  <a:pt x="2702950" y="3359335"/>
                </a:lnTo>
                <a:cubicBezTo>
                  <a:pt x="2827723" y="3275040"/>
                  <a:pt x="2909758" y="3132288"/>
                  <a:pt x="2909758" y="2970375"/>
                </a:cubicBezTo>
                <a:lnTo>
                  <a:pt x="2909758" y="581834"/>
                </a:lnTo>
                <a:cubicBezTo>
                  <a:pt x="2909758" y="419922"/>
                  <a:pt x="2827723" y="277170"/>
                  <a:pt x="2702950" y="192875"/>
                </a:cubicBezTo>
                <a:close/>
                <a:moveTo>
                  <a:pt x="969097" y="112765"/>
                </a:moveTo>
                <a:lnTo>
                  <a:pt x="1502579" y="1137033"/>
                </a:lnTo>
                <a:lnTo>
                  <a:pt x="2036060" y="112765"/>
                </a:lnTo>
                <a:close/>
                <a:moveTo>
                  <a:pt x="500869" y="0"/>
                </a:moveTo>
                <a:lnTo>
                  <a:pt x="2504287" y="0"/>
                </a:lnTo>
                <a:cubicBezTo>
                  <a:pt x="2780909" y="0"/>
                  <a:pt x="3005156" y="224247"/>
                  <a:pt x="3005156" y="500869"/>
                </a:cubicBezTo>
                <a:lnTo>
                  <a:pt x="3005156" y="3051339"/>
                </a:lnTo>
                <a:cubicBezTo>
                  <a:pt x="3005156" y="3327961"/>
                  <a:pt x="2780909" y="3552208"/>
                  <a:pt x="2504287" y="3552208"/>
                </a:cubicBezTo>
                <a:lnTo>
                  <a:pt x="500869" y="3552208"/>
                </a:lnTo>
                <a:cubicBezTo>
                  <a:pt x="224247" y="3552208"/>
                  <a:pt x="0" y="3327961"/>
                  <a:pt x="0" y="3051339"/>
                </a:cubicBezTo>
                <a:lnTo>
                  <a:pt x="0" y="500869"/>
                </a:lnTo>
                <a:cubicBezTo>
                  <a:pt x="0" y="224247"/>
                  <a:pt x="224247" y="0"/>
                  <a:pt x="500869" y="0"/>
                </a:cubicBezTo>
                <a:close/>
              </a:path>
            </a:pathLst>
          </a:custGeom>
          <a:solidFill>
            <a:srgbClr val="FF0000"/>
          </a:solidFill>
          <a:ln w="254000" cap="rnd" cmpd="sng" algn="ctr">
            <a:solidFill>
              <a:srgbClr val="FF0000"/>
            </a:solidFill>
            <a:prstDash val="solid"/>
            <a:round/>
          </a:ln>
          <a:effectLst/>
          <a:scene3d>
            <a:camera prst="obliqueTopLeft"/>
            <a:lightRig rig="sunset" dir="t"/>
          </a:scene3d>
          <a:sp3d extrusionH="152400" contourW="88900">
            <a:bevelT w="292100" h="203200" prst="coolSlant"/>
            <a:extrusionClr>
              <a:srgbClr val="C00000"/>
            </a:extrusionClr>
            <a:contourClr>
              <a:schemeClr val="tx1"/>
            </a:contourClr>
          </a:sp3d>
        </p:spPr>
        <p:txBody>
          <a:bodyPr wrap="square" tIns="0" bIns="137160" rtlCol="0" anchor="ctr">
            <a:noAutofit/>
          </a:bodyPr>
          <a:lstStyle/>
          <a:p>
            <a:pPr algn="ctr" fontAlgn="base">
              <a:spcBef>
                <a:spcPct val="0"/>
              </a:spcBef>
              <a:spcAft>
                <a:spcPct val="0"/>
              </a:spcAft>
            </a:pPr>
            <a:endParaRPr lang="en-US" sz="16350" b="1" kern="0" dirty="0">
              <a:solidFill>
                <a:srgbClr val="FF0000"/>
              </a:solidFill>
              <a:latin typeface="Franklin Gothic Demi Cond" panose="020B0706030402020204" pitchFamily="34" charset="0"/>
            </a:endParaRPr>
          </a:p>
        </p:txBody>
      </p:sp>
      <p:sp>
        <p:nvSpPr>
          <p:cNvPr id="399" name="TimerText" hidden="1">
            <a:hlinkClick r:id="" action="ppaction://macro?name=CancelTimer"/>
          </p:cNvPr>
          <p:cNvSpPr/>
          <p:nvPr/>
        </p:nvSpPr>
        <p:spPr>
          <a:xfrm>
            <a:off x="3940088" y="5738813"/>
            <a:ext cx="1303020" cy="240030"/>
          </a:xfrm>
          <a:prstGeom prst="roundRect">
            <a:avLst>
              <a:gd name="adj" fmla="val 50000"/>
            </a:avLst>
          </a:prstGeom>
          <a:solidFill>
            <a:schemeClr val="tx1">
              <a:lumMod val="85000"/>
              <a:lumOff val="15000"/>
              <a:alpha val="1000"/>
            </a:schemeClr>
          </a:solidFill>
          <a:ln w="12700" cap="flat" cmpd="sng" algn="ctr">
            <a:noFill/>
            <a:prstDash val="solid"/>
            <a:miter lim="800000"/>
          </a:ln>
          <a:effectLst/>
        </p:spPr>
        <p:txBody>
          <a:bodyPr rtlCol="0" anchor="ctr"/>
          <a:lstStyle/>
          <a:p>
            <a:pPr algn="ctr" fontAlgn="base">
              <a:spcBef>
                <a:spcPct val="0"/>
              </a:spcBef>
              <a:spcAft>
                <a:spcPct val="0"/>
              </a:spcAft>
            </a:pPr>
            <a:r>
              <a:rPr lang="en-US" kern="0">
                <a:solidFill>
                  <a:prstClr val="white"/>
                </a:solidFill>
                <a:latin typeface="Franklin Gothic Demi Cond" panose="020B0706030402020204" pitchFamily="34" charset="0"/>
              </a:rPr>
              <a:t>0</a:t>
            </a:r>
            <a:endParaRPr lang="en-US" kern="0" dirty="0">
              <a:solidFill>
                <a:prstClr val="white"/>
              </a:solidFill>
              <a:latin typeface="Franklin Gothic Demi Cond" panose="020B0706030402020204" pitchFamily="34" charset="0"/>
            </a:endParaRPr>
          </a:p>
        </p:txBody>
      </p:sp>
      <p:grpSp>
        <p:nvGrpSpPr>
          <p:cNvPr id="401" name="ScoreGroup1" hidden="1"/>
          <p:cNvGrpSpPr/>
          <p:nvPr/>
        </p:nvGrpSpPr>
        <p:grpSpPr>
          <a:xfrm>
            <a:off x="-57150" y="3012344"/>
            <a:ext cx="2316695" cy="1414721"/>
            <a:chOff x="-76200" y="2873459"/>
            <a:chExt cx="3088927" cy="1886294"/>
          </a:xfrm>
        </p:grpSpPr>
        <p:sp>
          <p:nvSpPr>
            <p:cNvPr id="402" name="Rectangle 401" hidden="1"/>
            <p:cNvSpPr/>
            <p:nvPr/>
          </p:nvSpPr>
          <p:spPr>
            <a:xfrm>
              <a:off x="-76200" y="2873459"/>
              <a:ext cx="353605" cy="1886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Score1">
              <a:hlinkClick r:id="" action="ppaction://macro?name=ShowScores"/>
            </p:cNvPr>
            <p:cNvSpPr/>
            <p:nvPr/>
          </p:nvSpPr>
          <p:spPr>
            <a:xfrm flipH="1">
              <a:off x="6140" y="2911323"/>
              <a:ext cx="3006587" cy="181459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4" name="Name1" hidden="1">
              <a:hlinkClick r:id="" action="ppaction://macro?name=ShowScores"/>
            </p:cNvPr>
            <p:cNvSpPr/>
            <p:nvPr/>
          </p:nvSpPr>
          <p:spPr>
            <a:xfrm>
              <a:off x="43975" y="294448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1</a:t>
              </a:r>
              <a:endParaRPr lang="en-US" sz="2100" b="1" kern="0" dirty="0">
                <a:solidFill>
                  <a:srgbClr val="FFFFFF"/>
                </a:solidFill>
                <a:latin typeface="Franklin Gothic Demi Cond" panose="020B0706030402020204" pitchFamily="34" charset="0"/>
              </a:endParaRPr>
            </a:p>
          </p:txBody>
        </p:sp>
        <p:sp>
          <p:nvSpPr>
            <p:cNvPr id="405" name="Add1">
              <a:hlinkClick r:id="" action="ppaction://macro?name=AddToScores"/>
            </p:cNvPr>
            <p:cNvSpPr/>
            <p:nvPr/>
          </p:nvSpPr>
          <p:spPr>
            <a:xfrm>
              <a:off x="0" y="433091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grpSp>
        <p:nvGrpSpPr>
          <p:cNvPr id="406" name="ScoreGroup2" hidden="1"/>
          <p:cNvGrpSpPr/>
          <p:nvPr/>
        </p:nvGrpSpPr>
        <p:grpSpPr>
          <a:xfrm>
            <a:off x="6884455" y="3016528"/>
            <a:ext cx="2319328" cy="1402346"/>
            <a:chOff x="9179273" y="2879037"/>
            <a:chExt cx="3092437" cy="1869795"/>
          </a:xfrm>
        </p:grpSpPr>
        <p:sp>
          <p:nvSpPr>
            <p:cNvPr id="407" name="Rectangle 406" hidden="1"/>
            <p:cNvSpPr/>
            <p:nvPr/>
          </p:nvSpPr>
          <p:spPr>
            <a:xfrm>
              <a:off x="11918105" y="2879037"/>
              <a:ext cx="353605" cy="186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Score2">
              <a:hlinkClick r:id="" action="ppaction://macro?name=ShowScores"/>
            </p:cNvPr>
            <p:cNvSpPr/>
            <p:nvPr/>
          </p:nvSpPr>
          <p:spPr>
            <a:xfrm>
              <a:off x="9183624" y="2913363"/>
              <a:ext cx="3008376" cy="1810512"/>
            </a:xfrm>
            <a:prstGeom prst="roundRect">
              <a:avLst>
                <a:gd name="adj" fmla="val 13950"/>
              </a:avLst>
            </a:prstGeom>
            <a:blipFill dpi="0"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a:stretch>
                <a:fillRect l="-100000" t="-5000" b="-140000"/>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pc="-113">
                  <a:effectLst>
                    <a:outerShdw blurRad="38100" dist="38100" dir="2700000" algn="tl">
                      <a:srgbClr val="000000">
                        <a:alpha val="43137"/>
                      </a:srgbClr>
                    </a:outerShdw>
                  </a:effectLst>
                </a:rPr>
                <a:t>0</a:t>
              </a:r>
              <a:endParaRPr lang="en-US" sz="6000" b="1" spc="-113" dirty="0">
                <a:effectLst>
                  <a:outerShdw blurRad="38100" dist="38100" dir="2700000" algn="tl">
                    <a:srgbClr val="000000">
                      <a:alpha val="43137"/>
                    </a:srgbClr>
                  </a:outerShdw>
                </a:effectLst>
              </a:endParaRPr>
            </a:p>
          </p:txBody>
        </p:sp>
        <p:sp>
          <p:nvSpPr>
            <p:cNvPr id="409" name="Name2" hidden="1">
              <a:hlinkClick r:id="" action="ppaction://macro?name=ShowScores"/>
            </p:cNvPr>
            <p:cNvSpPr/>
            <p:nvPr/>
          </p:nvSpPr>
          <p:spPr>
            <a:xfrm>
              <a:off x="9220651" y="2946522"/>
              <a:ext cx="2933194" cy="335226"/>
            </a:xfrm>
            <a:prstGeom prst="round2SameRect">
              <a:avLst>
                <a:gd name="adj1" fmla="val 50000"/>
                <a:gd name="adj2" fmla="val 0"/>
              </a:avLst>
            </a:prstGeom>
            <a:gradFill>
              <a:gsLst>
                <a:gs pos="0">
                  <a:srgbClr val="002060">
                    <a:lumMod val="55000"/>
                  </a:srgbClr>
                </a:gs>
                <a:gs pos="100000">
                  <a:sysClr val="windowText" lastClr="000000">
                    <a:lumMod val="95000"/>
                    <a:lumOff val="5000"/>
                  </a:sysClr>
                </a:gs>
              </a:gsLst>
              <a:lin ang="5400000" scaled="1"/>
            </a:gradFill>
            <a:ln w="12700" cap="flat" cmpd="sng" algn="ctr">
              <a:noFill/>
              <a:prstDash val="solid"/>
              <a:miter lim="800000"/>
            </a:ln>
            <a:effectLst/>
          </p:spPr>
          <p:txBody>
            <a:bodyPr wrap="none" rtlCol="0" anchor="ctr"/>
            <a:lstStyle/>
            <a:p>
              <a:pPr defTabSz="685800" eaLnBrk="1" hangingPunct="1">
                <a:defRPr/>
              </a:pPr>
              <a:r>
                <a:rPr lang="en-US" sz="2100" b="1" kern="0">
                  <a:solidFill>
                    <a:srgbClr val="FFFFFF"/>
                  </a:solidFill>
                  <a:latin typeface="Franklin Gothic Demi Cond" panose="020B0706030402020204" pitchFamily="34" charset="0"/>
                </a:rPr>
                <a:t>TEAM 2</a:t>
              </a:r>
              <a:endParaRPr lang="en-US" sz="2100" b="1" kern="0" dirty="0">
                <a:solidFill>
                  <a:srgbClr val="FFFFFF"/>
                </a:solidFill>
                <a:latin typeface="Franklin Gothic Demi Cond" panose="020B0706030402020204" pitchFamily="34" charset="0"/>
              </a:endParaRPr>
            </a:p>
          </p:txBody>
        </p:sp>
        <p:sp>
          <p:nvSpPr>
            <p:cNvPr id="410" name="Add2">
              <a:hlinkClick r:id="" action="ppaction://macro?name=AddToScores"/>
            </p:cNvPr>
            <p:cNvSpPr/>
            <p:nvPr/>
          </p:nvSpPr>
          <p:spPr>
            <a:xfrm>
              <a:off x="9179273" y="4332953"/>
              <a:ext cx="2993032" cy="389394"/>
            </a:xfrm>
            <a:prstGeom prst="round2SameRect">
              <a:avLst>
                <a:gd name="adj1" fmla="val 0"/>
                <a:gd name="adj2" fmla="val 50000"/>
              </a:avLst>
            </a:prstGeom>
            <a:solidFill>
              <a:sysClr val="windowText" lastClr="000000"/>
            </a:solidFill>
            <a:ln w="12700" cap="flat" cmpd="sng" algn="ctr">
              <a:noFill/>
              <a:prstDash val="solid"/>
              <a:miter lim="800000"/>
            </a:ln>
            <a:effectLst/>
          </p:spPr>
          <p:txBody>
            <a:bodyPr wrap="none" rtlCol="0" anchor="ctr"/>
            <a:lstStyle/>
            <a:p>
              <a:pPr algn="ctr" defTabSz="685800" eaLnBrk="1" hangingPunct="1">
                <a:defRPr/>
              </a:pPr>
              <a:r>
                <a:rPr lang="en-US" sz="2100" kern="0" dirty="0">
                  <a:solidFill>
                    <a:prstClr val="white"/>
                  </a:solidFill>
                  <a:latin typeface="Franklin Gothic Demi Cond" panose="020B0706030402020204" pitchFamily="34" charset="0"/>
                </a:rPr>
                <a:t>ADD ROUND POINTS</a:t>
              </a:r>
            </a:p>
          </p:txBody>
        </p:sp>
      </p:grpSp>
      <p:pic>
        <p:nvPicPr>
          <p:cNvPr id="411" name="X3"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189" y="2350115"/>
            <a:ext cx="7543800" cy="2879246"/>
          </a:xfrm>
          <a:prstGeom prst="rect">
            <a:avLst/>
          </a:prstGeom>
        </p:spPr>
      </p:pic>
      <p:pic>
        <p:nvPicPr>
          <p:cNvPr id="412" name="X2" hidden="1"/>
          <p:cNvPicPr>
            <a:picLocks noChangeAspect="1"/>
          </p:cNvPicPr>
          <p:nvPr/>
        </p:nvPicPr>
        <p:blipFill rotWithShape="1">
          <a:blip r:embed="rId7">
            <a:extLst>
              <a:ext uri="{28A0092B-C50C-407E-A947-70E740481C1C}">
                <a14:useLocalDpi xmlns:a14="http://schemas.microsoft.com/office/drawing/2010/main" val="0"/>
              </a:ext>
            </a:extLst>
          </a:blip>
          <a:srcRect r="33333"/>
          <a:stretch/>
        </p:blipFill>
        <p:spPr>
          <a:xfrm>
            <a:off x="2028489" y="2350115"/>
            <a:ext cx="5029200" cy="2879246"/>
          </a:xfrm>
          <a:prstGeom prst="rect">
            <a:avLst/>
          </a:prstGeom>
        </p:spPr>
      </p:pic>
      <p:pic>
        <p:nvPicPr>
          <p:cNvPr id="413" name="X1" hidden="1"/>
          <p:cNvPicPr>
            <a:picLocks noChangeAspect="1"/>
          </p:cNvPicPr>
          <p:nvPr/>
        </p:nvPicPr>
        <p:blipFill rotWithShape="1">
          <a:blip r:embed="rId7">
            <a:extLst>
              <a:ext uri="{28A0092B-C50C-407E-A947-70E740481C1C}">
                <a14:useLocalDpi xmlns:a14="http://schemas.microsoft.com/office/drawing/2010/main" val="0"/>
              </a:ext>
            </a:extLst>
          </a:blip>
          <a:srcRect r="67198"/>
          <a:stretch/>
        </p:blipFill>
        <p:spPr>
          <a:xfrm>
            <a:off x="3305836" y="2350115"/>
            <a:ext cx="2474507" cy="2879246"/>
          </a:xfrm>
          <a:prstGeom prst="rect">
            <a:avLst/>
          </a:prstGeom>
        </p:spPr>
      </p:pic>
      <p:pic>
        <p:nvPicPr>
          <p:cNvPr id="295"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459225" y="3022984"/>
            <a:ext cx="3440397" cy="2321597"/>
          </a:xfrm>
          <a:prstGeom prst="rect">
            <a:avLst/>
          </a:prstGeom>
          <a:noFill/>
          <a:extLst>
            <a:ext uri="{909E8E84-426E-40DD-AFC4-6F175D3DCCD1}">
              <a14:hiddenFill xmlns:a14="http://schemas.microsoft.com/office/drawing/2010/main">
                <a:solidFill>
                  <a:srgbClr val="FFFFFF"/>
                </a:solidFill>
              </a14:hiddenFill>
            </a:ext>
          </a:extLst>
        </p:spPr>
      </p:pic>
      <p:sp>
        <p:nvSpPr>
          <p:cNvPr id="297" name="Rectangle 296"/>
          <p:cNvSpPr/>
          <p:nvPr/>
        </p:nvSpPr>
        <p:spPr>
          <a:xfrm>
            <a:off x="1687417" y="972168"/>
            <a:ext cx="5910894" cy="927349"/>
          </a:xfrm>
          <a:prstGeom prst="rect">
            <a:avLst/>
          </a:prstGeom>
          <a:solidFill>
            <a:srgbClr val="FFC000"/>
          </a:solidFill>
          <a:ln>
            <a:noFill/>
          </a:ln>
          <a:effectLst>
            <a:outerShdw blurRad="368300" sx="102000" sy="102000" algn="ctr" rotWithShape="0">
              <a:schemeClr val="tx1">
                <a:alpha val="86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extBox 297"/>
          <p:cNvSpPr txBox="1"/>
          <p:nvPr/>
        </p:nvSpPr>
        <p:spPr>
          <a:xfrm>
            <a:off x="1786936" y="996357"/>
            <a:ext cx="5654174" cy="923330"/>
          </a:xfrm>
          <a:prstGeom prst="rect">
            <a:avLst/>
          </a:prstGeom>
          <a:noFill/>
        </p:spPr>
        <p:txBody>
          <a:bodyPr wrap="square" rtlCol="0">
            <a:spAutoFit/>
          </a:bodyPr>
          <a:lstStyle/>
          <a:p>
            <a:pPr algn="ctr"/>
            <a:r>
              <a:rPr lang="en-US" sz="2700" b="1" dirty="0">
                <a:ln w="22225">
                  <a:solidFill>
                    <a:schemeClr val="accent2"/>
                  </a:solidFill>
                  <a:prstDash val="solid"/>
                </a:ln>
                <a:solidFill>
                  <a:schemeClr val="bg1"/>
                </a:solidFill>
                <a:latin typeface="Impact" panose="020B0806030902050204" pitchFamily="34" charset="0"/>
              </a:rPr>
              <a:t>What common products are used to deliver nicotine to the body? </a:t>
            </a:r>
          </a:p>
        </p:txBody>
      </p:sp>
      <p:sp>
        <p:nvSpPr>
          <p:cNvPr id="3" name="5-Point Star 2"/>
          <p:cNvSpPr/>
          <p:nvPr/>
        </p:nvSpPr>
        <p:spPr>
          <a:xfrm>
            <a:off x="320982" y="458182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5-Point Star 299"/>
          <p:cNvSpPr/>
          <p:nvPr/>
        </p:nvSpPr>
        <p:spPr>
          <a:xfrm>
            <a:off x="322651" y="2301816"/>
            <a:ext cx="999461" cy="898451"/>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5-Point Star 300"/>
          <p:cNvSpPr/>
          <p:nvPr/>
        </p:nvSpPr>
        <p:spPr>
          <a:xfrm>
            <a:off x="322651"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5-Point Star 301"/>
          <p:cNvSpPr/>
          <p:nvPr/>
        </p:nvSpPr>
        <p:spPr>
          <a:xfrm>
            <a:off x="320982"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5-Point Star 306"/>
          <p:cNvSpPr/>
          <p:nvPr/>
        </p:nvSpPr>
        <p:spPr>
          <a:xfrm>
            <a:off x="7832529" y="230181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p:cNvSpPr/>
          <p:nvPr/>
        </p:nvSpPr>
        <p:spPr>
          <a:xfrm>
            <a:off x="7843156" y="1153501"/>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5-Point Star 316"/>
          <p:cNvSpPr/>
          <p:nvPr/>
        </p:nvSpPr>
        <p:spPr>
          <a:xfrm>
            <a:off x="7843156" y="3476069"/>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5-Point Star 317"/>
          <p:cNvSpPr/>
          <p:nvPr/>
        </p:nvSpPr>
        <p:spPr>
          <a:xfrm>
            <a:off x="7832529" y="4581826"/>
            <a:ext cx="999461" cy="8984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02719" y="3082752"/>
            <a:ext cx="138564" cy="692497"/>
          </a:xfrm>
          <a:prstGeom prst="rect">
            <a:avLst/>
          </a:prstGeom>
          <a:noFill/>
        </p:spPr>
        <p:txBody>
          <a:bodyPr wrap="none" lIns="68580" tIns="34290" rIns="68580" bIns="34290">
            <a:spAutoFit/>
          </a:bodyPr>
          <a:lstStyle/>
          <a:p>
            <a:pPr algn="ctr"/>
            <a:endParaRPr lang="en-US" sz="405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54148849"/>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subTnLst>
                                    <p:audio>
                                      <p:cMediaNode>
                                        <p:cTn display="0" masterRel="sameClick">
                                          <p:stCondLst>
                                            <p:cond evt="begin" delay="0">
                                              <p:tn val="5"/>
                                            </p:cond>
                                          </p:stCondLst>
                                          <p:endCondLst>
                                            <p:cond evt="onStopAudio" delay="0">
                                              <p:tgtEl>
                                                <p:sldTgt/>
                                              </p:tgtEl>
                                            </p:cond>
                                          </p:endCondLst>
                                        </p:cTn>
                                        <p:tgtEl>
                                          <p:sndTgt r:embed="rId3" name="cff-thwip.wav"/>
                                        </p:tgtEl>
                                      </p:cMediaNode>
                                    </p:audio>
                                  </p:subTnLst>
                                </p:cTn>
                              </p:par>
                              <p:par>
                                <p:cTn id="8" presetID="63" presetClass="path" presetSubtype="0" accel="50000" decel="50000" fill="hold" grpId="3" nodeType="withEffect">
                                  <p:stCondLst>
                                    <p:cond delay="6000"/>
                                  </p:stCondLst>
                                  <p:childTnLst>
                                    <p:animMotion origin="layout" path="M -2.08333E-6 3.7037E-7 L 0.25 3.7037E-7 " pathEditMode="relative" rAng="0" ptsTypes="AA">
                                      <p:cBhvr>
                                        <p:cTn id="9" dur="250" spd="-100000" fill="hold"/>
                                        <p:tgtEl>
                                          <p:spTgt spid="378"/>
                                        </p:tgtEl>
                                        <p:attrNameLst>
                                          <p:attrName>ppt_x</p:attrName>
                                          <p:attrName>ppt_y</p:attrName>
                                        </p:attrNameLst>
                                      </p:cBhvr>
                                      <p:rCtr x="12500" y="0"/>
                                    </p:animMotion>
                                  </p:childTnLst>
                                </p:cTn>
                              </p:par>
                              <p:par>
                                <p:cTn id="10" presetID="10" presetClass="entr" presetSubtype="0" fill="hold" grpId="2" nodeType="withEffect">
                                  <p:stCondLst>
                                    <p:cond delay="625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500"/>
                                        <p:tgtEl>
                                          <p:spTgt spid="377"/>
                                        </p:tgtEl>
                                      </p:cBhvr>
                                    </p:animEffect>
                                  </p:childTnLst>
                                  <p:subTnLst>
                                    <p:audio>
                                      <p:cMediaNode>
                                        <p:cTn display="0" masterRel="sameClick">
                                          <p:stCondLst>
                                            <p:cond evt="begin" delay="0">
                                              <p:tn val="10"/>
                                            </p:cond>
                                          </p:stCondLst>
                                          <p:endCondLst>
                                            <p:cond evt="onStopAudio" delay="0">
                                              <p:tgtEl>
                                                <p:sldTgt/>
                                              </p:tgtEl>
                                            </p:cond>
                                          </p:endCondLst>
                                        </p:cTn>
                                        <p:tgtEl>
                                          <p:sndTgt r:embed="rId3" name="cff-thwip.wav"/>
                                        </p:tgtEl>
                                      </p:cMediaNode>
                                    </p:audio>
                                  </p:subTnLst>
                                </p:cTn>
                              </p:par>
                              <p:par>
                                <p:cTn id="13" presetID="63" presetClass="path" presetSubtype="0" accel="50000" decel="50000" fill="hold" grpId="3" nodeType="withEffect">
                                  <p:stCondLst>
                                    <p:cond delay="6250"/>
                                  </p:stCondLst>
                                  <p:childTnLst>
                                    <p:animMotion origin="layout" path="M -2.08333E-6 4.81481E-6 L 0.25 4.81481E-6 " pathEditMode="relative" rAng="0" ptsTypes="AA">
                                      <p:cBhvr>
                                        <p:cTn id="14" dur="250" spd="-100000" fill="hold"/>
                                        <p:tgtEl>
                                          <p:spTgt spid="377"/>
                                        </p:tgtEl>
                                        <p:attrNameLst>
                                          <p:attrName>ppt_x</p:attrName>
                                          <p:attrName>ppt_y</p:attrName>
                                        </p:attrNameLst>
                                      </p:cBhvr>
                                      <p:rCtr x="12500" y="0"/>
                                    </p:animMotion>
                                  </p:childTnLst>
                                </p:cTn>
                              </p:par>
                              <p:par>
                                <p:cTn id="15" presetID="10" presetClass="entr" presetSubtype="0" fill="hold" grpId="2" nodeType="withEffect">
                                  <p:stCondLst>
                                    <p:cond delay="6500"/>
                                  </p:stCondLst>
                                  <p:childTnLst>
                                    <p:set>
                                      <p:cBhvr>
                                        <p:cTn id="16" dur="1" fill="hold">
                                          <p:stCondLst>
                                            <p:cond delay="0"/>
                                          </p:stCondLst>
                                        </p:cTn>
                                        <p:tgtEl>
                                          <p:spTgt spid="376"/>
                                        </p:tgtEl>
                                        <p:attrNameLst>
                                          <p:attrName>style.visibility</p:attrName>
                                        </p:attrNameLst>
                                      </p:cBhvr>
                                      <p:to>
                                        <p:strVal val="visible"/>
                                      </p:to>
                                    </p:set>
                                    <p:animEffect transition="in" filter="fade">
                                      <p:cBhvr>
                                        <p:cTn id="17" dur="500"/>
                                        <p:tgtEl>
                                          <p:spTgt spid="376"/>
                                        </p:tgtEl>
                                      </p:cBhvr>
                                    </p:animEffect>
                                  </p:childTnLst>
                                  <p:subTnLst>
                                    <p:audio>
                                      <p:cMediaNode>
                                        <p:cTn display="0" masterRel="sameClick">
                                          <p:stCondLst>
                                            <p:cond evt="begin" delay="0">
                                              <p:tn val="15"/>
                                            </p:cond>
                                          </p:stCondLst>
                                          <p:endCondLst>
                                            <p:cond evt="onStopAudio" delay="0">
                                              <p:tgtEl>
                                                <p:sldTgt/>
                                              </p:tgtEl>
                                            </p:cond>
                                          </p:endCondLst>
                                        </p:cTn>
                                        <p:tgtEl>
                                          <p:sndTgt r:embed="rId3" name="cff-thwip.wav"/>
                                        </p:tgtEl>
                                      </p:cMediaNode>
                                    </p:audio>
                                  </p:subTnLst>
                                </p:cTn>
                              </p:par>
                              <p:par>
                                <p:cTn id="18" presetID="63" presetClass="path" presetSubtype="0" accel="50000" decel="50000" fill="hold" grpId="3" nodeType="withEffect">
                                  <p:stCondLst>
                                    <p:cond delay="6500"/>
                                  </p:stCondLst>
                                  <p:childTnLst>
                                    <p:animMotion origin="layout" path="M -2.08333E-6 -7.40741E-7 L 0.25 -7.40741E-7 " pathEditMode="relative" rAng="0" ptsTypes="AA">
                                      <p:cBhvr>
                                        <p:cTn id="19" dur="250" spd="-100000" fill="hold"/>
                                        <p:tgtEl>
                                          <p:spTgt spid="376"/>
                                        </p:tgtEl>
                                        <p:attrNameLst>
                                          <p:attrName>ppt_x</p:attrName>
                                          <p:attrName>ppt_y</p:attrName>
                                        </p:attrNameLst>
                                      </p:cBhvr>
                                      <p:rCtr x="12500" y="0"/>
                                    </p:animMotion>
                                  </p:childTnLst>
                                </p:cTn>
                              </p:par>
                              <p:par>
                                <p:cTn id="20" presetID="10" presetClass="entr" presetSubtype="0" fill="hold" grpId="2" nodeType="withEffect">
                                  <p:stCondLst>
                                    <p:cond delay="6750"/>
                                  </p:stCondLst>
                                  <p:childTnLst>
                                    <p:set>
                                      <p:cBhvr>
                                        <p:cTn id="21" dur="1" fill="hold">
                                          <p:stCondLst>
                                            <p:cond delay="0"/>
                                          </p:stCondLst>
                                        </p:cTn>
                                        <p:tgtEl>
                                          <p:spTgt spid="375"/>
                                        </p:tgtEl>
                                        <p:attrNameLst>
                                          <p:attrName>style.visibility</p:attrName>
                                        </p:attrNameLst>
                                      </p:cBhvr>
                                      <p:to>
                                        <p:strVal val="visible"/>
                                      </p:to>
                                    </p:set>
                                    <p:animEffect transition="in" filter="fade">
                                      <p:cBhvr>
                                        <p:cTn id="22" dur="500"/>
                                        <p:tgtEl>
                                          <p:spTgt spid="375"/>
                                        </p:tgtEl>
                                      </p:cBhvr>
                                    </p:animEffect>
                                  </p:childTnLst>
                                  <p:subTnLst>
                                    <p:audio>
                                      <p:cMediaNode>
                                        <p:cTn display="0" masterRel="sameClick">
                                          <p:stCondLst>
                                            <p:cond evt="begin" delay="0">
                                              <p:tn val="20"/>
                                            </p:cond>
                                          </p:stCondLst>
                                          <p:endCondLst>
                                            <p:cond evt="onStopAudio" delay="0">
                                              <p:tgtEl>
                                                <p:sldTgt/>
                                              </p:tgtEl>
                                            </p:cond>
                                          </p:endCondLst>
                                        </p:cTn>
                                        <p:tgtEl>
                                          <p:sndTgt r:embed="rId3" name="cff-thwip.wav"/>
                                        </p:tgtEl>
                                      </p:cMediaNode>
                                    </p:audio>
                                  </p:subTnLst>
                                </p:cTn>
                              </p:par>
                              <p:par>
                                <p:cTn id="23" presetID="63" presetClass="path" presetSubtype="0" accel="50000" decel="50000" fill="hold" grpId="3" nodeType="withEffect">
                                  <p:stCondLst>
                                    <p:cond delay="6750"/>
                                  </p:stCondLst>
                                  <p:childTnLst>
                                    <p:animMotion origin="layout" path="M -2.08333E-6 -1.85185E-6 L 0.25 -1.85185E-6 " pathEditMode="relative" rAng="0" ptsTypes="AA">
                                      <p:cBhvr>
                                        <p:cTn id="24" dur="250" spd="-100000" fill="hold"/>
                                        <p:tgtEl>
                                          <p:spTgt spid="375"/>
                                        </p:tgtEl>
                                        <p:attrNameLst>
                                          <p:attrName>ppt_x</p:attrName>
                                          <p:attrName>ppt_y</p:attrName>
                                        </p:attrNameLst>
                                      </p:cBhvr>
                                      <p:rCtr x="12500" y="0"/>
                                    </p:animMotion>
                                  </p:childTnLst>
                                </p:cTn>
                              </p:par>
                              <p:par>
                                <p:cTn id="25" presetID="10" presetClass="entr" presetSubtype="0" fill="hold" grpId="2" nodeType="withEffect">
                                  <p:stCondLst>
                                    <p:cond delay="700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subTnLst>
                                    <p:audio>
                                      <p:cMediaNode>
                                        <p:cTn display="0" masterRel="sameClick">
                                          <p:stCondLst>
                                            <p:cond evt="begin" delay="0">
                                              <p:tn val="25"/>
                                            </p:cond>
                                          </p:stCondLst>
                                          <p:endCondLst>
                                            <p:cond evt="onStopAudio" delay="0">
                                              <p:tgtEl>
                                                <p:sldTgt/>
                                              </p:tgtEl>
                                            </p:cond>
                                          </p:endCondLst>
                                        </p:cTn>
                                        <p:tgtEl>
                                          <p:sndTgt r:embed="rId3" name="cff-thwip.wav"/>
                                        </p:tgtEl>
                                      </p:cMediaNode>
                                    </p:audio>
                                  </p:subTnLst>
                                </p:cTn>
                              </p:par>
                              <p:par>
                                <p:cTn id="28" presetID="63" presetClass="path" presetSubtype="0" accel="50000" decel="50000" fill="hold" grpId="3" nodeType="withEffect">
                                  <p:stCondLst>
                                    <p:cond delay="7000"/>
                                  </p:stCondLst>
                                  <p:childTnLst>
                                    <p:animMotion origin="layout" path="M 8.33333E-7 3.7037E-7 L 0.25 3.7037E-7 " pathEditMode="relative" rAng="0" ptsTypes="AA">
                                      <p:cBhvr>
                                        <p:cTn id="29" dur="250" spd="-100000" fill="hold"/>
                                        <p:tgtEl>
                                          <p:spTgt spid="374"/>
                                        </p:tgtEl>
                                        <p:attrNameLst>
                                          <p:attrName>ppt_x</p:attrName>
                                          <p:attrName>ppt_y</p:attrName>
                                        </p:attrNameLst>
                                      </p:cBhvr>
                                      <p:rCtr x="12500" y="0"/>
                                    </p:animMotion>
                                  </p:childTnLst>
                                </p:cTn>
                              </p:par>
                              <p:par>
                                <p:cTn id="30" presetID="53" presetClass="entr" presetSubtype="0" fill="hold" nodeType="withEffect">
                                  <p:stCondLst>
                                    <p:cond delay="0"/>
                                  </p:stCondLst>
                                  <p:childTnLst>
                                    <p:set>
                                      <p:cBhvr>
                                        <p:cTn id="31" dur="1" fill="hold">
                                          <p:stCondLst>
                                            <p:cond delay="0"/>
                                          </p:stCondLst>
                                        </p:cTn>
                                        <p:tgtEl>
                                          <p:spTgt spid="295"/>
                                        </p:tgtEl>
                                        <p:attrNameLst>
                                          <p:attrName>style.visibility</p:attrName>
                                        </p:attrNameLst>
                                      </p:cBhvr>
                                      <p:to>
                                        <p:strVal val="visible"/>
                                      </p:to>
                                    </p:set>
                                    <p:anim calcmode="lin" valueType="num">
                                      <p:cBhvr>
                                        <p:cTn id="32" dur="2000" fill="hold"/>
                                        <p:tgtEl>
                                          <p:spTgt spid="295"/>
                                        </p:tgtEl>
                                        <p:attrNameLst>
                                          <p:attrName>ppt_w</p:attrName>
                                        </p:attrNameLst>
                                      </p:cBhvr>
                                      <p:tavLst>
                                        <p:tav tm="0">
                                          <p:val>
                                            <p:fltVal val="0"/>
                                          </p:val>
                                        </p:tav>
                                        <p:tav tm="100000">
                                          <p:val>
                                            <p:strVal val="#ppt_w"/>
                                          </p:val>
                                        </p:tav>
                                      </p:tavLst>
                                    </p:anim>
                                    <p:anim calcmode="lin" valueType="num">
                                      <p:cBhvr>
                                        <p:cTn id="33" dur="2000" fill="hold"/>
                                        <p:tgtEl>
                                          <p:spTgt spid="295"/>
                                        </p:tgtEl>
                                        <p:attrNameLst>
                                          <p:attrName>ppt_h</p:attrName>
                                        </p:attrNameLst>
                                      </p:cBhvr>
                                      <p:tavLst>
                                        <p:tav tm="0">
                                          <p:val>
                                            <p:fltVal val="0"/>
                                          </p:val>
                                        </p:tav>
                                        <p:tav tm="100000">
                                          <p:val>
                                            <p:strVal val="#ppt_h"/>
                                          </p:val>
                                        </p:tav>
                                      </p:tavLst>
                                    </p:anim>
                                    <p:animEffect transition="in" filter="fade">
                                      <p:cBhvr>
                                        <p:cTn id="34"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8"/>
                    </p:tgtEl>
                  </p:cond>
                </p:stCondLst>
                <p:endSync evt="end" delay="0">
                  <p:rtn val="all"/>
                </p:endSync>
                <p:childTnLst>
                  <p:par>
                    <p:cTn id="36" fill="hold">
                      <p:stCondLst>
                        <p:cond delay="0"/>
                      </p:stCondLst>
                      <p:childTnLst>
                        <p:par>
                          <p:cTn id="37" fill="hold">
                            <p:stCondLst>
                              <p:cond delay="0"/>
                            </p:stCondLst>
                            <p:childTnLst>
                              <p:par>
                                <p:cTn id="38" presetID="19" presetClass="exit" presetSubtype="5" fill="hold" grpId="0" nodeType="withEffect">
                                  <p:stCondLst>
                                    <p:cond delay="0"/>
                                  </p:stCondLst>
                                  <p:childTnLst>
                                    <p:anim calcmode="lin" valueType="num">
                                      <p:cBhvr>
                                        <p:cTn id="39" dur="1200"/>
                                        <p:tgtEl>
                                          <p:spTgt spid="306"/>
                                        </p:tgtEl>
                                        <p:attrNameLst>
                                          <p:attrName>ppt_w</p:attrName>
                                        </p:attrNameLst>
                                      </p:cBhvr>
                                      <p:tavLst>
                                        <p:tav tm="0">
                                          <p:val>
                                            <p:strVal val="ppt_w"/>
                                          </p:val>
                                        </p:tav>
                                        <p:tav tm="100000">
                                          <p:val>
                                            <p:strVal val="ppt_w"/>
                                          </p:val>
                                        </p:tav>
                                      </p:tavLst>
                                    </p:anim>
                                    <p:anim calcmode="lin" valueType="num">
                                      <p:cBhvr>
                                        <p:cTn id="40" dur="1200"/>
                                        <p:tgtEl>
                                          <p:spTgt spid="30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1" dur="1" fill="hold">
                                          <p:stCondLst>
                                            <p:cond delay="1199"/>
                                          </p:stCondLst>
                                        </p:cTn>
                                        <p:tgtEl>
                                          <p:spTgt spid="306"/>
                                        </p:tgtEl>
                                        <p:attrNameLst>
                                          <p:attrName>style.visibility</p:attrName>
                                        </p:attrNameLst>
                                      </p:cBhvr>
                                      <p:to>
                                        <p:strVal val="hidden"/>
                                      </p:to>
                                    </p:set>
                                  </p:childTnLst>
                                </p:cTn>
                              </p:par>
                              <p:par>
                                <p:cTn id="42" presetID="19" presetClass="exit" presetSubtype="5" fill="hold" grpId="0" nodeType="withEffect">
                                  <p:stCondLst>
                                    <p:cond delay="0"/>
                                  </p:stCondLst>
                                  <p:childTnLst>
                                    <p:anim calcmode="lin" valueType="num">
                                      <p:cBhvr>
                                        <p:cTn id="43" dur="1200"/>
                                        <p:tgtEl>
                                          <p:spTgt spid="378"/>
                                        </p:tgtEl>
                                        <p:attrNameLst>
                                          <p:attrName>ppt_w</p:attrName>
                                        </p:attrNameLst>
                                      </p:cBhvr>
                                      <p:tavLst>
                                        <p:tav tm="0">
                                          <p:val>
                                            <p:strVal val="ppt_w"/>
                                          </p:val>
                                        </p:tav>
                                        <p:tav tm="100000">
                                          <p:val>
                                            <p:strVal val="ppt_w"/>
                                          </p:val>
                                        </p:tav>
                                      </p:tavLst>
                                    </p:anim>
                                    <p:anim calcmode="lin" valueType="num">
                                      <p:cBhvr>
                                        <p:cTn id="44" dur="1200"/>
                                        <p:tgtEl>
                                          <p:spTgt spid="378"/>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45" dur="1" fill="hold">
                                          <p:stCondLst>
                                            <p:cond delay="1199"/>
                                          </p:stCondLst>
                                        </p:cTn>
                                        <p:tgtEl>
                                          <p:spTgt spid="378"/>
                                        </p:tgtEl>
                                        <p:attrNameLst>
                                          <p:attrName>style.visibility</p:attrName>
                                        </p:attrNameLst>
                                      </p:cBhvr>
                                      <p:to>
                                        <p:strVal val="hidden"/>
                                      </p:to>
                                    </p:set>
                                  </p:childTnLst>
                                </p:cTn>
                              </p:par>
                              <p:par>
                                <p:cTn id="46" presetID="1" presetClass="exit" presetSubtype="0" fill="hold" grpId="1" nodeType="withEffect">
                                  <p:stCondLst>
                                    <p:cond delay="200"/>
                                  </p:stCondLst>
                                  <p:childTnLst>
                                    <p:set>
                                      <p:cBhvr>
                                        <p:cTn id="47" dur="1" fill="hold">
                                          <p:stCondLst>
                                            <p:cond delay="9"/>
                                          </p:stCondLst>
                                        </p:cTn>
                                        <p:tgtEl>
                                          <p:spTgt spid="306"/>
                                        </p:tgtEl>
                                        <p:attrNameLst>
                                          <p:attrName>style.visibility</p:attrName>
                                        </p:attrNameLst>
                                      </p:cBhvr>
                                      <p:to>
                                        <p:strVal val="hidden"/>
                                      </p:to>
                                    </p:set>
                                  </p:childTnLst>
                                </p:cTn>
                              </p:par>
                              <p:par>
                                <p:cTn id="48" presetID="1" presetClass="exit" presetSubtype="0" fill="hold" grpId="1" nodeType="withEffect">
                                  <p:stCondLst>
                                    <p:cond delay="200"/>
                                  </p:stCondLst>
                                  <p:childTnLst>
                                    <p:set>
                                      <p:cBhvr>
                                        <p:cTn id="49" dur="1" fill="hold">
                                          <p:stCondLst>
                                            <p:cond delay="9"/>
                                          </p:stCondLst>
                                        </p:cTn>
                                        <p:tgtEl>
                                          <p:spTgt spid="378"/>
                                        </p:tgtEl>
                                        <p:attrNameLst>
                                          <p:attrName>style.visibility</p:attrName>
                                        </p:attrNameLst>
                                      </p:cBhvr>
                                      <p:to>
                                        <p:strVal val="hidden"/>
                                      </p:to>
                                    </p:set>
                                  </p:childTnLst>
                                </p:cTn>
                              </p:par>
                              <p:par>
                                <p:cTn id="50" presetID="19" presetClass="entr" presetSubtype="5" fill="hold" nodeType="withEffect">
                                  <p:stCondLst>
                                    <p:cond delay="200"/>
                                  </p:stCondLst>
                                  <p:childTnLst>
                                    <p:set>
                                      <p:cBhvr>
                                        <p:cTn id="51" dur="1" fill="hold">
                                          <p:stCondLst>
                                            <p:cond delay="0"/>
                                          </p:stCondLst>
                                        </p:cTn>
                                        <p:tgtEl>
                                          <p:spTgt spid="331"/>
                                        </p:tgtEl>
                                        <p:attrNameLst>
                                          <p:attrName>style.visibility</p:attrName>
                                        </p:attrNameLst>
                                      </p:cBhvr>
                                      <p:to>
                                        <p:strVal val="visible"/>
                                      </p:to>
                                    </p:set>
                                    <p:anim calcmode="lin" valueType="num">
                                      <p:cBhvr>
                                        <p:cTn id="52" dur="1200" fill="hold"/>
                                        <p:tgtEl>
                                          <p:spTgt spid="331"/>
                                        </p:tgtEl>
                                        <p:attrNameLst>
                                          <p:attrName>ppt_w</p:attrName>
                                        </p:attrNameLst>
                                      </p:cBhvr>
                                      <p:tavLst>
                                        <p:tav tm="0">
                                          <p:val>
                                            <p:strVal val="#ppt_w"/>
                                          </p:val>
                                        </p:tav>
                                        <p:tav tm="100000">
                                          <p:val>
                                            <p:strVal val="#ppt_w"/>
                                          </p:val>
                                        </p:tav>
                                      </p:tavLst>
                                    </p:anim>
                                    <p:anim calcmode="lin" valueType="num">
                                      <p:cBhvr>
                                        <p:cTn id="53" dur="1200" fill="hold"/>
                                        <p:tgtEl>
                                          <p:spTgt spid="33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50"/>
                                            </p:cond>
                                          </p:stCondLst>
                                          <p:endCondLst>
                                            <p:cond evt="onStopAudio" delay="0">
                                              <p:tgtEl>
                                                <p:sldTgt/>
                                              </p:tgtEl>
                                            </p:cond>
                                          </p:endCondLst>
                                        </p:cTn>
                                        <p:tgtEl>
                                          <p:sndTgt r:embed="rId4" name="dingg.wav"/>
                                        </p:tgtEl>
                                      </p:cMediaNode>
                                    </p:audio>
                                  </p:subTnLst>
                                </p:cTn>
                              </p:par>
                              <p:par>
                                <p:cTn id="54" presetID="1" presetClass="exit" presetSubtype="0" fill="hold" nodeType="withEffect">
                                  <p:stCondLst>
                                    <p:cond delay="400"/>
                                  </p:stCondLst>
                                  <p:childTnLst>
                                    <p:set>
                                      <p:cBhvr>
                                        <p:cTn id="55" dur="1" fill="hold">
                                          <p:stCondLst>
                                            <p:cond delay="0"/>
                                          </p:stCondLst>
                                        </p:cTn>
                                        <p:tgtEl>
                                          <p:spTgt spid="331"/>
                                        </p:tgtEl>
                                        <p:attrNameLst>
                                          <p:attrName>style.visibility</p:attrName>
                                        </p:attrNameLst>
                                      </p:cBhvr>
                                      <p:to>
                                        <p:strVal val="hidden"/>
                                      </p:to>
                                    </p:set>
                                  </p:childTnLst>
                                </p:cTn>
                              </p:par>
                              <p:par>
                                <p:cTn id="56" presetID="1" presetClass="entr" presetSubtype="0" fill="hold" grpId="0" nodeType="withEffect">
                                  <p:stCondLst>
                                    <p:cond delay="400"/>
                                  </p:stCondLst>
                                  <p:childTnLst>
                                    <p:set>
                                      <p:cBhvr>
                                        <p:cTn id="57" dur="1" fill="hold">
                                          <p:stCondLst>
                                            <p:cond delay="0"/>
                                          </p:stCondLst>
                                        </p:cTn>
                                        <p:tgtEl>
                                          <p:spTgt spid="311"/>
                                        </p:tgtEl>
                                        <p:attrNameLst>
                                          <p:attrName>style.visibility</p:attrName>
                                        </p:attrNameLst>
                                      </p:cBhvr>
                                      <p:to>
                                        <p:strVal val="visible"/>
                                      </p:to>
                                    </p:set>
                                  </p:childTnLst>
                                </p:cTn>
                              </p:par>
                              <p:par>
                                <p:cTn id="58" presetID="1" presetClass="entr" presetSubtype="0" fill="hold" grpId="0" nodeType="withEffect">
                                  <p:stCondLst>
                                    <p:cond delay="400"/>
                                  </p:stCondLst>
                                  <p:childTnLst>
                                    <p:set>
                                      <p:cBhvr>
                                        <p:cTn id="59" dur="1" fill="hold">
                                          <p:stCondLst>
                                            <p:cond delay="0"/>
                                          </p:stCondLst>
                                        </p:cTn>
                                        <p:tgtEl>
                                          <p:spTgt spid="379"/>
                                        </p:tgtEl>
                                        <p:attrNameLst>
                                          <p:attrName>style.visibility</p:attrName>
                                        </p:attrNameLst>
                                      </p:cBhvr>
                                      <p:to>
                                        <p:strVal val="visible"/>
                                      </p:to>
                                    </p:set>
                                  </p:childTnLst>
                                </p:cTn>
                              </p:par>
                              <p:par>
                                <p:cTn id="60" presetID="1" presetClass="entr" presetSubtype="0" fill="hold" grpId="0" nodeType="withEffect">
                                  <p:stCondLst>
                                    <p:cond delay="400"/>
                                  </p:stCondLst>
                                  <p:childTnLst>
                                    <p:set>
                                      <p:cBhvr>
                                        <p:cTn id="61" dur="1" fill="hold">
                                          <p:stCondLst>
                                            <p:cond delay="0"/>
                                          </p:stCondLst>
                                        </p:cTn>
                                        <p:tgtEl>
                                          <p:spTgt spid="380"/>
                                        </p:tgtEl>
                                        <p:attrNameLst>
                                          <p:attrName>style.visibility</p:attrName>
                                        </p:attrNameLst>
                                      </p:cBhvr>
                                      <p:to>
                                        <p:strVal val="visible"/>
                                      </p:to>
                                    </p:set>
                                  </p:childTnLst>
                                </p:cTn>
                              </p:par>
                            </p:childTnLst>
                          </p:cTn>
                        </p:par>
                      </p:childTnLst>
                    </p:cTn>
                  </p:par>
                </p:childTnLst>
              </p:cTn>
              <p:nextCondLst>
                <p:cond evt="onClick" delay="0">
                  <p:tgtEl>
                    <p:spTgt spid="378"/>
                  </p:tgtEl>
                </p:cond>
              </p:nextCondLst>
            </p:seq>
            <p:seq concurrent="1" nextAc="seek">
              <p:cTn id="62" restart="whenNotActive" fill="hold" evtFilter="cancelBubble" nodeType="interactiveSeq">
                <p:stCondLst>
                  <p:cond evt="onClick" delay="0">
                    <p:tgtEl>
                      <p:spTgt spid="377"/>
                    </p:tgtEl>
                  </p:cond>
                </p:stCondLst>
                <p:endSync evt="end" delay="0">
                  <p:rtn val="all"/>
                </p:endSync>
                <p:childTnLst>
                  <p:par>
                    <p:cTn id="63" fill="hold">
                      <p:stCondLst>
                        <p:cond delay="0"/>
                      </p:stCondLst>
                      <p:childTnLst>
                        <p:par>
                          <p:cTn id="64" fill="hold">
                            <p:stCondLst>
                              <p:cond delay="0"/>
                            </p:stCondLst>
                            <p:childTnLst>
                              <p:par>
                                <p:cTn id="65" presetID="19" presetClass="exit" presetSubtype="5" fill="hold" grpId="0" nodeType="withEffect">
                                  <p:stCondLst>
                                    <p:cond delay="0"/>
                                  </p:stCondLst>
                                  <p:childTnLst>
                                    <p:anim calcmode="lin" valueType="num">
                                      <p:cBhvr>
                                        <p:cTn id="66" dur="1200"/>
                                        <p:tgtEl>
                                          <p:spTgt spid="305"/>
                                        </p:tgtEl>
                                        <p:attrNameLst>
                                          <p:attrName>ppt_w</p:attrName>
                                        </p:attrNameLst>
                                      </p:cBhvr>
                                      <p:tavLst>
                                        <p:tav tm="0">
                                          <p:val>
                                            <p:strVal val="ppt_w"/>
                                          </p:val>
                                        </p:tav>
                                        <p:tav tm="100000">
                                          <p:val>
                                            <p:strVal val="ppt_w"/>
                                          </p:val>
                                        </p:tav>
                                      </p:tavLst>
                                    </p:anim>
                                    <p:anim calcmode="lin" valueType="num">
                                      <p:cBhvr>
                                        <p:cTn id="67" dur="1200"/>
                                        <p:tgtEl>
                                          <p:spTgt spid="30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68" dur="1" fill="hold">
                                          <p:stCondLst>
                                            <p:cond delay="1199"/>
                                          </p:stCondLst>
                                        </p:cTn>
                                        <p:tgtEl>
                                          <p:spTgt spid="305"/>
                                        </p:tgtEl>
                                        <p:attrNameLst>
                                          <p:attrName>style.visibility</p:attrName>
                                        </p:attrNameLst>
                                      </p:cBhvr>
                                      <p:to>
                                        <p:strVal val="hidden"/>
                                      </p:to>
                                    </p:set>
                                  </p:childTnLst>
                                </p:cTn>
                              </p:par>
                              <p:par>
                                <p:cTn id="69" presetID="19" presetClass="exit" presetSubtype="5" fill="hold" grpId="0" nodeType="withEffect">
                                  <p:stCondLst>
                                    <p:cond delay="0"/>
                                  </p:stCondLst>
                                  <p:childTnLst>
                                    <p:anim calcmode="lin" valueType="num">
                                      <p:cBhvr>
                                        <p:cTn id="70" dur="1200"/>
                                        <p:tgtEl>
                                          <p:spTgt spid="377"/>
                                        </p:tgtEl>
                                        <p:attrNameLst>
                                          <p:attrName>ppt_w</p:attrName>
                                        </p:attrNameLst>
                                      </p:cBhvr>
                                      <p:tavLst>
                                        <p:tav tm="0">
                                          <p:val>
                                            <p:strVal val="ppt_w"/>
                                          </p:val>
                                        </p:tav>
                                        <p:tav tm="100000">
                                          <p:val>
                                            <p:strVal val="ppt_w"/>
                                          </p:val>
                                        </p:tav>
                                      </p:tavLst>
                                    </p:anim>
                                    <p:anim calcmode="lin" valueType="num">
                                      <p:cBhvr>
                                        <p:cTn id="71" dur="1200"/>
                                        <p:tgtEl>
                                          <p:spTgt spid="377"/>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72" dur="1" fill="hold">
                                          <p:stCondLst>
                                            <p:cond delay="1199"/>
                                          </p:stCondLst>
                                        </p:cTn>
                                        <p:tgtEl>
                                          <p:spTgt spid="377"/>
                                        </p:tgtEl>
                                        <p:attrNameLst>
                                          <p:attrName>style.visibility</p:attrName>
                                        </p:attrNameLst>
                                      </p:cBhvr>
                                      <p:to>
                                        <p:strVal val="hidden"/>
                                      </p:to>
                                    </p:set>
                                  </p:childTnLst>
                                </p:cTn>
                              </p:par>
                              <p:par>
                                <p:cTn id="73" presetID="1" presetClass="exit" presetSubtype="0" fill="hold" grpId="1" nodeType="withEffect">
                                  <p:stCondLst>
                                    <p:cond delay="200"/>
                                  </p:stCondLst>
                                  <p:childTnLst>
                                    <p:set>
                                      <p:cBhvr>
                                        <p:cTn id="74" dur="1" fill="hold">
                                          <p:stCondLst>
                                            <p:cond delay="9"/>
                                          </p:stCondLst>
                                        </p:cTn>
                                        <p:tgtEl>
                                          <p:spTgt spid="305"/>
                                        </p:tgtEl>
                                        <p:attrNameLst>
                                          <p:attrName>style.visibility</p:attrName>
                                        </p:attrNameLst>
                                      </p:cBhvr>
                                      <p:to>
                                        <p:strVal val="hidden"/>
                                      </p:to>
                                    </p:set>
                                  </p:childTnLst>
                                </p:cTn>
                              </p:par>
                              <p:par>
                                <p:cTn id="75" presetID="1" presetClass="exit" presetSubtype="0" fill="hold" grpId="1" nodeType="withEffect">
                                  <p:stCondLst>
                                    <p:cond delay="200"/>
                                  </p:stCondLst>
                                  <p:childTnLst>
                                    <p:set>
                                      <p:cBhvr>
                                        <p:cTn id="76" dur="1" fill="hold">
                                          <p:stCondLst>
                                            <p:cond delay="9"/>
                                          </p:stCondLst>
                                        </p:cTn>
                                        <p:tgtEl>
                                          <p:spTgt spid="377"/>
                                        </p:tgtEl>
                                        <p:attrNameLst>
                                          <p:attrName>style.visibility</p:attrName>
                                        </p:attrNameLst>
                                      </p:cBhvr>
                                      <p:to>
                                        <p:strVal val="hidden"/>
                                      </p:to>
                                    </p:set>
                                  </p:childTnLst>
                                </p:cTn>
                              </p:par>
                              <p:par>
                                <p:cTn id="77" presetID="19" presetClass="entr" presetSubtype="5" fill="hold" nodeType="withEffect">
                                  <p:stCondLst>
                                    <p:cond delay="200"/>
                                  </p:stCondLst>
                                  <p:childTnLst>
                                    <p:set>
                                      <p:cBhvr>
                                        <p:cTn id="78" dur="1" fill="hold">
                                          <p:stCondLst>
                                            <p:cond delay="0"/>
                                          </p:stCondLst>
                                        </p:cTn>
                                        <p:tgtEl>
                                          <p:spTgt spid="336"/>
                                        </p:tgtEl>
                                        <p:attrNameLst>
                                          <p:attrName>style.visibility</p:attrName>
                                        </p:attrNameLst>
                                      </p:cBhvr>
                                      <p:to>
                                        <p:strVal val="visible"/>
                                      </p:to>
                                    </p:set>
                                    <p:anim calcmode="lin" valueType="num">
                                      <p:cBhvr>
                                        <p:cTn id="79" dur="1200" fill="hold"/>
                                        <p:tgtEl>
                                          <p:spTgt spid="336"/>
                                        </p:tgtEl>
                                        <p:attrNameLst>
                                          <p:attrName>ppt_w</p:attrName>
                                        </p:attrNameLst>
                                      </p:cBhvr>
                                      <p:tavLst>
                                        <p:tav tm="0">
                                          <p:val>
                                            <p:strVal val="#ppt_w"/>
                                          </p:val>
                                        </p:tav>
                                        <p:tav tm="100000">
                                          <p:val>
                                            <p:strVal val="#ppt_w"/>
                                          </p:val>
                                        </p:tav>
                                      </p:tavLst>
                                    </p:anim>
                                    <p:anim calcmode="lin" valueType="num">
                                      <p:cBhvr>
                                        <p:cTn id="80" dur="1200" fill="hold"/>
                                        <p:tgtEl>
                                          <p:spTgt spid="33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77"/>
                                            </p:cond>
                                          </p:stCondLst>
                                          <p:endCondLst>
                                            <p:cond evt="onStopAudio" delay="0">
                                              <p:tgtEl>
                                                <p:sldTgt/>
                                              </p:tgtEl>
                                            </p:cond>
                                          </p:endCondLst>
                                        </p:cTn>
                                        <p:tgtEl>
                                          <p:sndTgt r:embed="rId4" name="dingg.wav"/>
                                        </p:tgtEl>
                                      </p:cMediaNode>
                                    </p:audio>
                                  </p:subTnLst>
                                </p:cTn>
                              </p:par>
                              <p:par>
                                <p:cTn id="81" presetID="1" presetClass="exit" presetSubtype="0" fill="hold" nodeType="withEffect">
                                  <p:stCondLst>
                                    <p:cond delay="400"/>
                                  </p:stCondLst>
                                  <p:childTnLst>
                                    <p:set>
                                      <p:cBhvr>
                                        <p:cTn id="82" dur="1" fill="hold">
                                          <p:stCondLst>
                                            <p:cond delay="0"/>
                                          </p:stCondLst>
                                        </p:cTn>
                                        <p:tgtEl>
                                          <p:spTgt spid="336"/>
                                        </p:tgtEl>
                                        <p:attrNameLst>
                                          <p:attrName>style.visibility</p:attrName>
                                        </p:attrNameLst>
                                      </p:cBhvr>
                                      <p:to>
                                        <p:strVal val="hidden"/>
                                      </p:to>
                                    </p:set>
                                  </p:childTnLst>
                                </p:cTn>
                              </p:par>
                              <p:par>
                                <p:cTn id="83" presetID="1" presetClass="entr" presetSubtype="0" fill="hold" grpId="0" nodeType="withEffect">
                                  <p:stCondLst>
                                    <p:cond delay="40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400"/>
                                  </p:stCondLst>
                                  <p:childTnLst>
                                    <p:set>
                                      <p:cBhvr>
                                        <p:cTn id="86" dur="1" fill="hold">
                                          <p:stCondLst>
                                            <p:cond delay="0"/>
                                          </p:stCondLst>
                                        </p:cTn>
                                        <p:tgtEl>
                                          <p:spTgt spid="381"/>
                                        </p:tgtEl>
                                        <p:attrNameLst>
                                          <p:attrName>style.visibility</p:attrName>
                                        </p:attrNameLst>
                                      </p:cBhvr>
                                      <p:to>
                                        <p:strVal val="visible"/>
                                      </p:to>
                                    </p:set>
                                  </p:childTnLst>
                                </p:cTn>
                              </p:par>
                              <p:par>
                                <p:cTn id="87" presetID="1" presetClass="entr" presetSubtype="0" fill="hold" grpId="0" nodeType="withEffect">
                                  <p:stCondLst>
                                    <p:cond delay="400"/>
                                  </p:stCondLst>
                                  <p:childTnLst>
                                    <p:set>
                                      <p:cBhvr>
                                        <p:cTn id="88" dur="1" fill="hold">
                                          <p:stCondLst>
                                            <p:cond delay="0"/>
                                          </p:stCondLst>
                                        </p:cTn>
                                        <p:tgtEl>
                                          <p:spTgt spid="382"/>
                                        </p:tgtEl>
                                        <p:attrNameLst>
                                          <p:attrName>style.visibility</p:attrName>
                                        </p:attrNameLst>
                                      </p:cBhvr>
                                      <p:to>
                                        <p:strVal val="visible"/>
                                      </p:to>
                                    </p:set>
                                  </p:childTnLst>
                                </p:cTn>
                              </p:par>
                            </p:childTnLst>
                          </p:cTn>
                        </p:par>
                      </p:childTnLst>
                    </p:cTn>
                  </p:par>
                </p:childTnLst>
              </p:cTn>
              <p:nextCondLst>
                <p:cond evt="onClick" delay="0">
                  <p:tgtEl>
                    <p:spTgt spid="377"/>
                  </p:tgtEl>
                </p:cond>
              </p:nextCondLst>
            </p:seq>
            <p:seq concurrent="1" nextAc="seek">
              <p:cTn id="89" restart="whenNotActive" fill="hold" evtFilter="cancelBubble" nodeType="interactiveSeq">
                <p:stCondLst>
                  <p:cond evt="onClick" delay="0">
                    <p:tgtEl>
                      <p:spTgt spid="376"/>
                    </p:tgtEl>
                  </p:cond>
                </p:stCondLst>
                <p:endSync evt="end" delay="0">
                  <p:rtn val="all"/>
                </p:endSync>
                <p:childTnLst>
                  <p:par>
                    <p:cTn id="90" fill="hold">
                      <p:stCondLst>
                        <p:cond delay="0"/>
                      </p:stCondLst>
                      <p:childTnLst>
                        <p:par>
                          <p:cTn id="91" fill="hold">
                            <p:stCondLst>
                              <p:cond delay="0"/>
                            </p:stCondLst>
                            <p:childTnLst>
                              <p:par>
                                <p:cTn id="92" presetID="19" presetClass="exit" presetSubtype="5" fill="hold" grpId="0" nodeType="withEffect">
                                  <p:stCondLst>
                                    <p:cond delay="0"/>
                                  </p:stCondLst>
                                  <p:childTnLst>
                                    <p:anim calcmode="lin" valueType="num">
                                      <p:cBhvr>
                                        <p:cTn id="93" dur="1200"/>
                                        <p:tgtEl>
                                          <p:spTgt spid="304"/>
                                        </p:tgtEl>
                                        <p:attrNameLst>
                                          <p:attrName>ppt_w</p:attrName>
                                        </p:attrNameLst>
                                      </p:cBhvr>
                                      <p:tavLst>
                                        <p:tav tm="0">
                                          <p:val>
                                            <p:strVal val="ppt_w"/>
                                          </p:val>
                                        </p:tav>
                                        <p:tav tm="100000">
                                          <p:val>
                                            <p:strVal val="ppt_w"/>
                                          </p:val>
                                        </p:tav>
                                      </p:tavLst>
                                    </p:anim>
                                    <p:anim calcmode="lin" valueType="num">
                                      <p:cBhvr>
                                        <p:cTn id="94" dur="1200"/>
                                        <p:tgtEl>
                                          <p:spTgt spid="30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5" dur="1" fill="hold">
                                          <p:stCondLst>
                                            <p:cond delay="1199"/>
                                          </p:stCondLst>
                                        </p:cTn>
                                        <p:tgtEl>
                                          <p:spTgt spid="304"/>
                                        </p:tgtEl>
                                        <p:attrNameLst>
                                          <p:attrName>style.visibility</p:attrName>
                                        </p:attrNameLst>
                                      </p:cBhvr>
                                      <p:to>
                                        <p:strVal val="hidden"/>
                                      </p:to>
                                    </p:set>
                                  </p:childTnLst>
                                </p:cTn>
                              </p:par>
                              <p:par>
                                <p:cTn id="96" presetID="19" presetClass="exit" presetSubtype="5" fill="hold" grpId="0" nodeType="withEffect">
                                  <p:stCondLst>
                                    <p:cond delay="0"/>
                                  </p:stCondLst>
                                  <p:childTnLst>
                                    <p:anim calcmode="lin" valueType="num">
                                      <p:cBhvr>
                                        <p:cTn id="97" dur="1200"/>
                                        <p:tgtEl>
                                          <p:spTgt spid="376"/>
                                        </p:tgtEl>
                                        <p:attrNameLst>
                                          <p:attrName>ppt_w</p:attrName>
                                        </p:attrNameLst>
                                      </p:cBhvr>
                                      <p:tavLst>
                                        <p:tav tm="0">
                                          <p:val>
                                            <p:strVal val="ppt_w"/>
                                          </p:val>
                                        </p:tav>
                                        <p:tav tm="100000">
                                          <p:val>
                                            <p:strVal val="ppt_w"/>
                                          </p:val>
                                        </p:tav>
                                      </p:tavLst>
                                    </p:anim>
                                    <p:anim calcmode="lin" valueType="num">
                                      <p:cBhvr>
                                        <p:cTn id="98" dur="1200"/>
                                        <p:tgtEl>
                                          <p:spTgt spid="376"/>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99" dur="1" fill="hold">
                                          <p:stCondLst>
                                            <p:cond delay="1199"/>
                                          </p:stCondLst>
                                        </p:cTn>
                                        <p:tgtEl>
                                          <p:spTgt spid="376"/>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9"/>
                                          </p:stCondLst>
                                        </p:cTn>
                                        <p:tgtEl>
                                          <p:spTgt spid="304"/>
                                        </p:tgtEl>
                                        <p:attrNameLst>
                                          <p:attrName>style.visibility</p:attrName>
                                        </p:attrNameLst>
                                      </p:cBhvr>
                                      <p:to>
                                        <p:strVal val="hidden"/>
                                      </p:to>
                                    </p:set>
                                  </p:childTnLst>
                                </p:cTn>
                              </p:par>
                              <p:par>
                                <p:cTn id="102" presetID="1" presetClass="exit" presetSubtype="0" fill="hold" grpId="1" nodeType="withEffect">
                                  <p:stCondLst>
                                    <p:cond delay="200"/>
                                  </p:stCondLst>
                                  <p:childTnLst>
                                    <p:set>
                                      <p:cBhvr>
                                        <p:cTn id="103" dur="1" fill="hold">
                                          <p:stCondLst>
                                            <p:cond delay="9"/>
                                          </p:stCondLst>
                                        </p:cTn>
                                        <p:tgtEl>
                                          <p:spTgt spid="376"/>
                                        </p:tgtEl>
                                        <p:attrNameLst>
                                          <p:attrName>style.visibility</p:attrName>
                                        </p:attrNameLst>
                                      </p:cBhvr>
                                      <p:to>
                                        <p:strVal val="hidden"/>
                                      </p:to>
                                    </p:set>
                                  </p:childTnLst>
                                </p:cTn>
                              </p:par>
                              <p:par>
                                <p:cTn id="104" presetID="19" presetClass="entr" presetSubtype="5" fill="hold" nodeType="withEffect">
                                  <p:stCondLst>
                                    <p:cond delay="200"/>
                                  </p:stCondLst>
                                  <p:childTnLst>
                                    <p:set>
                                      <p:cBhvr>
                                        <p:cTn id="105" dur="1" fill="hold">
                                          <p:stCondLst>
                                            <p:cond delay="0"/>
                                          </p:stCondLst>
                                        </p:cTn>
                                        <p:tgtEl>
                                          <p:spTgt spid="341"/>
                                        </p:tgtEl>
                                        <p:attrNameLst>
                                          <p:attrName>style.visibility</p:attrName>
                                        </p:attrNameLst>
                                      </p:cBhvr>
                                      <p:to>
                                        <p:strVal val="visible"/>
                                      </p:to>
                                    </p:set>
                                    <p:anim calcmode="lin" valueType="num">
                                      <p:cBhvr>
                                        <p:cTn id="106" dur="1200" fill="hold"/>
                                        <p:tgtEl>
                                          <p:spTgt spid="341"/>
                                        </p:tgtEl>
                                        <p:attrNameLst>
                                          <p:attrName>ppt_w</p:attrName>
                                        </p:attrNameLst>
                                      </p:cBhvr>
                                      <p:tavLst>
                                        <p:tav tm="0">
                                          <p:val>
                                            <p:strVal val="#ppt_w"/>
                                          </p:val>
                                        </p:tav>
                                        <p:tav tm="100000">
                                          <p:val>
                                            <p:strVal val="#ppt_w"/>
                                          </p:val>
                                        </p:tav>
                                      </p:tavLst>
                                    </p:anim>
                                    <p:anim calcmode="lin" valueType="num">
                                      <p:cBhvr>
                                        <p:cTn id="107" dur="1200" fill="hold"/>
                                        <p:tgtEl>
                                          <p:spTgt spid="34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04"/>
                                            </p:cond>
                                          </p:stCondLst>
                                          <p:endCondLst>
                                            <p:cond evt="onStopAudio" delay="0">
                                              <p:tgtEl>
                                                <p:sldTgt/>
                                              </p:tgtEl>
                                            </p:cond>
                                          </p:endCondLst>
                                        </p:cTn>
                                        <p:tgtEl>
                                          <p:sndTgt r:embed="rId4" name="dingg.wav"/>
                                        </p:tgtEl>
                                      </p:cMediaNode>
                                    </p:audio>
                                  </p:subTnLst>
                                </p:cTn>
                              </p:par>
                              <p:par>
                                <p:cTn id="108" presetID="1" presetClass="exit" presetSubtype="0" fill="hold" nodeType="withEffect">
                                  <p:stCondLst>
                                    <p:cond delay="400"/>
                                  </p:stCondLst>
                                  <p:childTnLst>
                                    <p:set>
                                      <p:cBhvr>
                                        <p:cTn id="109" dur="1" fill="hold">
                                          <p:stCondLst>
                                            <p:cond delay="0"/>
                                          </p:stCondLst>
                                        </p:cTn>
                                        <p:tgtEl>
                                          <p:spTgt spid="341"/>
                                        </p:tgtEl>
                                        <p:attrNameLst>
                                          <p:attrName>style.visibility</p:attrName>
                                        </p:attrNameLst>
                                      </p:cBhvr>
                                      <p:to>
                                        <p:strVal val="hidden"/>
                                      </p:to>
                                    </p:set>
                                  </p:childTnLst>
                                </p:cTn>
                              </p:par>
                              <p:par>
                                <p:cTn id="110" presetID="1" presetClass="entr" presetSubtype="0" fill="hold" grpId="0" nodeType="withEffect">
                                  <p:stCondLst>
                                    <p:cond delay="400"/>
                                  </p:stCondLst>
                                  <p:childTnLst>
                                    <p:set>
                                      <p:cBhvr>
                                        <p:cTn id="111" dur="1" fill="hold">
                                          <p:stCondLst>
                                            <p:cond delay="0"/>
                                          </p:stCondLst>
                                        </p:cTn>
                                        <p:tgtEl>
                                          <p:spTgt spid="313"/>
                                        </p:tgtEl>
                                        <p:attrNameLst>
                                          <p:attrName>style.visibility</p:attrName>
                                        </p:attrNameLst>
                                      </p:cBhvr>
                                      <p:to>
                                        <p:strVal val="visible"/>
                                      </p:to>
                                    </p:set>
                                  </p:childTnLst>
                                </p:cTn>
                              </p:par>
                              <p:par>
                                <p:cTn id="112" presetID="1" presetClass="entr" presetSubtype="0" fill="hold" grpId="0" nodeType="withEffect">
                                  <p:stCondLst>
                                    <p:cond delay="400"/>
                                  </p:stCondLst>
                                  <p:childTnLst>
                                    <p:set>
                                      <p:cBhvr>
                                        <p:cTn id="113" dur="1" fill="hold">
                                          <p:stCondLst>
                                            <p:cond delay="0"/>
                                          </p:stCondLst>
                                        </p:cTn>
                                        <p:tgtEl>
                                          <p:spTgt spid="383"/>
                                        </p:tgtEl>
                                        <p:attrNameLst>
                                          <p:attrName>style.visibility</p:attrName>
                                        </p:attrNameLst>
                                      </p:cBhvr>
                                      <p:to>
                                        <p:strVal val="visible"/>
                                      </p:to>
                                    </p:set>
                                  </p:childTnLst>
                                </p:cTn>
                              </p:par>
                              <p:par>
                                <p:cTn id="114" presetID="1" presetClass="entr" presetSubtype="0" fill="hold" grpId="0" nodeType="withEffect">
                                  <p:stCondLst>
                                    <p:cond delay="400"/>
                                  </p:stCondLst>
                                  <p:childTnLst>
                                    <p:set>
                                      <p:cBhvr>
                                        <p:cTn id="11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376"/>
                  </p:tgtEl>
                </p:cond>
              </p:nextCondLst>
            </p:seq>
            <p:seq concurrent="1" nextAc="seek">
              <p:cTn id="116" restart="whenNotActive" fill="hold" evtFilter="cancelBubble" nodeType="interactiveSeq">
                <p:stCondLst>
                  <p:cond evt="onClick" delay="0">
                    <p:tgtEl>
                      <p:spTgt spid="375"/>
                    </p:tgtEl>
                  </p:cond>
                </p:stCondLst>
                <p:endSync evt="end" delay="0">
                  <p:rtn val="all"/>
                </p:endSync>
                <p:childTnLst>
                  <p:par>
                    <p:cTn id="117" fill="hold">
                      <p:stCondLst>
                        <p:cond delay="0"/>
                      </p:stCondLst>
                      <p:childTnLst>
                        <p:par>
                          <p:cTn id="118" fill="hold">
                            <p:stCondLst>
                              <p:cond delay="0"/>
                            </p:stCondLst>
                            <p:childTnLst>
                              <p:par>
                                <p:cTn id="119" presetID="19" presetClass="exit" presetSubtype="5" fill="hold" grpId="0" nodeType="withEffect">
                                  <p:stCondLst>
                                    <p:cond delay="0"/>
                                  </p:stCondLst>
                                  <p:childTnLst>
                                    <p:anim calcmode="lin" valueType="num">
                                      <p:cBhvr>
                                        <p:cTn id="120" dur="1200"/>
                                        <p:tgtEl>
                                          <p:spTgt spid="303"/>
                                        </p:tgtEl>
                                        <p:attrNameLst>
                                          <p:attrName>ppt_w</p:attrName>
                                        </p:attrNameLst>
                                      </p:cBhvr>
                                      <p:tavLst>
                                        <p:tav tm="0">
                                          <p:val>
                                            <p:strVal val="ppt_w"/>
                                          </p:val>
                                        </p:tav>
                                        <p:tav tm="100000">
                                          <p:val>
                                            <p:strVal val="ppt_w"/>
                                          </p:val>
                                        </p:tav>
                                      </p:tavLst>
                                    </p:anim>
                                    <p:anim calcmode="lin" valueType="num">
                                      <p:cBhvr>
                                        <p:cTn id="121" dur="1200"/>
                                        <p:tgtEl>
                                          <p:spTgt spid="303"/>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2" dur="1" fill="hold">
                                          <p:stCondLst>
                                            <p:cond delay="1199"/>
                                          </p:stCondLst>
                                        </p:cTn>
                                        <p:tgtEl>
                                          <p:spTgt spid="303"/>
                                        </p:tgtEl>
                                        <p:attrNameLst>
                                          <p:attrName>style.visibility</p:attrName>
                                        </p:attrNameLst>
                                      </p:cBhvr>
                                      <p:to>
                                        <p:strVal val="hidden"/>
                                      </p:to>
                                    </p:set>
                                  </p:childTnLst>
                                </p:cTn>
                              </p:par>
                              <p:par>
                                <p:cTn id="123" presetID="19" presetClass="exit" presetSubtype="5" fill="hold" grpId="0" nodeType="withEffect">
                                  <p:stCondLst>
                                    <p:cond delay="0"/>
                                  </p:stCondLst>
                                  <p:childTnLst>
                                    <p:anim calcmode="lin" valueType="num">
                                      <p:cBhvr>
                                        <p:cTn id="124" dur="1200"/>
                                        <p:tgtEl>
                                          <p:spTgt spid="375"/>
                                        </p:tgtEl>
                                        <p:attrNameLst>
                                          <p:attrName>ppt_w</p:attrName>
                                        </p:attrNameLst>
                                      </p:cBhvr>
                                      <p:tavLst>
                                        <p:tav tm="0">
                                          <p:val>
                                            <p:strVal val="ppt_w"/>
                                          </p:val>
                                        </p:tav>
                                        <p:tav tm="100000">
                                          <p:val>
                                            <p:strVal val="ppt_w"/>
                                          </p:val>
                                        </p:tav>
                                      </p:tavLst>
                                    </p:anim>
                                    <p:anim calcmode="lin" valueType="num">
                                      <p:cBhvr>
                                        <p:cTn id="125" dur="1200"/>
                                        <p:tgtEl>
                                          <p:spTgt spid="375"/>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26" dur="1" fill="hold">
                                          <p:stCondLst>
                                            <p:cond delay="1199"/>
                                          </p:stCondLst>
                                        </p:cTn>
                                        <p:tgtEl>
                                          <p:spTgt spid="375"/>
                                        </p:tgtEl>
                                        <p:attrNameLst>
                                          <p:attrName>style.visibility</p:attrName>
                                        </p:attrNameLst>
                                      </p:cBhvr>
                                      <p:to>
                                        <p:strVal val="hidden"/>
                                      </p:to>
                                    </p:set>
                                  </p:childTnLst>
                                </p:cTn>
                              </p:par>
                              <p:par>
                                <p:cTn id="127" presetID="1" presetClass="exit" presetSubtype="0" fill="hold" grpId="1" nodeType="withEffect">
                                  <p:stCondLst>
                                    <p:cond delay="200"/>
                                  </p:stCondLst>
                                  <p:childTnLst>
                                    <p:set>
                                      <p:cBhvr>
                                        <p:cTn id="128" dur="1" fill="hold">
                                          <p:stCondLst>
                                            <p:cond delay="9"/>
                                          </p:stCondLst>
                                        </p:cTn>
                                        <p:tgtEl>
                                          <p:spTgt spid="303"/>
                                        </p:tgtEl>
                                        <p:attrNameLst>
                                          <p:attrName>style.visibility</p:attrName>
                                        </p:attrNameLst>
                                      </p:cBhvr>
                                      <p:to>
                                        <p:strVal val="hidden"/>
                                      </p:to>
                                    </p:set>
                                  </p:childTnLst>
                                </p:cTn>
                              </p:par>
                              <p:par>
                                <p:cTn id="129" presetID="1" presetClass="exit" presetSubtype="0" fill="hold" grpId="1" nodeType="withEffect">
                                  <p:stCondLst>
                                    <p:cond delay="200"/>
                                  </p:stCondLst>
                                  <p:childTnLst>
                                    <p:set>
                                      <p:cBhvr>
                                        <p:cTn id="130" dur="1" fill="hold">
                                          <p:stCondLst>
                                            <p:cond delay="9"/>
                                          </p:stCondLst>
                                        </p:cTn>
                                        <p:tgtEl>
                                          <p:spTgt spid="375"/>
                                        </p:tgtEl>
                                        <p:attrNameLst>
                                          <p:attrName>style.visibility</p:attrName>
                                        </p:attrNameLst>
                                      </p:cBhvr>
                                      <p:to>
                                        <p:strVal val="hidden"/>
                                      </p:to>
                                    </p:set>
                                  </p:childTnLst>
                                </p:cTn>
                              </p:par>
                              <p:par>
                                <p:cTn id="131" presetID="19" presetClass="entr" presetSubtype="5" fill="hold" nodeType="withEffect">
                                  <p:stCondLst>
                                    <p:cond delay="200"/>
                                  </p:stCondLst>
                                  <p:childTnLst>
                                    <p:set>
                                      <p:cBhvr>
                                        <p:cTn id="132" dur="1" fill="hold">
                                          <p:stCondLst>
                                            <p:cond delay="0"/>
                                          </p:stCondLst>
                                        </p:cTn>
                                        <p:tgtEl>
                                          <p:spTgt spid="346"/>
                                        </p:tgtEl>
                                        <p:attrNameLst>
                                          <p:attrName>style.visibility</p:attrName>
                                        </p:attrNameLst>
                                      </p:cBhvr>
                                      <p:to>
                                        <p:strVal val="visible"/>
                                      </p:to>
                                    </p:set>
                                    <p:anim calcmode="lin" valueType="num">
                                      <p:cBhvr>
                                        <p:cTn id="133" dur="1200" fill="hold"/>
                                        <p:tgtEl>
                                          <p:spTgt spid="346"/>
                                        </p:tgtEl>
                                        <p:attrNameLst>
                                          <p:attrName>ppt_w</p:attrName>
                                        </p:attrNameLst>
                                      </p:cBhvr>
                                      <p:tavLst>
                                        <p:tav tm="0">
                                          <p:val>
                                            <p:strVal val="#ppt_w"/>
                                          </p:val>
                                        </p:tav>
                                        <p:tav tm="100000">
                                          <p:val>
                                            <p:strVal val="#ppt_w"/>
                                          </p:val>
                                        </p:tav>
                                      </p:tavLst>
                                    </p:anim>
                                    <p:anim calcmode="lin" valueType="num">
                                      <p:cBhvr>
                                        <p:cTn id="134" dur="1200" fill="hold"/>
                                        <p:tgtEl>
                                          <p:spTgt spid="346"/>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31"/>
                                            </p:cond>
                                          </p:stCondLst>
                                          <p:endCondLst>
                                            <p:cond evt="onStopAudio" delay="0">
                                              <p:tgtEl>
                                                <p:sldTgt/>
                                              </p:tgtEl>
                                            </p:cond>
                                          </p:endCondLst>
                                        </p:cTn>
                                        <p:tgtEl>
                                          <p:sndTgt r:embed="rId4" name="dingg.wav"/>
                                        </p:tgtEl>
                                      </p:cMediaNode>
                                    </p:audio>
                                  </p:subTnLst>
                                </p:cTn>
                              </p:par>
                              <p:par>
                                <p:cTn id="135" presetID="1" presetClass="exit" presetSubtype="0" fill="hold" nodeType="withEffect">
                                  <p:stCondLst>
                                    <p:cond delay="400"/>
                                  </p:stCondLst>
                                  <p:childTnLst>
                                    <p:set>
                                      <p:cBhvr>
                                        <p:cTn id="136" dur="1" fill="hold">
                                          <p:stCondLst>
                                            <p:cond delay="0"/>
                                          </p:stCondLst>
                                        </p:cTn>
                                        <p:tgtEl>
                                          <p:spTgt spid="346"/>
                                        </p:tgtEl>
                                        <p:attrNameLst>
                                          <p:attrName>style.visibility</p:attrName>
                                        </p:attrNameLst>
                                      </p:cBhvr>
                                      <p:to>
                                        <p:strVal val="hidden"/>
                                      </p:to>
                                    </p:set>
                                  </p:childTnLst>
                                </p:cTn>
                              </p:par>
                              <p:par>
                                <p:cTn id="137" presetID="1" presetClass="entr" presetSubtype="0" fill="hold" grpId="0" nodeType="withEffect">
                                  <p:stCondLst>
                                    <p:cond delay="400"/>
                                  </p:stCondLst>
                                  <p:childTnLst>
                                    <p:set>
                                      <p:cBhvr>
                                        <p:cTn id="138" dur="1" fill="hold">
                                          <p:stCondLst>
                                            <p:cond delay="0"/>
                                          </p:stCondLst>
                                        </p:cTn>
                                        <p:tgtEl>
                                          <p:spTgt spid="314"/>
                                        </p:tgtEl>
                                        <p:attrNameLst>
                                          <p:attrName>style.visibility</p:attrName>
                                        </p:attrNameLst>
                                      </p:cBhvr>
                                      <p:to>
                                        <p:strVal val="visible"/>
                                      </p:to>
                                    </p:set>
                                  </p:childTnLst>
                                </p:cTn>
                              </p:par>
                              <p:par>
                                <p:cTn id="139" presetID="1" presetClass="entr" presetSubtype="0" fill="hold" grpId="0" nodeType="withEffect">
                                  <p:stCondLst>
                                    <p:cond delay="400"/>
                                  </p:stCondLst>
                                  <p:childTnLst>
                                    <p:set>
                                      <p:cBhvr>
                                        <p:cTn id="140" dur="1" fill="hold">
                                          <p:stCondLst>
                                            <p:cond delay="0"/>
                                          </p:stCondLst>
                                        </p:cTn>
                                        <p:tgtEl>
                                          <p:spTgt spid="385"/>
                                        </p:tgtEl>
                                        <p:attrNameLst>
                                          <p:attrName>style.visibility</p:attrName>
                                        </p:attrNameLst>
                                      </p:cBhvr>
                                      <p:to>
                                        <p:strVal val="visible"/>
                                      </p:to>
                                    </p:set>
                                  </p:childTnLst>
                                </p:cTn>
                              </p:par>
                              <p:par>
                                <p:cTn id="141" presetID="1" presetClass="entr" presetSubtype="0" fill="hold" grpId="0" nodeType="withEffect">
                                  <p:stCondLst>
                                    <p:cond delay="400"/>
                                  </p:stCondLst>
                                  <p:childTnLst>
                                    <p:set>
                                      <p:cBhvr>
                                        <p:cTn id="142" dur="1" fill="hold">
                                          <p:stCondLst>
                                            <p:cond delay="0"/>
                                          </p:stCondLst>
                                        </p:cTn>
                                        <p:tgtEl>
                                          <p:spTgt spid="386"/>
                                        </p:tgtEl>
                                        <p:attrNameLst>
                                          <p:attrName>style.visibility</p:attrName>
                                        </p:attrNameLst>
                                      </p:cBhvr>
                                      <p:to>
                                        <p:strVal val="visible"/>
                                      </p:to>
                                    </p:set>
                                  </p:childTnLst>
                                </p:cTn>
                              </p:par>
                            </p:childTnLst>
                          </p:cTn>
                        </p:par>
                      </p:childTnLst>
                    </p:cTn>
                  </p:par>
                </p:childTnLst>
              </p:cTn>
              <p:nextCondLst>
                <p:cond evt="onClick" delay="0">
                  <p:tgtEl>
                    <p:spTgt spid="375"/>
                  </p:tgtEl>
                </p:cond>
              </p:nextCondLst>
            </p:seq>
            <p:seq concurrent="1" nextAc="seek">
              <p:cTn id="143" restart="whenNotActive" fill="hold" evtFilter="cancelBubble" nodeType="interactiveSeq">
                <p:stCondLst>
                  <p:cond evt="onClick" delay="0">
                    <p:tgtEl>
                      <p:spTgt spid="374"/>
                    </p:tgtEl>
                  </p:cond>
                </p:stCondLst>
                <p:endSync evt="end" delay="0">
                  <p:rtn val="all"/>
                </p:endSync>
                <p:childTnLst>
                  <p:par>
                    <p:cTn id="144" fill="hold">
                      <p:stCondLst>
                        <p:cond delay="0"/>
                      </p:stCondLst>
                      <p:childTnLst>
                        <p:par>
                          <p:cTn id="145" fill="hold">
                            <p:stCondLst>
                              <p:cond delay="0"/>
                            </p:stCondLst>
                            <p:childTnLst>
                              <p:par>
                                <p:cTn id="146" presetID="19" presetClass="exit" presetSubtype="5" fill="hold" grpId="0" nodeType="withEffect">
                                  <p:stCondLst>
                                    <p:cond delay="0"/>
                                  </p:stCondLst>
                                  <p:childTnLst>
                                    <p:anim calcmode="lin" valueType="num">
                                      <p:cBhvr>
                                        <p:cTn id="147" dur="1200"/>
                                        <p:tgtEl>
                                          <p:spTgt spid="310"/>
                                        </p:tgtEl>
                                        <p:attrNameLst>
                                          <p:attrName>ppt_w</p:attrName>
                                        </p:attrNameLst>
                                      </p:cBhvr>
                                      <p:tavLst>
                                        <p:tav tm="0">
                                          <p:val>
                                            <p:strVal val="ppt_w"/>
                                          </p:val>
                                        </p:tav>
                                        <p:tav tm="100000">
                                          <p:val>
                                            <p:strVal val="ppt_w"/>
                                          </p:val>
                                        </p:tav>
                                      </p:tavLst>
                                    </p:anim>
                                    <p:anim calcmode="lin" valueType="num">
                                      <p:cBhvr>
                                        <p:cTn id="148" dur="1200"/>
                                        <p:tgtEl>
                                          <p:spTgt spid="310"/>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49" dur="1" fill="hold">
                                          <p:stCondLst>
                                            <p:cond delay="1199"/>
                                          </p:stCondLst>
                                        </p:cTn>
                                        <p:tgtEl>
                                          <p:spTgt spid="310"/>
                                        </p:tgtEl>
                                        <p:attrNameLst>
                                          <p:attrName>style.visibility</p:attrName>
                                        </p:attrNameLst>
                                      </p:cBhvr>
                                      <p:to>
                                        <p:strVal val="hidden"/>
                                      </p:to>
                                    </p:set>
                                  </p:childTnLst>
                                </p:cTn>
                              </p:par>
                              <p:par>
                                <p:cTn id="150" presetID="19" presetClass="exit" presetSubtype="5" fill="hold" grpId="0" nodeType="withEffect">
                                  <p:stCondLst>
                                    <p:cond delay="0"/>
                                  </p:stCondLst>
                                  <p:childTnLst>
                                    <p:anim calcmode="lin" valueType="num">
                                      <p:cBhvr>
                                        <p:cTn id="151" dur="1200"/>
                                        <p:tgtEl>
                                          <p:spTgt spid="374"/>
                                        </p:tgtEl>
                                        <p:attrNameLst>
                                          <p:attrName>ppt_w</p:attrName>
                                        </p:attrNameLst>
                                      </p:cBhvr>
                                      <p:tavLst>
                                        <p:tav tm="0">
                                          <p:val>
                                            <p:strVal val="ppt_w"/>
                                          </p:val>
                                        </p:tav>
                                        <p:tav tm="100000">
                                          <p:val>
                                            <p:strVal val="ppt_w"/>
                                          </p:val>
                                        </p:tav>
                                      </p:tavLst>
                                    </p:anim>
                                    <p:anim calcmode="lin" valueType="num">
                                      <p:cBhvr>
                                        <p:cTn id="152" dur="1200"/>
                                        <p:tgtEl>
                                          <p:spTgt spid="374"/>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153" dur="1" fill="hold">
                                          <p:stCondLst>
                                            <p:cond delay="1199"/>
                                          </p:stCondLst>
                                        </p:cTn>
                                        <p:tgtEl>
                                          <p:spTgt spid="374"/>
                                        </p:tgtEl>
                                        <p:attrNameLst>
                                          <p:attrName>style.visibility</p:attrName>
                                        </p:attrNameLst>
                                      </p:cBhvr>
                                      <p:to>
                                        <p:strVal val="hidden"/>
                                      </p:to>
                                    </p:set>
                                  </p:childTnLst>
                                </p:cTn>
                              </p:par>
                              <p:par>
                                <p:cTn id="154" presetID="1" presetClass="exit" presetSubtype="0" fill="hold" grpId="1" nodeType="withEffect">
                                  <p:stCondLst>
                                    <p:cond delay="200"/>
                                  </p:stCondLst>
                                  <p:childTnLst>
                                    <p:set>
                                      <p:cBhvr>
                                        <p:cTn id="155" dur="1" fill="hold">
                                          <p:stCondLst>
                                            <p:cond delay="9"/>
                                          </p:stCondLst>
                                        </p:cTn>
                                        <p:tgtEl>
                                          <p:spTgt spid="310"/>
                                        </p:tgtEl>
                                        <p:attrNameLst>
                                          <p:attrName>style.visibility</p:attrName>
                                        </p:attrNameLst>
                                      </p:cBhvr>
                                      <p:to>
                                        <p:strVal val="hidden"/>
                                      </p:to>
                                    </p:set>
                                  </p:childTnLst>
                                </p:cTn>
                              </p:par>
                              <p:par>
                                <p:cTn id="156" presetID="1" presetClass="exit" presetSubtype="0" fill="hold" grpId="1" nodeType="withEffect">
                                  <p:stCondLst>
                                    <p:cond delay="200"/>
                                  </p:stCondLst>
                                  <p:childTnLst>
                                    <p:set>
                                      <p:cBhvr>
                                        <p:cTn id="157" dur="1" fill="hold">
                                          <p:stCondLst>
                                            <p:cond delay="9"/>
                                          </p:stCondLst>
                                        </p:cTn>
                                        <p:tgtEl>
                                          <p:spTgt spid="374"/>
                                        </p:tgtEl>
                                        <p:attrNameLst>
                                          <p:attrName>style.visibility</p:attrName>
                                        </p:attrNameLst>
                                      </p:cBhvr>
                                      <p:to>
                                        <p:strVal val="hidden"/>
                                      </p:to>
                                    </p:set>
                                  </p:childTnLst>
                                </p:cTn>
                              </p:par>
                              <p:par>
                                <p:cTn id="158" presetID="19" presetClass="entr" presetSubtype="5" fill="hold" nodeType="withEffect">
                                  <p:stCondLst>
                                    <p:cond delay="200"/>
                                  </p:stCondLst>
                                  <p:childTnLst>
                                    <p:set>
                                      <p:cBhvr>
                                        <p:cTn id="159" dur="1" fill="hold">
                                          <p:stCondLst>
                                            <p:cond delay="0"/>
                                          </p:stCondLst>
                                        </p:cTn>
                                        <p:tgtEl>
                                          <p:spTgt spid="351"/>
                                        </p:tgtEl>
                                        <p:attrNameLst>
                                          <p:attrName>style.visibility</p:attrName>
                                        </p:attrNameLst>
                                      </p:cBhvr>
                                      <p:to>
                                        <p:strVal val="visible"/>
                                      </p:to>
                                    </p:set>
                                    <p:anim calcmode="lin" valueType="num">
                                      <p:cBhvr>
                                        <p:cTn id="160" dur="1200" fill="hold"/>
                                        <p:tgtEl>
                                          <p:spTgt spid="351"/>
                                        </p:tgtEl>
                                        <p:attrNameLst>
                                          <p:attrName>ppt_w</p:attrName>
                                        </p:attrNameLst>
                                      </p:cBhvr>
                                      <p:tavLst>
                                        <p:tav tm="0">
                                          <p:val>
                                            <p:strVal val="#ppt_w"/>
                                          </p:val>
                                        </p:tav>
                                        <p:tav tm="100000">
                                          <p:val>
                                            <p:strVal val="#ppt_w"/>
                                          </p:val>
                                        </p:tav>
                                      </p:tavLst>
                                    </p:anim>
                                    <p:anim calcmode="lin" valueType="num">
                                      <p:cBhvr>
                                        <p:cTn id="161" dur="1200" fill="hold"/>
                                        <p:tgtEl>
                                          <p:spTgt spid="351"/>
                                        </p:tgtEl>
                                        <p:attrNameLst>
                                          <p:attrName>ppt_h</p:attrName>
                                        </p:attrNameLst>
                                      </p:cBhvr>
                                      <p:tavLst>
                                        <p:tav tm="0" fmla="#ppt_h*sin(2.5*pi*$)">
                                          <p:val>
                                            <p:fltVal val="0"/>
                                          </p:val>
                                        </p:tav>
                                        <p:tav tm="100000">
                                          <p:val>
                                            <p:fltVal val="1"/>
                                          </p:val>
                                        </p:tav>
                                      </p:tavLst>
                                    </p:anim>
                                  </p:childTnLst>
                                  <p:subTnLst>
                                    <p:audio>
                                      <p:cMediaNode>
                                        <p:cTn display="0" masterRel="sameClick">
                                          <p:stCondLst>
                                            <p:cond evt="begin" delay="0">
                                              <p:tn val="158"/>
                                            </p:cond>
                                          </p:stCondLst>
                                          <p:endCondLst>
                                            <p:cond evt="onStopAudio" delay="0">
                                              <p:tgtEl>
                                                <p:sldTgt/>
                                              </p:tgtEl>
                                            </p:cond>
                                          </p:endCondLst>
                                        </p:cTn>
                                        <p:tgtEl>
                                          <p:sndTgt r:embed="rId4" name="dingg.wav"/>
                                        </p:tgtEl>
                                      </p:cMediaNode>
                                    </p:audio>
                                  </p:subTnLst>
                                </p:cTn>
                              </p:par>
                              <p:par>
                                <p:cTn id="162" presetID="1" presetClass="exit" presetSubtype="0" fill="hold" nodeType="withEffect">
                                  <p:stCondLst>
                                    <p:cond delay="400"/>
                                  </p:stCondLst>
                                  <p:childTnLst>
                                    <p:set>
                                      <p:cBhvr>
                                        <p:cTn id="163" dur="1" fill="hold">
                                          <p:stCondLst>
                                            <p:cond delay="0"/>
                                          </p:stCondLst>
                                        </p:cTn>
                                        <p:tgtEl>
                                          <p:spTgt spid="351"/>
                                        </p:tgtEl>
                                        <p:attrNameLst>
                                          <p:attrName>style.visibility</p:attrName>
                                        </p:attrNameLst>
                                      </p:cBhvr>
                                      <p:to>
                                        <p:strVal val="hidden"/>
                                      </p:to>
                                    </p:set>
                                  </p:childTnLst>
                                </p:cTn>
                              </p:par>
                              <p:par>
                                <p:cTn id="164" presetID="1" presetClass="entr" presetSubtype="0" fill="hold" grpId="0" nodeType="withEffect">
                                  <p:stCondLst>
                                    <p:cond delay="400"/>
                                  </p:stCondLst>
                                  <p:childTnLst>
                                    <p:set>
                                      <p:cBhvr>
                                        <p:cTn id="165" dur="1" fill="hold">
                                          <p:stCondLst>
                                            <p:cond delay="0"/>
                                          </p:stCondLst>
                                        </p:cTn>
                                        <p:tgtEl>
                                          <p:spTgt spid="315"/>
                                        </p:tgtEl>
                                        <p:attrNameLst>
                                          <p:attrName>style.visibility</p:attrName>
                                        </p:attrNameLst>
                                      </p:cBhvr>
                                      <p:to>
                                        <p:strVal val="visible"/>
                                      </p:to>
                                    </p:set>
                                  </p:childTnLst>
                                </p:cTn>
                              </p:par>
                              <p:par>
                                <p:cTn id="166" presetID="1" presetClass="entr" presetSubtype="0" fill="hold" grpId="0" nodeType="withEffect">
                                  <p:stCondLst>
                                    <p:cond delay="400"/>
                                  </p:stCondLst>
                                  <p:childTnLst>
                                    <p:set>
                                      <p:cBhvr>
                                        <p:cTn id="167" dur="1" fill="hold">
                                          <p:stCondLst>
                                            <p:cond delay="0"/>
                                          </p:stCondLst>
                                        </p:cTn>
                                        <p:tgtEl>
                                          <p:spTgt spid="387"/>
                                        </p:tgtEl>
                                        <p:attrNameLst>
                                          <p:attrName>style.visibility</p:attrName>
                                        </p:attrNameLst>
                                      </p:cBhvr>
                                      <p:to>
                                        <p:strVal val="visible"/>
                                      </p:to>
                                    </p:set>
                                  </p:childTnLst>
                                </p:cTn>
                              </p:par>
                              <p:par>
                                <p:cTn id="168" presetID="1" presetClass="entr" presetSubtype="0" fill="hold" grpId="0" nodeType="withEffect">
                                  <p:stCondLst>
                                    <p:cond delay="400"/>
                                  </p:stCondLst>
                                  <p:childTnLst>
                                    <p:set>
                                      <p:cBhvr>
                                        <p:cTn id="169" dur="1" fill="hold">
                                          <p:stCondLst>
                                            <p:cond delay="0"/>
                                          </p:stCondLst>
                                        </p:cTn>
                                        <p:tgtEl>
                                          <p:spTgt spid="388"/>
                                        </p:tgtEl>
                                        <p:attrNameLst>
                                          <p:attrName>style.visibility</p:attrName>
                                        </p:attrNameLst>
                                      </p:cBhvr>
                                      <p:to>
                                        <p:strVal val="visible"/>
                                      </p:to>
                                    </p:set>
                                  </p:childTnLst>
                                </p:cTn>
                              </p:par>
                            </p:childTnLst>
                          </p:cTn>
                        </p:par>
                      </p:childTnLst>
                    </p:cTn>
                  </p:par>
                </p:childTnLst>
              </p:cTn>
              <p:nextCondLst>
                <p:cond evt="onClick" delay="0">
                  <p:tgtEl>
                    <p:spTgt spid="374"/>
                  </p:tgtEl>
                </p:cond>
              </p:nextCondLst>
            </p:seq>
          </p:childTnLst>
        </p:cTn>
      </p:par>
    </p:tnLst>
    <p:bldLst>
      <p:bldP spid="303" grpId="0" animBg="1"/>
      <p:bldP spid="303" grpId="1" animBg="1"/>
      <p:bldP spid="304" grpId="0" animBg="1"/>
      <p:bldP spid="304" grpId="1" animBg="1"/>
      <p:bldP spid="305" grpId="0" animBg="1"/>
      <p:bldP spid="305" grpId="1" animBg="1"/>
      <p:bldP spid="306" grpId="0" animBg="1"/>
      <p:bldP spid="306" grpId="1" animBg="1"/>
      <p:bldP spid="310" grpId="0" animBg="1"/>
      <p:bldP spid="310" grpId="1" animBg="1"/>
      <p:bldP spid="311" grpId="0" animBg="1"/>
      <p:bldP spid="312" grpId="0" animBg="1"/>
      <p:bldP spid="313" grpId="0" animBg="1"/>
      <p:bldP spid="314" grpId="0" animBg="1"/>
      <p:bldP spid="315" grpId="0" animBg="1"/>
      <p:bldP spid="374" grpId="0" animBg="1"/>
      <p:bldP spid="374" grpId="1" animBg="1"/>
      <p:bldP spid="374" grpId="2" animBg="1"/>
      <p:bldP spid="374" grpId="3" animBg="1"/>
      <p:bldP spid="375" grpId="0" animBg="1"/>
      <p:bldP spid="375" grpId="1" animBg="1"/>
      <p:bldP spid="375" grpId="2" animBg="1"/>
      <p:bldP spid="375" grpId="3" animBg="1"/>
      <p:bldP spid="376" grpId="0" animBg="1"/>
      <p:bldP spid="376" grpId="1" animBg="1"/>
      <p:bldP spid="376" grpId="2" animBg="1"/>
      <p:bldP spid="376" grpId="3" animBg="1"/>
      <p:bldP spid="377" grpId="0" animBg="1"/>
      <p:bldP spid="377" grpId="1" animBg="1"/>
      <p:bldP spid="377" grpId="2" animBg="1"/>
      <p:bldP spid="377" grpId="3" animBg="1"/>
      <p:bldP spid="378" grpId="0" animBg="1"/>
      <p:bldP spid="378" grpId="1" animBg="1"/>
      <p:bldP spid="378" grpId="2" animBg="1"/>
      <p:bldP spid="378" grpId="3"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Lst>
  </p:timing>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TotalTime>
  <Words>7564</Words>
  <Application>Microsoft Office PowerPoint</Application>
  <PresentationFormat>On-screen Show (4:3)</PresentationFormat>
  <Paragraphs>418</Paragraphs>
  <Slides>27</Slides>
  <Notes>27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Verdana</vt:lpstr>
      <vt:lpstr>Impact</vt:lpstr>
      <vt:lpstr>Franklin Gothic Demi Cond</vt:lpstr>
      <vt:lpstr>Arial Black</vt:lpstr>
      <vt:lpstr>Open Sans</vt:lpstr>
      <vt:lpstr>Atma</vt:lpstr>
      <vt:lpstr>Arial</vt:lpstr>
      <vt:lpstr>Calibri</vt:lpstr>
      <vt:lpstr>Libre Franklin</vt:lpstr>
      <vt:lpstr>Caveat Brush</vt:lpstr>
      <vt:lpstr>Atma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Complete  Pre-Assessment</dc:title>
  <dc:creator>Tanya Shelburne</dc:creator>
  <cp:lastModifiedBy>Tanya Shelburne</cp:lastModifiedBy>
  <cp:revision>20</cp:revision>
  <dcterms:modified xsi:type="dcterms:W3CDTF">2024-07-18T20:21:22Z</dcterms:modified>
</cp:coreProperties>
</file>