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</p:sldIdLst>
  <p:sldSz cx="9144000" cy="5143500" type="screen16x9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F6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7DAA-F548-8E98-830CDAB4BE23}"/>
              </c:ext>
            </c:extLst>
          </c:dPt>
          <c:dPt>
            <c:idx val="1"/>
            <c:invertIfNegative val="0"/>
            <c:bubble3D val="0"/>
            <c:spPr>
              <a:solidFill>
                <a:srgbClr val="507CB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7DAA-F548-8E98-830CDAB4BE23}"/>
              </c:ext>
            </c:extLst>
          </c:dPt>
          <c:dPt>
            <c:idx val="2"/>
            <c:invertIfNegative val="0"/>
            <c:bubble3D val="0"/>
            <c:spPr>
              <a:solidFill>
                <a:srgbClr val="F9BE0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7DAA-F548-8E98-830CDAB4BE23}"/>
              </c:ext>
            </c:extLst>
          </c:dPt>
          <c:dPt>
            <c:idx val="3"/>
            <c:invertIfNegative val="0"/>
            <c:bubble3D val="0"/>
            <c:spPr>
              <a:solidFill>
                <a:srgbClr val="6BC8C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7DAA-F548-8E98-830CDAB4BE23}"/>
              </c:ext>
            </c:extLst>
          </c:dPt>
          <c:dPt>
            <c:idx val="4"/>
            <c:invertIfNegative val="0"/>
            <c:bubble3D val="0"/>
            <c:spPr>
              <a:solidFill>
                <a:srgbClr val="FF8B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7DAA-F548-8E98-830CDAB4BE23}"/>
              </c:ext>
            </c:extLst>
          </c:dPt>
          <c:dPt>
            <c:idx val="5"/>
            <c:invertIfNegative val="0"/>
            <c:bubble3D val="0"/>
            <c:spPr>
              <a:solidFill>
                <a:srgbClr val="7D5E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7DAA-F548-8E98-830CDAB4BE23}"/>
              </c:ext>
            </c:extLst>
          </c:dPt>
          <c:dPt>
            <c:idx val="6"/>
            <c:invertIfNegative val="0"/>
            <c:bubble3D val="0"/>
            <c:spPr>
              <a:solidFill>
                <a:srgbClr val="D25F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7DAA-F548-8E98-830CDAB4BE23}"/>
              </c:ext>
            </c:extLst>
          </c:dPt>
          <c:dPt>
            <c:idx val="7"/>
            <c:invertIfNegative val="0"/>
            <c:bubble3D val="0"/>
            <c:spPr>
              <a:solidFill>
                <a:srgbClr val="C7B87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7DAA-F548-8E98-830CDAB4BE23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Health Manager</c:v>
                </c:pt>
                <c:pt idx="1">
                  <c:v>Classroom Teacher / Aid</c:v>
                </c:pt>
                <c:pt idx="2">
                  <c:v>Home Visitor</c:v>
                </c:pt>
                <c:pt idx="3">
                  <c:v>Nutrition Services</c:v>
                </c:pt>
                <c:pt idx="4">
                  <c:v>Current / Former Head Start Parent</c:v>
                </c:pt>
                <c:pt idx="5">
                  <c:v>Agency / Center Director</c:v>
                </c:pt>
                <c:pt idx="6">
                  <c:v>Other Leadership Position</c:v>
                </c:pt>
                <c:pt idx="7">
                  <c:v>Other (please specify)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4</c:v>
                </c:pt>
                <c:pt idx="1">
                  <c:v>37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7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AA-F548-8E98-830CDAB4BE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75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Don't Have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22</c:v>
                </c:pt>
                <c:pt idx="1">
                  <c:v>19</c:v>
                </c:pt>
                <c:pt idx="2">
                  <c:v>20</c:v>
                </c:pt>
                <c:pt idx="3">
                  <c:v>20</c:v>
                </c:pt>
                <c:pt idx="4">
                  <c:v>19</c:v>
                </c:pt>
                <c:pt idx="5">
                  <c:v>22</c:v>
                </c:pt>
                <c:pt idx="6">
                  <c:v>20</c:v>
                </c:pt>
                <c:pt idx="7">
                  <c:v>20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B-A447-B047-BB1B95FE62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30</c:v>
                </c:pt>
                <c:pt idx="1">
                  <c:v>19</c:v>
                </c:pt>
                <c:pt idx="2">
                  <c:v>25</c:v>
                </c:pt>
                <c:pt idx="3">
                  <c:v>29</c:v>
                </c:pt>
                <c:pt idx="4">
                  <c:v>33</c:v>
                </c:pt>
                <c:pt idx="5">
                  <c:v>26</c:v>
                </c:pt>
                <c:pt idx="6">
                  <c:v>36</c:v>
                </c:pt>
                <c:pt idx="7">
                  <c:v>37</c:v>
                </c:pt>
                <c:pt idx="8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DB-A447-B047-BB1B95FE62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Once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9</c:v>
                </c:pt>
                <c:pt idx="1">
                  <c:v>20</c:v>
                </c:pt>
                <c:pt idx="2">
                  <c:v>16</c:v>
                </c:pt>
                <c:pt idx="3">
                  <c:v>14</c:v>
                </c:pt>
                <c:pt idx="4">
                  <c:v>13</c:v>
                </c:pt>
                <c:pt idx="5">
                  <c:v>15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DB-A447-B047-BB1B95FE629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2-3 Times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Sheet1!$E$2:$E$10</c:f>
              <c:numCache>
                <c:formatCode>0.00%</c:formatCode>
                <c:ptCount val="9"/>
                <c:pt idx="0">
                  <c:v>9</c:v>
                </c:pt>
                <c:pt idx="1">
                  <c:v>13</c:v>
                </c:pt>
                <c:pt idx="2">
                  <c:v>10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DB-A447-B047-BB1B95FE629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4+ Times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 </c:v>
                </c:pt>
                <c:pt idx="8">
                  <c:v>Parent Worksheets</c:v>
                </c:pt>
              </c:strCache>
            </c:strRef>
          </c:cat>
          <c:val>
            <c:numRef>
              <c:f>Sheet1!$F$2:$F$10</c:f>
              <c:numCache>
                <c:formatCode>0.00%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DB-A447-B047-BB1B95FE62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5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Don't have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19</c:v>
                </c:pt>
                <c:pt idx="1">
                  <c:v>16</c:v>
                </c:pt>
                <c:pt idx="2">
                  <c:v>16</c:v>
                </c:pt>
                <c:pt idx="3">
                  <c:v>17</c:v>
                </c:pt>
                <c:pt idx="4">
                  <c:v>16</c:v>
                </c:pt>
                <c:pt idx="5">
                  <c:v>18</c:v>
                </c:pt>
                <c:pt idx="6">
                  <c:v>17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64-4B42-A167-C1A8F11F7B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Used Yet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31</c:v>
                </c:pt>
                <c:pt idx="1">
                  <c:v>23</c:v>
                </c:pt>
                <c:pt idx="2">
                  <c:v>28</c:v>
                </c:pt>
                <c:pt idx="3">
                  <c:v>31</c:v>
                </c:pt>
                <c:pt idx="4">
                  <c:v>37</c:v>
                </c:pt>
                <c:pt idx="5">
                  <c:v>28</c:v>
                </c:pt>
                <c:pt idx="6">
                  <c:v>31</c:v>
                </c:pt>
                <c:pt idx="7">
                  <c:v>32</c:v>
                </c:pt>
                <c:pt idx="8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64-4B42-A167-C1A8F11F7B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Useful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64-4B42-A167-C1A8F11F7B4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Fairly Useful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Sheet1!$E$2:$E$10</c:f>
              <c:numCache>
                <c:formatCode>0.00%</c:formatCode>
                <c:ptCount val="9"/>
                <c:pt idx="0">
                  <c:v>13</c:v>
                </c:pt>
                <c:pt idx="1">
                  <c:v>22</c:v>
                </c:pt>
                <c:pt idx="2">
                  <c:v>22</c:v>
                </c:pt>
                <c:pt idx="3">
                  <c:v>17</c:v>
                </c:pt>
                <c:pt idx="4">
                  <c:v>12</c:v>
                </c:pt>
                <c:pt idx="5">
                  <c:v>16</c:v>
                </c:pt>
                <c:pt idx="6">
                  <c:v>14</c:v>
                </c:pt>
                <c:pt idx="7">
                  <c:v>14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64-4B42-A167-C1A8F11F7B4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Ex. Useful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Sheet1!$F$2:$F$10</c:f>
              <c:numCache>
                <c:formatCode>0.00%</c:formatCode>
                <c:ptCount val="9"/>
                <c:pt idx="0">
                  <c:v>6</c:v>
                </c:pt>
                <c:pt idx="1">
                  <c:v>11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6</c:v>
                </c:pt>
                <c:pt idx="7">
                  <c:v>4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64-4B42-A167-C1A8F11F7B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5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c:style val="2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Don't Have</c:v>
                </c:pt>
              </c:strCache>
            </c:strRef>
          </c:tx>
          <c:spPr>
            <a:solidFill>
              <a:srgbClr val="00BF6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15</c:v>
                </c:pt>
                <c:pt idx="1">
                  <c:v>12</c:v>
                </c:pt>
                <c:pt idx="2">
                  <c:v>13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13</c:v>
                </c:pt>
                <c:pt idx="7">
                  <c:v>14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B5-BF4F-B794-E274796476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Used Yet</c:v>
                </c:pt>
              </c:strCache>
            </c:strRef>
          </c:tx>
          <c:spPr>
            <a:solidFill>
              <a:srgbClr val="507CB6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B5-BF4F-B794-E274796476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Ex. Unlikely</c:v>
                </c:pt>
              </c:strCache>
            </c:strRef>
          </c:tx>
          <c:spPr>
            <a:solidFill>
              <a:srgbClr val="F9BE00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Sheet1!$D$2:$D$10</c:f>
              <c:numCache>
                <c:formatCode>0.00%</c:formatCode>
                <c:ptCount val="9"/>
                <c:pt idx="0">
                  <c:v>10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B5-BF4F-B794-E274796476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Fairly Likely</c:v>
                </c:pt>
              </c:strCache>
            </c:strRef>
          </c:tx>
          <c:spPr>
            <a:solidFill>
              <a:srgbClr val="6BC8CD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Sheet1!$E$2:$E$10</c:f>
              <c:numCache>
                <c:formatCode>0.00%</c:formatCode>
                <c:ptCount val="9"/>
                <c:pt idx="0">
                  <c:v>31</c:v>
                </c:pt>
                <c:pt idx="1">
                  <c:v>34</c:v>
                </c:pt>
                <c:pt idx="2">
                  <c:v>34</c:v>
                </c:pt>
                <c:pt idx="3">
                  <c:v>29</c:v>
                </c:pt>
                <c:pt idx="4">
                  <c:v>29</c:v>
                </c:pt>
                <c:pt idx="5">
                  <c:v>25</c:v>
                </c:pt>
                <c:pt idx="6">
                  <c:v>24</c:v>
                </c:pt>
                <c:pt idx="7">
                  <c:v>22</c:v>
                </c:pt>
                <c:pt idx="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B5-BF4F-B794-E274796476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Ex. Likely</c:v>
                </c:pt>
              </c:strCache>
            </c:strRef>
          </c:tx>
          <c:spPr>
            <a:solidFill>
              <a:srgbClr val="FF8B4F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rgbClr val="7F7F7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Flip Chart</c:v>
                </c:pt>
                <c:pt idx="1">
                  <c:v>Parent Handouts</c:v>
                </c:pt>
                <c:pt idx="2">
                  <c:v>Parent Actvities</c:v>
                </c:pt>
                <c:pt idx="3">
                  <c:v>Child Activities</c:v>
                </c:pt>
                <c:pt idx="4">
                  <c:v>Breathe Videos</c:v>
                </c:pt>
                <c:pt idx="5">
                  <c:v>Children's Coloring Book/Sheets</c:v>
                </c:pt>
                <c:pt idx="6">
                  <c:v>Social Media Posts</c:v>
                </c:pt>
                <c:pt idx="7">
                  <c:v>Spanish Materials</c:v>
                </c:pt>
                <c:pt idx="8">
                  <c:v>Parent Worksheets</c:v>
                </c:pt>
              </c:strCache>
            </c:strRef>
          </c:cat>
          <c:val>
            <c:numRef>
              <c:f>Sheet1!$F$2:$F$10</c:f>
              <c:numCache>
                <c:formatCode>0.00%</c:formatCode>
                <c:ptCount val="9"/>
                <c:pt idx="0">
                  <c:v>12</c:v>
                </c:pt>
                <c:pt idx="1">
                  <c:v>20</c:v>
                </c:pt>
                <c:pt idx="2">
                  <c:v>16</c:v>
                </c:pt>
                <c:pt idx="3">
                  <c:v>18</c:v>
                </c:pt>
                <c:pt idx="4">
                  <c:v>17</c:v>
                </c:pt>
                <c:pt idx="5">
                  <c:v>15</c:v>
                </c:pt>
                <c:pt idx="6">
                  <c:v>15</c:v>
                </c:pt>
                <c:pt idx="7">
                  <c:v>14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B5-BF4F-B794-E274796476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027336"/>
        <c:axId val="2113994440"/>
      </c:barChart>
      <c:catAx>
        <c:axId val="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113994440"/>
        <c:crosses val="autoZero"/>
        <c:auto val="1"/>
        <c:lblAlgn val="ctr"/>
        <c:lblOffset val="100"/>
        <c:noMultiLvlLbl val="0"/>
      </c:catAx>
      <c:valAx>
        <c:axId val="2113994440"/>
        <c:scaling>
          <c:orientation val="minMax"/>
          <c:max val="5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7F7F7F"/>
            </a:solidFill>
          </a:ln>
        </c:spPr>
        <c:txPr>
          <a:bodyPr/>
          <a:lstStyle/>
          <a:p>
            <a:pPr>
              <a:defRPr sz="1000" b="0">
                <a:solidFill>
                  <a:srgbClr val="7F7F7F"/>
                </a:solidFill>
              </a:defRPr>
            </a:pPr>
            <a:endParaRPr lang="en-US"/>
          </a:p>
        </c:txPr>
        <c:crossAx val="2068027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>
              <a:solidFill>
                <a:srgbClr val="7F7F7F"/>
              </a:solidFill>
            </a:defRPr>
          </a:pPr>
          <a:endParaRPr lang="en-US"/>
        </a:p>
      </c:txPr>
    </c:legend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487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52A03B-2D42-4DAE-8460-CF96145A8DF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136" y="1005080"/>
            <a:ext cx="8229600" cy="3569013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B14CF1-AB9B-4870-9E5C-AD8F31C7FF6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322" y="627419"/>
            <a:ext cx="8229600" cy="2397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Master text style</a:t>
            </a: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39551A5-770E-3978-ED85-9963EA081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3937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98A6424-24D4-9A7A-503B-1810D9718646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6880F-98FC-C70E-7434-35DAC835CC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7787252" cy="1234730"/>
          </a:xfrm>
        </p:spPr>
        <p:txBody>
          <a:bodyPr anchor="b">
            <a:norm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style (only changes made to the parent slide will be reflected in the app)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66162" y="3729038"/>
            <a:ext cx="2938463" cy="38576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slide subtitle style</a:t>
            </a:r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397FB30-D0E6-47F8-D354-616B0E20A00C}"/>
              </a:ext>
            </a:extLst>
          </p:cNvPr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4C1F35-7934-3723-FBBD-74C99BCA9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58633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Master text style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CDF05C82-1244-9CA3-984A-2EEF32F79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11867"/>
            <a:ext cx="63060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5CE0200-F192-0824-3C26-E467CCA0AF48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AE7EF1-F906-EB3F-7B2E-99EE2BAA37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36" y="80645"/>
            <a:ext cx="8229600" cy="581143"/>
          </a:xfrm>
        </p:spPr>
        <p:txBody>
          <a:bodyPr/>
          <a:lstStyle/>
          <a:p>
            <a:r>
              <a:rPr lang="en-US" dirty="0"/>
              <a:t>Master title style (only changes made to the parent slide will be reflected in the app)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570" y="666350"/>
            <a:ext cx="5332506" cy="249144"/>
          </a:xfrm>
        </p:spPr>
        <p:txBody>
          <a:bodyPr/>
          <a:lstStyle/>
          <a:p>
            <a:pPr lvl="0"/>
            <a:r>
              <a:rPr lang="en-US" dirty="0"/>
              <a:t>Master text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FE2B938-E785-E802-7A9A-5AD4FEF60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93976" y="4811867"/>
            <a:ext cx="630279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3756DC3-62A3-EAD0-0902-502D886CC750}"/>
              </a:ext>
            </a:extLst>
          </p:cNvPr>
          <p:cNvSpPr txBox="1">
            <a:spLocks/>
          </p:cNvSpPr>
          <p:nvPr userDrawn="1"/>
        </p:nvSpPr>
        <p:spPr>
          <a:xfrm>
            <a:off x="44110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750C52-00F9-42B7-9AC0-F5417C88D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0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270516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570" y="666350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FE218-D8C1-4598-C115-912209DA1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8920" y="4811866"/>
            <a:ext cx="638099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1" r:id="rId3"/>
    <p:sldLayoutId id="214748367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6494" y="2682087"/>
            <a:ext cx="7787252" cy="123473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Breathe 1 Month Survey 2021-2023, </a:t>
            </a:r>
            <a:br>
              <a:rPr lang="en-GB" dirty="0"/>
            </a:br>
            <a:r>
              <a:rPr lang="en-GB" dirty="0"/>
              <a:t>Head Start Responses Only</a:t>
            </a:r>
          </a:p>
          <a:p>
            <a:r>
              <a:rPr lang="en-GB" sz="2200" dirty="0"/>
              <a:t>74 Responses</a:t>
            </a:r>
            <a:endParaRPr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6494" y="3916817"/>
            <a:ext cx="2938463" cy="385762"/>
          </a:xfrm>
        </p:spPr>
        <p:txBody>
          <a:bodyPr/>
          <a:lstStyle/>
          <a:p>
            <a:r>
              <a:rPr lang="en-GB" dirty="0"/>
              <a:t>Thursday, October 05,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Please select the title/role that best describes your position(s) within your organization (check all that apply):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74   Skipped: 0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Since completing the “Breathe” Training, HOW OFTEN have you used each of the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73   Skipped: 1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USEFUL have you found each of the “Breathe” materials to be when providing education on tobacco?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72   Skipped: 2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THE FUTURE, how likely are you to use each of the “Breathe” materials?</a:t>
            </a:r>
            <a:endParaRPr dirty="0"/>
          </a:p>
        </p:txBody>
      </p:sp>
      <p:sp>
        <p:nvSpPr>
          <p:cNvPr id="3" name="Title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Answered: 71   Skipped: 3</a:t>
            </a:r>
            <a:endParaRPr dirty="0"/>
          </a:p>
        </p:txBody>
      </p:sp>
      <p:graphicFrame>
        <p:nvGraphicFramePr>
          <p:cNvPr id="4" name="Chart Placeholder"/>
          <p:cNvGraphicFramePr>
            <a:graphicFrameLocks noGrp="1"/>
          </p:cNvGraphicFramePr>
          <p:nvPr/>
        </p:nvGraphicFramePr>
        <p:xfrm>
          <a:off x="1097280" y="1049658"/>
          <a:ext cx="6998677" cy="356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Office PowerPoint</Application>
  <PresentationFormat>On-screen Show (16:9)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Helvetica Neue</vt:lpstr>
      <vt:lpstr>Data slides</vt:lpstr>
      <vt:lpstr>PowerPoint Presentation</vt:lpstr>
      <vt:lpstr>Please select the title/role that best describes your position(s) within your organization (check all that apply):</vt:lpstr>
      <vt:lpstr>Since completing the “Breathe” Training, HOW OFTEN have you used each of the materials?</vt:lpstr>
      <vt:lpstr>How USEFUL have you found each of the “Breathe” materials to be when providing education on tobacco?</vt:lpstr>
      <vt:lpstr>IN THE FUTURE, how likely are you to use each of the “Breathe” materials?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3</cp:revision>
  <dcterms:modified xsi:type="dcterms:W3CDTF">2023-10-05T19:48:30Z</dcterms:modified>
</cp:coreProperties>
</file>