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0" r:id="rId4"/>
    <p:sldId id="262" r:id="rId5"/>
    <p:sldId id="264" r:id="rId6"/>
  </p:sldIdLst>
  <p:sldSz cx="9144000" cy="5143500" type="screen16x9"/>
  <p:notesSz cx="6858000" cy="9144000"/>
  <p:defaultTextStyle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6"/>
  </p:normalViewPr>
  <p:slideViewPr>
    <p:cSldViewPr snapToGrid="0">
      <p:cViewPr varScale="1">
        <p:scale>
          <a:sx n="78" d="100"/>
          <a:sy n="78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7DAA-F548-8E98-830CDAB4BE23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7DAA-F548-8E98-830CDAB4BE23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7DAA-F548-8E98-830CDAB4BE23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7DAA-F548-8E98-830CDAB4BE23}"/>
              </c:ext>
            </c:extLst>
          </c:dPt>
          <c:dPt>
            <c:idx val="4"/>
            <c:invertIfNegative val="0"/>
            <c:bubble3D val="0"/>
            <c:spPr>
              <a:solidFill>
                <a:srgbClr val="FF8B4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9-7DAA-F548-8E98-830CDAB4BE23}"/>
              </c:ext>
            </c:extLst>
          </c:dPt>
          <c:dPt>
            <c:idx val="5"/>
            <c:invertIfNegative val="0"/>
            <c:bubble3D val="0"/>
            <c:spPr>
              <a:solidFill>
                <a:srgbClr val="7D5E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B-7DAA-F548-8E98-830CDAB4BE23}"/>
              </c:ext>
            </c:extLst>
          </c:dPt>
          <c:dPt>
            <c:idx val="6"/>
            <c:invertIfNegative val="0"/>
            <c:bubble3D val="0"/>
            <c:spPr>
              <a:solidFill>
                <a:srgbClr val="D25F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D-7DAA-F548-8E98-830CDAB4BE23}"/>
              </c:ext>
            </c:extLst>
          </c:dPt>
          <c:dPt>
            <c:idx val="7"/>
            <c:invertIfNegative val="0"/>
            <c:bubble3D val="0"/>
            <c:spPr>
              <a:solidFill>
                <a:srgbClr val="C7B879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F-7DAA-F548-8E98-830CDAB4BE23}"/>
              </c:ext>
            </c:extLst>
          </c:dPt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>
                    <a:solidFill>
                      <a:srgbClr val="7F7F7F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Health Manager</c:v>
                </c:pt>
                <c:pt idx="1">
                  <c:v>Classroom Teacher / Aid</c:v>
                </c:pt>
                <c:pt idx="2">
                  <c:v>Home Visitor</c:v>
                </c:pt>
                <c:pt idx="3">
                  <c:v>Nutrition Services</c:v>
                </c:pt>
                <c:pt idx="4">
                  <c:v>Current / Former Head Start Parent</c:v>
                </c:pt>
                <c:pt idx="5">
                  <c:v>Agency / Center Director</c:v>
                </c:pt>
                <c:pt idx="6">
                  <c:v>Other Leadership Position</c:v>
                </c:pt>
                <c:pt idx="7">
                  <c:v>Other (please specify)</c:v>
                </c:pt>
              </c:strCache>
            </c:strRef>
          </c:cat>
          <c:val>
            <c:numRef>
              <c:f>Sheet1!$B$2:$B$9</c:f>
              <c:numCache>
                <c:formatCode>0.00%</c:formatCode>
                <c:ptCount val="8"/>
                <c:pt idx="0">
                  <c:v>4</c:v>
                </c:pt>
                <c:pt idx="1">
                  <c:v>37</c:v>
                </c:pt>
                <c:pt idx="2">
                  <c:v>8</c:v>
                </c:pt>
                <c:pt idx="3">
                  <c:v>2</c:v>
                </c:pt>
                <c:pt idx="4">
                  <c:v>1</c:v>
                </c:pt>
                <c:pt idx="5">
                  <c:v>3</c:v>
                </c:pt>
                <c:pt idx="6">
                  <c:v>7</c:v>
                </c:pt>
                <c:pt idx="7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7DAA-F548-8E98-830CDAB4BE2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75"/>
          <c:min val="0"/>
        </c:scaling>
        <c:delete val="0"/>
        <c:axPos val="l"/>
        <c:numFmt formatCode="0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autoZero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Don't Have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>
                    <a:solidFill>
                      <a:srgbClr val="7F7F7F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Flip Chart</c:v>
                </c:pt>
                <c:pt idx="1">
                  <c:v>Parent Handouts</c:v>
                </c:pt>
                <c:pt idx="2">
                  <c:v>Parent Actvities</c:v>
                </c:pt>
                <c:pt idx="3">
                  <c:v>Child Activities</c:v>
                </c:pt>
                <c:pt idx="4">
                  <c:v>Breathe Videos</c:v>
                </c:pt>
                <c:pt idx="5">
                  <c:v>Children's Coloring Book/Sheets</c:v>
                </c:pt>
                <c:pt idx="6">
                  <c:v>Social Media Posts</c:v>
                </c:pt>
                <c:pt idx="7">
                  <c:v>Spanish Materials </c:v>
                </c:pt>
                <c:pt idx="8">
                  <c:v>Parent Worksheets</c:v>
                </c:pt>
              </c:strCache>
            </c:strRef>
          </c:cat>
          <c:val>
            <c:numRef>
              <c:f>Sheet1!$B$2:$B$10</c:f>
              <c:numCache>
                <c:formatCode>0.00%</c:formatCode>
                <c:ptCount val="9"/>
                <c:pt idx="0">
                  <c:v>22</c:v>
                </c:pt>
                <c:pt idx="1">
                  <c:v>19</c:v>
                </c:pt>
                <c:pt idx="2">
                  <c:v>20</c:v>
                </c:pt>
                <c:pt idx="3">
                  <c:v>20</c:v>
                </c:pt>
                <c:pt idx="4">
                  <c:v>19</c:v>
                </c:pt>
                <c:pt idx="5">
                  <c:v>22</c:v>
                </c:pt>
                <c:pt idx="6">
                  <c:v>20</c:v>
                </c:pt>
                <c:pt idx="7">
                  <c:v>20</c:v>
                </c:pt>
                <c:pt idx="8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DB-A447-B047-BB1B95FE629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Never</c:v>
                </c:pt>
              </c:strCache>
            </c:strRef>
          </c:tx>
          <c:spPr>
            <a:solidFill>
              <a:srgbClr val="507CB6"/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>
                    <a:solidFill>
                      <a:srgbClr val="7F7F7F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Flip Chart</c:v>
                </c:pt>
                <c:pt idx="1">
                  <c:v>Parent Handouts</c:v>
                </c:pt>
                <c:pt idx="2">
                  <c:v>Parent Actvities</c:v>
                </c:pt>
                <c:pt idx="3">
                  <c:v>Child Activities</c:v>
                </c:pt>
                <c:pt idx="4">
                  <c:v>Breathe Videos</c:v>
                </c:pt>
                <c:pt idx="5">
                  <c:v>Children's Coloring Book/Sheets</c:v>
                </c:pt>
                <c:pt idx="6">
                  <c:v>Social Media Posts</c:v>
                </c:pt>
                <c:pt idx="7">
                  <c:v>Spanish Materials </c:v>
                </c:pt>
                <c:pt idx="8">
                  <c:v>Parent Worksheets</c:v>
                </c:pt>
              </c:strCache>
            </c:strRef>
          </c:cat>
          <c:val>
            <c:numRef>
              <c:f>Sheet1!$C$2:$C$10</c:f>
              <c:numCache>
                <c:formatCode>0.00%</c:formatCode>
                <c:ptCount val="9"/>
                <c:pt idx="0">
                  <c:v>30</c:v>
                </c:pt>
                <c:pt idx="1">
                  <c:v>19</c:v>
                </c:pt>
                <c:pt idx="2">
                  <c:v>25</c:v>
                </c:pt>
                <c:pt idx="3">
                  <c:v>29</c:v>
                </c:pt>
                <c:pt idx="4">
                  <c:v>33</c:v>
                </c:pt>
                <c:pt idx="5">
                  <c:v>26</c:v>
                </c:pt>
                <c:pt idx="6">
                  <c:v>36</c:v>
                </c:pt>
                <c:pt idx="7">
                  <c:v>37</c:v>
                </c:pt>
                <c:pt idx="8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CDB-A447-B047-BB1B95FE629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Once</c:v>
                </c:pt>
              </c:strCache>
            </c:strRef>
          </c:tx>
          <c:spPr>
            <a:solidFill>
              <a:srgbClr val="F9BE00"/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>
                    <a:solidFill>
                      <a:srgbClr val="7F7F7F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Flip Chart</c:v>
                </c:pt>
                <c:pt idx="1">
                  <c:v>Parent Handouts</c:v>
                </c:pt>
                <c:pt idx="2">
                  <c:v>Parent Actvities</c:v>
                </c:pt>
                <c:pt idx="3">
                  <c:v>Child Activities</c:v>
                </c:pt>
                <c:pt idx="4">
                  <c:v>Breathe Videos</c:v>
                </c:pt>
                <c:pt idx="5">
                  <c:v>Children's Coloring Book/Sheets</c:v>
                </c:pt>
                <c:pt idx="6">
                  <c:v>Social Media Posts</c:v>
                </c:pt>
                <c:pt idx="7">
                  <c:v>Spanish Materials </c:v>
                </c:pt>
                <c:pt idx="8">
                  <c:v>Parent Worksheets</c:v>
                </c:pt>
              </c:strCache>
            </c:strRef>
          </c:cat>
          <c:val>
            <c:numRef>
              <c:f>Sheet1!$D$2:$D$10</c:f>
              <c:numCache>
                <c:formatCode>0.00%</c:formatCode>
                <c:ptCount val="9"/>
                <c:pt idx="0">
                  <c:v>9</c:v>
                </c:pt>
                <c:pt idx="1">
                  <c:v>20</c:v>
                </c:pt>
                <c:pt idx="2">
                  <c:v>16</c:v>
                </c:pt>
                <c:pt idx="3">
                  <c:v>14</c:v>
                </c:pt>
                <c:pt idx="4">
                  <c:v>13</c:v>
                </c:pt>
                <c:pt idx="5">
                  <c:v>15</c:v>
                </c:pt>
                <c:pt idx="6">
                  <c:v>9</c:v>
                </c:pt>
                <c:pt idx="7">
                  <c:v>9</c:v>
                </c:pt>
                <c:pt idx="8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CDB-A447-B047-BB1B95FE629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2-3 Times</c:v>
                </c:pt>
              </c:strCache>
            </c:strRef>
          </c:tx>
          <c:spPr>
            <a:solidFill>
              <a:srgbClr val="6BC8CD"/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>
                    <a:solidFill>
                      <a:srgbClr val="7F7F7F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Flip Chart</c:v>
                </c:pt>
                <c:pt idx="1">
                  <c:v>Parent Handouts</c:v>
                </c:pt>
                <c:pt idx="2">
                  <c:v>Parent Actvities</c:v>
                </c:pt>
                <c:pt idx="3">
                  <c:v>Child Activities</c:v>
                </c:pt>
                <c:pt idx="4">
                  <c:v>Breathe Videos</c:v>
                </c:pt>
                <c:pt idx="5">
                  <c:v>Children's Coloring Book/Sheets</c:v>
                </c:pt>
                <c:pt idx="6">
                  <c:v>Social Media Posts</c:v>
                </c:pt>
                <c:pt idx="7">
                  <c:v>Spanish Materials </c:v>
                </c:pt>
                <c:pt idx="8">
                  <c:v>Parent Worksheets</c:v>
                </c:pt>
              </c:strCache>
            </c:strRef>
          </c:cat>
          <c:val>
            <c:numRef>
              <c:f>Sheet1!$E$2:$E$10</c:f>
              <c:numCache>
                <c:formatCode>0.00%</c:formatCode>
                <c:ptCount val="9"/>
                <c:pt idx="0">
                  <c:v>9</c:v>
                </c:pt>
                <c:pt idx="1">
                  <c:v>13</c:v>
                </c:pt>
                <c:pt idx="2">
                  <c:v>10</c:v>
                </c:pt>
                <c:pt idx="3">
                  <c:v>7</c:v>
                </c:pt>
                <c:pt idx="4">
                  <c:v>6</c:v>
                </c:pt>
                <c:pt idx="5">
                  <c:v>4</c:v>
                </c:pt>
                <c:pt idx="6">
                  <c:v>4</c:v>
                </c:pt>
                <c:pt idx="7">
                  <c:v>2</c:v>
                </c:pt>
                <c:pt idx="8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CDB-A447-B047-BB1B95FE629B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4+ Times</c:v>
                </c:pt>
              </c:strCache>
            </c:strRef>
          </c:tx>
          <c:spPr>
            <a:solidFill>
              <a:srgbClr val="FF8B4F"/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>
                    <a:solidFill>
                      <a:srgbClr val="7F7F7F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Flip Chart</c:v>
                </c:pt>
                <c:pt idx="1">
                  <c:v>Parent Handouts</c:v>
                </c:pt>
                <c:pt idx="2">
                  <c:v>Parent Actvities</c:v>
                </c:pt>
                <c:pt idx="3">
                  <c:v>Child Activities</c:v>
                </c:pt>
                <c:pt idx="4">
                  <c:v>Breathe Videos</c:v>
                </c:pt>
                <c:pt idx="5">
                  <c:v>Children's Coloring Book/Sheets</c:v>
                </c:pt>
                <c:pt idx="6">
                  <c:v>Social Media Posts</c:v>
                </c:pt>
                <c:pt idx="7">
                  <c:v>Spanish Materials </c:v>
                </c:pt>
                <c:pt idx="8">
                  <c:v>Parent Worksheets</c:v>
                </c:pt>
              </c:strCache>
            </c:strRef>
          </c:cat>
          <c:val>
            <c:numRef>
              <c:f>Sheet1!$F$2:$F$10</c:f>
              <c:numCache>
                <c:formatCode>0.00%</c:formatCode>
                <c:ptCount val="9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CDB-A447-B047-BB1B95FE629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68027336"/>
        <c:axId val="2113994440"/>
      </c:barChart>
      <c:catAx>
        <c:axId val="2068027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50"/>
          <c:min val="0"/>
        </c:scaling>
        <c:delete val="0"/>
        <c:axPos val="l"/>
        <c:numFmt formatCode="0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b="0">
              <a:solidFill>
                <a:srgbClr val="7F7F7F"/>
              </a:solidFill>
            </a:defRPr>
          </a:pPr>
          <a:endParaRPr lang="en-US"/>
        </a:p>
      </c:txPr>
    </c:legend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Don't have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>
                    <a:solidFill>
                      <a:srgbClr val="7F7F7F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Flip Chart</c:v>
                </c:pt>
                <c:pt idx="1">
                  <c:v>Parent Handouts</c:v>
                </c:pt>
                <c:pt idx="2">
                  <c:v>Parent Actvities</c:v>
                </c:pt>
                <c:pt idx="3">
                  <c:v>Child Activities</c:v>
                </c:pt>
                <c:pt idx="4">
                  <c:v>Breathe Videos</c:v>
                </c:pt>
                <c:pt idx="5">
                  <c:v>Children's Coloring Book/Sheets</c:v>
                </c:pt>
                <c:pt idx="6">
                  <c:v>Social Media Posts</c:v>
                </c:pt>
                <c:pt idx="7">
                  <c:v>Spanish Materials</c:v>
                </c:pt>
                <c:pt idx="8">
                  <c:v>Parent Worksheets</c:v>
                </c:pt>
              </c:strCache>
            </c:strRef>
          </c:cat>
          <c:val>
            <c:numRef>
              <c:f>Sheet1!$B$2:$B$10</c:f>
              <c:numCache>
                <c:formatCode>0.00%</c:formatCode>
                <c:ptCount val="9"/>
                <c:pt idx="0">
                  <c:v>19</c:v>
                </c:pt>
                <c:pt idx="1">
                  <c:v>16</c:v>
                </c:pt>
                <c:pt idx="2">
                  <c:v>16</c:v>
                </c:pt>
                <c:pt idx="3">
                  <c:v>17</c:v>
                </c:pt>
                <c:pt idx="4">
                  <c:v>16</c:v>
                </c:pt>
                <c:pt idx="5">
                  <c:v>18</c:v>
                </c:pt>
                <c:pt idx="6">
                  <c:v>17</c:v>
                </c:pt>
                <c:pt idx="7">
                  <c:v>17</c:v>
                </c:pt>
                <c:pt idx="8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64-4B42-A167-C1A8F11F7B4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Not Used Yet</c:v>
                </c:pt>
              </c:strCache>
            </c:strRef>
          </c:tx>
          <c:spPr>
            <a:solidFill>
              <a:srgbClr val="507CB6"/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>
                    <a:solidFill>
                      <a:srgbClr val="7F7F7F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Flip Chart</c:v>
                </c:pt>
                <c:pt idx="1">
                  <c:v>Parent Handouts</c:v>
                </c:pt>
                <c:pt idx="2">
                  <c:v>Parent Actvities</c:v>
                </c:pt>
                <c:pt idx="3">
                  <c:v>Child Activities</c:v>
                </c:pt>
                <c:pt idx="4">
                  <c:v>Breathe Videos</c:v>
                </c:pt>
                <c:pt idx="5">
                  <c:v>Children's Coloring Book/Sheets</c:v>
                </c:pt>
                <c:pt idx="6">
                  <c:v>Social Media Posts</c:v>
                </c:pt>
                <c:pt idx="7">
                  <c:v>Spanish Materials</c:v>
                </c:pt>
                <c:pt idx="8">
                  <c:v>Parent Worksheets</c:v>
                </c:pt>
              </c:strCache>
            </c:strRef>
          </c:cat>
          <c:val>
            <c:numRef>
              <c:f>Sheet1!$C$2:$C$10</c:f>
              <c:numCache>
                <c:formatCode>0.00%</c:formatCode>
                <c:ptCount val="9"/>
                <c:pt idx="0">
                  <c:v>31</c:v>
                </c:pt>
                <c:pt idx="1">
                  <c:v>23</c:v>
                </c:pt>
                <c:pt idx="2">
                  <c:v>28</c:v>
                </c:pt>
                <c:pt idx="3">
                  <c:v>31</c:v>
                </c:pt>
                <c:pt idx="4">
                  <c:v>37</c:v>
                </c:pt>
                <c:pt idx="5">
                  <c:v>28</c:v>
                </c:pt>
                <c:pt idx="6">
                  <c:v>31</c:v>
                </c:pt>
                <c:pt idx="7">
                  <c:v>32</c:v>
                </c:pt>
                <c:pt idx="8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64-4B42-A167-C1A8F11F7B4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Not Useful</c:v>
                </c:pt>
              </c:strCache>
            </c:strRef>
          </c:tx>
          <c:spPr>
            <a:solidFill>
              <a:srgbClr val="F9BE00"/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>
                    <a:solidFill>
                      <a:srgbClr val="7F7F7F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Flip Chart</c:v>
                </c:pt>
                <c:pt idx="1">
                  <c:v>Parent Handouts</c:v>
                </c:pt>
                <c:pt idx="2">
                  <c:v>Parent Actvities</c:v>
                </c:pt>
                <c:pt idx="3">
                  <c:v>Child Activities</c:v>
                </c:pt>
                <c:pt idx="4">
                  <c:v>Breathe Videos</c:v>
                </c:pt>
                <c:pt idx="5">
                  <c:v>Children's Coloring Book/Sheets</c:v>
                </c:pt>
                <c:pt idx="6">
                  <c:v>Social Media Posts</c:v>
                </c:pt>
                <c:pt idx="7">
                  <c:v>Spanish Materials</c:v>
                </c:pt>
                <c:pt idx="8">
                  <c:v>Parent Worksheets</c:v>
                </c:pt>
              </c:strCache>
            </c:strRef>
          </c:cat>
          <c:val>
            <c:numRef>
              <c:f>Sheet1!$D$2:$D$10</c:f>
              <c:numCache>
                <c:formatCode>0.00%</c:formatCode>
                <c:ptCount val="9"/>
                <c:pt idx="0">
                  <c:v>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2</c:v>
                </c:pt>
                <c:pt idx="8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D64-4B42-A167-C1A8F11F7B4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Fairly Useful</c:v>
                </c:pt>
              </c:strCache>
            </c:strRef>
          </c:tx>
          <c:spPr>
            <a:solidFill>
              <a:srgbClr val="6BC8CD"/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>
                    <a:solidFill>
                      <a:srgbClr val="7F7F7F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Flip Chart</c:v>
                </c:pt>
                <c:pt idx="1">
                  <c:v>Parent Handouts</c:v>
                </c:pt>
                <c:pt idx="2">
                  <c:v>Parent Actvities</c:v>
                </c:pt>
                <c:pt idx="3">
                  <c:v>Child Activities</c:v>
                </c:pt>
                <c:pt idx="4">
                  <c:v>Breathe Videos</c:v>
                </c:pt>
                <c:pt idx="5">
                  <c:v>Children's Coloring Book/Sheets</c:v>
                </c:pt>
                <c:pt idx="6">
                  <c:v>Social Media Posts</c:v>
                </c:pt>
                <c:pt idx="7">
                  <c:v>Spanish Materials</c:v>
                </c:pt>
                <c:pt idx="8">
                  <c:v>Parent Worksheets</c:v>
                </c:pt>
              </c:strCache>
            </c:strRef>
          </c:cat>
          <c:val>
            <c:numRef>
              <c:f>Sheet1!$E$2:$E$10</c:f>
              <c:numCache>
                <c:formatCode>0.00%</c:formatCode>
                <c:ptCount val="9"/>
                <c:pt idx="0">
                  <c:v>13</c:v>
                </c:pt>
                <c:pt idx="1">
                  <c:v>22</c:v>
                </c:pt>
                <c:pt idx="2">
                  <c:v>22</c:v>
                </c:pt>
                <c:pt idx="3">
                  <c:v>17</c:v>
                </c:pt>
                <c:pt idx="4">
                  <c:v>12</c:v>
                </c:pt>
                <c:pt idx="5">
                  <c:v>16</c:v>
                </c:pt>
                <c:pt idx="6">
                  <c:v>14</c:v>
                </c:pt>
                <c:pt idx="7">
                  <c:v>14</c:v>
                </c:pt>
                <c:pt idx="8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D64-4B42-A167-C1A8F11F7B45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Ex. Useful</c:v>
                </c:pt>
              </c:strCache>
            </c:strRef>
          </c:tx>
          <c:spPr>
            <a:solidFill>
              <a:srgbClr val="FF8B4F"/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>
                    <a:solidFill>
                      <a:srgbClr val="7F7F7F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Flip Chart</c:v>
                </c:pt>
                <c:pt idx="1">
                  <c:v>Parent Handouts</c:v>
                </c:pt>
                <c:pt idx="2">
                  <c:v>Parent Actvities</c:v>
                </c:pt>
                <c:pt idx="3">
                  <c:v>Child Activities</c:v>
                </c:pt>
                <c:pt idx="4">
                  <c:v>Breathe Videos</c:v>
                </c:pt>
                <c:pt idx="5">
                  <c:v>Children's Coloring Book/Sheets</c:v>
                </c:pt>
                <c:pt idx="6">
                  <c:v>Social Media Posts</c:v>
                </c:pt>
                <c:pt idx="7">
                  <c:v>Spanish Materials</c:v>
                </c:pt>
                <c:pt idx="8">
                  <c:v>Parent Worksheets</c:v>
                </c:pt>
              </c:strCache>
            </c:strRef>
          </c:cat>
          <c:val>
            <c:numRef>
              <c:f>Sheet1!$F$2:$F$10</c:f>
              <c:numCache>
                <c:formatCode>0.00%</c:formatCode>
                <c:ptCount val="9"/>
                <c:pt idx="0">
                  <c:v>6</c:v>
                </c:pt>
                <c:pt idx="1">
                  <c:v>11</c:v>
                </c:pt>
                <c:pt idx="2">
                  <c:v>6</c:v>
                </c:pt>
                <c:pt idx="3">
                  <c:v>7</c:v>
                </c:pt>
                <c:pt idx="4">
                  <c:v>6</c:v>
                </c:pt>
                <c:pt idx="5">
                  <c:v>4</c:v>
                </c:pt>
                <c:pt idx="6">
                  <c:v>6</c:v>
                </c:pt>
                <c:pt idx="7">
                  <c:v>4</c:v>
                </c:pt>
                <c:pt idx="8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D64-4B42-A167-C1A8F11F7B4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68027336"/>
        <c:axId val="2113994440"/>
      </c:barChart>
      <c:catAx>
        <c:axId val="2068027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50"/>
          <c:min val="0"/>
        </c:scaling>
        <c:delete val="0"/>
        <c:axPos val="l"/>
        <c:numFmt formatCode="0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b="0">
              <a:solidFill>
                <a:srgbClr val="7F7F7F"/>
              </a:solidFill>
            </a:defRPr>
          </a:pPr>
          <a:endParaRPr lang="en-US"/>
        </a:p>
      </c:txPr>
    </c:legend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Don't Have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>
                    <a:solidFill>
                      <a:srgbClr val="7F7F7F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Flip Chart</c:v>
                </c:pt>
                <c:pt idx="1">
                  <c:v>Parent Handouts</c:v>
                </c:pt>
                <c:pt idx="2">
                  <c:v>Parent Actvities</c:v>
                </c:pt>
                <c:pt idx="3">
                  <c:v>Child Activities</c:v>
                </c:pt>
                <c:pt idx="4">
                  <c:v>Breathe Videos</c:v>
                </c:pt>
                <c:pt idx="5">
                  <c:v>Children's Coloring Book/Sheets</c:v>
                </c:pt>
                <c:pt idx="6">
                  <c:v>Social Media Posts</c:v>
                </c:pt>
                <c:pt idx="7">
                  <c:v>Spanish Materials</c:v>
                </c:pt>
                <c:pt idx="8">
                  <c:v>Parent Worksheets</c:v>
                </c:pt>
              </c:strCache>
            </c:strRef>
          </c:cat>
          <c:val>
            <c:numRef>
              <c:f>Sheet1!$B$2:$B$10</c:f>
              <c:numCache>
                <c:formatCode>0.00%</c:formatCode>
                <c:ptCount val="9"/>
                <c:pt idx="0">
                  <c:v>15</c:v>
                </c:pt>
                <c:pt idx="1">
                  <c:v>12</c:v>
                </c:pt>
                <c:pt idx="2">
                  <c:v>13</c:v>
                </c:pt>
                <c:pt idx="3">
                  <c:v>13</c:v>
                </c:pt>
                <c:pt idx="4">
                  <c:v>12</c:v>
                </c:pt>
                <c:pt idx="5">
                  <c:v>13</c:v>
                </c:pt>
                <c:pt idx="6">
                  <c:v>13</c:v>
                </c:pt>
                <c:pt idx="7">
                  <c:v>14</c:v>
                </c:pt>
                <c:pt idx="8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B5-BF4F-B794-E2747964766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Not Used Yet</c:v>
                </c:pt>
              </c:strCache>
            </c:strRef>
          </c:tx>
          <c:spPr>
            <a:solidFill>
              <a:srgbClr val="507CB6"/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>
                    <a:solidFill>
                      <a:srgbClr val="7F7F7F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Flip Chart</c:v>
                </c:pt>
                <c:pt idx="1">
                  <c:v>Parent Handouts</c:v>
                </c:pt>
                <c:pt idx="2">
                  <c:v>Parent Actvities</c:v>
                </c:pt>
                <c:pt idx="3">
                  <c:v>Child Activities</c:v>
                </c:pt>
                <c:pt idx="4">
                  <c:v>Breathe Videos</c:v>
                </c:pt>
                <c:pt idx="5">
                  <c:v>Children's Coloring Book/Sheets</c:v>
                </c:pt>
                <c:pt idx="6">
                  <c:v>Social Media Posts</c:v>
                </c:pt>
                <c:pt idx="7">
                  <c:v>Spanish Materials</c:v>
                </c:pt>
                <c:pt idx="8">
                  <c:v>Parent Worksheets</c:v>
                </c:pt>
              </c:strCache>
            </c:strRef>
          </c:cat>
          <c:val>
            <c:numRef>
              <c:f>Sheet1!$C$2:$C$10</c:f>
              <c:numCache>
                <c:formatCode>0.00%</c:formatCode>
                <c:ptCount val="9"/>
                <c:pt idx="0">
                  <c:v>2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3</c:v>
                </c:pt>
                <c:pt idx="5">
                  <c:v>5</c:v>
                </c:pt>
                <c:pt idx="6">
                  <c:v>6</c:v>
                </c:pt>
                <c:pt idx="7">
                  <c:v>6</c:v>
                </c:pt>
                <c:pt idx="8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CB5-BF4F-B794-E2747964766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Ex. Unlikely</c:v>
                </c:pt>
              </c:strCache>
            </c:strRef>
          </c:tx>
          <c:spPr>
            <a:solidFill>
              <a:srgbClr val="F9BE00"/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>
                    <a:solidFill>
                      <a:srgbClr val="7F7F7F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Flip Chart</c:v>
                </c:pt>
                <c:pt idx="1">
                  <c:v>Parent Handouts</c:v>
                </c:pt>
                <c:pt idx="2">
                  <c:v>Parent Actvities</c:v>
                </c:pt>
                <c:pt idx="3">
                  <c:v>Child Activities</c:v>
                </c:pt>
                <c:pt idx="4">
                  <c:v>Breathe Videos</c:v>
                </c:pt>
                <c:pt idx="5">
                  <c:v>Children's Coloring Book/Sheets</c:v>
                </c:pt>
                <c:pt idx="6">
                  <c:v>Social Media Posts</c:v>
                </c:pt>
                <c:pt idx="7">
                  <c:v>Spanish Materials</c:v>
                </c:pt>
                <c:pt idx="8">
                  <c:v>Parent Worksheets</c:v>
                </c:pt>
              </c:strCache>
            </c:strRef>
          </c:cat>
          <c:val>
            <c:numRef>
              <c:f>Sheet1!$D$2:$D$10</c:f>
              <c:numCache>
                <c:formatCode>0.00%</c:formatCode>
                <c:ptCount val="9"/>
                <c:pt idx="0">
                  <c:v>10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CB5-BF4F-B794-E2747964766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Fairly Likely</c:v>
                </c:pt>
              </c:strCache>
            </c:strRef>
          </c:tx>
          <c:spPr>
            <a:solidFill>
              <a:srgbClr val="6BC8CD"/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>
                    <a:solidFill>
                      <a:srgbClr val="7F7F7F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Flip Chart</c:v>
                </c:pt>
                <c:pt idx="1">
                  <c:v>Parent Handouts</c:v>
                </c:pt>
                <c:pt idx="2">
                  <c:v>Parent Actvities</c:v>
                </c:pt>
                <c:pt idx="3">
                  <c:v>Child Activities</c:v>
                </c:pt>
                <c:pt idx="4">
                  <c:v>Breathe Videos</c:v>
                </c:pt>
                <c:pt idx="5">
                  <c:v>Children's Coloring Book/Sheets</c:v>
                </c:pt>
                <c:pt idx="6">
                  <c:v>Social Media Posts</c:v>
                </c:pt>
                <c:pt idx="7">
                  <c:v>Spanish Materials</c:v>
                </c:pt>
                <c:pt idx="8">
                  <c:v>Parent Worksheets</c:v>
                </c:pt>
              </c:strCache>
            </c:strRef>
          </c:cat>
          <c:val>
            <c:numRef>
              <c:f>Sheet1!$E$2:$E$10</c:f>
              <c:numCache>
                <c:formatCode>0.00%</c:formatCode>
                <c:ptCount val="9"/>
                <c:pt idx="0">
                  <c:v>31</c:v>
                </c:pt>
                <c:pt idx="1">
                  <c:v>34</c:v>
                </c:pt>
                <c:pt idx="2">
                  <c:v>34</c:v>
                </c:pt>
                <c:pt idx="3">
                  <c:v>29</c:v>
                </c:pt>
                <c:pt idx="4">
                  <c:v>29</c:v>
                </c:pt>
                <c:pt idx="5">
                  <c:v>25</c:v>
                </c:pt>
                <c:pt idx="6">
                  <c:v>24</c:v>
                </c:pt>
                <c:pt idx="7">
                  <c:v>22</c:v>
                </c:pt>
                <c:pt idx="8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CB5-BF4F-B794-E27479647668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Ex. Likely</c:v>
                </c:pt>
              </c:strCache>
            </c:strRef>
          </c:tx>
          <c:spPr>
            <a:solidFill>
              <a:srgbClr val="FF8B4F"/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>
                    <a:solidFill>
                      <a:srgbClr val="7F7F7F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Flip Chart</c:v>
                </c:pt>
                <c:pt idx="1">
                  <c:v>Parent Handouts</c:v>
                </c:pt>
                <c:pt idx="2">
                  <c:v>Parent Actvities</c:v>
                </c:pt>
                <c:pt idx="3">
                  <c:v>Child Activities</c:v>
                </c:pt>
                <c:pt idx="4">
                  <c:v>Breathe Videos</c:v>
                </c:pt>
                <c:pt idx="5">
                  <c:v>Children's Coloring Book/Sheets</c:v>
                </c:pt>
                <c:pt idx="6">
                  <c:v>Social Media Posts</c:v>
                </c:pt>
                <c:pt idx="7">
                  <c:v>Spanish Materials</c:v>
                </c:pt>
                <c:pt idx="8">
                  <c:v>Parent Worksheets</c:v>
                </c:pt>
              </c:strCache>
            </c:strRef>
          </c:cat>
          <c:val>
            <c:numRef>
              <c:f>Sheet1!$F$2:$F$10</c:f>
              <c:numCache>
                <c:formatCode>0.00%</c:formatCode>
                <c:ptCount val="9"/>
                <c:pt idx="0">
                  <c:v>12</c:v>
                </c:pt>
                <c:pt idx="1">
                  <c:v>20</c:v>
                </c:pt>
                <c:pt idx="2">
                  <c:v>16</c:v>
                </c:pt>
                <c:pt idx="3">
                  <c:v>18</c:v>
                </c:pt>
                <c:pt idx="4">
                  <c:v>17</c:v>
                </c:pt>
                <c:pt idx="5">
                  <c:v>15</c:v>
                </c:pt>
                <c:pt idx="6">
                  <c:v>15</c:v>
                </c:pt>
                <c:pt idx="7">
                  <c:v>14</c:v>
                </c:pt>
                <c:pt idx="8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CB5-BF4F-B794-E2747964766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68027336"/>
        <c:axId val="2113994440"/>
      </c:barChart>
      <c:catAx>
        <c:axId val="2068027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50"/>
          <c:min val="0"/>
        </c:scaling>
        <c:delete val="0"/>
        <c:axPos val="l"/>
        <c:numFmt formatCode="0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b="0">
              <a:solidFill>
                <a:srgbClr val="7F7F7F"/>
              </a:solidFill>
            </a:defRPr>
          </a:pPr>
          <a:endParaRPr lang="en-US"/>
        </a:p>
      </c:txPr>
    </c:legend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5136" y="80645"/>
            <a:ext cx="8229600" cy="54871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Master title style (only changes made to the parent slide will be reflected in the app)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252A03B-2D42-4DAE-8460-CF96145A8DF0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15136" y="1005080"/>
            <a:ext cx="8229600" cy="3569013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  <a:lvl2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Master text style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B14CF1-AB9B-4870-9E5C-AD8F31C7FF6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322" y="627419"/>
            <a:ext cx="8229600" cy="2397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Master text style</a:t>
            </a:r>
            <a:endParaRPr lang="en-GB" dirty="0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E39551A5-770E-3978-ED85-9963EA0819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7400" y="4811867"/>
            <a:ext cx="6339374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ubtitle 1">
            <a:extLst>
              <a:ext uri="{FF2B5EF4-FFF2-40B4-BE49-F238E27FC236}">
                <a16:creationId xmlns:a16="http://schemas.microsoft.com/office/drawing/2014/main" id="{598A6424-24D4-9A7A-503B-1810D9718646}"/>
              </a:ext>
            </a:extLst>
          </p:cNvPr>
          <p:cNvSpPr txBox="1">
            <a:spLocks/>
          </p:cNvSpPr>
          <p:nvPr userDrawn="1"/>
        </p:nvSpPr>
        <p:spPr>
          <a:xfrm>
            <a:off x="44110" y="4880795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8D6880F-98FC-C70E-7434-35DAC835CC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10" y="4835992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44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256494" y="2494609"/>
            <a:ext cx="7787252" cy="1234730"/>
          </a:xfrm>
        </p:spPr>
        <p:txBody>
          <a:bodyPr anchor="b">
            <a:normAutofit/>
          </a:bodyPr>
          <a:lstStyle>
            <a:lvl1pPr marL="0" indent="0">
              <a:buNone/>
              <a:defRPr sz="3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style (only changes made to the parent slide will be reflected in the app)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266162" y="3729038"/>
            <a:ext cx="2938463" cy="385762"/>
          </a:xfrm>
        </p:spPr>
        <p:txBody>
          <a:bodyPr>
            <a:normAutofit/>
          </a:bodyPr>
          <a:lstStyle>
            <a:lvl1pPr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slide subtitle style</a:t>
            </a:r>
          </a:p>
        </p:txBody>
      </p:sp>
      <p:sp>
        <p:nvSpPr>
          <p:cNvPr id="5" name="Subtitle 1">
            <a:extLst>
              <a:ext uri="{FF2B5EF4-FFF2-40B4-BE49-F238E27FC236}">
                <a16:creationId xmlns:a16="http://schemas.microsoft.com/office/drawing/2014/main" id="{B397FB30-D0E6-47F8-D354-616B0E20A00C}"/>
              </a:ext>
            </a:extLst>
          </p:cNvPr>
          <p:cNvSpPr txBox="1">
            <a:spLocks/>
          </p:cNvSpPr>
          <p:nvPr userDrawn="1"/>
        </p:nvSpPr>
        <p:spPr>
          <a:xfrm>
            <a:off x="3389891" y="4862023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FFFFFF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64C1F35-7934-3723-FBBD-74C99BCA9C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6014" y="4791407"/>
            <a:ext cx="1381743" cy="33654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ponse Summar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93F9-7B30-274B-BFFF-492683631E4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211403" y="3639393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Master text style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>
          <a:xfrm>
            <a:off x="204788" y="2334751"/>
            <a:ext cx="8229600" cy="857250"/>
          </a:xfrm>
        </p:spPr>
        <p:txBody>
          <a:bodyPr/>
          <a:lstStyle/>
          <a:p>
            <a:r>
              <a:rPr lang="en-US" dirty="0"/>
              <a:t>Master title style (only changes made to the parent slide will be reflected in the app)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204788" y="3158633"/>
            <a:ext cx="3859212" cy="280987"/>
          </a:xfrm>
        </p:spPr>
        <p:txBody>
          <a:bodyPr/>
          <a:lstStyle>
            <a:lvl2pPr marL="4763" indent="0"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2pPr>
          </a:lstStyle>
          <a:p>
            <a:pPr lvl="1"/>
            <a:r>
              <a:rPr lang="en-US" dirty="0"/>
              <a:t>Total Responses style</a:t>
            </a:r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211403" y="4047840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Master text style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CDF05C82-1244-9CA3-984A-2EEF32F796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7400" y="4811867"/>
            <a:ext cx="6306014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ubtitle 1">
            <a:extLst>
              <a:ext uri="{FF2B5EF4-FFF2-40B4-BE49-F238E27FC236}">
                <a16:creationId xmlns:a16="http://schemas.microsoft.com/office/drawing/2014/main" id="{95CE0200-F192-0824-3C26-E467CCA0AF48}"/>
              </a:ext>
            </a:extLst>
          </p:cNvPr>
          <p:cNvSpPr txBox="1">
            <a:spLocks/>
          </p:cNvSpPr>
          <p:nvPr userDrawn="1"/>
        </p:nvSpPr>
        <p:spPr>
          <a:xfrm>
            <a:off x="44110" y="4880795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EAE7EF1-F906-EB3F-7B2E-99EE2BAA37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10" y="4835992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83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5136" y="80645"/>
            <a:ext cx="8229600" cy="581143"/>
          </a:xfrm>
        </p:spPr>
        <p:txBody>
          <a:bodyPr/>
          <a:lstStyle/>
          <a:p>
            <a:r>
              <a:rPr lang="en-US" dirty="0"/>
              <a:t>Master title style (only changes made to the parent slide will be reflected in the app)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2570" y="666350"/>
            <a:ext cx="5332506" cy="249144"/>
          </a:xfrm>
        </p:spPr>
        <p:txBody>
          <a:bodyPr/>
          <a:lstStyle/>
          <a:p>
            <a:pPr lvl="0"/>
            <a:r>
              <a:rPr lang="en-US" dirty="0"/>
              <a:t>Master text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9FE2B938-E785-E802-7A9A-5AD4FEF608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93976" y="4811867"/>
            <a:ext cx="6302798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ubtitle 1">
            <a:extLst>
              <a:ext uri="{FF2B5EF4-FFF2-40B4-BE49-F238E27FC236}">
                <a16:creationId xmlns:a16="http://schemas.microsoft.com/office/drawing/2014/main" id="{13756DC3-62A3-EAD0-0902-502D886CC750}"/>
              </a:ext>
            </a:extLst>
          </p:cNvPr>
          <p:cNvSpPr txBox="1">
            <a:spLocks/>
          </p:cNvSpPr>
          <p:nvPr userDrawn="1"/>
        </p:nvSpPr>
        <p:spPr>
          <a:xfrm>
            <a:off x="44110" y="4880795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1750C52-00F9-42B7-9AC0-F5417C88D4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10" y="4835992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240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5136" y="270516"/>
            <a:ext cx="8229600" cy="3912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570" y="666350"/>
            <a:ext cx="5332506" cy="24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67076" y="4815076"/>
            <a:ext cx="62603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defRPr>
            </a:lvl1pPr>
          </a:lstStyle>
          <a:p>
            <a:fld id="{A88B48FB-E956-2048-9E74-C69E7CAA26C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7FE218-D8C1-4598-C115-912209DA1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8920" y="4811866"/>
            <a:ext cx="6380992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875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4" r:id="rId2"/>
    <p:sldLayoutId id="2147483671" r:id="rId3"/>
    <p:sldLayoutId id="2147483675" r:id="rId4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256494" y="2682087"/>
            <a:ext cx="7787252" cy="1234730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Breathe 1 Month Survey 2021-2023, </a:t>
            </a:r>
            <a:br>
              <a:rPr lang="en-GB" dirty="0"/>
            </a:br>
            <a:r>
              <a:rPr lang="en-GB" dirty="0"/>
              <a:t>Head Start Responses Only</a:t>
            </a:r>
          </a:p>
          <a:p>
            <a:r>
              <a:rPr lang="en-GB" sz="2200" dirty="0"/>
              <a:t>74 Responses</a:t>
            </a:r>
            <a:endParaRPr sz="2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256494" y="3916817"/>
            <a:ext cx="2938463" cy="385762"/>
          </a:xfrm>
        </p:spPr>
        <p:txBody>
          <a:bodyPr/>
          <a:lstStyle/>
          <a:p>
            <a:r>
              <a:rPr lang="en-GB" dirty="0"/>
              <a:t>Thursday, October 05, 2023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Please select the title/role that best describes your position(s) within your organization (check all that apply):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74   Skipped: 0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Since completing the “Breathe” Training, HOW OFTEN have you used each of the materials?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73   Skipped: 1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How USEFUL have you found each of the “Breathe” materials to be when providing education on tobacco?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72   Skipped: 2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 THE FUTURE, how likely are you to use each of the “Breathe” materials?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71   Skipped: 3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ata slides">
  <a:themeElements>
    <a:clrScheme name="Custom 93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00BF6F"/>
      </a:accent1>
      <a:accent2>
        <a:srgbClr val="507CB6"/>
      </a:accent2>
      <a:accent3>
        <a:srgbClr val="F9BE00"/>
      </a:accent3>
      <a:accent4>
        <a:srgbClr val="6BC8CD"/>
      </a:accent4>
      <a:accent5>
        <a:srgbClr val="EA854B"/>
      </a:accent5>
      <a:accent6>
        <a:srgbClr val="7D5E8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122</Words>
  <Application>Microsoft Office PowerPoint</Application>
  <PresentationFormat>On-screen Show (16:9)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Helvetica Neue</vt:lpstr>
      <vt:lpstr>Data slides</vt:lpstr>
      <vt:lpstr>PowerPoint Presentation</vt:lpstr>
      <vt:lpstr>Please select the title/role that best describes your position(s) within your organization (check all that apply):</vt:lpstr>
      <vt:lpstr>Since completing the “Breathe” Training, HOW OFTEN have you used each of the materials?</vt:lpstr>
      <vt:lpstr>How USEFUL have you found each of the “Breathe” materials to be when providing education on tobacco?</vt:lpstr>
      <vt:lpstr>IN THE FUTURE, how likely are you to use each of the “Breathe” materials?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Tanya Shelburne</dc:creator>
  <cp:lastModifiedBy>Tanya Shelburne</cp:lastModifiedBy>
  <cp:revision>3</cp:revision>
  <dcterms:modified xsi:type="dcterms:W3CDTF">2023-10-05T19:48:30Z</dcterms:modified>
</cp:coreProperties>
</file>