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14C-A743-9935-3AE5B3A70F2A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14C-A743-9935-3AE5B3A70F2A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314C-A743-9935-3AE5B3A70F2A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314C-A743-9935-3AE5B3A70F2A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314C-A743-9935-3AE5B3A70F2A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314C-A743-9935-3AE5B3A70F2A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314C-A743-9935-3AE5B3A70F2A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Health Manager</c:v>
                </c:pt>
                <c:pt idx="1">
                  <c:v>Classroom Teacher / Aid</c:v>
                </c:pt>
                <c:pt idx="2">
                  <c:v>Home Visitor</c:v>
                </c:pt>
                <c:pt idx="3">
                  <c:v>Nutrition Services</c:v>
                </c:pt>
                <c:pt idx="4">
                  <c:v>Agency / Center Director</c:v>
                </c:pt>
                <c:pt idx="5">
                  <c:v>Other Leadership Position</c:v>
                </c:pt>
                <c:pt idx="6">
                  <c:v>Other (please specify)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2</c:v>
                </c:pt>
                <c:pt idx="1">
                  <c:v>7</c:v>
                </c:pt>
                <c:pt idx="2">
                  <c:v>32</c:v>
                </c:pt>
                <c:pt idx="3">
                  <c:v>7</c:v>
                </c:pt>
                <c:pt idx="4">
                  <c:v>4</c:v>
                </c:pt>
                <c:pt idx="5">
                  <c:v>14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4C-A743-9935-3AE5B3A70F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75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19</c:v>
                </c:pt>
                <c:pt idx="1">
                  <c:v>16</c:v>
                </c:pt>
                <c:pt idx="2">
                  <c:v>17</c:v>
                </c:pt>
                <c:pt idx="3">
                  <c:v>17</c:v>
                </c:pt>
                <c:pt idx="4">
                  <c:v>17</c:v>
                </c:pt>
                <c:pt idx="5">
                  <c:v>8</c:v>
                </c:pt>
                <c:pt idx="6">
                  <c:v>7</c:v>
                </c:pt>
                <c:pt idx="7">
                  <c:v>8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85-9748-AE20-2D43CCA5AEB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55</c:v>
                </c:pt>
                <c:pt idx="1">
                  <c:v>41</c:v>
                </c:pt>
                <c:pt idx="2">
                  <c:v>55</c:v>
                </c:pt>
                <c:pt idx="3">
                  <c:v>57</c:v>
                </c:pt>
                <c:pt idx="4">
                  <c:v>54</c:v>
                </c:pt>
                <c:pt idx="5">
                  <c:v>39</c:v>
                </c:pt>
                <c:pt idx="6">
                  <c:v>44</c:v>
                </c:pt>
                <c:pt idx="7">
                  <c:v>48</c:v>
                </c:pt>
                <c:pt idx="8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85-9748-AE20-2D43CCA5AEB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Once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13</c:v>
                </c:pt>
                <c:pt idx="1">
                  <c:v>20</c:v>
                </c:pt>
                <c:pt idx="2">
                  <c:v>14</c:v>
                </c:pt>
                <c:pt idx="3">
                  <c:v>11</c:v>
                </c:pt>
                <c:pt idx="4">
                  <c:v>17</c:v>
                </c:pt>
                <c:pt idx="5">
                  <c:v>5</c:v>
                </c:pt>
                <c:pt idx="6">
                  <c:v>6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85-9748-AE20-2D43CCA5AEB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2-3 Times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8</c:v>
                </c:pt>
                <c:pt idx="1">
                  <c:v>18</c:v>
                </c:pt>
                <c:pt idx="2">
                  <c:v>8</c:v>
                </c:pt>
                <c:pt idx="3">
                  <c:v>10</c:v>
                </c:pt>
                <c:pt idx="4">
                  <c:v>8</c:v>
                </c:pt>
                <c:pt idx="5">
                  <c:v>5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85-9748-AE20-2D43CCA5AEB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4+ Times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 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85-9748-AE20-2D43CCA5AE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0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18</c:v>
                </c:pt>
                <c:pt idx="1">
                  <c:v>17</c:v>
                </c:pt>
                <c:pt idx="2">
                  <c:v>18</c:v>
                </c:pt>
                <c:pt idx="3">
                  <c:v>17</c:v>
                </c:pt>
                <c:pt idx="4">
                  <c:v>17</c:v>
                </c:pt>
                <c:pt idx="5">
                  <c:v>7</c:v>
                </c:pt>
                <c:pt idx="6">
                  <c:v>6</c:v>
                </c:pt>
                <c:pt idx="7">
                  <c:v>7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5E-8C4B-B3A2-AAC2A69FD2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Used Yet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50</c:v>
                </c:pt>
                <c:pt idx="1">
                  <c:v>41</c:v>
                </c:pt>
                <c:pt idx="2">
                  <c:v>47</c:v>
                </c:pt>
                <c:pt idx="3">
                  <c:v>48</c:v>
                </c:pt>
                <c:pt idx="4">
                  <c:v>46</c:v>
                </c:pt>
                <c:pt idx="5">
                  <c:v>29</c:v>
                </c:pt>
                <c:pt idx="6">
                  <c:v>32</c:v>
                </c:pt>
                <c:pt idx="7">
                  <c:v>34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5E-8C4B-B3A2-AAC2A69FD2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Useful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5E-8C4B-B3A2-AAC2A69FD26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Fairly Useful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11</c:v>
                </c:pt>
                <c:pt idx="1">
                  <c:v>11</c:v>
                </c:pt>
                <c:pt idx="2">
                  <c:v>14</c:v>
                </c:pt>
                <c:pt idx="3">
                  <c:v>15</c:v>
                </c:pt>
                <c:pt idx="4">
                  <c:v>13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5E-8C4B-B3A2-AAC2A69FD26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Ex. Useful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19</c:v>
                </c:pt>
                <c:pt idx="1">
                  <c:v>29</c:v>
                </c:pt>
                <c:pt idx="2">
                  <c:v>18</c:v>
                </c:pt>
                <c:pt idx="3">
                  <c:v>15</c:v>
                </c:pt>
                <c:pt idx="4">
                  <c:v>20</c:v>
                </c:pt>
                <c:pt idx="5">
                  <c:v>11</c:v>
                </c:pt>
                <c:pt idx="6">
                  <c:v>8</c:v>
                </c:pt>
                <c:pt idx="7">
                  <c:v>6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5E-8C4B-B3A2-AAC2A69FD2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51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Don't Have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14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13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62-134D-BE20-F8FDDEC3D8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Used Yet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Sheet1!$C$2:$C$10</c:f>
              <c:numCache>
                <c:formatCode>0.00%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62-134D-BE20-F8FDDEC3D8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Ex. Unlikely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Sheet1!$D$2:$D$10</c:f>
              <c:numCache>
                <c:formatCode>0.00%</c:formatCode>
                <c:ptCount val="9"/>
                <c:pt idx="0">
                  <c:v>9</c:v>
                </c:pt>
                <c:pt idx="1">
                  <c:v>4</c:v>
                </c:pt>
                <c:pt idx="2">
                  <c:v>6</c:v>
                </c:pt>
                <c:pt idx="3">
                  <c:v>12</c:v>
                </c:pt>
                <c:pt idx="4">
                  <c:v>7</c:v>
                </c:pt>
                <c:pt idx="5">
                  <c:v>7</c:v>
                </c:pt>
                <c:pt idx="6">
                  <c:v>10</c:v>
                </c:pt>
                <c:pt idx="7">
                  <c:v>10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62-134D-BE20-F8FDDEC3D87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Fairly Likely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Sheet1!$E$2:$E$10</c:f>
              <c:numCache>
                <c:formatCode>0.00%</c:formatCode>
                <c:ptCount val="9"/>
                <c:pt idx="0">
                  <c:v>37</c:v>
                </c:pt>
                <c:pt idx="1">
                  <c:v>34</c:v>
                </c:pt>
                <c:pt idx="2">
                  <c:v>39</c:v>
                </c:pt>
                <c:pt idx="3">
                  <c:v>31</c:v>
                </c:pt>
                <c:pt idx="4">
                  <c:v>36</c:v>
                </c:pt>
                <c:pt idx="5">
                  <c:v>21</c:v>
                </c:pt>
                <c:pt idx="6">
                  <c:v>19</c:v>
                </c:pt>
                <c:pt idx="7">
                  <c:v>22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62-134D-BE20-F8FDDEC3D87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Ex. Likely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rgbClr val="7F7F7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Flip Chart</c:v>
                </c:pt>
                <c:pt idx="1">
                  <c:v>Parent Handouts</c:v>
                </c:pt>
                <c:pt idx="2">
                  <c:v>Parent Actvities</c:v>
                </c:pt>
                <c:pt idx="3">
                  <c:v>Child Activities</c:v>
                </c:pt>
                <c:pt idx="4">
                  <c:v>Breathe Videos</c:v>
                </c:pt>
                <c:pt idx="5">
                  <c:v>Children's Coloring Book/Sheets</c:v>
                </c:pt>
                <c:pt idx="6">
                  <c:v>Social Media Posts</c:v>
                </c:pt>
                <c:pt idx="7">
                  <c:v>Spanish Materials</c:v>
                </c:pt>
                <c:pt idx="8">
                  <c:v>Parent Worksheets</c:v>
                </c:pt>
              </c:strCache>
            </c:strRef>
          </c:cat>
          <c:val>
            <c:numRef>
              <c:f>Sheet1!$F$2:$F$10</c:f>
              <c:numCache>
                <c:formatCode>0.00%</c:formatCode>
                <c:ptCount val="9"/>
                <c:pt idx="0">
                  <c:v>37</c:v>
                </c:pt>
                <c:pt idx="1">
                  <c:v>48</c:v>
                </c:pt>
                <c:pt idx="2">
                  <c:v>38</c:v>
                </c:pt>
                <c:pt idx="3">
                  <c:v>35</c:v>
                </c:pt>
                <c:pt idx="4">
                  <c:v>39</c:v>
                </c:pt>
                <c:pt idx="5">
                  <c:v>20</c:v>
                </c:pt>
                <c:pt idx="6">
                  <c:v>16</c:v>
                </c:pt>
                <c:pt idx="7">
                  <c:v>16</c:v>
                </c:pt>
                <c:pt idx="8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62-134D-BE20-F8FDDEC3D8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5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763729"/>
            <a:ext cx="8631012" cy="123473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Breathe 1 Month Survey 2021-2023,</a:t>
            </a:r>
          </a:p>
          <a:p>
            <a:r>
              <a:rPr lang="en-GB" dirty="0"/>
              <a:t>Alternate Partners (non-Head Start) Responses Only</a:t>
            </a:r>
          </a:p>
          <a:p>
            <a:r>
              <a:rPr lang="en-GB" sz="2600" dirty="0"/>
              <a:t>100 Responses</a:t>
            </a:r>
            <a:endParaRPr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3998459"/>
            <a:ext cx="2938463" cy="385762"/>
          </a:xfrm>
        </p:spPr>
        <p:txBody>
          <a:bodyPr/>
          <a:lstStyle/>
          <a:p>
            <a:r>
              <a:rPr lang="en-GB" dirty="0"/>
              <a:t>Thursday, October 05,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Please select the title/role that best describes your position(s) within your organization (check all that apply):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99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Since completing the “Breathe” Training, HOW OFTEN have you used each of the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98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USEFUL have you found each of the “Breathe” materials to be when providing education on tobacco?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98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THE FUTURE, how likely are you to use each of the “Breathe”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99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</Words>
  <Application>Microsoft Office PowerPoint</Application>
  <PresentationFormat>On-screen Show (16:9)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Helvetica Neue</vt:lpstr>
      <vt:lpstr>Data slides</vt:lpstr>
      <vt:lpstr>PowerPoint Presentation</vt:lpstr>
      <vt:lpstr>Please select the title/role that best describes your position(s) within your organization (check all that apply):</vt:lpstr>
      <vt:lpstr>Since completing the “Breathe” Training, HOW OFTEN have you used each of the materials?</vt:lpstr>
      <vt:lpstr>How USEFUL have you found each of the “Breathe” materials to be when providing education on tobacco?</vt:lpstr>
      <vt:lpstr>IN THE FUTURE, how likely are you to use each of the “Breathe” materials?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3</cp:revision>
  <dcterms:modified xsi:type="dcterms:W3CDTF">2023-10-05T19:54:12Z</dcterms:modified>
</cp:coreProperties>
</file>