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13ac466018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" name="Google Shape;46;g13ac466018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3ac466018f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3ac466018f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3af5f6601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3af5f6601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3ac466018f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3ac466018f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bg>
      <p:bgPr>
        <a:solidFill>
          <a:schemeClr val="dk1"/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body" idx="1"/>
          </p:nvPr>
        </p:nvSpPr>
        <p:spPr>
          <a:xfrm>
            <a:off x="256494" y="2494609"/>
            <a:ext cx="5661618" cy="1234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72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 b="1">
                <a:solidFill>
                  <a:srgbClr val="FFFFFF"/>
                </a:solidFill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body" idx="2"/>
          </p:nvPr>
        </p:nvSpPr>
        <p:spPr>
          <a:xfrm>
            <a:off x="258728" y="3729038"/>
            <a:ext cx="2938463" cy="38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esponse Summary Slide">
  <p:cSld name="Response Summary Slid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indent="0" algn="r">
              <a:spcBef>
                <a:spcPts val="0"/>
              </a:spcBef>
              <a:buNone/>
              <a:defRPr/>
            </a:lvl1pPr>
            <a:lvl2pPr lvl="1" indent="0" algn="r">
              <a:spcBef>
                <a:spcPts val="0"/>
              </a:spcBef>
              <a:buNone/>
              <a:defRPr/>
            </a:lvl2pPr>
            <a:lvl3pPr lvl="2" indent="0" algn="r">
              <a:spcBef>
                <a:spcPts val="0"/>
              </a:spcBef>
              <a:buNone/>
              <a:defRPr/>
            </a:lvl3pPr>
            <a:lvl4pPr lvl="3" indent="0" algn="r">
              <a:spcBef>
                <a:spcPts val="0"/>
              </a:spcBef>
              <a:buNone/>
              <a:defRPr/>
            </a:lvl4pPr>
            <a:lvl5pPr lvl="4" indent="0" algn="r">
              <a:spcBef>
                <a:spcPts val="0"/>
              </a:spcBef>
              <a:buNone/>
              <a:defRPr/>
            </a:lvl5pPr>
            <a:lvl6pPr lvl="5" indent="0" algn="r">
              <a:spcBef>
                <a:spcPts val="0"/>
              </a:spcBef>
              <a:buNone/>
              <a:defRPr/>
            </a:lvl6pPr>
            <a:lvl7pPr lvl="6" indent="0" algn="r">
              <a:spcBef>
                <a:spcPts val="0"/>
              </a:spcBef>
              <a:buNone/>
              <a:defRPr/>
            </a:lvl7pPr>
            <a:lvl8pPr lvl="7" indent="0" algn="r">
              <a:spcBef>
                <a:spcPts val="0"/>
              </a:spcBef>
              <a:buNone/>
              <a:defRPr/>
            </a:lvl8pPr>
            <a:lvl9pPr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body" idx="1"/>
          </p:nvPr>
        </p:nvSpPr>
        <p:spPr>
          <a:xfrm>
            <a:off x="211403" y="3639393"/>
            <a:ext cx="4576388" cy="350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04788" y="2334751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2"/>
          </p:nvPr>
        </p:nvSpPr>
        <p:spPr>
          <a:xfrm>
            <a:off x="204788" y="3032255"/>
            <a:ext cx="3859212" cy="280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22860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None/>
              <a:defRPr sz="16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3"/>
          </p:nvPr>
        </p:nvSpPr>
        <p:spPr>
          <a:xfrm>
            <a:off x="211403" y="4047840"/>
            <a:ext cx="4576388" cy="350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hart">
  <p:cSld name="Char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indent="0" algn="r">
              <a:spcBef>
                <a:spcPts val="0"/>
              </a:spcBef>
              <a:buNone/>
              <a:defRPr/>
            </a:lvl1pPr>
            <a:lvl2pPr lvl="1" indent="0" algn="r">
              <a:spcBef>
                <a:spcPts val="0"/>
              </a:spcBef>
              <a:buNone/>
              <a:defRPr/>
            </a:lvl2pPr>
            <a:lvl3pPr lvl="2" indent="0" algn="r">
              <a:spcBef>
                <a:spcPts val="0"/>
              </a:spcBef>
              <a:buNone/>
              <a:defRPr/>
            </a:lvl3pPr>
            <a:lvl4pPr lvl="3" indent="0" algn="r">
              <a:spcBef>
                <a:spcPts val="0"/>
              </a:spcBef>
              <a:buNone/>
              <a:defRPr/>
            </a:lvl4pPr>
            <a:lvl5pPr lvl="4" indent="0" algn="r">
              <a:spcBef>
                <a:spcPts val="0"/>
              </a:spcBef>
              <a:buNone/>
              <a:defRPr/>
            </a:lvl5pPr>
            <a:lvl6pPr lvl="5" indent="0" algn="r">
              <a:spcBef>
                <a:spcPts val="0"/>
              </a:spcBef>
              <a:buNone/>
              <a:defRPr/>
            </a:lvl6pPr>
            <a:lvl7pPr lvl="6" indent="0" algn="r">
              <a:spcBef>
                <a:spcPts val="0"/>
              </a:spcBef>
              <a:buNone/>
              <a:defRPr/>
            </a:lvl7pPr>
            <a:lvl8pPr lvl="7" indent="0" algn="r">
              <a:spcBef>
                <a:spcPts val="0"/>
              </a:spcBef>
              <a:buNone/>
              <a:defRPr/>
            </a:lvl8pPr>
            <a:lvl9pPr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1097280" y="1049658"/>
            <a:ext cx="6998677" cy="3569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2"/>
          </p:nvPr>
        </p:nvSpPr>
        <p:spPr>
          <a:xfrm>
            <a:off x="115888" y="774752"/>
            <a:ext cx="8229600" cy="239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15136" y="736649"/>
            <a:ext cx="5332506" cy="2491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indent="0" algn="r">
              <a:spcBef>
                <a:spcPts val="0"/>
              </a:spcBef>
              <a:buNone/>
              <a:defRPr sz="1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algn="r">
              <a:spcBef>
                <a:spcPts val="0"/>
              </a:spcBef>
              <a:buNone/>
              <a:defRPr sz="1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indent="0" algn="r">
              <a:spcBef>
                <a:spcPts val="0"/>
              </a:spcBef>
              <a:buNone/>
              <a:defRPr sz="1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indent="0" algn="r">
              <a:spcBef>
                <a:spcPts val="0"/>
              </a:spcBef>
              <a:buNone/>
              <a:defRPr sz="1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indent="0" algn="r">
              <a:spcBef>
                <a:spcPts val="0"/>
              </a:spcBef>
              <a:buNone/>
              <a:defRPr sz="1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indent="0" algn="r">
              <a:spcBef>
                <a:spcPts val="0"/>
              </a:spcBef>
              <a:buNone/>
              <a:defRPr sz="1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indent="0" algn="r">
              <a:spcBef>
                <a:spcPts val="0"/>
              </a:spcBef>
              <a:buNone/>
              <a:defRPr sz="1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indent="0" algn="r">
              <a:spcBef>
                <a:spcPts val="0"/>
              </a:spcBef>
              <a:buNone/>
              <a:defRPr sz="1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indent="0" algn="r">
              <a:spcBef>
                <a:spcPts val="0"/>
              </a:spcBef>
              <a:buNone/>
              <a:defRPr sz="1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cxnSp>
        <p:nvCxnSpPr>
          <p:cNvPr id="9" name="Google Shape;9;p1"/>
          <p:cNvCxnSpPr/>
          <p:nvPr/>
        </p:nvCxnSpPr>
        <p:spPr>
          <a:xfrm>
            <a:off x="0" y="4815076"/>
            <a:ext cx="9144000" cy="0"/>
          </a:xfrm>
          <a:prstGeom prst="straightConnector1">
            <a:avLst/>
          </a:prstGeom>
          <a:noFill/>
          <a:ln w="12700" cap="flat" cmpd="sng">
            <a:solidFill>
              <a:srgbClr val="CCCCCC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" name="Google Shape;10;p1"/>
          <p:cNvCxnSpPr/>
          <p:nvPr/>
        </p:nvCxnSpPr>
        <p:spPr>
          <a:xfrm>
            <a:off x="204788" y="729178"/>
            <a:ext cx="8780462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29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59025" y="59200"/>
            <a:ext cx="6451599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GB"/>
              <a:t>Q4: Would you recommend this training to others?</a:t>
            </a:r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115888" y="774752"/>
            <a:ext cx="8229600" cy="239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r>
              <a:rPr lang="en-GB"/>
              <a:t>Answered: 179   Skipped: 4</a:t>
            </a:r>
            <a:endParaRPr/>
          </a:p>
        </p:txBody>
      </p:sp>
      <p:pic>
        <p:nvPicPr>
          <p:cNvPr id="36" name="Google Shape;36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48925" y="1064565"/>
            <a:ext cx="7491848" cy="38242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GB"/>
              <a:t>Q5: How likely are you to use the Breathe materials in the future?</a:t>
            </a:r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2"/>
          </p:nvPr>
        </p:nvSpPr>
        <p:spPr>
          <a:xfrm>
            <a:off x="115888" y="774752"/>
            <a:ext cx="8229600" cy="239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r>
              <a:rPr lang="en-GB"/>
              <a:t>Answered: 181   Skipped: 2</a:t>
            </a:r>
            <a:endParaRPr/>
          </a:p>
        </p:txBody>
      </p:sp>
      <p:pic>
        <p:nvPicPr>
          <p:cNvPr id="43" name="Google Shape;43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15025" y="1064565"/>
            <a:ext cx="7491848" cy="38242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title"/>
          </p:nvPr>
        </p:nvSpPr>
        <p:spPr>
          <a:xfrm>
            <a:off x="220211" y="207531"/>
            <a:ext cx="8229600" cy="391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Sample of Comments of Participant’s Impression of the Training</a:t>
            </a:r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1"/>
          </p:nvPr>
        </p:nvSpPr>
        <p:spPr>
          <a:xfrm>
            <a:off x="104850" y="676350"/>
            <a:ext cx="8934300" cy="4278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7027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65"/>
              <a:buChar char="●"/>
            </a:pPr>
            <a:r>
              <a:rPr lang="en-GB" sz="1125" b="1">
                <a:solidFill>
                  <a:schemeClr val="accent5"/>
                </a:solidFill>
              </a:rPr>
              <a:t>You rock!; it was pretty impressive; very informative; a great reminder; it was fun; very well said</a:t>
            </a:r>
            <a:endParaRPr sz="1125" b="1">
              <a:solidFill>
                <a:schemeClr val="accent5"/>
              </a:solidFill>
            </a:endParaRPr>
          </a:p>
          <a:p>
            <a:pPr marL="457200" lvl="0" indent="-34702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65"/>
              <a:buChar char="●"/>
            </a:pPr>
            <a:r>
              <a:rPr lang="en-GB" sz="1125" b="1">
                <a:solidFill>
                  <a:schemeClr val="accent1"/>
                </a:solidFill>
              </a:rPr>
              <a:t>Great activities; good information; okay, friendly staff; good to know/share resources;super important for our job, and can be utilized; Presented well and in a reasonable amount of time; Presenter was very knowledgeable</a:t>
            </a:r>
            <a:endParaRPr sz="1125" b="1">
              <a:solidFill>
                <a:schemeClr val="accent1"/>
              </a:solidFill>
            </a:endParaRPr>
          </a:p>
          <a:p>
            <a:pPr marL="457200" lvl="0" indent="-34702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65"/>
              <a:buChar char="●"/>
            </a:pPr>
            <a:r>
              <a:rPr lang="en-GB" sz="1125" b="1">
                <a:solidFill>
                  <a:schemeClr val="accent2"/>
                </a:solidFill>
              </a:rPr>
              <a:t>I learned a lot, I had no knowledge of Breathe before; We need to implement it more </a:t>
            </a:r>
            <a:endParaRPr sz="1125" b="1">
              <a:solidFill>
                <a:schemeClr val="accent2"/>
              </a:solidFill>
            </a:endParaRPr>
          </a:p>
          <a:p>
            <a:pPr marL="457200" lvl="0" indent="-34702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65"/>
              <a:buChar char="●"/>
            </a:pPr>
            <a:r>
              <a:rPr lang="en-GB" sz="1125" b="1">
                <a:solidFill>
                  <a:schemeClr val="accent3"/>
                </a:solidFill>
              </a:rPr>
              <a:t>Impressed; engaging; Enlightening; informative, good visuals; fast and easy to understand; Quick Review. Important topic; It was fun and interactive and I learned something new!</a:t>
            </a:r>
            <a:endParaRPr sz="1125" b="1">
              <a:solidFill>
                <a:schemeClr val="accent3"/>
              </a:solidFill>
            </a:endParaRPr>
          </a:p>
          <a:p>
            <a:pPr marL="457200" lvl="0" indent="-34702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65"/>
              <a:buChar char="●"/>
            </a:pPr>
            <a:r>
              <a:rPr lang="en-GB" sz="1125" b="1">
                <a:solidFill>
                  <a:schemeClr val="accent4"/>
                </a:solidFill>
              </a:rPr>
              <a:t>Great info loved it!; Very informative and positive.  Very enthusiastic;  it was a fun educational training</a:t>
            </a:r>
            <a:endParaRPr sz="1125" b="1">
              <a:solidFill>
                <a:schemeClr val="accent4"/>
              </a:solidFill>
            </a:endParaRPr>
          </a:p>
          <a:p>
            <a:pPr marL="457200" lvl="0" indent="-34702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65"/>
              <a:buChar char="●"/>
            </a:pPr>
            <a:r>
              <a:rPr lang="en-GB" sz="1125" b="1">
                <a:solidFill>
                  <a:schemeClr val="accent5"/>
                </a:solidFill>
              </a:rPr>
              <a:t>It helps remind us how serious it really is; Helped stress the importance and gave a good reminder</a:t>
            </a:r>
            <a:endParaRPr sz="1125" b="1">
              <a:solidFill>
                <a:schemeClr val="accent5"/>
              </a:solidFill>
            </a:endParaRPr>
          </a:p>
          <a:p>
            <a:pPr marL="457200" lvl="0" indent="-34702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65"/>
              <a:buChar char="●"/>
            </a:pPr>
            <a:r>
              <a:rPr lang="en-GB" sz="1125" b="1">
                <a:solidFill>
                  <a:schemeClr val="accent1"/>
                </a:solidFill>
              </a:rPr>
              <a:t>A great refresher and motivation to educate families; It was a good reminder of available materials.</a:t>
            </a:r>
            <a:endParaRPr sz="1125" b="1">
              <a:solidFill>
                <a:schemeClr val="accent1"/>
              </a:solidFill>
            </a:endParaRPr>
          </a:p>
          <a:p>
            <a:pPr marL="457200" lvl="0" indent="-34702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65"/>
              <a:buChar char="●"/>
            </a:pPr>
            <a:r>
              <a:rPr lang="en-GB" sz="1125" b="1">
                <a:solidFill>
                  <a:schemeClr val="accent2"/>
                </a:solidFill>
              </a:rPr>
              <a:t>How third hand smoke affects everyone around.</a:t>
            </a:r>
            <a:endParaRPr sz="1125" b="1">
              <a:solidFill>
                <a:schemeClr val="accent2"/>
              </a:solidFill>
            </a:endParaRPr>
          </a:p>
          <a:p>
            <a:pPr marL="457200" lvl="0" indent="-34702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65"/>
              <a:buChar char="●"/>
            </a:pPr>
            <a:r>
              <a:rPr lang="en-GB" sz="1125" b="1">
                <a:solidFill>
                  <a:schemeClr val="accent3"/>
                </a:solidFill>
              </a:rPr>
              <a:t>It is a community effort to help people, especially parents who don't realize the repercussions for their children being around their smoke.</a:t>
            </a:r>
            <a:endParaRPr sz="1125" b="1">
              <a:solidFill>
                <a:schemeClr val="accent3"/>
              </a:solidFill>
            </a:endParaRPr>
          </a:p>
          <a:p>
            <a:pPr marL="457200" lvl="0" indent="-34702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65"/>
              <a:buChar char="●"/>
            </a:pPr>
            <a:r>
              <a:rPr lang="en-GB" sz="1125" b="1">
                <a:solidFill>
                  <a:schemeClr val="accent4"/>
                </a:solidFill>
              </a:rPr>
              <a:t>It was fine; It was ok; We already had prior knowledge; its good but going to be hard to implement with our families; It is important but a touchy subject</a:t>
            </a:r>
            <a:endParaRPr sz="1125" b="1">
              <a:solidFill>
                <a:schemeClr val="accent4"/>
              </a:solidFill>
            </a:endParaRPr>
          </a:p>
          <a:p>
            <a:pPr marL="457200" lvl="0" indent="-34702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65"/>
              <a:buChar char="●"/>
            </a:pPr>
            <a:r>
              <a:rPr lang="en-GB" sz="1125" b="1">
                <a:solidFill>
                  <a:schemeClr val="accent5"/>
                </a:solidFill>
              </a:rPr>
              <a:t>I enjoyed getting the information. I am inspired to share more with my parents</a:t>
            </a:r>
            <a:endParaRPr sz="1125" b="1">
              <a:solidFill>
                <a:schemeClr val="accent5"/>
              </a:solidFill>
            </a:endParaRPr>
          </a:p>
          <a:p>
            <a:pPr marL="457200" lvl="0" indent="-34702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65"/>
              <a:buChar char="●"/>
            </a:pPr>
            <a:r>
              <a:rPr lang="en-GB" sz="1125" b="1">
                <a:solidFill>
                  <a:schemeClr val="accent1"/>
                </a:solidFill>
              </a:rPr>
              <a:t>Helpful.  Liked the zoom format; I liked how it was presented; That they are well prepared.</a:t>
            </a:r>
            <a:endParaRPr sz="1125" b="1">
              <a:solidFill>
                <a:schemeClr val="accent1"/>
              </a:solidFill>
            </a:endParaRPr>
          </a:p>
          <a:p>
            <a:pPr marL="457200" lvl="0" indent="-34702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65"/>
              <a:buChar char="●"/>
            </a:pPr>
            <a:r>
              <a:rPr lang="en-GB" sz="1125" b="1">
                <a:solidFill>
                  <a:schemeClr val="accent2"/>
                </a:solidFill>
              </a:rPr>
              <a:t>It was a good source of information to help me to be able to creatively address tobacco use with families.</a:t>
            </a:r>
            <a:endParaRPr sz="1125" b="1">
              <a:solidFill>
                <a:schemeClr val="accent2"/>
              </a:solidFill>
            </a:endParaRPr>
          </a:p>
          <a:p>
            <a:pPr marL="457200" lvl="0" indent="-34702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65"/>
              <a:buChar char="●"/>
            </a:pPr>
            <a:r>
              <a:rPr lang="en-GB" sz="1125" b="1">
                <a:solidFill>
                  <a:schemeClr val="accent3"/>
                </a:solidFill>
              </a:rPr>
              <a:t>I am glad Headstart is trying to equip staff to better help families with these issues; I really enjoyed the input from the others in the consortium.</a:t>
            </a:r>
            <a:endParaRPr sz="1125" b="1">
              <a:solidFill>
                <a:schemeClr val="accent3"/>
              </a:solidFill>
            </a:endParaRPr>
          </a:p>
          <a:p>
            <a:pPr marL="457200" lvl="0" indent="-34702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65"/>
              <a:buChar char="●"/>
            </a:pPr>
            <a:r>
              <a:rPr lang="en-GB" sz="1125" b="1">
                <a:solidFill>
                  <a:schemeClr val="accent4"/>
                </a:solidFill>
              </a:rPr>
              <a:t>Great information and good to know support and materials are available; I liked having links to many resources digitally, especially new materials.</a:t>
            </a:r>
            <a:endParaRPr sz="1125" b="1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209511" y="207556"/>
            <a:ext cx="8229600" cy="391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Sample of Comments on Favorite Part of the Training</a:t>
            </a:r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1"/>
          </p:nvPr>
        </p:nvSpPr>
        <p:spPr>
          <a:xfrm>
            <a:off x="112650" y="817950"/>
            <a:ext cx="8918700" cy="4058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683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2200"/>
              <a:buChar char="●"/>
            </a:pPr>
            <a:r>
              <a:rPr lang="en-GB" sz="1400" b="1">
                <a:solidFill>
                  <a:schemeClr val="accent5"/>
                </a:solidFill>
              </a:rPr>
              <a:t>Family Feud/ Group Participation; learning through games; game, made learning fun; the jeopardy game - fun &amp; informational; the game had good facts</a:t>
            </a:r>
            <a:endParaRPr sz="1400" b="1">
              <a:solidFill>
                <a:schemeClr val="accent5"/>
              </a:solidFill>
            </a:endParaRPr>
          </a:p>
          <a:p>
            <a:pPr marL="457200" lvl="0" indent="-3683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Char char="●"/>
            </a:pPr>
            <a:r>
              <a:rPr lang="en-GB" sz="1400" b="1">
                <a:solidFill>
                  <a:schemeClr val="accent1"/>
                </a:solidFill>
              </a:rPr>
              <a:t>Interactive; game, made learning fun; the game. we are a competitive group; informative in a fun way; doing things as a team &amp; games; The interactive games and chat box questions.</a:t>
            </a:r>
            <a:endParaRPr sz="1400" b="1">
              <a:solidFill>
                <a:schemeClr val="accent1"/>
              </a:solidFill>
            </a:endParaRPr>
          </a:p>
          <a:p>
            <a:pPr marL="457200" lvl="0" indent="-3683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"/>
              <a:buChar char="●"/>
            </a:pPr>
            <a:r>
              <a:rPr lang="en-GB" sz="1400" b="1">
                <a:solidFill>
                  <a:schemeClr val="accent2"/>
                </a:solidFill>
              </a:rPr>
              <a:t>how to approach parents/others; the ability to share resources with families; discussion on ideas to use the materials with my parents</a:t>
            </a:r>
            <a:endParaRPr sz="1400" b="1">
              <a:solidFill>
                <a:schemeClr val="accent2"/>
              </a:solidFill>
            </a:endParaRPr>
          </a:p>
          <a:p>
            <a:pPr marL="457200" lvl="0" indent="-3683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200"/>
              <a:buChar char="●"/>
            </a:pPr>
            <a:r>
              <a:rPr lang="en-GB" sz="1400" b="1">
                <a:solidFill>
                  <a:schemeClr val="accent3"/>
                </a:solidFill>
              </a:rPr>
              <a:t>the materials; hand outs; new materials; ideas from other staff for ways to discuss with families; The great resources for staff and families Information for parents in Spanish</a:t>
            </a:r>
            <a:endParaRPr sz="1400" b="1">
              <a:solidFill>
                <a:schemeClr val="accent3"/>
              </a:solidFill>
            </a:endParaRPr>
          </a:p>
          <a:p>
            <a:pPr marL="457200" lvl="0" indent="-3683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200"/>
              <a:buChar char="●"/>
            </a:pPr>
            <a:r>
              <a:rPr lang="en-GB" sz="1400" b="1">
                <a:solidFill>
                  <a:schemeClr val="accent4"/>
                </a:solidFill>
              </a:rPr>
              <a:t>getting up activity; participation from staff</a:t>
            </a:r>
            <a:endParaRPr sz="1400" b="1">
              <a:solidFill>
                <a:schemeClr val="accent4"/>
              </a:solidFill>
            </a:endParaRPr>
          </a:p>
          <a:p>
            <a:pPr marL="457200" lvl="0" indent="-3683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200"/>
              <a:buChar char="●"/>
            </a:pPr>
            <a:r>
              <a:rPr lang="en-GB" sz="1400" b="1">
                <a:solidFill>
                  <a:schemeClr val="accent5"/>
                </a:solidFill>
              </a:rPr>
              <a:t>All of it. Very informational; the statistics</a:t>
            </a:r>
            <a:endParaRPr sz="1400" b="1">
              <a:solidFill>
                <a:schemeClr val="accent5"/>
              </a:solidFill>
            </a:endParaRPr>
          </a:p>
          <a:p>
            <a:pPr marL="457200" lvl="0" indent="-3683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-GB" sz="1400" b="1">
                <a:solidFill>
                  <a:schemeClr val="accent1"/>
                </a:solidFill>
              </a:rPr>
              <a:t>Information on talking with parents about the dangers of smoking around their children; tips for parents; Brainstorming ideas on how to approach talking with parents about second hand smoke</a:t>
            </a:r>
            <a:r>
              <a:rPr lang="en-GB" sz="1400" b="1"/>
              <a:t> </a:t>
            </a:r>
            <a:endParaRPr sz="1400" b="1"/>
          </a:p>
          <a:p>
            <a:pPr marL="457200" lvl="0" indent="-3683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"/>
              <a:buChar char="●"/>
            </a:pPr>
            <a:r>
              <a:rPr lang="en-GB" sz="1400" b="1">
                <a:solidFill>
                  <a:schemeClr val="accent2"/>
                </a:solidFill>
              </a:rPr>
              <a:t>I liked that we could still participate virtually.  I like learning more about how to use the things we didn't use so much.</a:t>
            </a:r>
            <a:endParaRPr sz="1400" b="1">
              <a:solidFill>
                <a:schemeClr val="accent2"/>
              </a:solidFill>
            </a:endParaRPr>
          </a:p>
          <a:p>
            <a:pPr marL="457200" lvl="0" indent="-3683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200"/>
              <a:buChar char="●"/>
            </a:pPr>
            <a:r>
              <a:rPr lang="en-GB" sz="1400" b="1">
                <a:solidFill>
                  <a:schemeClr val="accent4"/>
                </a:solidFill>
              </a:rPr>
              <a:t>quick and concise; Reminder to talk about this; the presenter was helpful</a:t>
            </a:r>
            <a:endParaRPr sz="1400" b="1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>
            <a:spLocks noGrp="1"/>
          </p:cNvSpPr>
          <p:nvPr>
            <p:ph type="title"/>
          </p:nvPr>
        </p:nvSpPr>
        <p:spPr>
          <a:xfrm>
            <a:off x="155574" y="207550"/>
            <a:ext cx="8882100" cy="391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Sample of Comments on Least Favorite part of the Training</a:t>
            </a:r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1"/>
          </p:nvPr>
        </p:nvSpPr>
        <p:spPr>
          <a:xfrm>
            <a:off x="155575" y="723550"/>
            <a:ext cx="8882100" cy="4309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175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00"/>
              <a:buChar char="●"/>
            </a:pPr>
            <a:r>
              <a:rPr lang="en-GB" sz="1400" b="1">
                <a:solidFill>
                  <a:schemeClr val="accent5"/>
                </a:solidFill>
              </a:rPr>
              <a:t>sitting still; the long talking without interactions;  Dumb questions; No personal contact; too many speakers back and forth</a:t>
            </a:r>
            <a:endParaRPr sz="1400" b="1">
              <a:solidFill>
                <a:schemeClr val="accent5"/>
              </a:solidFill>
            </a:endParaRPr>
          </a:p>
          <a:p>
            <a:pPr marL="457200" lvl="0" indent="-317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</a:pPr>
            <a:r>
              <a:rPr lang="en-GB" sz="1400" b="1">
                <a:solidFill>
                  <a:schemeClr val="accent1"/>
                </a:solidFill>
              </a:rPr>
              <a:t>it was short; too long</a:t>
            </a:r>
            <a:endParaRPr sz="1400" b="1">
              <a:solidFill>
                <a:schemeClr val="accent1"/>
              </a:solidFill>
            </a:endParaRPr>
          </a:p>
          <a:p>
            <a:pPr marL="457200" lvl="0" indent="-317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</a:pPr>
            <a:r>
              <a:rPr lang="en-GB" sz="1400" b="1">
                <a:solidFill>
                  <a:schemeClr val="accent2"/>
                </a:solidFill>
              </a:rPr>
              <a:t>losing family feud; jeopardy</a:t>
            </a:r>
            <a:endParaRPr sz="1400" b="1">
              <a:solidFill>
                <a:schemeClr val="accent2"/>
              </a:solidFill>
            </a:endParaRPr>
          </a:p>
          <a:p>
            <a:pPr marL="457200" lvl="0" indent="-317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</a:pPr>
            <a:r>
              <a:rPr lang="en-GB" sz="1400" b="1">
                <a:solidFill>
                  <a:schemeClr val="accent3"/>
                </a:solidFill>
              </a:rPr>
              <a:t>i enjoyed it all</a:t>
            </a:r>
            <a:endParaRPr sz="1400" b="1">
              <a:solidFill>
                <a:schemeClr val="accent3"/>
              </a:solidFill>
            </a:endParaRPr>
          </a:p>
          <a:p>
            <a:pPr marL="457200" lvl="0" indent="-317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Char char="●"/>
            </a:pPr>
            <a:r>
              <a:rPr lang="en-GB" sz="1400" b="1">
                <a:solidFill>
                  <a:schemeClr val="accent4"/>
                </a:solidFill>
              </a:rPr>
              <a:t>word correlation; picking sides; being asked direct questions; the questions that moved across room; Asking for opinions</a:t>
            </a:r>
            <a:endParaRPr sz="1400" b="1">
              <a:solidFill>
                <a:schemeClr val="accent4"/>
              </a:solidFill>
            </a:endParaRPr>
          </a:p>
          <a:p>
            <a:pPr marL="457200" lvl="0" indent="-317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Char char="●"/>
            </a:pPr>
            <a:r>
              <a:rPr lang="en-GB" sz="1400" b="1">
                <a:solidFill>
                  <a:schemeClr val="accent5"/>
                </a:solidFill>
              </a:rPr>
              <a:t>hand outs; Could go over definitions better/ 2nd/3rd hand; surveys; the part about hopefully getting our certificates.</a:t>
            </a:r>
            <a:endParaRPr sz="1400" b="1">
              <a:solidFill>
                <a:schemeClr val="accent5"/>
              </a:solidFill>
            </a:endParaRPr>
          </a:p>
          <a:p>
            <a:pPr marL="457200" lvl="0" indent="-317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</a:pPr>
            <a:r>
              <a:rPr lang="en-GB" sz="1400" b="1">
                <a:solidFill>
                  <a:schemeClr val="accent1"/>
                </a:solidFill>
              </a:rPr>
              <a:t>having those hard conversations with parents; sensitivity of smoking topic; need more ideas to help sharing info; I guess where we are to bring it up to parents, not very comfortable doing this; Parents don't want to hear it. I feel uncomfortable, invasive talking about this.</a:t>
            </a:r>
            <a:endParaRPr sz="1400" b="1">
              <a:solidFill>
                <a:schemeClr val="accent1"/>
              </a:solidFill>
            </a:endParaRPr>
          </a:p>
          <a:p>
            <a:pPr marL="457200" lvl="0" indent="-317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</a:pPr>
            <a:r>
              <a:rPr lang="en-GB" sz="1400" b="1">
                <a:solidFill>
                  <a:schemeClr val="accent2"/>
                </a:solidFill>
              </a:rPr>
              <a:t>It's sad to go over all the statistics of all the negative consequences for innocent infants and children; how many kids get exposed</a:t>
            </a:r>
            <a:endParaRPr sz="1400" b="1">
              <a:solidFill>
                <a:schemeClr val="accent2"/>
              </a:solidFill>
            </a:endParaRPr>
          </a:p>
          <a:p>
            <a:pPr marL="457200" lvl="0" indent="-317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</a:pPr>
            <a:r>
              <a:rPr lang="en-GB" sz="1400" b="1">
                <a:solidFill>
                  <a:schemeClr val="accent3"/>
                </a:solidFill>
              </a:rPr>
              <a:t>I would have liked to see more strategies/tips for how to address this issue with families.</a:t>
            </a:r>
            <a:endParaRPr sz="1400" b="1">
              <a:solidFill>
                <a:schemeClr val="accent3"/>
              </a:solidFill>
            </a:endParaRPr>
          </a:p>
          <a:p>
            <a:pPr marL="457200" lvl="0" indent="-317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Char char="●"/>
            </a:pPr>
            <a:r>
              <a:rPr lang="en-GB" sz="1400" b="1">
                <a:solidFill>
                  <a:schemeClr val="accent4"/>
                </a:solidFill>
              </a:rPr>
              <a:t>The chat box moved extremely fast from time to time. Sometimes, I wasn't quick in my response time (during the jeopardy game); I’m not good at using the tools on my computer to communicate during zoom; The fact that I did not have a camera, so I could not participate fully.</a:t>
            </a:r>
            <a:endParaRPr sz="1400" b="1">
              <a:solidFill>
                <a:schemeClr val="accent4"/>
              </a:solidFill>
            </a:endParaRPr>
          </a:p>
          <a:p>
            <a:pPr marL="457200" lvl="0" indent="-317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Char char="●"/>
            </a:pPr>
            <a:r>
              <a:rPr lang="en-GB" sz="1400" b="1">
                <a:solidFill>
                  <a:schemeClr val="accent5"/>
                </a:solidFill>
              </a:rPr>
              <a:t>It was virtual;  I miss not having the hands on things as part of the in person training.</a:t>
            </a:r>
            <a:endParaRPr sz="1400" b="1">
              <a:solidFill>
                <a:schemeClr val="accent5"/>
              </a:solidFill>
            </a:endParaRPr>
          </a:p>
          <a:p>
            <a:pPr marL="457200" lvl="0" indent="-317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</a:pPr>
            <a:r>
              <a:rPr lang="en-GB" sz="1400" b="1">
                <a:solidFill>
                  <a:schemeClr val="accent1"/>
                </a:solidFill>
              </a:rPr>
              <a:t>Kinda repetitive, some common sense things; it didn't go into much detail, was mostly what we thought of things &amp; how we felt about things; That it is common knowledge &amp; nothing was new.  </a:t>
            </a:r>
            <a:endParaRPr sz="1400" b="1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204486" y="207556"/>
            <a:ext cx="8229600" cy="391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Sample of Additional Comments</a:t>
            </a:r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1"/>
          </p:nvPr>
        </p:nvSpPr>
        <p:spPr>
          <a:xfrm>
            <a:off x="204475" y="770750"/>
            <a:ext cx="8667000" cy="3848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68300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2200"/>
              <a:buChar char="●"/>
            </a:pPr>
            <a:r>
              <a:rPr lang="en-GB" sz="1400" b="1">
                <a:solidFill>
                  <a:schemeClr val="accent5"/>
                </a:solidFill>
              </a:rPr>
              <a:t>Fun Presentation! You are wonderful! </a:t>
            </a:r>
            <a:endParaRPr sz="1400" b="1">
              <a:solidFill>
                <a:schemeClr val="accent5"/>
              </a:solidFill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Char char="●"/>
            </a:pPr>
            <a:r>
              <a:rPr lang="en-GB" sz="1400" b="1">
                <a:solidFill>
                  <a:schemeClr val="accent1"/>
                </a:solidFill>
              </a:rPr>
              <a:t>Thank you for another great refresher and resources! </a:t>
            </a:r>
            <a:endParaRPr sz="1400" b="1">
              <a:solidFill>
                <a:schemeClr val="accent1"/>
              </a:solidFill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"/>
              <a:buChar char="●"/>
            </a:pPr>
            <a:r>
              <a:rPr lang="en-GB" sz="1400" b="1">
                <a:solidFill>
                  <a:schemeClr val="accent2"/>
                </a:solidFill>
              </a:rPr>
              <a:t>Thank you for your time and efforts.</a:t>
            </a:r>
            <a:endParaRPr sz="1400" b="1">
              <a:solidFill>
                <a:schemeClr val="accent2"/>
              </a:solidFill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200"/>
              <a:buChar char="●"/>
            </a:pPr>
            <a:r>
              <a:rPr lang="en-GB" sz="1400" b="1">
                <a:solidFill>
                  <a:schemeClr val="accent3"/>
                </a:solidFill>
              </a:rPr>
              <a:t>Would like to have a copy of the Jeopardy game for parents</a:t>
            </a:r>
            <a:endParaRPr sz="1400" b="1">
              <a:solidFill>
                <a:schemeClr val="accent3"/>
              </a:solidFill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200"/>
              <a:buChar char="●"/>
            </a:pPr>
            <a:r>
              <a:rPr lang="en-GB" sz="1400" b="1">
                <a:solidFill>
                  <a:schemeClr val="accent4"/>
                </a:solidFill>
              </a:rPr>
              <a:t>Keep up the good work and maybe focus one the younger parents. They are the harder ones to reach.</a:t>
            </a:r>
            <a:endParaRPr sz="1400" b="1">
              <a:solidFill>
                <a:schemeClr val="accent4"/>
              </a:solidFill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200"/>
              <a:buChar char="●"/>
            </a:pPr>
            <a:r>
              <a:rPr lang="en-GB" sz="1400" b="1">
                <a:solidFill>
                  <a:schemeClr val="accent5"/>
                </a:solidFill>
              </a:rPr>
              <a:t>My classroom is an infant class....</a:t>
            </a:r>
            <a:endParaRPr sz="1400" b="1">
              <a:solidFill>
                <a:schemeClr val="accent5"/>
              </a:solidFill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Char char="●"/>
            </a:pPr>
            <a:r>
              <a:rPr lang="en-GB" sz="1400" b="1">
                <a:solidFill>
                  <a:schemeClr val="accent1"/>
                </a:solidFill>
              </a:rPr>
              <a:t>I am not a classroom teacher </a:t>
            </a:r>
            <a:endParaRPr sz="1400" b="1">
              <a:solidFill>
                <a:schemeClr val="accent1"/>
              </a:solidFill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"/>
              <a:buChar char="●"/>
            </a:pPr>
            <a:r>
              <a:rPr lang="en-GB" sz="1400" b="1">
                <a:solidFill>
                  <a:schemeClr val="accent2"/>
                </a:solidFill>
              </a:rPr>
              <a:t>Due to my position, I do not have a lot of opportunities to use. However, I can use them in meetings with parents who express interest in quitting. </a:t>
            </a:r>
            <a:endParaRPr sz="1400" b="1">
              <a:solidFill>
                <a:schemeClr val="accent2"/>
              </a:solidFill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200"/>
              <a:buChar char="●"/>
            </a:pPr>
            <a:r>
              <a:rPr lang="en-GB" sz="1400" b="1">
                <a:solidFill>
                  <a:schemeClr val="accent3"/>
                </a:solidFill>
              </a:rPr>
              <a:t>I love the short and simplicity, but informative information. </a:t>
            </a:r>
            <a:endParaRPr sz="1400" b="1">
              <a:solidFill>
                <a:schemeClr val="accent3"/>
              </a:solidFill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200"/>
              <a:buChar char="●"/>
            </a:pPr>
            <a:r>
              <a:rPr lang="en-GB" sz="1400" b="1">
                <a:solidFill>
                  <a:schemeClr val="accent4"/>
                </a:solidFill>
              </a:rPr>
              <a:t>Thank you for what you do.</a:t>
            </a:r>
            <a:endParaRPr sz="1400" b="1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ata slides">
  <a:themeElements>
    <a:clrScheme name="Custom 93">
      <a:dk1>
        <a:srgbClr val="333333"/>
      </a:dk1>
      <a:lt1>
        <a:srgbClr val="FFFFFF"/>
      </a:lt1>
      <a:dk2>
        <a:srgbClr val="666666"/>
      </a:dk2>
      <a:lt2>
        <a:srgbClr val="EEECE1"/>
      </a:lt2>
      <a:accent1>
        <a:srgbClr val="00BF6F"/>
      </a:accent1>
      <a:accent2>
        <a:srgbClr val="507CB6"/>
      </a:accent2>
      <a:accent3>
        <a:srgbClr val="F9BE00"/>
      </a:accent3>
      <a:accent4>
        <a:srgbClr val="6BC8CD"/>
      </a:accent4>
      <a:accent5>
        <a:srgbClr val="EA854B"/>
      </a:accent5>
      <a:accent6>
        <a:srgbClr val="7D5E8F"/>
      </a:accent6>
      <a:hlink>
        <a:srgbClr val="31859C"/>
      </a:hlink>
      <a:folHlink>
        <a:srgbClr val="31859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1046</Words>
  <Application>Microsoft Office PowerPoint</Application>
  <PresentationFormat>On-screen Show (16:9)</PresentationFormat>
  <Paragraphs>54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Data slides</vt:lpstr>
      <vt:lpstr>PowerPoint Presentation</vt:lpstr>
      <vt:lpstr>Q4: Would you recommend this training to others?</vt:lpstr>
      <vt:lpstr>Q5: How likely are you to use the Breathe materials in the future?</vt:lpstr>
      <vt:lpstr>Sample of Comments of Participant’s Impression of the Training</vt:lpstr>
      <vt:lpstr>Sample of Comments on Favorite Part of the Training</vt:lpstr>
      <vt:lpstr>Sample of Comments on Least Favorite part of the Training</vt:lpstr>
      <vt:lpstr>Sample of Additional Comments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Tanya Shelburne</dc:creator>
  <cp:lastModifiedBy>Tanya Shelburne</cp:lastModifiedBy>
  <cp:revision>1</cp:revision>
  <dcterms:modified xsi:type="dcterms:W3CDTF">2022-07-06T02:37:40Z</dcterms:modified>
</cp:coreProperties>
</file>