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  <p:sldMasterId id="2147483663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a86afb47b_2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13a86afb47b_2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3a86afb47b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13a86afb47b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3afb945641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3afb945641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a86afb47b_2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13a86afb47b_2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3a86afb47b_2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g13a86afb47b_2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3a86afb47b_2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13a86afb47b_2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a86afb47b_2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13a86afb47b_2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a86afb47b_2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13a86afb47b_2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a86afb47b_2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13a86afb47b_2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a86afb47b_2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13a86afb47b_2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a86afb47b_2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13a86afb47b_2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chemeClr val="dk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256494" y="2494609"/>
            <a:ext cx="5661618" cy="1234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72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258728" y="3729038"/>
            <a:ext cx="2938463" cy="38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ponse Summary Slide">
  <p:cSld name="Response Summary Slid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/>
            </a:lvl1pPr>
            <a:lvl2pPr lvl="1" indent="0" algn="r">
              <a:spcBef>
                <a:spcPts val="0"/>
              </a:spcBef>
              <a:buNone/>
              <a:defRPr/>
            </a:lvl2pPr>
            <a:lvl3pPr lvl="2" indent="0" algn="r">
              <a:spcBef>
                <a:spcPts val="0"/>
              </a:spcBef>
              <a:buNone/>
              <a:defRPr/>
            </a:lvl3pPr>
            <a:lvl4pPr lvl="3" indent="0" algn="r">
              <a:spcBef>
                <a:spcPts val="0"/>
              </a:spcBef>
              <a:buNone/>
              <a:defRPr/>
            </a:lvl4pPr>
            <a:lvl5pPr lvl="4" indent="0" algn="r">
              <a:spcBef>
                <a:spcPts val="0"/>
              </a:spcBef>
              <a:buNone/>
              <a:defRPr/>
            </a:lvl5pPr>
            <a:lvl6pPr lvl="5" indent="0" algn="r">
              <a:spcBef>
                <a:spcPts val="0"/>
              </a:spcBef>
              <a:buNone/>
              <a:defRPr/>
            </a:lvl6pPr>
            <a:lvl7pPr lvl="6" indent="0" algn="r">
              <a:spcBef>
                <a:spcPts val="0"/>
              </a:spcBef>
              <a:buNone/>
              <a:defRPr/>
            </a:lvl7pPr>
            <a:lvl8pPr lvl="7" indent="0" algn="r">
              <a:spcBef>
                <a:spcPts val="0"/>
              </a:spcBef>
              <a:buNone/>
              <a:defRPr/>
            </a:lvl8pPr>
            <a:lvl9pPr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body" idx="1"/>
          </p:nvPr>
        </p:nvSpPr>
        <p:spPr>
          <a:xfrm>
            <a:off x="211403" y="3639393"/>
            <a:ext cx="4576388" cy="35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2"/>
          </p:nvPr>
        </p:nvSpPr>
        <p:spPr>
          <a:xfrm>
            <a:off x="204788" y="3032255"/>
            <a:ext cx="3859212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3"/>
          </p:nvPr>
        </p:nvSpPr>
        <p:spPr>
          <a:xfrm>
            <a:off x="211403" y="4047840"/>
            <a:ext cx="4576388" cy="35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">
  <p:cSld name="Char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/>
            </a:lvl1pPr>
            <a:lvl2pPr lvl="1" indent="0" algn="r">
              <a:spcBef>
                <a:spcPts val="0"/>
              </a:spcBef>
              <a:buNone/>
              <a:defRPr/>
            </a:lvl2pPr>
            <a:lvl3pPr lvl="2" indent="0" algn="r">
              <a:spcBef>
                <a:spcPts val="0"/>
              </a:spcBef>
              <a:buNone/>
              <a:defRPr/>
            </a:lvl3pPr>
            <a:lvl4pPr lvl="3" indent="0" algn="r">
              <a:spcBef>
                <a:spcPts val="0"/>
              </a:spcBef>
              <a:buNone/>
              <a:defRPr/>
            </a:lvl4pPr>
            <a:lvl5pPr lvl="4" indent="0" algn="r">
              <a:spcBef>
                <a:spcPts val="0"/>
              </a:spcBef>
              <a:buNone/>
              <a:defRPr/>
            </a:lvl5pPr>
            <a:lvl6pPr lvl="5" indent="0" algn="r">
              <a:spcBef>
                <a:spcPts val="0"/>
              </a:spcBef>
              <a:buNone/>
              <a:defRPr/>
            </a:lvl6pPr>
            <a:lvl7pPr lvl="6" indent="0" algn="r">
              <a:spcBef>
                <a:spcPts val="0"/>
              </a:spcBef>
              <a:buNone/>
              <a:defRPr/>
            </a:lvl7pPr>
            <a:lvl8pPr lvl="7" indent="0" algn="r">
              <a:spcBef>
                <a:spcPts val="0"/>
              </a:spcBef>
              <a:buNone/>
              <a:defRPr/>
            </a:lvl8pPr>
            <a:lvl9pPr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1097280" y="1049658"/>
            <a:ext cx="6998677" cy="3569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54" name="Google Shape;54;p13"/>
          <p:cNvCxnSpPr/>
          <p:nvPr/>
        </p:nvCxnSpPr>
        <p:spPr>
          <a:xfrm>
            <a:off x="0" y="4815076"/>
            <a:ext cx="9144000" cy="0"/>
          </a:xfrm>
          <a:prstGeom prst="straightConnector1">
            <a:avLst/>
          </a:prstGeom>
          <a:noFill/>
          <a:ln w="12700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5" name="Google Shape;55;p13"/>
          <p:cNvCxnSpPr/>
          <p:nvPr/>
        </p:nvCxnSpPr>
        <p:spPr>
          <a:xfrm>
            <a:off x="204788" y="729178"/>
            <a:ext cx="8780462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5400" y="197225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Q10: ¿Ha recibido usted educación sobre los peligros del tabaco y el humo de segunda mano en los últimos 3 meses (incluso hoy)?</a:t>
            </a:r>
            <a:endParaRPr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23   Skipped: 3</a:t>
            </a:r>
            <a:endParaRPr/>
          </a:p>
        </p:txBody>
      </p:sp>
      <p:pic>
        <p:nvPicPr>
          <p:cNvPr id="137" name="Google Shape;13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100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Q12: ¿De cuanta ayuda fue este educación sobre el tabaco?</a:t>
            </a:r>
            <a:endParaRPr/>
          </a:p>
        </p:txBody>
      </p:sp>
      <p:sp>
        <p:nvSpPr>
          <p:cNvPr id="143" name="Google Shape;143;p27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15   Skipped: 11</a:t>
            </a:r>
            <a:endParaRPr/>
          </a:p>
        </p:txBody>
      </p:sp>
      <p:pic>
        <p:nvPicPr>
          <p:cNvPr id="144" name="Google Shape;14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667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>
            <a:spLocks noGrp="1"/>
          </p:cNvSpPr>
          <p:nvPr>
            <p:ph type="title"/>
          </p:nvPr>
        </p:nvSpPr>
        <p:spPr>
          <a:xfrm>
            <a:off x="351861" y="176131"/>
            <a:ext cx="8229600" cy="391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50" b="0">
              <a:solidFill>
                <a:srgbClr val="333E4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Comentarios Adicionales</a:t>
            </a:r>
            <a:endParaRPr/>
          </a:p>
        </p:txBody>
      </p:sp>
      <p:sp>
        <p:nvSpPr>
          <p:cNvPr id="150" name="Google Shape;150;p28"/>
          <p:cNvSpPr txBox="1">
            <a:spLocks noGrp="1"/>
          </p:cNvSpPr>
          <p:nvPr>
            <p:ph type="body" idx="1"/>
          </p:nvPr>
        </p:nvSpPr>
        <p:spPr>
          <a:xfrm>
            <a:off x="228000" y="787550"/>
            <a:ext cx="8816400" cy="4278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500"/>
              <a:buChar char="●"/>
            </a:pPr>
            <a:r>
              <a:rPr lang="en" sz="1500" b="1">
                <a:solidFill>
                  <a:schemeClr val="accent5"/>
                </a:solidFill>
              </a:rPr>
              <a:t>Muy buena la charla</a:t>
            </a:r>
            <a:endParaRPr sz="1500" b="1">
              <a:solidFill>
                <a:schemeClr val="accent5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●"/>
            </a:pPr>
            <a:r>
              <a:rPr lang="en" sz="1500" b="1">
                <a:solidFill>
                  <a:schemeClr val="accent1"/>
                </a:solidFill>
              </a:rPr>
              <a:t>Tengo un carro que el dueño anterior fumaba mucho y quisiera saber cómo quitar el holor de mi carro! Yo no fumo ni nadie en la familia </a:t>
            </a:r>
            <a:endParaRPr sz="1500" b="1">
              <a:solidFill>
                <a:schemeClr val="accent1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●"/>
            </a:pPr>
            <a:r>
              <a:rPr lang="en" sz="1500" b="1">
                <a:solidFill>
                  <a:schemeClr val="accent2"/>
                </a:solidFill>
              </a:rPr>
              <a:t>Muchas gracias por su tiempo y por la info</a:t>
            </a:r>
            <a:endParaRPr sz="1500" b="1">
              <a:solidFill>
                <a:schemeClr val="accent2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Char char="●"/>
            </a:pPr>
            <a:r>
              <a:rPr lang="en" sz="1500" b="1">
                <a:solidFill>
                  <a:schemeClr val="accent3"/>
                </a:solidFill>
              </a:rPr>
              <a:t>Muy buena la información </a:t>
            </a:r>
            <a:endParaRPr sz="1500" b="1">
              <a:solidFill>
                <a:schemeClr val="accent3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500"/>
              <a:buChar char="●"/>
            </a:pPr>
            <a:r>
              <a:rPr lang="en" sz="1500" b="1">
                <a:solidFill>
                  <a:schemeClr val="accent4"/>
                </a:solidFill>
              </a:rPr>
              <a:t>muy buena información para todas las personas que fuman y también para los que no fuman </a:t>
            </a:r>
            <a:endParaRPr sz="1500" b="1">
              <a:solidFill>
                <a:schemeClr val="accent4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500"/>
              <a:buChar char="●"/>
            </a:pPr>
            <a:r>
              <a:rPr lang="en" sz="1500" b="1">
                <a:solidFill>
                  <a:schemeClr val="accent5"/>
                </a:solidFill>
              </a:rPr>
              <a:t>Gracias por la información que nos ayuda a nosotros como padres estar informados para saber cómo ayudar a nuestros hijos! Gracias por la conferencia. Muy buen tema! </a:t>
            </a:r>
            <a:endParaRPr sz="1500" b="1">
              <a:solidFill>
                <a:schemeClr val="accent5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Char char="●"/>
            </a:pPr>
            <a:r>
              <a:rPr lang="en" sz="1500" b="1">
                <a:solidFill>
                  <a:schemeClr val="accent1"/>
                </a:solidFill>
              </a:rPr>
              <a:t>Es importante que la gente entienda el daño que se hacen al fumar y el daño que le causan a las personas que los rodean. </a:t>
            </a:r>
            <a:endParaRPr sz="1500" b="1">
              <a:solidFill>
                <a:schemeClr val="accent1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●"/>
            </a:pPr>
            <a:r>
              <a:rPr lang="en" sz="1500" b="1">
                <a:solidFill>
                  <a:schemeClr val="accent2"/>
                </a:solidFill>
              </a:rPr>
              <a:t>Muchas gracias a las instructoras por tomarse el tiempo para educarnos en este tema tan importante y sobretodo común hoy en día en nuestra sociedad, gracias por su ayuda.</a:t>
            </a:r>
            <a:endParaRPr sz="1500" b="1">
              <a:solidFill>
                <a:schemeClr val="accent2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Char char="●"/>
            </a:pPr>
            <a:r>
              <a:rPr lang="en" sz="1500" b="1">
                <a:solidFill>
                  <a:schemeClr val="accent3"/>
                </a:solidFill>
              </a:rPr>
              <a:t>Gracias por toda la información </a:t>
            </a:r>
            <a:endParaRPr sz="1500" b="1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Q1: Condado</a:t>
            </a:r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26   Skipped: 0</a:t>
            </a:r>
            <a:endParaRPr/>
          </a:p>
        </p:txBody>
      </p:sp>
      <p:pic>
        <p:nvPicPr>
          <p:cNvPr id="81" name="Google Shape;8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0675" y="1014465"/>
            <a:ext cx="5082426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Q3: Raza/Origen étnico (Marque todos los que apliquen):</a:t>
            </a:r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25   Skipped: 1</a:t>
            </a:r>
            <a:endParaRPr/>
          </a:p>
        </p:txBody>
      </p:sp>
      <p:pic>
        <p:nvPicPr>
          <p:cNvPr id="88" name="Google Shape;8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7450" y="1064565"/>
            <a:ext cx="6156746" cy="38242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Q4: ¿Usted fuma, mastica tabaco, o usa cigarillos elecrónicos/vape?</a:t>
            </a:r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25   Skipped: 1</a:t>
            </a:r>
            <a:endParaRPr/>
          </a:p>
        </p:txBody>
      </p:sp>
      <p:pic>
        <p:nvPicPr>
          <p:cNvPr id="95" name="Google Shape;9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07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Q5: En caso afirmativo, ¿le interesan los recursos para ayudarle a dejar de fumar?</a:t>
            </a:r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22   Skipped: 4</a:t>
            </a:r>
            <a:endParaRPr/>
          </a:p>
        </p:txBody>
      </p:sp>
      <p:pic>
        <p:nvPicPr>
          <p:cNvPr id="102" name="Google Shape;10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850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Q6: ¿Está su hijo/a expuesto/a al humo del tabaco y/o al vapor de los cigarillos electrónicos en la casa o el coche?</a:t>
            </a:r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24   Skipped: 2</a:t>
            </a:r>
            <a:endParaRPr/>
          </a:p>
        </p:txBody>
      </p:sp>
      <p:pic>
        <p:nvPicPr>
          <p:cNvPr id="109" name="Google Shape;1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47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Q7: ¿Con qué frecuencia fuma alguien en su CASA?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24   Skipped: 2</a:t>
            </a:r>
            <a:endParaRPr/>
          </a:p>
        </p:txBody>
      </p:sp>
      <p:pic>
        <p:nvPicPr>
          <p:cNvPr id="116" name="Google Shape;11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07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Q8: ¿Con qué frecuencia fuma alguien en su COCHE?</a:t>
            </a:r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24   Skipped: 2</a:t>
            </a:r>
            <a:endParaRPr/>
          </a:p>
        </p:txBody>
      </p:sp>
      <p:pic>
        <p:nvPicPr>
          <p:cNvPr id="123" name="Google Shape;12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27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Q9: ¿Le han diagnosticado alguna vez a su hijo/a asma u otra enfermedad respiratoria crónica?</a:t>
            </a:r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24   Skipped: 2</a:t>
            </a:r>
            <a:endParaRPr/>
          </a:p>
        </p:txBody>
      </p:sp>
      <p:pic>
        <p:nvPicPr>
          <p:cNvPr id="130" name="Google Shape;13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07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rgbClr val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On-screen Show (16:9)</PresentationFormat>
  <Paragraphs>31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Simple Light</vt:lpstr>
      <vt:lpstr>Data slides</vt:lpstr>
      <vt:lpstr>PowerPoint Presentation</vt:lpstr>
      <vt:lpstr>Q1: Condado</vt:lpstr>
      <vt:lpstr>Q3: Raza/Origen étnico (Marque todos los que apliquen):</vt:lpstr>
      <vt:lpstr>Q4: ¿Usted fuma, mastica tabaco, o usa cigarillos elecrónicos/vape?</vt:lpstr>
      <vt:lpstr>Q5: En caso afirmativo, ¿le interesan los recursos para ayudarle a dejar de fumar?</vt:lpstr>
      <vt:lpstr>Q6: ¿Está su hijo/a expuesto/a al humo del tabaco y/o al vapor de los cigarillos electrónicos en la casa o el coche?</vt:lpstr>
      <vt:lpstr>Q7: ¿Con qué frecuencia fuma alguien en su CASA?</vt:lpstr>
      <vt:lpstr>Q8: ¿Con qué frecuencia fuma alguien en su COCHE?</vt:lpstr>
      <vt:lpstr>Q9: ¿Le han diagnosticado alguna vez a su hijo/a asma u otra enfermedad respiratoria crónica?</vt:lpstr>
      <vt:lpstr>Q10: ¿Ha recibido usted educación sobre los peligros del tabaco y el humo de segunda mano en los últimos 3 meses (incluso hoy)?</vt:lpstr>
      <vt:lpstr>Q12: ¿De cuanta ayuda fue este educación sobre el tabaco?</vt:lpstr>
      <vt:lpstr> Comentarios Adicionales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1</cp:revision>
  <dcterms:modified xsi:type="dcterms:W3CDTF">2022-07-05T14:19:41Z</dcterms:modified>
</cp:coreProperties>
</file>