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53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 Neue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B5C1A6-1EBC-4670-BB59-E76858809F96}">
  <a:tblStyle styleId="{4CB5C1A6-1EBC-4670-BB59-E76858809F9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DF1E8"/>
          </a:solidFill>
        </a:fill>
      </a:tcStyle>
    </a:wholeTbl>
    <a:band1H>
      <a:tcTxStyle/>
      <a:tcStyle>
        <a:tcBdr/>
        <a:fill>
          <a:solidFill>
            <a:srgbClr val="DAE2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AE2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36"/>
      </p:cViewPr>
      <p:guideLst>
        <p:guide orient="horz" pos="676"/>
        <p:guide pos="56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345fcdf4e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1345fcdf4e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g1345fcdf4e9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aca32c5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aca32c5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13aca32c56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aca32c5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aca32c5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3aca32c56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BF6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256494" y="2494609"/>
            <a:ext cx="5661618" cy="123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3389891" y="4862023"/>
            <a:ext cx="1050635" cy="16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Powered by</a:t>
            </a:r>
            <a:endParaRPr sz="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258728" y="3729038"/>
            <a:ext cx="2938463" cy="38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014" y="4791407"/>
            <a:ext cx="1381743" cy="336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layout">
  <p:cSld name="Table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15888" y="723900"/>
            <a:ext cx="3887787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tyle">
  <p:cSld name="Table sty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7" name="Google Shape;37;p6"/>
          <p:cNvGraphicFramePr/>
          <p:nvPr/>
        </p:nvGraphicFramePr>
        <p:xfrm>
          <a:off x="204787" y="1052400"/>
          <a:ext cx="3000000" cy="3000000"/>
        </p:xfrm>
        <a:graphic>
          <a:graphicData uri="http://schemas.openxmlformats.org/drawingml/2006/table">
            <a:tbl>
              <a:tblPr firstRow="1" lastRow="1" bandRow="1">
                <a:noFill/>
                <a:tableStyleId>{4CB5C1A6-1EBC-4670-BB59-E76858809F96}</a:tableStyleId>
              </a:tblPr>
              <a:tblGrid>
                <a:gridCol w="480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Answer Choices</a:t>
                      </a:r>
                      <a:endParaRPr sz="11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Responses</a:t>
                      </a:r>
                      <a:endParaRPr sz="11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than one year</a:t>
                      </a:r>
                      <a:endParaRPr sz="105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10.00%</a:t>
                      </a:r>
                      <a:endParaRPr sz="105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5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to 3 years</a:t>
                      </a:r>
                      <a:endParaRPr sz="105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10.00%</a:t>
                      </a:r>
                      <a:endParaRPr sz="105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5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to 5 years</a:t>
                      </a:r>
                      <a:endParaRPr sz="105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25.00%</a:t>
                      </a:r>
                      <a:endParaRPr sz="105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sz="105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to 7 years</a:t>
                      </a:r>
                      <a:endParaRPr sz="105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15.00%</a:t>
                      </a:r>
                      <a:endParaRPr sz="105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05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More than seven years</a:t>
                      </a:r>
                      <a:endParaRPr sz="105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40.00%</a:t>
                      </a:r>
                      <a:endParaRPr sz="105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5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574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05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05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15888" y="723900"/>
            <a:ext cx="4478337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0" y="4815076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3"/>
          <p:cNvCxnSpPr/>
          <p:nvPr/>
        </p:nvCxnSpPr>
        <p:spPr>
          <a:xfrm>
            <a:off x="204788" y="729178"/>
            <a:ext cx="8780462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3"/>
          <p:cNvSpPr txBox="1"/>
          <p:nvPr/>
        </p:nvSpPr>
        <p:spPr>
          <a:xfrm>
            <a:off x="-56474" y="4880795"/>
            <a:ext cx="1050635" cy="16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C878E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C878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Powered by</a:t>
            </a:r>
            <a:endParaRPr sz="800" b="0" i="0" u="none" strike="noStrike" cap="none">
              <a:solidFill>
                <a:srgbClr val="7C878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026" y="4835992"/>
            <a:ext cx="1213734" cy="2956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56494" y="2494609"/>
            <a:ext cx="5661600" cy="1234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258728" y="3729038"/>
            <a:ext cx="2938500" cy="38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200" y="33950"/>
            <a:ext cx="6632000" cy="49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Q1: Counties that </a:t>
            </a:r>
            <a:r>
              <a:rPr lang="en-US"/>
              <a:t>received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Breathe Training:</a:t>
            </a: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Answered: 79    Skipped: 0</a:t>
            </a:r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625" y="985793"/>
            <a:ext cx="7274782" cy="3852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Q2: Please select the title/role that best describes your position(s) within your organization (check all that apply):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Answered: 78    Skipped: 1</a:t>
            </a:r>
            <a:endParaRPr/>
          </a:p>
        </p:txBody>
      </p:sp>
      <p:pic>
        <p:nvPicPr>
          <p:cNvPr id="60" name="Google Shape;60;p9" descr="chart69148047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4574" y="1049658"/>
            <a:ext cx="6794851" cy="3569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Q3: Since completing the “Breathe” Training, HOW OFTEN have you used each of the materials?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Answered: 78    Skipped: 1</a:t>
            </a:r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175" y="1073143"/>
            <a:ext cx="7548017" cy="3852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Q4: How USEFUL have you found each of the “Breathe” materials to be when providing education on tobacco?</a:t>
            </a: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Answered: 77    Skipped: 2</a:t>
            </a:r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988" y="997793"/>
            <a:ext cx="7548017" cy="3852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Q5: IN THE FUTURE, how likely are you to use each of the “Breathe” materials?</a:t>
            </a:r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Answered: 77    Skipped: 2</a:t>
            </a:r>
            <a:endParaRPr/>
          </a:p>
        </p:txBody>
      </p:sp>
      <p:pic>
        <p:nvPicPr>
          <p:cNvPr id="81" name="Google Shape;8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988" y="997793"/>
            <a:ext cx="7548017" cy="3852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115136" y="176081"/>
            <a:ext cx="8229600" cy="39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of Comments on Successes/Challenges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0" y="799575"/>
            <a:ext cx="9075900" cy="457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000"/>
              <a:buChar char="●"/>
            </a:pPr>
            <a:r>
              <a:rPr lang="en-US" b="1">
                <a:solidFill>
                  <a:srgbClr val="FF9900"/>
                </a:solidFill>
              </a:rPr>
              <a:t>I am still reading some of the information. This is great for our community to be aware of the concerns and dangers of smoking.</a:t>
            </a:r>
            <a:endParaRPr b="1">
              <a:solidFill>
                <a:srgbClr val="FF9900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F6F"/>
              </a:buClr>
              <a:buSzPts val="1000"/>
              <a:buChar char="●"/>
            </a:pPr>
            <a:r>
              <a:rPr lang="en-US" b="1">
                <a:solidFill>
                  <a:srgbClr val="00BF6F"/>
                </a:solidFill>
              </a:rPr>
              <a:t>I am not front line staff so that is why my responses reflect limited use of materials personally; I don't work with the children. I do the kitchen work; In my leadership position, it is doubtful that I will get the opportunity to use the materials. </a:t>
            </a:r>
            <a:endParaRPr b="1">
              <a:solidFill>
                <a:srgbClr val="00BF6F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Char char="●"/>
            </a:pPr>
            <a:r>
              <a:rPr lang="en-US" b="1">
                <a:solidFill>
                  <a:srgbClr val="4A86E8"/>
                </a:solidFill>
              </a:rPr>
              <a:t>We have recently hired an RN who will do the Breathe training along with the on-site Dietitian.</a:t>
            </a:r>
            <a:endParaRPr b="1">
              <a:solidFill>
                <a:srgbClr val="4A86E8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000"/>
              <a:buChar char="●"/>
            </a:pPr>
            <a:r>
              <a:rPr lang="en-US" b="1">
                <a:solidFill>
                  <a:srgbClr val="F1C232"/>
                </a:solidFill>
              </a:rPr>
              <a:t>Have not received the materials; Need the updated materials I have bits and pieces of ones from a prior teacher</a:t>
            </a:r>
            <a:endParaRPr b="1">
              <a:solidFill>
                <a:srgbClr val="F1C23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000"/>
              <a:buChar char="●"/>
            </a:pPr>
            <a:r>
              <a:rPr lang="en-US" b="1">
                <a:solidFill>
                  <a:srgbClr val="8E7CC3"/>
                </a:solidFill>
              </a:rPr>
              <a:t>Scheduling a time when it is convenient for parents when they work a full time job and when they also have a full time job at their home caring for their children. Sometimes it's hard for them to focus on the lesson.</a:t>
            </a:r>
            <a:endParaRPr b="1">
              <a:solidFill>
                <a:srgbClr val="8E7CC3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000"/>
              <a:buChar char="●"/>
            </a:pPr>
            <a:r>
              <a:rPr lang="en-US" b="1">
                <a:solidFill>
                  <a:srgbClr val="FF9900"/>
                </a:solidFill>
              </a:rPr>
              <a:t>We have been closed due to Covid and weather. Our time has been limited so I have not used the materials yet. I plan on using it soon.</a:t>
            </a:r>
            <a:endParaRPr b="1">
              <a:solidFill>
                <a:srgbClr val="FF9900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F6F"/>
              </a:buClr>
              <a:buSzPts val="1000"/>
              <a:buChar char="●"/>
            </a:pPr>
            <a:r>
              <a:rPr lang="en-US" b="1">
                <a:solidFill>
                  <a:srgbClr val="00BF6F"/>
                </a:solidFill>
              </a:rPr>
              <a:t>Often don't know if parents smoke or not.</a:t>
            </a:r>
            <a:endParaRPr b="1">
              <a:solidFill>
                <a:srgbClr val="00BF6F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Char char="●"/>
            </a:pPr>
            <a:r>
              <a:rPr lang="en-US" b="1">
                <a:solidFill>
                  <a:srgbClr val="4A86E8"/>
                </a:solidFill>
              </a:rPr>
              <a:t>We are in the middle of our review week, so unfortunately all of my focus this past month has been leading up to this.  I have looked through the materials and will be putting them to use very soon.  I like the graphics for social media posts, especially.  It seems like it will be a helpful resource to reach families and share this important message.</a:t>
            </a:r>
            <a:endParaRPr b="1">
              <a:solidFill>
                <a:srgbClr val="4A86E8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000"/>
              <a:buChar char="●"/>
            </a:pPr>
            <a:r>
              <a:rPr lang="en-US" b="1">
                <a:solidFill>
                  <a:srgbClr val="F1C232"/>
                </a:solidFill>
              </a:rPr>
              <a:t>having the activities to send home for the parents and kids to do together </a:t>
            </a:r>
            <a:endParaRPr b="1">
              <a:solidFill>
                <a:srgbClr val="F1C23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000"/>
              <a:buChar char="●"/>
            </a:pPr>
            <a:r>
              <a:rPr lang="en-US" b="1">
                <a:solidFill>
                  <a:srgbClr val="8E7CC3"/>
                </a:solidFill>
              </a:rPr>
              <a:t>I have not had an opportunity to use them yet. I speak to clients about good health habits for their sake and their children's sake. When I find they are smokers I talk about 1st, 2nd &amp; 3rd hand smoke and give appropriate materials.</a:t>
            </a:r>
            <a:endParaRPr b="1">
              <a:solidFill>
                <a:srgbClr val="8E7CC3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000"/>
              <a:buChar char="●"/>
            </a:pPr>
            <a:r>
              <a:rPr lang="en-US" b="1">
                <a:solidFill>
                  <a:srgbClr val="FF9900"/>
                </a:solidFill>
              </a:rPr>
              <a:t>It is hard to get parents to see the benefits even through you provide them all the information</a:t>
            </a:r>
            <a:endParaRPr b="1">
              <a:solidFill>
                <a:srgbClr val="FF9900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F6F"/>
              </a:buClr>
              <a:buSzPts val="1000"/>
              <a:buChar char="●"/>
            </a:pPr>
            <a:r>
              <a:rPr lang="en-US" b="1">
                <a:solidFill>
                  <a:srgbClr val="00BF6F"/>
                </a:solidFill>
              </a:rPr>
              <a:t>Often times smokers do not want to hear this, they say they have already heard it all and know the dangers.</a:t>
            </a:r>
            <a:endParaRPr b="1">
              <a:solidFill>
                <a:srgbClr val="00BF6F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Char char="●"/>
            </a:pPr>
            <a:r>
              <a:rPr lang="en-US" b="1">
                <a:solidFill>
                  <a:srgbClr val="4A86E8"/>
                </a:solidFill>
              </a:rPr>
              <a:t>I would like to use it at a parent meeting</a:t>
            </a:r>
            <a:endParaRPr b="1">
              <a:solidFill>
                <a:srgbClr val="4A86E8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000"/>
              <a:buChar char="●"/>
            </a:pPr>
            <a:r>
              <a:rPr lang="en-US" b="1">
                <a:solidFill>
                  <a:srgbClr val="F1C232"/>
                </a:solidFill>
              </a:rPr>
              <a:t>I have used the knowledge from the materials to start conversations with several parents.  One mom was telling my how she felt vaping was safer since there was no smoke cloud.  I talked to her about the chemicals being left behind.  She had no idea chemicals would be left if there was no smoke cloud. </a:t>
            </a:r>
            <a:endParaRPr b="1">
              <a:solidFill>
                <a:srgbClr val="F1C23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000"/>
              <a:buChar char="●"/>
            </a:pPr>
            <a:r>
              <a:rPr lang="en-US" b="1">
                <a:solidFill>
                  <a:srgbClr val="8E7CC3"/>
                </a:solidFill>
              </a:rPr>
              <a:t>The curriculum is too vague when working with a parent that is trying to quit smoking.  It is an extremely useful supplemental tool. </a:t>
            </a:r>
            <a:endParaRPr b="1">
              <a:solidFill>
                <a:srgbClr val="8E7CC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of Suggestions Offered and Additional Comments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115125" y="831050"/>
            <a:ext cx="9028800" cy="440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9250" algn="l" rtl="0">
              <a:spcBef>
                <a:spcPts val="360"/>
              </a:spcBef>
              <a:spcAft>
                <a:spcPts val="0"/>
              </a:spcAft>
              <a:buClr>
                <a:srgbClr val="FF9900"/>
              </a:buClr>
              <a:buSzPts val="1900"/>
              <a:buChar char="●"/>
            </a:pPr>
            <a:r>
              <a:rPr lang="en-US" sz="1400" b="1" dirty="0">
                <a:solidFill>
                  <a:srgbClr val="FF9900"/>
                </a:solidFill>
              </a:rPr>
              <a:t>None. I've read them, and I am very impressed with them.  They are colorful and informative, easy to use.  Getting excited to see how we use them in our facility.</a:t>
            </a:r>
            <a:endParaRPr sz="1400" b="1" dirty="0">
              <a:solidFill>
                <a:srgbClr val="FF99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BF6F"/>
              </a:buClr>
              <a:buSzPts val="1900"/>
              <a:buChar char="●"/>
            </a:pPr>
            <a:r>
              <a:rPr lang="en-US" sz="1400" b="1" dirty="0">
                <a:solidFill>
                  <a:srgbClr val="00BF6F"/>
                </a:solidFill>
              </a:rPr>
              <a:t>It was all fine. The families I have worked with do not smoke.</a:t>
            </a:r>
            <a:endParaRPr sz="1400" b="1" dirty="0">
              <a:solidFill>
                <a:srgbClr val="00BF6F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900"/>
              <a:buChar char="●"/>
            </a:pPr>
            <a:r>
              <a:rPr lang="en-US" sz="1400" b="1" dirty="0">
                <a:solidFill>
                  <a:srgbClr val="4A86E8"/>
                </a:solidFill>
              </a:rPr>
              <a:t>Don't really have any suggestions for improving.  I thought the training was good, it would have been better in person instead of Zoom but that couldn't be helped.</a:t>
            </a:r>
            <a:endParaRPr sz="1400" b="1" dirty="0">
              <a:solidFill>
                <a:srgbClr val="4A86E8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900"/>
              <a:buChar char="●"/>
            </a:pPr>
            <a:r>
              <a:rPr lang="en-US" sz="1400" b="1" dirty="0">
                <a:solidFill>
                  <a:srgbClr val="F1C232"/>
                </a:solidFill>
              </a:rPr>
              <a:t>Having a follow through on materials. </a:t>
            </a:r>
            <a:endParaRPr sz="1400" b="1" dirty="0">
              <a:solidFill>
                <a:srgbClr val="F1C232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900"/>
              <a:buChar char="●"/>
            </a:pPr>
            <a:r>
              <a:rPr lang="en-US" sz="1400" b="1" dirty="0">
                <a:solidFill>
                  <a:srgbClr val="8E7CC3"/>
                </a:solidFill>
              </a:rPr>
              <a:t>The information was good but too much time was spent on co-sponsors, etc. That really isn't something we need or care to know. Only the meat of the issue is important and it shouldn't be clouded by a lot of names of organizations.</a:t>
            </a:r>
            <a:endParaRPr sz="1400" b="1" dirty="0">
              <a:solidFill>
                <a:srgbClr val="8E7CC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900"/>
              <a:buChar char="●"/>
            </a:pPr>
            <a:r>
              <a:rPr lang="en-US" sz="1400" b="1" dirty="0">
                <a:solidFill>
                  <a:srgbClr val="FF9900"/>
                </a:solidFill>
              </a:rPr>
              <a:t>The parent handouts are somewhat difficult to locate on your website.</a:t>
            </a:r>
            <a:endParaRPr sz="1400" b="1" dirty="0">
              <a:solidFill>
                <a:srgbClr val="FF99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BF6F"/>
              </a:buClr>
              <a:buSzPts val="1900"/>
              <a:buChar char="●"/>
            </a:pPr>
            <a:r>
              <a:rPr lang="en-US" sz="1400" b="1" dirty="0">
                <a:solidFill>
                  <a:srgbClr val="00BF6F"/>
                </a:solidFill>
              </a:rPr>
              <a:t>I just need to use them more to be more comfortable with them </a:t>
            </a:r>
            <a:endParaRPr sz="1400" b="1" dirty="0">
              <a:solidFill>
                <a:srgbClr val="00BF6F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900"/>
              <a:buChar char="●"/>
            </a:pPr>
            <a:r>
              <a:rPr lang="en-US" sz="1400" b="1" dirty="0">
                <a:solidFill>
                  <a:srgbClr val="4A86E8"/>
                </a:solidFill>
              </a:rPr>
              <a:t>nothing at this time, the program does work for those that are open to the option of quitting</a:t>
            </a:r>
            <a:endParaRPr sz="1400" b="1" dirty="0">
              <a:solidFill>
                <a:srgbClr val="4A86E8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900"/>
              <a:buChar char="●"/>
            </a:pPr>
            <a:r>
              <a:rPr lang="en-US" sz="1400" b="1" dirty="0">
                <a:solidFill>
                  <a:srgbClr val="F1C232"/>
                </a:solidFill>
              </a:rPr>
              <a:t>I would love to have a pocket-sized version of some of the facts.  Conversations about smoking don't always come up as a planned part of the visit and having something I can keep on me without taking up much space would be nice. </a:t>
            </a:r>
            <a:endParaRPr sz="1400" b="1" dirty="0">
              <a:solidFill>
                <a:srgbClr val="F1C232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900"/>
              <a:buChar char="●"/>
            </a:pPr>
            <a:r>
              <a:rPr lang="en-US" sz="1400" b="1" dirty="0">
                <a:solidFill>
                  <a:srgbClr val="8E7CC3"/>
                </a:solidFill>
              </a:rPr>
              <a:t>In my agency we need an evidence-based curriculum that addresses the behavior to help people to stop smoking. </a:t>
            </a:r>
            <a:endParaRPr sz="1400" b="1" dirty="0">
              <a:solidFill>
                <a:srgbClr val="8E7CC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rgbClr val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rgbClr val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On-screen Show (16:9)</PresentationFormat>
  <Paragraphs>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Helvetica Neue</vt:lpstr>
      <vt:lpstr>Calibri</vt:lpstr>
      <vt:lpstr>Arial</vt:lpstr>
      <vt:lpstr>SM-template-20140529</vt:lpstr>
      <vt:lpstr>Data slides</vt:lpstr>
      <vt:lpstr>PowerPoint Presentation</vt:lpstr>
      <vt:lpstr>Q1: Counties that received Breathe Training:</vt:lpstr>
      <vt:lpstr>Q2: Please select the title/role that best describes your position(s) within your organization (check all that apply):</vt:lpstr>
      <vt:lpstr>Q3: Since completing the “Breathe” Training, HOW OFTEN have you used each of the materials?</vt:lpstr>
      <vt:lpstr>Q4: How USEFUL have you found each of the “Breathe” materials to be when providing education on tobacco?</vt:lpstr>
      <vt:lpstr>Q5: IN THE FUTURE, how likely are you to use each of the “Breathe” materials?</vt:lpstr>
      <vt:lpstr>Sample of Comments on Successes/Challenges</vt:lpstr>
      <vt:lpstr>Sample of Suggestions Offered and Additional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Shelburne</dc:creator>
  <cp:lastModifiedBy>Tanya Shelburne</cp:lastModifiedBy>
  <cp:revision>1</cp:revision>
  <dcterms:modified xsi:type="dcterms:W3CDTF">2022-07-05T14:21:28Z</dcterms:modified>
</cp:coreProperties>
</file>