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EADA"/>
    <a:srgbClr val="BED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48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ya Shelburne" userId="5a8aca72b4acc242" providerId="LiveId" clId="{6439ACDF-89A2-4584-A7D4-418A37BF508C}"/>
    <pc:docChg chg="modSld">
      <pc:chgData name="Tanya Shelburne" userId="5a8aca72b4acc242" providerId="LiveId" clId="{6439ACDF-89A2-4584-A7D4-418A37BF508C}" dt="2021-08-18T17:16:18.305" v="5" actId="1076"/>
      <pc:docMkLst>
        <pc:docMk/>
      </pc:docMkLst>
      <pc:sldChg chg="modSp mod">
        <pc:chgData name="Tanya Shelburne" userId="5a8aca72b4acc242" providerId="LiveId" clId="{6439ACDF-89A2-4584-A7D4-418A37BF508C}" dt="2021-08-18T17:16:18.305" v="5" actId="1076"/>
        <pc:sldMkLst>
          <pc:docMk/>
          <pc:sldMk cId="2405880267" sldId="257"/>
        </pc:sldMkLst>
        <pc:spChg chg="mod">
          <ac:chgData name="Tanya Shelburne" userId="5a8aca72b4acc242" providerId="LiveId" clId="{6439ACDF-89A2-4584-A7D4-418A37BF508C}" dt="2021-08-18T17:16:18.305" v="5" actId="1076"/>
          <ac:spMkLst>
            <pc:docMk/>
            <pc:sldMk cId="2405880267" sldId="257"/>
            <ac:spMk id="31" creationId="{FC57E62A-8941-4D39-B017-32D08C2D41A4}"/>
          </ac:spMkLst>
        </pc:spChg>
        <pc:spChg chg="mod">
          <ac:chgData name="Tanya Shelburne" userId="5a8aca72b4acc242" providerId="LiveId" clId="{6439ACDF-89A2-4584-A7D4-418A37BF508C}" dt="2021-08-18T17:16:11.078" v="3" actId="1076"/>
          <ac:spMkLst>
            <pc:docMk/>
            <pc:sldMk cId="2405880267" sldId="257"/>
            <ac:spMk id="32" creationId="{F25B8919-BBF0-400C-8FD1-D176EC45A96F}"/>
          </ac:spMkLst>
        </pc:spChg>
        <pc:spChg chg="mod">
          <ac:chgData name="Tanya Shelburne" userId="5a8aca72b4acc242" providerId="LiveId" clId="{6439ACDF-89A2-4584-A7D4-418A37BF508C}" dt="2021-08-18T17:16:13.993" v="4" actId="1076"/>
          <ac:spMkLst>
            <pc:docMk/>
            <pc:sldMk cId="2405880267" sldId="257"/>
            <ac:spMk id="37" creationId="{9EFD745B-05C9-4691-A4FD-2D524FDA3A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DCEA86D-18F3-4E56-B078-838EF121A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08799"/>
              </p:ext>
            </p:extLst>
          </p:nvPr>
        </p:nvGraphicFramePr>
        <p:xfrm>
          <a:off x="3433316" y="94114"/>
          <a:ext cx="5105774" cy="4927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572">
                  <a:extLst>
                    <a:ext uri="{9D8B030D-6E8A-4147-A177-3AD203B41FA5}">
                      <a16:colId xmlns:a16="http://schemas.microsoft.com/office/drawing/2014/main" val="3607193947"/>
                    </a:ext>
                  </a:extLst>
                </a:gridCol>
                <a:gridCol w="1434004">
                  <a:extLst>
                    <a:ext uri="{9D8B030D-6E8A-4147-A177-3AD203B41FA5}">
                      <a16:colId xmlns:a16="http://schemas.microsoft.com/office/drawing/2014/main" val="160125329"/>
                    </a:ext>
                  </a:extLst>
                </a:gridCol>
                <a:gridCol w="1426599">
                  <a:extLst>
                    <a:ext uri="{9D8B030D-6E8A-4147-A177-3AD203B41FA5}">
                      <a16:colId xmlns:a16="http://schemas.microsoft.com/office/drawing/2014/main" val="516627105"/>
                    </a:ext>
                  </a:extLst>
                </a:gridCol>
                <a:gridCol w="1426599">
                  <a:extLst>
                    <a:ext uri="{9D8B030D-6E8A-4147-A177-3AD203B41FA5}">
                      <a16:colId xmlns:a16="http://schemas.microsoft.com/office/drawing/2014/main" val="242430188"/>
                    </a:ext>
                  </a:extLst>
                </a:gridCol>
              </a:tblGrid>
              <a:tr h="2110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CATEGORY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 CANDY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2 CANDIES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3 CANDIES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242433"/>
                  </a:ext>
                </a:extLst>
              </a:tr>
              <a:tr h="5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Housing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Studio apartment, 1 BR, 1 bath, unfurnished, no patio/deck/yard, street parking only, stove only.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3 BR, 1 bath apartment, unfurnished, covered patio, 1 parking space, stove and refrigerator included.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2 BR, 1 and a half bath house, unfurnished, small fenced yard, garage, stove, refrigerator and dishwasher.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41132"/>
                  </a:ext>
                </a:extLst>
              </a:tr>
              <a:tr h="5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Healthcare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67055" algn="l"/>
                        </a:tabLst>
                      </a:pPr>
                      <a:r>
                        <a:rPr lang="en-US" sz="700" dirty="0">
                          <a:effectLst/>
                        </a:rPr>
                        <a:t>No health insurance; you pay for all health-related costs.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Health insurance through your employer, but no health insurance for your family.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Health insurance for you AND your family through your employer.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872884"/>
                  </a:ext>
                </a:extLst>
              </a:tr>
              <a:tr h="5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Food (per person)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1 meal per day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2 meals per day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3 meals per day + snacks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587769"/>
                  </a:ext>
                </a:extLst>
              </a:tr>
              <a:tr h="5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Transportation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Walk or bike everywhere; no public transit available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Walk, bike or take public transit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Own a car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421806"/>
                  </a:ext>
                </a:extLst>
              </a:tr>
              <a:tr h="5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Technology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Access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No computer, no cell phone; small TV, no cable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No computer, 1 cell phone; modern TV, no cable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Home computer, 2 cell phones; TV with local cable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398236"/>
                  </a:ext>
                </a:extLst>
              </a:tr>
              <a:tr h="5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Laundry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Facilities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Laundromat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Shared laundry room in apartment complex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Own your washer and dryer in your home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084999"/>
                  </a:ext>
                </a:extLst>
              </a:tr>
              <a:tr h="5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Shopping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1 small grocery within walking distance; no mall for 20 miles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Small grocery store across the street from home and strip mall a mile away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2 grocery stores nearby, one large, and a large mall within walking distance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521956"/>
                  </a:ext>
                </a:extLst>
              </a:tr>
              <a:tr h="5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Spending money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After bills and food are paid, no extra spending money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>
                          <a:effectLst/>
                        </a:rPr>
                        <a:t>$20 left over each week after bills are paid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700" dirty="0">
                          <a:effectLst/>
                        </a:rPr>
                        <a:t>$50 left over each week after bills are paid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928" marR="389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216722"/>
                  </a:ext>
                </a:extLst>
              </a:tr>
            </a:tbl>
          </a:graphicData>
        </a:graphic>
      </p:graphicFrame>
      <p:sp>
        <p:nvSpPr>
          <p:cNvPr id="11" name="Google Shape;54;p13">
            <a:extLst>
              <a:ext uri="{FF2B5EF4-FFF2-40B4-BE49-F238E27FC236}">
                <a16:creationId xmlns:a16="http://schemas.microsoft.com/office/drawing/2014/main" id="{6F73B52B-25EF-462F-8EB8-F08320EB22FC}"/>
              </a:ext>
            </a:extLst>
          </p:cNvPr>
          <p:cNvSpPr/>
          <p:nvPr/>
        </p:nvSpPr>
        <p:spPr>
          <a:xfrm>
            <a:off x="5715379" y="9729629"/>
            <a:ext cx="202821" cy="222409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12" name="Google Shape;54;p13">
            <a:extLst>
              <a:ext uri="{FF2B5EF4-FFF2-40B4-BE49-F238E27FC236}">
                <a16:creationId xmlns:a16="http://schemas.microsoft.com/office/drawing/2014/main" id="{512571CC-2017-4C12-BBC3-7D11C9F67CFA}"/>
              </a:ext>
            </a:extLst>
          </p:cNvPr>
          <p:cNvSpPr/>
          <p:nvPr/>
        </p:nvSpPr>
        <p:spPr>
          <a:xfrm>
            <a:off x="6837595" y="9729629"/>
            <a:ext cx="204555" cy="222409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13" name="Google Shape;54;p13">
            <a:extLst>
              <a:ext uri="{FF2B5EF4-FFF2-40B4-BE49-F238E27FC236}">
                <a16:creationId xmlns:a16="http://schemas.microsoft.com/office/drawing/2014/main" id="{33D1A6FE-379F-4DC0-8FC7-78731C3A4130}"/>
              </a:ext>
            </a:extLst>
          </p:cNvPr>
          <p:cNvSpPr/>
          <p:nvPr/>
        </p:nvSpPr>
        <p:spPr>
          <a:xfrm>
            <a:off x="8806241" y="9729629"/>
            <a:ext cx="202822" cy="222409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14" name="Google Shape;54;p13">
            <a:extLst>
              <a:ext uri="{FF2B5EF4-FFF2-40B4-BE49-F238E27FC236}">
                <a16:creationId xmlns:a16="http://schemas.microsoft.com/office/drawing/2014/main" id="{EEC56814-68C9-4031-8125-C9DC1A775795}"/>
              </a:ext>
            </a:extLst>
          </p:cNvPr>
          <p:cNvSpPr/>
          <p:nvPr/>
        </p:nvSpPr>
        <p:spPr>
          <a:xfrm>
            <a:off x="10763483" y="9729629"/>
            <a:ext cx="204555" cy="222409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06CA1A3E-AE10-4CC8-8D93-47207D413B3F}"/>
              </a:ext>
            </a:extLst>
          </p:cNvPr>
          <p:cNvSpPr txBox="1"/>
          <p:nvPr/>
        </p:nvSpPr>
        <p:spPr>
          <a:xfrm>
            <a:off x="455613" y="94114"/>
            <a:ext cx="2801058" cy="31414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4400" dirty="0">
                <a:solidFill>
                  <a:srgbClr val="2F5496"/>
                </a:solidFill>
                <a:effectLst/>
                <a:latin typeface="Impact" panose="020B0806030902050204" pitchFamily="34" charset="0"/>
                <a:ea typeface="Calibri" panose="020F0502020204030204" pitchFamily="34" charset="0"/>
              </a:rPr>
              <a:t>In  One</a:t>
            </a:r>
            <a:endParaRPr lang="en-US" sz="4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</a:pPr>
            <a:r>
              <a:rPr lang="en-US" sz="4400" dirty="0">
                <a:solidFill>
                  <a:srgbClr val="2F5496"/>
                </a:solidFill>
                <a:effectLst/>
                <a:latin typeface="Impact" panose="020B0806030902050204" pitchFamily="34" charset="0"/>
                <a:ea typeface="Calibri" panose="020F0502020204030204" pitchFamily="34" charset="0"/>
              </a:rPr>
              <a:t>Moment</a:t>
            </a:r>
            <a:endParaRPr lang="en-US" sz="4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3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 will you invest your limited resources?</a:t>
            </a:r>
            <a:endParaRPr lang="en-US" sz="1100" i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 are a family of four (you and your spouse both earn minimum wage, you work full-time, and your spouse works part-time. You have a son, 14, and a daughter, 9. You can spend 15 “candies” a month because that is all you earn. You must make a choice for each row (no skipping a row). 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94923FE1-F505-4608-9422-CE348F5C70BB}"/>
              </a:ext>
            </a:extLst>
          </p:cNvPr>
          <p:cNvSpPr txBox="1"/>
          <p:nvPr/>
        </p:nvSpPr>
        <p:spPr>
          <a:xfrm>
            <a:off x="673172" y="3678651"/>
            <a:ext cx="2362200" cy="12890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  <a:prstDash val="dash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9555D1EC-7E26-4B5B-8202-8E6F5ABE7453}"/>
              </a:ext>
            </a:extLst>
          </p:cNvPr>
          <p:cNvSpPr txBox="1"/>
          <p:nvPr/>
        </p:nvSpPr>
        <p:spPr>
          <a:xfrm>
            <a:off x="604910" y="3320585"/>
            <a:ext cx="2498725" cy="2730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CANDY BANK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8" name="Google Shape;54;p13">
            <a:extLst>
              <a:ext uri="{FF2B5EF4-FFF2-40B4-BE49-F238E27FC236}">
                <a16:creationId xmlns:a16="http://schemas.microsoft.com/office/drawing/2014/main" id="{8D9EDBBD-8030-4C97-8C96-407DEE3CB4CE}"/>
              </a:ext>
            </a:extLst>
          </p:cNvPr>
          <p:cNvSpPr/>
          <p:nvPr/>
        </p:nvSpPr>
        <p:spPr>
          <a:xfrm>
            <a:off x="863258" y="3830748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29" name="Google Shape;54;p13">
            <a:extLst>
              <a:ext uri="{FF2B5EF4-FFF2-40B4-BE49-F238E27FC236}">
                <a16:creationId xmlns:a16="http://schemas.microsoft.com/office/drawing/2014/main" id="{00C27352-D061-4E88-B00B-81313309E4C5}"/>
              </a:ext>
            </a:extLst>
          </p:cNvPr>
          <p:cNvSpPr/>
          <p:nvPr/>
        </p:nvSpPr>
        <p:spPr>
          <a:xfrm>
            <a:off x="1291779" y="3830748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0" name="Google Shape;54;p13">
            <a:extLst>
              <a:ext uri="{FF2B5EF4-FFF2-40B4-BE49-F238E27FC236}">
                <a16:creationId xmlns:a16="http://schemas.microsoft.com/office/drawing/2014/main" id="{D6C9AB48-3671-4350-BE25-A54B9AE3E958}"/>
              </a:ext>
            </a:extLst>
          </p:cNvPr>
          <p:cNvSpPr/>
          <p:nvPr/>
        </p:nvSpPr>
        <p:spPr>
          <a:xfrm>
            <a:off x="1760927" y="3830748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1" name="Google Shape;54;p13">
            <a:extLst>
              <a:ext uri="{FF2B5EF4-FFF2-40B4-BE49-F238E27FC236}">
                <a16:creationId xmlns:a16="http://schemas.microsoft.com/office/drawing/2014/main" id="{FC57E62A-8941-4D39-B017-32D08C2D41A4}"/>
              </a:ext>
            </a:extLst>
          </p:cNvPr>
          <p:cNvSpPr/>
          <p:nvPr/>
        </p:nvSpPr>
        <p:spPr>
          <a:xfrm>
            <a:off x="2607883" y="3827639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2" name="Google Shape;54;p13">
            <a:extLst>
              <a:ext uri="{FF2B5EF4-FFF2-40B4-BE49-F238E27FC236}">
                <a16:creationId xmlns:a16="http://schemas.microsoft.com/office/drawing/2014/main" id="{F25B8919-BBF0-400C-8FD1-D176EC45A96F}"/>
              </a:ext>
            </a:extLst>
          </p:cNvPr>
          <p:cNvSpPr/>
          <p:nvPr/>
        </p:nvSpPr>
        <p:spPr>
          <a:xfrm>
            <a:off x="2209939" y="3828890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3" name="Google Shape;54;p13">
            <a:extLst>
              <a:ext uri="{FF2B5EF4-FFF2-40B4-BE49-F238E27FC236}">
                <a16:creationId xmlns:a16="http://schemas.microsoft.com/office/drawing/2014/main" id="{83ABAAE8-4AEA-4838-9E38-97D29AA4033C}"/>
              </a:ext>
            </a:extLst>
          </p:cNvPr>
          <p:cNvSpPr/>
          <p:nvPr/>
        </p:nvSpPr>
        <p:spPr>
          <a:xfrm>
            <a:off x="852644" y="4229831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4" name="Google Shape;54;p13">
            <a:extLst>
              <a:ext uri="{FF2B5EF4-FFF2-40B4-BE49-F238E27FC236}">
                <a16:creationId xmlns:a16="http://schemas.microsoft.com/office/drawing/2014/main" id="{0398651B-72AB-417C-BD25-B96EFD4743CC}"/>
              </a:ext>
            </a:extLst>
          </p:cNvPr>
          <p:cNvSpPr/>
          <p:nvPr/>
        </p:nvSpPr>
        <p:spPr>
          <a:xfrm>
            <a:off x="1291779" y="4229831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5" name="Google Shape;54;p13">
            <a:extLst>
              <a:ext uri="{FF2B5EF4-FFF2-40B4-BE49-F238E27FC236}">
                <a16:creationId xmlns:a16="http://schemas.microsoft.com/office/drawing/2014/main" id="{C192BF33-3383-4CEA-88A0-E20825CEED5D}"/>
              </a:ext>
            </a:extLst>
          </p:cNvPr>
          <p:cNvSpPr/>
          <p:nvPr/>
        </p:nvSpPr>
        <p:spPr>
          <a:xfrm>
            <a:off x="1760927" y="4229831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6" name="Google Shape;54;p13">
            <a:extLst>
              <a:ext uri="{FF2B5EF4-FFF2-40B4-BE49-F238E27FC236}">
                <a16:creationId xmlns:a16="http://schemas.microsoft.com/office/drawing/2014/main" id="{72080683-0128-47DA-AB4F-3B0633790B6E}"/>
              </a:ext>
            </a:extLst>
          </p:cNvPr>
          <p:cNvSpPr/>
          <p:nvPr/>
        </p:nvSpPr>
        <p:spPr>
          <a:xfrm>
            <a:off x="2192365" y="4229395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7" name="Google Shape;54;p13">
            <a:extLst>
              <a:ext uri="{FF2B5EF4-FFF2-40B4-BE49-F238E27FC236}">
                <a16:creationId xmlns:a16="http://schemas.microsoft.com/office/drawing/2014/main" id="{9EFD745B-05C9-4691-A4FD-2D524FDA3A73}"/>
              </a:ext>
            </a:extLst>
          </p:cNvPr>
          <p:cNvSpPr/>
          <p:nvPr/>
        </p:nvSpPr>
        <p:spPr>
          <a:xfrm>
            <a:off x="2623803" y="4229395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8" name="Google Shape;54;p13">
            <a:extLst>
              <a:ext uri="{FF2B5EF4-FFF2-40B4-BE49-F238E27FC236}">
                <a16:creationId xmlns:a16="http://schemas.microsoft.com/office/drawing/2014/main" id="{2FE748B0-B723-4D79-B3E0-6D8D632BD20F}"/>
              </a:ext>
            </a:extLst>
          </p:cNvPr>
          <p:cNvSpPr/>
          <p:nvPr/>
        </p:nvSpPr>
        <p:spPr>
          <a:xfrm>
            <a:off x="852644" y="4614741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9" name="Google Shape;54;p13">
            <a:extLst>
              <a:ext uri="{FF2B5EF4-FFF2-40B4-BE49-F238E27FC236}">
                <a16:creationId xmlns:a16="http://schemas.microsoft.com/office/drawing/2014/main" id="{5B89161D-429A-4DDD-95F4-BA48F0C07F78}"/>
              </a:ext>
            </a:extLst>
          </p:cNvPr>
          <p:cNvSpPr/>
          <p:nvPr/>
        </p:nvSpPr>
        <p:spPr>
          <a:xfrm>
            <a:off x="1291779" y="4614741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40" name="Google Shape;54;p13">
            <a:extLst>
              <a:ext uri="{FF2B5EF4-FFF2-40B4-BE49-F238E27FC236}">
                <a16:creationId xmlns:a16="http://schemas.microsoft.com/office/drawing/2014/main" id="{6D747938-91ED-43F3-A36A-AF8D85F3BA04}"/>
              </a:ext>
            </a:extLst>
          </p:cNvPr>
          <p:cNvSpPr/>
          <p:nvPr/>
        </p:nvSpPr>
        <p:spPr>
          <a:xfrm>
            <a:off x="1760927" y="4612739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41" name="Google Shape;54;p13">
            <a:extLst>
              <a:ext uri="{FF2B5EF4-FFF2-40B4-BE49-F238E27FC236}">
                <a16:creationId xmlns:a16="http://schemas.microsoft.com/office/drawing/2014/main" id="{7179E038-6146-4E8B-B960-5767B184F2E4}"/>
              </a:ext>
            </a:extLst>
          </p:cNvPr>
          <p:cNvSpPr/>
          <p:nvPr/>
        </p:nvSpPr>
        <p:spPr>
          <a:xfrm>
            <a:off x="2211459" y="4610737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42" name="Google Shape;54;p13">
            <a:extLst>
              <a:ext uri="{FF2B5EF4-FFF2-40B4-BE49-F238E27FC236}">
                <a16:creationId xmlns:a16="http://schemas.microsoft.com/office/drawing/2014/main" id="{9E47BF03-82CF-4F0A-8628-1DDE05FF8658}"/>
              </a:ext>
            </a:extLst>
          </p:cNvPr>
          <p:cNvSpPr/>
          <p:nvPr/>
        </p:nvSpPr>
        <p:spPr>
          <a:xfrm>
            <a:off x="2661091" y="4608735"/>
            <a:ext cx="186690" cy="186690"/>
          </a:xfrm>
          <a:prstGeom prst="ellipse">
            <a:avLst/>
          </a:prstGeom>
          <a:solidFill>
            <a:srgbClr val="8CEA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026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21FFE50E79FF44AFA684ACBDF8339D" ma:contentTypeVersion="13" ma:contentTypeDescription="Create a new document." ma:contentTypeScope="" ma:versionID="2b143921db6ec6ef19a6e57859010bd0">
  <xsd:schema xmlns:xsd="http://www.w3.org/2001/XMLSchema" xmlns:xs="http://www.w3.org/2001/XMLSchema" xmlns:p="http://schemas.microsoft.com/office/2006/metadata/properties" xmlns:ns2="5c5cc85f-951d-4345-90b3-55f80e9a09bf" xmlns:ns3="b629ed2f-76c4-4604-b921-8a78dfe23c9c" targetNamespace="http://schemas.microsoft.com/office/2006/metadata/properties" ma:root="true" ma:fieldsID="fdafdb1c165a8cc2cbd2ce757d31726a" ns2:_="" ns3:_="">
    <xsd:import namespace="5c5cc85f-951d-4345-90b3-55f80e9a09bf"/>
    <xsd:import namespace="b629ed2f-76c4-4604-b921-8a78dfe23c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cc85f-951d-4345-90b3-55f80e9a09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9ed2f-76c4-4604-b921-8a78dfe23c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6F41A2-AAE2-44FB-A3EF-E0F30F03E3A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82066B5-80CA-4F82-9616-B62D1F5181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250ED-7C14-4A9F-82EA-73FB75DCE5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5cc85f-951d-4345-90b3-55f80e9a09bf"/>
    <ds:schemaRef ds:uri="b629ed2f-76c4-4604-b921-8a78dfe23c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370</Words>
  <Application>Microsoft Office PowerPoint</Application>
  <PresentationFormat>On-screen Show (16:9)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7</cp:revision>
  <dcterms:modified xsi:type="dcterms:W3CDTF">2021-08-18T17:16:38Z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0x0101006B21FFE50E79FF44AFA684ACBDF8339D</vt:lpwstr>
  </property>
</Properties>
</file>